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4"/>
  </p:sldMasterIdLst>
  <p:notesMasterIdLst>
    <p:notesMasterId r:id="rId56"/>
  </p:notesMasterIdLst>
  <p:handoutMasterIdLst>
    <p:handoutMasterId r:id="rId57"/>
  </p:handoutMasterIdLst>
  <p:sldIdLst>
    <p:sldId id="262" r:id="rId5"/>
    <p:sldId id="956" r:id="rId6"/>
    <p:sldId id="957" r:id="rId7"/>
    <p:sldId id="1008" r:id="rId8"/>
    <p:sldId id="548" r:id="rId9"/>
    <p:sldId id="659" r:id="rId10"/>
    <p:sldId id="1027" r:id="rId11"/>
    <p:sldId id="959" r:id="rId12"/>
    <p:sldId id="974" r:id="rId13"/>
    <p:sldId id="960" r:id="rId14"/>
    <p:sldId id="964" r:id="rId15"/>
    <p:sldId id="965" r:id="rId16"/>
    <p:sldId id="961" r:id="rId17"/>
    <p:sldId id="962" r:id="rId18"/>
    <p:sldId id="971" r:id="rId19"/>
    <p:sldId id="970" r:id="rId20"/>
    <p:sldId id="972" r:id="rId21"/>
    <p:sldId id="976" r:id="rId22"/>
    <p:sldId id="977" r:id="rId23"/>
    <p:sldId id="979" r:id="rId24"/>
    <p:sldId id="980" r:id="rId25"/>
    <p:sldId id="981" r:id="rId26"/>
    <p:sldId id="983" r:id="rId27"/>
    <p:sldId id="982" r:id="rId28"/>
    <p:sldId id="984" r:id="rId29"/>
    <p:sldId id="978" r:id="rId30"/>
    <p:sldId id="985" r:id="rId31"/>
    <p:sldId id="986" r:id="rId32"/>
    <p:sldId id="987" r:id="rId33"/>
    <p:sldId id="988" r:id="rId34"/>
    <p:sldId id="989" r:id="rId35"/>
    <p:sldId id="990" r:id="rId36"/>
    <p:sldId id="992" r:id="rId37"/>
    <p:sldId id="993" r:id="rId38"/>
    <p:sldId id="995" r:id="rId39"/>
    <p:sldId id="996" r:id="rId40"/>
    <p:sldId id="994" r:id="rId41"/>
    <p:sldId id="1007" r:id="rId42"/>
    <p:sldId id="1009" r:id="rId43"/>
    <p:sldId id="1010" r:id="rId44"/>
    <p:sldId id="1012" r:id="rId45"/>
    <p:sldId id="1018" r:id="rId46"/>
    <p:sldId id="1019" r:id="rId47"/>
    <p:sldId id="1021" r:id="rId48"/>
    <p:sldId id="1022" r:id="rId49"/>
    <p:sldId id="1023" r:id="rId50"/>
    <p:sldId id="1024" r:id="rId51"/>
    <p:sldId id="1025" r:id="rId52"/>
    <p:sldId id="1026" r:id="rId53"/>
    <p:sldId id="1011" r:id="rId54"/>
    <p:sldId id="318" r:id="rId55"/>
  </p:sldIdLst>
  <p:sldSz cx="12192000" cy="6858000"/>
  <p:notesSz cx="7104063" cy="10234613"/>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A1E62E2-562A-42EE-8A02-0129BCB10715}">
          <p14:sldIdLst>
            <p14:sldId id="262"/>
            <p14:sldId id="956"/>
            <p14:sldId id="957"/>
            <p14:sldId id="1008"/>
          </p14:sldIdLst>
        </p14:section>
        <p14:section name="1．はじめに" id="{E1FB18EA-08C5-4CBF-9930-23CDCDCF465D}">
          <p14:sldIdLst>
            <p14:sldId id="548"/>
            <p14:sldId id="659"/>
            <p14:sldId id="1027"/>
            <p14:sldId id="959"/>
            <p14:sldId id="974"/>
          </p14:sldIdLst>
        </p14:section>
        <p14:section name="ServiceNow連携モデルを使う準備" id="{EA87C08D-513E-47FD-A7EC-F354D9798E5F}">
          <p14:sldIdLst>
            <p14:sldId id="960"/>
            <p14:sldId id="964"/>
            <p14:sldId id="965"/>
            <p14:sldId id="961"/>
            <p14:sldId id="962"/>
            <p14:sldId id="971"/>
            <p14:sldId id="970"/>
            <p14:sldId id="972"/>
          </p14:sldIdLst>
        </p14:section>
        <p14:section name="ServiceNow連携モデルの実行" id="{B5FF43B5-4DD0-400D-AC7E-8ACA625EF498}">
          <p14:sldIdLst>
            <p14:sldId id="976"/>
            <p14:sldId id="977"/>
            <p14:sldId id="979"/>
            <p14:sldId id="980"/>
            <p14:sldId id="981"/>
            <p14:sldId id="983"/>
            <p14:sldId id="982"/>
            <p14:sldId id="984"/>
            <p14:sldId id="978"/>
            <p14:sldId id="985"/>
            <p14:sldId id="986"/>
            <p14:sldId id="987"/>
            <p14:sldId id="988"/>
            <p14:sldId id="989"/>
            <p14:sldId id="990"/>
            <p14:sldId id="992"/>
            <p14:sldId id="993"/>
            <p14:sldId id="995"/>
            <p14:sldId id="996"/>
          </p14:sldIdLst>
        </p14:section>
        <p14:section name="連携対象メニュー追加手順" id="{EC46996C-BAC6-4638-9787-7E82B33903D0}">
          <p14:sldIdLst>
            <p14:sldId id="994"/>
            <p14:sldId id="1007"/>
            <p14:sldId id="1009"/>
            <p14:sldId id="1010"/>
            <p14:sldId id="1012"/>
          </p14:sldIdLst>
        </p14:section>
        <p14:section name="ServiceNowからの情報取得方法" id="{FFF37213-6E20-40E9-8CBF-6BD3F7D9A86D}">
          <p14:sldIdLst>
            <p14:sldId id="1018"/>
            <p14:sldId id="1019"/>
            <p14:sldId id="1021"/>
            <p14:sldId id="1022"/>
            <p14:sldId id="1023"/>
            <p14:sldId id="1024"/>
          </p14:sldIdLst>
        </p14:section>
        <p14:section name="こんなときは？" id="{625B4B6E-503E-4D88-A4E8-495ABE192C66}">
          <p14:sldIdLst>
            <p14:sldId id="1025"/>
            <p14:sldId id="1026"/>
            <p14:sldId id="1011"/>
          </p14:sldIdLst>
        </p14:section>
        <p14:section name="フッター" id="{FAC20383-C77B-44DB-A218-73E45FB96115}">
          <p14:sldIdLst>
            <p14:sldId id="318"/>
          </p14:sldIdLst>
        </p14:section>
      </p14:sectionLst>
    </p:ext>
    <p:ext uri="{EFAFB233-063F-42B5-8137-9DF3F51BA10A}">
      <p15:sldGuideLst xmlns:p15="http://schemas.microsoft.com/office/powerpoint/2012/main">
        <p15:guide id="1" orient="horz" pos="527" userDrawn="1">
          <p15:clr>
            <a:srgbClr val="A4A3A4"/>
          </p15:clr>
        </p15:guide>
        <p15:guide id="2" orient="horz" pos="73" userDrawn="1">
          <p15:clr>
            <a:srgbClr val="A4A3A4"/>
          </p15:clr>
        </p15:guide>
        <p15:guide id="3" orient="horz" pos="4064" userDrawn="1">
          <p15:clr>
            <a:srgbClr val="A4A3A4"/>
          </p15:clr>
        </p15:guide>
        <p15:guide id="4" pos="3840" userDrawn="1">
          <p15:clr>
            <a:srgbClr val="A4A3A4"/>
          </p15:clr>
        </p15:guide>
        <p15:guide id="5" pos="151" userDrawn="1">
          <p15:clr>
            <a:srgbClr val="A4A3A4"/>
          </p15:clr>
        </p15:guide>
        <p15:guide id="6" pos="7529" userDrawn="1">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62"/>
    <a:srgbClr val="E7E8EA"/>
    <a:srgbClr val="CBCDD3"/>
    <a:srgbClr val="FCFCFC"/>
    <a:srgbClr val="F4F9F1"/>
    <a:srgbClr val="F58536"/>
    <a:srgbClr val="FEFEFE"/>
    <a:srgbClr val="D6E8FF"/>
    <a:srgbClr val="00325F"/>
    <a:srgbClr val="153C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3DA82E-BE85-4246-9D1B-55F768386F50}" v="1050" dt="2022-02-24T05:32:35.36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淡色スタイル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95265" autoAdjust="0"/>
  </p:normalViewPr>
  <p:slideViewPr>
    <p:cSldViewPr>
      <p:cViewPr varScale="1">
        <p:scale>
          <a:sx n="85" d="100"/>
          <a:sy n="85" d="100"/>
        </p:scale>
        <p:origin x="90" y="264"/>
      </p:cViewPr>
      <p:guideLst>
        <p:guide orient="horz" pos="527"/>
        <p:guide orient="horz" pos="73"/>
        <p:guide orient="horz" pos="4064"/>
        <p:guide pos="3840"/>
        <p:guide pos="151"/>
        <p:guide pos="752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223"/>
        <p:guide pos="2238"/>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11BCA9-A41D-461D-AB9F-8F6C9E648C31}" type="doc">
      <dgm:prSet loTypeId="urn:microsoft.com/office/officeart/2005/8/layout/process4" loCatId="process" qsTypeId="urn:microsoft.com/office/officeart/2005/8/quickstyle/simple1" qsCatId="simple" csTypeId="urn:microsoft.com/office/officeart/2005/8/colors/accent6_2" csCatId="accent6" phldr="1"/>
      <dgm:spPr/>
      <dgm:t>
        <a:bodyPr/>
        <a:lstStyle/>
        <a:p>
          <a:endParaRPr kumimoji="1" lang="ja-JP" altLang="en-US"/>
        </a:p>
      </dgm:t>
    </dgm:pt>
    <dgm:pt modelId="{47C92D8C-AE74-40DF-ACB1-0541F38A9058}">
      <dgm:prSet phldrT="[テキスト]" custT="1"/>
      <dgm:spPr/>
      <dgm:t>
        <a:bodyPr/>
        <a:lstStyle/>
        <a:p>
          <a:r>
            <a:rPr lang="ja-JP" altLang="en-US" sz="1600" dirty="0"/>
            <a:t>機器一覧の登録</a:t>
          </a:r>
        </a:p>
      </dgm:t>
    </dgm:pt>
    <dgm:pt modelId="{E97C114E-086F-4B51-9E24-01691B649D63}" type="parTrans" cxnId="{F3E31D0E-260C-4742-905F-D02829F454A7}">
      <dgm:prSet/>
      <dgm:spPr/>
      <dgm:t>
        <a:bodyPr/>
        <a:lstStyle/>
        <a:p>
          <a:endParaRPr lang="ja-JP" altLang="en-US"/>
        </a:p>
      </dgm:t>
    </dgm:pt>
    <dgm:pt modelId="{5B557859-CDD4-4275-BEA6-6727F86DCE52}" type="sibTrans" cxnId="{F3E31D0E-260C-4742-905F-D02829F454A7}">
      <dgm:prSet/>
      <dgm:spPr/>
      <dgm:t>
        <a:bodyPr/>
        <a:lstStyle/>
        <a:p>
          <a:endParaRPr lang="ja-JP" altLang="en-US"/>
        </a:p>
      </dgm:t>
    </dgm:pt>
    <dgm:pt modelId="{D0BB6940-C360-417F-9071-AABAF2780327}">
      <dgm:prSet phldrT="[テキスト]"/>
      <dgm:spPr/>
      <dgm:t>
        <a:bodyPr/>
        <a:lstStyle/>
        <a:p>
          <a:r>
            <a:rPr lang="ja-JP" altLang="en-US" dirty="0"/>
            <a:t>連携したいマシンの基本情報を登録します</a:t>
          </a:r>
        </a:p>
      </dgm:t>
    </dgm:pt>
    <dgm:pt modelId="{F232C55B-5582-4B3A-9AAC-43ED534CC92E}" type="parTrans" cxnId="{6FD461CB-F362-4D10-BFED-D15740C2F1CF}">
      <dgm:prSet/>
      <dgm:spPr/>
      <dgm:t>
        <a:bodyPr/>
        <a:lstStyle/>
        <a:p>
          <a:endParaRPr lang="ja-JP" altLang="en-US"/>
        </a:p>
      </dgm:t>
    </dgm:pt>
    <dgm:pt modelId="{8737633C-0908-48D2-A819-3356936D5551}" type="sibTrans" cxnId="{6FD461CB-F362-4D10-BFED-D15740C2F1CF}">
      <dgm:prSet/>
      <dgm:spPr/>
      <dgm:t>
        <a:bodyPr/>
        <a:lstStyle/>
        <a:p>
          <a:endParaRPr lang="ja-JP" altLang="en-US"/>
        </a:p>
      </dgm:t>
    </dgm:pt>
    <dgm:pt modelId="{F0EC518C-1EA5-431A-B4C0-34DF6146AFF4}">
      <dgm:prSet phldrT="[テキスト]" custT="1"/>
      <dgm:spPr/>
      <dgm:t>
        <a:bodyPr/>
        <a:lstStyle/>
        <a:p>
          <a:r>
            <a:rPr lang="ja-JP" altLang="en-US" sz="1500" dirty="0"/>
            <a:t>オペレーション作成</a:t>
          </a:r>
        </a:p>
      </dgm:t>
    </dgm:pt>
    <dgm:pt modelId="{388992C7-93A2-42C4-B4B3-9A3FAA4264B3}" type="parTrans" cxnId="{36E0C73C-D489-4CA2-B153-F03B5E5B5C39}">
      <dgm:prSet/>
      <dgm:spPr/>
      <dgm:t>
        <a:bodyPr/>
        <a:lstStyle/>
        <a:p>
          <a:endParaRPr lang="ja-JP" altLang="en-US"/>
        </a:p>
      </dgm:t>
    </dgm:pt>
    <dgm:pt modelId="{36C7FED4-A680-40AF-9485-662ABE09B1A5}" type="sibTrans" cxnId="{36E0C73C-D489-4CA2-B153-F03B5E5B5C39}">
      <dgm:prSet/>
      <dgm:spPr/>
      <dgm:t>
        <a:bodyPr/>
        <a:lstStyle/>
        <a:p>
          <a:endParaRPr lang="ja-JP" altLang="en-US"/>
        </a:p>
      </dgm:t>
    </dgm:pt>
    <dgm:pt modelId="{A8588580-F58F-4A40-B0EC-7881A3766C34}">
      <dgm:prSet phldrT="[テキスト]"/>
      <dgm:spPr/>
      <dgm:t>
        <a:bodyPr/>
        <a:lstStyle/>
        <a:p>
          <a:r>
            <a:rPr lang="ja-JP" altLang="en-US" dirty="0"/>
            <a:t>管理しやすくするためのオペレーションを作成します</a:t>
          </a:r>
        </a:p>
      </dgm:t>
    </dgm:pt>
    <dgm:pt modelId="{344C79BF-841A-4C58-8EF4-C94A12476FD3}" type="parTrans" cxnId="{73013229-523E-415A-97F2-B607FB1F6529}">
      <dgm:prSet/>
      <dgm:spPr/>
      <dgm:t>
        <a:bodyPr/>
        <a:lstStyle/>
        <a:p>
          <a:endParaRPr lang="ja-JP" altLang="en-US"/>
        </a:p>
      </dgm:t>
    </dgm:pt>
    <dgm:pt modelId="{2CB5E3B9-A5FF-438E-B800-10C3F503A250}" type="sibTrans" cxnId="{73013229-523E-415A-97F2-B607FB1F6529}">
      <dgm:prSet/>
      <dgm:spPr/>
      <dgm:t>
        <a:bodyPr/>
        <a:lstStyle/>
        <a:p>
          <a:endParaRPr lang="ja-JP" altLang="en-US"/>
        </a:p>
      </dgm:t>
    </dgm:pt>
    <dgm:pt modelId="{9D8FC107-15BF-43C3-9F5B-A423269052EC}">
      <dgm:prSet phldrT="[テキスト]" custT="1"/>
      <dgm:spPr/>
      <dgm:t>
        <a:bodyPr/>
        <a:lstStyle/>
        <a:p>
          <a:r>
            <a:rPr lang="ja-JP" altLang="en-US" sz="1500" dirty="0"/>
            <a:t>パラメータシート登録</a:t>
          </a:r>
        </a:p>
      </dgm:t>
    </dgm:pt>
    <dgm:pt modelId="{0D5FF430-CA3F-4F11-9F2D-6740960B4476}" type="parTrans" cxnId="{FBFBE750-57D3-4BFB-B080-D26B3DF1E1DF}">
      <dgm:prSet/>
      <dgm:spPr/>
      <dgm:t>
        <a:bodyPr/>
        <a:lstStyle/>
        <a:p>
          <a:endParaRPr lang="ja-JP" altLang="en-US"/>
        </a:p>
      </dgm:t>
    </dgm:pt>
    <dgm:pt modelId="{ABD979B8-BA6F-4A5F-90A0-4BC08C270A91}" type="sibTrans" cxnId="{FBFBE750-57D3-4BFB-B080-D26B3DF1E1DF}">
      <dgm:prSet/>
      <dgm:spPr/>
      <dgm:t>
        <a:bodyPr/>
        <a:lstStyle/>
        <a:p>
          <a:endParaRPr lang="ja-JP" altLang="en-US"/>
        </a:p>
      </dgm:t>
    </dgm:pt>
    <dgm:pt modelId="{8BB5EFB2-024E-4BCF-B56F-84EEC1F18CFB}">
      <dgm:prSet phldrT="[テキスト]"/>
      <dgm:spPr/>
      <dgm:t>
        <a:bodyPr/>
        <a:lstStyle/>
        <a:p>
          <a:r>
            <a:rPr lang="ja-JP" altLang="en-US" dirty="0"/>
            <a:t>連携したい情報をパラメータシートを登録します</a:t>
          </a:r>
        </a:p>
      </dgm:t>
    </dgm:pt>
    <dgm:pt modelId="{6403F355-4F97-4766-985E-A83F38DABAFC}" type="parTrans" cxnId="{7AC51271-8594-489D-8C2B-A7EED18F0A89}">
      <dgm:prSet/>
      <dgm:spPr/>
      <dgm:t>
        <a:bodyPr/>
        <a:lstStyle/>
        <a:p>
          <a:endParaRPr lang="ja-JP" altLang="en-US"/>
        </a:p>
      </dgm:t>
    </dgm:pt>
    <dgm:pt modelId="{4643642D-C912-4134-B986-FA39283596E3}" type="sibTrans" cxnId="{7AC51271-8594-489D-8C2B-A7EED18F0A89}">
      <dgm:prSet/>
      <dgm:spPr/>
      <dgm:t>
        <a:bodyPr/>
        <a:lstStyle/>
        <a:p>
          <a:endParaRPr lang="ja-JP" altLang="en-US"/>
        </a:p>
      </dgm:t>
    </dgm:pt>
    <dgm:pt modelId="{1AD8B276-4C5D-43A5-AC5D-E28FFE0A25E8}">
      <dgm:prSet phldrT="[テキスト]" custT="1"/>
      <dgm:spPr/>
      <dgm:t>
        <a:bodyPr/>
        <a:lstStyle/>
        <a:p>
          <a:r>
            <a:rPr lang="en-US" altLang="ja-JP" sz="1500" dirty="0"/>
            <a:t>Conductor/Movement</a:t>
          </a:r>
          <a:r>
            <a:rPr lang="ja-JP" altLang="en-US" sz="1500" dirty="0"/>
            <a:t>の実行</a:t>
          </a:r>
        </a:p>
      </dgm:t>
    </dgm:pt>
    <dgm:pt modelId="{475DB744-EEC1-416E-BA27-26F8423D8D6C}" type="parTrans" cxnId="{16BFE94F-FA12-4EB3-B4BB-BEDE7874A033}">
      <dgm:prSet/>
      <dgm:spPr/>
      <dgm:t>
        <a:bodyPr/>
        <a:lstStyle/>
        <a:p>
          <a:endParaRPr lang="ja-JP" altLang="en-US"/>
        </a:p>
      </dgm:t>
    </dgm:pt>
    <dgm:pt modelId="{FBDC8D75-9B5C-4A81-A25E-1CB6B655248A}" type="sibTrans" cxnId="{16BFE94F-FA12-4EB3-B4BB-BEDE7874A033}">
      <dgm:prSet/>
      <dgm:spPr/>
      <dgm:t>
        <a:bodyPr/>
        <a:lstStyle/>
        <a:p>
          <a:endParaRPr lang="ja-JP" altLang="en-US"/>
        </a:p>
      </dgm:t>
    </dgm:pt>
    <dgm:pt modelId="{A01F8570-19F7-4735-8389-145BCE33833C}">
      <dgm:prSet phldrT="[テキスト]"/>
      <dgm:spPr/>
      <dgm:t>
        <a:bodyPr/>
        <a:lstStyle/>
        <a:p>
          <a:r>
            <a:rPr lang="en-US" altLang="ja-JP" dirty="0"/>
            <a:t>Conductor</a:t>
          </a:r>
          <a:r>
            <a:rPr lang="ja-JP" altLang="en-US" dirty="0"/>
            <a:t>もしくは</a:t>
          </a:r>
          <a:r>
            <a:rPr lang="en-US" altLang="ja-JP" dirty="0"/>
            <a:t>Movement</a:t>
          </a:r>
          <a:r>
            <a:rPr lang="ja-JP" altLang="en-US" dirty="0"/>
            <a:t>を実行して仮想マシンを操作します</a:t>
          </a:r>
        </a:p>
      </dgm:t>
    </dgm:pt>
    <dgm:pt modelId="{4DB03551-9EFA-4AFE-A1A9-1205EF19EA5B}" type="parTrans" cxnId="{D3BC3A06-7737-477E-8BFD-09204E1E7191}">
      <dgm:prSet/>
      <dgm:spPr/>
      <dgm:t>
        <a:bodyPr/>
        <a:lstStyle/>
        <a:p>
          <a:endParaRPr lang="ja-JP" altLang="en-US"/>
        </a:p>
      </dgm:t>
    </dgm:pt>
    <dgm:pt modelId="{68B89A32-03EB-42C6-A839-430806B5122B}" type="sibTrans" cxnId="{D3BC3A06-7737-477E-8BFD-09204E1E7191}">
      <dgm:prSet/>
      <dgm:spPr/>
      <dgm:t>
        <a:bodyPr/>
        <a:lstStyle/>
        <a:p>
          <a:endParaRPr lang="ja-JP" altLang="en-US"/>
        </a:p>
      </dgm:t>
    </dgm:pt>
    <dgm:pt modelId="{827E7C61-AF90-4154-A1C8-C72AF251D608}" type="pres">
      <dgm:prSet presAssocID="{D511BCA9-A41D-461D-AB9F-8F6C9E648C31}" presName="Name0" presStyleCnt="0">
        <dgm:presLayoutVars>
          <dgm:dir/>
          <dgm:animLvl val="lvl"/>
          <dgm:resizeHandles val="exact"/>
        </dgm:presLayoutVars>
      </dgm:prSet>
      <dgm:spPr/>
    </dgm:pt>
    <dgm:pt modelId="{1590779C-7EF1-40B3-ADEF-E7F4C5EA3ED7}" type="pres">
      <dgm:prSet presAssocID="{1AD8B276-4C5D-43A5-AC5D-E28FFE0A25E8}" presName="boxAndChildren" presStyleCnt="0"/>
      <dgm:spPr/>
    </dgm:pt>
    <dgm:pt modelId="{57C7292B-5FEA-4490-A7F1-829309F5EDFD}" type="pres">
      <dgm:prSet presAssocID="{1AD8B276-4C5D-43A5-AC5D-E28FFE0A25E8}" presName="parentTextBox" presStyleLbl="node1" presStyleIdx="0" presStyleCnt="4"/>
      <dgm:spPr/>
    </dgm:pt>
    <dgm:pt modelId="{E410BAB3-9EFA-4147-A6B9-FE796909F42C}" type="pres">
      <dgm:prSet presAssocID="{1AD8B276-4C5D-43A5-AC5D-E28FFE0A25E8}" presName="entireBox" presStyleLbl="node1" presStyleIdx="0" presStyleCnt="4"/>
      <dgm:spPr/>
    </dgm:pt>
    <dgm:pt modelId="{CC11D48D-17C7-4568-9109-EA3F4BBB3DD6}" type="pres">
      <dgm:prSet presAssocID="{1AD8B276-4C5D-43A5-AC5D-E28FFE0A25E8}" presName="descendantBox" presStyleCnt="0"/>
      <dgm:spPr/>
    </dgm:pt>
    <dgm:pt modelId="{AB1EFA0B-49DB-4D1B-8B35-4A836F1FC4C1}" type="pres">
      <dgm:prSet presAssocID="{A01F8570-19F7-4735-8389-145BCE33833C}" presName="childTextBox" presStyleLbl="fgAccFollowNode1" presStyleIdx="0" presStyleCnt="4">
        <dgm:presLayoutVars>
          <dgm:bulletEnabled val="1"/>
        </dgm:presLayoutVars>
      </dgm:prSet>
      <dgm:spPr/>
    </dgm:pt>
    <dgm:pt modelId="{F673F600-735C-4C2A-AF40-169C3DAADD01}" type="pres">
      <dgm:prSet presAssocID="{ABD979B8-BA6F-4A5F-90A0-4BC08C270A91}" presName="sp" presStyleCnt="0"/>
      <dgm:spPr/>
    </dgm:pt>
    <dgm:pt modelId="{CC56AB69-BFA0-4537-8A99-A4338D9F0D42}" type="pres">
      <dgm:prSet presAssocID="{9D8FC107-15BF-43C3-9F5B-A423269052EC}" presName="arrowAndChildren" presStyleCnt="0"/>
      <dgm:spPr/>
    </dgm:pt>
    <dgm:pt modelId="{815C2DB6-5EE1-417A-A584-55A13AB6F5E9}" type="pres">
      <dgm:prSet presAssocID="{9D8FC107-15BF-43C3-9F5B-A423269052EC}" presName="parentTextArrow" presStyleLbl="node1" presStyleIdx="0" presStyleCnt="4"/>
      <dgm:spPr/>
    </dgm:pt>
    <dgm:pt modelId="{B97D71DB-AA15-4CB8-8A3D-F5575E893CCD}" type="pres">
      <dgm:prSet presAssocID="{9D8FC107-15BF-43C3-9F5B-A423269052EC}" presName="arrow" presStyleLbl="node1" presStyleIdx="1" presStyleCnt="4"/>
      <dgm:spPr/>
    </dgm:pt>
    <dgm:pt modelId="{C2AE0336-E7D4-4016-9BAB-CE33D7608124}" type="pres">
      <dgm:prSet presAssocID="{9D8FC107-15BF-43C3-9F5B-A423269052EC}" presName="descendantArrow" presStyleCnt="0"/>
      <dgm:spPr/>
    </dgm:pt>
    <dgm:pt modelId="{BFE52135-3318-47A4-AB9E-32AEC8E1C995}" type="pres">
      <dgm:prSet presAssocID="{8BB5EFB2-024E-4BCF-B56F-84EEC1F18CFB}" presName="childTextArrow" presStyleLbl="fgAccFollowNode1" presStyleIdx="1" presStyleCnt="4">
        <dgm:presLayoutVars>
          <dgm:bulletEnabled val="1"/>
        </dgm:presLayoutVars>
      </dgm:prSet>
      <dgm:spPr/>
    </dgm:pt>
    <dgm:pt modelId="{7A822779-E372-4870-AA55-1BEF15C2894D}" type="pres">
      <dgm:prSet presAssocID="{36C7FED4-A680-40AF-9485-662ABE09B1A5}" presName="sp" presStyleCnt="0"/>
      <dgm:spPr/>
    </dgm:pt>
    <dgm:pt modelId="{17428C1C-4D43-4215-BB44-A68E621E5124}" type="pres">
      <dgm:prSet presAssocID="{F0EC518C-1EA5-431A-B4C0-34DF6146AFF4}" presName="arrowAndChildren" presStyleCnt="0"/>
      <dgm:spPr/>
    </dgm:pt>
    <dgm:pt modelId="{AE90339B-2B8D-4179-9EC4-906372D4BFE7}" type="pres">
      <dgm:prSet presAssocID="{F0EC518C-1EA5-431A-B4C0-34DF6146AFF4}" presName="parentTextArrow" presStyleLbl="node1" presStyleIdx="1" presStyleCnt="4"/>
      <dgm:spPr/>
    </dgm:pt>
    <dgm:pt modelId="{1F025B89-C941-4E85-920E-D6908DEE2142}" type="pres">
      <dgm:prSet presAssocID="{F0EC518C-1EA5-431A-B4C0-34DF6146AFF4}" presName="arrow" presStyleLbl="node1" presStyleIdx="2" presStyleCnt="4"/>
      <dgm:spPr/>
    </dgm:pt>
    <dgm:pt modelId="{ABBE4BB2-6BB2-4CB2-A291-E422509700E6}" type="pres">
      <dgm:prSet presAssocID="{F0EC518C-1EA5-431A-B4C0-34DF6146AFF4}" presName="descendantArrow" presStyleCnt="0"/>
      <dgm:spPr/>
    </dgm:pt>
    <dgm:pt modelId="{1534467B-DDF6-4A03-87BF-319ECC84EEE3}" type="pres">
      <dgm:prSet presAssocID="{A8588580-F58F-4A40-B0EC-7881A3766C34}" presName="childTextArrow" presStyleLbl="fgAccFollowNode1" presStyleIdx="2" presStyleCnt="4">
        <dgm:presLayoutVars>
          <dgm:bulletEnabled val="1"/>
        </dgm:presLayoutVars>
      </dgm:prSet>
      <dgm:spPr/>
    </dgm:pt>
    <dgm:pt modelId="{148ED98D-6187-472B-B9D5-B5CDF18E0414}" type="pres">
      <dgm:prSet presAssocID="{5B557859-CDD4-4275-BEA6-6727F86DCE52}" presName="sp" presStyleCnt="0"/>
      <dgm:spPr/>
    </dgm:pt>
    <dgm:pt modelId="{619665AF-5A34-4AE5-AB0E-6EBFFD0D874C}" type="pres">
      <dgm:prSet presAssocID="{47C92D8C-AE74-40DF-ACB1-0541F38A9058}" presName="arrowAndChildren" presStyleCnt="0"/>
      <dgm:spPr/>
    </dgm:pt>
    <dgm:pt modelId="{7C2FB781-4C0C-4A5B-92CD-24F15327845E}" type="pres">
      <dgm:prSet presAssocID="{47C92D8C-AE74-40DF-ACB1-0541F38A9058}" presName="parentTextArrow" presStyleLbl="node1" presStyleIdx="2" presStyleCnt="4"/>
      <dgm:spPr/>
    </dgm:pt>
    <dgm:pt modelId="{46D74FD4-272C-472D-A722-7F14809ED911}" type="pres">
      <dgm:prSet presAssocID="{47C92D8C-AE74-40DF-ACB1-0541F38A9058}" presName="arrow" presStyleLbl="node1" presStyleIdx="3" presStyleCnt="4"/>
      <dgm:spPr/>
    </dgm:pt>
    <dgm:pt modelId="{6A64DDC3-D51C-42CA-A86D-49B60A90FBDB}" type="pres">
      <dgm:prSet presAssocID="{47C92D8C-AE74-40DF-ACB1-0541F38A9058}" presName="descendantArrow" presStyleCnt="0"/>
      <dgm:spPr/>
    </dgm:pt>
    <dgm:pt modelId="{9510E692-3FC8-4DC7-9E92-6282AB79F395}" type="pres">
      <dgm:prSet presAssocID="{D0BB6940-C360-417F-9071-AABAF2780327}" presName="childTextArrow" presStyleLbl="fgAccFollowNode1" presStyleIdx="3" presStyleCnt="4">
        <dgm:presLayoutVars>
          <dgm:bulletEnabled val="1"/>
        </dgm:presLayoutVars>
      </dgm:prSet>
      <dgm:spPr/>
    </dgm:pt>
  </dgm:ptLst>
  <dgm:cxnLst>
    <dgm:cxn modelId="{D3BC3A06-7737-477E-8BFD-09204E1E7191}" srcId="{1AD8B276-4C5D-43A5-AC5D-E28FFE0A25E8}" destId="{A01F8570-19F7-4735-8389-145BCE33833C}" srcOrd="0" destOrd="0" parTransId="{4DB03551-9EFA-4AFE-A1A9-1205EF19EA5B}" sibTransId="{68B89A32-03EB-42C6-A839-430806B5122B}"/>
    <dgm:cxn modelId="{F3E31D0E-260C-4742-905F-D02829F454A7}" srcId="{D511BCA9-A41D-461D-AB9F-8F6C9E648C31}" destId="{47C92D8C-AE74-40DF-ACB1-0541F38A9058}" srcOrd="0" destOrd="0" parTransId="{E97C114E-086F-4B51-9E24-01691B649D63}" sibTransId="{5B557859-CDD4-4275-BEA6-6727F86DCE52}"/>
    <dgm:cxn modelId="{5491E713-E4D2-4C5F-B494-63F950123910}" type="presOf" srcId="{F0EC518C-1EA5-431A-B4C0-34DF6146AFF4}" destId="{1F025B89-C941-4E85-920E-D6908DEE2142}" srcOrd="1" destOrd="0" presId="urn:microsoft.com/office/officeart/2005/8/layout/process4"/>
    <dgm:cxn modelId="{45AEA120-8E87-4DAB-B1E6-8D4885D9DECB}" type="presOf" srcId="{D0BB6940-C360-417F-9071-AABAF2780327}" destId="{9510E692-3FC8-4DC7-9E92-6282AB79F395}" srcOrd="0" destOrd="0" presId="urn:microsoft.com/office/officeart/2005/8/layout/process4"/>
    <dgm:cxn modelId="{3C63D926-EADD-4DF7-BC0C-F7404C59D457}" type="presOf" srcId="{47C92D8C-AE74-40DF-ACB1-0541F38A9058}" destId="{7C2FB781-4C0C-4A5B-92CD-24F15327845E}" srcOrd="0" destOrd="0" presId="urn:microsoft.com/office/officeart/2005/8/layout/process4"/>
    <dgm:cxn modelId="{73013229-523E-415A-97F2-B607FB1F6529}" srcId="{F0EC518C-1EA5-431A-B4C0-34DF6146AFF4}" destId="{A8588580-F58F-4A40-B0EC-7881A3766C34}" srcOrd="0" destOrd="0" parTransId="{344C79BF-841A-4C58-8EF4-C94A12476FD3}" sibTransId="{2CB5E3B9-A5FF-438E-B800-10C3F503A250}"/>
    <dgm:cxn modelId="{36E0C73C-D489-4CA2-B153-F03B5E5B5C39}" srcId="{D511BCA9-A41D-461D-AB9F-8F6C9E648C31}" destId="{F0EC518C-1EA5-431A-B4C0-34DF6146AFF4}" srcOrd="1" destOrd="0" parTransId="{388992C7-93A2-42C4-B4B3-9A3FAA4264B3}" sibTransId="{36C7FED4-A680-40AF-9485-662ABE09B1A5}"/>
    <dgm:cxn modelId="{6F54A360-FC06-4377-BC57-7F8B32BC2F14}" type="presOf" srcId="{8BB5EFB2-024E-4BCF-B56F-84EEC1F18CFB}" destId="{BFE52135-3318-47A4-AB9E-32AEC8E1C995}" srcOrd="0" destOrd="0" presId="urn:microsoft.com/office/officeart/2005/8/layout/process4"/>
    <dgm:cxn modelId="{A275236A-744E-4B25-B73A-24B5F31ED57E}" type="presOf" srcId="{D511BCA9-A41D-461D-AB9F-8F6C9E648C31}" destId="{827E7C61-AF90-4154-A1C8-C72AF251D608}" srcOrd="0" destOrd="0" presId="urn:microsoft.com/office/officeart/2005/8/layout/process4"/>
    <dgm:cxn modelId="{16BFE94F-FA12-4EB3-B4BB-BEDE7874A033}" srcId="{D511BCA9-A41D-461D-AB9F-8F6C9E648C31}" destId="{1AD8B276-4C5D-43A5-AC5D-E28FFE0A25E8}" srcOrd="3" destOrd="0" parTransId="{475DB744-EEC1-416E-BA27-26F8423D8D6C}" sibTransId="{FBDC8D75-9B5C-4A81-A25E-1CB6B655248A}"/>
    <dgm:cxn modelId="{FBFBE750-57D3-4BFB-B080-D26B3DF1E1DF}" srcId="{D511BCA9-A41D-461D-AB9F-8F6C9E648C31}" destId="{9D8FC107-15BF-43C3-9F5B-A423269052EC}" srcOrd="2" destOrd="0" parTransId="{0D5FF430-CA3F-4F11-9F2D-6740960B4476}" sibTransId="{ABD979B8-BA6F-4A5F-90A0-4BC08C270A91}"/>
    <dgm:cxn modelId="{7AC51271-8594-489D-8C2B-A7EED18F0A89}" srcId="{9D8FC107-15BF-43C3-9F5B-A423269052EC}" destId="{8BB5EFB2-024E-4BCF-B56F-84EEC1F18CFB}" srcOrd="0" destOrd="0" parTransId="{6403F355-4F97-4766-985E-A83F38DABAFC}" sibTransId="{4643642D-C912-4134-B986-FA39283596E3}"/>
    <dgm:cxn modelId="{EB4FA676-A8B6-496E-A846-AD7C6E37E9A4}" type="presOf" srcId="{9D8FC107-15BF-43C3-9F5B-A423269052EC}" destId="{815C2DB6-5EE1-417A-A584-55A13AB6F5E9}" srcOrd="0" destOrd="0" presId="urn:microsoft.com/office/officeart/2005/8/layout/process4"/>
    <dgm:cxn modelId="{9BC2558A-E4AA-4D3B-A816-DA0B452C9779}" type="presOf" srcId="{1AD8B276-4C5D-43A5-AC5D-E28FFE0A25E8}" destId="{E410BAB3-9EFA-4147-A6B9-FE796909F42C}" srcOrd="1" destOrd="0" presId="urn:microsoft.com/office/officeart/2005/8/layout/process4"/>
    <dgm:cxn modelId="{F11E3D93-C9DF-4134-8C17-0681912EE89F}" type="presOf" srcId="{A01F8570-19F7-4735-8389-145BCE33833C}" destId="{AB1EFA0B-49DB-4D1B-8B35-4A836F1FC4C1}" srcOrd="0" destOrd="0" presId="urn:microsoft.com/office/officeart/2005/8/layout/process4"/>
    <dgm:cxn modelId="{9C395697-1D2A-4777-9E29-039BDFE5C766}" type="presOf" srcId="{47C92D8C-AE74-40DF-ACB1-0541F38A9058}" destId="{46D74FD4-272C-472D-A722-7F14809ED911}" srcOrd="1" destOrd="0" presId="urn:microsoft.com/office/officeart/2005/8/layout/process4"/>
    <dgm:cxn modelId="{770592AE-EA5D-4832-88AF-EFBBA4466BAD}" type="presOf" srcId="{A8588580-F58F-4A40-B0EC-7881A3766C34}" destId="{1534467B-DDF6-4A03-87BF-319ECC84EEE3}" srcOrd="0" destOrd="0" presId="urn:microsoft.com/office/officeart/2005/8/layout/process4"/>
    <dgm:cxn modelId="{B5ED2EC1-52B6-463B-B5C2-E6CFC47C5D1A}" type="presOf" srcId="{1AD8B276-4C5D-43A5-AC5D-E28FFE0A25E8}" destId="{57C7292B-5FEA-4490-A7F1-829309F5EDFD}" srcOrd="0" destOrd="0" presId="urn:microsoft.com/office/officeart/2005/8/layout/process4"/>
    <dgm:cxn modelId="{B38105C7-69FA-493C-940E-C7D9647A241E}" type="presOf" srcId="{9D8FC107-15BF-43C3-9F5B-A423269052EC}" destId="{B97D71DB-AA15-4CB8-8A3D-F5575E893CCD}" srcOrd="1" destOrd="0" presId="urn:microsoft.com/office/officeart/2005/8/layout/process4"/>
    <dgm:cxn modelId="{6FD461CB-F362-4D10-BFED-D15740C2F1CF}" srcId="{47C92D8C-AE74-40DF-ACB1-0541F38A9058}" destId="{D0BB6940-C360-417F-9071-AABAF2780327}" srcOrd="0" destOrd="0" parTransId="{F232C55B-5582-4B3A-9AAC-43ED534CC92E}" sibTransId="{8737633C-0908-48D2-A819-3356936D5551}"/>
    <dgm:cxn modelId="{59227BED-221F-4722-A67E-5BEDDCF9068B}" type="presOf" srcId="{F0EC518C-1EA5-431A-B4C0-34DF6146AFF4}" destId="{AE90339B-2B8D-4179-9EC4-906372D4BFE7}" srcOrd="0" destOrd="0" presId="urn:microsoft.com/office/officeart/2005/8/layout/process4"/>
    <dgm:cxn modelId="{E40950DD-B432-4CAA-AF86-43DBEDC55EB5}" type="presParOf" srcId="{827E7C61-AF90-4154-A1C8-C72AF251D608}" destId="{1590779C-7EF1-40B3-ADEF-E7F4C5EA3ED7}" srcOrd="0" destOrd="0" presId="urn:microsoft.com/office/officeart/2005/8/layout/process4"/>
    <dgm:cxn modelId="{DA0F60AA-80A5-43DD-8148-9A546FCA9ED3}" type="presParOf" srcId="{1590779C-7EF1-40B3-ADEF-E7F4C5EA3ED7}" destId="{57C7292B-5FEA-4490-A7F1-829309F5EDFD}" srcOrd="0" destOrd="0" presId="urn:microsoft.com/office/officeart/2005/8/layout/process4"/>
    <dgm:cxn modelId="{FDC36781-2554-4BF9-98EE-220F81BB7440}" type="presParOf" srcId="{1590779C-7EF1-40B3-ADEF-E7F4C5EA3ED7}" destId="{E410BAB3-9EFA-4147-A6B9-FE796909F42C}" srcOrd="1" destOrd="0" presId="urn:microsoft.com/office/officeart/2005/8/layout/process4"/>
    <dgm:cxn modelId="{6428AE13-0836-47E6-B55B-FC2D59BD0BBA}" type="presParOf" srcId="{1590779C-7EF1-40B3-ADEF-E7F4C5EA3ED7}" destId="{CC11D48D-17C7-4568-9109-EA3F4BBB3DD6}" srcOrd="2" destOrd="0" presId="urn:microsoft.com/office/officeart/2005/8/layout/process4"/>
    <dgm:cxn modelId="{74BC4D36-22B1-40C4-AE2C-584921133584}" type="presParOf" srcId="{CC11D48D-17C7-4568-9109-EA3F4BBB3DD6}" destId="{AB1EFA0B-49DB-4D1B-8B35-4A836F1FC4C1}" srcOrd="0" destOrd="0" presId="urn:microsoft.com/office/officeart/2005/8/layout/process4"/>
    <dgm:cxn modelId="{3AA13620-D7B9-4291-A339-2DD42F94FF3F}" type="presParOf" srcId="{827E7C61-AF90-4154-A1C8-C72AF251D608}" destId="{F673F600-735C-4C2A-AF40-169C3DAADD01}" srcOrd="1" destOrd="0" presId="urn:microsoft.com/office/officeart/2005/8/layout/process4"/>
    <dgm:cxn modelId="{9DE666C9-F775-470E-900E-64E4679F8BA3}" type="presParOf" srcId="{827E7C61-AF90-4154-A1C8-C72AF251D608}" destId="{CC56AB69-BFA0-4537-8A99-A4338D9F0D42}" srcOrd="2" destOrd="0" presId="urn:microsoft.com/office/officeart/2005/8/layout/process4"/>
    <dgm:cxn modelId="{018EA015-797B-48EC-B293-E8421221420F}" type="presParOf" srcId="{CC56AB69-BFA0-4537-8A99-A4338D9F0D42}" destId="{815C2DB6-5EE1-417A-A584-55A13AB6F5E9}" srcOrd="0" destOrd="0" presId="urn:microsoft.com/office/officeart/2005/8/layout/process4"/>
    <dgm:cxn modelId="{62B95614-1F87-4222-B925-6A8E05E7A070}" type="presParOf" srcId="{CC56AB69-BFA0-4537-8A99-A4338D9F0D42}" destId="{B97D71DB-AA15-4CB8-8A3D-F5575E893CCD}" srcOrd="1" destOrd="0" presId="urn:microsoft.com/office/officeart/2005/8/layout/process4"/>
    <dgm:cxn modelId="{2EA69AEA-3F7E-4BCF-872E-EC44A608B826}" type="presParOf" srcId="{CC56AB69-BFA0-4537-8A99-A4338D9F0D42}" destId="{C2AE0336-E7D4-4016-9BAB-CE33D7608124}" srcOrd="2" destOrd="0" presId="urn:microsoft.com/office/officeart/2005/8/layout/process4"/>
    <dgm:cxn modelId="{8A00EC8F-21ED-4FDF-B21C-578D1F1C8131}" type="presParOf" srcId="{C2AE0336-E7D4-4016-9BAB-CE33D7608124}" destId="{BFE52135-3318-47A4-AB9E-32AEC8E1C995}" srcOrd="0" destOrd="0" presId="urn:microsoft.com/office/officeart/2005/8/layout/process4"/>
    <dgm:cxn modelId="{5445A988-FCDF-4931-827A-02D70EF3B31C}" type="presParOf" srcId="{827E7C61-AF90-4154-A1C8-C72AF251D608}" destId="{7A822779-E372-4870-AA55-1BEF15C2894D}" srcOrd="3" destOrd="0" presId="urn:microsoft.com/office/officeart/2005/8/layout/process4"/>
    <dgm:cxn modelId="{B5EDC205-DEBF-4701-B412-3C1E93FC7B9A}" type="presParOf" srcId="{827E7C61-AF90-4154-A1C8-C72AF251D608}" destId="{17428C1C-4D43-4215-BB44-A68E621E5124}" srcOrd="4" destOrd="0" presId="urn:microsoft.com/office/officeart/2005/8/layout/process4"/>
    <dgm:cxn modelId="{637A6635-6B0B-4F7A-9EEF-F5B94D95C023}" type="presParOf" srcId="{17428C1C-4D43-4215-BB44-A68E621E5124}" destId="{AE90339B-2B8D-4179-9EC4-906372D4BFE7}" srcOrd="0" destOrd="0" presId="urn:microsoft.com/office/officeart/2005/8/layout/process4"/>
    <dgm:cxn modelId="{7D040436-E583-4956-B979-93196E2364D1}" type="presParOf" srcId="{17428C1C-4D43-4215-BB44-A68E621E5124}" destId="{1F025B89-C941-4E85-920E-D6908DEE2142}" srcOrd="1" destOrd="0" presId="urn:microsoft.com/office/officeart/2005/8/layout/process4"/>
    <dgm:cxn modelId="{F9D86AE9-8EB5-4090-BB42-068C3742AAE6}" type="presParOf" srcId="{17428C1C-4D43-4215-BB44-A68E621E5124}" destId="{ABBE4BB2-6BB2-4CB2-A291-E422509700E6}" srcOrd="2" destOrd="0" presId="urn:microsoft.com/office/officeart/2005/8/layout/process4"/>
    <dgm:cxn modelId="{F2CB3F0D-B1C9-4BC6-ADE9-920A003B93F6}" type="presParOf" srcId="{ABBE4BB2-6BB2-4CB2-A291-E422509700E6}" destId="{1534467B-DDF6-4A03-87BF-319ECC84EEE3}" srcOrd="0" destOrd="0" presId="urn:microsoft.com/office/officeart/2005/8/layout/process4"/>
    <dgm:cxn modelId="{56ABECA3-29A1-4E01-BA0D-4C48E6AFE2BD}" type="presParOf" srcId="{827E7C61-AF90-4154-A1C8-C72AF251D608}" destId="{148ED98D-6187-472B-B9D5-B5CDF18E0414}" srcOrd="5" destOrd="0" presId="urn:microsoft.com/office/officeart/2005/8/layout/process4"/>
    <dgm:cxn modelId="{2D9A08F8-DA0C-4539-B424-4C388B5C6D8B}" type="presParOf" srcId="{827E7C61-AF90-4154-A1C8-C72AF251D608}" destId="{619665AF-5A34-4AE5-AB0E-6EBFFD0D874C}" srcOrd="6" destOrd="0" presId="urn:microsoft.com/office/officeart/2005/8/layout/process4"/>
    <dgm:cxn modelId="{F423B8F6-9E29-4FFF-8CF3-AFD9ECD274AF}" type="presParOf" srcId="{619665AF-5A34-4AE5-AB0E-6EBFFD0D874C}" destId="{7C2FB781-4C0C-4A5B-92CD-24F15327845E}" srcOrd="0" destOrd="0" presId="urn:microsoft.com/office/officeart/2005/8/layout/process4"/>
    <dgm:cxn modelId="{C351DEB3-C669-4845-A552-81FEF91CFD71}" type="presParOf" srcId="{619665AF-5A34-4AE5-AB0E-6EBFFD0D874C}" destId="{46D74FD4-272C-472D-A722-7F14809ED911}" srcOrd="1" destOrd="0" presId="urn:microsoft.com/office/officeart/2005/8/layout/process4"/>
    <dgm:cxn modelId="{B77B4D6D-EA34-4A83-8EF8-6DCEF591156D}" type="presParOf" srcId="{619665AF-5A34-4AE5-AB0E-6EBFFD0D874C}" destId="{6A64DDC3-D51C-42CA-A86D-49B60A90FBDB}" srcOrd="2" destOrd="0" presId="urn:microsoft.com/office/officeart/2005/8/layout/process4"/>
    <dgm:cxn modelId="{295849CB-B2D4-4B5E-9B3C-972E2293E5CC}" type="presParOf" srcId="{6A64DDC3-D51C-42CA-A86D-49B60A90FBDB}" destId="{9510E692-3FC8-4DC7-9E92-6282AB79F39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0BAB3-9EFA-4147-A6B9-FE796909F42C}">
      <dsp:nvSpPr>
        <dsp:cNvPr id="0" name=""/>
        <dsp:cNvSpPr/>
      </dsp:nvSpPr>
      <dsp:spPr>
        <a:xfrm>
          <a:off x="0" y="3855800"/>
          <a:ext cx="6919214" cy="84355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altLang="ja-JP" sz="1500" kern="1200" dirty="0"/>
            <a:t>Conductor/Movement</a:t>
          </a:r>
          <a:r>
            <a:rPr lang="ja-JP" altLang="en-US" sz="1500" kern="1200" dirty="0"/>
            <a:t>の実行</a:t>
          </a:r>
        </a:p>
      </dsp:txBody>
      <dsp:txXfrm>
        <a:off x="0" y="3855800"/>
        <a:ext cx="6919214" cy="455519"/>
      </dsp:txXfrm>
    </dsp:sp>
    <dsp:sp modelId="{AB1EFA0B-49DB-4D1B-8B35-4A836F1FC4C1}">
      <dsp:nvSpPr>
        <dsp:cNvPr id="0" name=""/>
        <dsp:cNvSpPr/>
      </dsp:nvSpPr>
      <dsp:spPr>
        <a:xfrm>
          <a:off x="0" y="4294449"/>
          <a:ext cx="6919214" cy="388035"/>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altLang="ja-JP" sz="1500" kern="1200" dirty="0"/>
            <a:t>Conductor</a:t>
          </a:r>
          <a:r>
            <a:rPr lang="ja-JP" altLang="en-US" sz="1500" kern="1200" dirty="0"/>
            <a:t>もしくは</a:t>
          </a:r>
          <a:r>
            <a:rPr lang="en-US" altLang="ja-JP" sz="1500" kern="1200" dirty="0"/>
            <a:t>Movement</a:t>
          </a:r>
          <a:r>
            <a:rPr lang="ja-JP" altLang="en-US" sz="1500" kern="1200" dirty="0"/>
            <a:t>を実行して仮想マシンを操作します</a:t>
          </a:r>
        </a:p>
      </dsp:txBody>
      <dsp:txXfrm>
        <a:off x="0" y="4294449"/>
        <a:ext cx="6919214" cy="388035"/>
      </dsp:txXfrm>
    </dsp:sp>
    <dsp:sp modelId="{B97D71DB-AA15-4CB8-8A3D-F5575E893CCD}">
      <dsp:nvSpPr>
        <dsp:cNvPr id="0" name=""/>
        <dsp:cNvSpPr/>
      </dsp:nvSpPr>
      <dsp:spPr>
        <a:xfrm rot="10800000">
          <a:off x="0" y="2571066"/>
          <a:ext cx="6919214" cy="1297387"/>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ja-JP" altLang="en-US" sz="1500" kern="1200" dirty="0"/>
            <a:t>パラメータシート登録</a:t>
          </a:r>
        </a:p>
      </dsp:txBody>
      <dsp:txXfrm rot="-10800000">
        <a:off x="0" y="2571066"/>
        <a:ext cx="6919214" cy="455383"/>
      </dsp:txXfrm>
    </dsp:sp>
    <dsp:sp modelId="{BFE52135-3318-47A4-AB9E-32AEC8E1C995}">
      <dsp:nvSpPr>
        <dsp:cNvPr id="0" name=""/>
        <dsp:cNvSpPr/>
      </dsp:nvSpPr>
      <dsp:spPr>
        <a:xfrm>
          <a:off x="0" y="3026449"/>
          <a:ext cx="6919214" cy="38791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ja-JP" altLang="en-US" sz="1500" kern="1200" dirty="0"/>
            <a:t>連携したい情報をパラメータシートを登録します</a:t>
          </a:r>
        </a:p>
      </dsp:txBody>
      <dsp:txXfrm>
        <a:off x="0" y="3026449"/>
        <a:ext cx="6919214" cy="387918"/>
      </dsp:txXfrm>
    </dsp:sp>
    <dsp:sp modelId="{1F025B89-C941-4E85-920E-D6908DEE2142}">
      <dsp:nvSpPr>
        <dsp:cNvPr id="0" name=""/>
        <dsp:cNvSpPr/>
      </dsp:nvSpPr>
      <dsp:spPr>
        <a:xfrm rot="10800000">
          <a:off x="0" y="1286332"/>
          <a:ext cx="6919214" cy="1297387"/>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ja-JP" altLang="en-US" sz="1500" kern="1200" dirty="0"/>
            <a:t>オペレーション作成</a:t>
          </a:r>
        </a:p>
      </dsp:txBody>
      <dsp:txXfrm rot="-10800000">
        <a:off x="0" y="1286332"/>
        <a:ext cx="6919214" cy="455383"/>
      </dsp:txXfrm>
    </dsp:sp>
    <dsp:sp modelId="{1534467B-DDF6-4A03-87BF-319ECC84EEE3}">
      <dsp:nvSpPr>
        <dsp:cNvPr id="0" name=""/>
        <dsp:cNvSpPr/>
      </dsp:nvSpPr>
      <dsp:spPr>
        <a:xfrm>
          <a:off x="0" y="1741715"/>
          <a:ext cx="6919214" cy="38791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ja-JP" altLang="en-US" sz="1500" kern="1200" dirty="0"/>
            <a:t>管理しやすくするためのオペレーションを作成します</a:t>
          </a:r>
        </a:p>
      </dsp:txBody>
      <dsp:txXfrm>
        <a:off x="0" y="1741715"/>
        <a:ext cx="6919214" cy="387918"/>
      </dsp:txXfrm>
    </dsp:sp>
    <dsp:sp modelId="{46D74FD4-272C-472D-A722-7F14809ED911}">
      <dsp:nvSpPr>
        <dsp:cNvPr id="0" name=""/>
        <dsp:cNvSpPr/>
      </dsp:nvSpPr>
      <dsp:spPr>
        <a:xfrm rot="10800000">
          <a:off x="0" y="1598"/>
          <a:ext cx="6919214" cy="1297387"/>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ja-JP" altLang="en-US" sz="1600" kern="1200" dirty="0"/>
            <a:t>機器一覧の登録</a:t>
          </a:r>
        </a:p>
      </dsp:txBody>
      <dsp:txXfrm rot="-10800000">
        <a:off x="0" y="1598"/>
        <a:ext cx="6919214" cy="455383"/>
      </dsp:txXfrm>
    </dsp:sp>
    <dsp:sp modelId="{9510E692-3FC8-4DC7-9E92-6282AB79F395}">
      <dsp:nvSpPr>
        <dsp:cNvPr id="0" name=""/>
        <dsp:cNvSpPr/>
      </dsp:nvSpPr>
      <dsp:spPr>
        <a:xfrm>
          <a:off x="0" y="456981"/>
          <a:ext cx="6919214" cy="38791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ja-JP" altLang="en-US" sz="1500" kern="1200" dirty="0"/>
            <a:t>連携したいマシンの基本情報を登録します</a:t>
          </a:r>
        </a:p>
      </dsp:txBody>
      <dsp:txXfrm>
        <a:off x="0" y="456981"/>
        <a:ext cx="6919214" cy="3879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3078428" cy="511731"/>
          </a:xfrm>
          <a:prstGeom prst="rect">
            <a:avLst/>
          </a:prstGeom>
        </p:spPr>
        <p:txBody>
          <a:bodyPr vert="horz" lIns="95484" tIns="47742" rIns="95484" bIns="47742"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4023992" y="1"/>
            <a:ext cx="3078428" cy="511731"/>
          </a:xfrm>
          <a:prstGeom prst="rect">
            <a:avLst/>
          </a:prstGeom>
        </p:spPr>
        <p:txBody>
          <a:bodyPr vert="horz" lIns="95484" tIns="47742" rIns="95484" bIns="47742" rtlCol="0"/>
          <a:lstStyle>
            <a:lvl1pPr algn="r">
              <a:defRPr sz="1200"/>
            </a:lvl1pPr>
          </a:lstStyle>
          <a:p>
            <a:fld id="{D829EBEE-5DBD-45D0-BA62-80122688BEB8}" type="datetimeFigureOut">
              <a:rPr kumimoji="1" lang="ja-JP" altLang="en-US" smtClean="0">
                <a:ea typeface="メイリオ" panose="020B0604030504040204" pitchFamily="50" charset="-128"/>
              </a:rPr>
              <a:t>2022/2/24</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721107"/>
            <a:ext cx="3078428" cy="511731"/>
          </a:xfrm>
          <a:prstGeom prst="rect">
            <a:avLst/>
          </a:prstGeom>
        </p:spPr>
        <p:txBody>
          <a:bodyPr vert="horz" lIns="95484" tIns="47742" rIns="95484" bIns="47742"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4023992" y="9721107"/>
            <a:ext cx="3078428" cy="511731"/>
          </a:xfrm>
          <a:prstGeom prst="rect">
            <a:avLst/>
          </a:prstGeom>
        </p:spPr>
        <p:txBody>
          <a:bodyPr vert="horz" lIns="95484" tIns="47742" rIns="95484" bIns="47742"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4023992" y="1"/>
            <a:ext cx="3078428" cy="296556"/>
          </a:xfrm>
          <a:prstGeom prst="rect">
            <a:avLst/>
          </a:prstGeom>
        </p:spPr>
        <p:txBody>
          <a:bodyPr vert="horz" lIns="95484" tIns="47742" rIns="95484" bIns="47742" rtlCol="0"/>
          <a:lstStyle>
            <a:lvl1pPr algn="r">
              <a:defRPr sz="1000">
                <a:ea typeface="メイリオ" panose="020B0604030504040204" pitchFamily="50" charset="-128"/>
              </a:defRPr>
            </a:lvl1pPr>
          </a:lstStyle>
          <a:p>
            <a:fld id="{4B26993D-C081-44EB-B0F5-A9F467792B62}" type="datetimeFigureOut">
              <a:rPr lang="ja-JP" altLang="en-US" smtClean="0"/>
              <a:pPr/>
              <a:t>2022/2/24</a:t>
            </a:fld>
            <a:endParaRPr lang="ja-JP" altLang="en-US" dirty="0"/>
          </a:p>
        </p:txBody>
      </p:sp>
      <p:sp>
        <p:nvSpPr>
          <p:cNvPr id="7" name="スライド番号プレースホルダー 6"/>
          <p:cNvSpPr>
            <a:spLocks noGrp="1"/>
          </p:cNvSpPr>
          <p:nvPr>
            <p:ph type="sldNum" sz="quarter" idx="5"/>
          </p:nvPr>
        </p:nvSpPr>
        <p:spPr>
          <a:xfrm>
            <a:off x="4023992" y="9938893"/>
            <a:ext cx="3078428" cy="296556"/>
          </a:xfrm>
          <a:prstGeom prst="rect">
            <a:avLst/>
          </a:prstGeom>
        </p:spPr>
        <p:txBody>
          <a:bodyPr vert="horz" lIns="95484" tIns="47742" rIns="95484" bIns="47742"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141288" y="444500"/>
            <a:ext cx="6821487" cy="3836988"/>
          </a:xfrm>
          <a:prstGeom prst="rect">
            <a:avLst/>
          </a:prstGeom>
          <a:noFill/>
          <a:ln w="12700">
            <a:solidFill>
              <a:prstClr val="black"/>
            </a:solidFill>
          </a:ln>
        </p:spPr>
        <p:txBody>
          <a:bodyPr vert="horz" lIns="94668" tIns="47334" rIns="94668" bIns="47334" rtlCol="0" anchor="ctr"/>
          <a:lstStyle/>
          <a:p>
            <a:endParaRPr lang="ja-JP" altLang="en-US"/>
          </a:p>
        </p:txBody>
      </p:sp>
      <p:sp>
        <p:nvSpPr>
          <p:cNvPr id="9" name="ノート プレースホルダー 8"/>
          <p:cNvSpPr>
            <a:spLocks noGrp="1"/>
          </p:cNvSpPr>
          <p:nvPr>
            <p:ph type="body" sz="quarter" idx="3"/>
          </p:nvPr>
        </p:nvSpPr>
        <p:spPr>
          <a:xfrm>
            <a:off x="95595" y="4448337"/>
            <a:ext cx="6912874" cy="5375074"/>
          </a:xfrm>
          <a:prstGeom prst="rect">
            <a:avLst/>
          </a:prstGeom>
        </p:spPr>
        <p:txBody>
          <a:bodyPr vert="horz" lIns="0" tIns="47334" rIns="0" bIns="47334"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17</a:t>
            </a:fld>
            <a:endParaRPr lang="ja-JP" altLang="en-US" dirty="0"/>
          </a:p>
        </p:txBody>
      </p:sp>
    </p:spTree>
    <p:extLst>
      <p:ext uri="{BB962C8B-B14F-4D97-AF65-F5344CB8AC3E}">
        <p14:creationId xmlns:p14="http://schemas.microsoft.com/office/powerpoint/2010/main" val="1460595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FBBA293-708C-4261-9FD1-AE04041D5F79}" type="slidenum">
              <a:rPr lang="ja-JP" altLang="en-US" smtClean="0"/>
              <a:pPr/>
              <a:t>29</a:t>
            </a:fld>
            <a:endParaRPr lang="ja-JP" altLang="en-US" dirty="0"/>
          </a:p>
        </p:txBody>
      </p:sp>
    </p:spTree>
    <p:extLst>
      <p:ext uri="{BB962C8B-B14F-4D97-AF65-F5344CB8AC3E}">
        <p14:creationId xmlns:p14="http://schemas.microsoft.com/office/powerpoint/2010/main" val="820741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FBBA293-708C-4261-9FD1-AE04041D5F79}" type="slidenum">
              <a:rPr lang="ja-JP" altLang="en-US" smtClean="0"/>
              <a:pPr/>
              <a:t>35</a:t>
            </a:fld>
            <a:endParaRPr lang="ja-JP" altLang="en-US" dirty="0"/>
          </a:p>
        </p:txBody>
      </p:sp>
    </p:spTree>
    <p:extLst>
      <p:ext uri="{BB962C8B-B14F-4D97-AF65-F5344CB8AC3E}">
        <p14:creationId xmlns:p14="http://schemas.microsoft.com/office/powerpoint/2010/main" val="3147792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FBBA293-708C-4261-9FD1-AE04041D5F79}" type="slidenum">
              <a:rPr lang="ja-JP" altLang="en-US" smtClean="0"/>
              <a:pPr/>
              <a:t>36</a:t>
            </a:fld>
            <a:endParaRPr lang="ja-JP" altLang="en-US" dirty="0"/>
          </a:p>
        </p:txBody>
      </p:sp>
    </p:spTree>
    <p:extLst>
      <p:ext uri="{BB962C8B-B14F-4D97-AF65-F5344CB8AC3E}">
        <p14:creationId xmlns:p14="http://schemas.microsoft.com/office/powerpoint/2010/main" val="40196294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2217799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36500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1313612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2" r:id="rId8"/>
    <p:sldLayoutId id="2147483703" r:id="rId9"/>
    <p:sldLayoutId id="2147483704"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exastro-suite.github.io/it-automation-docs/learn_ja.html" TargetMode="External"/><Relationship Id="rId2" Type="http://schemas.openxmlformats.org/officeDocument/2006/relationships/hyperlink" Target="https://exastro-suite.github.io/it-automation-docs/documents_ja.html"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exastro-suite/SettingSamples-ServiceNow/releases" TargetMode="External"/><Relationship Id="rId2" Type="http://schemas.openxmlformats.org/officeDocument/2006/relationships/hyperlink" Target="https://github.com/exastro-suite/SettingSamples-/releases" TargetMode="Externa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hyperlink" Target="https://exastro-suite.github.io/it-automation-docs/asset/Documents_ja/Exastro-ITA_%E5%88%A9%E7%94%A8%E6%89%8B%E9%A0%86%E3%83%9E%E3%83%8B%E3%83%A5%E3%82%A2%E3%83%AB_%E3%82%A8%E3%82%AF%E3%82%B9%E3%83%9D%E3%83%BC%E3%83%88%EF%BC%8F%E3%82%A4%E3%83%B3%E3%83%9D%E3%83%BC%E3%83%88.pdf" TargetMode="External"/></Relationships>
</file>

<file path=ppt/slides/_rels/slide1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https/exastro-suite.github.io/it-automation-docs/asset/Documents_ja/Exastro-ITA_%E5%88%A9%E7%94%A8%E6%89%8B%E9%A0%86%E3%83%9E%E3%83%8B%E3%83%A5%E3%82%A2%E3%83%AB_%E7%AE%A1%E7%90%86%E3%82%B3%E3%83%B3%E3%82%BD%E3%83%BC%E3%83%AB.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exastro-suite.github.io/it-automation-docs/asset/Documents_ja/Exastro-ITA_%E5%88%A9%E7%94%A8%E6%89%8B%E9%A0%86%E3%83%9E%E3%83%8B%E3%83%A5%E3%82%A2%E3%83%AB_RestAPI.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exastro-suite.github.io/it-automation-docs/asset/Documents_ja/Exastro-ITA_%E5%88%A9%E7%94%A8%E6%89%8B%E9%A0%86%E3%83%9E%E3%83%8B%E3%83%A5%E3%82%A2%E3%83%AB_%E5%9F%BA%E6%9C%AC%E3%82%B3%E3%83%B3%E3%82%BD%E3%83%BC%E3%83%AB.pdf"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exastro-suite.github.io/it-automation-docs/asset/Documents_ja/Exastro-ITA_%E5%88%A9%E7%94%A8%E6%89%8B%E9%A0%86%E3%83%9E%E3%83%8B%E3%83%A5%E3%82%A2%E3%83%AB_%E5%9F%BA%E6%9C%AC%E3%82%B3%E3%83%B3%E3%82%BD%E3%83%BC%E3%83%AB.pdf"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exastro-suite.github.io/it-automation-docs/asset/Documents_ja/Exastro-ITA_%E5%88%A9%E7%94%A8%E6%89%8B%E9%A0%86%E3%83%9E%E3%83%8B%E3%83%A5%E3%82%A2%E3%83%AB_Conductor.pdf" TargetMode="Externa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1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hyperlink" Target="https://exastro-suite.github.io/it-automation-docs/asset/Documents_ja/Exastro-ITA_&#21033;&#29992;&#25163;&#38918;&#12510;&#12491;&#12517;&#12450;&#12523;_&#31649;&#29702;&#12467;&#12531;&#12477;&#12540;&#12523;.pdf" TargetMode="External"/><Relationship Id="rId5" Type="http://schemas.openxmlformats.org/officeDocument/2006/relationships/image" Target="../media/image35.png"/><Relationship Id="rId4" Type="http://schemas.openxmlformats.org/officeDocument/2006/relationships/hyperlink" Target="https://exastro-suite.github.io/it-automation-docs/asset/Documents_ja/Exastro-ITA_&#21033;&#29992;&#25163;&#38918;&#12510;&#12491;&#12517;&#12450;&#12523;_&#12513;&#12491;&#12517;&#12540;&#20316;&#25104;&#27231;&#33021;.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21033;&#29992;&#25163;&#38918;&#12510;&#12491;&#12517;&#12450;&#12523;_&#31649;&#29702;&#12467;&#12531;&#12477;&#12540;&#12523;.pdf" TargetMode="External"/><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 Target="slide14.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xastro-suite.github.io/it-automation-docs/setting-samples_ja.html" TargetMode="External"/><Relationship Id="rId1" Type="http://schemas.openxmlformats.org/officeDocument/2006/relationships/slideLayout" Target="../slideLayouts/slideLayout3.xml"/><Relationship Id="rId5" Type="http://schemas.openxmlformats.org/officeDocument/2006/relationships/hyperlink" Target="https://github.com/exastro-suite/playbook-collection-docs/blob/master/README_ansible.ja.md" TargetMode="External"/><Relationship Id="rId4" Type="http://schemas.openxmlformats.org/officeDocument/2006/relationships/hyperlink" Target="https://exastro-suite.github.io/it-automation-docs/learn_ja.html#collectContras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352" y="2636890"/>
            <a:ext cx="11712000" cy="1513679"/>
          </a:xfrm>
        </p:spPr>
        <p:txBody>
          <a:bodyPr/>
          <a:lstStyle/>
          <a:p>
            <a:r>
              <a:rPr lang="en-US" altLang="ja-JP" sz="4800" b="1" dirty="0"/>
              <a:t>Setting samples</a:t>
            </a:r>
            <a:br>
              <a:rPr lang="en-US" altLang="ja-JP" sz="4800" b="1" dirty="0"/>
            </a:br>
            <a:r>
              <a:rPr lang="en-US" altLang="ja-JP" sz="4800" b="1" dirty="0"/>
              <a:t>ServiceNow</a:t>
            </a:r>
            <a:r>
              <a:rPr lang="ja-JP" altLang="en-US" sz="4800" b="1" dirty="0"/>
              <a:t>連携モデル</a:t>
            </a:r>
            <a:r>
              <a:rPr lang="en-US" altLang="ja-JP" sz="4800" b="1" dirty="0"/>
              <a:t>(v1.1)</a:t>
            </a:r>
            <a:r>
              <a:rPr lang="ja-JP" altLang="en-US" sz="4800" b="1" dirty="0"/>
              <a:t>導入手順</a:t>
            </a:r>
          </a:p>
        </p:txBody>
      </p:sp>
      <p:sp>
        <p:nvSpPr>
          <p:cNvPr id="4" name="テキスト プレースホルダー 3"/>
          <p:cNvSpPr>
            <a:spLocks noGrp="1"/>
          </p:cNvSpPr>
          <p:nvPr>
            <p:ph type="body" sz="quarter" idx="10"/>
          </p:nvPr>
        </p:nvSpPr>
        <p:spPr>
          <a:xfrm>
            <a:off x="209682" y="5949350"/>
            <a:ext cx="8736969" cy="772006"/>
          </a:xfrm>
        </p:spPr>
        <p:txBody>
          <a:bodyPr/>
          <a:lstStyle/>
          <a:p>
            <a:r>
              <a:rPr lang="ja-JP" altLang="en-US" dirty="0"/>
              <a:t>第</a:t>
            </a:r>
            <a:r>
              <a:rPr lang="en-US" altLang="ja-JP" dirty="0"/>
              <a:t>1.0</a:t>
            </a:r>
            <a:r>
              <a:rPr lang="ja-JP" altLang="en-US" dirty="0"/>
              <a:t>版</a:t>
            </a:r>
            <a:r>
              <a:rPr lang="en-US" altLang="ja-JP" dirty="0"/>
              <a:t> </a:t>
            </a:r>
            <a:r>
              <a:rPr lang="ja-JP" altLang="en-US" dirty="0"/>
              <a:t>（</a:t>
            </a:r>
            <a:r>
              <a:rPr lang="en-US" altLang="ja-JP" dirty="0"/>
              <a:t>ITA</a:t>
            </a:r>
            <a:r>
              <a:rPr lang="ja-JP" altLang="en-US" dirty="0"/>
              <a:t>バージョン</a:t>
            </a:r>
            <a:r>
              <a:rPr lang="en-US" altLang="ja-JP" dirty="0"/>
              <a:t>1.9.1</a:t>
            </a:r>
            <a:r>
              <a:rPr lang="ja-JP" altLang="en-US" dirty="0"/>
              <a:t>版</a:t>
            </a:r>
            <a:r>
              <a:rPr lang="en-US" altLang="ja-JP" dirty="0"/>
              <a:t>)</a:t>
            </a:r>
          </a:p>
          <a:p>
            <a:r>
              <a:rPr lang="en-US" altLang="ja-JP" dirty="0" err="1"/>
              <a:t>Exastro</a:t>
            </a:r>
            <a:r>
              <a:rPr lang="en-US" altLang="ja-JP" dirty="0"/>
              <a:t> developer​</a:t>
            </a:r>
          </a:p>
        </p:txBody>
      </p:sp>
      <p:sp>
        <p:nvSpPr>
          <p:cNvPr id="6" name="正方形/長方形 5"/>
          <p:cNvSpPr/>
          <p:nvPr/>
        </p:nvSpPr>
        <p:spPr>
          <a:xfrm>
            <a:off x="119170" y="5157240"/>
            <a:ext cx="11953660" cy="646331"/>
          </a:xfrm>
          <a:prstGeom prst="rect">
            <a:avLst/>
          </a:prstGeom>
        </p:spPr>
        <p:txBody>
          <a:bodyPr wrap="square">
            <a:spAutoFit/>
          </a:bodyPr>
          <a:lstStyle/>
          <a:p>
            <a:r>
              <a:rPr lang="en-US" altLang="ja-JP" b="1" dirty="0">
                <a:solidFill>
                  <a:srgbClr val="595959"/>
                </a:solidFill>
                <a:latin typeface="メイリオ" panose="020B0604030504040204" pitchFamily="50" charset="-128"/>
              </a:rPr>
              <a:t>※</a:t>
            </a:r>
            <a:r>
              <a:rPr lang="ja-JP" altLang="en-US" b="1" dirty="0">
                <a:solidFill>
                  <a:srgbClr val="595959"/>
                </a:solidFill>
                <a:ea typeface="メイリオ" panose="020B0604030504040204" pitchFamily="50" charset="-128"/>
              </a:rPr>
              <a:t>本書では「</a:t>
            </a:r>
            <a:r>
              <a:rPr lang="en-US" altLang="ja-JP" b="1" dirty="0" err="1">
                <a:solidFill>
                  <a:srgbClr val="595959"/>
                </a:solidFill>
                <a:latin typeface="メイリオ" panose="020B0604030504040204" pitchFamily="50" charset="-128"/>
              </a:rPr>
              <a:t>Exastro</a:t>
            </a:r>
            <a:r>
              <a:rPr lang="en-US" altLang="ja-JP" b="1" dirty="0">
                <a:solidFill>
                  <a:srgbClr val="595959"/>
                </a:solidFill>
                <a:latin typeface="メイリオ" panose="020B0604030504040204" pitchFamily="50" charset="-128"/>
              </a:rPr>
              <a:t> IT Automation</a:t>
            </a:r>
            <a:r>
              <a:rPr lang="ja-JP" altLang="en-US" b="1" dirty="0">
                <a:solidFill>
                  <a:srgbClr val="595959"/>
                </a:solidFill>
                <a:ea typeface="メイリオ" panose="020B0604030504040204" pitchFamily="50" charset="-128"/>
              </a:rPr>
              <a:t>」を「</a:t>
            </a:r>
            <a:r>
              <a:rPr lang="en-US" altLang="ja-JP" b="1" dirty="0">
                <a:solidFill>
                  <a:srgbClr val="595959"/>
                </a:solidFill>
                <a:latin typeface="メイリオ" panose="020B0604030504040204" pitchFamily="50" charset="-128"/>
              </a:rPr>
              <a:t>ITA</a:t>
            </a:r>
            <a:r>
              <a:rPr lang="ja-JP" altLang="en-US" b="1" dirty="0">
                <a:solidFill>
                  <a:srgbClr val="595959"/>
                </a:solidFill>
                <a:ea typeface="メイリオ" panose="020B0604030504040204" pitchFamily="50" charset="-128"/>
              </a:rPr>
              <a:t>」、「</a:t>
            </a:r>
            <a:r>
              <a:rPr lang="en-US" altLang="ja-JP" b="1" dirty="0">
                <a:solidFill>
                  <a:srgbClr val="595959"/>
                </a:solidFill>
                <a:latin typeface="メイリオ" panose="020B0604030504040204" pitchFamily="50" charset="-128"/>
              </a:rPr>
              <a:t>Setting samples </a:t>
            </a:r>
            <a:r>
              <a:rPr lang="en-US" altLang="ja-JP" b="1" dirty="0" err="1">
                <a:solidFill>
                  <a:srgbClr val="595959"/>
                </a:solidFill>
                <a:latin typeface="メイリオ" panose="020B0604030504040204" pitchFamily="50" charset="-128"/>
              </a:rPr>
              <a:t>ServiceNow</a:t>
            </a:r>
            <a:r>
              <a:rPr lang="ja-JP" altLang="en-US" b="1" dirty="0">
                <a:solidFill>
                  <a:srgbClr val="595959"/>
                </a:solidFill>
                <a:latin typeface="メイリオ" panose="020B0604030504040204" pitchFamily="50" charset="-128"/>
              </a:rPr>
              <a:t>連携</a:t>
            </a:r>
            <a:r>
              <a:rPr lang="ja-JP" altLang="en-US" b="1" dirty="0">
                <a:solidFill>
                  <a:srgbClr val="595959"/>
                </a:solidFill>
                <a:ea typeface="メイリオ" panose="020B0604030504040204" pitchFamily="50" charset="-128"/>
              </a:rPr>
              <a:t>モデル</a:t>
            </a:r>
            <a:r>
              <a:rPr lang="en-US" altLang="ja-JP" b="1" dirty="0">
                <a:solidFill>
                  <a:srgbClr val="595959"/>
                </a:solidFill>
                <a:latin typeface="メイリオ" panose="020B0604030504040204" pitchFamily="50" charset="-128"/>
              </a:rPr>
              <a:t>(v1.1)</a:t>
            </a:r>
            <a:r>
              <a:rPr lang="ja-JP" altLang="en-US" b="1" dirty="0">
                <a:solidFill>
                  <a:srgbClr val="595959"/>
                </a:solidFill>
                <a:ea typeface="メイリオ" panose="020B0604030504040204" pitchFamily="50" charset="-128"/>
              </a:rPr>
              <a:t>」を「</a:t>
            </a:r>
            <a:r>
              <a:rPr lang="en-US" altLang="ja-JP" b="1" dirty="0" err="1">
                <a:solidFill>
                  <a:srgbClr val="595959"/>
                </a:solidFill>
                <a:latin typeface="メイリオ" panose="020B0604030504040204" pitchFamily="50" charset="-128"/>
              </a:rPr>
              <a:t>ServiceNow</a:t>
            </a:r>
            <a:r>
              <a:rPr lang="ja-JP" altLang="en-US" b="1" dirty="0">
                <a:solidFill>
                  <a:srgbClr val="595959"/>
                </a:solidFill>
                <a:latin typeface="メイリオ" panose="020B0604030504040204" pitchFamily="50" charset="-128"/>
              </a:rPr>
              <a:t>連携</a:t>
            </a:r>
            <a:r>
              <a:rPr lang="ja-JP" altLang="en-US" b="1" dirty="0">
                <a:solidFill>
                  <a:srgbClr val="595959"/>
                </a:solidFill>
                <a:ea typeface="メイリオ" panose="020B0604030504040204" pitchFamily="50" charset="-128"/>
              </a:rPr>
              <a:t>モデル」と記載します。 </a:t>
            </a:r>
            <a:r>
              <a:rPr lang="ja-JP" altLang="en-US" dirty="0">
                <a:solidFill>
                  <a:srgbClr val="000000"/>
                </a:solidFill>
                <a:latin typeface="メイリオ" panose="020B0604030504040204" pitchFamily="50" charset="-128"/>
                <a:ea typeface="メイリオ" panose="020B0604030504040204" pitchFamily="50" charset="-128"/>
              </a:rPr>
              <a:t>​</a:t>
            </a:r>
            <a:endParaRPr lang="ja-JP" altLang="en-US" dirty="0"/>
          </a:p>
        </p:txBody>
      </p:sp>
    </p:spTree>
    <p:extLst>
      <p:ext uri="{BB962C8B-B14F-4D97-AF65-F5344CB8AC3E}">
        <p14:creationId xmlns:p14="http://schemas.microsoft.com/office/powerpoint/2010/main" val="320816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txBox="1">
            <a:spLocks/>
          </p:cNvSpPr>
          <p:nvPr/>
        </p:nvSpPr>
        <p:spPr bwMode="gray">
          <a:xfrm>
            <a:off x="391584" y="3197473"/>
            <a:ext cx="11712000" cy="467239"/>
          </a:xfrm>
          <a:prstGeom prst="rect">
            <a:avLst/>
          </a:prstGeom>
        </p:spPr>
        <p:txBody>
          <a:bodyPr vert="horz" wrap="square" lIns="91440" tIns="36000" rIns="91440" bIns="0" rtlCol="0" anchor="b">
            <a:spAutoFit/>
          </a:bodyPr>
          <a:lstStyle>
            <a:lvl1pPr algn="l" rtl="0" eaLnBrk="0" fontAlgn="base" hangingPunct="0">
              <a:spcBef>
                <a:spcPct val="0"/>
              </a:spcBef>
              <a:spcAft>
                <a:spcPct val="0"/>
              </a:spcAft>
              <a:defRPr kumimoji="1" sz="28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kern="0" dirty="0"/>
              <a:t>2. </a:t>
            </a:r>
            <a:r>
              <a:rPr lang="en-US" altLang="ja-JP" dirty="0" err="1">
                <a:latin typeface="Meiryo"/>
                <a:ea typeface="+mn-lt"/>
              </a:rPr>
              <a:t>ServiceNow</a:t>
            </a:r>
            <a:r>
              <a:rPr lang="ja-JP" altLang="en-US" dirty="0">
                <a:latin typeface="Meiryo"/>
                <a:ea typeface="+mn-lt"/>
              </a:rPr>
              <a:t>連携モデル</a:t>
            </a:r>
            <a:r>
              <a:rPr lang="ja-JP" altLang="en-US" dirty="0">
                <a:ea typeface="+mn-lt"/>
                <a:cs typeface="+mn-lt"/>
              </a:rPr>
              <a:t>を使う準備</a:t>
            </a:r>
            <a:endParaRPr lang="ja-JP" altLang="en-US" kern="0" dirty="0"/>
          </a:p>
        </p:txBody>
      </p:sp>
    </p:spTree>
    <p:extLst>
      <p:ext uri="{BB962C8B-B14F-4D97-AF65-F5344CB8AC3E}">
        <p14:creationId xmlns:p14="http://schemas.microsoft.com/office/powerpoint/2010/main" val="2875056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351" y="115200"/>
            <a:ext cx="11712000" cy="468000"/>
          </a:xfrm>
        </p:spPr>
        <p:txBody>
          <a:bodyPr/>
          <a:lstStyle/>
          <a:p>
            <a:r>
              <a:rPr lang="en-US" altLang="ja-JP"/>
              <a:t>2.1</a:t>
            </a:r>
            <a:r>
              <a:rPr lang="ja-JP" altLang="en-US"/>
              <a:t> </a:t>
            </a:r>
            <a:r>
              <a:rPr lang="en-US" altLang="ja-JP"/>
              <a:t>ServiceNow</a:t>
            </a:r>
            <a:r>
              <a:rPr lang="ja-JP" altLang="en-US"/>
              <a:t>連携用ユーザの準備（</a:t>
            </a:r>
            <a:r>
              <a:rPr lang="en-US" altLang="ja-JP"/>
              <a:t>1/2</a:t>
            </a:r>
            <a:r>
              <a:rPr lang="ja-JP" altLang="en-US"/>
              <a:t>）</a:t>
            </a:r>
            <a:endParaRPr lang="ja-JP" altLang="en-US" dirty="0"/>
          </a:p>
        </p:txBody>
      </p:sp>
      <p:sp>
        <p:nvSpPr>
          <p:cNvPr id="7" name="コンテンツ プレースホルダー 6">
            <a:extLst>
              <a:ext uri="{FF2B5EF4-FFF2-40B4-BE49-F238E27FC236}">
                <a16:creationId xmlns:a16="http://schemas.microsoft.com/office/drawing/2014/main" id="{0B49D34D-775F-49D7-BC82-8DDA14B94EA7}"/>
              </a:ext>
            </a:extLst>
          </p:cNvPr>
          <p:cNvSpPr>
            <a:spLocks noGrp="1"/>
          </p:cNvSpPr>
          <p:nvPr>
            <p:ph sz="quarter" idx="10"/>
          </p:nvPr>
        </p:nvSpPr>
        <p:spPr/>
        <p:txBody>
          <a:bodyPr/>
          <a:lstStyle/>
          <a:p>
            <a:r>
              <a:rPr lang="en-US" altLang="ja-JP" dirty="0" err="1"/>
              <a:t>Servicenow</a:t>
            </a:r>
            <a:r>
              <a:rPr lang="ja-JP" altLang="en-US" dirty="0"/>
              <a:t>側で</a:t>
            </a:r>
            <a:r>
              <a:rPr lang="en-US" altLang="ja-JP" dirty="0"/>
              <a:t>ITA</a:t>
            </a:r>
            <a:r>
              <a:rPr lang="ja-JP" altLang="en-US" dirty="0"/>
              <a:t>との連携用ユーザを作成します。</a:t>
            </a:r>
            <a:endParaRPr lang="en-US" altLang="ja-JP" dirty="0"/>
          </a:p>
          <a:p>
            <a:endParaRPr lang="en-US" altLang="ja-JP" dirty="0"/>
          </a:p>
          <a:p>
            <a:endParaRPr lang="en-US" altLang="ja-JP" dirty="0"/>
          </a:p>
          <a:p>
            <a:endParaRPr lang="en-US" altLang="ja-JP" dirty="0"/>
          </a:p>
          <a:p>
            <a:r>
              <a:rPr lang="ja-JP" altLang="en-US" dirty="0"/>
              <a:t>この手順が不要な場合は </a:t>
            </a:r>
            <a:r>
              <a:rPr lang="en-US" altLang="ja-JP" dirty="0">
                <a:hlinkClick r:id="rId2" action="ppaction://hlinksldjump"/>
              </a:rPr>
              <a:t>2.2 ITA</a:t>
            </a:r>
            <a:r>
              <a:rPr lang="ja-JP" altLang="en-US" dirty="0">
                <a:hlinkClick r:id="rId2" action="ppaction://hlinksldjump"/>
              </a:rPr>
              <a:t>の準備</a:t>
            </a:r>
            <a:r>
              <a:rPr lang="ja-JP" altLang="en-US" dirty="0"/>
              <a:t> に進んでください。</a:t>
            </a:r>
          </a:p>
        </p:txBody>
      </p:sp>
      <p:sp>
        <p:nvSpPr>
          <p:cNvPr id="5" name="コンテンツ プレースホルダー 2"/>
          <p:cNvSpPr txBox="1">
            <a:spLocks/>
          </p:cNvSpPr>
          <p:nvPr/>
        </p:nvSpPr>
        <p:spPr bwMode="gray">
          <a:xfrm>
            <a:off x="119170" y="1196690"/>
            <a:ext cx="11713301" cy="1284840"/>
          </a:xfrm>
          <a:prstGeom prst="rect">
            <a:avLst/>
          </a:prstGeom>
        </p:spPr>
        <p:txBody>
          <a:bodyPr vert="horz" lIns="91440" tIns="45720" rIns="91440" bIns="45720" rtlCol="0">
            <a:no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180000" lvl="1" indent="0">
              <a:buFont typeface="Wingdings" pitchFamily="2" charset="2"/>
              <a:buNone/>
            </a:pPr>
            <a:r>
              <a:rPr lang="ja-JP" altLang="en-US" kern="0" dirty="0"/>
              <a:t>下記のいずれかの場合、連携用ユーザ登録の手順を実行してください。</a:t>
            </a:r>
            <a:endParaRPr lang="en-US" altLang="ja-JP" kern="0" dirty="0"/>
          </a:p>
          <a:p>
            <a:pPr marL="722313" lvl="1" indent="-342900">
              <a:buFont typeface="+mj-lt"/>
              <a:buAutoNum type="arabicPeriod"/>
            </a:pPr>
            <a:r>
              <a:rPr lang="ja-JP" altLang="en-US" kern="0" dirty="0"/>
              <a:t>既存のユーザに構成管理</a:t>
            </a:r>
            <a:r>
              <a:rPr lang="en-US" altLang="ja-JP" kern="0" dirty="0"/>
              <a:t>(CMDB)</a:t>
            </a:r>
            <a:r>
              <a:rPr lang="ja-JP" altLang="en-US" kern="0" dirty="0"/>
              <a:t>配下のテーブルに</a:t>
            </a:r>
            <a:r>
              <a:rPr lang="en-US" altLang="ja-JP" kern="0" dirty="0"/>
              <a:t>REST</a:t>
            </a:r>
            <a:r>
              <a:rPr lang="ja-JP" altLang="en-US" kern="0" dirty="0"/>
              <a:t>による追加</a:t>
            </a:r>
            <a:r>
              <a:rPr lang="en-US" altLang="ja-JP" kern="0" dirty="0"/>
              <a:t>/</a:t>
            </a:r>
            <a:r>
              <a:rPr lang="ja-JP" altLang="en-US" kern="0" dirty="0"/>
              <a:t>更新</a:t>
            </a:r>
            <a:r>
              <a:rPr lang="en-US" altLang="ja-JP" kern="0" dirty="0"/>
              <a:t>/</a:t>
            </a:r>
            <a:r>
              <a:rPr lang="ja-JP" altLang="en-US" kern="0" dirty="0"/>
              <a:t>削除の権限がない場合</a:t>
            </a:r>
            <a:endParaRPr lang="en-US" altLang="ja-JP" kern="0" dirty="0"/>
          </a:p>
          <a:p>
            <a:pPr marL="722313" lvl="1" indent="-342900">
              <a:buFont typeface="+mj-lt"/>
              <a:buAutoNum type="arabicPeriod"/>
            </a:pPr>
            <a:r>
              <a:rPr lang="en-US" altLang="ja-JP" kern="0" dirty="0"/>
              <a:t>ServiceNow</a:t>
            </a:r>
            <a:r>
              <a:rPr lang="ja-JP" altLang="en-US" kern="0" dirty="0"/>
              <a:t>側に</a:t>
            </a:r>
            <a:r>
              <a:rPr lang="en-US" altLang="ja-JP" kern="0" dirty="0"/>
              <a:t>ITA</a:t>
            </a:r>
            <a:r>
              <a:rPr lang="ja-JP" altLang="en-US" kern="0" dirty="0"/>
              <a:t>との連携専用のユーザを作成したい場合</a:t>
            </a:r>
            <a:endParaRPr lang="en-US" altLang="ja-JP" kern="0" dirty="0"/>
          </a:p>
          <a:p>
            <a:pPr marL="180000" lvl="1" indent="0">
              <a:buNone/>
            </a:pPr>
            <a:endParaRPr lang="ja-JP" altLang="en-US" kern="0" dirty="0">
              <a:solidFill>
                <a:srgbClr val="FF0000"/>
              </a:solidFill>
            </a:endParaRPr>
          </a:p>
        </p:txBody>
      </p:sp>
    </p:spTree>
    <p:extLst>
      <p:ext uri="{BB962C8B-B14F-4D97-AF65-F5344CB8AC3E}">
        <p14:creationId xmlns:p14="http://schemas.microsoft.com/office/powerpoint/2010/main" val="3609345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n-ea"/>
              </a:rPr>
              <a:t>2.1</a:t>
            </a:r>
            <a:r>
              <a:rPr lang="ja-JP" altLang="en-US" dirty="0">
                <a:latin typeface="+mn-ea"/>
              </a:rPr>
              <a:t> </a:t>
            </a:r>
            <a:r>
              <a:rPr lang="en-US" altLang="ja-JP" dirty="0" err="1">
                <a:latin typeface="+mn-ea"/>
              </a:rPr>
              <a:t>ServiceNow</a:t>
            </a:r>
            <a:r>
              <a:rPr lang="ja-JP" altLang="en-US" dirty="0">
                <a:latin typeface="+mn-ea"/>
              </a:rPr>
              <a:t>連携用ユーザの準備</a:t>
            </a:r>
            <a:r>
              <a:rPr lang="ja-JP" altLang="en-US" dirty="0"/>
              <a:t>（</a:t>
            </a:r>
            <a:r>
              <a:rPr lang="en-US" altLang="ja-JP" dirty="0"/>
              <a:t>2/2</a:t>
            </a:r>
            <a:r>
              <a:rPr lang="ja-JP" altLang="en-US" dirty="0"/>
              <a:t>）</a:t>
            </a:r>
            <a:endParaRPr kumimoji="1" lang="ja-JP" altLang="en-US" dirty="0"/>
          </a:p>
        </p:txBody>
      </p:sp>
      <p:pic>
        <p:nvPicPr>
          <p:cNvPr id="7" name="図 6"/>
          <p:cNvPicPr>
            <a:picLocks noChangeAspect="1"/>
          </p:cNvPicPr>
          <p:nvPr/>
        </p:nvPicPr>
        <p:blipFill>
          <a:blip r:embed="rId2"/>
          <a:stretch>
            <a:fillRect/>
          </a:stretch>
        </p:blipFill>
        <p:spPr>
          <a:xfrm>
            <a:off x="407210" y="1466182"/>
            <a:ext cx="5256730" cy="1647731"/>
          </a:xfrm>
          <a:prstGeom prst="rect">
            <a:avLst/>
          </a:prstGeom>
        </p:spPr>
      </p:pic>
      <p:pic>
        <p:nvPicPr>
          <p:cNvPr id="9" name="図 8"/>
          <p:cNvPicPr>
            <a:picLocks noChangeAspect="1"/>
          </p:cNvPicPr>
          <p:nvPr/>
        </p:nvPicPr>
        <p:blipFill>
          <a:blip r:embed="rId3"/>
          <a:stretch>
            <a:fillRect/>
          </a:stretch>
        </p:blipFill>
        <p:spPr>
          <a:xfrm>
            <a:off x="5735950" y="1471916"/>
            <a:ext cx="6289440" cy="3132541"/>
          </a:xfrm>
          <a:prstGeom prst="rect">
            <a:avLst/>
          </a:prstGeom>
        </p:spPr>
      </p:pic>
      <p:sp>
        <p:nvSpPr>
          <p:cNvPr id="3" name="コンテンツ プレースホルダー 2"/>
          <p:cNvSpPr>
            <a:spLocks noGrp="1"/>
          </p:cNvSpPr>
          <p:nvPr>
            <p:ph sz="quarter" idx="10"/>
          </p:nvPr>
        </p:nvSpPr>
        <p:spPr>
          <a:xfrm>
            <a:off x="239350" y="836712"/>
            <a:ext cx="11713301" cy="431988"/>
          </a:xfrm>
        </p:spPr>
        <p:txBody>
          <a:bodyPr/>
          <a:lstStyle/>
          <a:p>
            <a:pPr marL="0" indent="0">
              <a:buNone/>
            </a:pPr>
            <a:r>
              <a:rPr lang="ja-JP" altLang="en-US" dirty="0">
                <a:latin typeface="+mn-ea"/>
              </a:rPr>
              <a:t>１．「ユーザー管理」⇒「ユーザー」⇒「新規」から</a:t>
            </a:r>
            <a:r>
              <a:rPr lang="en-US" altLang="ja-JP" dirty="0">
                <a:latin typeface="+mn-ea"/>
              </a:rPr>
              <a:t>ServiceNow</a:t>
            </a:r>
            <a:r>
              <a:rPr lang="ja-JP" altLang="en-US" dirty="0">
                <a:latin typeface="+mn-ea"/>
              </a:rPr>
              <a:t>連携用ユーザを作成する。</a:t>
            </a:r>
            <a:endParaRPr lang="en-US" altLang="ja-JP" dirty="0">
              <a:latin typeface="+mn-ea"/>
            </a:endParaRPr>
          </a:p>
          <a:p>
            <a:pPr marL="0" indent="0">
              <a:buNone/>
            </a:pPr>
            <a:endParaRPr kumimoji="1" lang="ja-JP" altLang="en-US" dirty="0"/>
          </a:p>
        </p:txBody>
      </p:sp>
      <p:sp>
        <p:nvSpPr>
          <p:cNvPr id="8" name="正方形/長方形 7"/>
          <p:cNvSpPr/>
          <p:nvPr/>
        </p:nvSpPr>
        <p:spPr bwMode="auto">
          <a:xfrm>
            <a:off x="407210" y="2821347"/>
            <a:ext cx="1030056" cy="261351"/>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10" name="円形吹き出し 9"/>
          <p:cNvSpPr/>
          <p:nvPr/>
        </p:nvSpPr>
        <p:spPr bwMode="auto">
          <a:xfrm>
            <a:off x="1566094" y="2387459"/>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①</a:t>
            </a:r>
          </a:p>
        </p:txBody>
      </p:sp>
      <p:sp>
        <p:nvSpPr>
          <p:cNvPr id="11" name="正方形/長方形 10"/>
          <p:cNvSpPr/>
          <p:nvPr/>
        </p:nvSpPr>
        <p:spPr bwMode="auto">
          <a:xfrm>
            <a:off x="3287610" y="1492107"/>
            <a:ext cx="504070" cy="291713"/>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12" name="円形吹き出し 11"/>
          <p:cNvSpPr/>
          <p:nvPr/>
        </p:nvSpPr>
        <p:spPr bwMode="auto">
          <a:xfrm>
            <a:off x="3863690" y="1098380"/>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②</a:t>
            </a:r>
          </a:p>
        </p:txBody>
      </p:sp>
      <p:sp>
        <p:nvSpPr>
          <p:cNvPr id="13" name="正方形/長方形 12"/>
          <p:cNvSpPr/>
          <p:nvPr/>
        </p:nvSpPr>
        <p:spPr bwMode="auto">
          <a:xfrm>
            <a:off x="5776166" y="4352316"/>
            <a:ext cx="411486" cy="252141"/>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15" name="円形吹き出し 14"/>
          <p:cNvSpPr/>
          <p:nvPr/>
        </p:nvSpPr>
        <p:spPr bwMode="auto">
          <a:xfrm>
            <a:off x="6258670" y="3920316"/>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③</a:t>
            </a:r>
          </a:p>
        </p:txBody>
      </p:sp>
      <p:grpSp>
        <p:nvGrpSpPr>
          <p:cNvPr id="16" name="グループ化 15"/>
          <p:cNvGrpSpPr/>
          <p:nvPr/>
        </p:nvGrpSpPr>
        <p:grpSpPr>
          <a:xfrm>
            <a:off x="407210" y="6021360"/>
            <a:ext cx="1114306" cy="380132"/>
            <a:chOff x="419520" y="4643499"/>
            <a:chExt cx="1282134" cy="437384"/>
          </a:xfrm>
          <a:effectLst>
            <a:outerShdw blurRad="25400" dist="25400" dir="5400000" algn="t" rotWithShape="0">
              <a:prstClr val="black">
                <a:alpha val="53000"/>
              </a:prstClr>
            </a:outerShdw>
          </a:effectLst>
        </p:grpSpPr>
        <p:sp>
          <p:nvSpPr>
            <p:cNvPr id="21" name="フリーフォーム 20"/>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2" name="テキスト ボックス 21"/>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23" name="テキスト ボックス 22"/>
          <p:cNvSpPr txBox="1"/>
          <p:nvPr/>
        </p:nvSpPr>
        <p:spPr>
          <a:xfrm>
            <a:off x="1631381" y="5877340"/>
            <a:ext cx="10394009" cy="629240"/>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latin typeface="+mn-ea"/>
              </a:rPr>
              <a:t>「ユーザー名」「パスワード」は</a:t>
            </a:r>
            <a:r>
              <a:rPr lang="en-US" altLang="ja-JP" dirty="0" err="1"/>
              <a:t>Ⅲ.ServiceNow</a:t>
            </a:r>
            <a:r>
              <a:rPr lang="ja-JP" altLang="en-US" dirty="0"/>
              <a:t>連携手順 </a:t>
            </a:r>
            <a:r>
              <a:rPr lang="en-US" altLang="ja-JP" dirty="0"/>
              <a:t>/ 2.ServiceNow</a:t>
            </a:r>
            <a:r>
              <a:rPr lang="ja-JP" altLang="en-US" dirty="0"/>
              <a:t>連携</a:t>
            </a:r>
            <a:r>
              <a:rPr lang="ja-JP" altLang="en-US" dirty="0">
                <a:latin typeface="+mn-ea"/>
              </a:rPr>
              <a:t>で利用するので、保管しておく。</a:t>
            </a:r>
            <a:endParaRPr lang="en-US" altLang="ja-JP" dirty="0">
              <a:latin typeface="+mn-ea"/>
            </a:endParaRPr>
          </a:p>
        </p:txBody>
      </p:sp>
    </p:spTree>
    <p:extLst>
      <p:ext uri="{BB962C8B-B14F-4D97-AF65-F5344CB8AC3E}">
        <p14:creationId xmlns:p14="http://schemas.microsoft.com/office/powerpoint/2010/main" val="2710490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a:t>2.2 ITA</a:t>
            </a:r>
            <a:r>
              <a:rPr lang="ja-JP" altLang="en-US"/>
              <a:t>の準備</a:t>
            </a:r>
            <a:endParaRPr kumimoji="1" lang="ja-JP" altLang="en-US" dirty="0"/>
          </a:p>
        </p:txBody>
      </p:sp>
      <p:sp>
        <p:nvSpPr>
          <p:cNvPr id="5" name="コンテンツ プレースホルダー 2"/>
          <p:cNvSpPr>
            <a:spLocks noGrp="1"/>
          </p:cNvSpPr>
          <p:nvPr>
            <p:ph sz="quarter" idx="10"/>
          </p:nvPr>
        </p:nvSpPr>
        <p:spPr>
          <a:xfrm>
            <a:off x="179517" y="836713"/>
            <a:ext cx="11771834" cy="3600427"/>
          </a:xfrm>
        </p:spPr>
        <p:txBody>
          <a:bodyPr>
            <a:noAutofit/>
          </a:bodyPr>
          <a:lstStyle/>
          <a:p>
            <a:pPr>
              <a:lnSpc>
                <a:spcPct val="110000"/>
              </a:lnSpc>
            </a:pPr>
            <a:r>
              <a:rPr lang="ja-JP" altLang="en-US" dirty="0">
                <a:latin typeface="+mn-ea"/>
              </a:rPr>
              <a:t>導入サーバの準備</a:t>
            </a:r>
            <a:endParaRPr lang="en-US" altLang="ja-JP" dirty="0">
              <a:latin typeface="+mn-ea"/>
            </a:endParaRPr>
          </a:p>
          <a:p>
            <a:pPr marL="541338" lvl="1" indent="-361950">
              <a:lnSpc>
                <a:spcPct val="110000"/>
              </a:lnSpc>
              <a:buFont typeface="+mj-lt"/>
              <a:buAutoNum type="arabicPeriod"/>
            </a:pPr>
            <a:r>
              <a:rPr lang="en-US" altLang="ja-JP" sz="1800" dirty="0">
                <a:latin typeface="+mn-ea"/>
              </a:rPr>
              <a:t>ITA</a:t>
            </a:r>
            <a:r>
              <a:rPr lang="ja-JP" altLang="en-US" sz="1800" dirty="0">
                <a:latin typeface="+mn-ea"/>
              </a:rPr>
              <a:t>をインストールするサーバ</a:t>
            </a:r>
            <a:r>
              <a:rPr lang="en-US" altLang="ja-JP" sz="1800" dirty="0">
                <a:latin typeface="+mn-ea"/>
              </a:rPr>
              <a:t>(</a:t>
            </a:r>
            <a:r>
              <a:rPr lang="ja-JP" altLang="en-US" sz="1800" dirty="0">
                <a:latin typeface="+mn-ea"/>
              </a:rPr>
              <a:t>物理</a:t>
            </a:r>
            <a:r>
              <a:rPr lang="en-US" altLang="ja-JP" sz="1800" dirty="0">
                <a:latin typeface="+mn-ea"/>
              </a:rPr>
              <a:t>/</a:t>
            </a:r>
            <a:r>
              <a:rPr lang="ja-JP" altLang="en-US" sz="1800" dirty="0">
                <a:latin typeface="+mn-ea"/>
              </a:rPr>
              <a:t>仮想</a:t>
            </a:r>
            <a:r>
              <a:rPr lang="en-US" altLang="ja-JP" sz="1800" dirty="0">
                <a:latin typeface="+mn-ea"/>
              </a:rPr>
              <a:t>)</a:t>
            </a:r>
            <a:r>
              <a:rPr lang="ja-JP" altLang="en-US" sz="1800" dirty="0">
                <a:latin typeface="+mn-ea"/>
              </a:rPr>
              <a:t>を用意します。</a:t>
            </a:r>
            <a:endParaRPr lang="en-US" altLang="ja-JP" sz="1800" dirty="0">
              <a:latin typeface="+mn-ea"/>
            </a:endParaRPr>
          </a:p>
          <a:p>
            <a:pPr marL="541338" lvl="1" indent="-361950">
              <a:lnSpc>
                <a:spcPct val="110000"/>
              </a:lnSpc>
              <a:buFont typeface="+mj-lt"/>
              <a:buAutoNum type="arabicPeriod"/>
            </a:pPr>
            <a:r>
              <a:rPr lang="ja-JP" altLang="en-US" sz="1800" dirty="0">
                <a:latin typeface="+mn-ea"/>
              </a:rPr>
              <a:t>サーバ動作要件は以下のドキュメントの </a:t>
            </a:r>
            <a:r>
              <a:rPr lang="en-US" altLang="ja-JP" sz="1800" dirty="0">
                <a:latin typeface="+mn-ea"/>
              </a:rPr>
              <a:t>[4</a:t>
            </a:r>
            <a:r>
              <a:rPr lang="ja-JP" altLang="en-US" sz="1800" dirty="0">
                <a:latin typeface="+mn-ea"/>
              </a:rPr>
              <a:t>頁 システム要件</a:t>
            </a:r>
            <a:r>
              <a:rPr lang="en-US" altLang="ja-JP" sz="1800" dirty="0">
                <a:latin typeface="+mn-ea"/>
              </a:rPr>
              <a:t>] </a:t>
            </a:r>
            <a:r>
              <a:rPr lang="ja-JP" altLang="en-US" sz="1800" dirty="0">
                <a:latin typeface="+mn-ea"/>
              </a:rPr>
              <a:t>を参照ください。</a:t>
            </a:r>
            <a:endParaRPr lang="en-US" altLang="ja-JP" sz="1800" dirty="0">
              <a:latin typeface="+mn-ea"/>
            </a:endParaRPr>
          </a:p>
          <a:p>
            <a:pPr marL="541338" lvl="1" indent="-361950">
              <a:lnSpc>
                <a:spcPct val="110000"/>
              </a:lnSpc>
              <a:buFont typeface="+mj-lt"/>
              <a:buAutoNum type="arabicPeriod"/>
            </a:pPr>
            <a:r>
              <a:rPr lang="ja-JP" altLang="en-US" sz="1800" dirty="0">
                <a:latin typeface="+mn-ea"/>
              </a:rPr>
              <a:t>また本サーバは</a:t>
            </a:r>
            <a:r>
              <a:rPr lang="en-US" altLang="ja-JP" sz="1800" dirty="0">
                <a:latin typeface="+mn-ea"/>
              </a:rPr>
              <a:t>ServiceNow</a:t>
            </a:r>
            <a:r>
              <a:rPr lang="ja-JP" altLang="en-US" sz="1800" dirty="0">
                <a:latin typeface="+mn-ea"/>
              </a:rPr>
              <a:t>と接続</a:t>
            </a:r>
            <a:r>
              <a:rPr lang="en-US" altLang="ja-JP" sz="1800" dirty="0">
                <a:latin typeface="+mn-ea"/>
              </a:rPr>
              <a:t>(http/https)</a:t>
            </a:r>
            <a:r>
              <a:rPr lang="ja-JP" altLang="en-US" sz="1800" dirty="0">
                <a:latin typeface="+mn-ea"/>
              </a:rPr>
              <a:t>できる環境を用意してください。　</a:t>
            </a:r>
            <a:endParaRPr lang="en-US" altLang="ja-JP" sz="1800" dirty="0">
              <a:latin typeface="+mn-ea"/>
            </a:endParaRPr>
          </a:p>
          <a:p>
            <a:pPr marL="180000" lvl="1" indent="0">
              <a:lnSpc>
                <a:spcPct val="110000"/>
              </a:lnSpc>
              <a:buNone/>
            </a:pPr>
            <a:r>
              <a:rPr lang="ja-JP" altLang="en-US" sz="1400" dirty="0">
                <a:latin typeface="+mn-ea"/>
              </a:rPr>
              <a:t>　</a:t>
            </a:r>
            <a:r>
              <a:rPr lang="en-US" altLang="ja-JP" sz="1400" dirty="0">
                <a:latin typeface="+mn-ea"/>
                <a:hlinkClick r:id="rId2"/>
              </a:rPr>
              <a:t>https://exastro-suite.github.io/it-automation-docs/documents_ja.html</a:t>
            </a:r>
            <a:r>
              <a:rPr lang="en-US" altLang="ja-JP" sz="1400" dirty="0">
                <a:latin typeface="+mn-ea"/>
              </a:rPr>
              <a:t>  [ITA </a:t>
            </a:r>
            <a:r>
              <a:rPr lang="ja-JP" altLang="en-US" sz="1400" dirty="0">
                <a:latin typeface="+mn-ea"/>
              </a:rPr>
              <a:t>システム構成／環境構築ガイド 基本編</a:t>
            </a:r>
            <a:r>
              <a:rPr lang="en-US" altLang="ja-JP" sz="1400" dirty="0">
                <a:latin typeface="+mn-ea"/>
              </a:rPr>
              <a:t>]</a:t>
            </a:r>
          </a:p>
          <a:p>
            <a:pPr marL="180000" lvl="1" indent="0">
              <a:lnSpc>
                <a:spcPct val="110000"/>
              </a:lnSpc>
              <a:buNone/>
            </a:pPr>
            <a:r>
              <a:rPr lang="en-US" altLang="ja-JP" sz="1500" dirty="0">
                <a:latin typeface="+mn-ea"/>
              </a:rPr>
              <a:t>   </a:t>
            </a:r>
          </a:p>
          <a:p>
            <a:pPr>
              <a:lnSpc>
                <a:spcPct val="110000"/>
              </a:lnSpc>
            </a:pPr>
            <a:r>
              <a:rPr lang="en-US" altLang="ja-JP" dirty="0">
                <a:latin typeface="+mn-ea"/>
              </a:rPr>
              <a:t>ITA</a:t>
            </a:r>
            <a:r>
              <a:rPr lang="ja-JP" altLang="en-US" dirty="0">
                <a:latin typeface="+mn-ea"/>
              </a:rPr>
              <a:t>をインストール</a:t>
            </a:r>
            <a:endParaRPr lang="en-US" altLang="ja-JP" dirty="0">
              <a:latin typeface="+mn-ea"/>
            </a:endParaRPr>
          </a:p>
          <a:p>
            <a:pPr marL="541338" lvl="1" indent="-361950">
              <a:lnSpc>
                <a:spcPct val="110000"/>
              </a:lnSpc>
              <a:buFont typeface="+mj-lt"/>
              <a:buAutoNum type="arabicPeriod"/>
            </a:pPr>
            <a:r>
              <a:rPr lang="en-US" altLang="ja-JP" sz="1800" dirty="0">
                <a:latin typeface="+mn-ea"/>
              </a:rPr>
              <a:t>ITA</a:t>
            </a:r>
            <a:r>
              <a:rPr lang="ja-JP" altLang="en-US" sz="1800" dirty="0">
                <a:latin typeface="+mn-ea"/>
              </a:rPr>
              <a:t>のバージョンは</a:t>
            </a:r>
            <a:r>
              <a:rPr lang="en-US" altLang="ja-JP" sz="1800">
                <a:latin typeface="+mn-ea"/>
              </a:rPr>
              <a:t>1.9.1</a:t>
            </a:r>
            <a:r>
              <a:rPr lang="ja-JP" altLang="en-US" sz="1800" dirty="0">
                <a:latin typeface="+mn-ea"/>
              </a:rPr>
              <a:t>をインストールしてください。</a:t>
            </a:r>
            <a:endParaRPr lang="en-US" altLang="ja-JP" sz="1800" dirty="0">
              <a:latin typeface="+mn-ea"/>
            </a:endParaRPr>
          </a:p>
          <a:p>
            <a:pPr marL="541338" lvl="1" indent="-361950">
              <a:lnSpc>
                <a:spcPct val="110000"/>
              </a:lnSpc>
              <a:buFont typeface="+mj-lt"/>
              <a:buAutoNum type="arabicPeriod"/>
            </a:pPr>
            <a:r>
              <a:rPr lang="ja-JP" altLang="en-US" sz="1800" dirty="0">
                <a:latin typeface="+mn-ea"/>
              </a:rPr>
              <a:t>インストール手順は以下ドキュメントを参照ください。</a:t>
            </a:r>
            <a:endParaRPr lang="en-US" altLang="ja-JP" sz="1800" dirty="0">
              <a:latin typeface="+mn-ea"/>
            </a:endParaRPr>
          </a:p>
          <a:p>
            <a:pPr marL="179996" lvl="1" indent="0">
              <a:lnSpc>
                <a:spcPct val="110000"/>
              </a:lnSpc>
              <a:buNone/>
            </a:pPr>
            <a:r>
              <a:rPr lang="en-US" altLang="ja-JP" sz="1400" dirty="0">
                <a:latin typeface="+mn-ea"/>
              </a:rPr>
              <a:t>    </a:t>
            </a:r>
            <a:r>
              <a:rPr lang="en-US" altLang="ja-JP" sz="1400" dirty="0">
                <a:latin typeface="+mn-ea"/>
                <a:hlinkClick r:id="rId3"/>
              </a:rPr>
              <a:t>https://exastro-suite.github.io/it-automation-docs/learn_ja.html</a:t>
            </a:r>
            <a:r>
              <a:rPr lang="en-US" altLang="ja-JP" sz="1400" dirty="0">
                <a:latin typeface="+mn-ea"/>
              </a:rPr>
              <a:t> [Exastro IT Automation </a:t>
            </a:r>
            <a:r>
              <a:rPr lang="ja-JP" altLang="en-US" sz="1400" dirty="0">
                <a:latin typeface="+mn-ea"/>
              </a:rPr>
              <a:t>を導入しよう</a:t>
            </a:r>
            <a:r>
              <a:rPr lang="en-US" altLang="ja-JP" sz="1400" dirty="0">
                <a:latin typeface="+mn-ea"/>
              </a:rPr>
              <a:t>]</a:t>
            </a:r>
          </a:p>
          <a:p>
            <a:pPr marL="179996" lvl="1" indent="0">
              <a:lnSpc>
                <a:spcPct val="110000"/>
              </a:lnSpc>
              <a:buNone/>
            </a:pPr>
            <a:r>
              <a:rPr lang="ja-JP" altLang="en-US" sz="1500" dirty="0">
                <a:latin typeface="+mn-ea"/>
              </a:rPr>
              <a:t>　　</a:t>
            </a:r>
            <a:endParaRPr lang="en-US" altLang="ja-JP" sz="1500" dirty="0">
              <a:latin typeface="+mn-ea"/>
            </a:endParaRPr>
          </a:p>
        </p:txBody>
      </p:sp>
    </p:spTree>
    <p:extLst>
      <p:ext uri="{BB962C8B-B14F-4D97-AF65-F5344CB8AC3E}">
        <p14:creationId xmlns:p14="http://schemas.microsoft.com/office/powerpoint/2010/main" val="3480664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a:latin typeface="+mn-ea"/>
              </a:rPr>
              <a:t>Playbook</a:t>
            </a:r>
            <a:r>
              <a:rPr lang="ja-JP" altLang="en-US" dirty="0">
                <a:latin typeface="+mn-ea"/>
              </a:rPr>
              <a:t>利用</a:t>
            </a:r>
            <a:r>
              <a:rPr lang="ja-JP" altLang="en-US" dirty="0"/>
              <a:t>の準備</a:t>
            </a:r>
            <a:endParaRPr kumimoji="1" lang="ja-JP" altLang="en-US" dirty="0"/>
          </a:p>
        </p:txBody>
      </p:sp>
      <p:sp>
        <p:nvSpPr>
          <p:cNvPr id="3" name="コンテンツ プレースホルダー 2"/>
          <p:cNvSpPr>
            <a:spLocks noGrp="1"/>
          </p:cNvSpPr>
          <p:nvPr>
            <p:ph sz="quarter" idx="10"/>
          </p:nvPr>
        </p:nvSpPr>
        <p:spPr>
          <a:xfrm>
            <a:off x="216812" y="764630"/>
            <a:ext cx="11713301" cy="2880400"/>
          </a:xfrm>
        </p:spPr>
        <p:txBody>
          <a:bodyPr>
            <a:noAutofit/>
          </a:bodyPr>
          <a:lstStyle/>
          <a:p>
            <a:r>
              <a:rPr lang="en-US" altLang="ja-JP" dirty="0">
                <a:latin typeface="+mn-ea"/>
              </a:rPr>
              <a:t>Playbook</a:t>
            </a:r>
            <a:r>
              <a:rPr lang="ja-JP" altLang="en-US" dirty="0">
                <a:latin typeface="+mn-ea"/>
              </a:rPr>
              <a:t>利用の準備</a:t>
            </a:r>
            <a:endParaRPr lang="en-US" altLang="ja-JP" dirty="0">
              <a:latin typeface="+mn-ea"/>
            </a:endParaRPr>
          </a:p>
          <a:p>
            <a:pPr marL="702900" lvl="2" indent="-342900">
              <a:buFont typeface="+mj-lt"/>
              <a:buAutoNum type="arabicPeriod"/>
            </a:pPr>
            <a:r>
              <a:rPr lang="en-US" altLang="ja-JP" sz="1800" dirty="0">
                <a:latin typeface="+mn-ea"/>
              </a:rPr>
              <a:t>ITA</a:t>
            </a:r>
            <a:r>
              <a:rPr lang="ja-JP" altLang="en-US" sz="1800" dirty="0">
                <a:latin typeface="+mn-ea"/>
              </a:rPr>
              <a:t>がインストールされたサーバに</a:t>
            </a:r>
            <a:r>
              <a:rPr lang="en-US" altLang="ja-JP" sz="1800" dirty="0" err="1">
                <a:latin typeface="+mn-ea"/>
              </a:rPr>
              <a:t>Teraterm</a:t>
            </a:r>
            <a:r>
              <a:rPr lang="ja-JP" altLang="en-US" sz="1800" dirty="0">
                <a:latin typeface="+mn-ea"/>
              </a:rPr>
              <a:t>でログインする。</a:t>
            </a:r>
            <a:endParaRPr lang="en-US" altLang="ja-JP" sz="1800" dirty="0">
              <a:latin typeface="+mn-ea"/>
            </a:endParaRPr>
          </a:p>
          <a:p>
            <a:pPr marL="702900" lvl="2" indent="-342900">
              <a:buFont typeface="+mj-lt"/>
              <a:buAutoNum type="arabicPeriod"/>
            </a:pPr>
            <a:r>
              <a:rPr lang="en-US" altLang="ja-JP" sz="1800" dirty="0">
                <a:latin typeface="+mn-ea"/>
              </a:rPr>
              <a:t>Root</a:t>
            </a:r>
            <a:r>
              <a:rPr lang="ja-JP" altLang="en-US" sz="1800" dirty="0">
                <a:latin typeface="+mn-ea"/>
              </a:rPr>
              <a:t>ユーザになる。</a:t>
            </a:r>
            <a:endParaRPr lang="en-US" altLang="ja-JP" sz="1800" dirty="0">
              <a:latin typeface="+mn-ea"/>
            </a:endParaRPr>
          </a:p>
          <a:p>
            <a:pPr marL="702900" lvl="2" indent="-342900">
              <a:buFont typeface="+mj-lt"/>
              <a:buAutoNum type="arabicPeriod"/>
            </a:pPr>
            <a:r>
              <a:rPr lang="ja-JP" altLang="en-US" sz="1800" dirty="0">
                <a:latin typeface="+mn-ea"/>
              </a:rPr>
              <a:t>「</a:t>
            </a:r>
            <a:r>
              <a:rPr lang="en-US" altLang="ja-JP" sz="1800" dirty="0" err="1">
                <a:latin typeface="+mn-ea"/>
              </a:rPr>
              <a:t>ansible</a:t>
            </a:r>
            <a:r>
              <a:rPr lang="en-US" altLang="ja-JP" sz="1800" dirty="0">
                <a:latin typeface="+mn-ea"/>
              </a:rPr>
              <a:t>-galaxy collection install </a:t>
            </a:r>
            <a:r>
              <a:rPr lang="en-US" altLang="ja-JP" sz="1800" dirty="0" err="1">
                <a:latin typeface="+mn-ea"/>
              </a:rPr>
              <a:t>servicenow.servicenow</a:t>
            </a:r>
            <a:r>
              <a:rPr lang="ja-JP" altLang="en-US" sz="1800" dirty="0">
                <a:latin typeface="+mn-ea"/>
              </a:rPr>
              <a:t>」を実行する。</a:t>
            </a:r>
            <a:endParaRPr lang="en-US" altLang="ja-JP" sz="1800" dirty="0">
              <a:latin typeface="+mn-ea"/>
            </a:endParaRPr>
          </a:p>
          <a:p>
            <a:pPr marL="702900" lvl="2" indent="-342900">
              <a:buFont typeface="+mj-lt"/>
              <a:buAutoNum type="arabicPeriod"/>
            </a:pPr>
            <a:r>
              <a:rPr lang="ja-JP" altLang="en-US" sz="1800" dirty="0">
                <a:latin typeface="+mn-ea"/>
              </a:rPr>
              <a:t>「</a:t>
            </a:r>
            <a:r>
              <a:rPr lang="en-US" altLang="ja-JP" sz="1800" dirty="0" err="1">
                <a:latin typeface="+mn-ea"/>
              </a:rPr>
              <a:t>ansible</a:t>
            </a:r>
            <a:r>
              <a:rPr lang="en-US" altLang="ja-JP" sz="1800" dirty="0">
                <a:latin typeface="+mn-ea"/>
              </a:rPr>
              <a:t>-galaxy collection list</a:t>
            </a:r>
            <a:r>
              <a:rPr lang="ja-JP" altLang="en-US" sz="1800" dirty="0">
                <a:latin typeface="+mn-ea"/>
              </a:rPr>
              <a:t>」を実行し、図</a:t>
            </a:r>
            <a:r>
              <a:rPr lang="en-US" altLang="ja-JP" sz="1800" dirty="0">
                <a:latin typeface="+mn-ea"/>
              </a:rPr>
              <a:t>1</a:t>
            </a:r>
            <a:r>
              <a:rPr lang="ja-JP" altLang="en-US" sz="1800" dirty="0">
                <a:latin typeface="+mn-ea"/>
              </a:rPr>
              <a:t>のように表示されていることを確認する。</a:t>
            </a:r>
            <a:endParaRPr lang="en-US" altLang="ja-JP" sz="1800" dirty="0">
              <a:latin typeface="+mn-ea"/>
            </a:endParaRPr>
          </a:p>
          <a:p>
            <a:pPr marL="702900" lvl="2" indent="-342900">
              <a:buFont typeface="+mj-lt"/>
              <a:buAutoNum type="arabicPeriod"/>
            </a:pPr>
            <a:r>
              <a:rPr lang="ja-JP" altLang="en-US" sz="1800" dirty="0">
                <a:latin typeface="+mn-ea"/>
              </a:rPr>
              <a:t>「</a:t>
            </a:r>
            <a:r>
              <a:rPr lang="en-US" altLang="ja-JP" sz="1800" dirty="0">
                <a:latin typeface="+mn-ea"/>
              </a:rPr>
              <a:t>pip3 install </a:t>
            </a:r>
            <a:r>
              <a:rPr lang="en-US" altLang="ja-JP" sz="1800" dirty="0" err="1">
                <a:latin typeface="+mn-ea"/>
              </a:rPr>
              <a:t>pysnow</a:t>
            </a:r>
            <a:r>
              <a:rPr lang="ja-JP" altLang="en-US" sz="1800" dirty="0">
                <a:latin typeface="+mn-ea"/>
              </a:rPr>
              <a:t>」を実行する。</a:t>
            </a:r>
            <a:endParaRPr lang="en-US" altLang="ja-JP" sz="1800" dirty="0">
              <a:latin typeface="+mn-ea"/>
            </a:endParaRPr>
          </a:p>
          <a:p>
            <a:pPr marL="702900" lvl="2" indent="-342900">
              <a:buFont typeface="+mj-lt"/>
              <a:buAutoNum type="arabicPeriod"/>
            </a:pPr>
            <a:r>
              <a:rPr lang="ja-JP" altLang="en-US" sz="1800" dirty="0">
                <a:latin typeface="+mn-ea"/>
              </a:rPr>
              <a:t>「</a:t>
            </a:r>
            <a:r>
              <a:rPr lang="en-US" altLang="ja-JP" sz="1800" dirty="0">
                <a:latin typeface="+mn-ea"/>
              </a:rPr>
              <a:t>pip3</a:t>
            </a:r>
            <a:r>
              <a:rPr lang="ja-JP" altLang="en-US" sz="1800" dirty="0">
                <a:latin typeface="+mn-ea"/>
              </a:rPr>
              <a:t> </a:t>
            </a:r>
            <a:r>
              <a:rPr lang="en-US" altLang="ja-JP" sz="1800" dirty="0">
                <a:latin typeface="+mn-ea"/>
              </a:rPr>
              <a:t>list</a:t>
            </a:r>
            <a:r>
              <a:rPr lang="ja-JP" altLang="en-US" sz="1800" dirty="0">
                <a:latin typeface="+mn-ea"/>
              </a:rPr>
              <a:t>」を実行し、図</a:t>
            </a:r>
            <a:r>
              <a:rPr lang="en-US" altLang="ja-JP" sz="1800" dirty="0">
                <a:latin typeface="+mn-ea"/>
              </a:rPr>
              <a:t>2</a:t>
            </a:r>
            <a:r>
              <a:rPr lang="ja-JP" altLang="en-US" sz="1800" dirty="0" err="1">
                <a:latin typeface="+mn-ea"/>
              </a:rPr>
              <a:t>のように</a:t>
            </a:r>
            <a:r>
              <a:rPr lang="ja-JP" altLang="en-US" sz="1800" dirty="0">
                <a:latin typeface="+mn-ea"/>
              </a:rPr>
              <a:t>表示されていることを確認する。</a:t>
            </a:r>
            <a:endParaRPr lang="en-US" altLang="ja-JP" sz="1800" dirty="0">
              <a:latin typeface="+mn-ea"/>
            </a:endParaRPr>
          </a:p>
          <a:p>
            <a:pPr marL="360000" lvl="2" indent="0">
              <a:buNone/>
            </a:pPr>
            <a:endParaRPr lang="en-US" altLang="ja-JP" dirty="0">
              <a:latin typeface="+mn-ea"/>
            </a:endParaRPr>
          </a:p>
        </p:txBody>
      </p:sp>
      <p:sp>
        <p:nvSpPr>
          <p:cNvPr id="9" name="正方形/長方形 8"/>
          <p:cNvSpPr/>
          <p:nvPr/>
        </p:nvSpPr>
        <p:spPr>
          <a:xfrm>
            <a:off x="551230" y="3997481"/>
            <a:ext cx="5760800" cy="2462213"/>
          </a:xfrm>
          <a:prstGeom prst="rect">
            <a:avLst/>
          </a:prstGeom>
          <a:solidFill>
            <a:schemeClr val="tx1"/>
          </a:solidFill>
        </p:spPr>
        <p:txBody>
          <a:bodyPr wrap="square">
            <a:spAutoFit/>
          </a:bodyPr>
          <a:lstStyle/>
          <a:p>
            <a:r>
              <a:rPr lang="ja-JP" altLang="en-US" sz="1400" dirty="0">
                <a:solidFill>
                  <a:schemeClr val="bg1"/>
                </a:solidFill>
              </a:rPr>
              <a:t>[root@ホスト名 ~]# ansible-galaxy collection list</a:t>
            </a:r>
          </a:p>
          <a:p>
            <a:r>
              <a:rPr lang="ja-JP" altLang="en-US" sz="1400" dirty="0">
                <a:solidFill>
                  <a:schemeClr val="bg1"/>
                </a:solidFill>
              </a:rPr>
              <a:t># /usr/local/lib/python3.6/site-packages/ansible_collections</a:t>
            </a:r>
          </a:p>
          <a:p>
            <a:r>
              <a:rPr lang="ja-JP" altLang="en-US" sz="1400" dirty="0">
                <a:solidFill>
                  <a:schemeClr val="bg1"/>
                </a:solidFill>
              </a:rPr>
              <a:t>Collection                    Version</a:t>
            </a:r>
          </a:p>
          <a:p>
            <a:r>
              <a:rPr lang="ja-JP" altLang="en-US" sz="1400" dirty="0">
                <a:solidFill>
                  <a:schemeClr val="bg1"/>
                </a:solidFill>
              </a:rPr>
              <a:t>----------------------------- -------</a:t>
            </a:r>
          </a:p>
          <a:p>
            <a:r>
              <a:rPr lang="ja-JP" altLang="en-US" sz="1400" dirty="0">
                <a:solidFill>
                  <a:schemeClr val="bg1"/>
                </a:solidFill>
              </a:rPr>
              <a:t>amazon.aws                    1.5.１</a:t>
            </a:r>
          </a:p>
          <a:p>
            <a:r>
              <a:rPr lang="ja-JP" altLang="en-US" sz="1400" dirty="0">
                <a:solidFill>
                  <a:schemeClr val="bg1"/>
                </a:solidFill>
              </a:rPr>
              <a:t>～ 略 ～</a:t>
            </a:r>
          </a:p>
          <a:p>
            <a:endParaRPr lang="ja-JP" altLang="en-US" sz="1400" dirty="0">
              <a:solidFill>
                <a:schemeClr val="bg1"/>
              </a:solidFill>
            </a:endParaRPr>
          </a:p>
          <a:p>
            <a:r>
              <a:rPr lang="ja-JP" altLang="en-US" sz="1400" dirty="0">
                <a:solidFill>
                  <a:schemeClr val="bg1"/>
                </a:solidFill>
              </a:rPr>
              <a:t># /root/.ansible/collections/ansible_collections</a:t>
            </a:r>
          </a:p>
          <a:p>
            <a:r>
              <a:rPr lang="ja-JP" altLang="en-US" sz="1400" dirty="0">
                <a:solidFill>
                  <a:schemeClr val="bg1"/>
                </a:solidFill>
              </a:rPr>
              <a:t>Collection            Version</a:t>
            </a:r>
          </a:p>
          <a:p>
            <a:r>
              <a:rPr lang="ja-JP" altLang="en-US" sz="1400" dirty="0">
                <a:solidFill>
                  <a:schemeClr val="bg1"/>
                </a:solidFill>
              </a:rPr>
              <a:t>--------------------- -------</a:t>
            </a:r>
          </a:p>
          <a:p>
            <a:r>
              <a:rPr lang="ja-JP" altLang="en-US" sz="1400" dirty="0">
                <a:solidFill>
                  <a:srgbClr val="FF0000"/>
                </a:solidFill>
              </a:rPr>
              <a:t>servicenow.servicenow </a:t>
            </a:r>
            <a:r>
              <a:rPr lang="ja-JP" altLang="en-US" sz="1400" dirty="0">
                <a:solidFill>
                  <a:schemeClr val="bg1"/>
                </a:solidFill>
              </a:rPr>
              <a:t>1.0.6</a:t>
            </a:r>
          </a:p>
        </p:txBody>
      </p:sp>
      <p:sp>
        <p:nvSpPr>
          <p:cNvPr id="10" name="正方形/長方形 9"/>
          <p:cNvSpPr/>
          <p:nvPr/>
        </p:nvSpPr>
        <p:spPr>
          <a:xfrm>
            <a:off x="7032130" y="4005081"/>
            <a:ext cx="2880400" cy="1384995"/>
          </a:xfrm>
          <a:prstGeom prst="rect">
            <a:avLst/>
          </a:prstGeom>
          <a:solidFill>
            <a:schemeClr val="tx1"/>
          </a:solidFill>
        </p:spPr>
        <p:txBody>
          <a:bodyPr wrap="square">
            <a:spAutoFit/>
          </a:bodyPr>
          <a:lstStyle/>
          <a:p>
            <a:r>
              <a:rPr lang="ja-JP" altLang="en-US" sz="1400" dirty="0">
                <a:solidFill>
                  <a:schemeClr val="bg1"/>
                </a:solidFill>
              </a:rPr>
              <a:t>[root@ホスト名 ~]# pip3 list</a:t>
            </a:r>
          </a:p>
          <a:p>
            <a:r>
              <a:rPr lang="ja-JP" altLang="en-US" sz="1400" dirty="0">
                <a:solidFill>
                  <a:schemeClr val="bg1"/>
                </a:solidFill>
              </a:rPr>
              <a:t>Package           Version</a:t>
            </a:r>
          </a:p>
          <a:p>
            <a:r>
              <a:rPr lang="ja-JP" altLang="en-US" sz="1400" dirty="0">
                <a:solidFill>
                  <a:schemeClr val="bg1"/>
                </a:solidFill>
              </a:rPr>
              <a:t>----------------- ---------</a:t>
            </a:r>
          </a:p>
          <a:p>
            <a:r>
              <a:rPr lang="ja-JP" altLang="en-US" sz="1400" dirty="0">
                <a:solidFill>
                  <a:schemeClr val="bg1"/>
                </a:solidFill>
              </a:rPr>
              <a:t>ansible           4.0.0</a:t>
            </a:r>
          </a:p>
          <a:p>
            <a:r>
              <a:rPr lang="ja-JP" altLang="en-US" sz="1400" dirty="0">
                <a:solidFill>
                  <a:schemeClr val="bg1"/>
                </a:solidFill>
              </a:rPr>
              <a:t>～ 略 ～</a:t>
            </a:r>
            <a:endParaRPr lang="en-US" altLang="ja-JP" sz="1400" dirty="0">
              <a:solidFill>
                <a:schemeClr val="bg1"/>
              </a:solidFill>
            </a:endParaRPr>
          </a:p>
          <a:p>
            <a:r>
              <a:rPr lang="ja-JP" altLang="en-US" sz="1400" dirty="0">
                <a:solidFill>
                  <a:srgbClr val="FF0000"/>
                </a:solidFill>
              </a:rPr>
              <a:t>pysnow            </a:t>
            </a:r>
            <a:r>
              <a:rPr lang="ja-JP" altLang="en-US" sz="1400" dirty="0">
                <a:solidFill>
                  <a:schemeClr val="bg1"/>
                </a:solidFill>
              </a:rPr>
              <a:t>0.7.17</a:t>
            </a:r>
            <a:endParaRPr lang="en-US" altLang="ja-JP" sz="1400" dirty="0">
              <a:solidFill>
                <a:schemeClr val="bg1"/>
              </a:solidFill>
            </a:endParaRPr>
          </a:p>
        </p:txBody>
      </p:sp>
      <p:sp>
        <p:nvSpPr>
          <p:cNvPr id="11" name="コンテンツ プレースホルダー 2"/>
          <p:cNvSpPr txBox="1">
            <a:spLocks/>
          </p:cNvSpPr>
          <p:nvPr/>
        </p:nvSpPr>
        <p:spPr bwMode="gray">
          <a:xfrm>
            <a:off x="551230" y="3634750"/>
            <a:ext cx="792110" cy="288040"/>
          </a:xfrm>
          <a:prstGeom prst="rect">
            <a:avLst/>
          </a:prstGeom>
        </p:spPr>
        <p:txBody>
          <a:bodyPr vert="horz" lIns="91440" tIns="45720" rIns="91440" bIns="45720" rtlCol="0">
            <a:no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0" indent="0">
              <a:buNone/>
            </a:pPr>
            <a:r>
              <a:rPr lang="ja-JP" altLang="en-US" sz="1600" u="sng" kern="0" dirty="0"/>
              <a:t>図</a:t>
            </a:r>
            <a:r>
              <a:rPr lang="en-US" altLang="ja-JP" sz="1600" u="sng" kern="0" dirty="0"/>
              <a:t>1</a:t>
            </a:r>
          </a:p>
        </p:txBody>
      </p:sp>
      <p:sp>
        <p:nvSpPr>
          <p:cNvPr id="12" name="コンテンツ プレースホルダー 2"/>
          <p:cNvSpPr txBox="1">
            <a:spLocks/>
          </p:cNvSpPr>
          <p:nvPr/>
        </p:nvSpPr>
        <p:spPr bwMode="gray">
          <a:xfrm>
            <a:off x="7032130" y="3645030"/>
            <a:ext cx="792110" cy="288040"/>
          </a:xfrm>
          <a:prstGeom prst="rect">
            <a:avLst/>
          </a:prstGeom>
        </p:spPr>
        <p:txBody>
          <a:bodyPr vert="horz" lIns="91440" tIns="45720" rIns="91440" bIns="45720" rtlCol="0">
            <a:no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0" indent="0">
              <a:buNone/>
            </a:pPr>
            <a:r>
              <a:rPr lang="ja-JP" altLang="en-US" sz="1600" u="sng" kern="0" dirty="0"/>
              <a:t>図</a:t>
            </a:r>
            <a:r>
              <a:rPr lang="en-US" altLang="ja-JP" sz="1600" u="sng" kern="0" dirty="0"/>
              <a:t>2</a:t>
            </a:r>
          </a:p>
        </p:txBody>
      </p:sp>
    </p:spTree>
    <p:extLst>
      <p:ext uri="{BB962C8B-B14F-4D97-AF65-F5344CB8AC3E}">
        <p14:creationId xmlns:p14="http://schemas.microsoft.com/office/powerpoint/2010/main" val="3678017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4F121-E7AB-4DEB-9CA7-BEB01BB159FC}"/>
              </a:ext>
            </a:extLst>
          </p:cNvPr>
          <p:cNvSpPr>
            <a:spLocks noGrp="1"/>
          </p:cNvSpPr>
          <p:nvPr>
            <p:ph type="title"/>
          </p:nvPr>
        </p:nvSpPr>
        <p:spPr/>
        <p:txBody>
          <a:bodyPr/>
          <a:lstStyle/>
          <a:p>
            <a:r>
              <a:rPr lang="en-US" altLang="ja-JP" dirty="0"/>
              <a:t>2.4</a:t>
            </a:r>
            <a:r>
              <a:rPr lang="ja-JP" altLang="en-US" dirty="0"/>
              <a:t> </a:t>
            </a:r>
            <a:r>
              <a:rPr lang="en-US" altLang="ja-JP" dirty="0" err="1"/>
              <a:t>ServiceNow</a:t>
            </a:r>
            <a:r>
              <a:rPr lang="ja-JP" altLang="en-US" dirty="0"/>
              <a:t>連携モデルのインポート</a:t>
            </a:r>
            <a:endParaRPr kumimoji="1" lang="ja-JP" altLang="en-US" dirty="0"/>
          </a:p>
        </p:txBody>
      </p:sp>
      <p:sp>
        <p:nvSpPr>
          <p:cNvPr id="3" name="コンテンツ プレースホルダー 2">
            <a:extLst>
              <a:ext uri="{FF2B5EF4-FFF2-40B4-BE49-F238E27FC236}">
                <a16:creationId xmlns:a16="http://schemas.microsoft.com/office/drawing/2014/main" id="{8E343FC1-15D2-4EF5-B6EE-B3B69288F4BC}"/>
              </a:ext>
            </a:extLst>
          </p:cNvPr>
          <p:cNvSpPr>
            <a:spLocks noGrp="1"/>
          </p:cNvSpPr>
          <p:nvPr>
            <p:ph sz="quarter" idx="10"/>
          </p:nvPr>
        </p:nvSpPr>
        <p:spPr>
          <a:xfrm>
            <a:off x="239350" y="836712"/>
            <a:ext cx="11713301" cy="2952338"/>
          </a:xfrm>
        </p:spPr>
        <p:txBody>
          <a:bodyPr/>
          <a:lstStyle/>
          <a:p>
            <a:pPr marL="179705" indent="-179705"/>
            <a:r>
              <a:rPr lang="en-US" altLang="ja-JP" dirty="0" err="1">
                <a:ea typeface="+mn-lt"/>
                <a:cs typeface="+mn-lt"/>
              </a:rPr>
              <a:t>ServiceNow</a:t>
            </a:r>
            <a:r>
              <a:rPr lang="ja-JP" altLang="en-US" dirty="0">
                <a:ea typeface="+mn-lt"/>
                <a:cs typeface="+mn-lt"/>
              </a:rPr>
              <a:t>連携モデルの</a:t>
            </a:r>
            <a:r>
              <a:rPr lang="ja-JP" altLang="ja-JP" dirty="0">
                <a:ea typeface="+mn-lt"/>
                <a:cs typeface="+mn-lt"/>
              </a:rPr>
              <a:t>導入ファイル</a:t>
            </a:r>
            <a:r>
              <a:rPr lang="ja-JP" altLang="en-US" dirty="0">
                <a:ea typeface="+mn-lt"/>
                <a:cs typeface="+mn-lt"/>
              </a:rPr>
              <a:t>の</a:t>
            </a:r>
            <a:r>
              <a:rPr lang="ja-JP" altLang="ja-JP" dirty="0">
                <a:ea typeface="+mn-lt"/>
                <a:cs typeface="+mn-lt"/>
              </a:rPr>
              <a:t>ダウンロード</a:t>
            </a:r>
            <a:endParaRPr lang="en-US" altLang="ja-JP" dirty="0">
              <a:ea typeface="+mn-lt"/>
              <a:cs typeface="+mn-lt"/>
            </a:endParaRPr>
          </a:p>
          <a:p>
            <a:pPr marL="176213" indent="0">
              <a:buNone/>
            </a:pPr>
            <a:r>
              <a:rPr lang="en-US" altLang="ja-JP" dirty="0"/>
              <a:t>GitHub</a:t>
            </a:r>
            <a:r>
              <a:rPr lang="ja-JP" altLang="en-US" dirty="0"/>
              <a:t>から</a:t>
            </a:r>
            <a:r>
              <a:rPr lang="en-US" altLang="ja-JP" dirty="0" err="1"/>
              <a:t>ServiceNow</a:t>
            </a:r>
            <a:r>
              <a:rPr lang="ja-JP" altLang="en-US" dirty="0"/>
              <a:t>連携モデルの導入ファイル</a:t>
            </a:r>
            <a:r>
              <a:rPr lang="en-US" altLang="ja-JP" dirty="0"/>
              <a:t>(.</a:t>
            </a:r>
            <a:r>
              <a:rPr lang="en-US" altLang="ja-JP" dirty="0" err="1"/>
              <a:t>kym</a:t>
            </a:r>
            <a:r>
              <a:rPr lang="en-US" altLang="ja-JP" dirty="0"/>
              <a:t>)</a:t>
            </a:r>
            <a:r>
              <a:rPr lang="ja-JP" altLang="en-US" dirty="0"/>
              <a:t>をダウンロードします。</a:t>
            </a:r>
          </a:p>
          <a:p>
            <a:pPr marL="176213" indent="0">
              <a:buNone/>
            </a:pPr>
            <a:r>
              <a:rPr lang="ja-JP" altLang="ja-JP" dirty="0">
                <a:ea typeface="+mn-lt"/>
                <a:cs typeface="+mn-lt"/>
              </a:rPr>
              <a:t>URL:</a:t>
            </a:r>
            <a:r>
              <a:rPr lang="en-US" altLang="ja-JP" dirty="0">
                <a:ea typeface="+mn-lt"/>
                <a:cs typeface="+mn-lt"/>
              </a:rPr>
              <a:t> </a:t>
            </a:r>
            <a:r>
              <a:rPr lang="ja-JP" altLang="ja-JP" dirty="0">
                <a:ea typeface="+mn-lt"/>
                <a:cs typeface="+mn-lt"/>
                <a:hlinkClick r:id="rId2"/>
              </a:rPr>
              <a:t>https://</a:t>
            </a:r>
            <a:r>
              <a:rPr lang="en-US" altLang="ja-JP" dirty="0">
                <a:ea typeface="+mn-lt"/>
                <a:cs typeface="+mn-lt"/>
                <a:hlinkClick r:id="rId3"/>
              </a:rPr>
              <a:t>github.com/</a:t>
            </a:r>
            <a:r>
              <a:rPr lang="en-US" altLang="ja-JP" dirty="0" err="1">
                <a:ea typeface="+mn-lt"/>
                <a:cs typeface="+mn-lt"/>
                <a:hlinkClick r:id="rId3"/>
              </a:rPr>
              <a:t>exastro</a:t>
            </a:r>
            <a:r>
              <a:rPr lang="en-US" altLang="ja-JP" dirty="0">
                <a:ea typeface="+mn-lt"/>
                <a:cs typeface="+mn-lt"/>
                <a:hlinkClick r:id="rId3"/>
              </a:rPr>
              <a:t>-suite/</a:t>
            </a:r>
            <a:r>
              <a:rPr lang="en-US" altLang="ja-JP" dirty="0" err="1">
                <a:ea typeface="+mn-lt"/>
                <a:cs typeface="+mn-lt"/>
                <a:hlinkClick r:id="rId3"/>
              </a:rPr>
              <a:t>SettingSamples-ServiceNow</a:t>
            </a:r>
            <a:r>
              <a:rPr lang="en-US" altLang="ja-JP" dirty="0">
                <a:ea typeface="+mn-lt"/>
                <a:cs typeface="+mn-lt"/>
                <a:hlinkClick r:id="rId3"/>
              </a:rPr>
              <a:t>/releases</a:t>
            </a:r>
            <a:endParaRPr lang="en-US" altLang="ja-JP" dirty="0">
              <a:ea typeface="+mn-lt"/>
              <a:cs typeface="+mn-lt"/>
            </a:endParaRPr>
          </a:p>
          <a:p>
            <a:pPr marL="0" indent="0">
              <a:buNone/>
            </a:pPr>
            <a:endParaRPr lang="ja-JP" altLang="ja-JP" dirty="0">
              <a:ea typeface="+mn-lt"/>
              <a:cs typeface="+mn-lt"/>
            </a:endParaRPr>
          </a:p>
          <a:p>
            <a:pPr marL="179705" indent="-179705"/>
            <a:r>
              <a:rPr lang="ja-JP" altLang="en-US" dirty="0"/>
              <a:t>ダウンロードしたファイルを</a:t>
            </a:r>
            <a:r>
              <a:rPr lang="en-US" altLang="ja-JP" dirty="0"/>
              <a:t>ITA</a:t>
            </a:r>
            <a:r>
              <a:rPr lang="ja-JP" altLang="en-US" dirty="0"/>
              <a:t>にインポート</a:t>
            </a:r>
            <a:endParaRPr lang="en-US" altLang="ja-JP" dirty="0"/>
          </a:p>
          <a:p>
            <a:pPr marL="174625" indent="0">
              <a:buNone/>
            </a:pPr>
            <a:r>
              <a:rPr lang="ja-JP" altLang="en-US" dirty="0"/>
              <a:t>導入ファイルを</a:t>
            </a:r>
            <a:r>
              <a:rPr lang="en-US" altLang="ja-JP" dirty="0"/>
              <a:t>Exastro</a:t>
            </a:r>
            <a:r>
              <a:rPr lang="ja-JP" altLang="en-US" dirty="0"/>
              <a:t>の「エクスポート</a:t>
            </a:r>
            <a:r>
              <a:rPr lang="en-US" altLang="ja-JP" dirty="0"/>
              <a:t>/</a:t>
            </a:r>
            <a:r>
              <a:rPr lang="ja-JP" altLang="en-US" dirty="0"/>
              <a:t>インポート」機能を使って</a:t>
            </a:r>
            <a:r>
              <a:rPr lang="en-US" altLang="ja-JP" dirty="0"/>
              <a:t>ITA</a:t>
            </a:r>
            <a:r>
              <a:rPr lang="ja-JP" altLang="en-US" dirty="0"/>
              <a:t>へインポートします。</a:t>
            </a:r>
            <a:endParaRPr lang="en-US" altLang="ja-JP" dirty="0"/>
          </a:p>
          <a:p>
            <a:pPr marL="174625" indent="0">
              <a:buNone/>
            </a:pPr>
            <a:r>
              <a:rPr lang="ja-JP" altLang="en-US" sz="1600" dirty="0"/>
              <a:t>「エクスポート</a:t>
            </a:r>
            <a:r>
              <a:rPr lang="en-US" altLang="ja-JP" sz="1600" dirty="0"/>
              <a:t>/</a:t>
            </a:r>
            <a:r>
              <a:rPr lang="ja-JP" altLang="en-US" sz="1600" dirty="0"/>
              <a:t>インポート」機能はコミュニティサイトの </a:t>
            </a:r>
            <a:r>
              <a:rPr lang="en-US" altLang="ja-JP" sz="1600" dirty="0">
                <a:hlinkClick r:id="rId4"/>
              </a:rPr>
              <a:t>ITA_</a:t>
            </a:r>
            <a:r>
              <a:rPr lang="ja-JP" altLang="en-US" sz="1600" dirty="0">
                <a:hlinkClick r:id="rId4"/>
              </a:rPr>
              <a:t>利用手順マニュアル エクスポート</a:t>
            </a:r>
            <a:r>
              <a:rPr lang="en-US" altLang="ja-JP" sz="1600" dirty="0">
                <a:hlinkClick r:id="rId4"/>
              </a:rPr>
              <a:t>/</a:t>
            </a:r>
            <a:r>
              <a:rPr lang="ja-JP" altLang="en-US" sz="1600" dirty="0">
                <a:hlinkClick r:id="rId4"/>
              </a:rPr>
              <a:t>インポート</a:t>
            </a:r>
            <a:r>
              <a:rPr lang="en-US" altLang="ja-JP" sz="1600" dirty="0"/>
              <a:t> </a:t>
            </a:r>
            <a:r>
              <a:rPr lang="ja-JP" altLang="en-US" sz="1600" dirty="0"/>
              <a:t>に記載されています</a:t>
            </a:r>
            <a:r>
              <a:rPr lang="ja-JP" altLang="ja-JP" sz="1600" dirty="0"/>
              <a:t>。</a:t>
            </a:r>
          </a:p>
          <a:p>
            <a:pPr marL="179705" indent="-179705"/>
            <a:endParaRPr lang="en-US" altLang="ja-JP" dirty="0"/>
          </a:p>
          <a:p>
            <a:pPr marL="179705" indent="-179705"/>
            <a:endParaRPr lang="ja-JP" altLang="en-US" dirty="0"/>
          </a:p>
        </p:txBody>
      </p:sp>
      <p:sp>
        <p:nvSpPr>
          <p:cNvPr id="4" name="コンテンツ プレースホルダー 2"/>
          <p:cNvSpPr txBox="1">
            <a:spLocks/>
          </p:cNvSpPr>
          <p:nvPr/>
        </p:nvSpPr>
        <p:spPr bwMode="gray">
          <a:xfrm>
            <a:off x="239350" y="3567865"/>
            <a:ext cx="11771836" cy="949394"/>
          </a:xfrm>
          <a:prstGeom prst="rect">
            <a:avLst/>
          </a:prstGeom>
        </p:spPr>
        <p:txBody>
          <a:bodyPr vert="horz" lIns="91440" tIns="45720" rIns="91440" bIns="45720" rtlCol="0">
            <a:no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180000" lvl="1" indent="0">
              <a:buNone/>
            </a:pPr>
            <a:r>
              <a:rPr lang="ja-JP" altLang="en-US" kern="0" dirty="0">
                <a:solidFill>
                  <a:srgbClr val="000000"/>
                </a:solidFill>
              </a:rPr>
              <a:t>インポートが完了したらログアウトし、</a:t>
            </a:r>
            <a:r>
              <a:rPr lang="ja-JP" altLang="en-US" kern="0" dirty="0">
                <a:solidFill>
                  <a:srgbClr val="FF0000"/>
                </a:solidFill>
              </a:rPr>
              <a:t>ユーザー</a:t>
            </a:r>
            <a:r>
              <a:rPr lang="en-US" altLang="ja-JP" kern="0" dirty="0">
                <a:solidFill>
                  <a:srgbClr val="FF0000"/>
                </a:solidFill>
              </a:rPr>
              <a:t>ID</a:t>
            </a:r>
            <a:r>
              <a:rPr lang="ja-JP" altLang="en-US" kern="0" dirty="0">
                <a:solidFill>
                  <a:srgbClr val="FF0000"/>
                </a:solidFill>
              </a:rPr>
              <a:t>「</a:t>
            </a:r>
            <a:r>
              <a:rPr lang="en-US" altLang="ja-JP" kern="0" dirty="0" err="1">
                <a:solidFill>
                  <a:srgbClr val="FF0000"/>
                </a:solidFill>
              </a:rPr>
              <a:t>servicenow</a:t>
            </a:r>
            <a:r>
              <a:rPr lang="en-US" altLang="ja-JP" kern="0" dirty="0">
                <a:solidFill>
                  <a:srgbClr val="FF0000"/>
                </a:solidFill>
              </a:rPr>
              <a:t>-user</a:t>
            </a:r>
            <a:r>
              <a:rPr lang="ja-JP" altLang="en-US" kern="0" dirty="0">
                <a:solidFill>
                  <a:srgbClr val="FF0000"/>
                </a:solidFill>
              </a:rPr>
              <a:t>」パスワード「</a:t>
            </a:r>
            <a:r>
              <a:rPr lang="en-US" altLang="ja-JP" kern="0" dirty="0">
                <a:solidFill>
                  <a:srgbClr val="FF0000"/>
                </a:solidFill>
              </a:rPr>
              <a:t>password</a:t>
            </a:r>
            <a:r>
              <a:rPr lang="ja-JP" altLang="en-US" kern="0" dirty="0">
                <a:solidFill>
                  <a:srgbClr val="FF0000"/>
                </a:solidFill>
              </a:rPr>
              <a:t>」で再ログイン</a:t>
            </a:r>
            <a:r>
              <a:rPr lang="ja-JP" altLang="en-US" kern="0" dirty="0">
                <a:solidFill>
                  <a:srgbClr val="000000"/>
                </a:solidFill>
              </a:rPr>
              <a:t>します。</a:t>
            </a:r>
            <a:endParaRPr lang="en-US" altLang="ja-JP" kern="0" dirty="0">
              <a:solidFill>
                <a:srgbClr val="000000"/>
              </a:solidFill>
            </a:endParaRPr>
          </a:p>
          <a:p>
            <a:pPr marL="180000" lvl="1" indent="0">
              <a:buNone/>
            </a:pPr>
            <a:r>
              <a:rPr lang="ja-JP" altLang="en-US" kern="0" dirty="0">
                <a:solidFill>
                  <a:srgbClr val="000000"/>
                </a:solidFill>
              </a:rPr>
              <a:t>初回ログイン時はパスワード変更画面に遷移するのでパスワードを変更してください。</a:t>
            </a:r>
            <a:endParaRPr lang="en-US" altLang="ja-JP" kern="0" dirty="0">
              <a:solidFill>
                <a:srgbClr val="000000"/>
              </a:solidFill>
            </a:endParaRPr>
          </a:p>
          <a:p>
            <a:pPr marL="180000" lvl="1" indent="0">
              <a:buNone/>
            </a:pPr>
            <a:r>
              <a:rPr lang="ja-JP" altLang="en-US" kern="0" dirty="0">
                <a:solidFill>
                  <a:srgbClr val="000000"/>
                </a:solidFill>
              </a:rPr>
              <a:t>ユーザー「</a:t>
            </a:r>
            <a:r>
              <a:rPr lang="en-US" altLang="ja-JP" kern="0" dirty="0" err="1">
                <a:solidFill>
                  <a:srgbClr val="000000"/>
                </a:solidFill>
              </a:rPr>
              <a:t>servicenow</a:t>
            </a:r>
            <a:r>
              <a:rPr lang="en-US" altLang="ja-JP" kern="0" dirty="0">
                <a:solidFill>
                  <a:srgbClr val="000000"/>
                </a:solidFill>
              </a:rPr>
              <a:t>-user</a:t>
            </a:r>
            <a:r>
              <a:rPr lang="ja-JP" altLang="en-US" kern="0" dirty="0">
                <a:solidFill>
                  <a:srgbClr val="000000"/>
                </a:solidFill>
              </a:rPr>
              <a:t>」で表示されるメインメニューは以下の通りです。</a:t>
            </a:r>
            <a:endParaRPr lang="en-US" altLang="ja-JP" kern="0" dirty="0">
              <a:solidFill>
                <a:srgbClr val="000000"/>
              </a:solidFill>
            </a:endParaRPr>
          </a:p>
        </p:txBody>
      </p:sp>
      <p:pic>
        <p:nvPicPr>
          <p:cNvPr id="5" name="図 4"/>
          <p:cNvPicPr>
            <a:picLocks noChangeAspect="1"/>
          </p:cNvPicPr>
          <p:nvPr/>
        </p:nvPicPr>
        <p:blipFill rotWithShape="1">
          <a:blip r:embed="rId5"/>
          <a:srcRect b="43281"/>
          <a:stretch/>
        </p:blipFill>
        <p:spPr>
          <a:xfrm>
            <a:off x="551230" y="4941210"/>
            <a:ext cx="4472731" cy="1538271"/>
          </a:xfrm>
          <a:prstGeom prst="rect">
            <a:avLst/>
          </a:prstGeom>
        </p:spPr>
      </p:pic>
    </p:spTree>
    <p:extLst>
      <p:ext uri="{BB962C8B-B14F-4D97-AF65-F5344CB8AC3E}">
        <p14:creationId xmlns:p14="http://schemas.microsoft.com/office/powerpoint/2010/main" val="3146749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299845" y="1340710"/>
            <a:ext cx="9433310" cy="4995129"/>
          </a:xfrm>
          <a:prstGeom prst="rect">
            <a:avLst/>
          </a:prstGeom>
        </p:spPr>
      </p:pic>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2.5 </a:t>
            </a:r>
            <a:r>
              <a:rPr lang="ja-JP" altLang="en-US" dirty="0"/>
              <a:t>グローバル変数管理</a:t>
            </a:r>
            <a:endParaRPr kumimoji="1" lang="ja-JP" altLang="en-US" dirty="0"/>
          </a:p>
        </p:txBody>
      </p:sp>
      <p:sp>
        <p:nvSpPr>
          <p:cNvPr id="3" name="コンテンツ プレースホルダー 2">
            <a:extLst>
              <a:ext uri="{FF2B5EF4-FFF2-40B4-BE49-F238E27FC236}">
                <a16:creationId xmlns:a16="http://schemas.microsoft.com/office/drawing/2014/main" id="{C0E69539-097B-47BF-B558-CBEB73C48BC3}"/>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kern="0" dirty="0"/>
              <a:t>ServiceNow</a:t>
            </a:r>
            <a:r>
              <a:rPr lang="ja-JP" altLang="en-US" kern="0" dirty="0"/>
              <a:t>連携モデルで使用しているグローバル変数は以下の</a:t>
            </a:r>
            <a:r>
              <a:rPr lang="en-US" altLang="ja-JP" kern="0" dirty="0"/>
              <a:t>4</a:t>
            </a:r>
            <a:r>
              <a:rPr lang="ja-JP" altLang="en-US" kern="0" dirty="0"/>
              <a:t>つです。</a:t>
            </a:r>
            <a:endParaRPr lang="en-US" altLang="ja-JP" kern="0" dirty="0"/>
          </a:p>
        </p:txBody>
      </p:sp>
      <p:graphicFrame>
        <p:nvGraphicFramePr>
          <p:cNvPr id="5" name="表 4">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2652293242"/>
              </p:ext>
            </p:extLst>
          </p:nvPr>
        </p:nvGraphicFramePr>
        <p:xfrm>
          <a:off x="5163774" y="3297074"/>
          <a:ext cx="6929522" cy="3097440"/>
        </p:xfrm>
        <a:graphic>
          <a:graphicData uri="http://schemas.openxmlformats.org/drawingml/2006/table">
            <a:tbl>
              <a:tblPr firstRow="1" bandRow="1">
                <a:tableStyleId>{93296810-A885-4BE3-A3E7-6D5BEEA58F35}</a:tableStyleId>
              </a:tblPr>
              <a:tblGrid>
                <a:gridCol w="2016000">
                  <a:extLst>
                    <a:ext uri="{9D8B030D-6E8A-4147-A177-3AD203B41FA5}">
                      <a16:colId xmlns:a16="http://schemas.microsoft.com/office/drawing/2014/main" val="1884901537"/>
                    </a:ext>
                  </a:extLst>
                </a:gridCol>
                <a:gridCol w="4913522">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en-US" altLang="ja-JP" sz="1200" dirty="0"/>
                        <a:t>GBL_AUTHORIZATION</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ITA</a:t>
                      </a:r>
                      <a:r>
                        <a:rPr kumimoji="1" lang="ja-JP" altLang="en-US" sz="1200" dirty="0"/>
                        <a:t>への</a:t>
                      </a:r>
                      <a:r>
                        <a:rPr kumimoji="1" lang="en-US" altLang="ja-JP" sz="1200" dirty="0"/>
                        <a:t>REST</a:t>
                      </a:r>
                      <a:r>
                        <a:rPr kumimoji="1" lang="ja-JP" altLang="en-US" sz="1200" dirty="0"/>
                        <a:t>時に利用する認証情報</a:t>
                      </a:r>
                      <a:endParaRPr kumimoji="1" lang="en-US" altLang="ja-JP" sz="1200" dirty="0"/>
                    </a:p>
                    <a:p>
                      <a:pPr algn="ctr"/>
                      <a:r>
                        <a:rPr kumimoji="1" lang="ja-JP" altLang="en-US" sz="1200" dirty="0"/>
                        <a:t>デフォルトでは「</a:t>
                      </a:r>
                      <a:r>
                        <a:rPr kumimoji="1" lang="en-US" altLang="ja-JP" sz="1200" u="none" strike="noStrike" kern="1200" dirty="0" err="1">
                          <a:solidFill>
                            <a:schemeClr val="dk1"/>
                          </a:solidFill>
                          <a:effectLst/>
                          <a:latin typeface="+mn-lt"/>
                          <a:ea typeface="+mn-ea"/>
                          <a:cs typeface="+mn-cs"/>
                        </a:rPr>
                        <a:t>servicenow-api</a:t>
                      </a:r>
                      <a:r>
                        <a:rPr kumimoji="1" lang="ja-JP" altLang="en-US" sz="1200" dirty="0"/>
                        <a:t>」ユーザを利用するので変更不要</a:t>
                      </a:r>
                      <a:endParaRPr kumimoji="1" lang="en-US" altLang="ja-JP" sz="1200" dirty="0"/>
                    </a:p>
                    <a:p>
                      <a:pPr algn="ctr"/>
                      <a:r>
                        <a:rPr kumimoji="1" lang="en-US" altLang="ja-JP" sz="1200" dirty="0"/>
                        <a:t>※</a:t>
                      </a:r>
                      <a:r>
                        <a:rPr kumimoji="1" lang="ja-JP" altLang="en-US" sz="1200" dirty="0"/>
                        <a:t>変更方法は</a:t>
                      </a:r>
                      <a:r>
                        <a:rPr kumimoji="1" lang="en-US" altLang="ja-JP" sz="1200" dirty="0">
                          <a:hlinkClick r:id="rId3" action="ppaction://hlinksldjump"/>
                        </a:rPr>
                        <a:t>2.6 </a:t>
                      </a:r>
                      <a:r>
                        <a:rPr kumimoji="1" lang="ja-JP" altLang="en-US" sz="1200" dirty="0">
                          <a:hlinkClick r:id="rId3" action="ppaction://hlinksldjump"/>
                        </a:rPr>
                        <a:t>認証情報の設定</a:t>
                      </a:r>
                      <a:r>
                        <a:rPr kumimoji="1" lang="ja-JP" altLang="en-US" sz="1200" dirty="0"/>
                        <a:t>参照</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en-US" altLang="ja-JP" sz="1200" dirty="0"/>
                        <a:t>GBL_PROXY</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プロキシサーバを指定</a:t>
                      </a:r>
                    </a:p>
                    <a:p>
                      <a:pPr algn="ctr"/>
                      <a:r>
                        <a:rPr kumimoji="1" lang="en-US" altLang="ja-JP" sz="1200" dirty="0"/>
                        <a:t>[</a:t>
                      </a:r>
                      <a:r>
                        <a:rPr kumimoji="1" lang="ja-JP" altLang="en-US" sz="1200" dirty="0"/>
                        <a:t>例</a:t>
                      </a:r>
                      <a:r>
                        <a:rPr kumimoji="1" lang="en-US" altLang="ja-JP" sz="1200" dirty="0"/>
                        <a:t>]sample.proxy.co.jp:8080</a:t>
                      </a:r>
                    </a:p>
                    <a:p>
                      <a:pPr algn="ctr"/>
                      <a:r>
                        <a:rPr kumimoji="1" lang="ja-JP" altLang="en-US" sz="1200" dirty="0"/>
                        <a:t>利用しない場合：</a:t>
                      </a:r>
                      <a:r>
                        <a:rPr kumimoji="1" lang="en-US" altLang="ja-JP" sz="1200" dirty="0"/>
                        <a:t>OFF</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1602495"/>
                  </a:ext>
                </a:extLst>
              </a:tr>
              <a:tr h="300418">
                <a:tc>
                  <a:txBody>
                    <a:bodyPr/>
                    <a:lstStyle/>
                    <a:p>
                      <a:pPr algn="ctr"/>
                      <a:r>
                        <a:rPr kumimoji="1" lang="en-US" altLang="ja-JP" sz="1200" dirty="0"/>
                        <a:t>GBL_CERTFLAG</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ON</a:t>
                      </a:r>
                      <a:r>
                        <a:rPr kumimoji="1" lang="ja-JP" altLang="en-US" sz="1200" dirty="0"/>
                        <a:t>：</a:t>
                      </a:r>
                      <a:r>
                        <a:rPr kumimoji="1" lang="en-US" altLang="ja-JP" sz="1200" dirty="0" err="1"/>
                        <a:t>ServiceNow</a:t>
                      </a:r>
                      <a:r>
                        <a:rPr kumimoji="1" lang="ja-JP" altLang="en-US" sz="1200" dirty="0"/>
                        <a:t>への</a:t>
                      </a:r>
                      <a:r>
                        <a:rPr kumimoji="1" lang="en-US" altLang="ja-JP" sz="1200" dirty="0"/>
                        <a:t>Rest</a:t>
                      </a:r>
                      <a:r>
                        <a:rPr kumimoji="1" lang="ja-JP" altLang="en-US" sz="1200" dirty="0"/>
                        <a:t>で証明書認証を回避する。</a:t>
                      </a:r>
                    </a:p>
                    <a:p>
                      <a:pPr algn="ctr"/>
                      <a:r>
                        <a:rPr kumimoji="1" lang="en-US" altLang="ja-JP" sz="1200" dirty="0"/>
                        <a:t>OFF</a:t>
                      </a:r>
                      <a:r>
                        <a:rPr kumimoji="1" lang="ja-JP" altLang="en-US" sz="1200" dirty="0"/>
                        <a:t>：</a:t>
                      </a:r>
                      <a:r>
                        <a:rPr kumimoji="1" lang="en-US" altLang="ja-JP" sz="1200" dirty="0" err="1"/>
                        <a:t>ServiceNow</a:t>
                      </a:r>
                      <a:r>
                        <a:rPr kumimoji="1" lang="ja-JP" altLang="en-US" sz="1200" dirty="0"/>
                        <a:t>への</a:t>
                      </a:r>
                      <a:r>
                        <a:rPr kumimoji="1" lang="en-US" altLang="ja-JP" sz="1200" dirty="0"/>
                        <a:t>Rest</a:t>
                      </a:r>
                      <a:r>
                        <a:rPr kumimoji="1" lang="ja-JP" altLang="en-US" sz="1200" dirty="0"/>
                        <a:t>で証明書認証を有効にする。</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2877540"/>
                  </a:ext>
                </a:extLst>
              </a:tr>
              <a:tr h="300418">
                <a:tc>
                  <a:txBody>
                    <a:bodyPr/>
                    <a:lstStyle/>
                    <a:p>
                      <a:pPr algn="ctr"/>
                      <a:r>
                        <a:rPr kumimoji="1" lang="en-US" altLang="ja-JP" sz="1200" dirty="0"/>
                        <a:t>GBL_DELETE_EXECUTE</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連携データが</a:t>
                      </a:r>
                      <a:r>
                        <a:rPr kumimoji="1" lang="en-US" altLang="ja-JP" sz="1200" dirty="0"/>
                        <a:t>ITA</a:t>
                      </a:r>
                      <a:r>
                        <a:rPr kumimoji="1" lang="ja-JP" altLang="en-US" sz="1200" dirty="0"/>
                        <a:t>になく、</a:t>
                      </a:r>
                      <a:r>
                        <a:rPr kumimoji="1" lang="en-US" altLang="ja-JP" sz="1200" dirty="0" err="1"/>
                        <a:t>ServiceNow</a:t>
                      </a:r>
                      <a:r>
                        <a:rPr kumimoji="1" lang="ja-JP" altLang="en-US" sz="1200" dirty="0"/>
                        <a:t>にある場合に</a:t>
                      </a:r>
                    </a:p>
                    <a:p>
                      <a:pPr algn="ctr"/>
                      <a:r>
                        <a:rPr kumimoji="1" lang="en-US" altLang="ja-JP" sz="1200" dirty="0" err="1"/>
                        <a:t>ServiceNow</a:t>
                      </a:r>
                      <a:r>
                        <a:rPr kumimoji="1" lang="ja-JP" altLang="en-US" sz="1200" dirty="0"/>
                        <a:t>側のデータを削除するかを決める。</a:t>
                      </a:r>
                    </a:p>
                    <a:p>
                      <a:pPr algn="ctr"/>
                      <a:r>
                        <a:rPr kumimoji="1" lang="en-US" altLang="ja-JP" sz="1200" dirty="0"/>
                        <a:t>ON </a:t>
                      </a:r>
                      <a:r>
                        <a:rPr kumimoji="1" lang="ja-JP" altLang="en-US" sz="1200" dirty="0"/>
                        <a:t>：削除</a:t>
                      </a:r>
                    </a:p>
                    <a:p>
                      <a:pPr algn="ctr"/>
                      <a:r>
                        <a:rPr kumimoji="1" lang="en-US" altLang="ja-JP" sz="1200" dirty="0"/>
                        <a:t>OFF</a:t>
                      </a:r>
                      <a:r>
                        <a:rPr kumimoji="1" lang="ja-JP" altLang="en-US" sz="1200" dirty="0"/>
                        <a:t>：無視</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0192155"/>
                  </a:ext>
                </a:extLst>
              </a:tr>
            </a:tbl>
          </a:graphicData>
        </a:graphic>
      </p:graphicFrame>
    </p:spTree>
    <p:extLst>
      <p:ext uri="{BB962C8B-B14F-4D97-AF65-F5344CB8AC3E}">
        <p14:creationId xmlns:p14="http://schemas.microsoft.com/office/powerpoint/2010/main" val="975590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2.6</a:t>
            </a:r>
            <a:r>
              <a:rPr lang="ja-JP" altLang="en-US" dirty="0"/>
              <a:t> 認証情報の設定</a:t>
            </a:r>
            <a:endParaRPr kumimoji="1" lang="ja-JP" altLang="en-US" dirty="0"/>
          </a:p>
        </p:txBody>
      </p:sp>
      <p:sp>
        <p:nvSpPr>
          <p:cNvPr id="3" name="コンテンツ プレースホルダー 2">
            <a:extLst>
              <a:ext uri="{FF2B5EF4-FFF2-40B4-BE49-F238E27FC236}">
                <a16:creationId xmlns:a16="http://schemas.microsoft.com/office/drawing/2014/main" id="{C0E69539-097B-47BF-B558-CBEB73C48BC3}"/>
              </a:ext>
            </a:extLst>
          </p:cNvPr>
          <p:cNvSpPr txBox="1">
            <a:spLocks/>
          </p:cNvSpPr>
          <p:nvPr/>
        </p:nvSpPr>
        <p:spPr>
          <a:xfrm>
            <a:off x="239350" y="836712"/>
            <a:ext cx="11712001" cy="5360888"/>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dirty="0"/>
              <a:t>ITA</a:t>
            </a:r>
            <a:r>
              <a:rPr lang="ja-JP" altLang="en-US" dirty="0"/>
              <a:t>へ</a:t>
            </a:r>
            <a:r>
              <a:rPr lang="en-US" altLang="ja-JP" dirty="0"/>
              <a:t>REST</a:t>
            </a:r>
            <a:r>
              <a:rPr lang="ja-JP" altLang="en-US" dirty="0"/>
              <a:t>する際の認証情報</a:t>
            </a:r>
            <a:r>
              <a:rPr lang="ja-JP" altLang="en-US" kern="0" dirty="0"/>
              <a:t>を変更する場合下記の手順を行います。</a:t>
            </a:r>
            <a:endParaRPr lang="en-US" altLang="ja-JP" kern="0" dirty="0"/>
          </a:p>
          <a:p>
            <a:pPr marL="637200" lvl="1" indent="-457200" defTabSz="914400">
              <a:buFont typeface="+mj-lt"/>
              <a:buAutoNum type="arabicPeriod"/>
            </a:pPr>
            <a:r>
              <a:rPr lang="en-US" altLang="ja-JP" sz="2000" kern="0" dirty="0"/>
              <a:t>REST</a:t>
            </a:r>
            <a:r>
              <a:rPr lang="ja-JP" altLang="en-US" sz="2000" kern="0" dirty="0"/>
              <a:t>実行用ユーザを作成</a:t>
            </a:r>
            <a:endParaRPr lang="en-US" altLang="ja-JP" sz="2000" kern="0" dirty="0"/>
          </a:p>
          <a:p>
            <a:pPr marL="637200" lvl="1" indent="-457200">
              <a:buFont typeface="+mj-lt"/>
              <a:buAutoNum type="arabicPeriod"/>
            </a:pPr>
            <a:r>
              <a:rPr lang="ja-JP" altLang="en-US" sz="2000" kern="0" dirty="0"/>
              <a:t>ロール・ユーザ紐付管理で作成したユーザと「</a:t>
            </a:r>
            <a:r>
              <a:rPr lang="en-US" altLang="ja-JP" sz="2000" dirty="0">
                <a:solidFill>
                  <a:schemeClr val="dk1"/>
                </a:solidFill>
              </a:rPr>
              <a:t>ServiceNow</a:t>
            </a:r>
            <a:r>
              <a:rPr lang="ja-JP" altLang="en-US" sz="2000" dirty="0">
                <a:solidFill>
                  <a:schemeClr val="dk1"/>
                </a:solidFill>
              </a:rPr>
              <a:t>モデル管理者ロール</a:t>
            </a:r>
            <a:r>
              <a:rPr lang="ja-JP" altLang="en-US" sz="2000" kern="0" dirty="0"/>
              <a:t>」を紐付け</a:t>
            </a:r>
            <a:endParaRPr lang="en-US" altLang="ja-JP" sz="2000" kern="0" dirty="0"/>
          </a:p>
          <a:p>
            <a:pPr marL="637200" lvl="1" indent="-457200" defTabSz="914400">
              <a:buFont typeface="+mj-lt"/>
              <a:buAutoNum type="arabicPeriod"/>
            </a:pPr>
            <a:r>
              <a:rPr lang="ja-JP" altLang="en-US" sz="2000" kern="0" dirty="0"/>
              <a:t>「ログイン</a:t>
            </a:r>
            <a:r>
              <a:rPr lang="en-US" altLang="ja-JP" sz="2000" kern="0" dirty="0"/>
              <a:t>ID</a:t>
            </a:r>
            <a:r>
              <a:rPr lang="ja-JP" altLang="en-US" sz="2000" kern="0" dirty="0"/>
              <a:t>」と「パスワード」を、半角コロン</a:t>
            </a:r>
            <a:r>
              <a:rPr lang="en-US" altLang="ja-JP" sz="2000" kern="0" dirty="0"/>
              <a:t>(:)</a:t>
            </a:r>
            <a:r>
              <a:rPr lang="ja-JP" altLang="en-US" sz="2000" kern="0" dirty="0"/>
              <a:t>で結合して</a:t>
            </a:r>
            <a:r>
              <a:rPr lang="en-US" altLang="ja-JP" sz="2000" kern="0" dirty="0"/>
              <a:t>base64encode</a:t>
            </a:r>
          </a:p>
          <a:p>
            <a:pPr marL="637200" lvl="1" indent="-457200" defTabSz="914400">
              <a:buFont typeface="+mj-lt"/>
              <a:buAutoNum type="arabicPeriod"/>
            </a:pPr>
            <a:r>
              <a:rPr lang="ja-JP" altLang="en-US" sz="2000" dirty="0"/>
              <a:t>「</a:t>
            </a:r>
            <a:r>
              <a:rPr lang="en-US" altLang="ja-JP" sz="2000" dirty="0" err="1"/>
              <a:t>Ansible</a:t>
            </a:r>
            <a:r>
              <a:rPr lang="ja-JP" altLang="en-US" sz="2000" dirty="0"/>
              <a:t>共通」＞「グローバル変数管理」へ移動</a:t>
            </a:r>
            <a:endParaRPr lang="en-US" altLang="ja-JP" sz="2000" dirty="0"/>
          </a:p>
          <a:p>
            <a:pPr marL="637200" lvl="1" indent="-457200" defTabSz="914400">
              <a:buFont typeface="+mj-lt"/>
              <a:buAutoNum type="arabicPeriod"/>
            </a:pPr>
            <a:r>
              <a:rPr lang="ja-JP" altLang="en-US" sz="2000" dirty="0"/>
              <a:t>「グローバル変数名」が“</a:t>
            </a:r>
            <a:r>
              <a:rPr lang="en-US" altLang="ja-JP" sz="2000" dirty="0"/>
              <a:t>GBL_AUTHORIZATION</a:t>
            </a:r>
            <a:r>
              <a:rPr lang="ja-JP" altLang="en-US" sz="2000" dirty="0"/>
              <a:t>“のレコードを更新</a:t>
            </a:r>
            <a:endParaRPr lang="en-US" altLang="ja-JP" sz="2000" dirty="0"/>
          </a:p>
          <a:p>
            <a:pPr marL="637200" lvl="1" indent="-457200" defTabSz="914400">
              <a:buFont typeface="+mj-lt"/>
              <a:buAutoNum type="arabicPeriod"/>
            </a:pPr>
            <a:r>
              <a:rPr lang="ja-JP" altLang="en-US" sz="2000" dirty="0"/>
              <a:t>「具体値」項目に手順</a:t>
            </a:r>
            <a:r>
              <a:rPr lang="en-US" altLang="ja-JP" sz="2000" dirty="0"/>
              <a:t>3</a:t>
            </a:r>
            <a:r>
              <a:rPr lang="ja-JP" altLang="en-US" sz="2000" dirty="0"/>
              <a:t>の値を入力して「更新」ボタンをクリック</a:t>
            </a:r>
            <a:br>
              <a:rPr lang="en-US" altLang="ja-JP" sz="2000" dirty="0"/>
            </a:br>
            <a:r>
              <a:rPr lang="en-US" altLang="ja-JP" sz="2000" dirty="0"/>
              <a:t>※</a:t>
            </a:r>
            <a:r>
              <a:rPr lang="ja-JP" altLang="en-US" sz="2000" dirty="0"/>
              <a:t>各手順の詳細は下記資料をご参照ください。</a:t>
            </a:r>
            <a:br>
              <a:rPr lang="en-US" altLang="ja-JP" sz="2000" dirty="0"/>
            </a:br>
            <a:r>
              <a:rPr lang="ja-JP" altLang="en-US" sz="2000" dirty="0"/>
              <a:t>   </a:t>
            </a:r>
            <a:r>
              <a:rPr lang="en-US" altLang="ja-JP" sz="2000" dirty="0">
                <a:hlinkClick r:id="rId3"/>
              </a:rPr>
              <a:t>ITA</a:t>
            </a:r>
            <a:r>
              <a:rPr lang="ja-JP" altLang="en-US" sz="2000" dirty="0">
                <a:hlinkClick r:id="rId3"/>
              </a:rPr>
              <a:t>利用手順マニュアル</a:t>
            </a:r>
            <a:r>
              <a:rPr lang="en-US" altLang="ja-JP" sz="2000" dirty="0">
                <a:hlinkClick r:id="rId3"/>
              </a:rPr>
              <a:t>_</a:t>
            </a:r>
            <a:r>
              <a:rPr lang="ja-JP" altLang="en-US" sz="2000" dirty="0">
                <a:hlinkClick r:id="rId3"/>
              </a:rPr>
              <a:t>管理コンソール</a:t>
            </a:r>
            <a:br>
              <a:rPr lang="en-US" altLang="ja-JP" sz="2000" dirty="0"/>
            </a:br>
            <a:r>
              <a:rPr lang="ja-JP" altLang="en-US" sz="2000" dirty="0"/>
              <a:t>   </a:t>
            </a:r>
            <a:r>
              <a:rPr lang="en-US" altLang="ja-JP" sz="2000" dirty="0">
                <a:hlinkClick r:id="rId4"/>
              </a:rPr>
              <a:t>ITA</a:t>
            </a:r>
            <a:r>
              <a:rPr lang="ja-JP" altLang="en-US" sz="2000" dirty="0">
                <a:hlinkClick r:id="rId4"/>
              </a:rPr>
              <a:t>利用手順マニュアル</a:t>
            </a:r>
            <a:r>
              <a:rPr lang="en-US" altLang="ja-JP" sz="2000" dirty="0">
                <a:hlinkClick r:id="rId4"/>
              </a:rPr>
              <a:t>_</a:t>
            </a:r>
            <a:r>
              <a:rPr lang="en-US" altLang="ja-JP" sz="2000" dirty="0" err="1">
                <a:hlinkClick r:id="rId4"/>
              </a:rPr>
              <a:t>RestAPI</a:t>
            </a:r>
            <a:endParaRPr lang="en-US" altLang="ja-JP" sz="2000" kern="0" dirty="0"/>
          </a:p>
          <a:p>
            <a:pPr marL="637200" lvl="1" indent="-457200" defTabSz="914400">
              <a:buFont typeface="+mj-lt"/>
              <a:buAutoNum type="arabicPeriod"/>
            </a:pPr>
            <a:endParaRPr lang="en-US" altLang="ja-JP" sz="2000" dirty="0"/>
          </a:p>
          <a:p>
            <a:pPr marL="637200" lvl="1" indent="-457200" defTabSz="914400">
              <a:buFont typeface="+mj-lt"/>
              <a:buAutoNum type="arabicPeriod"/>
            </a:pPr>
            <a:endParaRPr lang="en-US" altLang="ja-JP" kern="0" dirty="0"/>
          </a:p>
        </p:txBody>
      </p:sp>
      <p:pic>
        <p:nvPicPr>
          <p:cNvPr id="2" name="図 1"/>
          <p:cNvPicPr>
            <a:picLocks noChangeAspect="1"/>
          </p:cNvPicPr>
          <p:nvPr/>
        </p:nvPicPr>
        <p:blipFill rotWithShape="1">
          <a:blip r:embed="rId5"/>
          <a:srcRect r="50579"/>
          <a:stretch/>
        </p:blipFill>
        <p:spPr>
          <a:xfrm>
            <a:off x="1199320" y="4591585"/>
            <a:ext cx="7561050" cy="1933845"/>
          </a:xfrm>
          <a:prstGeom prst="rect">
            <a:avLst/>
          </a:prstGeom>
        </p:spPr>
      </p:pic>
      <p:sp>
        <p:nvSpPr>
          <p:cNvPr id="5" name="正方形/長方形 4">
            <a:extLst>
              <a:ext uri="{FF2B5EF4-FFF2-40B4-BE49-F238E27FC236}">
                <a16:creationId xmlns:a16="http://schemas.microsoft.com/office/drawing/2014/main" id="{9DB0A49C-84C1-4EE1-8390-8195C5AC3EC4}"/>
              </a:ext>
            </a:extLst>
          </p:cNvPr>
          <p:cNvSpPr/>
          <p:nvPr/>
        </p:nvSpPr>
        <p:spPr bwMode="auto">
          <a:xfrm>
            <a:off x="3143590" y="5229250"/>
            <a:ext cx="4248590" cy="1221862"/>
          </a:xfrm>
          <a:prstGeom prst="rect">
            <a:avLst/>
          </a:prstGeom>
          <a:noFill/>
          <a:ln w="28575">
            <a:solidFill>
              <a:schemeClr val="accent2">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 name="吹き出し: 線 5">
            <a:extLst>
              <a:ext uri="{FF2B5EF4-FFF2-40B4-BE49-F238E27FC236}">
                <a16:creationId xmlns:a16="http://schemas.microsoft.com/office/drawing/2014/main" id="{381C5139-F65E-4660-B73F-095AD2260134}"/>
              </a:ext>
            </a:extLst>
          </p:cNvPr>
          <p:cNvSpPr/>
          <p:nvPr/>
        </p:nvSpPr>
        <p:spPr bwMode="auto">
          <a:xfrm>
            <a:off x="7752230" y="4725179"/>
            <a:ext cx="2304320" cy="432061"/>
          </a:xfrm>
          <a:prstGeom prst="borderCallout1">
            <a:avLst>
              <a:gd name="adj1" fmla="val 29201"/>
              <a:gd name="adj2" fmla="val -3107"/>
              <a:gd name="adj3" fmla="val 117726"/>
              <a:gd name="adj4" fmla="val -23073"/>
            </a:avLst>
          </a:prstGeom>
          <a:solidFill>
            <a:schemeClr val="bg1"/>
          </a:solidFill>
          <a:ln w="28575">
            <a:solidFill>
              <a:schemeClr val="accent2">
                <a:lumMod val="60000"/>
                <a:lumOff val="40000"/>
              </a:schemeClr>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dirty="0">
                <a:latin typeface="+mn-ea"/>
              </a:rPr>
              <a:t>手順</a:t>
            </a:r>
            <a:r>
              <a:rPr lang="en-US" altLang="ja-JP" dirty="0">
                <a:latin typeface="+mn-ea"/>
              </a:rPr>
              <a:t>3</a:t>
            </a:r>
            <a:r>
              <a:rPr lang="ja-JP" altLang="en-US" dirty="0">
                <a:latin typeface="+mn-ea"/>
              </a:rPr>
              <a:t>の結果を入力</a:t>
            </a:r>
          </a:p>
        </p:txBody>
      </p:sp>
    </p:spTree>
    <p:extLst>
      <p:ext uri="{BB962C8B-B14F-4D97-AF65-F5344CB8AC3E}">
        <p14:creationId xmlns:p14="http://schemas.microsoft.com/office/powerpoint/2010/main" val="4066753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txBox="1">
            <a:spLocks/>
          </p:cNvSpPr>
          <p:nvPr/>
        </p:nvSpPr>
        <p:spPr bwMode="gray">
          <a:xfrm>
            <a:off x="391584" y="3197473"/>
            <a:ext cx="11712000" cy="467239"/>
          </a:xfrm>
          <a:prstGeom prst="rect">
            <a:avLst/>
          </a:prstGeom>
        </p:spPr>
        <p:txBody>
          <a:bodyPr vert="horz" wrap="square" lIns="91440" tIns="36000" rIns="91440" bIns="0" rtlCol="0" anchor="b">
            <a:spAutoFit/>
          </a:bodyPr>
          <a:lstStyle>
            <a:lvl1pPr algn="l" rtl="0" eaLnBrk="0" fontAlgn="base" hangingPunct="0">
              <a:spcBef>
                <a:spcPct val="0"/>
              </a:spcBef>
              <a:spcAft>
                <a:spcPct val="0"/>
              </a:spcAft>
              <a:defRPr kumimoji="1" sz="28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kern="0" dirty="0"/>
              <a:t>3. </a:t>
            </a:r>
            <a:r>
              <a:rPr lang="en-US" altLang="ja-JP" dirty="0" err="1">
                <a:latin typeface="Meiryo"/>
                <a:ea typeface="+mn-lt"/>
              </a:rPr>
              <a:t>ServiceNow</a:t>
            </a:r>
            <a:r>
              <a:rPr lang="ja-JP" altLang="en-US" dirty="0">
                <a:latin typeface="Meiryo"/>
                <a:ea typeface="+mn-lt"/>
              </a:rPr>
              <a:t>連携モデル</a:t>
            </a:r>
            <a:r>
              <a:rPr lang="ja-JP" altLang="en-US" dirty="0">
                <a:ea typeface="+mn-lt"/>
                <a:cs typeface="+mn-lt"/>
              </a:rPr>
              <a:t>の実行</a:t>
            </a:r>
            <a:endParaRPr lang="ja-JP" altLang="en-US" kern="0" dirty="0"/>
          </a:p>
        </p:txBody>
      </p:sp>
    </p:spTree>
    <p:extLst>
      <p:ext uri="{BB962C8B-B14F-4D97-AF65-F5344CB8AC3E}">
        <p14:creationId xmlns:p14="http://schemas.microsoft.com/office/powerpoint/2010/main" val="225953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246530" y="1490831"/>
            <a:ext cx="7128990" cy="4995497"/>
          </a:xfrm>
          <a:prstGeom prst="rect">
            <a:avLst/>
          </a:prstGeom>
        </p:spPr>
      </p:pic>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3.1</a:t>
            </a:r>
            <a:r>
              <a:rPr lang="ja-JP" altLang="en-US" dirty="0"/>
              <a:t> 連携情報管理</a:t>
            </a:r>
            <a:endParaRPr kumimoji="1" lang="ja-JP" altLang="en-US" dirty="0"/>
          </a:p>
        </p:txBody>
      </p:sp>
      <p:sp>
        <p:nvSpPr>
          <p:cNvPr id="5"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ja-JP" altLang="en-US" kern="0" dirty="0"/>
              <a:t>「連携情報管理</a:t>
            </a:r>
            <a:r>
              <a:rPr lang="en-US" altLang="ja-JP" kern="0" dirty="0"/>
              <a:t>_</a:t>
            </a:r>
            <a:r>
              <a:rPr lang="en-US" altLang="ja-JP" kern="0" dirty="0" err="1"/>
              <a:t>ServiceNow</a:t>
            </a:r>
            <a:r>
              <a:rPr lang="ja-JP" altLang="en-US" kern="0" dirty="0"/>
              <a:t>連携モデル」は</a:t>
            </a:r>
            <a:r>
              <a:rPr lang="en-US" altLang="ja-JP" kern="0" dirty="0" err="1"/>
              <a:t>ServiceNow</a:t>
            </a:r>
            <a:r>
              <a:rPr lang="ja-JP" altLang="en-US" kern="0" dirty="0"/>
              <a:t>へ連携したメニューや項目を設定する</a:t>
            </a:r>
            <a:r>
              <a:rPr lang="ja-JP" altLang="en-US" dirty="0"/>
              <a:t>ための</a:t>
            </a:r>
            <a:r>
              <a:rPr lang="ja-JP" altLang="en-US" kern="0" dirty="0"/>
              <a:t>メニュー群です。</a:t>
            </a:r>
            <a:endParaRPr lang="en-US" altLang="ja-JP" kern="0" dirty="0"/>
          </a:p>
        </p:txBody>
      </p:sp>
      <p:sp>
        <p:nvSpPr>
          <p:cNvPr id="6" name="正方形/長方形 5"/>
          <p:cNvSpPr/>
          <p:nvPr/>
        </p:nvSpPr>
        <p:spPr bwMode="auto">
          <a:xfrm>
            <a:off x="4546070" y="4554870"/>
            <a:ext cx="792110" cy="93613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3373374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2"/>
          <p:cNvSpPr>
            <a:spLocks noGrp="1"/>
          </p:cNvSpPr>
          <p:nvPr>
            <p:ph type="title"/>
          </p:nvPr>
        </p:nvSpPr>
        <p:spPr>
          <a:xfrm>
            <a:off x="1631380" y="181902"/>
            <a:ext cx="9792000" cy="405683"/>
          </a:xfrm>
        </p:spPr>
        <p:txBody>
          <a:bodyPr/>
          <a:lstStyle/>
          <a:p>
            <a:r>
              <a:rPr kumimoji="1" lang="ja-JP" altLang="en-US" dirty="0"/>
              <a:t>目次</a:t>
            </a:r>
          </a:p>
        </p:txBody>
      </p:sp>
      <p:sp>
        <p:nvSpPr>
          <p:cNvPr id="9" name="テキスト プレースホルダー 3"/>
          <p:cNvSpPr>
            <a:spLocks noGrp="1"/>
          </p:cNvSpPr>
          <p:nvPr>
            <p:ph type="body" sz="quarter" idx="10"/>
          </p:nvPr>
        </p:nvSpPr>
        <p:spPr>
          <a:xfrm>
            <a:off x="1631380" y="604110"/>
            <a:ext cx="10009390" cy="5970600"/>
          </a:xfrm>
        </p:spPr>
        <p:txBody>
          <a:bodyPr vert="horz" wrap="square" lIns="91440" tIns="45720" rIns="91440" bIns="45720" rtlCol="0" anchor="t">
            <a:noAutofit/>
          </a:bodyPr>
          <a:lstStyle/>
          <a:p>
            <a:pPr marL="457200" indent="-457200">
              <a:buFont typeface="+mj-lt"/>
              <a:buAutoNum type="arabicPeriod"/>
            </a:pPr>
            <a:r>
              <a:rPr lang="ja-JP" altLang="en-US" sz="2400" dirty="0"/>
              <a:t>はじめに</a:t>
            </a:r>
            <a:endParaRPr lang="en-US" altLang="ja-JP" sz="2400" dirty="0"/>
          </a:p>
          <a:p>
            <a:pPr marL="637200" lvl="1" indent="-457200">
              <a:buFont typeface="+mj-lt"/>
              <a:buAutoNum type="arabicPeriod"/>
            </a:pPr>
            <a:r>
              <a:rPr lang="ja-JP" altLang="en-US" sz="2000" dirty="0">
                <a:latin typeface="メイリオ"/>
                <a:ea typeface="+mn-lt"/>
              </a:rPr>
              <a:t>はじめに</a:t>
            </a:r>
            <a:endParaRPr lang="en-US" altLang="ja-JP" sz="2000" dirty="0">
              <a:latin typeface="メイリオ"/>
              <a:ea typeface="+mn-lt"/>
            </a:endParaRPr>
          </a:p>
          <a:p>
            <a:pPr marL="637200" lvl="1" indent="-457200">
              <a:buFont typeface="+mj-lt"/>
              <a:buAutoNum type="arabicPeriod"/>
            </a:pPr>
            <a:r>
              <a:rPr lang="ja-JP" altLang="en-US" sz="2000" dirty="0"/>
              <a:t>連携サービスとの動作確認</a:t>
            </a:r>
            <a:endParaRPr lang="en-US" altLang="ja-JP" sz="2000" dirty="0"/>
          </a:p>
          <a:p>
            <a:pPr marL="637200" lvl="1" indent="-457200">
              <a:buFont typeface="+mj-lt"/>
              <a:buAutoNum type="arabicPeriod"/>
            </a:pPr>
            <a:r>
              <a:rPr lang="ja-JP" altLang="en-US" sz="2000" dirty="0"/>
              <a:t>連携対象メニューのオペレーション名と</a:t>
            </a:r>
            <a:r>
              <a:rPr lang="en-US" altLang="ja-JP" sz="2000" dirty="0" err="1"/>
              <a:t>sys_id</a:t>
            </a:r>
            <a:r>
              <a:rPr lang="ja-JP" altLang="en-US" sz="2000" dirty="0"/>
              <a:t>の関係について</a:t>
            </a:r>
            <a:endParaRPr lang="en-US" altLang="ja-JP" sz="2000" dirty="0"/>
          </a:p>
          <a:p>
            <a:pPr marL="637200" lvl="1" indent="-457200">
              <a:buFont typeface="+mj-lt"/>
              <a:buAutoNum type="arabicPeriod"/>
            </a:pPr>
            <a:r>
              <a:rPr lang="ja-JP" altLang="en-US" sz="2000" dirty="0"/>
              <a:t>オペレーションについて</a:t>
            </a:r>
            <a:endParaRPr lang="en-US" altLang="ja-JP" sz="2000" dirty="0"/>
          </a:p>
          <a:p>
            <a:pPr marL="637200" lvl="1" indent="-457200">
              <a:buFont typeface="+mj-lt"/>
              <a:buAutoNum type="arabicPeriod"/>
            </a:pPr>
            <a:r>
              <a:rPr lang="ja-JP" altLang="en-US" sz="2000" dirty="0"/>
              <a:t>レコードの追加・更新・削除の条件</a:t>
            </a:r>
            <a:endParaRPr lang="en-US" altLang="ja-JP" sz="2000" dirty="0"/>
          </a:p>
          <a:p>
            <a:pPr lvl="1"/>
            <a:endParaRPr lang="en-US" altLang="ja-JP" dirty="0">
              <a:latin typeface="メイリオ"/>
              <a:ea typeface="+mn-lt"/>
            </a:endParaRPr>
          </a:p>
          <a:p>
            <a:pPr marL="457200" indent="-457200">
              <a:buFont typeface="+mj-lt"/>
              <a:buAutoNum type="arabicPeriod"/>
            </a:pPr>
            <a:r>
              <a:rPr lang="en-US" altLang="ja-JP" sz="2400" dirty="0" err="1">
                <a:latin typeface="Meiryo"/>
                <a:ea typeface="+mn-lt"/>
              </a:rPr>
              <a:t>ServiceNow</a:t>
            </a:r>
            <a:r>
              <a:rPr lang="ja-JP" altLang="en-US" sz="2400" dirty="0">
                <a:latin typeface="Meiryo"/>
                <a:ea typeface="+mn-lt"/>
              </a:rPr>
              <a:t>連携モデル</a:t>
            </a:r>
            <a:r>
              <a:rPr lang="ja-JP" altLang="en-US" sz="2400" dirty="0">
                <a:ea typeface="+mn-lt"/>
                <a:cs typeface="+mn-lt"/>
              </a:rPr>
              <a:t>を使う準備</a:t>
            </a:r>
            <a:endParaRPr lang="en-US" altLang="ja-JP" sz="2400" dirty="0">
              <a:ea typeface="+mn-lt"/>
              <a:cs typeface="+mn-lt"/>
            </a:endParaRPr>
          </a:p>
          <a:p>
            <a:pPr marL="637200" lvl="1" indent="-457200">
              <a:buFont typeface="+mj-lt"/>
              <a:buAutoNum type="arabicPeriod"/>
            </a:pPr>
            <a:r>
              <a:rPr lang="en-US" altLang="ja-JP" sz="2000" dirty="0" err="1">
                <a:latin typeface="+mn-ea"/>
              </a:rPr>
              <a:t>ServiceNow</a:t>
            </a:r>
            <a:r>
              <a:rPr lang="ja-JP" altLang="en-US" sz="2000" dirty="0">
                <a:latin typeface="+mn-ea"/>
              </a:rPr>
              <a:t>連携用ユーザの準備</a:t>
            </a:r>
            <a:endParaRPr lang="en-US" altLang="ja-JP" sz="2000" dirty="0"/>
          </a:p>
          <a:p>
            <a:pPr marL="637200" lvl="1" indent="-457200">
              <a:buFont typeface="+mj-lt"/>
              <a:buAutoNum type="arabicPeriod"/>
            </a:pPr>
            <a:r>
              <a:rPr lang="en-US" altLang="ja-JP" sz="2000" dirty="0"/>
              <a:t>ITA</a:t>
            </a:r>
            <a:r>
              <a:rPr lang="ja-JP" altLang="en-US" sz="2000" dirty="0"/>
              <a:t>の準備</a:t>
            </a:r>
            <a:endParaRPr lang="en-US" altLang="ja-JP" sz="2000" dirty="0"/>
          </a:p>
          <a:p>
            <a:pPr marL="637200" lvl="1" indent="-457200">
              <a:buFont typeface="+mj-lt"/>
              <a:buAutoNum type="arabicPeriod"/>
            </a:pPr>
            <a:r>
              <a:rPr lang="en-US" altLang="ja-JP" sz="2000" dirty="0">
                <a:latin typeface="+mn-ea"/>
              </a:rPr>
              <a:t>Playbook</a:t>
            </a:r>
            <a:r>
              <a:rPr lang="ja-JP" altLang="en-US" sz="2000" dirty="0">
                <a:latin typeface="+mn-ea"/>
              </a:rPr>
              <a:t>利用</a:t>
            </a:r>
            <a:r>
              <a:rPr lang="ja-JP" altLang="en-US" sz="2000" dirty="0"/>
              <a:t>の準備</a:t>
            </a:r>
            <a:endParaRPr lang="en-US" altLang="ja-JP" sz="2000" dirty="0"/>
          </a:p>
          <a:p>
            <a:pPr marL="637200" lvl="1" indent="-457200">
              <a:buFont typeface="+mj-lt"/>
              <a:buAutoNum type="arabicPeriod"/>
            </a:pPr>
            <a:r>
              <a:rPr lang="en-US" altLang="ja-JP" sz="2000" dirty="0" err="1"/>
              <a:t>ServiceNow</a:t>
            </a:r>
            <a:r>
              <a:rPr lang="ja-JP" altLang="en-US" sz="2000" dirty="0"/>
              <a:t>連携モデルのインポート</a:t>
            </a:r>
            <a:endParaRPr lang="en-US" altLang="ja-JP" sz="2000" dirty="0"/>
          </a:p>
          <a:p>
            <a:pPr marL="637200" lvl="1" indent="-457200">
              <a:buFont typeface="+mj-lt"/>
              <a:buAutoNum type="arabicPeriod"/>
            </a:pPr>
            <a:r>
              <a:rPr lang="ja-JP" altLang="en-US" sz="2000" dirty="0"/>
              <a:t>グローバル変数管理</a:t>
            </a:r>
            <a:endParaRPr lang="en-US" altLang="ja-JP" sz="2000" dirty="0"/>
          </a:p>
          <a:p>
            <a:pPr marL="637200" lvl="1" indent="-457200">
              <a:buFont typeface="+mj-lt"/>
              <a:buAutoNum type="arabicPeriod"/>
            </a:pPr>
            <a:r>
              <a:rPr lang="ja-JP" altLang="en-US" sz="2000" dirty="0"/>
              <a:t>認証情報の設定</a:t>
            </a:r>
            <a:endParaRPr lang="ja-JP" sz="2000" dirty="0">
              <a:ea typeface="+mn-lt"/>
              <a:cs typeface="+mn-lt"/>
            </a:endParaRPr>
          </a:p>
        </p:txBody>
      </p:sp>
    </p:spTree>
    <p:extLst>
      <p:ext uri="{BB962C8B-B14F-4D97-AF65-F5344CB8AC3E}">
        <p14:creationId xmlns:p14="http://schemas.microsoft.com/office/powerpoint/2010/main" val="663428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3.1.1</a:t>
            </a:r>
            <a:r>
              <a:rPr kumimoji="1" lang="ja-JP" altLang="en-US" dirty="0"/>
              <a:t> </a:t>
            </a:r>
            <a:r>
              <a:rPr lang="ja-JP" altLang="en-US" dirty="0"/>
              <a:t>連携対象メニュー管理</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連携したい</a:t>
            </a:r>
            <a:r>
              <a:rPr lang="en-US" altLang="ja-JP" dirty="0"/>
              <a:t>ITA</a:t>
            </a:r>
            <a:r>
              <a:rPr lang="ja-JP" altLang="en-US" dirty="0"/>
              <a:t>のメニュー名と</a:t>
            </a:r>
            <a:r>
              <a:rPr lang="en-US" altLang="ja-JP" dirty="0" err="1"/>
              <a:t>ServiceNow</a:t>
            </a:r>
            <a:r>
              <a:rPr lang="ja-JP" altLang="en-US" dirty="0"/>
              <a:t>のテーブル名を登録します。</a:t>
            </a:r>
            <a:endParaRPr lang="en-US" altLang="ja-JP" dirty="0"/>
          </a:p>
        </p:txBody>
      </p:sp>
      <p:pic>
        <p:nvPicPr>
          <p:cNvPr id="5" name="図 4"/>
          <p:cNvPicPr>
            <a:picLocks noChangeAspect="1"/>
          </p:cNvPicPr>
          <p:nvPr/>
        </p:nvPicPr>
        <p:blipFill>
          <a:blip r:embed="rId2"/>
          <a:stretch>
            <a:fillRect/>
          </a:stretch>
        </p:blipFill>
        <p:spPr>
          <a:xfrm>
            <a:off x="268290" y="1205731"/>
            <a:ext cx="10245977" cy="5238297"/>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703248236"/>
              </p:ext>
            </p:extLst>
          </p:nvPr>
        </p:nvGraphicFramePr>
        <p:xfrm>
          <a:off x="8125082" y="4745577"/>
          <a:ext cx="4019758" cy="1712191"/>
        </p:xfrm>
        <a:graphic>
          <a:graphicData uri="http://schemas.openxmlformats.org/drawingml/2006/table">
            <a:tbl>
              <a:tblPr firstRow="1" bandRow="1">
                <a:tableStyleId>{93296810-A885-4BE3-A3E7-6D5BEEA58F35}</a:tableStyleId>
              </a:tblPr>
              <a:tblGrid>
                <a:gridCol w="997268">
                  <a:extLst>
                    <a:ext uri="{9D8B030D-6E8A-4147-A177-3AD203B41FA5}">
                      <a16:colId xmlns:a16="http://schemas.microsoft.com/office/drawing/2014/main" val="1884901537"/>
                    </a:ext>
                  </a:extLst>
                </a:gridCol>
                <a:gridCol w="3022490">
                  <a:extLst>
                    <a:ext uri="{9D8B030D-6E8A-4147-A177-3AD203B41FA5}">
                      <a16:colId xmlns:a16="http://schemas.microsoft.com/office/drawing/2014/main" val="2768844600"/>
                    </a:ext>
                  </a:extLst>
                </a:gridCol>
              </a:tblGrid>
              <a:tr h="4320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404611">
                <a:tc>
                  <a:txBody>
                    <a:bodyPr/>
                    <a:lstStyle/>
                    <a:p>
                      <a:pPr algn="ctr"/>
                      <a:r>
                        <a:rPr kumimoji="1" lang="ja-JP" altLang="en-US" sz="1200" dirty="0"/>
                        <a:t>メニュー名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同期したい</a:t>
                      </a:r>
                      <a:r>
                        <a:rPr kumimoji="1" lang="en-US" altLang="ja-JP" sz="1200" dirty="0"/>
                        <a:t>ITA</a:t>
                      </a:r>
                      <a:r>
                        <a:rPr kumimoji="1" lang="ja-JP" altLang="en-US" sz="1200" dirty="0"/>
                        <a:t>メニュー名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3368595"/>
                  </a:ext>
                </a:extLst>
              </a:tr>
              <a:tr h="630979">
                <a:tc>
                  <a:txBody>
                    <a:bodyPr/>
                    <a:lstStyle/>
                    <a:p>
                      <a:pPr algn="ctr"/>
                      <a:r>
                        <a:rPr kumimoji="1" lang="ja-JP" altLang="en-US" sz="1200" dirty="0"/>
                        <a:t>テーブル名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err="1"/>
                        <a:t>Servicenow</a:t>
                      </a:r>
                      <a:r>
                        <a:rPr kumimoji="1" lang="ja-JP" altLang="en-US" sz="1200" dirty="0"/>
                        <a:t>のテーブル名</a:t>
                      </a:r>
                      <a:endParaRPr kumimoji="1" lang="en-US" altLang="ja-JP" sz="1200" dirty="0"/>
                    </a:p>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endParaRPr kumimoji="1" lang="en-US" altLang="ja-JP" sz="1200" dirty="0"/>
                    </a:p>
                    <a:p>
                      <a:pPr algn="ctr"/>
                      <a:r>
                        <a:rPr kumimoji="1" lang="ja-JP" altLang="en-US" sz="1200" dirty="0"/>
                        <a:t>取得方法は下記参照</a:t>
                      </a:r>
                      <a:endParaRPr kumimoji="1" lang="en-US" altLang="ja-JP" sz="1200" dirty="0"/>
                    </a:p>
                    <a:p>
                      <a:pPr algn="ctr"/>
                      <a:r>
                        <a:rPr lang="en-US" altLang="ja-JP" sz="1200" dirty="0">
                          <a:latin typeface="+mn-ea"/>
                          <a:hlinkClick r:id="rId3" action="ppaction://hlinksldjump"/>
                        </a:rPr>
                        <a:t>5.1 </a:t>
                      </a:r>
                      <a:r>
                        <a:rPr lang="ja-JP" altLang="en-US" sz="1200" dirty="0">
                          <a:latin typeface="+mn-ea"/>
                          <a:hlinkClick r:id="rId3" action="ppaction://hlinksldjump"/>
                        </a:rPr>
                        <a:t>テーブル名の取得</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3070459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3.1.2</a:t>
            </a:r>
            <a:r>
              <a:rPr kumimoji="1" lang="ja-JP" altLang="en-US" dirty="0"/>
              <a:t> </a:t>
            </a:r>
            <a:r>
              <a:rPr lang="ja-JP" altLang="en-US" dirty="0"/>
              <a:t>項目名紐づけ表</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連携したい</a:t>
            </a:r>
            <a:r>
              <a:rPr lang="en-US" altLang="ja-JP" dirty="0"/>
              <a:t>ITA</a:t>
            </a:r>
            <a:r>
              <a:rPr lang="ja-JP" altLang="en-US" dirty="0"/>
              <a:t>メニューの項目名と</a:t>
            </a:r>
            <a:r>
              <a:rPr lang="en-US" altLang="ja-JP" dirty="0" err="1"/>
              <a:t>ServiceNow</a:t>
            </a:r>
            <a:r>
              <a:rPr lang="ja-JP" altLang="en-US" dirty="0"/>
              <a:t>の項目名を登録します。</a:t>
            </a:r>
            <a:endParaRPr lang="en-US" altLang="ja-JP" dirty="0"/>
          </a:p>
        </p:txBody>
      </p:sp>
      <p:pic>
        <p:nvPicPr>
          <p:cNvPr id="4" name="図 3"/>
          <p:cNvPicPr>
            <a:picLocks noChangeAspect="1"/>
          </p:cNvPicPr>
          <p:nvPr/>
        </p:nvPicPr>
        <p:blipFill>
          <a:blip r:embed="rId2"/>
          <a:stretch>
            <a:fillRect/>
          </a:stretch>
        </p:blipFill>
        <p:spPr>
          <a:xfrm>
            <a:off x="335200" y="1234349"/>
            <a:ext cx="10313223" cy="5218839"/>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2169737392"/>
              </p:ext>
            </p:extLst>
          </p:nvPr>
        </p:nvGraphicFramePr>
        <p:xfrm>
          <a:off x="7242702" y="4345928"/>
          <a:ext cx="4805799" cy="2107260"/>
        </p:xfrm>
        <a:graphic>
          <a:graphicData uri="http://schemas.openxmlformats.org/drawingml/2006/table">
            <a:tbl>
              <a:tblPr firstRow="1" bandRow="1">
                <a:tableStyleId>{93296810-A885-4BE3-A3E7-6D5BEEA58F35}</a:tableStyleId>
              </a:tblPr>
              <a:tblGrid>
                <a:gridCol w="1561402">
                  <a:extLst>
                    <a:ext uri="{9D8B030D-6E8A-4147-A177-3AD203B41FA5}">
                      <a16:colId xmlns:a16="http://schemas.microsoft.com/office/drawing/2014/main" val="1884901537"/>
                    </a:ext>
                  </a:extLst>
                </a:gridCol>
                <a:gridCol w="3244397">
                  <a:extLst>
                    <a:ext uri="{9D8B030D-6E8A-4147-A177-3AD203B41FA5}">
                      <a16:colId xmlns:a16="http://schemas.microsoft.com/office/drawing/2014/main" val="2768844600"/>
                    </a:ext>
                  </a:extLst>
                </a:gridCol>
              </a:tblGrid>
              <a:tr h="4105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410580">
                <a:tc>
                  <a:txBody>
                    <a:bodyPr/>
                    <a:lstStyle/>
                    <a:p>
                      <a:pPr algn="ctr"/>
                      <a:r>
                        <a:rPr kumimoji="1" lang="ja-JP" altLang="en-US" sz="1200" dirty="0"/>
                        <a:t>メニュー</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同期したい</a:t>
                      </a:r>
                      <a:r>
                        <a:rPr kumimoji="1" lang="en-US" altLang="ja-JP" sz="1200" dirty="0"/>
                        <a:t>ITA</a:t>
                      </a:r>
                      <a:r>
                        <a:rPr kumimoji="1" lang="ja-JP" altLang="en-US" sz="1200" dirty="0"/>
                        <a:t>メニュー名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3368595"/>
                  </a:ext>
                </a:extLst>
              </a:tr>
              <a:tr h="410580">
                <a:tc>
                  <a:txBody>
                    <a:bodyPr/>
                    <a:lstStyle/>
                    <a:p>
                      <a:pPr algn="ct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err="1"/>
                        <a:t>Servicenow</a:t>
                      </a:r>
                      <a:r>
                        <a:rPr kumimoji="1" lang="ja-JP" altLang="en-US" sz="1200" dirty="0"/>
                        <a:t>へ連携したい項目名</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640288">
                <a:tc>
                  <a:txBody>
                    <a:bodyPr/>
                    <a:lstStyle/>
                    <a:p>
                      <a:pPr algn="ctr"/>
                      <a:r>
                        <a:rPr kumimoji="1" lang="en-US" altLang="ja-JP" sz="1200" dirty="0" err="1"/>
                        <a:t>ServiceNow</a:t>
                      </a:r>
                      <a:r>
                        <a:rPr kumimoji="1" lang="ja-JP" altLang="en-US" sz="1200" dirty="0"/>
                        <a:t>項目名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err="1"/>
                        <a:t>ServiceNow</a:t>
                      </a:r>
                      <a:r>
                        <a:rPr kumimoji="1" lang="ja-JP" altLang="en-US" sz="1200" dirty="0"/>
                        <a:t>側の項目名</a:t>
                      </a:r>
                      <a:r>
                        <a:rPr kumimoji="1" lang="en-US" altLang="ja-JP" sz="1200" dirty="0"/>
                        <a:t>(</a:t>
                      </a:r>
                      <a:r>
                        <a:rPr kumimoji="1" lang="ja-JP" altLang="en-US" sz="1200" dirty="0"/>
                        <a:t>半角英数字</a:t>
                      </a:r>
                      <a:r>
                        <a:rPr kumimoji="1" lang="en-US" altLang="ja-JP" sz="12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取得方法は下記参照</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latin typeface="+mn-ea"/>
                          <a:hlinkClick r:id="rId3" action="ppaction://hlinksldjump"/>
                        </a:rPr>
                        <a:t>5.2 </a:t>
                      </a:r>
                      <a:r>
                        <a:rPr lang="en-US" altLang="ja-JP" sz="1200" dirty="0" err="1">
                          <a:latin typeface="+mn-ea"/>
                          <a:hlinkClick r:id="rId3" action="ppaction://hlinksldjump"/>
                        </a:rPr>
                        <a:t>ServiceNow</a:t>
                      </a:r>
                      <a:r>
                        <a:rPr lang="ja-JP" altLang="en-US" sz="1200" dirty="0">
                          <a:latin typeface="+mn-ea"/>
                          <a:hlinkClick r:id="rId3" action="ppaction://hlinksldjump"/>
                        </a:rPr>
                        <a:t>項目名の取得</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3444605"/>
                  </a:ext>
                </a:extLst>
              </a:tr>
            </a:tbl>
          </a:graphicData>
        </a:graphic>
      </p:graphicFrame>
    </p:spTree>
    <p:extLst>
      <p:ext uri="{BB962C8B-B14F-4D97-AF65-F5344CB8AC3E}">
        <p14:creationId xmlns:p14="http://schemas.microsoft.com/office/powerpoint/2010/main" val="2661773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239350" y="1465978"/>
            <a:ext cx="7224840" cy="4987210"/>
          </a:xfrm>
          <a:prstGeom prst="rect">
            <a:avLst/>
          </a:prstGeom>
        </p:spPr>
      </p:pic>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3.2</a:t>
            </a:r>
            <a:r>
              <a:rPr lang="ja-JP" altLang="en-US" dirty="0"/>
              <a:t> マスタ管理</a:t>
            </a:r>
            <a:endParaRPr kumimoji="1" lang="ja-JP" altLang="en-US" dirty="0"/>
          </a:p>
        </p:txBody>
      </p:sp>
      <p:sp>
        <p:nvSpPr>
          <p:cNvPr id="5"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r>
              <a:rPr lang="ja-JP" altLang="en-US" kern="0" dirty="0"/>
              <a:t>「マスタ管理</a:t>
            </a:r>
            <a:r>
              <a:rPr lang="en-US" altLang="ja-JP" kern="0" dirty="0"/>
              <a:t>_</a:t>
            </a:r>
            <a:r>
              <a:rPr lang="en-US" altLang="ja-JP" kern="0" dirty="0" err="1"/>
              <a:t>ServiceNow</a:t>
            </a:r>
            <a:r>
              <a:rPr lang="ja-JP" altLang="en-US" kern="0" dirty="0"/>
              <a:t>連携モデル」は</a:t>
            </a:r>
            <a:r>
              <a:rPr lang="en-US" altLang="ja-JP" kern="0" dirty="0" err="1"/>
              <a:t>ServiceNow</a:t>
            </a:r>
            <a:r>
              <a:rPr lang="ja-JP" altLang="en-US" kern="0" dirty="0"/>
              <a:t>連携に利用する</a:t>
            </a:r>
            <a:r>
              <a:rPr lang="ja-JP" altLang="en-US" dirty="0"/>
              <a:t>基本的な情報を登録するための</a:t>
            </a:r>
            <a:r>
              <a:rPr lang="ja-JP" altLang="en-US" kern="0" dirty="0"/>
              <a:t>メニュー群です。</a:t>
            </a:r>
            <a:endParaRPr lang="en-US" altLang="ja-JP" kern="0" dirty="0"/>
          </a:p>
        </p:txBody>
      </p:sp>
      <p:sp>
        <p:nvSpPr>
          <p:cNvPr id="6" name="正方形/長方形 5"/>
          <p:cNvSpPr/>
          <p:nvPr/>
        </p:nvSpPr>
        <p:spPr bwMode="auto">
          <a:xfrm>
            <a:off x="5303890" y="4554870"/>
            <a:ext cx="792110" cy="93613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133387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3.2.1</a:t>
            </a:r>
            <a:r>
              <a:rPr kumimoji="1" lang="ja-JP" altLang="en-US" dirty="0"/>
              <a:t> </a:t>
            </a:r>
            <a:r>
              <a:rPr lang="ja-JP" altLang="en-US" dirty="0"/>
              <a:t>クラス</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en-US" altLang="ja-JP" dirty="0" err="1"/>
              <a:t>ServiceNow</a:t>
            </a:r>
            <a:r>
              <a:rPr lang="ja-JP" altLang="en-US" dirty="0"/>
              <a:t>に連携するクラスを登録します。</a:t>
            </a:r>
            <a:endParaRPr lang="en-US" altLang="ja-JP" dirty="0"/>
          </a:p>
        </p:txBody>
      </p:sp>
      <p:pic>
        <p:nvPicPr>
          <p:cNvPr id="4" name="図 3"/>
          <p:cNvPicPr>
            <a:picLocks noChangeAspect="1"/>
          </p:cNvPicPr>
          <p:nvPr/>
        </p:nvPicPr>
        <p:blipFill>
          <a:blip r:embed="rId2"/>
          <a:stretch>
            <a:fillRect/>
          </a:stretch>
        </p:blipFill>
        <p:spPr>
          <a:xfrm>
            <a:off x="335200" y="1243777"/>
            <a:ext cx="9962700" cy="5209411"/>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3334553794"/>
              </p:ext>
            </p:extLst>
          </p:nvPr>
        </p:nvGraphicFramePr>
        <p:xfrm>
          <a:off x="7836208" y="4533644"/>
          <a:ext cx="4212293" cy="1938536"/>
        </p:xfrm>
        <a:graphic>
          <a:graphicData uri="http://schemas.openxmlformats.org/drawingml/2006/table">
            <a:tbl>
              <a:tblPr firstRow="1" bandRow="1">
                <a:tableStyleId>{93296810-A885-4BE3-A3E7-6D5BEEA58F35}</a:tableStyleId>
              </a:tblPr>
              <a:tblGrid>
                <a:gridCol w="997268">
                  <a:extLst>
                    <a:ext uri="{9D8B030D-6E8A-4147-A177-3AD203B41FA5}">
                      <a16:colId xmlns:a16="http://schemas.microsoft.com/office/drawing/2014/main" val="1884901537"/>
                    </a:ext>
                  </a:extLst>
                </a:gridCol>
                <a:gridCol w="3215025">
                  <a:extLst>
                    <a:ext uri="{9D8B030D-6E8A-4147-A177-3AD203B41FA5}">
                      <a16:colId xmlns:a16="http://schemas.microsoft.com/office/drawing/2014/main" val="2768844600"/>
                    </a:ext>
                  </a:extLst>
                </a:gridCol>
              </a:tblGrid>
              <a:tr h="3919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671029">
                <a:tc>
                  <a:txBody>
                    <a:bodyPr/>
                    <a:lstStyle/>
                    <a:p>
                      <a:pPr algn="ctr"/>
                      <a:r>
                        <a:rPr kumimoji="1" lang="ja-JP" altLang="en-US" sz="1200" dirty="0"/>
                        <a:t>クラス名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対象レコードの所属するクラスの表示名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3368595"/>
                  </a:ext>
                </a:extLst>
              </a:tr>
              <a:tr h="611292">
                <a:tc>
                  <a:txBody>
                    <a:bodyPr/>
                    <a:lstStyle/>
                    <a:p>
                      <a:pPr algn="ctr"/>
                      <a:r>
                        <a:rPr kumimoji="1" lang="ja-JP" altLang="en-US" sz="1200" dirty="0"/>
                        <a:t>テーブル名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err="1"/>
                        <a:t>Servicenow</a:t>
                      </a:r>
                      <a:r>
                        <a:rPr kumimoji="1" lang="ja-JP" altLang="en-US" sz="1200" dirty="0"/>
                        <a:t>のテーブル名</a:t>
                      </a:r>
                      <a:endParaRPr kumimoji="1" lang="en-US" altLang="ja-JP" sz="1200" dirty="0"/>
                    </a:p>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endParaRPr kumimoji="1" lang="en-US" altLang="ja-JP" sz="1200" dirty="0"/>
                    </a:p>
                    <a:p>
                      <a:pPr algn="ctr"/>
                      <a:r>
                        <a:rPr kumimoji="1" lang="ja-JP" altLang="en-US" sz="1200" dirty="0"/>
                        <a:t>取得方法は下記参照</a:t>
                      </a:r>
                      <a:endParaRPr kumimoji="1" lang="en-US" altLang="ja-JP" sz="1200" dirty="0"/>
                    </a:p>
                    <a:p>
                      <a:pPr algn="ctr"/>
                      <a:r>
                        <a:rPr lang="en-US" altLang="ja-JP" sz="1200" dirty="0">
                          <a:latin typeface="+mn-ea"/>
                          <a:hlinkClick r:id="rId3" action="ppaction://hlinksldjump"/>
                        </a:rPr>
                        <a:t>5.1 </a:t>
                      </a:r>
                      <a:r>
                        <a:rPr lang="ja-JP" altLang="en-US" sz="1200" dirty="0">
                          <a:latin typeface="+mn-ea"/>
                          <a:hlinkClick r:id="rId3" action="ppaction://hlinksldjump"/>
                        </a:rPr>
                        <a:t>テーブル名の取得</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112819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3.2.2</a:t>
            </a:r>
            <a:r>
              <a:rPr kumimoji="1" lang="ja-JP" altLang="en-US" dirty="0"/>
              <a:t> </a:t>
            </a:r>
            <a:r>
              <a:rPr lang="ja-JP" altLang="en-US" dirty="0"/>
              <a:t>オペレーティングシステム（</a:t>
            </a:r>
            <a:r>
              <a:rPr lang="en-US" altLang="ja-JP" dirty="0"/>
              <a:t>1/2</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en-US" altLang="ja-JP" dirty="0" err="1"/>
              <a:t>ServiceNow</a:t>
            </a:r>
            <a:r>
              <a:rPr lang="ja-JP" altLang="en-US" dirty="0"/>
              <a:t>に連携するオペレーティングシステムを登録します。</a:t>
            </a:r>
            <a:endParaRPr lang="en-US" altLang="ja-JP" dirty="0"/>
          </a:p>
        </p:txBody>
      </p:sp>
      <p:pic>
        <p:nvPicPr>
          <p:cNvPr id="6" name="図 5"/>
          <p:cNvPicPr>
            <a:picLocks noChangeAspect="1"/>
          </p:cNvPicPr>
          <p:nvPr/>
        </p:nvPicPr>
        <p:blipFill>
          <a:blip r:embed="rId2"/>
          <a:stretch>
            <a:fillRect/>
          </a:stretch>
        </p:blipFill>
        <p:spPr>
          <a:xfrm>
            <a:off x="335200" y="1268700"/>
            <a:ext cx="10237515" cy="5184488"/>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619263052"/>
              </p:ext>
            </p:extLst>
          </p:nvPr>
        </p:nvGraphicFramePr>
        <p:xfrm>
          <a:off x="6649303" y="5151489"/>
          <a:ext cx="5302048" cy="1267507"/>
        </p:xfrm>
        <a:graphic>
          <a:graphicData uri="http://schemas.openxmlformats.org/drawingml/2006/table">
            <a:tbl>
              <a:tblPr firstRow="1" bandRow="1">
                <a:tableStyleId>{93296810-A885-4BE3-A3E7-6D5BEEA58F35}</a:tableStyleId>
              </a:tblPr>
              <a:tblGrid>
                <a:gridCol w="2064068">
                  <a:extLst>
                    <a:ext uri="{9D8B030D-6E8A-4147-A177-3AD203B41FA5}">
                      <a16:colId xmlns:a16="http://schemas.microsoft.com/office/drawing/2014/main" val="1884901537"/>
                    </a:ext>
                  </a:extLst>
                </a:gridCol>
                <a:gridCol w="3237980">
                  <a:extLst>
                    <a:ext uri="{9D8B030D-6E8A-4147-A177-3AD203B41FA5}">
                      <a16:colId xmlns:a16="http://schemas.microsoft.com/office/drawing/2014/main" val="2768844600"/>
                    </a:ext>
                  </a:extLst>
                </a:gridCol>
              </a:tblGrid>
              <a:tr h="3919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671029">
                <a:tc>
                  <a:txBody>
                    <a:bodyPr/>
                    <a:lstStyle/>
                    <a:p>
                      <a:pPr algn="ctr"/>
                      <a:r>
                        <a:rPr kumimoji="1" lang="ja-JP" altLang="en-US" sz="1200" dirty="0"/>
                        <a:t>オペレーティングシステム</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オペレーティングシステム名</a:t>
                      </a:r>
                      <a:endParaRPr kumimoji="1" lang="en-US" altLang="ja-JP" sz="1200" dirty="0"/>
                    </a:p>
                    <a:p>
                      <a:pPr algn="ctr"/>
                      <a:r>
                        <a:rPr kumimoji="1" lang="en-US" altLang="ja-JP" sz="1200" dirty="0"/>
                        <a:t>※[</a:t>
                      </a:r>
                      <a:r>
                        <a:rPr kumimoji="1" lang="ja-JP" altLang="en-US" sz="1200" dirty="0"/>
                        <a:t>最大長</a:t>
                      </a:r>
                      <a:r>
                        <a:rPr kumimoji="1" lang="en-US" altLang="ja-JP" sz="1200" dirty="0"/>
                        <a:t>]256</a:t>
                      </a:r>
                      <a:r>
                        <a:rPr kumimoji="1" lang="ja-JP" altLang="en-US" sz="1200" dirty="0"/>
                        <a:t>バイト</a:t>
                      </a:r>
                      <a:endParaRPr kumimoji="1" lang="en-US" altLang="ja-JP" sz="1200" dirty="0"/>
                    </a:p>
                    <a:p>
                      <a:pPr algn="ctr"/>
                      <a:r>
                        <a:rPr kumimoji="1" lang="ja-JP" altLang="en-US" sz="1200" dirty="0"/>
                        <a:t>取得方法は下記参照</a:t>
                      </a:r>
                      <a:endParaRPr kumimoji="1" lang="en-US" altLang="ja-JP" sz="1200" dirty="0"/>
                    </a:p>
                    <a:p>
                      <a:pPr algn="ctr"/>
                      <a:r>
                        <a:rPr lang="en-US" altLang="ja-JP" sz="1200" dirty="0">
                          <a:latin typeface="+mn-ea"/>
                          <a:hlinkClick r:id="rId3" action="ppaction://hlinksldjump"/>
                        </a:rPr>
                        <a:t>5.3 </a:t>
                      </a:r>
                      <a:r>
                        <a:rPr lang="ja-JP" altLang="en-US" sz="1200" dirty="0">
                          <a:latin typeface="+mn-ea"/>
                          <a:hlinkClick r:id="rId3" action="ppaction://hlinksldjump"/>
                        </a:rPr>
                        <a:t>オ</a:t>
                      </a:r>
                      <a:r>
                        <a:rPr lang="ja-JP" altLang="en-US" sz="1200" dirty="0" err="1">
                          <a:latin typeface="+mn-ea"/>
                          <a:hlinkClick r:id="rId3" action="ppaction://hlinksldjump"/>
                        </a:rPr>
                        <a:t>ぺ</a:t>
                      </a:r>
                      <a:r>
                        <a:rPr lang="ja-JP" altLang="en-US" sz="1200" dirty="0">
                          <a:latin typeface="+mn-ea"/>
                          <a:hlinkClick r:id="rId3" action="ppaction://hlinksldjump"/>
                        </a:rPr>
                        <a:t>レーティングシステムの取得</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3368595"/>
                  </a:ext>
                </a:extLst>
              </a:tr>
            </a:tbl>
          </a:graphicData>
        </a:graphic>
      </p:graphicFrame>
    </p:spTree>
    <p:extLst>
      <p:ext uri="{BB962C8B-B14F-4D97-AF65-F5344CB8AC3E}">
        <p14:creationId xmlns:p14="http://schemas.microsoft.com/office/powerpoint/2010/main" val="1749552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3.2.3</a:t>
            </a:r>
            <a:r>
              <a:rPr kumimoji="1" lang="ja-JP" altLang="en-US" dirty="0"/>
              <a:t> </a:t>
            </a:r>
            <a:r>
              <a:rPr lang="ja-JP" altLang="en-US" dirty="0"/>
              <a:t>メーカー（</a:t>
            </a:r>
            <a:r>
              <a:rPr lang="en-US" altLang="ja-JP" dirty="0"/>
              <a:t>1/2</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en-US" altLang="ja-JP" dirty="0" err="1"/>
              <a:t>ServiceNow</a:t>
            </a:r>
            <a:r>
              <a:rPr lang="ja-JP" altLang="en-US" dirty="0"/>
              <a:t>に連携するメーカーを登録します。</a:t>
            </a:r>
            <a:endParaRPr lang="en-US" altLang="ja-JP" dirty="0"/>
          </a:p>
        </p:txBody>
      </p:sp>
      <p:pic>
        <p:nvPicPr>
          <p:cNvPr id="4" name="図 3"/>
          <p:cNvPicPr>
            <a:picLocks noChangeAspect="1"/>
          </p:cNvPicPr>
          <p:nvPr/>
        </p:nvPicPr>
        <p:blipFill>
          <a:blip r:embed="rId2"/>
          <a:stretch>
            <a:fillRect/>
          </a:stretch>
        </p:blipFill>
        <p:spPr>
          <a:xfrm>
            <a:off x="239350" y="1299548"/>
            <a:ext cx="10404286" cy="5147910"/>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3131892721"/>
              </p:ext>
            </p:extLst>
          </p:nvPr>
        </p:nvGraphicFramePr>
        <p:xfrm>
          <a:off x="8861677" y="4999936"/>
          <a:ext cx="3089674" cy="1450387"/>
        </p:xfrm>
        <a:graphic>
          <a:graphicData uri="http://schemas.openxmlformats.org/drawingml/2006/table">
            <a:tbl>
              <a:tblPr firstRow="1" bandRow="1">
                <a:tableStyleId>{93296810-A885-4BE3-A3E7-6D5BEEA58F35}</a:tableStyleId>
              </a:tblPr>
              <a:tblGrid>
                <a:gridCol w="844868">
                  <a:extLst>
                    <a:ext uri="{9D8B030D-6E8A-4147-A177-3AD203B41FA5}">
                      <a16:colId xmlns:a16="http://schemas.microsoft.com/office/drawing/2014/main" val="1884901537"/>
                    </a:ext>
                  </a:extLst>
                </a:gridCol>
                <a:gridCol w="2244806">
                  <a:extLst>
                    <a:ext uri="{9D8B030D-6E8A-4147-A177-3AD203B41FA5}">
                      <a16:colId xmlns:a16="http://schemas.microsoft.com/office/drawing/2014/main" val="2768844600"/>
                    </a:ext>
                  </a:extLst>
                </a:gridCol>
              </a:tblGrid>
              <a:tr h="3919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671029">
                <a:tc>
                  <a:txBody>
                    <a:bodyPr/>
                    <a:lstStyle/>
                    <a:p>
                      <a:pPr algn="ctr"/>
                      <a:r>
                        <a:rPr kumimoji="1" lang="ja-JP" altLang="en-US" sz="1200" dirty="0"/>
                        <a:t>メーカー</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メーカー名</a:t>
                      </a:r>
                      <a:endParaRPr kumimoji="1" lang="en-US" altLang="ja-JP" sz="1200" dirty="0"/>
                    </a:p>
                    <a:p>
                      <a:pPr algn="ctr"/>
                      <a:r>
                        <a:rPr kumimoji="1" lang="en-US" altLang="ja-JP" sz="1200" dirty="0"/>
                        <a:t>※[</a:t>
                      </a:r>
                      <a:r>
                        <a:rPr kumimoji="1" lang="ja-JP" altLang="en-US" sz="1200" dirty="0"/>
                        <a:t>最大長</a:t>
                      </a:r>
                      <a:r>
                        <a:rPr kumimoji="1" lang="en-US" altLang="ja-JP" sz="1200" dirty="0"/>
                        <a:t>]160</a:t>
                      </a:r>
                      <a:r>
                        <a:rPr kumimoji="1" lang="ja-JP" altLang="en-US" sz="1200" dirty="0"/>
                        <a:t>バイト</a:t>
                      </a:r>
                    </a:p>
                    <a:p>
                      <a:pPr algn="ctr"/>
                      <a:r>
                        <a:rPr kumimoji="1" lang="en-US" altLang="ja-JP" sz="1200" dirty="0"/>
                        <a:t>[</a:t>
                      </a:r>
                      <a:r>
                        <a:rPr kumimoji="1" lang="ja-JP" altLang="en-US" sz="1200" dirty="0"/>
                        <a:t>最大文字数</a:t>
                      </a:r>
                      <a:r>
                        <a:rPr kumimoji="1" lang="en-US" altLang="ja-JP" sz="1200" dirty="0"/>
                        <a:t>]80</a:t>
                      </a:r>
                      <a:r>
                        <a:rPr kumimoji="1" lang="ja-JP" altLang="en-US" sz="1200" dirty="0"/>
                        <a:t>文字</a:t>
                      </a:r>
                      <a:endParaRPr kumimoji="1" lang="en-US" altLang="ja-JP" sz="1200" dirty="0"/>
                    </a:p>
                    <a:p>
                      <a:pPr algn="ctr"/>
                      <a:r>
                        <a:rPr kumimoji="1" lang="ja-JP" altLang="en-US" sz="1200" dirty="0"/>
                        <a:t>取得方法は下記参照</a:t>
                      </a:r>
                      <a:endParaRPr kumimoji="1" lang="en-US" altLang="ja-JP" sz="1200" dirty="0"/>
                    </a:p>
                    <a:p>
                      <a:pPr algn="ctr"/>
                      <a:r>
                        <a:rPr lang="en-US" altLang="ja-JP" sz="1200" dirty="0">
                          <a:latin typeface="+mn-ea"/>
                          <a:hlinkClick r:id="rId3" action="ppaction://hlinksldjump"/>
                        </a:rPr>
                        <a:t>5.4 </a:t>
                      </a:r>
                      <a:r>
                        <a:rPr lang="ja-JP" altLang="en-US" sz="1200" dirty="0">
                          <a:latin typeface="+mn-ea"/>
                          <a:hlinkClick r:id="rId3" action="ppaction://hlinksldjump"/>
                        </a:rPr>
                        <a:t>メーカーの取得</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3368595"/>
                  </a:ext>
                </a:extLst>
              </a:tr>
            </a:tbl>
          </a:graphicData>
        </a:graphic>
      </p:graphicFrame>
    </p:spTree>
    <p:extLst>
      <p:ext uri="{BB962C8B-B14F-4D97-AF65-F5344CB8AC3E}">
        <p14:creationId xmlns:p14="http://schemas.microsoft.com/office/powerpoint/2010/main" val="972020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9A1EDAB-EDD5-4548-9ACD-3FC87604312A}"/>
              </a:ext>
            </a:extLst>
          </p:cNvPr>
          <p:cNvSpPr>
            <a:spLocks noGrp="1"/>
          </p:cNvSpPr>
          <p:nvPr>
            <p:ph type="title"/>
          </p:nvPr>
        </p:nvSpPr>
        <p:spPr/>
        <p:txBody>
          <a:bodyPr/>
          <a:lstStyle/>
          <a:p>
            <a:r>
              <a:rPr lang="en-US" altLang="ja-JP" dirty="0"/>
              <a:t>3.3</a:t>
            </a:r>
            <a:r>
              <a:rPr lang="ja-JP" altLang="en-US" dirty="0"/>
              <a:t> </a:t>
            </a:r>
            <a:r>
              <a:rPr lang="en-US" altLang="ja-JP" dirty="0" err="1"/>
              <a:t>ServiceNow</a:t>
            </a:r>
            <a:r>
              <a:rPr lang="ja-JP" altLang="en-US" dirty="0"/>
              <a:t>連携モデルでレコードの連携</a:t>
            </a:r>
            <a:endParaRPr kumimoji="1" lang="ja-JP" altLang="en-US" dirty="0"/>
          </a:p>
        </p:txBody>
      </p:sp>
      <p:sp>
        <p:nvSpPr>
          <p:cNvPr id="5" name="コンテンツ プレースホルダー 4">
            <a:extLst>
              <a:ext uri="{FF2B5EF4-FFF2-40B4-BE49-F238E27FC236}">
                <a16:creationId xmlns:a16="http://schemas.microsoft.com/office/drawing/2014/main" id="{BF116291-A60C-4501-B547-AEB40FAA2079}"/>
              </a:ext>
            </a:extLst>
          </p:cNvPr>
          <p:cNvSpPr>
            <a:spLocks noGrp="1"/>
          </p:cNvSpPr>
          <p:nvPr>
            <p:ph sz="quarter" idx="10"/>
          </p:nvPr>
        </p:nvSpPr>
        <p:spPr/>
        <p:txBody>
          <a:bodyPr/>
          <a:lstStyle/>
          <a:p>
            <a:r>
              <a:rPr kumimoji="1" lang="en-US" altLang="ja-JP" dirty="0" err="1"/>
              <a:t>ServiceNow</a:t>
            </a:r>
            <a:r>
              <a:rPr kumimoji="1" lang="ja-JP" altLang="en-US" dirty="0"/>
              <a:t>連携モデルを使ってレコードを連携するためのアウトラインを以下に記載します。</a:t>
            </a:r>
            <a:endParaRPr kumimoji="1" lang="en-US" altLang="ja-JP" dirty="0"/>
          </a:p>
        </p:txBody>
      </p:sp>
      <p:graphicFrame>
        <p:nvGraphicFramePr>
          <p:cNvPr id="6" name="図表 5">
            <a:extLst>
              <a:ext uri="{FF2B5EF4-FFF2-40B4-BE49-F238E27FC236}">
                <a16:creationId xmlns:a16="http://schemas.microsoft.com/office/drawing/2014/main" id="{601717AB-C039-452E-A157-8A846DFB16C4}"/>
              </a:ext>
            </a:extLst>
          </p:cNvPr>
          <p:cNvGraphicFramePr/>
          <p:nvPr>
            <p:extLst>
              <p:ext uri="{D42A27DB-BD31-4B8C-83A1-F6EECF244321}">
                <p14:modId xmlns:p14="http://schemas.microsoft.com/office/powerpoint/2010/main" val="1586971929"/>
              </p:ext>
            </p:extLst>
          </p:nvPr>
        </p:nvGraphicFramePr>
        <p:xfrm>
          <a:off x="1261191" y="1329884"/>
          <a:ext cx="6919214" cy="47009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表 6">
            <a:extLst>
              <a:ext uri="{FF2B5EF4-FFF2-40B4-BE49-F238E27FC236}">
                <a16:creationId xmlns:a16="http://schemas.microsoft.com/office/drawing/2014/main" id="{0028F013-0B7B-43C6-82F6-DF8418E27807}"/>
              </a:ext>
            </a:extLst>
          </p:cNvPr>
          <p:cNvGraphicFramePr>
            <a:graphicFrameLocks noGrp="1"/>
          </p:cNvGraphicFramePr>
          <p:nvPr>
            <p:extLst>
              <p:ext uri="{D42A27DB-BD31-4B8C-83A1-F6EECF244321}">
                <p14:modId xmlns:p14="http://schemas.microsoft.com/office/powerpoint/2010/main" val="1231226252"/>
              </p:ext>
            </p:extLst>
          </p:nvPr>
        </p:nvGraphicFramePr>
        <p:xfrm>
          <a:off x="8665732" y="5301260"/>
          <a:ext cx="2801592" cy="653760"/>
        </p:xfrm>
        <a:graphic>
          <a:graphicData uri="http://schemas.openxmlformats.org/drawingml/2006/table">
            <a:tbl>
              <a:tblPr firstRow="1" bandRow="1">
                <a:tableStyleId>{93296810-A885-4BE3-A3E7-6D5BEEA58F35}</a:tableStyleId>
              </a:tblPr>
              <a:tblGrid>
                <a:gridCol w="1400796">
                  <a:extLst>
                    <a:ext uri="{9D8B030D-6E8A-4147-A177-3AD203B41FA5}">
                      <a16:colId xmlns:a16="http://schemas.microsoft.com/office/drawing/2014/main" val="1884901537"/>
                    </a:ext>
                  </a:extLst>
                </a:gridCol>
                <a:gridCol w="1400796">
                  <a:extLst>
                    <a:ext uri="{9D8B030D-6E8A-4147-A177-3AD203B41FA5}">
                      <a16:colId xmlns:a16="http://schemas.microsoft.com/office/drawing/2014/main" val="2768844600"/>
                    </a:ext>
                  </a:extLst>
                </a:gridCol>
              </a:tblGrid>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仮想マシン操作</a:t>
                      </a:r>
                    </a:p>
                  </a:txBody>
                  <a:tcPr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操作の実行</a:t>
                      </a:r>
                    </a:p>
                  </a:txBody>
                  <a:tcPr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88000">
                <a:tc>
                  <a:txBody>
                    <a:bodyPr/>
                    <a:lstStyle/>
                    <a:p>
                      <a:pPr algn="ctr"/>
                      <a:r>
                        <a:rPr kumimoji="1" lang="ja-JP" altLang="en-US" sz="1200" dirty="0"/>
                        <a:t>連携</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Conductor</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
        <p:nvSpPr>
          <p:cNvPr id="2" name="右中かっこ 1"/>
          <p:cNvSpPr/>
          <p:nvPr/>
        </p:nvSpPr>
        <p:spPr bwMode="auto">
          <a:xfrm>
            <a:off x="8205965" y="1329884"/>
            <a:ext cx="409432" cy="2171126"/>
          </a:xfrm>
          <a:prstGeom prst="rightBrac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rtlCol="0" anchor="ctr"/>
          <a:lstStyle/>
          <a:p>
            <a:pPr algn="ctr"/>
            <a:endParaRPr kumimoji="1" lang="ja-JP" altLang="en-US">
              <a:solidFill>
                <a:srgbClr val="FF0000"/>
              </a:solidFill>
            </a:endParaRPr>
          </a:p>
        </p:txBody>
      </p:sp>
      <p:sp>
        <p:nvSpPr>
          <p:cNvPr id="3" name="テキスト ボックス 2"/>
          <p:cNvSpPr txBox="1"/>
          <p:nvPr/>
        </p:nvSpPr>
        <p:spPr>
          <a:xfrm>
            <a:off x="8612419" y="1772770"/>
            <a:ext cx="3289189" cy="1477328"/>
          </a:xfrm>
          <a:prstGeom prst="rect">
            <a:avLst/>
          </a:prstGeom>
          <a:noFill/>
        </p:spPr>
        <p:txBody>
          <a:bodyPr wrap="square" rtlCol="0">
            <a:spAutoFit/>
          </a:bodyPr>
          <a:lstStyle/>
          <a:p>
            <a:r>
              <a:rPr kumimoji="1" lang="ja-JP" altLang="en-US" dirty="0"/>
              <a:t>ここの情報が誤っていたとしても</a:t>
            </a:r>
            <a:r>
              <a:rPr kumimoji="1" lang="en-US" altLang="ja-JP" dirty="0" err="1"/>
              <a:t>ServiceNow</a:t>
            </a:r>
            <a:r>
              <a:rPr kumimoji="1" lang="ja-JP" altLang="en-US" dirty="0"/>
              <a:t>連携の動作には影響ありませんので、</a:t>
            </a:r>
            <a:endParaRPr kumimoji="1" lang="en-US" altLang="ja-JP" dirty="0"/>
          </a:p>
          <a:p>
            <a:r>
              <a:rPr lang="ja-JP" altLang="en-US" dirty="0"/>
              <a:t>ご自身の管理しやすいように作成してください。</a:t>
            </a:r>
            <a:endParaRPr kumimoji="1" lang="ja-JP" altLang="en-US" dirty="0"/>
          </a:p>
        </p:txBody>
      </p:sp>
    </p:spTree>
    <p:extLst>
      <p:ext uri="{BB962C8B-B14F-4D97-AF65-F5344CB8AC3E}">
        <p14:creationId xmlns:p14="http://schemas.microsoft.com/office/powerpoint/2010/main" val="2756288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3.3.1</a:t>
            </a:r>
            <a:r>
              <a:rPr kumimoji="1" lang="ja-JP" altLang="en-US" dirty="0"/>
              <a:t> 機器一覧の登録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機器一覧に連携したいマシンの情報を登録します。</a:t>
            </a:r>
            <a:endParaRPr lang="en-US" altLang="ja-JP" dirty="0"/>
          </a:p>
          <a:p>
            <a:pPr marL="174625" indent="0">
              <a:buNone/>
            </a:pPr>
            <a:r>
              <a:rPr lang="ja-JP" altLang="en-US" dirty="0"/>
              <a:t>各項目の細部については、</a:t>
            </a:r>
            <a:r>
              <a:rPr lang="en-US" altLang="ja-JP" dirty="0">
                <a:hlinkClick r:id="rId2"/>
              </a:rPr>
              <a:t>ITA</a:t>
            </a:r>
            <a:r>
              <a:rPr lang="ja-JP" altLang="en-US" dirty="0">
                <a:hlinkClick r:id="rId2"/>
              </a:rPr>
              <a:t>利用手順マニュアル</a:t>
            </a:r>
            <a:r>
              <a:rPr lang="ja-JP" altLang="en-US" dirty="0"/>
              <a:t>をご参照ください。</a:t>
            </a:r>
          </a:p>
        </p:txBody>
      </p:sp>
      <p:pic>
        <p:nvPicPr>
          <p:cNvPr id="6" name="図 5">
            <a:extLst>
              <a:ext uri="{FF2B5EF4-FFF2-40B4-BE49-F238E27FC236}">
                <a16:creationId xmlns:a16="http://schemas.microsoft.com/office/drawing/2014/main" id="{5CFB4E60-E539-426A-B7DB-7D04E729FCC3}"/>
              </a:ext>
            </a:extLst>
          </p:cNvPr>
          <p:cNvPicPr>
            <a:picLocks noChangeAspect="1"/>
          </p:cNvPicPr>
          <p:nvPr/>
        </p:nvPicPr>
        <p:blipFill>
          <a:blip r:embed="rId3"/>
          <a:stretch>
            <a:fillRect/>
          </a:stretch>
        </p:blipFill>
        <p:spPr>
          <a:xfrm>
            <a:off x="239362" y="1624069"/>
            <a:ext cx="8598647" cy="4896000"/>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2470894606"/>
              </p:ext>
            </p:extLst>
          </p:nvPr>
        </p:nvGraphicFramePr>
        <p:xfrm>
          <a:off x="8886814" y="5500008"/>
          <a:ext cx="3082105" cy="980640"/>
        </p:xfrm>
        <a:graphic>
          <a:graphicData uri="http://schemas.openxmlformats.org/drawingml/2006/table">
            <a:tbl>
              <a:tblPr firstRow="1" bandRow="1">
                <a:tableStyleId>{93296810-A885-4BE3-A3E7-6D5BEEA58F35}</a:tableStyleId>
              </a:tblPr>
              <a:tblGrid>
                <a:gridCol w="997268">
                  <a:extLst>
                    <a:ext uri="{9D8B030D-6E8A-4147-A177-3AD203B41FA5}">
                      <a16:colId xmlns:a16="http://schemas.microsoft.com/office/drawing/2014/main" val="1884901537"/>
                    </a:ext>
                  </a:extLst>
                </a:gridCol>
                <a:gridCol w="2084837">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連携対象のホスト名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連携対象の</a:t>
                      </a: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bl>
          </a:graphicData>
        </a:graphic>
      </p:graphicFrame>
    </p:spTree>
    <p:extLst>
      <p:ext uri="{BB962C8B-B14F-4D97-AF65-F5344CB8AC3E}">
        <p14:creationId xmlns:p14="http://schemas.microsoft.com/office/powerpoint/2010/main" val="1767309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3.3.2</a:t>
            </a:r>
            <a:r>
              <a:rPr kumimoji="1" lang="ja-JP" altLang="en-US" dirty="0"/>
              <a:t> オペレーション作成</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連携対象を管理するためにオペレーションを作成します。</a:t>
            </a:r>
            <a:endParaRPr lang="en-US" altLang="ja-JP" dirty="0"/>
          </a:p>
          <a:p>
            <a:pPr marL="174625" indent="0">
              <a:buNone/>
            </a:pPr>
            <a:r>
              <a:rPr lang="ja-JP" altLang="en-US" dirty="0"/>
              <a:t>各項目の細部については</a:t>
            </a:r>
            <a:r>
              <a:rPr lang="en-US" altLang="ja-JP" dirty="0">
                <a:hlinkClick r:id="rId2"/>
              </a:rPr>
              <a:t>ITA</a:t>
            </a:r>
            <a:r>
              <a:rPr lang="ja-JP" altLang="en-US" dirty="0">
                <a:hlinkClick r:id="rId2"/>
              </a:rPr>
              <a:t>利用手順マニュアル</a:t>
            </a:r>
            <a:r>
              <a:rPr lang="ja-JP" altLang="en-US" dirty="0"/>
              <a:t>をご参照ください。</a:t>
            </a:r>
          </a:p>
        </p:txBody>
      </p:sp>
      <p:pic>
        <p:nvPicPr>
          <p:cNvPr id="4" name="図 3">
            <a:extLst>
              <a:ext uri="{FF2B5EF4-FFF2-40B4-BE49-F238E27FC236}">
                <a16:creationId xmlns:a16="http://schemas.microsoft.com/office/drawing/2014/main" id="{E36F946E-4467-43B5-AC14-369C6FCC51EE}"/>
              </a:ext>
            </a:extLst>
          </p:cNvPr>
          <p:cNvPicPr>
            <a:picLocks noChangeAspect="1"/>
          </p:cNvPicPr>
          <p:nvPr/>
        </p:nvPicPr>
        <p:blipFill>
          <a:blip r:embed="rId3"/>
          <a:stretch>
            <a:fillRect/>
          </a:stretch>
        </p:blipFill>
        <p:spPr>
          <a:xfrm>
            <a:off x="239350" y="1573970"/>
            <a:ext cx="10080000" cy="4930018"/>
          </a:xfrm>
          <a:prstGeom prst="rect">
            <a:avLst/>
          </a:prstGeom>
        </p:spPr>
      </p:pic>
      <p:graphicFrame>
        <p:nvGraphicFramePr>
          <p:cNvPr id="6" name="表 5">
            <a:extLst>
              <a:ext uri="{FF2B5EF4-FFF2-40B4-BE49-F238E27FC236}">
                <a16:creationId xmlns:a16="http://schemas.microsoft.com/office/drawing/2014/main" id="{D98DDAD5-D70C-467E-8602-DAFE87E48758}"/>
              </a:ext>
            </a:extLst>
          </p:cNvPr>
          <p:cNvGraphicFramePr>
            <a:graphicFrameLocks noGrp="1"/>
          </p:cNvGraphicFramePr>
          <p:nvPr/>
        </p:nvGraphicFramePr>
        <p:xfrm>
          <a:off x="5976578" y="5157588"/>
          <a:ext cx="5974773" cy="1346400"/>
        </p:xfrm>
        <a:graphic>
          <a:graphicData uri="http://schemas.openxmlformats.org/drawingml/2006/table">
            <a:tbl>
              <a:tblPr firstRow="1" bandRow="1">
                <a:tableStyleId>{93296810-A885-4BE3-A3E7-6D5BEEA58F35}</a:tableStyleId>
              </a:tblPr>
              <a:tblGrid>
                <a:gridCol w="1610591">
                  <a:extLst>
                    <a:ext uri="{9D8B030D-6E8A-4147-A177-3AD203B41FA5}">
                      <a16:colId xmlns:a16="http://schemas.microsoft.com/office/drawing/2014/main" val="1884901537"/>
                    </a:ext>
                  </a:extLst>
                </a:gridCol>
                <a:gridCol w="4364182">
                  <a:extLst>
                    <a:ext uri="{9D8B030D-6E8A-4147-A177-3AD203B41FA5}">
                      <a16:colId xmlns:a16="http://schemas.microsoft.com/office/drawing/2014/main" val="2768844600"/>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仮想マシンを操作する際の</a:t>
                      </a:r>
                      <a:r>
                        <a:rPr lang="ja-JP" altLang="en-US" sz="1200" dirty="0"/>
                        <a:t>任意のオペレーション名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ja-JP" altLang="en-US" sz="1200" dirty="0"/>
                        <a:t>実施予定日時</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a:t>オペレーションの実施予定日時</a:t>
                      </a:r>
                      <a:endParaRPr lang="en-US" altLang="ja-JP" sz="1200" dirty="0"/>
                    </a:p>
                    <a:p>
                      <a:pPr algn="ctr"/>
                      <a:r>
                        <a:rPr kumimoji="1" lang="en-US" altLang="ja-JP" sz="1200" dirty="0"/>
                        <a:t>※</a:t>
                      </a:r>
                      <a:r>
                        <a:rPr lang="ja-JP" altLang="en-US" sz="1200" dirty="0"/>
                        <a:t>ここで指定した日付で実際に処理が実行されるわけで はありません。</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bl>
          </a:graphicData>
        </a:graphic>
      </p:graphicFrame>
    </p:spTree>
    <p:extLst>
      <p:ext uri="{BB962C8B-B14F-4D97-AF65-F5344CB8AC3E}">
        <p14:creationId xmlns:p14="http://schemas.microsoft.com/office/powerpoint/2010/main" val="3867202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stretch>
            <a:fillRect/>
          </a:stretch>
        </p:blipFill>
        <p:spPr>
          <a:xfrm>
            <a:off x="299880" y="1224129"/>
            <a:ext cx="7668380" cy="5283477"/>
          </a:xfrm>
          <a:prstGeom prst="rect">
            <a:avLst/>
          </a:prstGeom>
        </p:spPr>
      </p:pic>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3.3.3 </a:t>
            </a:r>
            <a:r>
              <a:rPr lang="ja-JP" altLang="en-US" dirty="0"/>
              <a:t>パラメータシート登録</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ja-JP" altLang="en-US" kern="0" dirty="0"/>
              <a:t>連携情報</a:t>
            </a:r>
            <a:r>
              <a:rPr lang="ja-JP" altLang="en-US" dirty="0"/>
              <a:t>を管理するための</a:t>
            </a:r>
            <a:r>
              <a:rPr lang="ja-JP" altLang="en-US" kern="0" dirty="0"/>
              <a:t>メニュー群に必要な情報を登録していきます。</a:t>
            </a:r>
            <a:endParaRPr lang="en-US" altLang="ja-JP" kern="0" dirty="0"/>
          </a:p>
        </p:txBody>
      </p:sp>
      <p:sp>
        <p:nvSpPr>
          <p:cNvPr id="5" name="正方形/長方形 4"/>
          <p:cNvSpPr/>
          <p:nvPr/>
        </p:nvSpPr>
        <p:spPr bwMode="auto">
          <a:xfrm>
            <a:off x="1487360" y="5519502"/>
            <a:ext cx="936130" cy="988104"/>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pic>
        <p:nvPicPr>
          <p:cNvPr id="7" name="図 6"/>
          <p:cNvPicPr>
            <a:picLocks noChangeAspect="1"/>
          </p:cNvPicPr>
          <p:nvPr/>
        </p:nvPicPr>
        <p:blipFill>
          <a:blip r:embed="rId4"/>
          <a:stretch>
            <a:fillRect/>
          </a:stretch>
        </p:blipFill>
        <p:spPr>
          <a:xfrm>
            <a:off x="4123232" y="1210439"/>
            <a:ext cx="7690055" cy="5283477"/>
          </a:xfrm>
          <a:prstGeom prst="rect">
            <a:avLst/>
          </a:prstGeom>
        </p:spPr>
      </p:pic>
      <p:sp>
        <p:nvSpPr>
          <p:cNvPr id="8" name="正方形/長方形 7"/>
          <p:cNvSpPr/>
          <p:nvPr/>
        </p:nvSpPr>
        <p:spPr bwMode="auto">
          <a:xfrm>
            <a:off x="6193402" y="5512657"/>
            <a:ext cx="936130" cy="988104"/>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2566478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3"/>
          <p:cNvSpPr>
            <a:spLocks noGrp="1"/>
          </p:cNvSpPr>
          <p:nvPr>
            <p:ph type="body" sz="quarter" idx="10"/>
          </p:nvPr>
        </p:nvSpPr>
        <p:spPr>
          <a:xfrm>
            <a:off x="1631380" y="260560"/>
            <a:ext cx="10009390" cy="6480900"/>
          </a:xfrm>
        </p:spPr>
        <p:txBody>
          <a:bodyPr vert="horz" wrap="square" lIns="91440" tIns="45720" rIns="91440" bIns="45720" rtlCol="0" anchor="t">
            <a:noAutofit/>
          </a:bodyPr>
          <a:lstStyle/>
          <a:p>
            <a:pPr marL="457200" indent="-457200">
              <a:buFont typeface="+mj-lt"/>
              <a:buAutoNum type="arabicPeriod" startAt="3"/>
            </a:pPr>
            <a:r>
              <a:rPr lang="en-US" altLang="ja-JP" sz="2400" dirty="0" err="1">
                <a:latin typeface="Meiryo"/>
                <a:ea typeface="+mn-lt"/>
              </a:rPr>
              <a:t>ServiceNow</a:t>
            </a:r>
            <a:r>
              <a:rPr lang="ja-JP" altLang="en-US" sz="2400" dirty="0">
                <a:latin typeface="Meiryo"/>
                <a:ea typeface="+mn-lt"/>
              </a:rPr>
              <a:t>連携モデル</a:t>
            </a:r>
            <a:r>
              <a:rPr lang="ja-JP" altLang="en-US" sz="2400" dirty="0">
                <a:ea typeface="+mn-lt"/>
                <a:cs typeface="+mn-lt"/>
              </a:rPr>
              <a:t>の実行</a:t>
            </a:r>
            <a:endParaRPr lang="en-US" altLang="ja-JP" sz="2400" dirty="0">
              <a:ea typeface="+mn-lt"/>
              <a:cs typeface="+mn-lt"/>
            </a:endParaRPr>
          </a:p>
          <a:p>
            <a:pPr marL="637200" lvl="1" indent="-457200">
              <a:buFont typeface="+mj-lt"/>
              <a:buAutoNum type="arabicPeriod"/>
            </a:pPr>
            <a:r>
              <a:rPr lang="ja-JP" altLang="en-US" sz="2000" dirty="0"/>
              <a:t>連携情報管理</a:t>
            </a:r>
            <a:endParaRPr lang="en-US" altLang="ja-JP" sz="2000" dirty="0"/>
          </a:p>
          <a:p>
            <a:pPr marL="817200" lvl="2" indent="-457200">
              <a:buFont typeface="+mj-lt"/>
              <a:buAutoNum type="arabicPeriod"/>
            </a:pPr>
            <a:r>
              <a:rPr lang="ja-JP" altLang="en-US" sz="1800" dirty="0"/>
              <a:t>連携対象メニュー管理</a:t>
            </a:r>
            <a:endParaRPr lang="en-US" altLang="ja-JP" sz="1800" dirty="0"/>
          </a:p>
          <a:p>
            <a:pPr marL="817200" lvl="2" indent="-457200">
              <a:buFont typeface="+mj-lt"/>
              <a:buAutoNum type="arabicPeriod"/>
            </a:pPr>
            <a:r>
              <a:rPr lang="ja-JP" altLang="en-US" sz="1800" dirty="0"/>
              <a:t>項目名紐づけ表</a:t>
            </a:r>
            <a:endParaRPr lang="en-US" altLang="ja-JP" sz="1800" dirty="0"/>
          </a:p>
          <a:p>
            <a:pPr marL="637200" lvl="1" indent="-457200">
              <a:buFont typeface="+mj-lt"/>
              <a:buAutoNum type="arabicPeriod"/>
            </a:pPr>
            <a:r>
              <a:rPr lang="ja-JP" altLang="en-US" sz="2000" dirty="0"/>
              <a:t>マスタ管理</a:t>
            </a:r>
            <a:endParaRPr lang="en-US" altLang="ja-JP" sz="2000" dirty="0"/>
          </a:p>
          <a:p>
            <a:pPr marL="817200" lvl="2" indent="-457200">
              <a:buFont typeface="+mj-lt"/>
              <a:buAutoNum type="arabicPeriod"/>
            </a:pPr>
            <a:r>
              <a:rPr lang="ja-JP" altLang="en-US" sz="1800" dirty="0"/>
              <a:t>クラス</a:t>
            </a:r>
            <a:endParaRPr lang="en-US" altLang="ja-JP" sz="1800" dirty="0"/>
          </a:p>
          <a:p>
            <a:pPr marL="817200" lvl="2" indent="-457200">
              <a:buFont typeface="+mj-lt"/>
              <a:buAutoNum type="arabicPeriod"/>
            </a:pPr>
            <a:r>
              <a:rPr lang="ja-JP" altLang="en-US" sz="1800" dirty="0"/>
              <a:t>オペレーティングシステム</a:t>
            </a:r>
            <a:endParaRPr lang="en-US" altLang="ja-JP" sz="1800" dirty="0"/>
          </a:p>
          <a:p>
            <a:pPr marL="817200" lvl="2" indent="-457200">
              <a:buFont typeface="+mj-lt"/>
              <a:buAutoNum type="arabicPeriod"/>
            </a:pPr>
            <a:r>
              <a:rPr lang="ja-JP" altLang="en-US" sz="1800" dirty="0"/>
              <a:t>メーカー</a:t>
            </a:r>
            <a:endParaRPr lang="en-US" altLang="ja-JP" sz="1800" dirty="0"/>
          </a:p>
          <a:p>
            <a:pPr marL="637200" lvl="1" indent="-457200">
              <a:buFont typeface="+mj-lt"/>
              <a:buAutoNum type="arabicPeriod"/>
            </a:pPr>
            <a:r>
              <a:rPr lang="en-US" altLang="ja-JP" sz="2000" dirty="0" err="1"/>
              <a:t>ServiceNow</a:t>
            </a:r>
            <a:r>
              <a:rPr lang="ja-JP" altLang="en-US" sz="2000" dirty="0"/>
              <a:t>連携モデルでレコードの連携</a:t>
            </a:r>
            <a:endParaRPr lang="en-US" altLang="ja-JP" sz="2000" dirty="0"/>
          </a:p>
          <a:p>
            <a:pPr marL="817200" lvl="2" indent="-457200">
              <a:buFont typeface="+mj-lt"/>
              <a:buAutoNum type="arabicPeriod"/>
            </a:pPr>
            <a:r>
              <a:rPr lang="ja-JP" altLang="en-US" sz="1800" dirty="0"/>
              <a:t>機器一覧の登録</a:t>
            </a:r>
            <a:endParaRPr lang="en-US" altLang="ja-JP" sz="1800" dirty="0"/>
          </a:p>
          <a:p>
            <a:pPr marL="817200" lvl="2" indent="-457200">
              <a:buFont typeface="+mj-lt"/>
              <a:buAutoNum type="arabicPeriod"/>
            </a:pPr>
            <a:r>
              <a:rPr lang="ja-JP" altLang="en-US" sz="1800" dirty="0"/>
              <a:t>オペレーション作成</a:t>
            </a:r>
            <a:endParaRPr lang="en-US" altLang="ja-JP" sz="1800" dirty="0"/>
          </a:p>
          <a:p>
            <a:pPr marL="817200" lvl="2" indent="-457200">
              <a:buFont typeface="+mj-lt"/>
              <a:buAutoNum type="arabicPeriod"/>
            </a:pPr>
            <a:r>
              <a:rPr lang="ja-JP" altLang="en-US" sz="1800" dirty="0"/>
              <a:t>パラメータシート登録</a:t>
            </a:r>
            <a:endParaRPr lang="en-US" altLang="ja-JP" sz="1800" dirty="0"/>
          </a:p>
          <a:p>
            <a:pPr marL="997200" lvl="3" indent="-457200">
              <a:buFont typeface="+mj-lt"/>
              <a:buAutoNum type="arabicPeriod"/>
            </a:pPr>
            <a:r>
              <a:rPr lang="en-US" altLang="ja-JP" sz="1600" dirty="0" err="1"/>
              <a:t>ServiceNow</a:t>
            </a:r>
            <a:r>
              <a:rPr lang="ja-JP" altLang="en-US" sz="1600" dirty="0"/>
              <a:t>接続情報</a:t>
            </a:r>
            <a:endParaRPr lang="en-US" altLang="ja-JP" sz="1600" dirty="0"/>
          </a:p>
          <a:p>
            <a:pPr marL="997200" lvl="3" indent="-457200">
              <a:buFont typeface="+mj-lt"/>
              <a:buAutoNum type="arabicPeriod"/>
            </a:pPr>
            <a:r>
              <a:rPr lang="en-US" altLang="ja-JP" sz="1600" dirty="0"/>
              <a:t>Linux</a:t>
            </a:r>
          </a:p>
          <a:p>
            <a:pPr marL="997200" lvl="3" indent="-457200">
              <a:buFont typeface="+mj-lt"/>
              <a:buAutoNum type="arabicPeriod"/>
            </a:pPr>
            <a:r>
              <a:rPr lang="en-US" altLang="ja-JP" sz="1600" dirty="0"/>
              <a:t>Windows</a:t>
            </a:r>
          </a:p>
          <a:p>
            <a:pPr marL="997200" lvl="3" indent="-457200">
              <a:buFont typeface="+mj-lt"/>
              <a:buAutoNum type="arabicPeriod"/>
            </a:pPr>
            <a:r>
              <a:rPr lang="en-US" altLang="ja-JP" sz="1600" dirty="0"/>
              <a:t>UNIX</a:t>
            </a:r>
          </a:p>
          <a:p>
            <a:pPr marL="817200" lvl="2" indent="-457200" defTabSz="914400">
              <a:buFont typeface="+mj-lt"/>
              <a:buAutoNum type="arabicPeriod"/>
            </a:pPr>
            <a:r>
              <a:rPr lang="en-US" altLang="ja-JP" sz="1800" dirty="0"/>
              <a:t>Conductor</a:t>
            </a:r>
            <a:r>
              <a:rPr lang="ja-JP" altLang="en-US" sz="1800" dirty="0"/>
              <a:t>実行</a:t>
            </a:r>
            <a:endParaRPr lang="en-US" altLang="ja-JP" sz="1800" dirty="0"/>
          </a:p>
          <a:p>
            <a:pPr marL="817200" lvl="2" indent="-457200">
              <a:buFont typeface="+mj-lt"/>
              <a:buAutoNum type="arabicPeriod"/>
            </a:pPr>
            <a:r>
              <a:rPr lang="ja-JP" altLang="en-US" sz="1800" dirty="0"/>
              <a:t>実行結果の確認</a:t>
            </a:r>
            <a:endParaRPr lang="en-US" altLang="ja-JP" sz="1800" dirty="0"/>
          </a:p>
          <a:p>
            <a:pPr lvl="2"/>
            <a:endParaRPr lang="en-US" altLang="ja-JP" sz="1800" dirty="0"/>
          </a:p>
        </p:txBody>
      </p:sp>
    </p:spTree>
    <p:extLst>
      <p:ext uri="{BB962C8B-B14F-4D97-AF65-F5344CB8AC3E}">
        <p14:creationId xmlns:p14="http://schemas.microsoft.com/office/powerpoint/2010/main" val="3511912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3.3.3.1</a:t>
            </a:r>
            <a:r>
              <a:rPr kumimoji="1" lang="ja-JP" altLang="en-US" dirty="0"/>
              <a:t> </a:t>
            </a:r>
            <a:r>
              <a:rPr lang="en-US" altLang="ja-JP" dirty="0" err="1"/>
              <a:t>ServiceNow</a:t>
            </a:r>
            <a:r>
              <a:rPr lang="ja-JP" altLang="en-US" dirty="0"/>
              <a:t>接続情報</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en-US" altLang="ja-JP" dirty="0" err="1"/>
              <a:t>ServiceNow</a:t>
            </a:r>
            <a:r>
              <a:rPr lang="ja-JP" altLang="en-US" dirty="0" err="1"/>
              <a:t>への</a:t>
            </a:r>
            <a:r>
              <a:rPr lang="ja-JP" altLang="en-US" dirty="0"/>
              <a:t>接続情報を登録します。</a:t>
            </a:r>
            <a:endParaRPr lang="en-US" altLang="ja-JP" dirty="0"/>
          </a:p>
        </p:txBody>
      </p:sp>
      <p:pic>
        <p:nvPicPr>
          <p:cNvPr id="4" name="図 3"/>
          <p:cNvPicPr>
            <a:picLocks noChangeAspect="1"/>
          </p:cNvPicPr>
          <p:nvPr/>
        </p:nvPicPr>
        <p:blipFill>
          <a:blip r:embed="rId2"/>
          <a:stretch>
            <a:fillRect/>
          </a:stretch>
        </p:blipFill>
        <p:spPr>
          <a:xfrm>
            <a:off x="260260" y="1268700"/>
            <a:ext cx="11371250" cy="5184488"/>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805320809"/>
              </p:ext>
            </p:extLst>
          </p:nvPr>
        </p:nvGraphicFramePr>
        <p:xfrm>
          <a:off x="7152787" y="3505586"/>
          <a:ext cx="4798564" cy="2947602"/>
        </p:xfrm>
        <a:graphic>
          <a:graphicData uri="http://schemas.openxmlformats.org/drawingml/2006/table">
            <a:tbl>
              <a:tblPr firstRow="1" bandRow="1">
                <a:tableStyleId>{93296810-A885-4BE3-A3E7-6D5BEEA58F35}</a:tableStyleId>
              </a:tblPr>
              <a:tblGrid>
                <a:gridCol w="1302068">
                  <a:extLst>
                    <a:ext uri="{9D8B030D-6E8A-4147-A177-3AD203B41FA5}">
                      <a16:colId xmlns:a16="http://schemas.microsoft.com/office/drawing/2014/main" val="1884901537"/>
                    </a:ext>
                  </a:extLst>
                </a:gridCol>
                <a:gridCol w="3496496">
                  <a:extLst>
                    <a:ext uri="{9D8B030D-6E8A-4147-A177-3AD203B41FA5}">
                      <a16:colId xmlns:a16="http://schemas.microsoft.com/office/drawing/2014/main" val="2768844600"/>
                    </a:ext>
                  </a:extLst>
                </a:gridCol>
              </a:tblGrid>
              <a:tr h="3988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93517">
                <a:tc>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変更不可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293517">
                <a:tc>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変更不可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786161">
                <a:tc>
                  <a:txBody>
                    <a:bodyPr/>
                    <a:lstStyle/>
                    <a:p>
                      <a:pPr algn="ctr"/>
                      <a:r>
                        <a:rPr kumimoji="1" lang="ja-JP" altLang="en-US" sz="1200" dirty="0"/>
                        <a:t>インスタンス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ドメインなしの</a:t>
                      </a:r>
                      <a:r>
                        <a:rPr kumimoji="1" lang="en-US" altLang="ja-JP" sz="1200" dirty="0" err="1"/>
                        <a:t>ServiceNow</a:t>
                      </a:r>
                      <a:r>
                        <a:rPr kumimoji="1" lang="ja-JP" altLang="en-US" sz="1200" dirty="0"/>
                        <a:t>インスタンス名</a:t>
                      </a:r>
                    </a:p>
                    <a:p>
                      <a:pPr algn="ctr"/>
                      <a:r>
                        <a:rPr kumimoji="1" lang="ja-JP" altLang="en-US" sz="1200" dirty="0"/>
                        <a:t>例</a:t>
                      </a:r>
                      <a:r>
                        <a:rPr kumimoji="1" lang="en-US" altLang="ja-JP" sz="1200" dirty="0"/>
                        <a:t>:</a:t>
                      </a:r>
                      <a:r>
                        <a:rPr kumimoji="1" lang="ja-JP" altLang="en-US" sz="1200" dirty="0"/>
                        <a:t>下記の</a:t>
                      </a:r>
                      <a:r>
                        <a:rPr kumimoji="1" lang="en-US" altLang="ja-JP" sz="1200" dirty="0"/>
                        <a:t>【xxx】</a:t>
                      </a:r>
                      <a:r>
                        <a:rPr kumimoji="1" lang="ja-JP" altLang="en-US" sz="1200" dirty="0"/>
                        <a:t>部分</a:t>
                      </a:r>
                    </a:p>
                    <a:p>
                      <a:pPr algn="ctr"/>
                      <a:r>
                        <a:rPr kumimoji="1" lang="en-US" altLang="ja-JP" sz="1200" dirty="0"/>
                        <a:t>https://【xxx】.service-now.com/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6059572"/>
                  </a:ext>
                </a:extLst>
              </a:tr>
              <a:tr h="457732">
                <a:tc>
                  <a:txBody>
                    <a:bodyPr/>
                    <a:lstStyle/>
                    <a:p>
                      <a:pPr algn="ctr"/>
                      <a:r>
                        <a:rPr kumimoji="1" lang="ja-JP" altLang="en-US" sz="1200" dirty="0"/>
                        <a:t>ユーザ名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err="1"/>
                        <a:t>ServiceNow</a:t>
                      </a:r>
                      <a:r>
                        <a:rPr kumimoji="1" lang="ja-JP" altLang="en-US" sz="1200" dirty="0"/>
                        <a:t>のユーザ名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2200757"/>
                  </a:ext>
                </a:extLst>
              </a:tr>
              <a:tr h="457732">
                <a:tc>
                  <a:txBody>
                    <a:bodyPr/>
                    <a:lstStyle/>
                    <a:p>
                      <a:pPr algn="ctr"/>
                      <a:r>
                        <a:rPr kumimoji="1" lang="ja-JP" altLang="en-US" sz="1200" dirty="0"/>
                        <a:t>パスワード</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err="1"/>
                        <a:t>ServiceNow</a:t>
                      </a:r>
                      <a:r>
                        <a:rPr kumimoji="1" lang="ja-JP" altLang="en-US" sz="1200" dirty="0"/>
                        <a:t>のパスワード</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7591842"/>
                  </a:ext>
                </a:extLst>
              </a:tr>
            </a:tbl>
          </a:graphicData>
        </a:graphic>
      </p:graphicFrame>
    </p:spTree>
    <p:extLst>
      <p:ext uri="{BB962C8B-B14F-4D97-AF65-F5344CB8AC3E}">
        <p14:creationId xmlns:p14="http://schemas.microsoft.com/office/powerpoint/2010/main" val="204415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239350" y="1322430"/>
            <a:ext cx="11507294" cy="5130758"/>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3.3.3.2</a:t>
            </a:r>
            <a:r>
              <a:rPr kumimoji="1" lang="ja-JP" altLang="en-US" dirty="0"/>
              <a:t> </a:t>
            </a:r>
            <a:r>
              <a:rPr lang="en-US" altLang="ja-JP" dirty="0"/>
              <a:t>Linux</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en-US" altLang="ja-JP" dirty="0"/>
              <a:t>ServiceNow</a:t>
            </a:r>
            <a:r>
              <a:rPr lang="ja-JP" altLang="en-US" dirty="0"/>
              <a:t>の構成管理</a:t>
            </a:r>
            <a:r>
              <a:rPr lang="en-US" altLang="ja-JP" dirty="0"/>
              <a:t>(CMDB)/</a:t>
            </a:r>
            <a:r>
              <a:rPr lang="ja-JP" altLang="en-US" dirty="0"/>
              <a:t>サーバ</a:t>
            </a:r>
            <a:r>
              <a:rPr lang="en-US" altLang="ja-JP" dirty="0"/>
              <a:t>/Linux</a:t>
            </a:r>
            <a:r>
              <a:rPr lang="ja-JP" altLang="en-US" dirty="0"/>
              <a:t>と連携するための情報を登録します。</a:t>
            </a:r>
            <a:endParaRPr lang="en-US" altLang="ja-JP" dirty="0"/>
          </a:p>
        </p:txBody>
      </p:sp>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621109813"/>
              </p:ext>
            </p:extLst>
          </p:nvPr>
        </p:nvGraphicFramePr>
        <p:xfrm>
          <a:off x="6342514" y="3063016"/>
          <a:ext cx="5608837" cy="3410742"/>
        </p:xfrm>
        <a:graphic>
          <a:graphicData uri="http://schemas.openxmlformats.org/drawingml/2006/table">
            <a:tbl>
              <a:tblPr firstRow="1" bandRow="1">
                <a:tableStyleId>{93296810-A885-4BE3-A3E7-6D5BEEA58F35}</a:tableStyleId>
              </a:tblPr>
              <a:tblGrid>
                <a:gridCol w="2064068">
                  <a:extLst>
                    <a:ext uri="{9D8B030D-6E8A-4147-A177-3AD203B41FA5}">
                      <a16:colId xmlns:a16="http://schemas.microsoft.com/office/drawing/2014/main" val="1884901537"/>
                    </a:ext>
                  </a:extLst>
                </a:gridCol>
                <a:gridCol w="3544769">
                  <a:extLst>
                    <a:ext uri="{9D8B030D-6E8A-4147-A177-3AD203B41FA5}">
                      <a16:colId xmlns:a16="http://schemas.microsoft.com/office/drawing/2014/main" val="2768844600"/>
                    </a:ext>
                  </a:extLst>
                </a:gridCol>
              </a:tblGrid>
              <a:tr h="35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49701">
                <a:tc>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対象レコードのホスト名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49701">
                <a:tc>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58650">
                <a:tc>
                  <a:txBody>
                    <a:bodyPr/>
                    <a:lstStyle/>
                    <a:p>
                      <a:pPr algn="ctr"/>
                      <a:r>
                        <a:rPr kumimoji="1" lang="en-US" altLang="ja-JP" sz="1200" dirty="0" err="1"/>
                        <a:t>ServiceNow</a:t>
                      </a:r>
                      <a:r>
                        <a:rPr kumimoji="1" lang="ja-JP" altLang="en-US" sz="1200" dirty="0"/>
                        <a:t>側連携日時</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入力不可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6059572"/>
                  </a:ext>
                </a:extLst>
              </a:tr>
              <a:tr h="400239">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a:latin typeface="+mn-ea"/>
                        </a:rPr>
                        <a:t>対象レコードの</a:t>
                      </a:r>
                      <a:r>
                        <a:rPr kumimoji="1" lang="ja-JP" altLang="en-US" sz="1200" dirty="0"/>
                        <a:t>名前</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2200757"/>
                  </a:ext>
                </a:extLst>
              </a:tr>
              <a:tr h="400239">
                <a:tc>
                  <a:txBody>
                    <a:bodyPr/>
                    <a:lstStyle/>
                    <a:p>
                      <a:pPr algn="ctr"/>
                      <a:r>
                        <a:rPr kumimoji="1" lang="en-US" altLang="ja-JP" sz="1200" dirty="0" err="1"/>
                        <a:t>sys_id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入力不可</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7591842"/>
                  </a:ext>
                </a:extLst>
              </a:tr>
              <a:tr h="400239">
                <a:tc>
                  <a:txBody>
                    <a:bodyPr/>
                    <a:lstStyle/>
                    <a:p>
                      <a:pPr algn="ctr"/>
                      <a:r>
                        <a:rPr kumimoji="1" lang="ja-JP" altLang="en-US" sz="1200" dirty="0"/>
                        <a:t>オペレーティングシステム</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対象レコードのオペレーディングシステム</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0495981"/>
                  </a:ext>
                </a:extLst>
              </a:tr>
              <a:tr h="400239">
                <a:tc>
                  <a:txBody>
                    <a:bodyPr/>
                    <a:lstStyle/>
                    <a:p>
                      <a:pPr algn="ctr"/>
                      <a:r>
                        <a:rPr kumimoji="1" lang="en-US" altLang="ja-JP" sz="1200" dirty="0"/>
                        <a:t>OS</a:t>
                      </a:r>
                      <a:r>
                        <a:rPr kumimoji="1" lang="ja-JP" altLang="en-US" sz="1200" dirty="0"/>
                        <a:t>バージョン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a:latin typeface="+mn-ea"/>
                        </a:rPr>
                        <a:t>対象レコードの</a:t>
                      </a:r>
                      <a:r>
                        <a:rPr lang="en-US" altLang="ja-JP" sz="1200" dirty="0">
                          <a:latin typeface="+mn-ea"/>
                        </a:rPr>
                        <a:t>OS</a:t>
                      </a:r>
                      <a:r>
                        <a:rPr lang="ja-JP" altLang="en-US" sz="1200" dirty="0">
                          <a:latin typeface="+mn-ea"/>
                        </a:rPr>
                        <a:t>のバージョン</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543987"/>
                  </a:ext>
                </a:extLst>
              </a:tr>
              <a:tr h="400239">
                <a:tc>
                  <a:txBody>
                    <a:bodyPr/>
                    <a:lstStyle/>
                    <a:p>
                      <a:pPr algn="ctr"/>
                      <a:r>
                        <a:rPr kumimoji="1" lang="ja-JP" altLang="en-US" sz="1200" dirty="0"/>
                        <a:t>メーカー</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a:latin typeface="+mn-ea"/>
                        </a:rPr>
                        <a:t>対象レコードのメーカー</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5537871"/>
                  </a:ext>
                </a:extLst>
              </a:tr>
            </a:tbl>
          </a:graphicData>
        </a:graphic>
      </p:graphicFrame>
    </p:spTree>
    <p:extLst>
      <p:ext uri="{BB962C8B-B14F-4D97-AF65-F5344CB8AC3E}">
        <p14:creationId xmlns:p14="http://schemas.microsoft.com/office/powerpoint/2010/main" val="362454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3.3.3.3</a:t>
            </a:r>
            <a:r>
              <a:rPr kumimoji="1" lang="ja-JP" altLang="en-US" dirty="0"/>
              <a:t> </a:t>
            </a:r>
            <a:r>
              <a:rPr lang="en-US" altLang="ja-JP" dirty="0"/>
              <a:t>Windows</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en-US" altLang="ja-JP" dirty="0" err="1"/>
              <a:t>ServiceNow</a:t>
            </a:r>
            <a:r>
              <a:rPr lang="ja-JP" altLang="en-US" dirty="0"/>
              <a:t>の構成管理</a:t>
            </a:r>
            <a:r>
              <a:rPr lang="en-US" altLang="ja-JP" dirty="0"/>
              <a:t>(CMDB)/</a:t>
            </a:r>
            <a:r>
              <a:rPr lang="ja-JP" altLang="en-US" dirty="0"/>
              <a:t>サーバ</a:t>
            </a:r>
            <a:r>
              <a:rPr lang="en-US" altLang="ja-JP" dirty="0"/>
              <a:t>/Windows</a:t>
            </a:r>
            <a:r>
              <a:rPr lang="ja-JP" altLang="en-US" dirty="0"/>
              <a:t>と連携するための情報を登録します。</a:t>
            </a:r>
            <a:endParaRPr lang="en-US" altLang="ja-JP" dirty="0"/>
          </a:p>
        </p:txBody>
      </p:sp>
      <p:pic>
        <p:nvPicPr>
          <p:cNvPr id="4" name="図 3"/>
          <p:cNvPicPr>
            <a:picLocks noChangeAspect="1"/>
          </p:cNvPicPr>
          <p:nvPr/>
        </p:nvPicPr>
        <p:blipFill>
          <a:blip r:embed="rId2"/>
          <a:stretch>
            <a:fillRect/>
          </a:stretch>
        </p:blipFill>
        <p:spPr>
          <a:xfrm>
            <a:off x="271580" y="1244170"/>
            <a:ext cx="10217030" cy="5219303"/>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827614916"/>
              </p:ext>
            </p:extLst>
          </p:nvPr>
        </p:nvGraphicFramePr>
        <p:xfrm>
          <a:off x="6342514" y="3470110"/>
          <a:ext cx="5608837" cy="3010503"/>
        </p:xfrm>
        <a:graphic>
          <a:graphicData uri="http://schemas.openxmlformats.org/drawingml/2006/table">
            <a:tbl>
              <a:tblPr firstRow="1" bandRow="1">
                <a:tableStyleId>{93296810-A885-4BE3-A3E7-6D5BEEA58F35}</a:tableStyleId>
              </a:tblPr>
              <a:tblGrid>
                <a:gridCol w="2064068">
                  <a:extLst>
                    <a:ext uri="{9D8B030D-6E8A-4147-A177-3AD203B41FA5}">
                      <a16:colId xmlns:a16="http://schemas.microsoft.com/office/drawing/2014/main" val="1884901537"/>
                    </a:ext>
                  </a:extLst>
                </a:gridCol>
                <a:gridCol w="3544769">
                  <a:extLst>
                    <a:ext uri="{9D8B030D-6E8A-4147-A177-3AD203B41FA5}">
                      <a16:colId xmlns:a16="http://schemas.microsoft.com/office/drawing/2014/main" val="2768844600"/>
                    </a:ext>
                  </a:extLst>
                </a:gridCol>
              </a:tblGrid>
              <a:tr h="35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49701">
                <a:tc>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対象レコードのホスト名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49701">
                <a:tc>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58650">
                <a:tc>
                  <a:txBody>
                    <a:bodyPr/>
                    <a:lstStyle/>
                    <a:p>
                      <a:pPr algn="ctr"/>
                      <a:r>
                        <a:rPr kumimoji="1" lang="en-US" altLang="ja-JP" sz="1200" dirty="0" err="1"/>
                        <a:t>ServiceNow</a:t>
                      </a:r>
                      <a:r>
                        <a:rPr kumimoji="1" lang="ja-JP" altLang="en-US" sz="1200" dirty="0"/>
                        <a:t>側連携日時</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入力不可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6059572"/>
                  </a:ext>
                </a:extLst>
              </a:tr>
              <a:tr h="400239">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a:latin typeface="+mn-ea"/>
                        </a:rPr>
                        <a:t>対象レコードの</a:t>
                      </a:r>
                      <a:r>
                        <a:rPr kumimoji="1" lang="ja-JP" altLang="en-US" sz="1200" dirty="0"/>
                        <a:t>名前</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2200757"/>
                  </a:ext>
                </a:extLst>
              </a:tr>
              <a:tr h="400239">
                <a:tc>
                  <a:txBody>
                    <a:bodyPr/>
                    <a:lstStyle/>
                    <a:p>
                      <a:pPr algn="ctr"/>
                      <a:r>
                        <a:rPr kumimoji="1" lang="en-US" altLang="ja-JP" sz="1200" dirty="0" err="1"/>
                        <a:t>sys_id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入力不可</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7591842"/>
                  </a:ext>
                </a:extLst>
              </a:tr>
              <a:tr h="400239">
                <a:tc>
                  <a:txBody>
                    <a:bodyPr/>
                    <a:lstStyle/>
                    <a:p>
                      <a:pPr algn="ctr"/>
                      <a:r>
                        <a:rPr kumimoji="1" lang="ja-JP" altLang="en-US" sz="1200" dirty="0"/>
                        <a:t>オペレーティングシステム</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対象レコードのオペレーディングシステム</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0495981"/>
                  </a:ext>
                </a:extLst>
              </a:tr>
              <a:tr h="400239">
                <a:tc>
                  <a:txBody>
                    <a:bodyPr/>
                    <a:lstStyle/>
                    <a:p>
                      <a:pPr algn="ctr"/>
                      <a:r>
                        <a:rPr kumimoji="1" lang="en-US" altLang="ja-JP" sz="1200" dirty="0"/>
                        <a:t>OS</a:t>
                      </a:r>
                      <a:r>
                        <a:rPr kumimoji="1" lang="ja-JP" altLang="en-US" sz="1200" dirty="0"/>
                        <a:t>バージョン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a:latin typeface="+mn-ea"/>
                        </a:rPr>
                        <a:t>対象レコードの</a:t>
                      </a:r>
                      <a:r>
                        <a:rPr lang="en-US" altLang="ja-JP" sz="1200" dirty="0">
                          <a:latin typeface="+mn-ea"/>
                        </a:rPr>
                        <a:t>OS</a:t>
                      </a:r>
                      <a:r>
                        <a:rPr lang="ja-JP" altLang="en-US" sz="1200" dirty="0">
                          <a:latin typeface="+mn-ea"/>
                        </a:rPr>
                        <a:t>のバージョン</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543987"/>
                  </a:ext>
                </a:extLst>
              </a:tr>
            </a:tbl>
          </a:graphicData>
        </a:graphic>
      </p:graphicFrame>
    </p:spTree>
    <p:extLst>
      <p:ext uri="{BB962C8B-B14F-4D97-AF65-F5344CB8AC3E}">
        <p14:creationId xmlns:p14="http://schemas.microsoft.com/office/powerpoint/2010/main" val="440416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3.3.3.4</a:t>
            </a:r>
            <a:r>
              <a:rPr kumimoji="1" lang="ja-JP" altLang="en-US" dirty="0"/>
              <a:t> </a:t>
            </a:r>
            <a:r>
              <a:rPr kumimoji="1" lang="en-US" altLang="ja-JP" dirty="0"/>
              <a:t>UNIX</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en-US" altLang="ja-JP" dirty="0" err="1"/>
              <a:t>ServiceNow</a:t>
            </a:r>
            <a:r>
              <a:rPr lang="ja-JP" altLang="en-US" dirty="0"/>
              <a:t>の構成管理</a:t>
            </a:r>
            <a:r>
              <a:rPr lang="en-US" altLang="ja-JP" dirty="0"/>
              <a:t>(CMDB)/</a:t>
            </a:r>
            <a:r>
              <a:rPr lang="ja-JP" altLang="en-US" dirty="0"/>
              <a:t>サーバ</a:t>
            </a:r>
            <a:r>
              <a:rPr lang="en-US" altLang="ja-JP" dirty="0"/>
              <a:t>/UNIX</a:t>
            </a:r>
            <a:r>
              <a:rPr lang="ja-JP" altLang="en-US" dirty="0"/>
              <a:t>と連携するための情報を登録します。</a:t>
            </a:r>
            <a:endParaRPr lang="en-US" altLang="ja-JP" dirty="0"/>
          </a:p>
        </p:txBody>
      </p:sp>
      <p:pic>
        <p:nvPicPr>
          <p:cNvPr id="5" name="図 4"/>
          <p:cNvPicPr>
            <a:picLocks noChangeAspect="1"/>
          </p:cNvPicPr>
          <p:nvPr/>
        </p:nvPicPr>
        <p:blipFill>
          <a:blip r:embed="rId2"/>
          <a:stretch>
            <a:fillRect/>
          </a:stretch>
        </p:blipFill>
        <p:spPr>
          <a:xfrm>
            <a:off x="175387" y="1248307"/>
            <a:ext cx="10169204" cy="5219591"/>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124586611"/>
              </p:ext>
            </p:extLst>
          </p:nvPr>
        </p:nvGraphicFramePr>
        <p:xfrm>
          <a:off x="6407777" y="2656917"/>
          <a:ext cx="5608837" cy="3810981"/>
        </p:xfrm>
        <a:graphic>
          <a:graphicData uri="http://schemas.openxmlformats.org/drawingml/2006/table">
            <a:tbl>
              <a:tblPr firstRow="1" bandRow="1">
                <a:tableStyleId>{93296810-A885-4BE3-A3E7-6D5BEEA58F35}</a:tableStyleId>
              </a:tblPr>
              <a:tblGrid>
                <a:gridCol w="2064068">
                  <a:extLst>
                    <a:ext uri="{9D8B030D-6E8A-4147-A177-3AD203B41FA5}">
                      <a16:colId xmlns:a16="http://schemas.microsoft.com/office/drawing/2014/main" val="1884901537"/>
                    </a:ext>
                  </a:extLst>
                </a:gridCol>
                <a:gridCol w="3544769">
                  <a:extLst>
                    <a:ext uri="{9D8B030D-6E8A-4147-A177-3AD203B41FA5}">
                      <a16:colId xmlns:a16="http://schemas.microsoft.com/office/drawing/2014/main" val="2768844600"/>
                    </a:ext>
                  </a:extLst>
                </a:gridCol>
              </a:tblGrid>
              <a:tr h="35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49701">
                <a:tc>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対象レコードのホスト名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49701">
                <a:tc>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58650">
                <a:tc>
                  <a:txBody>
                    <a:bodyPr/>
                    <a:lstStyle/>
                    <a:p>
                      <a:pPr algn="ctr"/>
                      <a:r>
                        <a:rPr kumimoji="1" lang="en-US" altLang="ja-JP" sz="1200" dirty="0" err="1"/>
                        <a:t>ServiceNow</a:t>
                      </a:r>
                      <a:r>
                        <a:rPr kumimoji="1" lang="ja-JP" altLang="en-US" sz="1200" dirty="0"/>
                        <a:t>側連携日時</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a:t>入力</a:t>
                      </a:r>
                      <a:r>
                        <a:rPr kumimoji="1" lang="en-US" altLang="ja-JP" sz="1200"/>
                        <a:t>/</a:t>
                      </a:r>
                      <a:r>
                        <a:rPr kumimoji="1" lang="ja-JP" altLang="en-US" sz="1200"/>
                        <a:t>変更不可</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6059572"/>
                  </a:ext>
                </a:extLst>
              </a:tr>
              <a:tr h="400239">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a:latin typeface="+mn-ea"/>
                        </a:rPr>
                        <a:t>対象レコードの</a:t>
                      </a:r>
                      <a:r>
                        <a:rPr kumimoji="1" lang="ja-JP" altLang="en-US" sz="1200" dirty="0"/>
                        <a:t>名前</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2200757"/>
                  </a:ext>
                </a:extLst>
              </a:tr>
              <a:tr h="400239">
                <a:tc>
                  <a:txBody>
                    <a:bodyPr/>
                    <a:lstStyle/>
                    <a:p>
                      <a:pPr algn="ctr"/>
                      <a:r>
                        <a:rPr kumimoji="1" lang="en-US" altLang="ja-JP" sz="1200" dirty="0" err="1"/>
                        <a:t>sys_id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a:t>入力</a:t>
                      </a:r>
                      <a:r>
                        <a:rPr kumimoji="1" lang="en-US" altLang="ja-JP" sz="1200"/>
                        <a:t>/</a:t>
                      </a:r>
                      <a:r>
                        <a:rPr kumimoji="1" lang="ja-JP" altLang="en-US" sz="1200"/>
                        <a:t>変更不可</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7591842"/>
                  </a:ext>
                </a:extLst>
              </a:tr>
              <a:tr h="400239">
                <a:tc>
                  <a:txBody>
                    <a:bodyPr/>
                    <a:lstStyle/>
                    <a:p>
                      <a:pPr algn="ctr"/>
                      <a:r>
                        <a:rPr kumimoji="1" lang="ja-JP" altLang="en-US" sz="1200" dirty="0"/>
                        <a:t>オペレーティングシステム</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対象レコードのオペレーディングシステム</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0495981"/>
                  </a:ext>
                </a:extLst>
              </a:tr>
              <a:tr h="400239">
                <a:tc>
                  <a:txBody>
                    <a:bodyPr/>
                    <a:lstStyle/>
                    <a:p>
                      <a:pPr algn="ctr"/>
                      <a:r>
                        <a:rPr kumimoji="1" lang="ja-JP" altLang="en-US" sz="1200" dirty="0"/>
                        <a:t>説明</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対象レコードの説明</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0768492"/>
                  </a:ext>
                </a:extLst>
              </a:tr>
              <a:tr h="400239">
                <a:tc>
                  <a:txBody>
                    <a:bodyPr/>
                    <a:lstStyle/>
                    <a:p>
                      <a:pPr algn="ctr"/>
                      <a:r>
                        <a:rPr kumimoji="1" lang="en-US" altLang="ja-JP" sz="1200" dirty="0"/>
                        <a:t>OS</a:t>
                      </a:r>
                      <a:r>
                        <a:rPr kumimoji="1" lang="ja-JP" altLang="en-US" sz="1200" dirty="0"/>
                        <a:t>バージョン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a:latin typeface="+mn-ea"/>
                        </a:rPr>
                        <a:t>対象レコードの</a:t>
                      </a:r>
                      <a:r>
                        <a:rPr lang="en-US" altLang="ja-JP" sz="1200" dirty="0">
                          <a:latin typeface="+mn-ea"/>
                        </a:rPr>
                        <a:t>OS</a:t>
                      </a:r>
                      <a:r>
                        <a:rPr lang="ja-JP" altLang="en-US" sz="1200" dirty="0">
                          <a:latin typeface="+mn-ea"/>
                        </a:rPr>
                        <a:t>のバージョン</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543987"/>
                  </a:ext>
                </a:extLst>
              </a:tr>
              <a:tr h="400239">
                <a:tc>
                  <a:txBody>
                    <a:bodyPr/>
                    <a:lstStyle/>
                    <a:p>
                      <a:pPr algn="ctr"/>
                      <a:r>
                        <a:rPr kumimoji="1" lang="ja-JP" altLang="en-US" sz="1200" dirty="0"/>
                        <a:t>クラス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対象レコードのクラス</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6302842"/>
                  </a:ext>
                </a:extLst>
              </a:tr>
            </a:tbl>
          </a:graphicData>
        </a:graphic>
      </p:graphicFrame>
    </p:spTree>
    <p:extLst>
      <p:ext uri="{BB962C8B-B14F-4D97-AF65-F5344CB8AC3E}">
        <p14:creationId xmlns:p14="http://schemas.microsoft.com/office/powerpoint/2010/main" val="314491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3.3.4</a:t>
            </a:r>
            <a:r>
              <a:rPr kumimoji="1" lang="ja-JP" altLang="en-US" dirty="0"/>
              <a:t> </a:t>
            </a:r>
            <a:r>
              <a:rPr kumimoji="1" lang="en-US" altLang="ja-JP" dirty="0"/>
              <a:t>Conductor</a:t>
            </a:r>
            <a:r>
              <a:rPr kumimoji="1" lang="ja-JP" altLang="en-US" dirty="0"/>
              <a:t>実行</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vert="horz" lIns="91440" tIns="45720" rIns="91440" bIns="45720" rtlCol="0" anchor="t">
            <a:normAutofit/>
          </a:bodyPr>
          <a:lstStyle/>
          <a:p>
            <a:pPr marL="179705" indent="-179705"/>
            <a:r>
              <a:rPr lang="ja-JP" altLang="en-US" dirty="0"/>
              <a:t>登録されているオペレーションと</a:t>
            </a:r>
            <a:r>
              <a:rPr lang="en-US" altLang="ja-JP" dirty="0"/>
              <a:t>Conductor</a:t>
            </a:r>
            <a:r>
              <a:rPr lang="ja-JP" altLang="en-US" dirty="0"/>
              <a:t>を組み合わせて処理を実行します。</a:t>
            </a:r>
            <a:br>
              <a:rPr lang="ja-JP" altLang="en-US" dirty="0"/>
            </a:br>
            <a:endParaRPr lang="en-US" altLang="ja-JP" dirty="0"/>
          </a:p>
          <a:p>
            <a:pPr marL="179705" indent="-179705"/>
            <a:r>
              <a:rPr lang="ja-JP" altLang="en-US" dirty="0">
                <a:ea typeface="+mn-lt"/>
                <a:cs typeface="+mn-lt"/>
              </a:rPr>
              <a:t>詳細</a:t>
            </a:r>
            <a:r>
              <a:rPr lang="ja-JP" dirty="0">
                <a:ea typeface="+mn-lt"/>
                <a:cs typeface="+mn-lt"/>
              </a:rPr>
              <a:t>は下記のコミュニティサイトの利用手順マニュアルをご確認ください。</a:t>
            </a:r>
          </a:p>
          <a:p>
            <a:pPr marL="180975" indent="0">
              <a:buNone/>
            </a:pPr>
            <a:r>
              <a:rPr lang="en-US" altLang="ja-JP" dirty="0">
                <a:hlinkClick r:id="rId2"/>
              </a:rPr>
              <a:t>Exastro-ITA_</a:t>
            </a:r>
            <a:r>
              <a:rPr lang="ja-JP" altLang="en-US" dirty="0">
                <a:hlinkClick r:id="rId2"/>
              </a:rPr>
              <a:t>利用手順マニュアル</a:t>
            </a:r>
            <a:r>
              <a:rPr lang="en-US" altLang="ja-JP" dirty="0">
                <a:hlinkClick r:id="rId2"/>
              </a:rPr>
              <a:t>_Conductor.pdf (exastro-suite.github.io)</a:t>
            </a:r>
            <a:endParaRPr lang="ja-JP" altLang="en-US" dirty="0"/>
          </a:p>
        </p:txBody>
      </p:sp>
      <p:pic>
        <p:nvPicPr>
          <p:cNvPr id="5" name="図 4"/>
          <p:cNvPicPr>
            <a:picLocks noChangeAspect="1"/>
          </p:cNvPicPr>
          <p:nvPr/>
        </p:nvPicPr>
        <p:blipFill>
          <a:blip r:embed="rId3"/>
          <a:stretch>
            <a:fillRect/>
          </a:stretch>
        </p:blipFill>
        <p:spPr>
          <a:xfrm>
            <a:off x="263730" y="2348850"/>
            <a:ext cx="9793067" cy="2010056"/>
          </a:xfrm>
          <a:prstGeom prst="rect">
            <a:avLst/>
          </a:prstGeom>
        </p:spPr>
      </p:pic>
      <p:pic>
        <p:nvPicPr>
          <p:cNvPr id="6" name="図 5"/>
          <p:cNvPicPr>
            <a:picLocks noChangeAspect="1"/>
          </p:cNvPicPr>
          <p:nvPr/>
        </p:nvPicPr>
        <p:blipFill>
          <a:blip r:embed="rId4"/>
          <a:stretch>
            <a:fillRect/>
          </a:stretch>
        </p:blipFill>
        <p:spPr>
          <a:xfrm>
            <a:off x="1631380" y="4221110"/>
            <a:ext cx="9764488" cy="1962424"/>
          </a:xfrm>
          <a:prstGeom prst="rect">
            <a:avLst/>
          </a:prstGeom>
        </p:spPr>
      </p:pic>
    </p:spTree>
    <p:extLst>
      <p:ext uri="{BB962C8B-B14F-4D97-AF65-F5344CB8AC3E}">
        <p14:creationId xmlns:p14="http://schemas.microsoft.com/office/powerpoint/2010/main" val="3410410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stretch>
            <a:fillRect/>
          </a:stretch>
        </p:blipFill>
        <p:spPr>
          <a:xfrm>
            <a:off x="364389" y="1340710"/>
            <a:ext cx="11693888" cy="2232860"/>
          </a:xfrm>
          <a:prstGeom prst="rect">
            <a:avLst/>
          </a:prstGeom>
        </p:spPr>
      </p:pic>
      <p:sp>
        <p:nvSpPr>
          <p:cNvPr id="2" name="タイトル 1">
            <a:extLst>
              <a:ext uri="{FF2B5EF4-FFF2-40B4-BE49-F238E27FC236}">
                <a16:creationId xmlns:a16="http://schemas.microsoft.com/office/drawing/2014/main" id="{6DAFDF48-3728-441E-B5DA-9E623731E2CD}"/>
              </a:ext>
            </a:extLst>
          </p:cNvPr>
          <p:cNvSpPr>
            <a:spLocks noGrp="1"/>
          </p:cNvSpPr>
          <p:nvPr>
            <p:ph type="title"/>
          </p:nvPr>
        </p:nvSpPr>
        <p:spPr/>
        <p:txBody>
          <a:bodyPr/>
          <a:lstStyle/>
          <a:p>
            <a:r>
              <a:rPr kumimoji="1" lang="en-US" altLang="ja-JP" dirty="0"/>
              <a:t>3.3.5</a:t>
            </a:r>
            <a:r>
              <a:rPr kumimoji="1" lang="ja-JP" altLang="en-US" dirty="0"/>
              <a:t> 実行結果の確認（</a:t>
            </a:r>
            <a:r>
              <a:rPr kumimoji="1" lang="en-US" altLang="ja-JP" dirty="0"/>
              <a:t>1/2</a:t>
            </a:r>
            <a:r>
              <a:rPr kumimoji="1" lang="ja-JP" altLang="en-US" dirty="0"/>
              <a:t>）</a:t>
            </a:r>
          </a:p>
        </p:txBody>
      </p:sp>
      <p:sp>
        <p:nvSpPr>
          <p:cNvPr id="3" name="コンテンツ プレースホルダー 2">
            <a:extLst>
              <a:ext uri="{FF2B5EF4-FFF2-40B4-BE49-F238E27FC236}">
                <a16:creationId xmlns:a16="http://schemas.microsoft.com/office/drawing/2014/main" id="{8F2F7D60-05C9-46CC-9772-5A8863D5CFF6}"/>
              </a:ext>
            </a:extLst>
          </p:cNvPr>
          <p:cNvSpPr>
            <a:spLocks noGrp="1"/>
          </p:cNvSpPr>
          <p:nvPr>
            <p:ph sz="quarter" idx="10"/>
          </p:nvPr>
        </p:nvSpPr>
        <p:spPr/>
        <p:txBody>
          <a:bodyPr/>
          <a:lstStyle/>
          <a:p>
            <a:r>
              <a:rPr kumimoji="1" lang="en-US" altLang="ja-JP" dirty="0"/>
              <a:t>Conductor</a:t>
            </a:r>
            <a:r>
              <a:rPr kumimoji="1" lang="ja-JP" altLang="en-US" dirty="0"/>
              <a:t>実行結果画面を確認します。</a:t>
            </a:r>
            <a:endParaRPr kumimoji="1" lang="en-US" altLang="ja-JP" dirty="0"/>
          </a:p>
          <a:p>
            <a:pPr marL="0" indent="0">
              <a:buNone/>
            </a:pPr>
            <a:endParaRPr lang="en-US" altLang="ja-JP" dirty="0"/>
          </a:p>
        </p:txBody>
      </p:sp>
      <p:grpSp>
        <p:nvGrpSpPr>
          <p:cNvPr id="10" name="グループ化 9"/>
          <p:cNvGrpSpPr/>
          <p:nvPr/>
        </p:nvGrpSpPr>
        <p:grpSpPr>
          <a:xfrm>
            <a:off x="364389" y="5714331"/>
            <a:ext cx="1114306" cy="380132"/>
            <a:chOff x="419520" y="4643499"/>
            <a:chExt cx="1282134" cy="437384"/>
          </a:xfrm>
          <a:effectLst>
            <a:outerShdw blurRad="25400" dist="25400" dir="5400000" algn="t" rotWithShape="0">
              <a:prstClr val="black">
                <a:alpha val="53000"/>
              </a:prstClr>
            </a:outerShdw>
          </a:effectLst>
        </p:grpSpPr>
        <p:sp>
          <p:nvSpPr>
            <p:cNvPr id="11" name="フリーフォーム 10"/>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2" name="テキスト ボックス 11"/>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3" name="テキスト ボックス 12"/>
          <p:cNvSpPr txBox="1"/>
          <p:nvPr/>
        </p:nvSpPr>
        <p:spPr>
          <a:xfrm>
            <a:off x="1478695" y="5544021"/>
            <a:ext cx="10294205"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t>「</a:t>
            </a:r>
            <a:r>
              <a:rPr lang="en-US" altLang="ja-JP" dirty="0"/>
              <a:t>Status:</a:t>
            </a:r>
            <a:r>
              <a:rPr lang="ja-JP" altLang="en-US" dirty="0"/>
              <a:t>正常終了」となっていることを確認</a:t>
            </a:r>
            <a:endParaRPr lang="en-US" altLang="ja-JP" dirty="0"/>
          </a:p>
          <a:p>
            <a:r>
              <a:rPr lang="ja-JP" altLang="en-US" dirty="0"/>
              <a:t>それ以外の場合は途中で失敗しているので、</a:t>
            </a:r>
            <a:r>
              <a:rPr lang="en-US" altLang="ja-JP" dirty="0"/>
              <a:t>Movement</a:t>
            </a:r>
            <a:r>
              <a:rPr lang="ja-JP" altLang="en-US" dirty="0"/>
              <a:t>をクリックして詳細を確認してください。</a:t>
            </a:r>
            <a:endParaRPr kumimoji="1" lang="ja-JP" altLang="en-US" dirty="0"/>
          </a:p>
        </p:txBody>
      </p:sp>
      <p:sp>
        <p:nvSpPr>
          <p:cNvPr id="9" name="正方形/長方形 8"/>
          <p:cNvSpPr/>
          <p:nvPr/>
        </p:nvSpPr>
        <p:spPr bwMode="auto">
          <a:xfrm>
            <a:off x="10189281" y="2254262"/>
            <a:ext cx="1372045" cy="216580"/>
          </a:xfrm>
          <a:prstGeom prst="rect">
            <a:avLst/>
          </a:prstGeom>
          <a:noFill/>
          <a:ln w="31750">
            <a:solidFill>
              <a:srgbClr val="FF0000"/>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1205271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AFDF48-3728-441E-B5DA-9E623731E2CD}"/>
              </a:ext>
            </a:extLst>
          </p:cNvPr>
          <p:cNvSpPr>
            <a:spLocks noGrp="1"/>
          </p:cNvSpPr>
          <p:nvPr>
            <p:ph type="title"/>
          </p:nvPr>
        </p:nvSpPr>
        <p:spPr/>
        <p:txBody>
          <a:bodyPr/>
          <a:lstStyle/>
          <a:p>
            <a:r>
              <a:rPr lang="en-US" altLang="ja-JP" dirty="0"/>
              <a:t>3.3.5</a:t>
            </a:r>
            <a:r>
              <a:rPr lang="ja-JP" altLang="en-US" dirty="0"/>
              <a:t> </a:t>
            </a:r>
            <a:r>
              <a:rPr kumimoji="1" lang="ja-JP" altLang="en-US" dirty="0"/>
              <a:t>実行結果の</a:t>
            </a:r>
            <a:r>
              <a:rPr lang="ja-JP" altLang="en-US" dirty="0"/>
              <a:t>確認（</a:t>
            </a:r>
            <a:r>
              <a:rPr lang="en-US" altLang="ja-JP" dirty="0"/>
              <a:t>2/2</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8F2F7D60-05C9-46CC-9772-5A8863D5CFF6}"/>
              </a:ext>
            </a:extLst>
          </p:cNvPr>
          <p:cNvSpPr>
            <a:spLocks noGrp="1"/>
          </p:cNvSpPr>
          <p:nvPr>
            <p:ph sz="quarter" idx="10"/>
          </p:nvPr>
        </p:nvSpPr>
        <p:spPr>
          <a:xfrm>
            <a:off x="239350" y="836712"/>
            <a:ext cx="11713301" cy="496105"/>
          </a:xfrm>
        </p:spPr>
        <p:txBody>
          <a:bodyPr/>
          <a:lstStyle/>
          <a:p>
            <a:r>
              <a:rPr lang="en-US" altLang="ja-JP" dirty="0"/>
              <a:t>ITA</a:t>
            </a:r>
            <a:r>
              <a:rPr lang="ja-JP" altLang="en-US" dirty="0"/>
              <a:t>で連携対象のレコードを確認します。</a:t>
            </a:r>
            <a:endParaRPr kumimoji="1" lang="en-US" altLang="ja-JP" dirty="0"/>
          </a:p>
        </p:txBody>
      </p:sp>
      <p:grpSp>
        <p:nvGrpSpPr>
          <p:cNvPr id="9" name="グループ化 8"/>
          <p:cNvGrpSpPr/>
          <p:nvPr/>
        </p:nvGrpSpPr>
        <p:grpSpPr>
          <a:xfrm>
            <a:off x="300076" y="5883080"/>
            <a:ext cx="1114306" cy="380132"/>
            <a:chOff x="419520" y="4643499"/>
            <a:chExt cx="1282134" cy="437384"/>
          </a:xfrm>
          <a:effectLst>
            <a:outerShdw blurRad="25400" dist="25400" dir="5400000" algn="t" rotWithShape="0">
              <a:prstClr val="black">
                <a:alpha val="53000"/>
              </a:prstClr>
            </a:outerShdw>
          </a:effectLst>
        </p:grpSpPr>
        <p:sp>
          <p:nvSpPr>
            <p:cNvPr id="10" name="フリーフォーム 9"/>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 name="テキスト ボックス 10"/>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2" name="テキスト ボックス 11"/>
          <p:cNvSpPr txBox="1"/>
          <p:nvPr/>
        </p:nvSpPr>
        <p:spPr>
          <a:xfrm>
            <a:off x="1414382" y="5712770"/>
            <a:ext cx="10358517"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t>連携された情報が</a:t>
            </a:r>
            <a:r>
              <a:rPr lang="en-US" altLang="ja-JP" dirty="0"/>
              <a:t>ITA</a:t>
            </a:r>
            <a:r>
              <a:rPr lang="ja-JP" altLang="en-US" dirty="0" err="1"/>
              <a:t>に登</a:t>
            </a:r>
            <a:r>
              <a:rPr lang="ja-JP" altLang="en-US" dirty="0"/>
              <a:t>録した通りとなっていることを確認</a:t>
            </a:r>
            <a:endParaRPr lang="en-US" altLang="ja-JP" dirty="0"/>
          </a:p>
          <a:p>
            <a:r>
              <a:rPr lang="ja-JP" altLang="en-US" dirty="0"/>
              <a:t>なっていない場合、実行した</a:t>
            </a:r>
            <a:r>
              <a:rPr lang="en-US" altLang="ja-JP" dirty="0"/>
              <a:t>Conductor</a:t>
            </a:r>
            <a:r>
              <a:rPr lang="ja-JP" altLang="en-US" dirty="0"/>
              <a:t>の詳細を確認してエラーなどがないか確認してください。</a:t>
            </a:r>
            <a:endParaRPr kumimoji="1" lang="ja-JP" altLang="en-US" dirty="0"/>
          </a:p>
        </p:txBody>
      </p:sp>
      <p:pic>
        <p:nvPicPr>
          <p:cNvPr id="7" name="図 6"/>
          <p:cNvPicPr>
            <a:picLocks noChangeAspect="1"/>
          </p:cNvPicPr>
          <p:nvPr/>
        </p:nvPicPr>
        <p:blipFill rotWithShape="1">
          <a:blip r:embed="rId3"/>
          <a:srcRect r="48480" b="45304"/>
          <a:stretch/>
        </p:blipFill>
        <p:spPr>
          <a:xfrm>
            <a:off x="7554609" y="1646332"/>
            <a:ext cx="2956869" cy="1022462"/>
          </a:xfrm>
          <a:prstGeom prst="rect">
            <a:avLst/>
          </a:prstGeom>
        </p:spPr>
      </p:pic>
      <p:pic>
        <p:nvPicPr>
          <p:cNvPr id="4" name="図 3"/>
          <p:cNvPicPr>
            <a:picLocks noChangeAspect="1"/>
          </p:cNvPicPr>
          <p:nvPr/>
        </p:nvPicPr>
        <p:blipFill>
          <a:blip r:embed="rId4"/>
          <a:stretch>
            <a:fillRect/>
          </a:stretch>
        </p:blipFill>
        <p:spPr>
          <a:xfrm>
            <a:off x="329066" y="1625803"/>
            <a:ext cx="7687302" cy="1062579"/>
          </a:xfrm>
          <a:prstGeom prst="rect">
            <a:avLst/>
          </a:prstGeom>
        </p:spPr>
      </p:pic>
      <p:pic>
        <p:nvPicPr>
          <p:cNvPr id="8" name="図 7"/>
          <p:cNvPicPr>
            <a:picLocks noChangeAspect="1"/>
          </p:cNvPicPr>
          <p:nvPr/>
        </p:nvPicPr>
        <p:blipFill>
          <a:blip r:embed="rId5"/>
          <a:stretch>
            <a:fillRect/>
          </a:stretch>
        </p:blipFill>
        <p:spPr>
          <a:xfrm>
            <a:off x="382791" y="3692461"/>
            <a:ext cx="11651866" cy="1270692"/>
          </a:xfrm>
          <a:prstGeom prst="rect">
            <a:avLst/>
          </a:prstGeom>
        </p:spPr>
      </p:pic>
      <p:sp>
        <p:nvSpPr>
          <p:cNvPr id="18" name="正方形/長方形 17"/>
          <p:cNvSpPr/>
          <p:nvPr/>
        </p:nvSpPr>
        <p:spPr bwMode="auto">
          <a:xfrm>
            <a:off x="6960120" y="2060810"/>
            <a:ext cx="3551358" cy="607984"/>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 name="正方形/長方形 19"/>
          <p:cNvSpPr/>
          <p:nvPr/>
        </p:nvSpPr>
        <p:spPr bwMode="auto">
          <a:xfrm>
            <a:off x="1223704" y="4634119"/>
            <a:ext cx="9408926" cy="309983"/>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17" name="カギ線コネクタ 16"/>
          <p:cNvCxnSpPr>
            <a:stCxn id="18" idx="2"/>
            <a:endCxn id="20" idx="0"/>
          </p:cNvCxnSpPr>
          <p:nvPr/>
        </p:nvCxnSpPr>
        <p:spPr bwMode="auto">
          <a:xfrm rot="5400000">
            <a:off x="6349321" y="2247640"/>
            <a:ext cx="1965325" cy="2807632"/>
          </a:xfrm>
          <a:prstGeom prst="bentConnector3">
            <a:avLst>
              <a:gd name="adj1" fmla="val 80497"/>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4" name="コンテンツ プレースホルダー 2">
            <a:extLst>
              <a:ext uri="{FF2B5EF4-FFF2-40B4-BE49-F238E27FC236}">
                <a16:creationId xmlns:a16="http://schemas.microsoft.com/office/drawing/2014/main" id="{8F2F7D60-05C9-46CC-9772-5A8863D5CFF6}"/>
              </a:ext>
            </a:extLst>
          </p:cNvPr>
          <p:cNvSpPr txBox="1">
            <a:spLocks/>
          </p:cNvSpPr>
          <p:nvPr/>
        </p:nvSpPr>
        <p:spPr bwMode="gray">
          <a:xfrm>
            <a:off x="238050" y="3123389"/>
            <a:ext cx="11713301" cy="496105"/>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kern="0" dirty="0"/>
              <a:t>確認したレコードが</a:t>
            </a:r>
            <a:r>
              <a:rPr lang="en-US" altLang="ja-JP" kern="0" dirty="0"/>
              <a:t>ServiceNow</a:t>
            </a:r>
            <a:r>
              <a:rPr lang="ja-JP" altLang="en-US" kern="0" dirty="0"/>
              <a:t>側に登録されていることを確認します。</a:t>
            </a:r>
            <a:endParaRPr lang="en-US" altLang="ja-JP" kern="0" dirty="0"/>
          </a:p>
        </p:txBody>
      </p:sp>
    </p:spTree>
    <p:extLst>
      <p:ext uri="{BB962C8B-B14F-4D97-AF65-F5344CB8AC3E}">
        <p14:creationId xmlns:p14="http://schemas.microsoft.com/office/powerpoint/2010/main" val="22916381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txBox="1">
            <a:spLocks/>
          </p:cNvSpPr>
          <p:nvPr/>
        </p:nvSpPr>
        <p:spPr bwMode="gray">
          <a:xfrm>
            <a:off x="391584" y="3197473"/>
            <a:ext cx="11712000" cy="467239"/>
          </a:xfrm>
          <a:prstGeom prst="rect">
            <a:avLst/>
          </a:prstGeom>
        </p:spPr>
        <p:txBody>
          <a:bodyPr vert="horz" wrap="square" lIns="91440" tIns="36000" rIns="91440" bIns="0" rtlCol="0" anchor="b">
            <a:spAutoFit/>
          </a:bodyPr>
          <a:lstStyle>
            <a:lvl1pPr algn="l" rtl="0" eaLnBrk="0" fontAlgn="base" hangingPunct="0">
              <a:spcBef>
                <a:spcPct val="0"/>
              </a:spcBef>
              <a:spcAft>
                <a:spcPct val="0"/>
              </a:spcAft>
              <a:defRPr kumimoji="1" sz="28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dirty="0">
                <a:latin typeface="+mn-ea"/>
              </a:rPr>
              <a:t>4.</a:t>
            </a:r>
            <a:r>
              <a:rPr lang="ja-JP" altLang="en-US" dirty="0">
                <a:latin typeface="+mn-ea"/>
              </a:rPr>
              <a:t> 連携対象メニュー追加手順</a:t>
            </a:r>
            <a:endParaRPr lang="en-US" altLang="ja-JP" dirty="0">
              <a:ea typeface="+mn-lt"/>
              <a:cs typeface="+mn-lt"/>
            </a:endParaRPr>
          </a:p>
        </p:txBody>
      </p:sp>
    </p:spTree>
    <p:extLst>
      <p:ext uri="{BB962C8B-B14F-4D97-AF65-F5344CB8AC3E}">
        <p14:creationId xmlns:p14="http://schemas.microsoft.com/office/powerpoint/2010/main" val="23906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351" y="115200"/>
            <a:ext cx="11712000" cy="468000"/>
          </a:xfrm>
        </p:spPr>
        <p:txBody>
          <a:bodyPr/>
          <a:lstStyle/>
          <a:p>
            <a:r>
              <a:rPr lang="en-US" altLang="ja-JP"/>
              <a:t>4.1</a:t>
            </a:r>
            <a:r>
              <a:rPr lang="ja-JP" altLang="en-US"/>
              <a:t> はじめに</a:t>
            </a:r>
            <a:endParaRPr lang="ja-JP" altLang="en-US" dirty="0"/>
          </a:p>
        </p:txBody>
      </p:sp>
      <p:sp>
        <p:nvSpPr>
          <p:cNvPr id="4" name="コンテンツ プレースホルダー 2"/>
          <p:cNvSpPr>
            <a:spLocks noGrp="1"/>
          </p:cNvSpPr>
          <p:nvPr>
            <p:ph sz="quarter" idx="10"/>
          </p:nvPr>
        </p:nvSpPr>
        <p:spPr>
          <a:xfrm>
            <a:off x="239350" y="836712"/>
            <a:ext cx="11713301" cy="5616476"/>
          </a:xfrm>
        </p:spPr>
        <p:txBody>
          <a:bodyPr>
            <a:noAutofit/>
          </a:bodyPr>
          <a:lstStyle/>
          <a:p>
            <a:r>
              <a:rPr lang="ja-JP" altLang="en-US" dirty="0"/>
              <a:t>はじめに</a:t>
            </a:r>
            <a:endParaRPr lang="en-US" altLang="ja-JP" dirty="0"/>
          </a:p>
          <a:p>
            <a:pPr lvl="1"/>
            <a:r>
              <a:rPr lang="ja-JP" altLang="en-US" dirty="0"/>
              <a:t>作業は「</a:t>
            </a:r>
            <a:r>
              <a:rPr lang="ja-JP" altLang="en-US" dirty="0">
                <a:solidFill>
                  <a:srgbClr val="FF0000"/>
                </a:solidFill>
              </a:rPr>
              <a:t>システム管理者</a:t>
            </a:r>
            <a:r>
              <a:rPr lang="ja-JP" altLang="en-US" dirty="0"/>
              <a:t>」である「</a:t>
            </a:r>
            <a:r>
              <a:rPr lang="en-US" altLang="ja-JP" dirty="0">
                <a:solidFill>
                  <a:srgbClr val="FF0000"/>
                </a:solidFill>
              </a:rPr>
              <a:t>administrator</a:t>
            </a:r>
            <a:r>
              <a:rPr lang="ja-JP" altLang="en-US" dirty="0"/>
              <a:t>」で実施してください。</a:t>
            </a:r>
            <a:endParaRPr lang="en-US" altLang="ja-JP" dirty="0"/>
          </a:p>
          <a:p>
            <a:pPr lvl="1"/>
            <a:r>
              <a:rPr lang="en-US" altLang="ja-JP" dirty="0"/>
              <a:t>ServiceNow</a:t>
            </a:r>
            <a:r>
              <a:rPr lang="ja-JP" altLang="en-US" dirty="0"/>
              <a:t>連携で利用できるのは、「構成管理</a:t>
            </a:r>
            <a:r>
              <a:rPr lang="en-US" altLang="ja-JP" dirty="0"/>
              <a:t>(CMDB)</a:t>
            </a:r>
            <a:r>
              <a:rPr lang="ja-JP" altLang="en-US" dirty="0"/>
              <a:t>」配下に限ります。</a:t>
            </a:r>
            <a:endParaRPr lang="en-US" altLang="ja-JP" dirty="0"/>
          </a:p>
          <a:p>
            <a:pPr lvl="1"/>
            <a:r>
              <a:rPr lang="ja-JP" altLang="en-US" dirty="0"/>
              <a:t>作業対象メニューは下記表を参照してください。</a:t>
            </a:r>
            <a:endParaRPr lang="en-US" altLang="ja-JP" dirty="0"/>
          </a:p>
          <a:p>
            <a:pPr lvl="2"/>
            <a:endParaRPr lang="en-US" altLang="ja-JP" dirty="0"/>
          </a:p>
        </p:txBody>
      </p:sp>
      <p:graphicFrame>
        <p:nvGraphicFramePr>
          <p:cNvPr id="8" name="表 7"/>
          <p:cNvGraphicFramePr>
            <a:graphicFrameLocks noGrp="1"/>
          </p:cNvGraphicFramePr>
          <p:nvPr>
            <p:extLst>
              <p:ext uri="{D42A27DB-BD31-4B8C-83A1-F6EECF244321}">
                <p14:modId xmlns:p14="http://schemas.microsoft.com/office/powerpoint/2010/main" val="2961863882"/>
              </p:ext>
            </p:extLst>
          </p:nvPr>
        </p:nvGraphicFramePr>
        <p:xfrm>
          <a:off x="695250" y="2492870"/>
          <a:ext cx="8128000" cy="2966720"/>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3446760607"/>
                    </a:ext>
                  </a:extLst>
                </a:gridCol>
                <a:gridCol w="4064000">
                  <a:extLst>
                    <a:ext uri="{9D8B030D-6E8A-4147-A177-3AD203B41FA5}">
                      <a16:colId xmlns:a16="http://schemas.microsoft.com/office/drawing/2014/main" val="935237963"/>
                    </a:ext>
                  </a:extLst>
                </a:gridCol>
              </a:tblGrid>
              <a:tr h="370840">
                <a:tc>
                  <a:txBody>
                    <a:bodyPr/>
                    <a:lstStyle/>
                    <a:p>
                      <a:r>
                        <a:rPr kumimoji="1" lang="ja-JP" altLang="en-US" dirty="0"/>
                        <a:t>メニューグループ名</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メニュー名</a:t>
                      </a: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6322997"/>
                  </a:ext>
                </a:extLst>
              </a:tr>
              <a:tr h="370840">
                <a:tc>
                  <a:txBody>
                    <a:bodyPr/>
                    <a:lstStyle/>
                    <a:p>
                      <a:r>
                        <a:rPr kumimoji="1" lang="ja-JP" altLang="en-US" dirty="0"/>
                        <a:t>メニュー作成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メニュー定義・作成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1461520"/>
                  </a:ext>
                </a:extLst>
              </a:tr>
              <a:tr h="370840">
                <a:tc>
                  <a:txBody>
                    <a:bodyPr/>
                    <a:lstStyle/>
                    <a:p>
                      <a:r>
                        <a:rPr kumimoji="1" lang="ja-JP" altLang="en-US" dirty="0"/>
                        <a:t>管理コンソール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ロール・メニュー紐付管理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3335500"/>
                  </a:ext>
                </a:extLst>
              </a:tr>
              <a:tr h="370840">
                <a:tc>
                  <a:txBody>
                    <a:bodyPr/>
                    <a:lstStyle/>
                    <a:p>
                      <a:r>
                        <a:rPr kumimoji="1" lang="zh-TW" altLang="en-US" dirty="0"/>
                        <a:t>連携情報管理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連携対象メニュー管理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928194"/>
                  </a:ext>
                </a:extLst>
              </a:tr>
              <a:tr h="370840">
                <a:tc>
                  <a:txBody>
                    <a:bodyPr/>
                    <a:lstStyle/>
                    <a:p>
                      <a:r>
                        <a:rPr kumimoji="1" lang="ja-JP" altLang="en-US" dirty="0"/>
                        <a:t>連兼情報管理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項目名紐づけ表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24520091"/>
                  </a:ext>
                </a:extLst>
              </a:tr>
              <a:tr h="370840">
                <a:tc>
                  <a:txBody>
                    <a:bodyPr/>
                    <a:lstStyle/>
                    <a:p>
                      <a:r>
                        <a:rPr kumimoji="1" lang="ja-JP" altLang="en-US" dirty="0"/>
                        <a:t>マスタ管理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クラス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55657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マスタ管理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オ</a:t>
                      </a:r>
                      <a:r>
                        <a:rPr kumimoji="1" lang="ja-JP" altLang="en-US" dirty="0" err="1"/>
                        <a:t>ぺ</a:t>
                      </a:r>
                      <a:r>
                        <a:rPr kumimoji="1" lang="ja-JP" altLang="en-US" dirty="0"/>
                        <a:t>レーションシステム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23632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マスタ管理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メーカー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4651647"/>
                  </a:ext>
                </a:extLst>
              </a:tr>
            </a:tbl>
          </a:graphicData>
        </a:graphic>
      </p:graphicFrame>
      <p:sp>
        <p:nvSpPr>
          <p:cNvPr id="5" name="右中かっこ 4"/>
          <p:cNvSpPr/>
          <p:nvPr/>
        </p:nvSpPr>
        <p:spPr bwMode="auto">
          <a:xfrm>
            <a:off x="8823250" y="3645030"/>
            <a:ext cx="409432" cy="720100"/>
          </a:xfrm>
          <a:prstGeom prst="rightBrac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rtlCol="0" anchor="ctr"/>
          <a:lstStyle/>
          <a:p>
            <a:pPr algn="ctr"/>
            <a:endParaRPr kumimoji="1" lang="ja-JP" altLang="en-US">
              <a:solidFill>
                <a:srgbClr val="FF0000"/>
              </a:solidFill>
            </a:endParaRPr>
          </a:p>
        </p:txBody>
      </p:sp>
      <p:sp>
        <p:nvSpPr>
          <p:cNvPr id="6" name="テキスト ボックス 5"/>
          <p:cNvSpPr txBox="1"/>
          <p:nvPr/>
        </p:nvSpPr>
        <p:spPr>
          <a:xfrm>
            <a:off x="9232682" y="3848016"/>
            <a:ext cx="2873695" cy="369332"/>
          </a:xfrm>
          <a:prstGeom prst="rect">
            <a:avLst/>
          </a:prstGeom>
          <a:noFill/>
        </p:spPr>
        <p:txBody>
          <a:bodyPr wrap="square" rtlCol="0">
            <a:spAutoFit/>
          </a:bodyPr>
          <a:lstStyle/>
          <a:p>
            <a:r>
              <a:rPr kumimoji="1" lang="en-US" altLang="ja-JP" dirty="0">
                <a:hlinkClick r:id="rId2" action="ppaction://hlinksldjump"/>
              </a:rPr>
              <a:t>3.1</a:t>
            </a:r>
            <a:r>
              <a:rPr kumimoji="1" lang="ja-JP" altLang="en-US" dirty="0">
                <a:hlinkClick r:id="rId2" action="ppaction://hlinksldjump"/>
              </a:rPr>
              <a:t> 連携情報管理</a:t>
            </a:r>
            <a:r>
              <a:rPr kumimoji="1" lang="ja-JP" altLang="en-US" dirty="0"/>
              <a:t>を参照</a:t>
            </a:r>
            <a:endParaRPr kumimoji="1" lang="en-US" altLang="ja-JP" dirty="0"/>
          </a:p>
        </p:txBody>
      </p:sp>
      <p:sp>
        <p:nvSpPr>
          <p:cNvPr id="7" name="右中かっこ 6"/>
          <p:cNvSpPr/>
          <p:nvPr/>
        </p:nvSpPr>
        <p:spPr bwMode="auto">
          <a:xfrm>
            <a:off x="8823250" y="4438898"/>
            <a:ext cx="409432" cy="1020691"/>
          </a:xfrm>
          <a:prstGeom prst="rightBrac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rtlCol="0" anchor="ctr"/>
          <a:lstStyle/>
          <a:p>
            <a:pPr algn="ctr"/>
            <a:endParaRPr kumimoji="1" lang="ja-JP" altLang="en-US">
              <a:solidFill>
                <a:srgbClr val="FF0000"/>
              </a:solidFill>
            </a:endParaRPr>
          </a:p>
        </p:txBody>
      </p:sp>
      <p:sp>
        <p:nvSpPr>
          <p:cNvPr id="9" name="テキスト ボックス 8"/>
          <p:cNvSpPr txBox="1"/>
          <p:nvPr/>
        </p:nvSpPr>
        <p:spPr>
          <a:xfrm>
            <a:off x="9286762" y="4764577"/>
            <a:ext cx="2873695" cy="369332"/>
          </a:xfrm>
          <a:prstGeom prst="rect">
            <a:avLst/>
          </a:prstGeom>
          <a:noFill/>
        </p:spPr>
        <p:txBody>
          <a:bodyPr wrap="square" rtlCol="0">
            <a:spAutoFit/>
          </a:bodyPr>
          <a:lstStyle/>
          <a:p>
            <a:r>
              <a:rPr kumimoji="1" lang="en-US" altLang="ja-JP" dirty="0">
                <a:hlinkClick r:id="rId3" action="ppaction://hlinksldjump"/>
              </a:rPr>
              <a:t>3.2</a:t>
            </a:r>
            <a:r>
              <a:rPr lang="ja-JP" altLang="en-US" dirty="0">
                <a:hlinkClick r:id="rId3" action="ppaction://hlinksldjump"/>
              </a:rPr>
              <a:t> マスタ管理</a:t>
            </a:r>
            <a:r>
              <a:rPr lang="ja-JP" altLang="en-US" dirty="0"/>
              <a:t>を参照</a:t>
            </a:r>
            <a:endParaRPr kumimoji="1" lang="ja-JP" altLang="en-US" dirty="0"/>
          </a:p>
        </p:txBody>
      </p:sp>
    </p:spTree>
    <p:extLst>
      <p:ext uri="{BB962C8B-B14F-4D97-AF65-F5344CB8AC3E}">
        <p14:creationId xmlns:p14="http://schemas.microsoft.com/office/powerpoint/2010/main" val="15773259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407210" y="2402894"/>
            <a:ext cx="5951261" cy="3291075"/>
          </a:xfrm>
          <a:prstGeom prst="rect">
            <a:avLst/>
          </a:prstGeom>
        </p:spPr>
      </p:pic>
      <p:sp>
        <p:nvSpPr>
          <p:cNvPr id="2" name="タイトル 1"/>
          <p:cNvSpPr>
            <a:spLocks noGrp="1"/>
          </p:cNvSpPr>
          <p:nvPr>
            <p:ph type="title"/>
          </p:nvPr>
        </p:nvSpPr>
        <p:spPr/>
        <p:txBody>
          <a:bodyPr>
            <a:normAutofit/>
          </a:bodyPr>
          <a:lstStyle/>
          <a:p>
            <a:r>
              <a:rPr lang="en-US" altLang="ja-JP" dirty="0">
                <a:latin typeface="+mn-ea"/>
              </a:rPr>
              <a:t>4.2</a:t>
            </a:r>
            <a:r>
              <a:rPr lang="ja-JP" altLang="en-US" dirty="0">
                <a:latin typeface="+mn-ea"/>
              </a:rPr>
              <a:t> メニュー定義・作成（</a:t>
            </a:r>
            <a:r>
              <a:rPr lang="en-US" altLang="ja-JP" dirty="0">
                <a:latin typeface="+mn-ea"/>
              </a:rPr>
              <a:t>1/2</a:t>
            </a:r>
            <a:r>
              <a:rPr lang="ja-JP" altLang="en-US" dirty="0">
                <a:latin typeface="+mn-ea"/>
              </a:rPr>
              <a:t>）</a:t>
            </a:r>
            <a:endParaRPr kumimoji="1" lang="ja-JP" altLang="en-US" dirty="0"/>
          </a:p>
        </p:txBody>
      </p:sp>
      <p:sp>
        <p:nvSpPr>
          <p:cNvPr id="3" name="コンテンツ プレースホルダー 2"/>
          <p:cNvSpPr>
            <a:spLocks noGrp="1"/>
          </p:cNvSpPr>
          <p:nvPr>
            <p:ph sz="quarter" idx="10"/>
          </p:nvPr>
        </p:nvSpPr>
        <p:spPr>
          <a:xfrm>
            <a:off x="239351" y="721947"/>
            <a:ext cx="11713300" cy="2067375"/>
          </a:xfrm>
        </p:spPr>
        <p:txBody>
          <a:bodyPr>
            <a:noAutofit/>
          </a:bodyPr>
          <a:lstStyle/>
          <a:p>
            <a:r>
              <a:rPr lang="ja-JP" altLang="en-US" dirty="0"/>
              <a:t>メニュー作成をします。</a:t>
            </a:r>
            <a:endParaRPr lang="en-US" altLang="ja-JP" dirty="0"/>
          </a:p>
          <a:p>
            <a:pPr lvl="1"/>
            <a:r>
              <a:rPr lang="ja-JP" altLang="en-US" dirty="0"/>
              <a:t>必須項目があります。詳細は次ページへ</a:t>
            </a:r>
            <a:endParaRPr lang="en-US" altLang="ja-JP" dirty="0"/>
          </a:p>
          <a:p>
            <a:pPr lvl="1"/>
            <a:r>
              <a:rPr lang="ja-JP" altLang="en-US" dirty="0"/>
              <a:t>クラスを利用する場合「</a:t>
            </a:r>
            <a:r>
              <a:rPr lang="en-US" altLang="ja-JP" dirty="0">
                <a:hlinkClick r:id="rId3" action="ppaction://hlinksldjump"/>
              </a:rPr>
              <a:t>6.2</a:t>
            </a:r>
            <a:r>
              <a:rPr lang="ja-JP" altLang="en-US" dirty="0">
                <a:hlinkClick r:id="rId3" action="ppaction://hlinksldjump"/>
              </a:rPr>
              <a:t> 項目名に「クラス」を利用する場合</a:t>
            </a:r>
            <a:r>
              <a:rPr lang="ja-JP" altLang="en-US" dirty="0"/>
              <a:t>」を参照</a:t>
            </a:r>
            <a:endParaRPr lang="en-US" altLang="ja-JP" dirty="0"/>
          </a:p>
          <a:p>
            <a:pPr lvl="1"/>
            <a:r>
              <a:rPr lang="ja-JP" altLang="en-US" sz="1600" dirty="0">
                <a:latin typeface="+mn-ea"/>
              </a:rPr>
              <a:t>メニュー作成方法の詳細は下記資料を参照</a:t>
            </a:r>
            <a:br>
              <a:rPr lang="en-US" altLang="ja-JP" sz="1600" dirty="0">
                <a:latin typeface="+mn-ea"/>
              </a:rPr>
            </a:br>
            <a:r>
              <a:rPr lang="en-US" altLang="ja-JP" sz="1600" dirty="0" err="1">
                <a:latin typeface="+mn-ea"/>
                <a:hlinkClick r:id="rId4"/>
              </a:rPr>
              <a:t>Exastro</a:t>
            </a:r>
            <a:r>
              <a:rPr lang="en-US" altLang="ja-JP" sz="1600" dirty="0">
                <a:latin typeface="+mn-ea"/>
                <a:hlinkClick r:id="rId4"/>
              </a:rPr>
              <a:t>-ITA_</a:t>
            </a:r>
            <a:r>
              <a:rPr lang="ja-JP" altLang="en-US" sz="1600" dirty="0">
                <a:latin typeface="+mn-ea"/>
                <a:hlinkClick r:id="rId4"/>
              </a:rPr>
              <a:t>利用手順マニュアル</a:t>
            </a:r>
            <a:r>
              <a:rPr lang="en-US" altLang="ja-JP" sz="1600" dirty="0">
                <a:latin typeface="+mn-ea"/>
                <a:hlinkClick r:id="rId4"/>
              </a:rPr>
              <a:t>_</a:t>
            </a:r>
            <a:r>
              <a:rPr lang="ja-JP" altLang="en-US" sz="1600" dirty="0">
                <a:latin typeface="+mn-ea"/>
                <a:hlinkClick r:id="rId4"/>
              </a:rPr>
              <a:t>メニュー作成機能</a:t>
            </a:r>
            <a:r>
              <a:rPr lang="en-US" altLang="ja-JP" sz="1600" dirty="0">
                <a:latin typeface="+mn-ea"/>
                <a:hlinkClick r:id="rId4"/>
              </a:rPr>
              <a:t>.pdf</a:t>
            </a:r>
            <a:endParaRPr lang="en-US" altLang="ja-JP" sz="1600" dirty="0">
              <a:latin typeface="+mn-ea"/>
            </a:endParaRPr>
          </a:p>
        </p:txBody>
      </p:sp>
      <p:sp>
        <p:nvSpPr>
          <p:cNvPr id="12" name="テキスト ボックス 11"/>
          <p:cNvSpPr txBox="1"/>
          <p:nvPr/>
        </p:nvSpPr>
        <p:spPr>
          <a:xfrm>
            <a:off x="407210" y="2229215"/>
            <a:ext cx="1656230" cy="230832"/>
          </a:xfrm>
          <a:prstGeom prst="rect">
            <a:avLst/>
          </a:prstGeom>
          <a:noFill/>
        </p:spPr>
        <p:txBody>
          <a:bodyPr wrap="square" rtlCol="0">
            <a:spAutoFit/>
          </a:bodyPr>
          <a:lstStyle/>
          <a:p>
            <a:r>
              <a:rPr lang="ja-JP" altLang="en-US" sz="900" dirty="0"/>
              <a:t>メニュー定義・作成</a:t>
            </a:r>
            <a:endParaRPr kumimoji="1" lang="ja-JP" altLang="en-US" sz="900" dirty="0"/>
          </a:p>
        </p:txBody>
      </p:sp>
      <p:sp>
        <p:nvSpPr>
          <p:cNvPr id="11" name="正方形/長方形 10"/>
          <p:cNvSpPr/>
          <p:nvPr/>
        </p:nvSpPr>
        <p:spPr bwMode="auto">
          <a:xfrm>
            <a:off x="1130605" y="5532413"/>
            <a:ext cx="491354" cy="163298"/>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pic>
        <p:nvPicPr>
          <p:cNvPr id="6" name="図 5"/>
          <p:cNvPicPr>
            <a:picLocks noChangeAspect="1"/>
          </p:cNvPicPr>
          <p:nvPr/>
        </p:nvPicPr>
        <p:blipFill>
          <a:blip r:embed="rId5"/>
          <a:stretch>
            <a:fillRect/>
          </a:stretch>
        </p:blipFill>
        <p:spPr>
          <a:xfrm>
            <a:off x="6637674" y="2402894"/>
            <a:ext cx="3894428" cy="2027436"/>
          </a:xfrm>
          <a:prstGeom prst="rect">
            <a:avLst/>
          </a:prstGeom>
        </p:spPr>
      </p:pic>
      <p:cxnSp>
        <p:nvCxnSpPr>
          <p:cNvPr id="9" name="直線矢印コネクタ 8"/>
          <p:cNvCxnSpPr>
            <a:stCxn id="19" idx="3"/>
            <a:endCxn id="6" idx="1"/>
          </p:cNvCxnSpPr>
          <p:nvPr/>
        </p:nvCxnSpPr>
        <p:spPr bwMode="auto">
          <a:xfrm flipV="1">
            <a:off x="5720519" y="3416612"/>
            <a:ext cx="917155" cy="930354"/>
          </a:xfrm>
          <a:prstGeom prst="straightConnector1">
            <a:avLst/>
          </a:prstGeom>
          <a:solidFill>
            <a:schemeClr val="bg1"/>
          </a:solidFill>
          <a:ln w="222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9" name="正方形/長方形 18"/>
          <p:cNvSpPr/>
          <p:nvPr/>
        </p:nvSpPr>
        <p:spPr bwMode="auto">
          <a:xfrm>
            <a:off x="5093408" y="4250747"/>
            <a:ext cx="627111" cy="192438"/>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20" name="正方形/長方形 19"/>
          <p:cNvSpPr/>
          <p:nvPr/>
        </p:nvSpPr>
        <p:spPr bwMode="auto">
          <a:xfrm>
            <a:off x="9587003" y="4252323"/>
            <a:ext cx="555101" cy="205337"/>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grpSp>
        <p:nvGrpSpPr>
          <p:cNvPr id="21" name="グループ化 20"/>
          <p:cNvGrpSpPr/>
          <p:nvPr/>
        </p:nvGrpSpPr>
        <p:grpSpPr>
          <a:xfrm>
            <a:off x="354106" y="6008091"/>
            <a:ext cx="1114306" cy="380132"/>
            <a:chOff x="419520" y="4643499"/>
            <a:chExt cx="1282134" cy="437384"/>
          </a:xfrm>
          <a:effectLst>
            <a:outerShdw blurRad="25400" dist="25400" dir="5400000" algn="t" rotWithShape="0">
              <a:prstClr val="black">
                <a:alpha val="53000"/>
              </a:prstClr>
            </a:outerShdw>
          </a:effectLst>
        </p:grpSpPr>
        <p:sp>
          <p:nvSpPr>
            <p:cNvPr id="22" name="フリーフォーム 21"/>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3" name="テキスト ボックス 22"/>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24" name="テキスト ボックス 23"/>
          <p:cNvSpPr txBox="1"/>
          <p:nvPr/>
        </p:nvSpPr>
        <p:spPr>
          <a:xfrm>
            <a:off x="1507290" y="5840613"/>
            <a:ext cx="10536969"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latin typeface="+mn-ea"/>
              </a:rPr>
              <a:t>「作成対象」</a:t>
            </a:r>
            <a:r>
              <a:rPr lang="en-US" altLang="ja-JP" dirty="0">
                <a:latin typeface="+mn-ea"/>
              </a:rPr>
              <a:t>…</a:t>
            </a:r>
            <a:r>
              <a:rPr lang="ja-JP" altLang="en-US" dirty="0">
                <a:latin typeface="+mn-ea"/>
              </a:rPr>
              <a:t> パラメータシート</a:t>
            </a:r>
            <a:r>
              <a:rPr lang="en-US" altLang="ja-JP" dirty="0">
                <a:latin typeface="+mn-ea"/>
              </a:rPr>
              <a:t>(</a:t>
            </a:r>
            <a:r>
              <a:rPr lang="ja-JP" altLang="en-US" dirty="0">
                <a:latin typeface="+mn-ea"/>
              </a:rPr>
              <a:t>ホスト</a:t>
            </a:r>
            <a:r>
              <a:rPr lang="en-US" altLang="ja-JP" dirty="0">
                <a:latin typeface="+mn-ea"/>
              </a:rPr>
              <a:t>/</a:t>
            </a:r>
            <a:r>
              <a:rPr lang="ja-JP" altLang="en-US" dirty="0">
                <a:latin typeface="+mn-ea"/>
              </a:rPr>
              <a:t>オペレーションあり</a:t>
            </a:r>
            <a:r>
              <a:rPr lang="en-US" altLang="ja-JP" dirty="0">
                <a:latin typeface="+mn-ea"/>
              </a:rPr>
              <a:t>)</a:t>
            </a:r>
            <a:r>
              <a:rPr lang="ja-JP" altLang="en-US" dirty="0">
                <a:latin typeface="+mn-ea"/>
              </a:rPr>
              <a:t>に固定</a:t>
            </a:r>
            <a:endParaRPr lang="en-US" altLang="ja-JP" dirty="0">
              <a:latin typeface="+mn-ea"/>
            </a:endParaRPr>
          </a:p>
          <a:p>
            <a:r>
              <a:rPr lang="ja-JP" altLang="en-US" dirty="0">
                <a:latin typeface="+mn-ea"/>
              </a:rPr>
              <a:t>「入力用」</a:t>
            </a:r>
            <a:r>
              <a:rPr lang="en-US" altLang="ja-JP" dirty="0">
                <a:latin typeface="+mn-ea"/>
              </a:rPr>
              <a:t>…</a:t>
            </a:r>
            <a:r>
              <a:rPr lang="ja-JP" altLang="en-US" dirty="0">
                <a:latin typeface="+mn-ea"/>
              </a:rPr>
              <a:t> 「サーバ」などわかりやすいグループを指定</a:t>
            </a:r>
            <a:endParaRPr lang="en-US" altLang="ja-JP" sz="1600" dirty="0">
              <a:latin typeface="+mn-ea"/>
            </a:endParaRPr>
          </a:p>
        </p:txBody>
      </p:sp>
      <p:sp>
        <p:nvSpPr>
          <p:cNvPr id="26" name="コンテンツ プレースホルダー 2"/>
          <p:cNvSpPr txBox="1">
            <a:spLocks/>
          </p:cNvSpPr>
          <p:nvPr/>
        </p:nvSpPr>
        <p:spPr bwMode="gray">
          <a:xfrm>
            <a:off x="6600069" y="4492807"/>
            <a:ext cx="5591931" cy="635858"/>
          </a:xfrm>
          <a:prstGeom prst="rect">
            <a:avLst/>
          </a:prstGeom>
        </p:spPr>
        <p:txBody>
          <a:bodyPr vert="horz" lIns="91440" tIns="45720" rIns="91440" bIns="45720" rtlCol="0">
            <a:no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0" indent="0">
              <a:buNone/>
            </a:pPr>
            <a:r>
              <a:rPr lang="en-US" altLang="ja-JP" sz="1400" dirty="0">
                <a:latin typeface="+mn-ea"/>
              </a:rPr>
              <a:t>※</a:t>
            </a:r>
            <a:r>
              <a:rPr lang="ja-JP" altLang="en-US" sz="1400" dirty="0">
                <a:latin typeface="+mn-ea"/>
              </a:rPr>
              <a:t>メニューグループの作成方法は下記資料 </a:t>
            </a:r>
            <a:r>
              <a:rPr lang="en-US" altLang="ja-JP" sz="1400" dirty="0">
                <a:latin typeface="+mn-ea"/>
              </a:rPr>
              <a:t>P26~P30</a:t>
            </a:r>
            <a:r>
              <a:rPr lang="ja-JP" altLang="en-US" sz="1400" dirty="0">
                <a:latin typeface="+mn-ea"/>
              </a:rPr>
              <a:t>参照</a:t>
            </a:r>
            <a:endParaRPr lang="en-US" altLang="ja-JP" sz="1400" dirty="0">
              <a:latin typeface="+mn-ea"/>
            </a:endParaRPr>
          </a:p>
          <a:p>
            <a:pPr marL="0" indent="0">
              <a:buNone/>
            </a:pPr>
            <a:r>
              <a:rPr lang="ja-JP" altLang="en-US" sz="1400" dirty="0">
                <a:latin typeface="+mn-ea"/>
              </a:rPr>
              <a:t>    </a:t>
            </a:r>
            <a:r>
              <a:rPr lang="en-US" altLang="ja-JP" sz="1400" dirty="0" err="1">
                <a:latin typeface="+mn-ea"/>
                <a:hlinkClick r:id="rId6"/>
              </a:rPr>
              <a:t>Exastro</a:t>
            </a:r>
            <a:r>
              <a:rPr lang="en-US" altLang="ja-JP" sz="1400" dirty="0">
                <a:latin typeface="+mn-ea"/>
                <a:hlinkClick r:id="rId6"/>
              </a:rPr>
              <a:t>-ITA_</a:t>
            </a:r>
            <a:r>
              <a:rPr lang="ja-JP" altLang="en-US" sz="1400" dirty="0">
                <a:latin typeface="+mn-ea"/>
                <a:hlinkClick r:id="rId6"/>
              </a:rPr>
              <a:t>利用手順マニュアル</a:t>
            </a:r>
            <a:r>
              <a:rPr lang="en-US" altLang="ja-JP" sz="1400" dirty="0">
                <a:latin typeface="+mn-ea"/>
                <a:hlinkClick r:id="rId6"/>
              </a:rPr>
              <a:t>_</a:t>
            </a:r>
            <a:r>
              <a:rPr lang="ja-JP" altLang="en-US" sz="1400" dirty="0">
                <a:latin typeface="+mn-ea"/>
                <a:hlinkClick r:id="rId6"/>
              </a:rPr>
              <a:t>管理コンソール</a:t>
            </a:r>
            <a:r>
              <a:rPr lang="en-US" altLang="ja-JP" sz="1400" dirty="0">
                <a:latin typeface="+mn-ea"/>
                <a:hlinkClick r:id="rId6"/>
              </a:rPr>
              <a:t>.pdf</a:t>
            </a:r>
            <a:endParaRPr lang="en-US" altLang="ja-JP" sz="1200" dirty="0">
              <a:latin typeface="+mn-ea"/>
            </a:endParaRPr>
          </a:p>
        </p:txBody>
      </p:sp>
    </p:spTree>
    <p:extLst>
      <p:ext uri="{BB962C8B-B14F-4D97-AF65-F5344CB8AC3E}">
        <p14:creationId xmlns:p14="http://schemas.microsoft.com/office/powerpoint/2010/main" val="431607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3"/>
          <p:cNvSpPr>
            <a:spLocks noGrp="1"/>
          </p:cNvSpPr>
          <p:nvPr>
            <p:ph type="body" sz="quarter" idx="10"/>
          </p:nvPr>
        </p:nvSpPr>
        <p:spPr>
          <a:xfrm>
            <a:off x="1631380" y="260560"/>
            <a:ext cx="10009390" cy="6480900"/>
          </a:xfrm>
        </p:spPr>
        <p:txBody>
          <a:bodyPr vert="horz" wrap="square" lIns="91440" tIns="45720" rIns="91440" bIns="45720" rtlCol="0" anchor="t">
            <a:noAutofit/>
          </a:bodyPr>
          <a:lstStyle/>
          <a:p>
            <a:pPr marL="457200" indent="-457200">
              <a:buFont typeface="+mj-lt"/>
              <a:buAutoNum type="arabicPeriod" startAt="4"/>
            </a:pPr>
            <a:r>
              <a:rPr lang="ja-JP" altLang="en-US" sz="2400" dirty="0">
                <a:latin typeface="+mn-ea"/>
              </a:rPr>
              <a:t>連携対象メニュー追加手順</a:t>
            </a:r>
            <a:endParaRPr lang="en-US" altLang="ja-JP" sz="2400" dirty="0">
              <a:latin typeface="+mn-ea"/>
            </a:endParaRPr>
          </a:p>
          <a:p>
            <a:pPr marL="637200" lvl="1" indent="-457200">
              <a:buFont typeface="+mj-lt"/>
              <a:buAutoNum type="arabicPeriod"/>
            </a:pPr>
            <a:r>
              <a:rPr lang="ja-JP" altLang="en-US" sz="2000" dirty="0">
                <a:latin typeface="+mn-ea"/>
                <a:ea typeface="+mn-lt"/>
                <a:cs typeface="+mn-lt"/>
              </a:rPr>
              <a:t>はじめに</a:t>
            </a:r>
            <a:endParaRPr lang="en-US" altLang="ja-JP" sz="2000" dirty="0">
              <a:latin typeface="+mn-ea"/>
              <a:ea typeface="+mn-lt"/>
              <a:cs typeface="+mn-lt"/>
            </a:endParaRPr>
          </a:p>
          <a:p>
            <a:pPr marL="637200" lvl="1" indent="-457200">
              <a:buFont typeface="+mj-lt"/>
              <a:buAutoNum type="arabicPeriod"/>
            </a:pPr>
            <a:r>
              <a:rPr lang="ja-JP" altLang="en-US" sz="2000" dirty="0">
                <a:latin typeface="+mn-ea"/>
              </a:rPr>
              <a:t>連携対象メニューの追加</a:t>
            </a:r>
            <a:endParaRPr lang="en-US" altLang="ja-JP" sz="2000" dirty="0">
              <a:latin typeface="+mn-ea"/>
            </a:endParaRPr>
          </a:p>
          <a:p>
            <a:pPr marL="637200" lvl="1" indent="-457200">
              <a:buFont typeface="+mj-lt"/>
              <a:buAutoNum type="arabicPeriod"/>
            </a:pPr>
            <a:r>
              <a:rPr lang="ja-JP" altLang="en-US" sz="2000" dirty="0"/>
              <a:t>連携対象メニューをロールと紐付づける</a:t>
            </a:r>
            <a:endParaRPr lang="en-US" altLang="ja-JP" sz="2000" dirty="0"/>
          </a:p>
          <a:p>
            <a:pPr lvl="1"/>
            <a:endParaRPr lang="en-US" altLang="ja-JP" dirty="0"/>
          </a:p>
          <a:p>
            <a:pPr marL="457200" indent="-457200">
              <a:buFont typeface="+mj-lt"/>
              <a:buAutoNum type="arabicPeriod" startAt="4"/>
            </a:pPr>
            <a:r>
              <a:rPr lang="en-US" altLang="ja-JP" sz="2000" dirty="0" err="1">
                <a:latin typeface="+mn-ea"/>
              </a:rPr>
              <a:t>ServiceNow</a:t>
            </a:r>
            <a:r>
              <a:rPr lang="ja-JP" altLang="en-US" sz="2000" dirty="0">
                <a:latin typeface="+mn-ea"/>
              </a:rPr>
              <a:t>からの情報取得方法</a:t>
            </a:r>
            <a:endParaRPr lang="en-US" altLang="ja-JP" sz="2000" dirty="0">
              <a:latin typeface="+mn-ea"/>
            </a:endParaRPr>
          </a:p>
          <a:p>
            <a:pPr marL="637200" lvl="1" indent="-457200">
              <a:buFont typeface="+mj-lt"/>
              <a:buAutoNum type="arabicPeriod"/>
            </a:pPr>
            <a:r>
              <a:rPr lang="ja-JP" altLang="en-US" sz="2000" dirty="0">
                <a:latin typeface="+mn-ea"/>
              </a:rPr>
              <a:t>テーブル名の取得</a:t>
            </a:r>
            <a:endParaRPr lang="en-US" altLang="ja-JP" sz="2000" dirty="0">
              <a:latin typeface="+mn-ea"/>
            </a:endParaRPr>
          </a:p>
          <a:p>
            <a:pPr marL="637200" lvl="1" indent="-457200">
              <a:buFont typeface="+mj-lt"/>
              <a:buAutoNum type="arabicPeriod"/>
            </a:pPr>
            <a:r>
              <a:rPr lang="en-US" altLang="ja-JP" sz="2000" dirty="0" err="1"/>
              <a:t>ServiceNow</a:t>
            </a:r>
            <a:r>
              <a:rPr lang="ja-JP" altLang="en-US" sz="2000" dirty="0"/>
              <a:t>項目名の取得</a:t>
            </a:r>
            <a:endParaRPr lang="en-US" altLang="ja-JP" sz="2000" dirty="0"/>
          </a:p>
          <a:p>
            <a:pPr marL="637200" lvl="1" indent="-457200">
              <a:buFont typeface="+mj-lt"/>
              <a:buAutoNum type="arabicPeriod"/>
            </a:pPr>
            <a:r>
              <a:rPr lang="ja-JP" altLang="en-US" sz="2000" dirty="0"/>
              <a:t>オペレーティングシステムの取得</a:t>
            </a:r>
            <a:endParaRPr lang="en-US" altLang="ja-JP" sz="2000" dirty="0"/>
          </a:p>
          <a:p>
            <a:pPr marL="637200" lvl="1" indent="-457200">
              <a:buFont typeface="+mj-lt"/>
              <a:buAutoNum type="arabicPeriod"/>
            </a:pPr>
            <a:r>
              <a:rPr lang="ja-JP" altLang="en-US" sz="2000" dirty="0">
                <a:latin typeface="+mn-ea"/>
              </a:rPr>
              <a:t>メーカーの取得</a:t>
            </a:r>
            <a:endParaRPr lang="en-US" altLang="ja-JP" sz="2000" dirty="0">
              <a:latin typeface="+mn-ea"/>
            </a:endParaRPr>
          </a:p>
          <a:p>
            <a:pPr marL="637200" lvl="1" indent="-457200">
              <a:buFont typeface="+mj-lt"/>
              <a:buAutoNum type="arabicPeriod"/>
            </a:pPr>
            <a:endParaRPr lang="en-US" altLang="ja-JP" dirty="0">
              <a:latin typeface="+mn-ea"/>
            </a:endParaRPr>
          </a:p>
          <a:p>
            <a:pPr marL="457200" indent="-457200">
              <a:buFont typeface="+mj-lt"/>
              <a:buAutoNum type="arabicPeriod" startAt="4"/>
            </a:pPr>
            <a:r>
              <a:rPr lang="ja-JP" altLang="en-US" sz="2000" dirty="0">
                <a:latin typeface="+mn-ea"/>
              </a:rPr>
              <a:t>こんなときは？</a:t>
            </a:r>
            <a:endParaRPr lang="en-US" altLang="ja-JP" sz="2000" dirty="0">
              <a:latin typeface="+mn-ea"/>
            </a:endParaRPr>
          </a:p>
          <a:p>
            <a:pPr marL="637200" lvl="1" indent="-457200">
              <a:buFont typeface="+mj-lt"/>
              <a:buAutoNum type="arabicPeriod"/>
            </a:pPr>
            <a:r>
              <a:rPr lang="en-US" altLang="ja-JP" sz="2000" dirty="0"/>
              <a:t>Failed to import the required Python library</a:t>
            </a:r>
            <a:r>
              <a:rPr lang="ja-JP" altLang="en-US" sz="2000" dirty="0"/>
              <a:t>～とでて異常終了する。</a:t>
            </a:r>
            <a:endParaRPr lang="en-US" altLang="ja-JP" sz="2000" dirty="0"/>
          </a:p>
          <a:p>
            <a:pPr marL="637200" lvl="1" indent="-457200">
              <a:buFont typeface="+mj-lt"/>
              <a:buAutoNum type="arabicPeriod"/>
            </a:pPr>
            <a:r>
              <a:rPr lang="ja-JP" altLang="en-US" sz="2000" dirty="0"/>
              <a:t>項目名に「クラス」を利用する場合</a:t>
            </a:r>
          </a:p>
          <a:p>
            <a:pPr marL="637200" lvl="1" indent="-457200">
              <a:buFont typeface="+mj-lt"/>
              <a:buAutoNum type="arabicPeriod"/>
            </a:pPr>
            <a:endParaRPr lang="en-US" altLang="ja-JP" sz="2000" dirty="0">
              <a:latin typeface="+mn-ea"/>
            </a:endParaRPr>
          </a:p>
          <a:p>
            <a:pPr marL="637200" lvl="1" indent="-457200">
              <a:buFont typeface="+mj-lt"/>
              <a:buAutoNum type="arabicPeriod"/>
            </a:pPr>
            <a:endParaRPr lang="en-US" altLang="ja-JP" sz="2000" dirty="0">
              <a:latin typeface="+mn-ea"/>
            </a:endParaRPr>
          </a:p>
        </p:txBody>
      </p:sp>
    </p:spTree>
    <p:extLst>
      <p:ext uri="{BB962C8B-B14F-4D97-AF65-F5344CB8AC3E}">
        <p14:creationId xmlns:p14="http://schemas.microsoft.com/office/powerpoint/2010/main" val="1512118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latin typeface="+mn-ea"/>
              </a:rPr>
              <a:t>4.2</a:t>
            </a:r>
            <a:r>
              <a:rPr lang="ja-JP" altLang="en-US" dirty="0">
                <a:latin typeface="+mn-ea"/>
              </a:rPr>
              <a:t> メニュー定義・作成（</a:t>
            </a:r>
            <a:r>
              <a:rPr lang="en-US" altLang="ja-JP" dirty="0">
                <a:latin typeface="+mn-ea"/>
              </a:rPr>
              <a:t>2/2</a:t>
            </a:r>
            <a:r>
              <a:rPr lang="ja-JP" altLang="en-US" dirty="0">
                <a:latin typeface="+mn-ea"/>
              </a:rPr>
              <a:t>）</a:t>
            </a:r>
            <a:endParaRPr kumimoji="1" lang="ja-JP" altLang="en-US" dirty="0"/>
          </a:p>
        </p:txBody>
      </p:sp>
      <p:sp>
        <p:nvSpPr>
          <p:cNvPr id="3" name="コンテンツ プレースホルダー 2"/>
          <p:cNvSpPr>
            <a:spLocks noGrp="1"/>
          </p:cNvSpPr>
          <p:nvPr>
            <p:ph sz="quarter" idx="10"/>
          </p:nvPr>
        </p:nvSpPr>
        <p:spPr>
          <a:xfrm>
            <a:off x="239350" y="779098"/>
            <a:ext cx="11952649" cy="777642"/>
          </a:xfrm>
        </p:spPr>
        <p:txBody>
          <a:bodyPr>
            <a:noAutofit/>
          </a:bodyPr>
          <a:lstStyle/>
          <a:p>
            <a:r>
              <a:rPr lang="ja-JP" altLang="en-US" dirty="0"/>
              <a:t>必須項目について</a:t>
            </a:r>
            <a:endParaRPr lang="en-US" altLang="ja-JP" dirty="0"/>
          </a:p>
          <a:p>
            <a:pPr lvl="1"/>
            <a:r>
              <a:rPr lang="en-US" altLang="ja-JP" dirty="0" err="1"/>
              <a:t>ServiceNow</a:t>
            </a:r>
            <a:r>
              <a:rPr lang="ja-JP" altLang="en-US" dirty="0"/>
              <a:t>連携では</a:t>
            </a:r>
            <a:r>
              <a:rPr lang="ja-JP" altLang="en-US" sz="1800" dirty="0"/>
              <a:t>下記の２項目は必須の項目です。</a:t>
            </a:r>
            <a:endParaRPr lang="en-US" altLang="ja-JP" sz="1800" dirty="0"/>
          </a:p>
          <a:p>
            <a:pPr lvl="1"/>
            <a:r>
              <a:rPr lang="ja-JP" altLang="en-US" sz="1800" dirty="0"/>
              <a:t>メニュー追加時は忘れずに登録してください。</a:t>
            </a:r>
            <a:endParaRPr lang="en-US" altLang="ja-JP" sz="1800" dirty="0"/>
          </a:p>
          <a:p>
            <a:pPr marL="180000" lvl="1" indent="0">
              <a:buNone/>
            </a:pPr>
            <a:endParaRPr kumimoji="1" lang="en-US" altLang="ja-JP" sz="1800" dirty="0"/>
          </a:p>
        </p:txBody>
      </p:sp>
      <p:graphicFrame>
        <p:nvGraphicFramePr>
          <p:cNvPr id="22" name="表 21">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2660536819"/>
              </p:ext>
            </p:extLst>
          </p:nvPr>
        </p:nvGraphicFramePr>
        <p:xfrm>
          <a:off x="695250" y="1844781"/>
          <a:ext cx="6483922" cy="980640"/>
        </p:xfrm>
        <a:graphic>
          <a:graphicData uri="http://schemas.openxmlformats.org/drawingml/2006/table">
            <a:tbl>
              <a:tblPr firstRow="1" bandRow="1">
                <a:tableStyleId>{93296810-A885-4BE3-A3E7-6D5BEEA58F35}</a:tableStyleId>
              </a:tblPr>
              <a:tblGrid>
                <a:gridCol w="1866202">
                  <a:extLst>
                    <a:ext uri="{9D8B030D-6E8A-4147-A177-3AD203B41FA5}">
                      <a16:colId xmlns:a16="http://schemas.microsoft.com/office/drawing/2014/main" val="1884901537"/>
                    </a:ext>
                  </a:extLst>
                </a:gridCol>
                <a:gridCol w="1283018">
                  <a:extLst>
                    <a:ext uri="{9D8B030D-6E8A-4147-A177-3AD203B41FA5}">
                      <a16:colId xmlns:a16="http://schemas.microsoft.com/office/drawing/2014/main" val="2768844600"/>
                    </a:ext>
                  </a:extLst>
                </a:gridCol>
                <a:gridCol w="1148080">
                  <a:extLst>
                    <a:ext uri="{9D8B030D-6E8A-4147-A177-3AD203B41FA5}">
                      <a16:colId xmlns:a16="http://schemas.microsoft.com/office/drawing/2014/main" val="2900627276"/>
                    </a:ext>
                  </a:extLst>
                </a:gridCol>
                <a:gridCol w="1093311">
                  <a:extLst>
                    <a:ext uri="{9D8B030D-6E8A-4147-A177-3AD203B41FA5}">
                      <a16:colId xmlns:a16="http://schemas.microsoft.com/office/drawing/2014/main" val="2305920949"/>
                    </a:ext>
                  </a:extLst>
                </a:gridCol>
                <a:gridCol w="1093311">
                  <a:extLst>
                    <a:ext uri="{9D8B030D-6E8A-4147-A177-3AD203B41FA5}">
                      <a16:colId xmlns:a16="http://schemas.microsoft.com/office/drawing/2014/main" val="2699534116"/>
                    </a:ext>
                  </a:extLst>
                </a:gridCol>
              </a:tblGrid>
              <a:tr h="2245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入力方式</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最大バイト数</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必須</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一意制約</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24584">
                <a:tc>
                  <a:txBody>
                    <a:bodyPr/>
                    <a:lstStyle/>
                    <a:p>
                      <a:pPr algn="ctr"/>
                      <a:r>
                        <a:rPr kumimoji="1" lang="en-US" altLang="ja-JP" sz="1200" dirty="0" err="1"/>
                        <a:t>ServiceNow</a:t>
                      </a:r>
                      <a:r>
                        <a:rPr kumimoji="1" lang="ja-JP" altLang="en-US" sz="1200" dirty="0"/>
                        <a:t>側連携日時</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日時</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3368595"/>
                  </a:ext>
                </a:extLst>
              </a:tr>
              <a:tr h="270932">
                <a:tc>
                  <a:txBody>
                    <a:bodyPr/>
                    <a:lstStyle/>
                    <a:p>
                      <a:pPr algn="ctr"/>
                      <a:r>
                        <a:rPr kumimoji="1" lang="en-US" altLang="ja-JP" sz="1200" dirty="0" err="1"/>
                        <a:t>sys_id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文字列</a:t>
                      </a:r>
                      <a:r>
                        <a:rPr kumimoji="1" lang="en-US" altLang="ja-JP" sz="1200" dirty="0"/>
                        <a:t>(</a:t>
                      </a:r>
                      <a:r>
                        <a:rPr kumimoji="1" lang="ja-JP" altLang="en-US" sz="1200" dirty="0"/>
                        <a:t>単一行</a:t>
                      </a:r>
                      <a:r>
                        <a:rPr kumimoji="1" lang="en-US" altLang="ja-JP" sz="1200" dirty="0"/>
                        <a:t>)</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32</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
        <p:nvSpPr>
          <p:cNvPr id="23" name="コンテンツ プレースホルダー 2"/>
          <p:cNvSpPr txBox="1">
            <a:spLocks/>
          </p:cNvSpPr>
          <p:nvPr/>
        </p:nvSpPr>
        <p:spPr bwMode="gray">
          <a:xfrm>
            <a:off x="239349" y="2952126"/>
            <a:ext cx="11952649" cy="404864"/>
          </a:xfrm>
          <a:prstGeom prst="rect">
            <a:avLst/>
          </a:prstGeom>
        </p:spPr>
        <p:txBody>
          <a:bodyPr vert="horz" lIns="91440" tIns="45720" rIns="91440" bIns="45720" rtlCol="0">
            <a:no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kern="0" dirty="0"/>
              <a:t>入力例</a:t>
            </a:r>
            <a:endParaRPr lang="en-US" altLang="ja-JP" kern="0" dirty="0"/>
          </a:p>
        </p:txBody>
      </p:sp>
      <p:grpSp>
        <p:nvGrpSpPr>
          <p:cNvPr id="8" name="グループ化 7"/>
          <p:cNvGrpSpPr/>
          <p:nvPr/>
        </p:nvGrpSpPr>
        <p:grpSpPr>
          <a:xfrm>
            <a:off x="354106" y="6021411"/>
            <a:ext cx="1114306" cy="380132"/>
            <a:chOff x="419520" y="4643499"/>
            <a:chExt cx="1282134" cy="437384"/>
          </a:xfrm>
          <a:effectLst>
            <a:outerShdw blurRad="25400" dist="25400" dir="5400000" algn="t" rotWithShape="0">
              <a:prstClr val="black">
                <a:alpha val="53000"/>
              </a:prstClr>
            </a:outerShdw>
          </a:effectLst>
        </p:grpSpPr>
        <p:sp>
          <p:nvSpPr>
            <p:cNvPr id="9" name="フリーフォーム 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0" name="テキスト ボックス 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1" name="テキスト ボックス 10"/>
          <p:cNvSpPr txBox="1"/>
          <p:nvPr/>
        </p:nvSpPr>
        <p:spPr>
          <a:xfrm>
            <a:off x="1519393" y="6021360"/>
            <a:ext cx="8609167" cy="374571"/>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sz="1600" dirty="0">
                <a:latin typeface="+mn-ea"/>
              </a:rPr>
              <a:t>「名前」は「</a:t>
            </a:r>
            <a:r>
              <a:rPr lang="en-US" altLang="ja-JP" sz="1600" dirty="0" err="1">
                <a:latin typeface="+mn-ea"/>
              </a:rPr>
              <a:t>sys_id</a:t>
            </a:r>
            <a:r>
              <a:rPr lang="ja-JP" altLang="en-US" sz="1600" dirty="0">
                <a:latin typeface="+mn-ea"/>
              </a:rPr>
              <a:t>」よりも後ろに配置しても動作はしますが、入力例の並びが推奨です。</a:t>
            </a:r>
            <a:endParaRPr lang="en-US" altLang="ja-JP" sz="1600" dirty="0">
              <a:latin typeface="+mn-ea"/>
            </a:endParaRPr>
          </a:p>
        </p:txBody>
      </p:sp>
      <p:pic>
        <p:nvPicPr>
          <p:cNvPr id="6" name="図 5"/>
          <p:cNvPicPr>
            <a:picLocks noChangeAspect="1"/>
          </p:cNvPicPr>
          <p:nvPr/>
        </p:nvPicPr>
        <p:blipFill>
          <a:blip r:embed="rId2"/>
          <a:stretch>
            <a:fillRect/>
          </a:stretch>
        </p:blipFill>
        <p:spPr>
          <a:xfrm>
            <a:off x="695250" y="3407668"/>
            <a:ext cx="7347659" cy="2469672"/>
          </a:xfrm>
          <a:prstGeom prst="rect">
            <a:avLst/>
          </a:prstGeom>
        </p:spPr>
      </p:pic>
    </p:spTree>
    <p:extLst>
      <p:ext uri="{BB962C8B-B14F-4D97-AF65-F5344CB8AC3E}">
        <p14:creationId xmlns:p14="http://schemas.microsoft.com/office/powerpoint/2010/main" val="13650606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416438" y="2154327"/>
            <a:ext cx="11259379" cy="2570853"/>
          </a:xfrm>
          <a:prstGeom prst="rect">
            <a:avLst/>
          </a:prstGeom>
        </p:spPr>
      </p:pic>
      <p:sp>
        <p:nvSpPr>
          <p:cNvPr id="2" name="タイトル 1"/>
          <p:cNvSpPr>
            <a:spLocks noGrp="1"/>
          </p:cNvSpPr>
          <p:nvPr>
            <p:ph type="title"/>
          </p:nvPr>
        </p:nvSpPr>
        <p:spPr/>
        <p:txBody>
          <a:bodyPr>
            <a:normAutofit/>
          </a:bodyPr>
          <a:lstStyle/>
          <a:p>
            <a:r>
              <a:rPr lang="en-US" altLang="ja-JP" dirty="0"/>
              <a:t>4.3</a:t>
            </a:r>
            <a:r>
              <a:rPr lang="ja-JP" altLang="en-US" dirty="0"/>
              <a:t> ロール・メニュー紐付管理</a:t>
            </a:r>
            <a:endParaRPr kumimoji="1" lang="ja-JP" altLang="en-US" dirty="0"/>
          </a:p>
        </p:txBody>
      </p:sp>
      <p:sp>
        <p:nvSpPr>
          <p:cNvPr id="3" name="コンテンツ プレースホルダー 2"/>
          <p:cNvSpPr>
            <a:spLocks noGrp="1"/>
          </p:cNvSpPr>
          <p:nvPr>
            <p:ph sz="quarter" idx="10"/>
          </p:nvPr>
        </p:nvSpPr>
        <p:spPr>
          <a:xfrm>
            <a:off x="239351" y="779098"/>
            <a:ext cx="11713300" cy="1569752"/>
          </a:xfrm>
        </p:spPr>
        <p:txBody>
          <a:bodyPr>
            <a:noAutofit/>
          </a:bodyPr>
          <a:lstStyle/>
          <a:p>
            <a:r>
              <a:rPr lang="ja-JP" altLang="en-US" dirty="0"/>
              <a:t>連携対象メニューとロールを紐付づけます。</a:t>
            </a:r>
            <a:endParaRPr kumimoji="1" lang="en-US" altLang="ja-JP" dirty="0"/>
          </a:p>
          <a:p>
            <a:pPr marL="174625" indent="0">
              <a:buNone/>
            </a:pPr>
            <a:r>
              <a:rPr lang="ja-JP" altLang="en-US" dirty="0"/>
              <a:t>各項目の細部については</a:t>
            </a:r>
            <a:r>
              <a:rPr lang="en-US" altLang="ja-JP" dirty="0">
                <a:hlinkClick r:id="rId3"/>
              </a:rPr>
              <a:t>ITA</a:t>
            </a:r>
            <a:r>
              <a:rPr lang="ja-JP" altLang="en-US" dirty="0">
                <a:hlinkClick r:id="rId3"/>
              </a:rPr>
              <a:t>利用手順マニュアル</a:t>
            </a:r>
            <a:r>
              <a:rPr lang="ja-JP" altLang="en-US" dirty="0"/>
              <a:t>をご参照ください。</a:t>
            </a:r>
          </a:p>
        </p:txBody>
      </p:sp>
      <p:graphicFrame>
        <p:nvGraphicFramePr>
          <p:cNvPr id="19" name="表 18">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3693481921"/>
              </p:ext>
            </p:extLst>
          </p:nvPr>
        </p:nvGraphicFramePr>
        <p:xfrm>
          <a:off x="5591930" y="4892763"/>
          <a:ext cx="6408890" cy="1560657"/>
        </p:xfrm>
        <a:graphic>
          <a:graphicData uri="http://schemas.openxmlformats.org/drawingml/2006/table">
            <a:tbl>
              <a:tblPr firstRow="1" bandRow="1">
                <a:tableStyleId>{93296810-A885-4BE3-A3E7-6D5BEEA58F35}</a:tableStyleId>
              </a:tblPr>
              <a:tblGrid>
                <a:gridCol w="2185645">
                  <a:extLst>
                    <a:ext uri="{9D8B030D-6E8A-4147-A177-3AD203B41FA5}">
                      <a16:colId xmlns:a16="http://schemas.microsoft.com/office/drawing/2014/main" val="1884901537"/>
                    </a:ext>
                  </a:extLst>
                </a:gridCol>
                <a:gridCol w="4223245">
                  <a:extLst>
                    <a:ext uri="{9D8B030D-6E8A-4147-A177-3AD203B41FA5}">
                      <a16:colId xmlns:a16="http://schemas.microsoft.com/office/drawing/2014/main" val="2768844600"/>
                    </a:ext>
                  </a:extLst>
                </a:gridCol>
              </a:tblGrid>
              <a:tr h="35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49701">
                <a:tc>
                  <a:txBody>
                    <a:bodyPr/>
                    <a:lstStyle/>
                    <a:p>
                      <a:pPr algn="ctr"/>
                      <a:r>
                        <a:rPr kumimoji="1" lang="ja-JP" altLang="en-US" sz="1200" dirty="0"/>
                        <a:t>ロール（</a:t>
                      </a:r>
                      <a:r>
                        <a:rPr kumimoji="1" lang="en-US" altLang="ja-JP" sz="1200" dirty="0"/>
                        <a:t>ID:</a:t>
                      </a:r>
                      <a:r>
                        <a:rPr kumimoji="1" lang="ja-JP" altLang="en-US" sz="1200" dirty="0"/>
                        <a:t>名称）</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ja-JP" sz="1200">
                          <a:latin typeface="+mn-ea"/>
                        </a:rPr>
                        <a:t>600002:ServiceNow</a:t>
                      </a:r>
                      <a:r>
                        <a:rPr lang="ja-JP" altLang="en-US" sz="1200">
                          <a:latin typeface="+mn-ea"/>
                        </a:rPr>
                        <a:t>管理者ロール（固定）</a:t>
                      </a:r>
                      <a:endParaRPr lang="en-US" altLang="ja-JP" sz="1200" dirty="0">
                        <a:latin typeface="+mn-ea"/>
                      </a:endParaRP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49701">
                <a:tc>
                  <a:txBody>
                    <a:bodyPr/>
                    <a:lstStyle/>
                    <a:p>
                      <a:pPr algn="ctr"/>
                      <a:r>
                        <a:rPr kumimoji="1" lang="ja-JP" altLang="en-US" sz="1200" dirty="0"/>
                        <a:t>メニューグループ</a:t>
                      </a:r>
                      <a:r>
                        <a:rPr kumimoji="1" lang="en-US" altLang="ja-JP" sz="1200" dirty="0"/>
                        <a:t>:</a:t>
                      </a:r>
                      <a:r>
                        <a:rPr kumimoji="1" lang="ja-JP" altLang="en-US" sz="1200" dirty="0"/>
                        <a:t>メニュー</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a:latin typeface="+mn-ea"/>
                        </a:rPr>
                        <a:t>紐付けたいメニュー</a:t>
                      </a:r>
                      <a:endParaRPr lang="en-US" altLang="ja-JP" sz="1200" dirty="0">
                        <a:latin typeface="+mn-ea"/>
                      </a:endParaRP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49701">
                <a:tc>
                  <a:txBody>
                    <a:bodyPr/>
                    <a:lstStyle/>
                    <a:p>
                      <a:pPr algn="ctr"/>
                      <a:r>
                        <a:rPr kumimoji="1" lang="ja-JP" altLang="en-US" sz="1200" dirty="0"/>
                        <a:t>紐付</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a:latin typeface="+mn-ea"/>
                        </a:rPr>
                        <a:t>メンテナンス可（固定）</a:t>
                      </a:r>
                      <a:endParaRPr lang="en-US" altLang="ja-JP" sz="1200">
                        <a:latin typeface="+mn-ea"/>
                      </a:endParaRPr>
                    </a:p>
                    <a:p>
                      <a:pPr algn="ctr"/>
                      <a:r>
                        <a:rPr lang="en-US" altLang="ja-JP" sz="1200">
                          <a:latin typeface="+mn-ea"/>
                        </a:rPr>
                        <a:t>※</a:t>
                      </a:r>
                      <a:r>
                        <a:rPr lang="ja-JP" altLang="en-US" sz="1200">
                          <a:latin typeface="+mn-ea"/>
                        </a:rPr>
                        <a:t>表示だけさせてたいといった場合は「閲覧のみ」でも可</a:t>
                      </a:r>
                      <a:endParaRPr lang="en-US" altLang="ja-JP" sz="1200" dirty="0">
                        <a:latin typeface="+mn-ea"/>
                      </a:endParaRP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12635265"/>
                  </a:ext>
                </a:extLst>
              </a:tr>
            </a:tbl>
          </a:graphicData>
        </a:graphic>
      </p:graphicFrame>
    </p:spTree>
    <p:extLst>
      <p:ext uri="{BB962C8B-B14F-4D97-AF65-F5344CB8AC3E}">
        <p14:creationId xmlns:p14="http://schemas.microsoft.com/office/powerpoint/2010/main" val="9280743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txBox="1">
            <a:spLocks/>
          </p:cNvSpPr>
          <p:nvPr/>
        </p:nvSpPr>
        <p:spPr bwMode="gray">
          <a:xfrm>
            <a:off x="391584" y="3197473"/>
            <a:ext cx="11712000" cy="467239"/>
          </a:xfrm>
          <a:prstGeom prst="rect">
            <a:avLst/>
          </a:prstGeom>
        </p:spPr>
        <p:txBody>
          <a:bodyPr vert="horz" wrap="square" lIns="91440" tIns="36000" rIns="91440" bIns="0" rtlCol="0" anchor="b">
            <a:spAutoFit/>
          </a:bodyPr>
          <a:lstStyle>
            <a:lvl1pPr algn="l" rtl="0" eaLnBrk="0" fontAlgn="base" hangingPunct="0">
              <a:spcBef>
                <a:spcPct val="0"/>
              </a:spcBef>
              <a:spcAft>
                <a:spcPct val="0"/>
              </a:spcAft>
              <a:defRPr kumimoji="1" sz="28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dirty="0">
                <a:latin typeface="+mn-ea"/>
              </a:rPr>
              <a:t>5.</a:t>
            </a:r>
            <a:r>
              <a:rPr lang="ja-JP" altLang="en-US" dirty="0">
                <a:latin typeface="+mn-ea"/>
              </a:rPr>
              <a:t> </a:t>
            </a:r>
            <a:r>
              <a:rPr lang="en-US" altLang="ja-JP" dirty="0" err="1">
                <a:latin typeface="+mn-ea"/>
              </a:rPr>
              <a:t>ServiceNow</a:t>
            </a:r>
            <a:r>
              <a:rPr lang="ja-JP" altLang="en-US" dirty="0">
                <a:latin typeface="+mn-ea"/>
              </a:rPr>
              <a:t>からの情報取得方法</a:t>
            </a:r>
            <a:endParaRPr lang="en-US" altLang="ja-JP" dirty="0">
              <a:latin typeface="+mn-ea"/>
            </a:endParaRPr>
          </a:p>
        </p:txBody>
      </p:sp>
    </p:spTree>
    <p:extLst>
      <p:ext uri="{BB962C8B-B14F-4D97-AF65-F5344CB8AC3E}">
        <p14:creationId xmlns:p14="http://schemas.microsoft.com/office/powerpoint/2010/main" val="267866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latin typeface="+mn-ea"/>
              </a:rPr>
              <a:t>5.1</a:t>
            </a:r>
            <a:r>
              <a:rPr lang="ja-JP" altLang="en-US" dirty="0">
                <a:latin typeface="+mn-ea"/>
              </a:rPr>
              <a:t> テーブル名の取得</a:t>
            </a:r>
            <a:endParaRPr kumimoji="1" lang="ja-JP" altLang="en-US" dirty="0"/>
          </a:p>
        </p:txBody>
      </p:sp>
      <p:sp>
        <p:nvSpPr>
          <p:cNvPr id="3" name="コンテンツ プレースホルダー 2"/>
          <p:cNvSpPr>
            <a:spLocks noGrp="1"/>
          </p:cNvSpPr>
          <p:nvPr>
            <p:ph sz="quarter" idx="10"/>
          </p:nvPr>
        </p:nvSpPr>
        <p:spPr>
          <a:xfrm>
            <a:off x="239351" y="779098"/>
            <a:ext cx="11713300" cy="2211816"/>
          </a:xfrm>
        </p:spPr>
        <p:txBody>
          <a:bodyPr>
            <a:noAutofit/>
          </a:bodyPr>
          <a:lstStyle/>
          <a:p>
            <a:r>
              <a:rPr lang="ja-JP" altLang="en-US" dirty="0"/>
              <a:t>取得手順</a:t>
            </a:r>
            <a:endParaRPr kumimoji="1" lang="en-US" altLang="ja-JP" dirty="0"/>
          </a:p>
          <a:p>
            <a:pPr lvl="1"/>
            <a:r>
              <a:rPr lang="en-US" altLang="ja-JP" dirty="0"/>
              <a:t>ServiceNow</a:t>
            </a:r>
            <a:r>
              <a:rPr lang="ja-JP" altLang="en-US" dirty="0"/>
              <a:t>へログイン</a:t>
            </a:r>
            <a:endParaRPr lang="en-US" altLang="ja-JP" dirty="0"/>
          </a:p>
          <a:p>
            <a:pPr lvl="1"/>
            <a:r>
              <a:rPr lang="ja-JP" altLang="en-US" dirty="0"/>
              <a:t>「構成管理</a:t>
            </a:r>
            <a:r>
              <a:rPr lang="en-US" altLang="ja-JP" dirty="0"/>
              <a:t>CMDB</a:t>
            </a:r>
            <a:r>
              <a:rPr lang="ja-JP" altLang="en-US" dirty="0"/>
              <a:t>」へ移動する。</a:t>
            </a:r>
            <a:endParaRPr lang="en-US" altLang="ja-JP" dirty="0"/>
          </a:p>
          <a:p>
            <a:pPr lvl="1"/>
            <a:r>
              <a:rPr lang="ja-JP" altLang="en-US" dirty="0"/>
              <a:t>テーブル名を取得したいメニューの「    」を押下する。</a:t>
            </a:r>
            <a:endParaRPr lang="en-US" altLang="ja-JP" dirty="0"/>
          </a:p>
          <a:p>
            <a:pPr lvl="1"/>
            <a:r>
              <a:rPr lang="ja-JP" altLang="en-US" dirty="0"/>
              <a:t>「リンクタイプ」を押下する。</a:t>
            </a:r>
            <a:endParaRPr lang="en-US" altLang="ja-JP" dirty="0"/>
          </a:p>
          <a:p>
            <a:pPr lvl="1"/>
            <a:r>
              <a:rPr lang="ja-JP" altLang="en-US" dirty="0"/>
              <a:t>テーブル欄に表示されている角括弧内の値を</a:t>
            </a:r>
            <a:r>
              <a:rPr lang="en-US" altLang="ja-JP" dirty="0"/>
              <a:t>ITA</a:t>
            </a:r>
            <a:r>
              <a:rPr lang="ja-JP" altLang="en-US" dirty="0" err="1"/>
              <a:t>に登</a:t>
            </a:r>
            <a:r>
              <a:rPr lang="ja-JP" altLang="en-US" dirty="0"/>
              <a:t>録する。</a:t>
            </a:r>
            <a:endParaRPr lang="en-US" altLang="ja-JP" dirty="0"/>
          </a:p>
        </p:txBody>
      </p:sp>
      <p:pic>
        <p:nvPicPr>
          <p:cNvPr id="5" name="図 4"/>
          <p:cNvPicPr>
            <a:picLocks noChangeAspect="1"/>
          </p:cNvPicPr>
          <p:nvPr/>
        </p:nvPicPr>
        <p:blipFill>
          <a:blip r:embed="rId2"/>
          <a:stretch>
            <a:fillRect/>
          </a:stretch>
        </p:blipFill>
        <p:spPr>
          <a:xfrm>
            <a:off x="513597" y="3207944"/>
            <a:ext cx="2343477" cy="581106"/>
          </a:xfrm>
          <a:prstGeom prst="rect">
            <a:avLst/>
          </a:prstGeom>
        </p:spPr>
      </p:pic>
      <p:pic>
        <p:nvPicPr>
          <p:cNvPr id="6" name="図 5"/>
          <p:cNvPicPr>
            <a:picLocks noChangeAspect="1"/>
          </p:cNvPicPr>
          <p:nvPr/>
        </p:nvPicPr>
        <p:blipFill rotWithShape="1">
          <a:blip r:embed="rId3"/>
          <a:srcRect l="-442" t="-2584" r="56096" b="2584"/>
          <a:stretch/>
        </p:blipFill>
        <p:spPr>
          <a:xfrm>
            <a:off x="3483941" y="3068980"/>
            <a:ext cx="5018755" cy="1771897"/>
          </a:xfrm>
          <a:prstGeom prst="rect">
            <a:avLst/>
          </a:prstGeom>
        </p:spPr>
      </p:pic>
      <p:sp>
        <p:nvSpPr>
          <p:cNvPr id="19" name="テキスト ボックス 18"/>
          <p:cNvSpPr txBox="1"/>
          <p:nvPr/>
        </p:nvSpPr>
        <p:spPr>
          <a:xfrm>
            <a:off x="407210" y="2910128"/>
            <a:ext cx="1656230" cy="230832"/>
          </a:xfrm>
          <a:prstGeom prst="rect">
            <a:avLst/>
          </a:prstGeom>
          <a:noFill/>
        </p:spPr>
        <p:txBody>
          <a:bodyPr wrap="square" rtlCol="0">
            <a:spAutoFit/>
          </a:bodyPr>
          <a:lstStyle/>
          <a:p>
            <a:r>
              <a:rPr lang="en-US" altLang="ja-JP" sz="900" dirty="0"/>
              <a:t>ServiceNow</a:t>
            </a:r>
            <a:endParaRPr kumimoji="1" lang="ja-JP" altLang="en-US" sz="900" dirty="0"/>
          </a:p>
        </p:txBody>
      </p:sp>
      <p:sp>
        <p:nvSpPr>
          <p:cNvPr id="20" name="正方形/長方形 19"/>
          <p:cNvSpPr/>
          <p:nvPr/>
        </p:nvSpPr>
        <p:spPr bwMode="auto">
          <a:xfrm>
            <a:off x="2216985" y="3356990"/>
            <a:ext cx="346481" cy="309681"/>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22" name="正方形/長方形 21"/>
          <p:cNvSpPr/>
          <p:nvPr/>
        </p:nvSpPr>
        <p:spPr bwMode="auto">
          <a:xfrm>
            <a:off x="6790126" y="4490880"/>
            <a:ext cx="1224170" cy="309681"/>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pic>
        <p:nvPicPr>
          <p:cNvPr id="24" name="図 23"/>
          <p:cNvPicPr>
            <a:picLocks noChangeAspect="1"/>
          </p:cNvPicPr>
          <p:nvPr/>
        </p:nvPicPr>
        <p:blipFill rotWithShape="1">
          <a:blip r:embed="rId2"/>
          <a:srcRect l="73530" t="26395" r="14179" b="24038"/>
          <a:stretch/>
        </p:blipFill>
        <p:spPr>
          <a:xfrm>
            <a:off x="4171180" y="1733340"/>
            <a:ext cx="288040" cy="288040"/>
          </a:xfrm>
          <a:prstGeom prst="rect">
            <a:avLst/>
          </a:prstGeom>
        </p:spPr>
      </p:pic>
      <p:sp>
        <p:nvSpPr>
          <p:cNvPr id="29" name="円形吹き出し 28"/>
          <p:cNvSpPr/>
          <p:nvPr/>
        </p:nvSpPr>
        <p:spPr bwMode="auto">
          <a:xfrm>
            <a:off x="2690307" y="2852980"/>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①</a:t>
            </a:r>
          </a:p>
        </p:txBody>
      </p:sp>
      <p:sp>
        <p:nvSpPr>
          <p:cNvPr id="30" name="円形吹き出し 29"/>
          <p:cNvSpPr/>
          <p:nvPr/>
        </p:nvSpPr>
        <p:spPr bwMode="auto">
          <a:xfrm>
            <a:off x="5299017" y="2890140"/>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②</a:t>
            </a:r>
          </a:p>
        </p:txBody>
      </p:sp>
      <p:sp>
        <p:nvSpPr>
          <p:cNvPr id="31" name="正方形/長方形 30"/>
          <p:cNvSpPr/>
          <p:nvPr/>
        </p:nvSpPr>
        <p:spPr bwMode="auto">
          <a:xfrm>
            <a:off x="4142311" y="3194700"/>
            <a:ext cx="977250" cy="254881"/>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grpSp>
        <p:nvGrpSpPr>
          <p:cNvPr id="21" name="グループ化 20"/>
          <p:cNvGrpSpPr/>
          <p:nvPr/>
        </p:nvGrpSpPr>
        <p:grpSpPr>
          <a:xfrm>
            <a:off x="248106" y="5880248"/>
            <a:ext cx="1114306" cy="380132"/>
            <a:chOff x="419520" y="4643499"/>
            <a:chExt cx="1282134" cy="437384"/>
          </a:xfrm>
          <a:effectLst>
            <a:outerShdw blurRad="25400" dist="25400" dir="5400000" algn="t" rotWithShape="0">
              <a:prstClr val="black">
                <a:alpha val="53000"/>
              </a:prstClr>
            </a:outerShdw>
          </a:effectLst>
        </p:grpSpPr>
        <p:sp>
          <p:nvSpPr>
            <p:cNvPr id="23" name="フリーフォーム 22"/>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5" name="テキスト ボックス 24"/>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26" name="テキスト ボックス 25"/>
          <p:cNvSpPr txBox="1"/>
          <p:nvPr/>
        </p:nvSpPr>
        <p:spPr>
          <a:xfrm>
            <a:off x="1414382" y="5712770"/>
            <a:ext cx="10358517"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latin typeface="+mn-ea"/>
              </a:rPr>
              <a:t>この値はメニュー名：</a:t>
            </a:r>
            <a:r>
              <a:rPr lang="ja-JP" altLang="en-US" dirty="0"/>
              <a:t>連携対象メニュー管理とメニュー名：</a:t>
            </a:r>
            <a:r>
              <a:rPr lang="ja-JP" altLang="en-US" dirty="0">
                <a:latin typeface="+mn-ea"/>
              </a:rPr>
              <a:t>クラスの項目「テーブル名」で利用します。</a:t>
            </a:r>
            <a:endParaRPr lang="en-US" altLang="ja-JP" dirty="0">
              <a:latin typeface="+mn-ea"/>
            </a:endParaRPr>
          </a:p>
        </p:txBody>
      </p:sp>
      <p:sp>
        <p:nvSpPr>
          <p:cNvPr id="27" name="円形吹き出し 26"/>
          <p:cNvSpPr/>
          <p:nvPr/>
        </p:nvSpPr>
        <p:spPr bwMode="auto">
          <a:xfrm>
            <a:off x="8070696" y="3986242"/>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③</a:t>
            </a:r>
          </a:p>
        </p:txBody>
      </p:sp>
    </p:spTree>
    <p:extLst>
      <p:ext uri="{BB962C8B-B14F-4D97-AF65-F5344CB8AC3E}">
        <p14:creationId xmlns:p14="http://schemas.microsoft.com/office/powerpoint/2010/main" val="4768321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8515235" y="3212910"/>
            <a:ext cx="2362530" cy="1657581"/>
          </a:xfrm>
          <a:prstGeom prst="rect">
            <a:avLst/>
          </a:prstGeom>
        </p:spPr>
      </p:pic>
      <p:pic>
        <p:nvPicPr>
          <p:cNvPr id="7" name="図 6"/>
          <p:cNvPicPr>
            <a:picLocks noChangeAspect="1"/>
          </p:cNvPicPr>
          <p:nvPr/>
        </p:nvPicPr>
        <p:blipFill rotWithShape="1">
          <a:blip r:embed="rId3"/>
          <a:srcRect t="6638"/>
          <a:stretch/>
        </p:blipFill>
        <p:spPr>
          <a:xfrm>
            <a:off x="479221" y="3212910"/>
            <a:ext cx="7561050" cy="2153352"/>
          </a:xfrm>
          <a:prstGeom prst="rect">
            <a:avLst/>
          </a:prstGeom>
        </p:spPr>
      </p:pic>
      <p:sp>
        <p:nvSpPr>
          <p:cNvPr id="2" name="タイトル 1"/>
          <p:cNvSpPr>
            <a:spLocks noGrp="1"/>
          </p:cNvSpPr>
          <p:nvPr>
            <p:ph type="title"/>
          </p:nvPr>
        </p:nvSpPr>
        <p:spPr/>
        <p:txBody>
          <a:bodyPr>
            <a:normAutofit/>
          </a:bodyPr>
          <a:lstStyle/>
          <a:p>
            <a:r>
              <a:rPr lang="en-US" altLang="ja-JP" dirty="0">
                <a:latin typeface="+mn-ea"/>
              </a:rPr>
              <a:t>5.2</a:t>
            </a:r>
            <a:r>
              <a:rPr lang="ja-JP" altLang="en-US" dirty="0">
                <a:latin typeface="+mn-ea"/>
              </a:rPr>
              <a:t> </a:t>
            </a:r>
            <a:r>
              <a:rPr lang="en-US" altLang="ja-JP" dirty="0" err="1"/>
              <a:t>ServiceNow</a:t>
            </a:r>
            <a:r>
              <a:rPr lang="ja-JP" altLang="en-US" dirty="0"/>
              <a:t>項目名の取得</a:t>
            </a:r>
            <a:r>
              <a:rPr lang="ja-JP" altLang="en-US" dirty="0">
                <a:latin typeface="+mn-ea"/>
              </a:rPr>
              <a:t>（</a:t>
            </a:r>
            <a:r>
              <a:rPr lang="en-US" altLang="ja-JP" dirty="0">
                <a:latin typeface="+mn-ea"/>
              </a:rPr>
              <a:t>1/2</a:t>
            </a:r>
            <a:r>
              <a:rPr lang="ja-JP" altLang="en-US" dirty="0">
                <a:latin typeface="+mn-ea"/>
              </a:rPr>
              <a:t>）</a:t>
            </a:r>
            <a:endParaRPr kumimoji="1" lang="ja-JP" altLang="en-US" dirty="0"/>
          </a:p>
        </p:txBody>
      </p:sp>
      <p:sp>
        <p:nvSpPr>
          <p:cNvPr id="3" name="コンテンツ プレースホルダー 2"/>
          <p:cNvSpPr>
            <a:spLocks noGrp="1"/>
          </p:cNvSpPr>
          <p:nvPr>
            <p:ph sz="quarter" idx="10"/>
          </p:nvPr>
        </p:nvSpPr>
        <p:spPr>
          <a:xfrm>
            <a:off x="239351" y="779098"/>
            <a:ext cx="11713300" cy="1974962"/>
          </a:xfrm>
        </p:spPr>
        <p:txBody>
          <a:bodyPr>
            <a:noAutofit/>
          </a:bodyPr>
          <a:lstStyle/>
          <a:p>
            <a:r>
              <a:rPr lang="ja-JP" altLang="en-US" dirty="0"/>
              <a:t>取得手順</a:t>
            </a:r>
            <a:endParaRPr lang="en-US" altLang="ja-JP" dirty="0"/>
          </a:p>
          <a:p>
            <a:pPr lvl="1"/>
            <a:r>
              <a:rPr lang="en-US" altLang="ja-JP" dirty="0" err="1"/>
              <a:t>ServiceNow</a:t>
            </a:r>
            <a:r>
              <a:rPr lang="ja-JP" altLang="en-US" dirty="0"/>
              <a:t>へログイン</a:t>
            </a:r>
            <a:endParaRPr lang="en-US" altLang="ja-JP" dirty="0"/>
          </a:p>
          <a:p>
            <a:pPr lvl="1"/>
            <a:r>
              <a:rPr lang="ja-JP" altLang="en-US" dirty="0"/>
              <a:t>「構成管理</a:t>
            </a:r>
            <a:r>
              <a:rPr lang="en-US" altLang="ja-JP" dirty="0"/>
              <a:t>CMDB</a:t>
            </a:r>
            <a:r>
              <a:rPr lang="ja-JP" altLang="en-US" dirty="0"/>
              <a:t>」へ移動する。</a:t>
            </a:r>
            <a:endParaRPr lang="en-US" altLang="ja-JP" dirty="0"/>
          </a:p>
          <a:p>
            <a:pPr lvl="1"/>
            <a:r>
              <a:rPr lang="ja-JP" altLang="en-US" dirty="0"/>
              <a:t>項目名を取得したいメニューを押下する。</a:t>
            </a:r>
            <a:endParaRPr lang="en-US" altLang="ja-JP" dirty="0"/>
          </a:p>
          <a:p>
            <a:pPr lvl="1"/>
            <a:r>
              <a:rPr lang="ja-JP" altLang="en-US" dirty="0"/>
              <a:t>「新規」を押下する。</a:t>
            </a:r>
            <a:endParaRPr lang="en-US" altLang="ja-JP" dirty="0"/>
          </a:p>
          <a:p>
            <a:pPr lvl="1"/>
            <a:r>
              <a:rPr lang="ja-JP" altLang="en-US" dirty="0"/>
              <a:t>表示されている項目名の上で右クリックをする</a:t>
            </a:r>
            <a:endParaRPr lang="en-US" altLang="ja-JP" dirty="0"/>
          </a:p>
        </p:txBody>
      </p:sp>
      <p:sp>
        <p:nvSpPr>
          <p:cNvPr id="19" name="テキスト ボックス 18"/>
          <p:cNvSpPr txBox="1"/>
          <p:nvPr/>
        </p:nvSpPr>
        <p:spPr>
          <a:xfrm>
            <a:off x="451086" y="2935197"/>
            <a:ext cx="1656230" cy="230832"/>
          </a:xfrm>
          <a:prstGeom prst="rect">
            <a:avLst/>
          </a:prstGeom>
          <a:noFill/>
        </p:spPr>
        <p:txBody>
          <a:bodyPr wrap="square" rtlCol="0">
            <a:spAutoFit/>
          </a:bodyPr>
          <a:lstStyle/>
          <a:p>
            <a:r>
              <a:rPr lang="en-US" altLang="ja-JP" sz="900" dirty="0"/>
              <a:t>ServiceNow</a:t>
            </a:r>
            <a:endParaRPr kumimoji="1" lang="ja-JP" altLang="en-US" sz="900" dirty="0"/>
          </a:p>
        </p:txBody>
      </p:sp>
      <p:sp>
        <p:nvSpPr>
          <p:cNvPr id="21" name="正方形/長方形 20"/>
          <p:cNvSpPr/>
          <p:nvPr/>
        </p:nvSpPr>
        <p:spPr bwMode="auto">
          <a:xfrm>
            <a:off x="479221" y="4509089"/>
            <a:ext cx="1512209" cy="295161"/>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23" name="正方形/長方形 22"/>
          <p:cNvSpPr/>
          <p:nvPr/>
        </p:nvSpPr>
        <p:spPr bwMode="auto">
          <a:xfrm>
            <a:off x="8616350" y="3316072"/>
            <a:ext cx="648090" cy="238755"/>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25" name="正方形/長方形 24"/>
          <p:cNvSpPr/>
          <p:nvPr/>
        </p:nvSpPr>
        <p:spPr bwMode="auto">
          <a:xfrm>
            <a:off x="9552480" y="4270334"/>
            <a:ext cx="792110" cy="238755"/>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29" name="正方形/長方形 28"/>
          <p:cNvSpPr/>
          <p:nvPr/>
        </p:nvSpPr>
        <p:spPr bwMode="auto">
          <a:xfrm>
            <a:off x="4079720" y="3212910"/>
            <a:ext cx="504070" cy="341917"/>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30" name="円形吹き出し 29"/>
          <p:cNvSpPr/>
          <p:nvPr/>
        </p:nvSpPr>
        <p:spPr bwMode="auto">
          <a:xfrm>
            <a:off x="1991430" y="4030208"/>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①</a:t>
            </a:r>
          </a:p>
        </p:txBody>
      </p:sp>
      <p:sp>
        <p:nvSpPr>
          <p:cNvPr id="31" name="円形吹き出し 30"/>
          <p:cNvSpPr/>
          <p:nvPr/>
        </p:nvSpPr>
        <p:spPr bwMode="auto">
          <a:xfrm>
            <a:off x="4753431" y="2884072"/>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②</a:t>
            </a:r>
          </a:p>
        </p:txBody>
      </p:sp>
      <p:sp>
        <p:nvSpPr>
          <p:cNvPr id="32" name="円形吹き出し 31"/>
          <p:cNvSpPr/>
          <p:nvPr/>
        </p:nvSpPr>
        <p:spPr bwMode="auto">
          <a:xfrm>
            <a:off x="9198925" y="2935197"/>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③</a:t>
            </a:r>
          </a:p>
        </p:txBody>
      </p:sp>
      <p:sp>
        <p:nvSpPr>
          <p:cNvPr id="14" name="円形吹き出し 13"/>
          <p:cNvSpPr/>
          <p:nvPr/>
        </p:nvSpPr>
        <p:spPr bwMode="auto">
          <a:xfrm>
            <a:off x="10445765" y="3825700"/>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④</a:t>
            </a:r>
          </a:p>
        </p:txBody>
      </p:sp>
    </p:spTree>
    <p:extLst>
      <p:ext uri="{BB962C8B-B14F-4D97-AF65-F5344CB8AC3E}">
        <p14:creationId xmlns:p14="http://schemas.microsoft.com/office/powerpoint/2010/main" val="37325071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rotWithShape="1">
          <a:blip r:embed="rId2"/>
          <a:srcRect t="6638"/>
          <a:stretch/>
        </p:blipFill>
        <p:spPr>
          <a:xfrm>
            <a:off x="520539" y="3197222"/>
            <a:ext cx="6071696" cy="1729191"/>
          </a:xfrm>
          <a:prstGeom prst="rect">
            <a:avLst/>
          </a:prstGeom>
        </p:spPr>
      </p:pic>
      <p:sp>
        <p:nvSpPr>
          <p:cNvPr id="2" name="タイトル 1"/>
          <p:cNvSpPr>
            <a:spLocks noGrp="1"/>
          </p:cNvSpPr>
          <p:nvPr>
            <p:ph type="title"/>
          </p:nvPr>
        </p:nvSpPr>
        <p:spPr/>
        <p:txBody>
          <a:bodyPr>
            <a:normAutofit/>
          </a:bodyPr>
          <a:lstStyle/>
          <a:p>
            <a:r>
              <a:rPr lang="en-US" altLang="ja-JP" dirty="0">
                <a:latin typeface="+mn-ea"/>
              </a:rPr>
              <a:t>5.2</a:t>
            </a:r>
            <a:r>
              <a:rPr lang="ja-JP" altLang="en-US" dirty="0">
                <a:latin typeface="+mn-ea"/>
              </a:rPr>
              <a:t> </a:t>
            </a:r>
            <a:r>
              <a:rPr lang="en-US" altLang="ja-JP" dirty="0" err="1"/>
              <a:t>ServiceNow</a:t>
            </a:r>
            <a:r>
              <a:rPr lang="ja-JP" altLang="en-US" dirty="0"/>
              <a:t>項目名の取得</a:t>
            </a:r>
            <a:r>
              <a:rPr lang="ja-JP" altLang="en-US" dirty="0">
                <a:latin typeface="+mn-ea"/>
              </a:rPr>
              <a:t>（</a:t>
            </a:r>
            <a:r>
              <a:rPr lang="en-US" altLang="ja-JP" dirty="0">
                <a:latin typeface="+mn-ea"/>
              </a:rPr>
              <a:t>2/2</a:t>
            </a:r>
            <a:r>
              <a:rPr lang="ja-JP" altLang="en-US" dirty="0">
                <a:latin typeface="+mn-ea"/>
              </a:rPr>
              <a:t>）</a:t>
            </a:r>
            <a:endParaRPr kumimoji="1" lang="ja-JP" altLang="en-US" dirty="0"/>
          </a:p>
        </p:txBody>
      </p:sp>
      <p:sp>
        <p:nvSpPr>
          <p:cNvPr id="3" name="コンテンツ プレースホルダー 2"/>
          <p:cNvSpPr>
            <a:spLocks noGrp="1"/>
          </p:cNvSpPr>
          <p:nvPr>
            <p:ph sz="quarter" idx="10"/>
          </p:nvPr>
        </p:nvSpPr>
        <p:spPr>
          <a:xfrm>
            <a:off x="239351" y="779097"/>
            <a:ext cx="11713300" cy="2151741"/>
          </a:xfrm>
        </p:spPr>
        <p:txBody>
          <a:bodyPr>
            <a:noAutofit/>
          </a:bodyPr>
          <a:lstStyle/>
          <a:p>
            <a:r>
              <a:rPr lang="ja-JP" altLang="en-US" dirty="0"/>
              <a:t>取得手順</a:t>
            </a:r>
            <a:endParaRPr lang="en-US" altLang="ja-JP" dirty="0"/>
          </a:p>
          <a:p>
            <a:pPr lvl="1"/>
            <a:r>
              <a:rPr lang="en-US" altLang="ja-JP" dirty="0" err="1"/>
              <a:t>ServiceNow</a:t>
            </a:r>
            <a:r>
              <a:rPr lang="ja-JP" altLang="en-US" dirty="0"/>
              <a:t>へログイン</a:t>
            </a:r>
            <a:endParaRPr lang="en-US" altLang="ja-JP" dirty="0"/>
          </a:p>
          <a:p>
            <a:pPr lvl="1"/>
            <a:r>
              <a:rPr lang="ja-JP" altLang="en-US" dirty="0"/>
              <a:t>「構成管理</a:t>
            </a:r>
            <a:r>
              <a:rPr lang="en-US" altLang="ja-JP" dirty="0"/>
              <a:t>CMDB</a:t>
            </a:r>
            <a:r>
              <a:rPr lang="ja-JP" altLang="en-US" dirty="0"/>
              <a:t>」へ移動する。</a:t>
            </a:r>
            <a:endParaRPr lang="en-US" altLang="ja-JP" dirty="0"/>
          </a:p>
          <a:p>
            <a:pPr lvl="1"/>
            <a:r>
              <a:rPr lang="ja-JP" altLang="en-US" dirty="0"/>
              <a:t>項目名を取得したいメニューを押下する。</a:t>
            </a:r>
            <a:endParaRPr lang="en-US" altLang="ja-JP" dirty="0"/>
          </a:p>
          <a:p>
            <a:pPr lvl="1"/>
            <a:r>
              <a:rPr lang="ja-JP" altLang="en-US" dirty="0"/>
              <a:t>項目名の右にあるスペースで右クリックし、「</a:t>
            </a:r>
            <a:r>
              <a:rPr lang="en-US" altLang="ja-JP" dirty="0"/>
              <a:t>XML</a:t>
            </a:r>
            <a:r>
              <a:rPr lang="ja-JP" altLang="en-US" dirty="0"/>
              <a:t>表示」を押下する。</a:t>
            </a:r>
            <a:endParaRPr lang="en-US" altLang="ja-JP" dirty="0"/>
          </a:p>
          <a:p>
            <a:pPr lvl="1"/>
            <a:r>
              <a:rPr lang="ja-JP" altLang="en-US" dirty="0"/>
              <a:t>表示された</a:t>
            </a:r>
            <a:r>
              <a:rPr lang="en-US" altLang="ja-JP" dirty="0"/>
              <a:t>XML</a:t>
            </a:r>
            <a:r>
              <a:rPr lang="ja-JP" altLang="en-US" dirty="0"/>
              <a:t>から該当項目名のカラム名を見つける。</a:t>
            </a:r>
            <a:endParaRPr lang="en-US" altLang="ja-JP" dirty="0"/>
          </a:p>
        </p:txBody>
      </p:sp>
      <p:sp>
        <p:nvSpPr>
          <p:cNvPr id="19" name="テキスト ボックス 18"/>
          <p:cNvSpPr txBox="1"/>
          <p:nvPr/>
        </p:nvSpPr>
        <p:spPr>
          <a:xfrm>
            <a:off x="477635" y="2930839"/>
            <a:ext cx="1656230" cy="230832"/>
          </a:xfrm>
          <a:prstGeom prst="rect">
            <a:avLst/>
          </a:prstGeom>
          <a:noFill/>
        </p:spPr>
        <p:txBody>
          <a:bodyPr wrap="square" rtlCol="0">
            <a:spAutoFit/>
          </a:bodyPr>
          <a:lstStyle/>
          <a:p>
            <a:r>
              <a:rPr lang="en-US" altLang="ja-JP" sz="900" dirty="0"/>
              <a:t>ServiceNow</a:t>
            </a:r>
            <a:endParaRPr kumimoji="1" lang="ja-JP" altLang="en-US" sz="900" dirty="0"/>
          </a:p>
        </p:txBody>
      </p:sp>
      <p:sp>
        <p:nvSpPr>
          <p:cNvPr id="21" name="正方形/長方形 20"/>
          <p:cNvSpPr/>
          <p:nvPr/>
        </p:nvSpPr>
        <p:spPr bwMode="auto">
          <a:xfrm>
            <a:off x="549645" y="4205897"/>
            <a:ext cx="865705" cy="295161"/>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pic>
        <p:nvPicPr>
          <p:cNvPr id="4" name="図 3"/>
          <p:cNvPicPr>
            <a:picLocks noChangeAspect="1"/>
          </p:cNvPicPr>
          <p:nvPr/>
        </p:nvPicPr>
        <p:blipFill rotWithShape="1">
          <a:blip r:embed="rId3"/>
          <a:srcRect b="47748"/>
          <a:stretch/>
        </p:blipFill>
        <p:spPr>
          <a:xfrm>
            <a:off x="7104140" y="3214987"/>
            <a:ext cx="4134427" cy="2160300"/>
          </a:xfrm>
          <a:prstGeom prst="rect">
            <a:avLst/>
          </a:prstGeom>
        </p:spPr>
      </p:pic>
      <p:pic>
        <p:nvPicPr>
          <p:cNvPr id="5" name="図 4"/>
          <p:cNvPicPr>
            <a:picLocks noChangeAspect="1"/>
          </p:cNvPicPr>
          <p:nvPr/>
        </p:nvPicPr>
        <p:blipFill>
          <a:blip r:embed="rId4"/>
          <a:stretch>
            <a:fillRect/>
          </a:stretch>
        </p:blipFill>
        <p:spPr>
          <a:xfrm>
            <a:off x="3751758" y="3774253"/>
            <a:ext cx="1944270" cy="2823187"/>
          </a:xfrm>
          <a:prstGeom prst="rect">
            <a:avLst/>
          </a:prstGeom>
        </p:spPr>
      </p:pic>
      <p:sp>
        <p:nvSpPr>
          <p:cNvPr id="14" name="円形吹き出し 13"/>
          <p:cNvSpPr/>
          <p:nvPr/>
        </p:nvSpPr>
        <p:spPr bwMode="auto">
          <a:xfrm>
            <a:off x="1463456" y="3805127"/>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①</a:t>
            </a:r>
          </a:p>
        </p:txBody>
      </p:sp>
      <p:sp>
        <p:nvSpPr>
          <p:cNvPr id="15" name="円形吹き出し 14"/>
          <p:cNvSpPr/>
          <p:nvPr/>
        </p:nvSpPr>
        <p:spPr bwMode="auto">
          <a:xfrm>
            <a:off x="4583790" y="6006563"/>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③</a:t>
            </a:r>
          </a:p>
        </p:txBody>
      </p:sp>
      <p:sp>
        <p:nvSpPr>
          <p:cNvPr id="18" name="正方形/長方形 17"/>
          <p:cNvSpPr/>
          <p:nvPr/>
        </p:nvSpPr>
        <p:spPr bwMode="auto">
          <a:xfrm>
            <a:off x="4007710" y="6290982"/>
            <a:ext cx="545578" cy="219651"/>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20" name="円形吹き出し 19"/>
          <p:cNvSpPr/>
          <p:nvPr/>
        </p:nvSpPr>
        <p:spPr bwMode="auto">
          <a:xfrm>
            <a:off x="4064499" y="3437891"/>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②</a:t>
            </a:r>
          </a:p>
        </p:txBody>
      </p:sp>
    </p:spTree>
    <p:extLst>
      <p:ext uri="{BB962C8B-B14F-4D97-AF65-F5344CB8AC3E}">
        <p14:creationId xmlns:p14="http://schemas.microsoft.com/office/powerpoint/2010/main" val="18414785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409815" y="3019125"/>
            <a:ext cx="10361284" cy="3107760"/>
          </a:xfrm>
          <a:prstGeom prst="rect">
            <a:avLst/>
          </a:prstGeom>
        </p:spPr>
      </p:pic>
      <p:sp>
        <p:nvSpPr>
          <p:cNvPr id="2" name="タイトル 1"/>
          <p:cNvSpPr>
            <a:spLocks noGrp="1"/>
          </p:cNvSpPr>
          <p:nvPr>
            <p:ph type="title"/>
          </p:nvPr>
        </p:nvSpPr>
        <p:spPr/>
        <p:txBody>
          <a:bodyPr>
            <a:normAutofit/>
          </a:bodyPr>
          <a:lstStyle/>
          <a:p>
            <a:r>
              <a:rPr lang="en-US" altLang="ja-JP" dirty="0"/>
              <a:t>5.3</a:t>
            </a:r>
            <a:r>
              <a:rPr lang="ja-JP" altLang="en-US" dirty="0"/>
              <a:t> オペレーティングシステムの取得</a:t>
            </a:r>
            <a:endParaRPr kumimoji="1" lang="ja-JP" altLang="en-US" dirty="0"/>
          </a:p>
        </p:txBody>
      </p:sp>
      <p:sp>
        <p:nvSpPr>
          <p:cNvPr id="3" name="コンテンツ プレースホルダー 2"/>
          <p:cNvSpPr>
            <a:spLocks noGrp="1"/>
          </p:cNvSpPr>
          <p:nvPr>
            <p:ph sz="quarter" idx="10"/>
          </p:nvPr>
        </p:nvSpPr>
        <p:spPr>
          <a:xfrm>
            <a:off x="239351" y="779098"/>
            <a:ext cx="11713300" cy="1569752"/>
          </a:xfrm>
        </p:spPr>
        <p:txBody>
          <a:bodyPr>
            <a:noAutofit/>
          </a:bodyPr>
          <a:lstStyle/>
          <a:p>
            <a:r>
              <a:rPr lang="ja-JP" altLang="en-US" dirty="0"/>
              <a:t>取得手順</a:t>
            </a:r>
            <a:endParaRPr lang="en-US" altLang="ja-JP" dirty="0"/>
          </a:p>
          <a:p>
            <a:pPr lvl="1"/>
            <a:r>
              <a:rPr lang="en-US" altLang="ja-JP" dirty="0" err="1"/>
              <a:t>ServiceNow</a:t>
            </a:r>
            <a:r>
              <a:rPr lang="ja-JP" altLang="en-US" dirty="0"/>
              <a:t>へログイン</a:t>
            </a:r>
            <a:endParaRPr lang="en-US" altLang="ja-JP" dirty="0"/>
          </a:p>
          <a:p>
            <a:pPr lvl="1"/>
            <a:r>
              <a:rPr lang="ja-JP" altLang="en-US" dirty="0"/>
              <a:t>「システムローカライズ」＞「選択肢」へ移動する。</a:t>
            </a:r>
            <a:endParaRPr lang="en-US" altLang="ja-JP" dirty="0"/>
          </a:p>
          <a:p>
            <a:pPr lvl="1"/>
            <a:r>
              <a:rPr lang="ja-JP" altLang="en-US" dirty="0"/>
              <a:t>検索を「要素」に変更し、検索窓に「</a:t>
            </a:r>
            <a:r>
              <a:rPr lang="en-US" altLang="ja-JP" dirty="0" err="1"/>
              <a:t>os</a:t>
            </a:r>
            <a:r>
              <a:rPr lang="ja-JP" altLang="en-US" dirty="0"/>
              <a:t>」を入力し</a:t>
            </a:r>
            <a:r>
              <a:rPr lang="en-US" altLang="ja-JP" dirty="0"/>
              <a:t>Enter</a:t>
            </a:r>
            <a:r>
              <a:rPr lang="ja-JP" altLang="en-US" dirty="0"/>
              <a:t>を押下する。</a:t>
            </a:r>
            <a:endParaRPr lang="en-US" altLang="ja-JP" dirty="0"/>
          </a:p>
          <a:p>
            <a:pPr lvl="1"/>
            <a:r>
              <a:rPr lang="ja-JP" altLang="en-US" dirty="0"/>
              <a:t>値の列の値を</a:t>
            </a:r>
            <a:r>
              <a:rPr lang="en-US" altLang="ja-JP" dirty="0"/>
              <a:t>ITA</a:t>
            </a:r>
            <a:r>
              <a:rPr lang="ja-JP" altLang="en-US" dirty="0" err="1"/>
              <a:t>に登</a:t>
            </a:r>
            <a:r>
              <a:rPr lang="ja-JP" altLang="en-US" dirty="0"/>
              <a:t>録する。</a:t>
            </a:r>
            <a:endParaRPr lang="en-US" altLang="ja-JP" dirty="0"/>
          </a:p>
        </p:txBody>
      </p:sp>
      <p:sp>
        <p:nvSpPr>
          <p:cNvPr id="12" name="テキスト ボックス 11"/>
          <p:cNvSpPr txBox="1"/>
          <p:nvPr/>
        </p:nvSpPr>
        <p:spPr>
          <a:xfrm>
            <a:off x="407210" y="2749798"/>
            <a:ext cx="1656230" cy="230832"/>
          </a:xfrm>
          <a:prstGeom prst="rect">
            <a:avLst/>
          </a:prstGeom>
          <a:noFill/>
        </p:spPr>
        <p:txBody>
          <a:bodyPr wrap="square" rtlCol="0">
            <a:spAutoFit/>
          </a:bodyPr>
          <a:lstStyle/>
          <a:p>
            <a:r>
              <a:rPr lang="en-US" altLang="ja-JP" sz="900" dirty="0"/>
              <a:t>ServiceNow</a:t>
            </a:r>
            <a:endParaRPr kumimoji="1" lang="ja-JP" altLang="en-US" sz="900" dirty="0"/>
          </a:p>
        </p:txBody>
      </p:sp>
      <p:sp>
        <p:nvSpPr>
          <p:cNvPr id="11" name="正方形/長方形 10"/>
          <p:cNvSpPr/>
          <p:nvPr/>
        </p:nvSpPr>
        <p:spPr bwMode="auto">
          <a:xfrm>
            <a:off x="407210" y="4588877"/>
            <a:ext cx="1584220" cy="248748"/>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23" name="円形吹き出し 22"/>
          <p:cNvSpPr/>
          <p:nvPr/>
        </p:nvSpPr>
        <p:spPr bwMode="auto">
          <a:xfrm>
            <a:off x="1991430" y="4169608"/>
            <a:ext cx="432000" cy="436455"/>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①</a:t>
            </a:r>
          </a:p>
        </p:txBody>
      </p:sp>
      <p:sp>
        <p:nvSpPr>
          <p:cNvPr id="25" name="円形吹き出し 24"/>
          <p:cNvSpPr/>
          <p:nvPr/>
        </p:nvSpPr>
        <p:spPr bwMode="auto">
          <a:xfrm>
            <a:off x="1793238" y="5342078"/>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②</a:t>
            </a:r>
          </a:p>
        </p:txBody>
      </p:sp>
      <p:sp>
        <p:nvSpPr>
          <p:cNvPr id="22" name="正方形/長方形 21"/>
          <p:cNvSpPr/>
          <p:nvPr/>
        </p:nvSpPr>
        <p:spPr bwMode="auto">
          <a:xfrm>
            <a:off x="407210" y="5805095"/>
            <a:ext cx="1584220" cy="248748"/>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24" name="正方形/長方形 23"/>
          <p:cNvSpPr/>
          <p:nvPr/>
        </p:nvSpPr>
        <p:spPr bwMode="auto">
          <a:xfrm>
            <a:off x="3379714" y="3071885"/>
            <a:ext cx="609949" cy="160975"/>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26" name="正方形/長方形 25"/>
          <p:cNvSpPr/>
          <p:nvPr/>
        </p:nvSpPr>
        <p:spPr bwMode="auto">
          <a:xfrm>
            <a:off x="4037288" y="3092989"/>
            <a:ext cx="609949" cy="160975"/>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27" name="円形吹き出し 26"/>
          <p:cNvSpPr/>
          <p:nvPr/>
        </p:nvSpPr>
        <p:spPr bwMode="auto">
          <a:xfrm>
            <a:off x="3773663" y="2624551"/>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③</a:t>
            </a:r>
          </a:p>
        </p:txBody>
      </p:sp>
      <p:sp>
        <p:nvSpPr>
          <p:cNvPr id="28" name="円形吹き出し 27"/>
          <p:cNvSpPr/>
          <p:nvPr/>
        </p:nvSpPr>
        <p:spPr bwMode="auto">
          <a:xfrm>
            <a:off x="4688998" y="2635196"/>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④</a:t>
            </a:r>
          </a:p>
        </p:txBody>
      </p:sp>
      <p:sp>
        <p:nvSpPr>
          <p:cNvPr id="29" name="正方形/長方形 28"/>
          <p:cNvSpPr/>
          <p:nvPr/>
        </p:nvSpPr>
        <p:spPr bwMode="auto">
          <a:xfrm>
            <a:off x="5790376" y="3560208"/>
            <a:ext cx="881704" cy="2605172"/>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15" name="円形吹き出し 14"/>
          <p:cNvSpPr/>
          <p:nvPr/>
        </p:nvSpPr>
        <p:spPr bwMode="auto">
          <a:xfrm>
            <a:off x="6743562" y="3075198"/>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⑤</a:t>
            </a:r>
          </a:p>
        </p:txBody>
      </p:sp>
    </p:spTree>
    <p:extLst>
      <p:ext uri="{BB962C8B-B14F-4D97-AF65-F5344CB8AC3E}">
        <p14:creationId xmlns:p14="http://schemas.microsoft.com/office/powerpoint/2010/main" val="39348083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p:cNvPicPr>
            <a:picLocks noChangeAspect="1"/>
          </p:cNvPicPr>
          <p:nvPr/>
        </p:nvPicPr>
        <p:blipFill>
          <a:blip r:embed="rId2"/>
          <a:stretch>
            <a:fillRect/>
          </a:stretch>
        </p:blipFill>
        <p:spPr>
          <a:xfrm>
            <a:off x="543277" y="2582572"/>
            <a:ext cx="10349300" cy="2574668"/>
          </a:xfrm>
          <a:prstGeom prst="rect">
            <a:avLst/>
          </a:prstGeom>
        </p:spPr>
      </p:pic>
      <p:sp>
        <p:nvSpPr>
          <p:cNvPr id="20" name="タイトル 1"/>
          <p:cNvSpPr txBox="1">
            <a:spLocks/>
          </p:cNvSpPr>
          <p:nvPr/>
        </p:nvSpPr>
        <p:spPr bwMode="gray">
          <a:xfrm>
            <a:off x="239351" y="115200"/>
            <a:ext cx="11712000" cy="468000"/>
          </a:xfrm>
          <a:prstGeom prst="rect">
            <a:avLst/>
          </a:prstGeom>
        </p:spPr>
        <p:txBody>
          <a:bodyPr vert="horz" lIns="91440" tIns="36000" rIns="9144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dirty="0"/>
              <a:t>5.4</a:t>
            </a:r>
            <a:r>
              <a:rPr lang="ja-JP" altLang="en-US" dirty="0"/>
              <a:t> メーカーの取得</a:t>
            </a:r>
            <a:endParaRPr lang="ja-JP" altLang="en-US" kern="0" dirty="0"/>
          </a:p>
        </p:txBody>
      </p:sp>
      <p:sp>
        <p:nvSpPr>
          <p:cNvPr id="22" name="コンテンツ プレースホルダー 2"/>
          <p:cNvSpPr txBox="1">
            <a:spLocks/>
          </p:cNvSpPr>
          <p:nvPr/>
        </p:nvSpPr>
        <p:spPr bwMode="gray">
          <a:xfrm>
            <a:off x="239351" y="779098"/>
            <a:ext cx="11713300" cy="1569752"/>
          </a:xfrm>
          <a:prstGeom prst="rect">
            <a:avLst/>
          </a:prstGeom>
        </p:spPr>
        <p:txBody>
          <a:bodyPr vert="horz" lIns="91440" tIns="45720" rIns="91440" bIns="45720" rtlCol="0">
            <a:no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kern="0" dirty="0"/>
              <a:t>取得手順</a:t>
            </a:r>
          </a:p>
          <a:p>
            <a:pPr lvl="1"/>
            <a:r>
              <a:rPr lang="en-US" altLang="ja-JP" dirty="0" err="1"/>
              <a:t>ServiceNow</a:t>
            </a:r>
            <a:r>
              <a:rPr lang="ja-JP" altLang="en-US" dirty="0"/>
              <a:t>へログイン</a:t>
            </a:r>
            <a:endParaRPr lang="en-US" altLang="ja-JP" dirty="0"/>
          </a:p>
          <a:p>
            <a:pPr lvl="1"/>
            <a:r>
              <a:rPr lang="ja-JP" altLang="en-US" kern="0" dirty="0"/>
              <a:t>「組織」＞「会社」へ移動する。</a:t>
            </a:r>
            <a:endParaRPr lang="en-US" altLang="ja-JP" kern="0" dirty="0"/>
          </a:p>
          <a:p>
            <a:pPr lvl="1"/>
            <a:r>
              <a:rPr lang="ja-JP" altLang="en-US" kern="0" dirty="0"/>
              <a:t>名前の列を</a:t>
            </a:r>
            <a:r>
              <a:rPr lang="en-US" altLang="ja-JP" kern="0" dirty="0"/>
              <a:t>ITA</a:t>
            </a:r>
            <a:r>
              <a:rPr lang="ja-JP" altLang="en-US" kern="0" dirty="0" err="1"/>
              <a:t>に登</a:t>
            </a:r>
            <a:r>
              <a:rPr lang="ja-JP" altLang="en-US" kern="0" dirty="0"/>
              <a:t>録する。</a:t>
            </a:r>
          </a:p>
        </p:txBody>
      </p:sp>
      <p:sp>
        <p:nvSpPr>
          <p:cNvPr id="29" name="テキスト ボックス 28"/>
          <p:cNvSpPr txBox="1"/>
          <p:nvPr/>
        </p:nvSpPr>
        <p:spPr>
          <a:xfrm>
            <a:off x="407210" y="2316278"/>
            <a:ext cx="1656230" cy="230832"/>
          </a:xfrm>
          <a:prstGeom prst="rect">
            <a:avLst/>
          </a:prstGeom>
          <a:noFill/>
        </p:spPr>
        <p:txBody>
          <a:bodyPr wrap="square" rtlCol="0">
            <a:spAutoFit/>
          </a:bodyPr>
          <a:lstStyle/>
          <a:p>
            <a:r>
              <a:rPr lang="en-US" altLang="ja-JP" sz="900" dirty="0"/>
              <a:t>ServiceNow</a:t>
            </a:r>
            <a:endParaRPr kumimoji="1" lang="ja-JP" altLang="en-US" sz="900" dirty="0"/>
          </a:p>
        </p:txBody>
      </p:sp>
      <p:sp>
        <p:nvSpPr>
          <p:cNvPr id="30" name="正方形/長方形 29"/>
          <p:cNvSpPr/>
          <p:nvPr/>
        </p:nvSpPr>
        <p:spPr bwMode="auto">
          <a:xfrm>
            <a:off x="553241" y="3703657"/>
            <a:ext cx="1178724" cy="266294"/>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31" name="正方形/長方形 30"/>
          <p:cNvSpPr/>
          <p:nvPr/>
        </p:nvSpPr>
        <p:spPr bwMode="auto">
          <a:xfrm>
            <a:off x="553241" y="4814488"/>
            <a:ext cx="1925220" cy="341000"/>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32" name="円形吹き出し 31"/>
          <p:cNvSpPr/>
          <p:nvPr/>
        </p:nvSpPr>
        <p:spPr bwMode="auto">
          <a:xfrm>
            <a:off x="1847440" y="3257959"/>
            <a:ext cx="432000" cy="436455"/>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①</a:t>
            </a:r>
          </a:p>
        </p:txBody>
      </p:sp>
      <p:sp>
        <p:nvSpPr>
          <p:cNvPr id="33" name="円形吹き出し 32"/>
          <p:cNvSpPr/>
          <p:nvPr/>
        </p:nvSpPr>
        <p:spPr bwMode="auto">
          <a:xfrm>
            <a:off x="2576498" y="4382488"/>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②</a:t>
            </a:r>
          </a:p>
        </p:txBody>
      </p:sp>
      <p:sp>
        <p:nvSpPr>
          <p:cNvPr id="34" name="正方形/長方形 33"/>
          <p:cNvSpPr/>
          <p:nvPr/>
        </p:nvSpPr>
        <p:spPr bwMode="auto">
          <a:xfrm>
            <a:off x="3071579" y="3209892"/>
            <a:ext cx="1241081" cy="1814386"/>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11" name="円形吹き出し 10"/>
          <p:cNvSpPr/>
          <p:nvPr/>
        </p:nvSpPr>
        <p:spPr bwMode="auto">
          <a:xfrm>
            <a:off x="4326714" y="2753142"/>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③</a:t>
            </a:r>
          </a:p>
        </p:txBody>
      </p:sp>
    </p:spTree>
    <p:extLst>
      <p:ext uri="{BB962C8B-B14F-4D97-AF65-F5344CB8AC3E}">
        <p14:creationId xmlns:p14="http://schemas.microsoft.com/office/powerpoint/2010/main" val="25646441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txBox="1">
            <a:spLocks/>
          </p:cNvSpPr>
          <p:nvPr/>
        </p:nvSpPr>
        <p:spPr bwMode="gray">
          <a:xfrm>
            <a:off x="391584" y="3197473"/>
            <a:ext cx="11712000" cy="467239"/>
          </a:xfrm>
          <a:prstGeom prst="rect">
            <a:avLst/>
          </a:prstGeom>
        </p:spPr>
        <p:txBody>
          <a:bodyPr vert="horz" wrap="square" lIns="91440" tIns="36000" rIns="91440" bIns="0" rtlCol="0" anchor="b">
            <a:spAutoFit/>
          </a:bodyPr>
          <a:lstStyle>
            <a:lvl1pPr algn="l" rtl="0" eaLnBrk="0" fontAlgn="base" hangingPunct="0">
              <a:spcBef>
                <a:spcPct val="0"/>
              </a:spcBef>
              <a:spcAft>
                <a:spcPct val="0"/>
              </a:spcAft>
              <a:defRPr kumimoji="1" sz="28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dirty="0">
                <a:latin typeface="+mn-ea"/>
              </a:rPr>
              <a:t>6.</a:t>
            </a:r>
            <a:r>
              <a:rPr lang="ja-JP" altLang="en-US" dirty="0">
                <a:latin typeface="+mn-ea"/>
              </a:rPr>
              <a:t> こんなときは？</a:t>
            </a:r>
            <a:endParaRPr lang="en-US" altLang="ja-JP" dirty="0">
              <a:latin typeface="+mn-ea"/>
            </a:endParaRPr>
          </a:p>
        </p:txBody>
      </p:sp>
    </p:spTree>
    <p:extLst>
      <p:ext uri="{BB962C8B-B14F-4D97-AF65-F5344CB8AC3E}">
        <p14:creationId xmlns:p14="http://schemas.microsoft.com/office/powerpoint/2010/main" val="402454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latin typeface="+mn-ea"/>
              </a:rPr>
              <a:t>6.1</a:t>
            </a:r>
            <a:r>
              <a:rPr lang="ja-JP" altLang="en-US" dirty="0">
                <a:latin typeface="+mn-ea"/>
              </a:rPr>
              <a:t> </a:t>
            </a:r>
            <a:r>
              <a:rPr lang="en-US" altLang="ja-JP" dirty="0"/>
              <a:t>Failed to import the required Python library...</a:t>
            </a:r>
            <a:r>
              <a:rPr lang="ja-JP" altLang="en-US" dirty="0"/>
              <a:t>  が出力されて失敗する</a:t>
            </a:r>
            <a:endParaRPr kumimoji="1" lang="ja-JP" altLang="en-US" dirty="0"/>
          </a:p>
        </p:txBody>
      </p:sp>
      <p:sp>
        <p:nvSpPr>
          <p:cNvPr id="3" name="コンテンツ プレースホルダー 2"/>
          <p:cNvSpPr>
            <a:spLocks noGrp="1"/>
          </p:cNvSpPr>
          <p:nvPr>
            <p:ph sz="quarter" idx="10"/>
          </p:nvPr>
        </p:nvSpPr>
        <p:spPr>
          <a:xfrm>
            <a:off x="239351" y="779098"/>
            <a:ext cx="11713300" cy="1497279"/>
          </a:xfrm>
        </p:spPr>
        <p:txBody>
          <a:bodyPr>
            <a:noAutofit/>
          </a:bodyPr>
          <a:lstStyle/>
          <a:p>
            <a:r>
              <a:rPr lang="ja-JP" altLang="en-US" dirty="0"/>
              <a:t>「</a:t>
            </a:r>
            <a:r>
              <a:rPr lang="en-US" altLang="ja-JP" dirty="0">
                <a:hlinkClick r:id="rId2" action="ppaction://hlinksldjump"/>
              </a:rPr>
              <a:t>2.3</a:t>
            </a:r>
            <a:r>
              <a:rPr lang="ja-JP" altLang="en-US" dirty="0">
                <a:hlinkClick r:id="rId2" action="ppaction://hlinksldjump"/>
              </a:rPr>
              <a:t> </a:t>
            </a:r>
            <a:r>
              <a:rPr lang="en-US" altLang="ja-JP" dirty="0">
                <a:latin typeface="+mn-ea"/>
                <a:hlinkClick r:id="rId2" action="ppaction://hlinksldjump"/>
              </a:rPr>
              <a:t>Playbook</a:t>
            </a:r>
            <a:r>
              <a:rPr lang="ja-JP" altLang="en-US" dirty="0">
                <a:latin typeface="+mn-ea"/>
                <a:hlinkClick r:id="rId2" action="ppaction://hlinksldjump"/>
              </a:rPr>
              <a:t>利用</a:t>
            </a:r>
            <a:r>
              <a:rPr lang="ja-JP" altLang="en-US" dirty="0">
                <a:hlinkClick r:id="rId2" action="ppaction://hlinksldjump"/>
              </a:rPr>
              <a:t>の準備</a:t>
            </a:r>
            <a:r>
              <a:rPr lang="ja-JP" altLang="en-US" dirty="0"/>
              <a:t>」がうまくいっていない可能性があります。</a:t>
            </a:r>
            <a:br>
              <a:rPr lang="en-US" altLang="ja-JP" dirty="0"/>
            </a:br>
            <a:r>
              <a:rPr lang="ja-JP" altLang="en-US" dirty="0"/>
              <a:t>手順を再確認して、必要なライブラリがインストールされていることをご確認下さい。</a:t>
            </a:r>
            <a:endParaRPr lang="en-US" altLang="ja-JP" dirty="0"/>
          </a:p>
          <a:p>
            <a:pPr marL="0" indent="0">
              <a:buNone/>
            </a:pPr>
            <a:endParaRPr lang="en-US" altLang="ja-JP" dirty="0"/>
          </a:p>
          <a:p>
            <a:pPr marL="0" indent="0">
              <a:buNone/>
            </a:pPr>
            <a:r>
              <a:rPr lang="ja-JP" altLang="en-US" dirty="0"/>
              <a:t>表示例</a:t>
            </a:r>
            <a:endParaRPr lang="en-US" altLang="ja-JP" dirty="0"/>
          </a:p>
        </p:txBody>
      </p:sp>
      <p:pic>
        <p:nvPicPr>
          <p:cNvPr id="5" name="図 4"/>
          <p:cNvPicPr>
            <a:picLocks noChangeAspect="1"/>
          </p:cNvPicPr>
          <p:nvPr/>
        </p:nvPicPr>
        <p:blipFill>
          <a:blip r:embed="rId3"/>
          <a:stretch>
            <a:fillRect/>
          </a:stretch>
        </p:blipFill>
        <p:spPr>
          <a:xfrm>
            <a:off x="3072812" y="2492870"/>
            <a:ext cx="8878539" cy="3972479"/>
          </a:xfrm>
          <a:prstGeom prst="rect">
            <a:avLst/>
          </a:prstGeom>
        </p:spPr>
      </p:pic>
      <p:pic>
        <p:nvPicPr>
          <p:cNvPr id="4" name="図 3"/>
          <p:cNvPicPr>
            <a:picLocks noChangeAspect="1"/>
          </p:cNvPicPr>
          <p:nvPr/>
        </p:nvPicPr>
        <p:blipFill>
          <a:blip r:embed="rId4"/>
          <a:stretch>
            <a:fillRect/>
          </a:stretch>
        </p:blipFill>
        <p:spPr>
          <a:xfrm>
            <a:off x="407210" y="2276377"/>
            <a:ext cx="10745510" cy="2664833"/>
          </a:xfrm>
          <a:prstGeom prst="rect">
            <a:avLst/>
          </a:prstGeom>
        </p:spPr>
      </p:pic>
      <p:sp>
        <p:nvSpPr>
          <p:cNvPr id="16" name="正方形/長方形 15"/>
          <p:cNvSpPr/>
          <p:nvPr/>
        </p:nvSpPr>
        <p:spPr bwMode="auto">
          <a:xfrm>
            <a:off x="9608286" y="3095639"/>
            <a:ext cx="1030056" cy="261351"/>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17" name="正方形/長方形 16"/>
          <p:cNvSpPr/>
          <p:nvPr/>
        </p:nvSpPr>
        <p:spPr bwMode="auto">
          <a:xfrm>
            <a:off x="3935700" y="5543979"/>
            <a:ext cx="7777080" cy="261351"/>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Tree>
    <p:extLst>
      <p:ext uri="{BB962C8B-B14F-4D97-AF65-F5344CB8AC3E}">
        <p14:creationId xmlns:p14="http://schemas.microsoft.com/office/powerpoint/2010/main" val="3987628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txBox="1">
            <a:spLocks/>
          </p:cNvSpPr>
          <p:nvPr/>
        </p:nvSpPr>
        <p:spPr bwMode="gray">
          <a:xfrm>
            <a:off x="391584" y="3197473"/>
            <a:ext cx="11712000" cy="467239"/>
          </a:xfrm>
          <a:prstGeom prst="rect">
            <a:avLst/>
          </a:prstGeom>
        </p:spPr>
        <p:txBody>
          <a:bodyPr vert="horz" wrap="square" lIns="91440" tIns="36000" rIns="91440" bIns="0" rtlCol="0" anchor="b">
            <a:spAutoFit/>
          </a:bodyPr>
          <a:lstStyle>
            <a:lvl1pPr algn="l" rtl="0" eaLnBrk="0" fontAlgn="base" hangingPunct="0">
              <a:spcBef>
                <a:spcPct val="0"/>
              </a:spcBef>
              <a:spcAft>
                <a:spcPct val="0"/>
              </a:spcAft>
              <a:defRPr kumimoji="1" sz="28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kern="0"/>
              <a:t>1. </a:t>
            </a:r>
            <a:r>
              <a:rPr lang="ja-JP" altLang="en-US" kern="0"/>
              <a:t>はじめに</a:t>
            </a:r>
            <a:endParaRPr lang="ja-JP" altLang="en-US" kern="0" dirty="0"/>
          </a:p>
        </p:txBody>
      </p:sp>
    </p:spTree>
    <p:extLst>
      <p:ext uri="{BB962C8B-B14F-4D97-AF65-F5344CB8AC3E}">
        <p14:creationId xmlns:p14="http://schemas.microsoft.com/office/powerpoint/2010/main" val="353529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a:stretch>
            <a:fillRect/>
          </a:stretch>
        </p:blipFill>
        <p:spPr>
          <a:xfrm>
            <a:off x="5807171" y="3135992"/>
            <a:ext cx="3458058" cy="3067478"/>
          </a:xfrm>
          <a:prstGeom prst="rect">
            <a:avLst/>
          </a:prstGeom>
        </p:spPr>
      </p:pic>
      <p:pic>
        <p:nvPicPr>
          <p:cNvPr id="9" name="図 8"/>
          <p:cNvPicPr>
            <a:picLocks noChangeAspect="1"/>
          </p:cNvPicPr>
          <p:nvPr/>
        </p:nvPicPr>
        <p:blipFill>
          <a:blip r:embed="rId3"/>
          <a:stretch>
            <a:fillRect/>
          </a:stretch>
        </p:blipFill>
        <p:spPr>
          <a:xfrm>
            <a:off x="6215674" y="4868881"/>
            <a:ext cx="5949538" cy="1392134"/>
          </a:xfrm>
          <a:prstGeom prst="rect">
            <a:avLst/>
          </a:prstGeom>
        </p:spPr>
      </p:pic>
      <p:pic>
        <p:nvPicPr>
          <p:cNvPr id="4" name="図 3"/>
          <p:cNvPicPr>
            <a:picLocks noChangeAspect="1"/>
          </p:cNvPicPr>
          <p:nvPr/>
        </p:nvPicPr>
        <p:blipFill>
          <a:blip r:embed="rId4"/>
          <a:stretch>
            <a:fillRect/>
          </a:stretch>
        </p:blipFill>
        <p:spPr>
          <a:xfrm>
            <a:off x="411015" y="3111830"/>
            <a:ext cx="4877481" cy="1276528"/>
          </a:xfrm>
          <a:prstGeom prst="rect">
            <a:avLst/>
          </a:prstGeom>
        </p:spPr>
      </p:pic>
      <p:sp>
        <p:nvSpPr>
          <p:cNvPr id="2" name="タイトル 1"/>
          <p:cNvSpPr>
            <a:spLocks noGrp="1"/>
          </p:cNvSpPr>
          <p:nvPr>
            <p:ph type="title"/>
          </p:nvPr>
        </p:nvSpPr>
        <p:spPr/>
        <p:txBody>
          <a:bodyPr>
            <a:normAutofit/>
          </a:bodyPr>
          <a:lstStyle/>
          <a:p>
            <a:r>
              <a:rPr lang="en-US" altLang="ja-JP" dirty="0"/>
              <a:t>6.2</a:t>
            </a:r>
            <a:r>
              <a:rPr lang="ja-JP" altLang="en-US" dirty="0"/>
              <a:t> 項目名に「クラス」を利用する場合</a:t>
            </a:r>
            <a:endParaRPr kumimoji="1" lang="ja-JP" altLang="en-US" dirty="0"/>
          </a:p>
        </p:txBody>
      </p:sp>
      <p:sp>
        <p:nvSpPr>
          <p:cNvPr id="3" name="コンテンツ プレースホルダー 2"/>
          <p:cNvSpPr>
            <a:spLocks noGrp="1"/>
          </p:cNvSpPr>
          <p:nvPr>
            <p:ph sz="quarter" idx="10"/>
          </p:nvPr>
        </p:nvSpPr>
        <p:spPr>
          <a:xfrm>
            <a:off x="239350" y="779098"/>
            <a:ext cx="11952649" cy="1857792"/>
          </a:xfrm>
        </p:spPr>
        <p:txBody>
          <a:bodyPr>
            <a:noAutofit/>
          </a:bodyPr>
          <a:lstStyle/>
          <a:p>
            <a:r>
              <a:rPr lang="en-US" altLang="ja-JP" dirty="0" err="1"/>
              <a:t>ServiceNow</a:t>
            </a:r>
            <a:r>
              <a:rPr lang="ja-JP" altLang="en-US" dirty="0"/>
              <a:t>のクラスは見た目は日本語（または英語）で入っているが、裏で持っているデータはテーブル名。</a:t>
            </a:r>
            <a:endParaRPr lang="en-US" altLang="ja-JP" dirty="0"/>
          </a:p>
          <a:p>
            <a:r>
              <a:rPr lang="en-US" altLang="ja-JP" dirty="0"/>
              <a:t>ServiceNow</a:t>
            </a:r>
            <a:r>
              <a:rPr lang="ja-JP" altLang="en-US" dirty="0"/>
              <a:t>連携モデルでは「マスタ管理」＞「クラス」というメニューを作成し管理する方式をとっている。</a:t>
            </a:r>
            <a:endParaRPr lang="en-US" altLang="ja-JP" dirty="0"/>
          </a:p>
          <a:p>
            <a:r>
              <a:rPr lang="ja-JP" altLang="en-US" dirty="0"/>
              <a:t>入力方式を</a:t>
            </a:r>
            <a:r>
              <a:rPr lang="en-US" altLang="ja-JP" dirty="0"/>
              <a:t>[</a:t>
            </a:r>
            <a:r>
              <a:rPr lang="ja-JP" altLang="en-US" dirty="0"/>
              <a:t>プルダウン</a:t>
            </a:r>
            <a:r>
              <a:rPr lang="en-US" altLang="ja-JP" dirty="0"/>
              <a:t>]</a:t>
            </a:r>
            <a:r>
              <a:rPr lang="ja-JP" altLang="en-US" dirty="0"/>
              <a:t>にして、「クラス」を指定するのを推奨しているが、</a:t>
            </a:r>
            <a:r>
              <a:rPr lang="en-US" altLang="ja-JP" dirty="0"/>
              <a:t>[</a:t>
            </a:r>
            <a:r>
              <a:rPr lang="ja-JP" altLang="en-US" dirty="0"/>
              <a:t>文字列（単一行）</a:t>
            </a:r>
            <a:r>
              <a:rPr lang="en-US" altLang="ja-JP" dirty="0"/>
              <a:t>]</a:t>
            </a:r>
            <a:r>
              <a:rPr lang="ja-JP" altLang="en-US" dirty="0"/>
              <a:t>にして、直接入力させても問題はない</a:t>
            </a:r>
            <a:endParaRPr lang="en-US" altLang="ja-JP" dirty="0"/>
          </a:p>
          <a:p>
            <a:pPr lvl="1"/>
            <a:endParaRPr lang="en-US" altLang="ja-JP" sz="1800" dirty="0"/>
          </a:p>
          <a:p>
            <a:pPr lvl="1"/>
            <a:endParaRPr lang="en-US" altLang="ja-JP" sz="1800" dirty="0"/>
          </a:p>
          <a:p>
            <a:pPr marL="180000" lvl="1" indent="0">
              <a:buNone/>
            </a:pPr>
            <a:endParaRPr kumimoji="1" lang="en-US" altLang="ja-JP" sz="1800" dirty="0"/>
          </a:p>
        </p:txBody>
      </p:sp>
      <p:sp>
        <p:nvSpPr>
          <p:cNvPr id="12" name="テキスト ボックス 11"/>
          <p:cNvSpPr txBox="1"/>
          <p:nvPr/>
        </p:nvSpPr>
        <p:spPr>
          <a:xfrm>
            <a:off x="407210" y="2859740"/>
            <a:ext cx="1656230" cy="230832"/>
          </a:xfrm>
          <a:prstGeom prst="rect">
            <a:avLst/>
          </a:prstGeom>
          <a:noFill/>
        </p:spPr>
        <p:txBody>
          <a:bodyPr wrap="square" rtlCol="0">
            <a:spAutoFit/>
          </a:bodyPr>
          <a:lstStyle/>
          <a:p>
            <a:r>
              <a:rPr lang="ja-JP" altLang="en-US" sz="900" dirty="0"/>
              <a:t>マスタ＞クラス</a:t>
            </a:r>
            <a:endParaRPr kumimoji="1" lang="ja-JP" altLang="en-US" sz="900" dirty="0"/>
          </a:p>
        </p:txBody>
      </p:sp>
      <p:sp>
        <p:nvSpPr>
          <p:cNvPr id="11" name="正方形/長方形 10"/>
          <p:cNvSpPr/>
          <p:nvPr/>
        </p:nvSpPr>
        <p:spPr bwMode="auto">
          <a:xfrm>
            <a:off x="6384040" y="3744987"/>
            <a:ext cx="2808390" cy="340706"/>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14" name="正方形/長方形 13"/>
          <p:cNvSpPr/>
          <p:nvPr/>
        </p:nvSpPr>
        <p:spPr bwMode="auto">
          <a:xfrm>
            <a:off x="6457391" y="4362523"/>
            <a:ext cx="845712" cy="288040"/>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19" name="正方形/長方形 18"/>
          <p:cNvSpPr/>
          <p:nvPr/>
        </p:nvSpPr>
        <p:spPr bwMode="auto">
          <a:xfrm>
            <a:off x="6443311" y="5481701"/>
            <a:ext cx="372789" cy="286703"/>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20" name="テキスト ボックス 19"/>
          <p:cNvSpPr txBox="1"/>
          <p:nvPr/>
        </p:nvSpPr>
        <p:spPr>
          <a:xfrm>
            <a:off x="5671666" y="2847615"/>
            <a:ext cx="1656230" cy="230832"/>
          </a:xfrm>
          <a:prstGeom prst="rect">
            <a:avLst/>
          </a:prstGeom>
          <a:noFill/>
        </p:spPr>
        <p:txBody>
          <a:bodyPr wrap="square" rtlCol="0">
            <a:spAutoFit/>
          </a:bodyPr>
          <a:lstStyle/>
          <a:p>
            <a:r>
              <a:rPr lang="ja-JP" altLang="en-US" sz="900" dirty="0"/>
              <a:t>メニュー定義・作成</a:t>
            </a:r>
            <a:endParaRPr kumimoji="1" lang="ja-JP" altLang="en-US" sz="900" dirty="0"/>
          </a:p>
        </p:txBody>
      </p:sp>
      <p:sp>
        <p:nvSpPr>
          <p:cNvPr id="21" name="正方形/長方形 20"/>
          <p:cNvSpPr/>
          <p:nvPr/>
        </p:nvSpPr>
        <p:spPr bwMode="auto">
          <a:xfrm>
            <a:off x="3458476" y="3135992"/>
            <a:ext cx="1830020" cy="1252366"/>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8" name="角丸四角形吹き出し 7"/>
          <p:cNvSpPr/>
          <p:nvPr/>
        </p:nvSpPr>
        <p:spPr bwMode="auto">
          <a:xfrm>
            <a:off x="3194343" y="4527956"/>
            <a:ext cx="1878053" cy="551726"/>
          </a:xfrm>
          <a:prstGeom prst="wedgeRoundRectCallout">
            <a:avLst>
              <a:gd name="adj1" fmla="val -11373"/>
              <a:gd name="adj2" fmla="val -70125"/>
              <a:gd name="adj3" fmla="val 16667"/>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連携対象はこっち</a:t>
            </a:r>
          </a:p>
        </p:txBody>
      </p:sp>
      <p:sp>
        <p:nvSpPr>
          <p:cNvPr id="22" name="正方形/長方形 21"/>
          <p:cNvSpPr/>
          <p:nvPr/>
        </p:nvSpPr>
        <p:spPr bwMode="auto">
          <a:xfrm>
            <a:off x="10770357" y="5881680"/>
            <a:ext cx="654383" cy="286703"/>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grpSp>
        <p:nvGrpSpPr>
          <p:cNvPr id="23" name="グループ化 22"/>
          <p:cNvGrpSpPr/>
          <p:nvPr/>
        </p:nvGrpSpPr>
        <p:grpSpPr>
          <a:xfrm>
            <a:off x="248106" y="5880248"/>
            <a:ext cx="1114306" cy="380132"/>
            <a:chOff x="419520" y="4643499"/>
            <a:chExt cx="1282134" cy="437384"/>
          </a:xfrm>
          <a:effectLst>
            <a:outerShdw blurRad="25400" dist="25400" dir="5400000" algn="t" rotWithShape="0">
              <a:prstClr val="black">
                <a:alpha val="53000"/>
              </a:prstClr>
            </a:outerShdw>
          </a:effectLst>
        </p:grpSpPr>
        <p:sp>
          <p:nvSpPr>
            <p:cNvPr id="24" name="フリーフォーム 23"/>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5" name="テキスト ボックス 24"/>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26" name="テキスト ボックス 25"/>
          <p:cNvSpPr txBox="1"/>
          <p:nvPr/>
        </p:nvSpPr>
        <p:spPr>
          <a:xfrm>
            <a:off x="1414383" y="5712770"/>
            <a:ext cx="4257284"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latin typeface="+mn-ea"/>
              </a:rPr>
              <a:t>「入力方式」</a:t>
            </a:r>
            <a:r>
              <a:rPr lang="en-US" altLang="ja-JP" dirty="0">
                <a:latin typeface="+mn-ea"/>
              </a:rPr>
              <a:t>…</a:t>
            </a:r>
            <a:r>
              <a:rPr lang="ja-JP" altLang="en-US" dirty="0">
                <a:latin typeface="+mn-ea"/>
              </a:rPr>
              <a:t> </a:t>
            </a:r>
            <a:r>
              <a:rPr lang="en-US" altLang="ja-JP" dirty="0">
                <a:latin typeface="+mn-ea"/>
              </a:rPr>
              <a:t>[</a:t>
            </a:r>
            <a:r>
              <a:rPr lang="ja-JP" altLang="en-US" dirty="0">
                <a:latin typeface="+mn-ea"/>
              </a:rPr>
              <a:t>プルダウン</a:t>
            </a:r>
            <a:r>
              <a:rPr lang="en-US" altLang="ja-JP" dirty="0">
                <a:latin typeface="+mn-ea"/>
              </a:rPr>
              <a:t>]</a:t>
            </a:r>
            <a:r>
              <a:rPr lang="ja-JP" altLang="en-US" dirty="0">
                <a:latin typeface="+mn-ea"/>
              </a:rPr>
              <a:t>推奨</a:t>
            </a:r>
            <a:endParaRPr lang="en-US" altLang="ja-JP" dirty="0">
              <a:latin typeface="+mn-ea"/>
            </a:endParaRPr>
          </a:p>
          <a:p>
            <a:r>
              <a:rPr lang="ja-JP" altLang="en-US" dirty="0">
                <a:latin typeface="+mn-ea"/>
              </a:rPr>
              <a:t>「参照項目」</a:t>
            </a:r>
            <a:r>
              <a:rPr lang="en-US" altLang="ja-JP" dirty="0">
                <a:latin typeface="+mn-ea"/>
              </a:rPr>
              <a:t>…</a:t>
            </a:r>
            <a:r>
              <a:rPr lang="ja-JP" altLang="en-US" dirty="0">
                <a:latin typeface="+mn-ea"/>
              </a:rPr>
              <a:t> 「テーブル名」を指定</a:t>
            </a:r>
            <a:endParaRPr lang="en-US" altLang="ja-JP" dirty="0">
              <a:latin typeface="+mn-ea"/>
            </a:endParaRPr>
          </a:p>
        </p:txBody>
      </p:sp>
    </p:spTree>
    <p:extLst>
      <p:ext uri="{BB962C8B-B14F-4D97-AF65-F5344CB8AC3E}">
        <p14:creationId xmlns:p14="http://schemas.microsoft.com/office/powerpoint/2010/main" val="30806386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a:xfrm>
            <a:off x="239351" y="115200"/>
            <a:ext cx="11712000" cy="468000"/>
          </a:xfrm>
        </p:spPr>
        <p:txBody>
          <a:bodyPr>
            <a:normAutofit/>
          </a:bodyPr>
          <a:lstStyle/>
          <a:p>
            <a:r>
              <a:rPr lang="en-US" altLang="ja-JP" dirty="0"/>
              <a:t>1.1 </a:t>
            </a:r>
            <a:r>
              <a:rPr lang="ja-JP" altLang="en-US" dirty="0"/>
              <a:t>はじめに</a:t>
            </a:r>
          </a:p>
        </p:txBody>
      </p:sp>
      <p:sp>
        <p:nvSpPr>
          <p:cNvPr id="5" name="コンテンツ プレースホルダー 2"/>
          <p:cNvSpPr>
            <a:spLocks noGrp="1"/>
          </p:cNvSpPr>
          <p:nvPr>
            <p:ph sz="quarter" idx="10"/>
          </p:nvPr>
        </p:nvSpPr>
        <p:spPr>
          <a:xfrm>
            <a:off x="239350" y="836712"/>
            <a:ext cx="11713301" cy="5616476"/>
          </a:xfrm>
        </p:spPr>
        <p:txBody>
          <a:bodyPr>
            <a:noAutofit/>
          </a:bodyPr>
          <a:lstStyle/>
          <a:p>
            <a:r>
              <a:rPr lang="ja-JP" altLang="en-US" dirty="0"/>
              <a:t>このドキュメントは</a:t>
            </a:r>
            <a:r>
              <a:rPr lang="en-US" altLang="ja-JP" dirty="0" err="1"/>
              <a:t>Servicenow</a:t>
            </a:r>
            <a:r>
              <a:rPr lang="ja-JP" altLang="en-US" dirty="0"/>
              <a:t>連携モデルを</a:t>
            </a:r>
            <a:r>
              <a:rPr lang="en-US" altLang="ja-JP" dirty="0"/>
              <a:t>ITA</a:t>
            </a:r>
            <a:r>
              <a:rPr lang="ja-JP" altLang="en-US" dirty="0"/>
              <a:t>にインポートして実行するまでの手順を記載しています。</a:t>
            </a:r>
            <a:endParaRPr lang="en-US" altLang="ja-JP" dirty="0"/>
          </a:p>
          <a:p>
            <a:pPr marL="180975" indent="0">
              <a:buNone/>
            </a:pPr>
            <a:r>
              <a:rPr lang="ja-JP" altLang="en-US" dirty="0"/>
              <a:t>本モデルの概要について知りたい方は、</a:t>
            </a:r>
            <a:r>
              <a:rPr lang="en-US" altLang="ja-JP" dirty="0">
                <a:hlinkClick r:id="rId2"/>
              </a:rPr>
              <a:t>Exastro</a:t>
            </a:r>
            <a:r>
              <a:rPr lang="ja-JP" altLang="en-US" dirty="0">
                <a:hlinkClick r:id="rId2"/>
              </a:rPr>
              <a:t>コミュニティサイト</a:t>
            </a:r>
            <a:r>
              <a:rPr lang="ja-JP" altLang="en-US" dirty="0"/>
              <a:t>の「</a:t>
            </a:r>
            <a:r>
              <a:rPr lang="en-US" altLang="ja-JP" dirty="0" err="1"/>
              <a:t>Servicenow</a:t>
            </a:r>
            <a:r>
              <a:rPr lang="ja-JP" altLang="en-US" dirty="0"/>
              <a:t>連携モデル概要」 をご参照ください。</a:t>
            </a:r>
            <a:endParaRPr lang="en-US" altLang="ja-JP" dirty="0"/>
          </a:p>
          <a:p>
            <a:endParaRPr lang="en-US" altLang="ja-JP" dirty="0"/>
          </a:p>
        </p:txBody>
      </p:sp>
      <p:pic>
        <p:nvPicPr>
          <p:cNvPr id="8" name="図 7">
            <a:extLst>
              <a:ext uri="{FF2B5EF4-FFF2-40B4-BE49-F238E27FC236}">
                <a16:creationId xmlns:a16="http://schemas.microsoft.com/office/drawing/2014/main" id="{7113C8C6-BA9B-409B-9DE4-82F73962A8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644" y="2107294"/>
            <a:ext cx="9275843" cy="4464000"/>
          </a:xfrm>
          <a:prstGeom prst="rect">
            <a:avLst/>
          </a:prstGeom>
        </p:spPr>
      </p:pic>
      <p:sp>
        <p:nvSpPr>
          <p:cNvPr id="9" name="テキスト ボックス 8">
            <a:extLst>
              <a:ext uri="{FF2B5EF4-FFF2-40B4-BE49-F238E27FC236}">
                <a16:creationId xmlns:a16="http://schemas.microsoft.com/office/drawing/2014/main" id="{646F6595-09A5-4C2B-B2D6-003FFB56B455}"/>
              </a:ext>
            </a:extLst>
          </p:cNvPr>
          <p:cNvSpPr txBox="1"/>
          <p:nvPr/>
        </p:nvSpPr>
        <p:spPr>
          <a:xfrm>
            <a:off x="6798668" y="3269410"/>
            <a:ext cx="1984220" cy="261610"/>
          </a:xfrm>
          <a:prstGeom prst="rect">
            <a:avLst/>
          </a:prstGeom>
          <a:noFill/>
        </p:spPr>
        <p:txBody>
          <a:bodyPr wrap="square" rtlCol="0">
            <a:spAutoFit/>
          </a:bodyPr>
          <a:lstStyle/>
          <a:p>
            <a:pPr algn="ctr"/>
            <a:r>
              <a:rPr kumimoji="1" lang="ja-JP" altLang="en-US" sz="1100" b="1" dirty="0">
                <a:effectLst>
                  <a:glow rad="127000">
                    <a:schemeClr val="bg1"/>
                  </a:glow>
                </a:effectLst>
              </a:rPr>
              <a:t>収集機能については</a:t>
            </a:r>
            <a:r>
              <a:rPr kumimoji="1" lang="ja-JP" altLang="en-US" sz="1100" b="1" dirty="0">
                <a:effectLst>
                  <a:glow rad="127000">
                    <a:schemeClr val="bg1"/>
                  </a:glow>
                </a:effectLst>
                <a:hlinkClick r:id="rId4"/>
              </a:rPr>
              <a:t>こちら</a:t>
            </a:r>
            <a:endParaRPr kumimoji="1" lang="en-US" altLang="ja-JP" sz="1100" b="1" dirty="0">
              <a:effectLst>
                <a:glow rad="127000">
                  <a:schemeClr val="bg1"/>
                </a:glow>
              </a:effectLst>
            </a:endParaRPr>
          </a:p>
        </p:txBody>
      </p:sp>
      <p:sp>
        <p:nvSpPr>
          <p:cNvPr id="10" name="テキスト ボックス 9">
            <a:extLst>
              <a:ext uri="{FF2B5EF4-FFF2-40B4-BE49-F238E27FC236}">
                <a16:creationId xmlns:a16="http://schemas.microsoft.com/office/drawing/2014/main" id="{A26B452A-3029-4346-891E-8FAEFF7D0F4C}"/>
              </a:ext>
            </a:extLst>
          </p:cNvPr>
          <p:cNvSpPr txBox="1"/>
          <p:nvPr/>
        </p:nvSpPr>
        <p:spPr>
          <a:xfrm>
            <a:off x="6888110" y="3453384"/>
            <a:ext cx="2531274" cy="338554"/>
          </a:xfrm>
          <a:prstGeom prst="rect">
            <a:avLst/>
          </a:prstGeom>
          <a:noFill/>
        </p:spPr>
        <p:txBody>
          <a:bodyPr wrap="square" rtlCol="0">
            <a:spAutoFit/>
          </a:bodyPr>
          <a:lstStyle/>
          <a:p>
            <a:r>
              <a:rPr lang="en-US" altLang="ja-JP" sz="800" dirty="0">
                <a:effectLst>
                  <a:glow rad="127000">
                    <a:schemeClr val="bg1"/>
                  </a:glow>
                </a:effectLst>
              </a:rPr>
              <a:t>https://exastro-suite.github.io/it-automation-docs/learn_ja.html#collectContrast</a:t>
            </a:r>
            <a:endParaRPr kumimoji="1" lang="ja-JP" altLang="en-US" sz="800" dirty="0"/>
          </a:p>
        </p:txBody>
      </p:sp>
      <p:sp>
        <p:nvSpPr>
          <p:cNvPr id="11" name="テキスト ボックス 10">
            <a:extLst>
              <a:ext uri="{FF2B5EF4-FFF2-40B4-BE49-F238E27FC236}">
                <a16:creationId xmlns:a16="http://schemas.microsoft.com/office/drawing/2014/main" id="{59148EB2-64F5-4741-B87B-626D1B82A7B8}"/>
              </a:ext>
            </a:extLst>
          </p:cNvPr>
          <p:cNvSpPr txBox="1"/>
          <p:nvPr/>
        </p:nvSpPr>
        <p:spPr>
          <a:xfrm>
            <a:off x="6798668" y="3754722"/>
            <a:ext cx="1893076" cy="461665"/>
          </a:xfrm>
          <a:prstGeom prst="rect">
            <a:avLst/>
          </a:prstGeom>
          <a:noFill/>
        </p:spPr>
        <p:txBody>
          <a:bodyPr wrap="square" rtlCol="0">
            <a:spAutoFit/>
          </a:bodyPr>
          <a:lstStyle/>
          <a:p>
            <a:pPr algn="ctr"/>
            <a:r>
              <a:rPr lang="en-US" altLang="ja-JP" sz="800" dirty="0">
                <a:effectLst>
                  <a:glow rad="127000">
                    <a:schemeClr val="bg1"/>
                  </a:glow>
                </a:effectLst>
              </a:rPr>
              <a:t>※OS</a:t>
            </a:r>
            <a:r>
              <a:rPr lang="ja-JP" altLang="en-US" sz="800" dirty="0">
                <a:effectLst>
                  <a:glow rad="127000">
                    <a:schemeClr val="bg1"/>
                  </a:glow>
                </a:effectLst>
              </a:rPr>
              <a:t>情報の収集であれば</a:t>
            </a:r>
          </a:p>
          <a:p>
            <a:pPr algn="ctr"/>
            <a:r>
              <a:rPr lang="en-US" altLang="ja-JP" sz="800" dirty="0">
                <a:effectLst>
                  <a:glow rad="127000">
                    <a:schemeClr val="bg1"/>
                  </a:glow>
                </a:effectLst>
                <a:hlinkClick r:id="rId5"/>
              </a:rPr>
              <a:t>Exastro Playbook Collection</a:t>
            </a:r>
            <a:r>
              <a:rPr lang="ja-JP" altLang="en-US" sz="800" dirty="0">
                <a:effectLst>
                  <a:glow rad="127000">
                    <a:schemeClr val="bg1"/>
                  </a:glow>
                </a:effectLst>
              </a:rPr>
              <a:t>の</a:t>
            </a:r>
          </a:p>
          <a:p>
            <a:pPr algn="ctr"/>
            <a:r>
              <a:rPr lang="ja-JP" altLang="en-US" sz="800" dirty="0">
                <a:effectLst>
                  <a:glow rad="127000">
                    <a:schemeClr val="bg1"/>
                  </a:glow>
                </a:effectLst>
              </a:rPr>
              <a:t>活用が可能</a:t>
            </a:r>
            <a:endParaRPr kumimoji="1" lang="ja-JP" altLang="en-US" sz="800" dirty="0"/>
          </a:p>
        </p:txBody>
      </p:sp>
    </p:spTree>
    <p:extLst>
      <p:ext uri="{BB962C8B-B14F-4D97-AF65-F5344CB8AC3E}">
        <p14:creationId xmlns:p14="http://schemas.microsoft.com/office/powerpoint/2010/main" val="10441468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C69451-8F60-48AD-B9DF-7703C1678391}"/>
              </a:ext>
            </a:extLst>
          </p:cNvPr>
          <p:cNvSpPr>
            <a:spLocks noGrp="1"/>
          </p:cNvSpPr>
          <p:nvPr>
            <p:ph type="title"/>
          </p:nvPr>
        </p:nvSpPr>
        <p:spPr/>
        <p:txBody>
          <a:bodyPr/>
          <a:lstStyle/>
          <a:p>
            <a:r>
              <a:rPr lang="en-US" altLang="ja-JP" dirty="0"/>
              <a:t>1.2 </a:t>
            </a:r>
            <a:r>
              <a:rPr lang="ja-JP" altLang="en-US" dirty="0"/>
              <a:t>連携サービスとの動作確認</a:t>
            </a:r>
            <a:endParaRPr kumimoji="1" lang="ja-JP" altLang="en-US" dirty="0"/>
          </a:p>
        </p:txBody>
      </p:sp>
      <p:sp>
        <p:nvSpPr>
          <p:cNvPr id="3" name="コンテンツ プレースホルダー 2">
            <a:extLst>
              <a:ext uri="{FF2B5EF4-FFF2-40B4-BE49-F238E27FC236}">
                <a16:creationId xmlns:a16="http://schemas.microsoft.com/office/drawing/2014/main" id="{7ABB666A-104F-49B4-93E4-D6A080CF26FB}"/>
              </a:ext>
            </a:extLst>
          </p:cNvPr>
          <p:cNvSpPr>
            <a:spLocks noGrp="1"/>
          </p:cNvSpPr>
          <p:nvPr>
            <p:ph sz="quarter" idx="10"/>
          </p:nvPr>
        </p:nvSpPr>
        <p:spPr/>
        <p:txBody>
          <a:bodyPr/>
          <a:lstStyle/>
          <a:p>
            <a:r>
              <a:rPr kumimoji="1" lang="en-US" altLang="ja-JP" dirty="0"/>
              <a:t>ServiceNow</a:t>
            </a:r>
            <a:r>
              <a:rPr kumimoji="1" lang="ja-JP" altLang="en-US" dirty="0"/>
              <a:t>連携モデルは以下のバージョンでの動作確認しています。</a:t>
            </a:r>
          </a:p>
          <a:p>
            <a:endParaRPr kumimoji="1" lang="ja-JP" altLang="en-US" dirty="0"/>
          </a:p>
        </p:txBody>
      </p:sp>
      <p:graphicFrame>
        <p:nvGraphicFramePr>
          <p:cNvPr id="21" name="表 20">
            <a:extLst>
              <a:ext uri="{FF2B5EF4-FFF2-40B4-BE49-F238E27FC236}">
                <a16:creationId xmlns:a16="http://schemas.microsoft.com/office/drawing/2014/main" id="{66A9DEBA-5906-41DF-B498-B39324E0F4D5}"/>
              </a:ext>
            </a:extLst>
          </p:cNvPr>
          <p:cNvGraphicFramePr>
            <a:graphicFrameLocks noGrp="1"/>
          </p:cNvGraphicFramePr>
          <p:nvPr>
            <p:extLst>
              <p:ext uri="{D42A27DB-BD31-4B8C-83A1-F6EECF244321}">
                <p14:modId xmlns:p14="http://schemas.microsoft.com/office/powerpoint/2010/main" val="2566178792"/>
              </p:ext>
            </p:extLst>
          </p:nvPr>
        </p:nvGraphicFramePr>
        <p:xfrm>
          <a:off x="1144339" y="1710489"/>
          <a:ext cx="9902024" cy="1206000"/>
        </p:xfrm>
        <a:graphic>
          <a:graphicData uri="http://schemas.openxmlformats.org/drawingml/2006/table">
            <a:tbl>
              <a:tblPr firstRow="1" bandRow="1">
                <a:tableStyleId>{93296810-A885-4BE3-A3E7-6D5BEEA58F35}</a:tableStyleId>
              </a:tblPr>
              <a:tblGrid>
                <a:gridCol w="648090">
                  <a:extLst>
                    <a:ext uri="{9D8B030D-6E8A-4147-A177-3AD203B41FA5}">
                      <a16:colId xmlns:a16="http://schemas.microsoft.com/office/drawing/2014/main" val="3515339660"/>
                    </a:ext>
                  </a:extLst>
                </a:gridCol>
                <a:gridCol w="3349114">
                  <a:extLst>
                    <a:ext uri="{9D8B030D-6E8A-4147-A177-3AD203B41FA5}">
                      <a16:colId xmlns:a16="http://schemas.microsoft.com/office/drawing/2014/main" val="2030358754"/>
                    </a:ext>
                  </a:extLst>
                </a:gridCol>
                <a:gridCol w="5904820">
                  <a:extLst>
                    <a:ext uri="{9D8B030D-6E8A-4147-A177-3AD203B41FA5}">
                      <a16:colId xmlns:a16="http://schemas.microsoft.com/office/drawing/2014/main" val="1418758587"/>
                    </a:ext>
                  </a:extLst>
                </a:gridCol>
              </a:tblGrid>
              <a:tr h="402000">
                <a:tc>
                  <a:txBody>
                    <a:bodyPr/>
                    <a:lstStyle/>
                    <a:p>
                      <a:r>
                        <a:rPr kumimoji="1" lang="en-US" altLang="ja-JP" sz="1800" dirty="0"/>
                        <a:t>No.</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800" dirty="0"/>
                        <a:t>サービス名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800" dirty="0"/>
                        <a:t>利用条件</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934657"/>
                  </a:ext>
                </a:extLst>
              </a:tr>
              <a:tr h="402000">
                <a:tc>
                  <a:txBody>
                    <a:bodyPr/>
                    <a:lstStyle/>
                    <a:p>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Exastro IT Automation</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800"/>
                        <a:t>バージョン</a:t>
                      </a:r>
                      <a:r>
                        <a:rPr lang="en-US" altLang="ja-JP" sz="1800"/>
                        <a:t>1.9.1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6955619"/>
                  </a:ext>
                </a:extLst>
              </a:tr>
              <a:tr h="402000">
                <a:tc>
                  <a:txBody>
                    <a:bodyPr/>
                    <a:lstStyle/>
                    <a:p>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err="1"/>
                        <a:t>ServiceNow</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Quebec</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1557958"/>
                  </a:ext>
                </a:extLst>
              </a:tr>
            </a:tbl>
          </a:graphicData>
        </a:graphic>
      </p:graphicFrame>
    </p:spTree>
    <p:extLst>
      <p:ext uri="{BB962C8B-B14F-4D97-AF65-F5344CB8AC3E}">
        <p14:creationId xmlns:p14="http://schemas.microsoft.com/office/powerpoint/2010/main" val="845589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lstStyle/>
          <a:p>
            <a:r>
              <a:rPr kumimoji="1" lang="en-US" altLang="ja-JP" dirty="0"/>
              <a:t>1.3</a:t>
            </a:r>
            <a:r>
              <a:rPr kumimoji="1" lang="ja-JP" altLang="en-US" dirty="0"/>
              <a:t> 連携対象メニューのオペレーション名と</a:t>
            </a:r>
            <a:r>
              <a:rPr kumimoji="1" lang="en-US" altLang="ja-JP" dirty="0" err="1"/>
              <a:t>sys_id</a:t>
            </a:r>
            <a:r>
              <a:rPr kumimoji="1" lang="ja-JP" altLang="en-US" dirty="0"/>
              <a:t>の関係について</a:t>
            </a:r>
          </a:p>
        </p:txBody>
      </p:sp>
      <p:sp>
        <p:nvSpPr>
          <p:cNvPr id="5" name="コンテンツ プレースホルダー 2"/>
          <p:cNvSpPr txBox="1">
            <a:spLocks/>
          </p:cNvSpPr>
          <p:nvPr/>
        </p:nvSpPr>
        <p:spPr>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en-US" altLang="ja-JP" kern="0" dirty="0" err="1"/>
              <a:t>ServiceNow</a:t>
            </a:r>
            <a:r>
              <a:rPr lang="ja-JP" altLang="en-US" kern="0" dirty="0"/>
              <a:t>連携モデルは、「オペレーション名」と「</a:t>
            </a:r>
            <a:r>
              <a:rPr lang="en-US" altLang="ja-JP" kern="0" dirty="0" err="1"/>
              <a:t>sys_id</a:t>
            </a:r>
            <a:r>
              <a:rPr lang="en-US" altLang="ja-JP" kern="0" baseline="30000" dirty="0"/>
              <a:t>※</a:t>
            </a:r>
            <a:r>
              <a:rPr lang="ja-JP" altLang="en-US" kern="0" dirty="0"/>
              <a:t>」を</a:t>
            </a:r>
            <a:r>
              <a:rPr lang="en-US" altLang="ja-JP" kern="0" dirty="0"/>
              <a:t>1</a:t>
            </a:r>
            <a:r>
              <a:rPr lang="ja-JP" altLang="en-US" kern="0" dirty="0"/>
              <a:t>対</a:t>
            </a:r>
            <a:r>
              <a:rPr lang="en-US" altLang="ja-JP" kern="0" dirty="0"/>
              <a:t>N</a:t>
            </a:r>
            <a:r>
              <a:rPr lang="ja-JP" altLang="en-US" kern="0" dirty="0"/>
              <a:t>の関係で管理することを</a:t>
            </a:r>
            <a:endParaRPr lang="en-US" altLang="ja-JP" kern="0" dirty="0"/>
          </a:p>
          <a:p>
            <a:pPr marL="180975" indent="0" defTabSz="914400">
              <a:buNone/>
              <a:tabLst>
                <a:tab pos="6457950" algn="l"/>
              </a:tabLst>
            </a:pPr>
            <a:r>
              <a:rPr lang="ja-JP" altLang="en-US" kern="0" dirty="0"/>
              <a:t>想定としてます。</a:t>
            </a:r>
            <a:endParaRPr lang="en-US" altLang="ja-JP" sz="1400" kern="0" dirty="0"/>
          </a:p>
          <a:p>
            <a:pPr marL="179705" indent="-179705" defTabSz="914400"/>
            <a:r>
              <a:rPr lang="ja-JP" altLang="en-US" kern="0" dirty="0"/>
              <a:t>登録済みの</a:t>
            </a:r>
            <a:r>
              <a:rPr lang="en-US" altLang="ja-JP" kern="0" dirty="0" err="1"/>
              <a:t>sys_id</a:t>
            </a:r>
            <a:r>
              <a:rPr lang="ja-JP" altLang="en-US" kern="0" dirty="0"/>
              <a:t>を別オペレーションで利用したい場合は、</a:t>
            </a:r>
            <a:r>
              <a:rPr lang="en-US" altLang="ja-JP" kern="0" dirty="0" err="1"/>
              <a:t>sys_id</a:t>
            </a:r>
            <a:r>
              <a:rPr lang="ja-JP" altLang="en-US" kern="0" dirty="0"/>
              <a:t>が登録されたレコードのオペレーション名を変更するか、</a:t>
            </a:r>
            <a:r>
              <a:rPr lang="en-US" altLang="ja-JP" kern="0" dirty="0"/>
              <a:t> </a:t>
            </a:r>
            <a:r>
              <a:rPr lang="en-US" altLang="ja-JP" kern="0" dirty="0" err="1"/>
              <a:t>sys_id</a:t>
            </a:r>
            <a:r>
              <a:rPr lang="ja-JP" altLang="en-US" kern="0" dirty="0"/>
              <a:t>が登録されたレコードを削除してから追加してください。</a:t>
            </a:r>
          </a:p>
        </p:txBody>
      </p:sp>
      <p:sp>
        <p:nvSpPr>
          <p:cNvPr id="3" name="角丸四角形 2"/>
          <p:cNvSpPr/>
          <p:nvPr/>
        </p:nvSpPr>
        <p:spPr bwMode="auto">
          <a:xfrm>
            <a:off x="952500" y="2299745"/>
            <a:ext cx="4635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ja-JP" altLang="en-US" b="1" dirty="0">
                <a:latin typeface="+mn-ea"/>
              </a:rPr>
              <a:t>サーバー群</a:t>
            </a:r>
            <a:endParaRPr kumimoji="1" lang="ja-JP" altLang="en-US" b="1" dirty="0">
              <a:latin typeface="+mn-ea"/>
            </a:endParaRPr>
          </a:p>
        </p:txBody>
      </p:sp>
      <p:sp>
        <p:nvSpPr>
          <p:cNvPr id="6" name="角丸四角形 5"/>
          <p:cNvSpPr/>
          <p:nvPr/>
        </p:nvSpPr>
        <p:spPr bwMode="auto">
          <a:xfrm>
            <a:off x="6719274" y="2299745"/>
            <a:ext cx="3936025"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err="1">
                <a:latin typeface="+mn-ea"/>
              </a:rPr>
              <a:t>s</a:t>
            </a:r>
            <a:r>
              <a:rPr kumimoji="1" lang="en-US" altLang="ja-JP" b="1" dirty="0" err="1">
                <a:latin typeface="+mn-ea"/>
              </a:rPr>
              <a:t>ys_id</a:t>
            </a:r>
            <a:r>
              <a:rPr kumimoji="1" lang="ja-JP" altLang="en-US" b="1" dirty="0">
                <a:latin typeface="+mn-ea"/>
              </a:rPr>
              <a:t>：</a:t>
            </a:r>
            <a:r>
              <a:rPr lang="en-US" altLang="ja-JP" b="1" dirty="0">
                <a:latin typeface="+mn-ea"/>
              </a:rPr>
              <a:t> h4yj2qwp…</a:t>
            </a:r>
            <a:endParaRPr kumimoji="1" lang="ja-JP" altLang="en-US" b="1" dirty="0">
              <a:latin typeface="+mn-ea"/>
            </a:endParaRPr>
          </a:p>
        </p:txBody>
      </p:sp>
      <p:sp>
        <p:nvSpPr>
          <p:cNvPr id="7" name="角丸四角形 6"/>
          <p:cNvSpPr/>
          <p:nvPr/>
        </p:nvSpPr>
        <p:spPr bwMode="auto">
          <a:xfrm>
            <a:off x="6719274" y="2896645"/>
            <a:ext cx="3936025"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err="1">
                <a:latin typeface="+mn-ea"/>
              </a:rPr>
              <a:t>sys_id</a:t>
            </a:r>
            <a:r>
              <a:rPr kumimoji="1" lang="ja-JP" altLang="en-US" b="1" dirty="0">
                <a:latin typeface="+mn-ea"/>
              </a:rPr>
              <a:t>：</a:t>
            </a:r>
            <a:r>
              <a:rPr lang="en-US" altLang="ja-JP" b="1" dirty="0">
                <a:latin typeface="+mn-ea"/>
              </a:rPr>
              <a:t> k94v2gjc…</a:t>
            </a:r>
            <a:endParaRPr kumimoji="1" lang="ja-JP" altLang="en-US" b="1" dirty="0">
              <a:latin typeface="+mn-ea"/>
            </a:endParaRPr>
          </a:p>
        </p:txBody>
      </p:sp>
      <p:sp>
        <p:nvSpPr>
          <p:cNvPr id="10" name="角丸四角形 9"/>
          <p:cNvSpPr/>
          <p:nvPr/>
        </p:nvSpPr>
        <p:spPr bwMode="auto">
          <a:xfrm>
            <a:off x="954452" y="4174627"/>
            <a:ext cx="4635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kumimoji="1" lang="en-US" altLang="ja-JP" b="1" dirty="0">
                <a:latin typeface="+mn-ea"/>
              </a:rPr>
              <a:t>Linux</a:t>
            </a:r>
            <a:r>
              <a:rPr kumimoji="1" lang="ja-JP" altLang="en-US" b="1" dirty="0">
                <a:latin typeface="+mn-ea"/>
              </a:rPr>
              <a:t>サーバ群</a:t>
            </a:r>
          </a:p>
        </p:txBody>
      </p:sp>
      <p:sp>
        <p:nvSpPr>
          <p:cNvPr id="11" name="角丸四角形 10"/>
          <p:cNvSpPr/>
          <p:nvPr/>
        </p:nvSpPr>
        <p:spPr bwMode="auto">
          <a:xfrm>
            <a:off x="6721226" y="4174627"/>
            <a:ext cx="3936025"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err="1">
                <a:latin typeface="+mn-ea"/>
              </a:rPr>
              <a:t>sys_id</a:t>
            </a:r>
            <a:r>
              <a:rPr lang="ja-JP" altLang="en-US" b="1" dirty="0">
                <a:latin typeface="+mn-ea"/>
              </a:rPr>
              <a:t> ：</a:t>
            </a:r>
            <a:r>
              <a:rPr lang="en-US" altLang="ja-JP" b="1" dirty="0">
                <a:latin typeface="+mn-ea"/>
              </a:rPr>
              <a:t> x8yz7d5b…</a:t>
            </a:r>
            <a:endParaRPr kumimoji="1" lang="ja-JP" altLang="en-US" b="1" dirty="0">
              <a:latin typeface="+mn-ea"/>
            </a:endParaRPr>
          </a:p>
        </p:txBody>
      </p:sp>
      <p:cxnSp>
        <p:nvCxnSpPr>
          <p:cNvPr id="13" name="直線コネクタ 12"/>
          <p:cNvCxnSpPr/>
          <p:nvPr/>
        </p:nvCxnSpPr>
        <p:spPr bwMode="auto">
          <a:xfrm>
            <a:off x="5588000" y="2547395"/>
            <a:ext cx="1131274" cy="0"/>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7" name="直線コネクタ 16"/>
          <p:cNvCxnSpPr/>
          <p:nvPr/>
        </p:nvCxnSpPr>
        <p:spPr bwMode="auto">
          <a:xfrm>
            <a:off x="5589952" y="4422277"/>
            <a:ext cx="1131274" cy="0"/>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2" name="カギ線コネクタ 21"/>
          <p:cNvCxnSpPr/>
          <p:nvPr/>
        </p:nvCxnSpPr>
        <p:spPr bwMode="auto">
          <a:xfrm>
            <a:off x="5588000" y="2547395"/>
            <a:ext cx="1131274" cy="596900"/>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 name="角丸四角形 22"/>
          <p:cNvSpPr/>
          <p:nvPr/>
        </p:nvSpPr>
        <p:spPr bwMode="auto">
          <a:xfrm>
            <a:off x="6719274" y="3490707"/>
            <a:ext cx="3936025"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cxnSp>
        <p:nvCxnSpPr>
          <p:cNvPr id="24" name="カギ線コネクタ 23"/>
          <p:cNvCxnSpPr>
            <a:cxnSpLocks/>
            <a:stCxn id="3" idx="3"/>
            <a:endCxn id="23" idx="1"/>
          </p:cNvCxnSpPr>
          <p:nvPr/>
        </p:nvCxnSpPr>
        <p:spPr bwMode="auto">
          <a:xfrm>
            <a:off x="5588000" y="2547395"/>
            <a:ext cx="1131274" cy="1190962"/>
          </a:xfrm>
          <a:prstGeom prst="bentConnector3">
            <a:avLst>
              <a:gd name="adj1" fmla="val 50000"/>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2" name="角丸四角形 31"/>
          <p:cNvSpPr/>
          <p:nvPr/>
        </p:nvSpPr>
        <p:spPr bwMode="auto">
          <a:xfrm>
            <a:off x="6721226" y="4763635"/>
            <a:ext cx="3936025" cy="495300"/>
          </a:xfrm>
          <a:prstGeom prst="roundRect">
            <a:avLst/>
          </a:prstGeom>
          <a:solidFill>
            <a:schemeClr val="accent4">
              <a:lumMod val="20000"/>
              <a:lumOff val="80000"/>
            </a:schemeClr>
          </a:solidFill>
          <a:ln w="25400">
            <a:solidFill>
              <a:schemeClr val="accent4">
                <a:lumMod val="60000"/>
                <a:lumOff val="40000"/>
              </a:schemeClr>
            </a:solidFill>
            <a:prstDash val="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err="1">
                <a:latin typeface="+mn-ea"/>
              </a:rPr>
              <a:t>sys_id</a:t>
            </a:r>
            <a:r>
              <a:rPr lang="en-US" altLang="ja-JP" b="1" dirty="0">
                <a:latin typeface="+mn-ea"/>
              </a:rPr>
              <a:t> </a:t>
            </a:r>
            <a:r>
              <a:rPr kumimoji="1" lang="ja-JP" altLang="en-US" b="1" dirty="0">
                <a:latin typeface="+mn-ea"/>
              </a:rPr>
              <a:t>：</a:t>
            </a:r>
            <a:r>
              <a:rPr lang="en-US" altLang="ja-JP" b="1" dirty="0">
                <a:latin typeface="+mn-ea"/>
              </a:rPr>
              <a:t> h4yj2qwp…</a:t>
            </a:r>
            <a:endParaRPr kumimoji="1" lang="ja-JP" altLang="en-US" b="1" dirty="0">
              <a:latin typeface="+mn-ea"/>
            </a:endParaRPr>
          </a:p>
        </p:txBody>
      </p:sp>
      <p:cxnSp>
        <p:nvCxnSpPr>
          <p:cNvPr id="33" name="カギ線コネクタ 32"/>
          <p:cNvCxnSpPr>
            <a:cxnSpLocks/>
            <a:stCxn id="10" idx="3"/>
            <a:endCxn id="32" idx="1"/>
          </p:cNvCxnSpPr>
          <p:nvPr/>
        </p:nvCxnSpPr>
        <p:spPr bwMode="auto">
          <a:xfrm>
            <a:off x="5589952" y="4422277"/>
            <a:ext cx="1131274" cy="589008"/>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乗算 19"/>
          <p:cNvSpPr/>
          <p:nvPr/>
        </p:nvSpPr>
        <p:spPr bwMode="auto">
          <a:xfrm>
            <a:off x="5685689" y="4498899"/>
            <a:ext cx="939800" cy="991088"/>
          </a:xfrm>
          <a:prstGeom prst="mathMultiply">
            <a:avLst/>
          </a:prstGeom>
          <a:solidFill>
            <a:srgbClr val="FF0000"/>
          </a:solidFill>
          <a:ln w="127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7" name="角丸四角形吹き出し 36"/>
          <p:cNvSpPr/>
          <p:nvPr/>
        </p:nvSpPr>
        <p:spPr bwMode="auto">
          <a:xfrm>
            <a:off x="952500" y="4880143"/>
            <a:ext cx="4649174" cy="589008"/>
          </a:xfrm>
          <a:prstGeom prst="wedgeRoundRectCallout">
            <a:avLst>
              <a:gd name="adj1" fmla="val 56994"/>
              <a:gd name="adj2" fmla="val -32373"/>
              <a:gd name="adj3" fmla="val 16667"/>
            </a:avLst>
          </a:prstGeom>
          <a:solidFill>
            <a:schemeClr val="accent6">
              <a:lumMod val="10000"/>
              <a:lumOff val="90000"/>
            </a:schemeClr>
          </a:solidFill>
          <a:ln w="25400">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別オペレーション名と紐づいているので</a:t>
            </a:r>
            <a:r>
              <a:rPr kumimoji="1" lang="en-US" altLang="ja-JP" b="1" dirty="0">
                <a:latin typeface="+mn-ea"/>
              </a:rPr>
              <a:t>NG</a:t>
            </a:r>
            <a:endParaRPr kumimoji="1" lang="ja-JP" altLang="en-US" b="1" dirty="0">
              <a:latin typeface="+mn-ea"/>
            </a:endParaRPr>
          </a:p>
        </p:txBody>
      </p:sp>
      <p:grpSp>
        <p:nvGrpSpPr>
          <p:cNvPr id="38" name="グループ化 37"/>
          <p:cNvGrpSpPr/>
          <p:nvPr/>
        </p:nvGrpSpPr>
        <p:grpSpPr>
          <a:xfrm>
            <a:off x="783489" y="5845423"/>
            <a:ext cx="1114306" cy="380132"/>
            <a:chOff x="419520" y="4643499"/>
            <a:chExt cx="1282134" cy="437384"/>
          </a:xfrm>
          <a:effectLst>
            <a:outerShdw blurRad="25400" dist="25400" dir="5400000" algn="t" rotWithShape="0">
              <a:prstClr val="black">
                <a:alpha val="53000"/>
              </a:prstClr>
            </a:outerShdw>
          </a:effectLst>
        </p:grpSpPr>
        <p:sp>
          <p:nvSpPr>
            <p:cNvPr id="39" name="フリーフォーム 3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0" name="テキスト ボックス 3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41" name="テキスト ボックス 40"/>
          <p:cNvSpPr txBox="1"/>
          <p:nvPr/>
        </p:nvSpPr>
        <p:spPr>
          <a:xfrm>
            <a:off x="1935285" y="5587368"/>
            <a:ext cx="10016066" cy="919211"/>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連携対象のメニューに登録する「オペレーション名」はあくまでも管理用であり、連携時には利用しておりません。</a:t>
            </a:r>
            <a:endParaRPr lang="en-US" altLang="ja-JP" dirty="0"/>
          </a:p>
          <a:p>
            <a:r>
              <a:rPr lang="ja-JP" altLang="en-US" kern="0" dirty="0"/>
              <a:t>また、「</a:t>
            </a:r>
            <a:r>
              <a:rPr lang="en-US" altLang="ja-JP" kern="0" dirty="0" err="1"/>
              <a:t>sys_id</a:t>
            </a:r>
            <a:r>
              <a:rPr lang="ja-JP" altLang="en-US" kern="0" dirty="0"/>
              <a:t>」が空白の場合は新規連携対象として</a:t>
            </a:r>
            <a:r>
              <a:rPr lang="en-US" altLang="ja-JP" kern="0" dirty="0" err="1"/>
              <a:t>ServiceNow</a:t>
            </a:r>
            <a:r>
              <a:rPr lang="ja-JP" altLang="en-US" kern="0" dirty="0"/>
              <a:t>へ連携します。</a:t>
            </a:r>
            <a:endParaRPr lang="en-US" altLang="ja-JP" kern="0" dirty="0"/>
          </a:p>
        </p:txBody>
      </p:sp>
      <p:cxnSp>
        <p:nvCxnSpPr>
          <p:cNvPr id="12" name="コネクタ: カギ線 11">
            <a:extLst>
              <a:ext uri="{FF2B5EF4-FFF2-40B4-BE49-F238E27FC236}">
                <a16:creationId xmlns:a16="http://schemas.microsoft.com/office/drawing/2014/main" id="{84CE3E90-9D14-4111-A1CE-2BA18FCF49E9}"/>
              </a:ext>
            </a:extLst>
          </p:cNvPr>
          <p:cNvCxnSpPr>
            <a:stCxn id="6" idx="3"/>
            <a:endCxn id="32" idx="3"/>
          </p:cNvCxnSpPr>
          <p:nvPr/>
        </p:nvCxnSpPr>
        <p:spPr bwMode="auto">
          <a:xfrm>
            <a:off x="10655299" y="2547395"/>
            <a:ext cx="1952" cy="2463890"/>
          </a:xfrm>
          <a:prstGeom prst="bentConnector3">
            <a:avLst>
              <a:gd name="adj1" fmla="val 22799232"/>
            </a:avLst>
          </a:prstGeom>
          <a:solidFill>
            <a:schemeClr val="bg1"/>
          </a:solidFill>
          <a:ln w="19050" cap="flat" cmpd="sng" algn="ctr">
            <a:solidFill>
              <a:schemeClr val="tx1">
                <a:lumMod val="50000"/>
                <a:lumOff val="50000"/>
              </a:schemeClr>
            </a:solidFill>
            <a:prstDash val="dash"/>
            <a:round/>
            <a:headEnd type="triangle"/>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正方形/長方形 14">
            <a:extLst>
              <a:ext uri="{FF2B5EF4-FFF2-40B4-BE49-F238E27FC236}">
                <a16:creationId xmlns:a16="http://schemas.microsoft.com/office/drawing/2014/main" id="{3B9E983D-1784-4566-919E-AD3D7B6AD09D}"/>
              </a:ext>
            </a:extLst>
          </p:cNvPr>
          <p:cNvSpPr/>
          <p:nvPr/>
        </p:nvSpPr>
        <p:spPr bwMode="auto">
          <a:xfrm>
            <a:off x="10814793" y="3490707"/>
            <a:ext cx="576080" cy="339223"/>
          </a:xfrm>
          <a:prstGeom prst="rect">
            <a:avLst/>
          </a:prstGeom>
          <a:solidFill>
            <a:schemeClr val="bg1"/>
          </a:solidFill>
          <a:ln w="19050">
            <a:solidFill>
              <a:schemeClr val="tx1">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dirty="0">
                <a:latin typeface="+mn-ea"/>
              </a:rPr>
              <a:t>重複</a:t>
            </a:r>
          </a:p>
        </p:txBody>
      </p:sp>
      <p:sp>
        <p:nvSpPr>
          <p:cNvPr id="4" name="角丸四角形吹き出し 3"/>
          <p:cNvSpPr/>
          <p:nvPr/>
        </p:nvSpPr>
        <p:spPr bwMode="auto">
          <a:xfrm>
            <a:off x="2540170" y="2934237"/>
            <a:ext cx="3292862" cy="614878"/>
          </a:xfrm>
          <a:prstGeom prst="wedgeRoundRectCallout">
            <a:avLst>
              <a:gd name="adj1" fmla="val 59102"/>
              <a:gd name="adj2" fmla="val -39128"/>
              <a:gd name="adj3" fmla="val 16667"/>
            </a:avLst>
          </a:prstGeom>
          <a:solidFill>
            <a:schemeClr val="accent1">
              <a:lumMod val="20000"/>
              <a:lumOff val="80000"/>
            </a:schemeClr>
          </a:solidFill>
          <a:ln w="25400">
            <a:solidFill>
              <a:schemeClr val="accent1">
                <a:lumMod val="60000"/>
                <a:lumOff val="40000"/>
              </a:schemeClr>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kumimoji="1" lang="en-US" altLang="ja-JP" dirty="0">
                <a:latin typeface="+mn-ea"/>
              </a:rPr>
              <a:t>1</a:t>
            </a:r>
            <a:r>
              <a:rPr kumimoji="1" lang="ja-JP" altLang="en-US" dirty="0">
                <a:latin typeface="+mn-ea"/>
              </a:rPr>
              <a:t>オペレーションには最大</a:t>
            </a:r>
            <a:r>
              <a:rPr kumimoji="1" lang="en-US" altLang="ja-JP" dirty="0">
                <a:latin typeface="+mn-ea"/>
              </a:rPr>
              <a:t>10</a:t>
            </a:r>
            <a:r>
              <a:rPr kumimoji="1" lang="ja-JP" altLang="en-US" dirty="0">
                <a:latin typeface="+mn-ea"/>
              </a:rPr>
              <a:t>レコードまで紐付け可能</a:t>
            </a:r>
          </a:p>
        </p:txBody>
      </p:sp>
      <p:grpSp>
        <p:nvGrpSpPr>
          <p:cNvPr id="46" name="グループ化 45"/>
          <p:cNvGrpSpPr/>
          <p:nvPr/>
        </p:nvGrpSpPr>
        <p:grpSpPr>
          <a:xfrm>
            <a:off x="1378132" y="3022838"/>
            <a:ext cx="1114306" cy="380132"/>
            <a:chOff x="419520" y="4643499"/>
            <a:chExt cx="1282134" cy="437384"/>
          </a:xfrm>
          <a:effectLst>
            <a:outerShdw blurRad="25400" dist="25400" dir="5400000" algn="t" rotWithShape="0">
              <a:prstClr val="black">
                <a:alpha val="53000"/>
              </a:prstClr>
            </a:outerShdw>
          </a:effectLst>
        </p:grpSpPr>
        <p:sp>
          <p:nvSpPr>
            <p:cNvPr id="47" name="フリーフォーム 46"/>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8" name="テキスト ボックス 47"/>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8" name="テキスト ボックス 7">
            <a:extLst>
              <a:ext uri="{FF2B5EF4-FFF2-40B4-BE49-F238E27FC236}">
                <a16:creationId xmlns:a16="http://schemas.microsoft.com/office/drawing/2014/main" id="{92C756A9-D2D8-437A-AF86-54E173D2BFB2}"/>
              </a:ext>
            </a:extLst>
          </p:cNvPr>
          <p:cNvSpPr txBox="1"/>
          <p:nvPr/>
        </p:nvSpPr>
        <p:spPr>
          <a:xfrm>
            <a:off x="6600070" y="1212656"/>
            <a:ext cx="4593971" cy="276999"/>
          </a:xfrm>
          <a:prstGeom prst="rect">
            <a:avLst/>
          </a:prstGeom>
          <a:noFill/>
        </p:spPr>
        <p:txBody>
          <a:bodyPr wrap="square" rtlCol="0">
            <a:spAutoFit/>
          </a:bodyPr>
          <a:lstStyle/>
          <a:p>
            <a:r>
              <a:rPr lang="en-US" altLang="ja-JP" sz="1200" kern="0" dirty="0"/>
              <a:t>※</a:t>
            </a:r>
            <a:r>
              <a:rPr lang="en-US" altLang="ja-JP" sz="1200" kern="0" dirty="0" err="1"/>
              <a:t>sys_id</a:t>
            </a:r>
            <a:r>
              <a:rPr lang="ja-JP" altLang="en-US" sz="1200" kern="0" dirty="0"/>
              <a:t>は</a:t>
            </a:r>
            <a:r>
              <a:rPr lang="en-US" altLang="ja-JP" sz="1200" kern="0" dirty="0"/>
              <a:t>ServiceNow</a:t>
            </a:r>
            <a:r>
              <a:rPr lang="ja-JP" altLang="en-US" sz="1200" kern="0" dirty="0"/>
              <a:t>側で設定される一意の管理コードです</a:t>
            </a:r>
            <a:endParaRPr kumimoji="1" lang="ja-JP" altLang="en-US" sz="1200" dirty="0"/>
          </a:p>
        </p:txBody>
      </p:sp>
    </p:spTree>
    <p:extLst>
      <p:ext uri="{BB962C8B-B14F-4D97-AF65-F5344CB8AC3E}">
        <p14:creationId xmlns:p14="http://schemas.microsoft.com/office/powerpoint/2010/main" val="1916911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351" y="115200"/>
            <a:ext cx="11712000" cy="468000"/>
          </a:xfrm>
        </p:spPr>
        <p:txBody>
          <a:bodyPr/>
          <a:lstStyle/>
          <a:p>
            <a:r>
              <a:rPr lang="en-US" altLang="ja-JP" dirty="0"/>
              <a:t>1.4</a:t>
            </a:r>
            <a:r>
              <a:rPr lang="ja-JP" altLang="en-US" dirty="0"/>
              <a:t> オペレーションについて</a:t>
            </a:r>
            <a:endParaRPr lang="en-US" altLang="ja-JP" dirty="0"/>
          </a:p>
        </p:txBody>
      </p:sp>
      <p:sp>
        <p:nvSpPr>
          <p:cNvPr id="4" name="コンテンツ プレースホルダー 3">
            <a:extLst>
              <a:ext uri="{FF2B5EF4-FFF2-40B4-BE49-F238E27FC236}">
                <a16:creationId xmlns:a16="http://schemas.microsoft.com/office/drawing/2014/main" id="{F4FEF715-A651-4080-B3E7-C8F406FBB7DA}"/>
              </a:ext>
            </a:extLst>
          </p:cNvPr>
          <p:cNvSpPr>
            <a:spLocks noGrp="1"/>
          </p:cNvSpPr>
          <p:nvPr>
            <p:ph sz="quarter" idx="10"/>
          </p:nvPr>
        </p:nvSpPr>
        <p:spPr/>
        <p:txBody>
          <a:bodyPr/>
          <a:lstStyle/>
          <a:p>
            <a:r>
              <a:rPr lang="ja-JP" altLang="en-US" dirty="0"/>
              <a:t>インポート直後は「</a:t>
            </a:r>
            <a:r>
              <a:rPr lang="en-US" altLang="ja-JP" dirty="0"/>
              <a:t>ServiceNow</a:t>
            </a:r>
            <a:r>
              <a:rPr lang="ja-JP" altLang="en-US" dirty="0"/>
              <a:t>連携」オペレーションがデフォルトで登録されています。</a:t>
            </a:r>
          </a:p>
          <a:p>
            <a:r>
              <a:rPr lang="ja-JP" altLang="en-US" dirty="0"/>
              <a:t>連携対象のメニューに設定するオペレーション名は初期状態で登録されているオペレーション以外を設定してください。</a:t>
            </a:r>
          </a:p>
          <a:p>
            <a:endParaRPr lang="ja-JP" altLang="en-US" dirty="0"/>
          </a:p>
          <a:p>
            <a:endParaRPr lang="ja-JP" altLang="en-US" dirty="0"/>
          </a:p>
          <a:p>
            <a:endParaRPr lang="ja-JP" altLang="en-US" dirty="0"/>
          </a:p>
          <a:p>
            <a:endParaRPr lang="ja-JP" altLang="en-US" dirty="0"/>
          </a:p>
        </p:txBody>
      </p:sp>
      <p:pic>
        <p:nvPicPr>
          <p:cNvPr id="7" name="図 6"/>
          <p:cNvPicPr>
            <a:picLocks noChangeAspect="1"/>
          </p:cNvPicPr>
          <p:nvPr/>
        </p:nvPicPr>
        <p:blipFill>
          <a:blip r:embed="rId2"/>
          <a:stretch>
            <a:fillRect/>
          </a:stretch>
        </p:blipFill>
        <p:spPr>
          <a:xfrm>
            <a:off x="565850" y="2132820"/>
            <a:ext cx="11059001" cy="1469378"/>
          </a:xfrm>
          <a:prstGeom prst="rect">
            <a:avLst/>
          </a:prstGeom>
        </p:spPr>
      </p:pic>
    </p:spTree>
    <p:extLst>
      <p:ext uri="{BB962C8B-B14F-4D97-AF65-F5344CB8AC3E}">
        <p14:creationId xmlns:p14="http://schemas.microsoft.com/office/powerpoint/2010/main" val="3996759273"/>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84FABC01750754469A9A21C30F936C75" ma:contentTypeVersion="8" ma:contentTypeDescription="新しいドキュメントを作成します。" ma:contentTypeScope="" ma:versionID="5c029b96a4a2abc881fe42800b88df28">
  <xsd:schema xmlns:xsd="http://www.w3.org/2001/XMLSchema" xmlns:xs="http://www.w3.org/2001/XMLSchema" xmlns:p="http://schemas.microsoft.com/office/2006/metadata/properties" xmlns:ns2="e3c7534c-8447-4121-a676-7eb0e8edc712" targetNamespace="http://schemas.microsoft.com/office/2006/metadata/properties" ma:root="true" ma:fieldsID="650c1592c370a88edabd179bdb060466" ns2:_="">
    <xsd:import namespace="e3c7534c-8447-4121-a676-7eb0e8edc712"/>
    <xsd:element name="properties">
      <xsd:complexType>
        <xsd:sequence>
          <xsd:element name="documentManagement">
            <xsd:complexType>
              <xsd:all>
                <xsd:element ref="ns2:MediaServiceMetadata" minOccurs="0"/>
                <xsd:element ref="ns2:MediaServiceFastMetadata" minOccurs="0"/>
                <xsd:element ref="ns2:_x30e2__x30c7__x30eb__x540d_" minOccurs="0"/>
                <xsd:element ref="ns2:_x6587__x66f8__x540d_"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c7534c-8447-4121-a676-7eb0e8edc7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x30e2__x30c7__x30eb__x540d_" ma:index="10" nillable="true" ma:displayName="モデル名" ma:format="Dropdown" ma:internalName="_x30e2__x30c7__x30eb__x540d_">
      <xsd:simpleType>
        <xsd:restriction base="dms:Text">
          <xsd:maxLength value="255"/>
        </xsd:restriction>
      </xsd:simpleType>
    </xsd:element>
    <xsd:element name="_x6587__x66f8__x540d_" ma:index="11" nillable="true" ma:displayName="文書名" ma:format="Dropdown" ma:internalName="_x6587__x66f8__x540d_">
      <xsd:simpleType>
        <xsd:restriction base="dms:Text">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x6587__x66f8__x540d_ xmlns="e3c7534c-8447-4121-a676-7eb0e8edc712" xsi:nil="true"/>
    <_x30e2__x30c7__x30eb__x540d_ xmlns="e3c7534c-8447-4121-a676-7eb0e8edc712" xsi:nil="true"/>
  </documentManagement>
</p:properties>
</file>

<file path=customXml/itemProps1.xml><?xml version="1.0" encoding="utf-8"?>
<ds:datastoreItem xmlns:ds="http://schemas.openxmlformats.org/officeDocument/2006/customXml" ds:itemID="{47FA1B12-DFE8-40D8-BE80-A82B4A5754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c7534c-8447-4121-a676-7eb0e8edc7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9A09DC-E245-4F73-BB73-6062A96A6ECB}">
  <ds:schemaRefs>
    <ds:schemaRef ds:uri="http://schemas.microsoft.com/sharepoint/v3/contenttype/forms"/>
  </ds:schemaRefs>
</ds:datastoreItem>
</file>

<file path=customXml/itemProps3.xml><?xml version="1.0" encoding="utf-8"?>
<ds:datastoreItem xmlns:ds="http://schemas.openxmlformats.org/officeDocument/2006/customXml" ds:itemID="{70E52270-A057-42BF-B76F-C5FA12D8F2C8}">
  <ds:schemaRefs>
    <ds:schemaRef ds:uri="http://purl.org/dc/terms/"/>
    <ds:schemaRef ds:uri="http://schemas.openxmlformats.org/package/2006/metadata/core-properties"/>
    <ds:schemaRef ds:uri="e3c7534c-8447-4121-a676-7eb0e8edc712"/>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3431</Words>
  <Application>Microsoft Office PowerPoint</Application>
  <PresentationFormat>ワイド画面</PresentationFormat>
  <Paragraphs>520</Paragraphs>
  <Slides>51</Slides>
  <Notes>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51</vt:i4>
      </vt:variant>
    </vt:vector>
  </HeadingPairs>
  <TitlesOfParts>
    <vt:vector size="59" baseType="lpstr">
      <vt:lpstr>HGP創英角ｺﾞｼｯｸUB</vt:lpstr>
      <vt:lpstr>メイリオ</vt:lpstr>
      <vt:lpstr>メイリオ</vt:lpstr>
      <vt:lpstr>Arial</vt:lpstr>
      <vt:lpstr>Calibri</vt:lpstr>
      <vt:lpstr>Tahoma</vt:lpstr>
      <vt:lpstr>Wingdings</vt:lpstr>
      <vt:lpstr>NEC_standard4_3</vt:lpstr>
      <vt:lpstr>Setting samples ServiceNow連携モデル(v1.1)導入手順</vt:lpstr>
      <vt:lpstr>目次</vt:lpstr>
      <vt:lpstr>PowerPoint プレゼンテーション</vt:lpstr>
      <vt:lpstr>PowerPoint プレゼンテーション</vt:lpstr>
      <vt:lpstr>PowerPoint プレゼンテーション</vt:lpstr>
      <vt:lpstr>1.1 はじめに</vt:lpstr>
      <vt:lpstr>1.2 連携サービスとの動作確認</vt:lpstr>
      <vt:lpstr>1.3 連携対象メニューのオペレーション名とsys_idの関係について</vt:lpstr>
      <vt:lpstr>1.4 オペレーションについて</vt:lpstr>
      <vt:lpstr>PowerPoint プレゼンテーション</vt:lpstr>
      <vt:lpstr>2.1 ServiceNow連携用ユーザの準備（1/2）</vt:lpstr>
      <vt:lpstr>2.1 ServiceNow連携用ユーザの準備（2/2）</vt:lpstr>
      <vt:lpstr>2.2 ITAの準備</vt:lpstr>
      <vt:lpstr>2.3 Playbook利用の準備</vt:lpstr>
      <vt:lpstr>2.4 ServiceNow連携モデルのインポート</vt:lpstr>
      <vt:lpstr>2.5 グローバル変数管理</vt:lpstr>
      <vt:lpstr>2.6 認証情報の設定</vt:lpstr>
      <vt:lpstr>PowerPoint プレゼンテーション</vt:lpstr>
      <vt:lpstr>3.1 連携情報管理</vt:lpstr>
      <vt:lpstr>3.1.1 連携対象メニュー管理</vt:lpstr>
      <vt:lpstr>3.1.2 項目名紐づけ表</vt:lpstr>
      <vt:lpstr>3.2 マスタ管理</vt:lpstr>
      <vt:lpstr>3.2.1 クラス</vt:lpstr>
      <vt:lpstr>3.2.2 オペレーティングシステム（1/2）</vt:lpstr>
      <vt:lpstr>3.2.3 メーカー（1/2）</vt:lpstr>
      <vt:lpstr>3.3 ServiceNow連携モデルでレコードの連携</vt:lpstr>
      <vt:lpstr>3.3.1 機器一覧の登録</vt:lpstr>
      <vt:lpstr>3.3.2 オペレーション作成</vt:lpstr>
      <vt:lpstr>3.3.3 パラメータシート登録</vt:lpstr>
      <vt:lpstr>3.3.3.1 ServiceNow接続情報</vt:lpstr>
      <vt:lpstr>3.3.3.2 Linux</vt:lpstr>
      <vt:lpstr>3.3.3.3 Windows</vt:lpstr>
      <vt:lpstr>3.3.3.4 UNIX</vt:lpstr>
      <vt:lpstr>3.3.4 Conductor実行</vt:lpstr>
      <vt:lpstr>3.3.5 実行結果の確認（1/2）</vt:lpstr>
      <vt:lpstr>3.3.5 実行結果の確認（2/2）</vt:lpstr>
      <vt:lpstr>PowerPoint プレゼンテーション</vt:lpstr>
      <vt:lpstr>4.1 はじめに</vt:lpstr>
      <vt:lpstr>4.2 メニュー定義・作成（1/2）</vt:lpstr>
      <vt:lpstr>4.2 メニュー定義・作成（2/2）</vt:lpstr>
      <vt:lpstr>4.3 ロール・メニュー紐付管理</vt:lpstr>
      <vt:lpstr>PowerPoint プレゼンテーション</vt:lpstr>
      <vt:lpstr>5.1 テーブル名の取得</vt:lpstr>
      <vt:lpstr>5.2 ServiceNow項目名の取得（1/2）</vt:lpstr>
      <vt:lpstr>5.2 ServiceNow項目名の取得（2/2）</vt:lpstr>
      <vt:lpstr>5.3 オペレーティングシステムの取得</vt:lpstr>
      <vt:lpstr>PowerPoint プレゼンテーション</vt:lpstr>
      <vt:lpstr>PowerPoint プレゼンテーション</vt:lpstr>
      <vt:lpstr>6.1 Failed to import the required Python library...  が出力されて失敗する</vt:lpstr>
      <vt:lpstr>6.2 項目名に「クラス」を利用する場合</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2022-02-24T05:32:35Z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0x01010084FABC01750754469A9A21C30F936C75</vt:lpwstr>
  </property>
</Properties>
</file>