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</p:sldMasterIdLst>
  <p:notesMasterIdLst>
    <p:notesMasterId r:id="rId20"/>
  </p:notesMasterIdLst>
  <p:handoutMasterIdLst>
    <p:handoutMasterId r:id="rId21"/>
  </p:handoutMasterIdLst>
  <p:sldIdLst>
    <p:sldId id="262" r:id="rId5"/>
    <p:sldId id="578" r:id="rId6"/>
    <p:sldId id="598" r:id="rId7"/>
    <p:sldId id="601" r:id="rId8"/>
    <p:sldId id="613" r:id="rId9"/>
    <p:sldId id="605" r:id="rId10"/>
    <p:sldId id="606" r:id="rId11"/>
    <p:sldId id="608" r:id="rId12"/>
    <p:sldId id="609" r:id="rId13"/>
    <p:sldId id="607" r:id="rId14"/>
    <p:sldId id="614" r:id="rId15"/>
    <p:sldId id="615" r:id="rId16"/>
    <p:sldId id="616" r:id="rId17"/>
    <p:sldId id="617" r:id="rId18"/>
    <p:sldId id="318" r:id="rId19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78"/>
            <p14:sldId id="598"/>
            <p14:sldId id="601"/>
            <p14:sldId id="613"/>
            <p14:sldId id="605"/>
            <p14:sldId id="606"/>
            <p14:sldId id="608"/>
            <p14:sldId id="609"/>
            <p14:sldId id="607"/>
          </p14:sldIdLst>
        </p14:section>
        <p14:section name="参考" id="{04D3A25E-7187-46D4-BBD4-48774FFAB638}">
          <p14:sldIdLst>
            <p14:sldId id="614"/>
            <p14:sldId id="615"/>
            <p14:sldId id="616"/>
            <p14:sldId id="617"/>
          </p14:sldIdLst>
        </p14:section>
        <p14:section name="ロゴ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5AD"/>
    <a:srgbClr val="F1F3F5"/>
    <a:srgbClr val="F5F9F7"/>
    <a:srgbClr val="FFFFFF"/>
    <a:srgbClr val="C2DFB1"/>
    <a:srgbClr val="E6F5F6"/>
    <a:srgbClr val="88BAA7"/>
    <a:srgbClr val="F0F0F0"/>
    <a:srgbClr val="949494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3143C-A9DC-49BA-A698-7F79A3CF67D3}" v="565" dt="2022-02-14T01:34:49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5320" autoAdjust="0"/>
  </p:normalViewPr>
  <p:slideViewPr>
    <p:cSldViewPr>
      <p:cViewPr varScale="1">
        <p:scale>
          <a:sx n="102" d="100"/>
          <a:sy n="102" d="100"/>
        </p:scale>
        <p:origin x="432" y="96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2022/2/24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2022/2/24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4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learn_ja.html#collectContras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xastro-suite/playbook-collection-docs/blob/master/README_ansible.ja.m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&#21033;&#29992;&#25163;&#38918;&#12510;&#12491;&#12517;&#12450;&#12523;_&#21454;&#38598;&#27231;&#33021;.pd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1.0</a:t>
            </a:r>
            <a:r>
              <a:rPr lang="ja-JP" altLang="en-US" dirty="0"/>
              <a:t>版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 smtClean="0"/>
              <a:t>1.9.1</a:t>
            </a:r>
            <a:r>
              <a:rPr lang="ja-JP" altLang="en-US" dirty="0" smtClean="0"/>
              <a:t>版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119170" y="5154887"/>
            <a:ext cx="12000820" cy="59034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※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本書では「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Exastro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 IT Automation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」を「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ITA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」、「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Setting samples 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ServiceNow</a:t>
            </a:r>
            <a:r>
              <a:rPr lang="ja-JP" altLang="en-US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連携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モデル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(v1.1)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」を「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ServiceNow</a:t>
            </a:r>
            <a:r>
              <a:rPr lang="ja-JP" altLang="en-US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連携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モデル」と記載します。 </a:t>
            </a:r>
            <a:r>
              <a:rPr lang="ja-JP" altLang="en-US" sz="18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​</a:t>
            </a:r>
            <a:endParaRPr lang="ja-JP" altLang="en-US" sz="1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 bwMode="gray">
          <a:xfrm>
            <a:off x="239352" y="2708900"/>
            <a:ext cx="11712000" cy="1513679"/>
          </a:xfrm>
          <a:prstGeom prst="rect">
            <a:avLst/>
          </a:prstGeom>
        </p:spPr>
        <p:txBody>
          <a:bodyPr vert="horz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dirty="0"/>
              <a:t>Setting samples</a:t>
            </a:r>
          </a:p>
          <a:p>
            <a:r>
              <a:rPr lang="en-US" altLang="ja-JP" sz="4800" b="1" dirty="0" err="1"/>
              <a:t>ServiceNow</a:t>
            </a:r>
            <a:r>
              <a:rPr lang="ja-JP" altLang="en-US" sz="4800" b="1" dirty="0"/>
              <a:t>連携モデル</a:t>
            </a:r>
            <a:r>
              <a:rPr lang="en-US" altLang="ja-JP" sz="4800" b="1" dirty="0"/>
              <a:t>(v1.1)</a:t>
            </a:r>
            <a:r>
              <a:rPr lang="ja-JP" altLang="en-US" sz="4800" b="1" kern="0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351" y="115200"/>
            <a:ext cx="11712000" cy="468000"/>
          </a:xfrm>
        </p:spPr>
        <p:txBody>
          <a:bodyPr/>
          <a:lstStyle/>
          <a:p>
            <a:r>
              <a:rPr lang="en-US" altLang="ja-JP" dirty="0"/>
              <a:t>7.1</a:t>
            </a:r>
            <a:r>
              <a:rPr lang="ja-JP" altLang="en-US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連携</a:t>
            </a:r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616476"/>
          </a:xfrm>
        </p:spPr>
        <p:txBody>
          <a:bodyPr>
            <a:noAutofit/>
          </a:bodyPr>
          <a:lstStyle/>
          <a:p>
            <a:r>
              <a:rPr lang="ja-JP" altLang="en-US" dirty="0"/>
              <a:t>連携対象となるパラメータシートに入力されたレコードが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へ連携されます。</a:t>
            </a:r>
            <a:endParaRPr lang="en-US" altLang="ja-JP" dirty="0"/>
          </a:p>
          <a:p>
            <a:r>
              <a:rPr lang="ja-JP" altLang="en-US" dirty="0"/>
              <a:t>連携されるデータは実行時点で一番最新のものです。</a:t>
            </a: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52" y="4515531"/>
            <a:ext cx="9324000" cy="148968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5500345"/>
            <a:ext cx="2362909" cy="102508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85" y="4515531"/>
            <a:ext cx="2328160" cy="721034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 bwMode="auto">
          <a:xfrm>
            <a:off x="541431" y="5260733"/>
            <a:ext cx="717043" cy="21544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・・・</a:t>
            </a:r>
            <a:endParaRPr kumimoji="1" lang="ja-JP" altLang="en-US" sz="1400" b="1" dirty="0">
              <a:latin typeface="+mn-ea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5"/>
          <a:srcRect b="15364"/>
          <a:stretch/>
        </p:blipFill>
        <p:spPr>
          <a:xfrm>
            <a:off x="424585" y="2089321"/>
            <a:ext cx="11670488" cy="1946996"/>
          </a:xfrm>
          <a:prstGeom prst="rect">
            <a:avLst/>
          </a:prstGeom>
        </p:spPr>
      </p:pic>
      <p:sp>
        <p:nvSpPr>
          <p:cNvPr id="26" name="下矢印 25"/>
          <p:cNvSpPr/>
          <p:nvPr/>
        </p:nvSpPr>
        <p:spPr bwMode="auto">
          <a:xfrm>
            <a:off x="3935700" y="3992817"/>
            <a:ext cx="1224170" cy="450704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31750">
            <a:solidFill>
              <a:schemeClr val="accent3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" name="コンテンツ プレースホルダー 4"/>
          <p:cNvSpPr txBox="1">
            <a:spLocks/>
          </p:cNvSpPr>
          <p:nvPr/>
        </p:nvSpPr>
        <p:spPr bwMode="gray">
          <a:xfrm>
            <a:off x="238050" y="1759570"/>
            <a:ext cx="11713301" cy="37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600" kern="0" dirty="0"/>
              <a:t>例：連携タイミングが「</a:t>
            </a:r>
            <a:r>
              <a:rPr lang="en-US" altLang="ja-JP" sz="1600" kern="0" dirty="0"/>
              <a:t>2022/04/01</a:t>
            </a:r>
            <a:r>
              <a:rPr lang="ja-JP" altLang="en-US" sz="1600" kern="0" dirty="0"/>
              <a:t> </a:t>
            </a:r>
            <a:r>
              <a:rPr lang="en-US" altLang="ja-JP" sz="1600" kern="0" dirty="0"/>
              <a:t>12:00</a:t>
            </a:r>
            <a:r>
              <a:rPr lang="ja-JP" altLang="en-US" sz="1600" kern="0" dirty="0"/>
              <a:t>」以前だった場合</a:t>
            </a:r>
            <a:endParaRPr lang="en-US" altLang="ja-JP" sz="1600" kern="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082C9C-BA05-4262-AD35-2D5ADF855E13}"/>
              </a:ext>
            </a:extLst>
          </p:cNvPr>
          <p:cNvSpPr/>
          <p:nvPr/>
        </p:nvSpPr>
        <p:spPr bwMode="auto">
          <a:xfrm>
            <a:off x="382683" y="2893551"/>
            <a:ext cx="960658" cy="68341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BC92AF7-829B-46A3-AB23-B3B1024FA2FF}"/>
              </a:ext>
            </a:extLst>
          </p:cNvPr>
          <p:cNvSpPr/>
          <p:nvPr/>
        </p:nvSpPr>
        <p:spPr bwMode="auto">
          <a:xfrm>
            <a:off x="1415349" y="3309398"/>
            <a:ext cx="10679723" cy="68341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C1B91183-71CF-43BC-9BD0-0834FA2DB6F0}"/>
              </a:ext>
            </a:extLst>
          </p:cNvPr>
          <p:cNvSpPr/>
          <p:nvPr/>
        </p:nvSpPr>
        <p:spPr bwMode="auto">
          <a:xfrm>
            <a:off x="1588664" y="2271106"/>
            <a:ext cx="2016280" cy="552748"/>
          </a:xfrm>
          <a:prstGeom prst="borderCallout1">
            <a:avLst>
              <a:gd name="adj1" fmla="val 39428"/>
              <a:gd name="adj2" fmla="val -5756"/>
              <a:gd name="adj3" fmla="val 104981"/>
              <a:gd name="adj4" fmla="val -18234"/>
            </a:avLst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パラメータシート</a:t>
            </a:r>
            <a:endParaRPr lang="en-US" altLang="ja-JP" sz="1400" b="1" dirty="0">
              <a:latin typeface="+mn-ea"/>
            </a:endParaRPr>
          </a:p>
          <a:p>
            <a:pPr algn="ctr"/>
            <a:r>
              <a:rPr lang="en-US" altLang="ja-JP" sz="1400" b="1" dirty="0">
                <a:latin typeface="+mn-ea"/>
              </a:rPr>
              <a:t>(</a:t>
            </a:r>
            <a:r>
              <a:rPr lang="ja-JP" altLang="en-US" sz="1400" b="1" dirty="0">
                <a:latin typeface="+mn-ea"/>
              </a:rPr>
              <a:t>メニュー</a:t>
            </a:r>
            <a:r>
              <a:rPr lang="en-US" altLang="ja-JP" sz="1400" b="1" dirty="0">
                <a:latin typeface="+mn-ea"/>
              </a:rPr>
              <a:t>)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1F6C242-7A4A-401B-BB64-825CD232C281}"/>
              </a:ext>
            </a:extLst>
          </p:cNvPr>
          <p:cNvSpPr/>
          <p:nvPr/>
        </p:nvSpPr>
        <p:spPr bwMode="auto">
          <a:xfrm>
            <a:off x="5747070" y="3124866"/>
            <a:ext cx="2016280" cy="373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レコード</a:t>
            </a:r>
          </a:p>
        </p:txBody>
      </p:sp>
    </p:spTree>
    <p:extLst>
      <p:ext uri="{BB962C8B-B14F-4D97-AF65-F5344CB8AC3E}">
        <p14:creationId xmlns:p14="http://schemas.microsoft.com/office/powerpoint/2010/main" val="104256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レコードの追加・更新・削除の条件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55381" y="836640"/>
            <a:ext cx="11401419" cy="1080150"/>
          </a:xfrm>
        </p:spPr>
        <p:txBody>
          <a:bodyPr>
            <a:normAutofit/>
          </a:bodyPr>
          <a:lstStyle/>
          <a:p>
            <a:r>
              <a:rPr lang="en-US" altLang="ja-JP" dirty="0"/>
              <a:t>ServiceNow</a:t>
            </a:r>
            <a:r>
              <a:rPr lang="ja-JP" altLang="en-US" dirty="0"/>
              <a:t>側の処理が追加、更新、削除となる条件は以下の通りです。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50618"/>
              </p:ext>
            </p:extLst>
          </p:nvPr>
        </p:nvGraphicFramePr>
        <p:xfrm>
          <a:off x="551230" y="1412750"/>
          <a:ext cx="11161550" cy="3816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91124">
                  <a:extLst>
                    <a:ext uri="{9D8B030D-6E8A-4147-A177-3AD203B41FA5}">
                      <a16:colId xmlns:a16="http://schemas.microsoft.com/office/drawing/2014/main" val="3564700061"/>
                    </a:ext>
                  </a:extLst>
                </a:gridCol>
                <a:gridCol w="2359689">
                  <a:extLst>
                    <a:ext uri="{9D8B030D-6E8A-4147-A177-3AD203B41FA5}">
                      <a16:colId xmlns:a16="http://schemas.microsoft.com/office/drawing/2014/main" val="2999104956"/>
                    </a:ext>
                  </a:extLst>
                </a:gridCol>
                <a:gridCol w="5310737">
                  <a:extLst>
                    <a:ext uri="{9D8B030D-6E8A-4147-A177-3AD203B41FA5}">
                      <a16:colId xmlns:a16="http://schemas.microsoft.com/office/drawing/2014/main" val="2414379514"/>
                    </a:ext>
                  </a:extLst>
                </a:gridCol>
              </a:tblGrid>
              <a:tr h="545143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状態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Servicenow</a:t>
                      </a:r>
                      <a:r>
                        <a:rPr kumimoji="1" lang="ja-JP" altLang="en-US" dirty="0"/>
                        <a:t>に実行される処理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748863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>
                          <a:solidFill>
                            <a:srgbClr val="FCFCFC"/>
                          </a:solidFill>
                        </a:rPr>
                        <a:t>ITA</a:t>
                      </a:r>
                      <a:endParaRPr lang="ja-JP" altLang="en-US" b="1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>
                          <a:solidFill>
                            <a:srgbClr val="FCFCFC"/>
                          </a:solidFill>
                        </a:rPr>
                        <a:t>ServiceNow</a:t>
                      </a:r>
                      <a:endParaRPr lang="ja-JP" altLang="en-US" b="1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826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追加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79403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58834"/>
                  </a:ext>
                </a:extLst>
              </a:tr>
              <a:tr h="545143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削除実行フラグ</a:t>
                      </a:r>
                      <a:r>
                        <a:rPr kumimoji="1" lang="en-US" altLang="ja-JP" dirty="0"/>
                        <a:t>ON</a:t>
                      </a:r>
                      <a:r>
                        <a:rPr kumimoji="1" lang="ja-JP" altLang="en-US" dirty="0"/>
                        <a:t>の場合：削除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12387"/>
                  </a:ext>
                </a:extLst>
              </a:tr>
              <a:tr h="54514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削除実行フラグ</a:t>
                      </a:r>
                      <a:r>
                        <a:rPr kumimoji="1" lang="en-US" altLang="ja-JP" dirty="0"/>
                        <a:t>OFF</a:t>
                      </a:r>
                      <a:r>
                        <a:rPr kumimoji="1" lang="ja-JP" altLang="en-US" dirty="0"/>
                        <a:t>の場合：スキップ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44157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スキップ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0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47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D6855-9A54-4649-BCE8-4989CE72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Conductor</a:t>
            </a:r>
            <a:r>
              <a:rPr lang="ja-JP" altLang="en-US" dirty="0">
                <a:latin typeface="+mn-ea"/>
              </a:rPr>
              <a:t>一覧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F227887-3CF5-457A-8B59-BB893F07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24616"/>
              </p:ext>
            </p:extLst>
          </p:nvPr>
        </p:nvGraphicFramePr>
        <p:xfrm>
          <a:off x="353410" y="1108698"/>
          <a:ext cx="11485180" cy="19013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4370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583281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Conductor</a:t>
                      </a:r>
                      <a:r>
                        <a:rPr kumimoji="1" lang="ja-JP" altLang="en-US" sz="1800" dirty="0"/>
                        <a:t>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/>
                        <a:t>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Conductor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136133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err="1">
                          <a:latin typeface="+mn-ea"/>
                          <a:ea typeface="+mn-ea"/>
                        </a:rPr>
                        <a:t>ServiceNow</a:t>
                      </a:r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連携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ITA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と</a:t>
                      </a:r>
                      <a:r>
                        <a:rPr lang="en-US" altLang="ja-JP" b="0" dirty="0" err="1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の</a:t>
                      </a:r>
                      <a:r>
                        <a:rPr lang="en-US" altLang="ja-JP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CMDB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を連携します。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 b="0" dirty="0">
                        <a:solidFill>
                          <a:srgbClr val="1A1A1A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276" y="1916790"/>
            <a:ext cx="5668429" cy="6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9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A1A0B-D786-4BF8-B746-9D75C2D7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ctr" hangingPunct="1"/>
            <a:r>
              <a:rPr lang="en-US" altLang="ja-JP" dirty="0"/>
              <a:t>Movement</a:t>
            </a:r>
            <a:r>
              <a:rPr lang="ja-JP" altLang="en-US" dirty="0"/>
              <a:t>一覧</a:t>
            </a:r>
            <a:endParaRPr kumimoji="1"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7195612-FA97-4A9D-BEB2-ACC492280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98913"/>
              </p:ext>
            </p:extLst>
          </p:nvPr>
        </p:nvGraphicFramePr>
        <p:xfrm>
          <a:off x="239351" y="980660"/>
          <a:ext cx="11689443" cy="108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515339660"/>
                    </a:ext>
                  </a:extLst>
                </a:gridCol>
                <a:gridCol w="2998177">
                  <a:extLst>
                    <a:ext uri="{9D8B030D-6E8A-4147-A177-3AD203B41FA5}">
                      <a16:colId xmlns:a16="http://schemas.microsoft.com/office/drawing/2014/main" val="1418758587"/>
                    </a:ext>
                  </a:extLst>
                </a:gridCol>
                <a:gridCol w="1837591">
                  <a:extLst>
                    <a:ext uri="{9D8B030D-6E8A-4147-A177-3AD203B41FA5}">
                      <a16:colId xmlns:a16="http://schemas.microsoft.com/office/drawing/2014/main" val="3354075895"/>
                    </a:ext>
                  </a:extLst>
                </a:gridCol>
                <a:gridCol w="5596375">
                  <a:extLst>
                    <a:ext uri="{9D8B030D-6E8A-4147-A177-3AD203B41FA5}">
                      <a16:colId xmlns:a16="http://schemas.microsoft.com/office/drawing/2014/main" val="88585716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No.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Movement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自動化ツール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46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600001</a:t>
                      </a:r>
                      <a:endParaRPr kumimoji="1" lang="en-US" altLang="ja-JP" sz="1600" b="0" i="0" u="none" strike="noStrike" noProof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600" dirty="0" err="1"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連携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Ansible</a:t>
                      </a:r>
                      <a:r>
                        <a:rPr kumimoji="1" lang="en-US" altLang="ja-JP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-Role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ITA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と</a:t>
                      </a:r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の</a:t>
                      </a:r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CMDB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を連携させます。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9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9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パラメータシート一覧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46805"/>
              </p:ext>
            </p:extLst>
          </p:nvPr>
        </p:nvGraphicFramePr>
        <p:xfrm>
          <a:off x="42407" y="714913"/>
          <a:ext cx="12102433" cy="56072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2292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5995621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26651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No.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アクセス許可ロール</a:t>
                      </a:r>
                      <a:r>
                        <a:rPr kumimoji="1" lang="en-US" altLang="ja-JP" sz="1400" baseline="30000" dirty="0"/>
                        <a:t>※</a:t>
                      </a:r>
                      <a:endParaRPr kumimoji="1" lang="ja-JP" altLang="en-US" sz="1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SN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連携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26651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基本コンソール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機器一覧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連携したいマシンの情報を登録します</a:t>
                      </a:r>
                      <a:r>
                        <a:rPr kumimoji="1" lang="ja-JP" altLang="en-US" sz="1400" dirty="0"/>
                        <a:t>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オペレーション一覧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連携対象を管理するためにオペレーションを作成します。</a:t>
                      </a:r>
                      <a:endParaRPr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53364"/>
                  </a:ext>
                </a:extLst>
              </a:tr>
              <a:tr h="45307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連携情報管理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連携対象メニュー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管理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連携したい</a:t>
                      </a:r>
                      <a:r>
                        <a:rPr kumimoji="1" lang="en-US" altLang="ja-JP" sz="1400" dirty="0"/>
                        <a:t>ITA</a:t>
                      </a:r>
                      <a:r>
                        <a:rPr kumimoji="1" lang="ja-JP" altLang="en-US" sz="1400" dirty="0"/>
                        <a:t>のメニュー</a:t>
                      </a:r>
                      <a:r>
                        <a:rPr kumimoji="1" lang="en-US" altLang="ja-JP" sz="1400" dirty="0"/>
                        <a:t>ID</a:t>
                      </a:r>
                      <a:r>
                        <a:rPr kumimoji="1" lang="ja-JP" altLang="en-US" sz="1400" dirty="0"/>
                        <a:t>と対象となる</a:t>
                      </a: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のテーブル名を定義するメニュー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64579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項目名紐づけ表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ITA</a:t>
                      </a:r>
                      <a:r>
                        <a:rPr kumimoji="1" lang="ja-JP" altLang="en-US" sz="1400" dirty="0"/>
                        <a:t>のパラメータシートに記載されている項目名を</a:t>
                      </a: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の登録に必要な項目名に変換するためのメニュー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78741"/>
                  </a:ext>
                </a:extLst>
              </a:tr>
              <a:tr h="453074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400" dirty="0"/>
                        <a:t>マスタ管理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クラス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に表示される「クラス名」をテーブル名と紐づけるメニュー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17016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オペレーティング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システム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400" b="0" i="0" u="none" strike="noStrike" noProof="0" dirty="0">
                          <a:latin typeface="メイリオ"/>
                        </a:rPr>
                        <a:t>●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オペレーティングシステム種別を定義するメニューです。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21363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メーカー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メーカー名を定義するメニューです。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66415"/>
                  </a:ext>
                </a:extLst>
              </a:tr>
              <a:tr h="5863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接続情報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接続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情報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 err="1"/>
                        <a:t>への</a:t>
                      </a:r>
                      <a:r>
                        <a:rPr kumimoji="1" lang="ja-JP" altLang="en-US" sz="1400" dirty="0"/>
                        <a:t>接続情報を定義するメニューです。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561433"/>
                  </a:ext>
                </a:extLst>
              </a:tr>
              <a:tr h="453074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400" dirty="0"/>
                        <a:t>サーバー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/Linux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375638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Windows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/Windows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06375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UNIX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/UNIX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57286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1D5E8A-0785-4B31-9A5B-2D9729BB512E}"/>
              </a:ext>
            </a:extLst>
          </p:cNvPr>
          <p:cNvSpPr txBox="1"/>
          <p:nvPr/>
        </p:nvSpPr>
        <p:spPr>
          <a:xfrm>
            <a:off x="8429780" y="777330"/>
            <a:ext cx="33617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管理者</a:t>
            </a:r>
            <a:r>
              <a:rPr lang="en-US" altLang="ja-JP" sz="1200" dirty="0"/>
              <a:t>: </a:t>
            </a:r>
            <a:r>
              <a:rPr lang="ja-JP" altLang="en-US" sz="1200" dirty="0"/>
              <a:t>システム管理者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SN</a:t>
            </a:r>
            <a:r>
              <a:rPr lang="ja-JP" altLang="en-US" sz="1200" dirty="0"/>
              <a:t>連携</a:t>
            </a:r>
            <a:r>
              <a:rPr lang="en-US" altLang="ja-JP" sz="1200" dirty="0"/>
              <a:t>: </a:t>
            </a:r>
            <a:r>
              <a:rPr lang="en-US" altLang="ja-JP" sz="1200" dirty="0" err="1">
                <a:solidFill>
                  <a:schemeClr val="dk1"/>
                </a:solidFill>
              </a:rPr>
              <a:t>ServiceNow</a:t>
            </a:r>
            <a:r>
              <a:rPr lang="ja-JP" altLang="en-US" sz="1200" dirty="0">
                <a:solidFill>
                  <a:schemeClr val="dk1"/>
                </a:solidFill>
              </a:rPr>
              <a:t>モデル管理者ロール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43349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631380" y="542030"/>
            <a:ext cx="10009390" cy="597060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はじめに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とは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連携モデルとは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連携モデルの目的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自動化の仕組み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/>
              <a:t>RBAC</a:t>
            </a:r>
            <a:r>
              <a:rPr lang="ja-JP" altLang="en-US" sz="2400" dirty="0"/>
              <a:t>による誤操作防止​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連携モデルによる自動化</a:t>
            </a:r>
          </a:p>
          <a:p>
            <a:pPr marL="637200" lvl="1" indent="-457200">
              <a:buFont typeface="+mj-lt"/>
              <a:buAutoNum type="arabicPeriod"/>
            </a:pPr>
            <a:r>
              <a:rPr lang="en-US" altLang="ja-JP" sz="2000" dirty="0" err="1"/>
              <a:t>ServiceNow</a:t>
            </a:r>
            <a:r>
              <a:rPr lang="ja-JP" altLang="en-US" sz="2000" dirty="0"/>
              <a:t>連携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lang="en-US" altLang="ja-JP" dirty="0"/>
              <a:t> </a:t>
            </a:r>
            <a:r>
              <a:rPr lang="ja-JP" altLang="en-US" dirty="0">
                <a:latin typeface="+mn-ea"/>
              </a:rPr>
              <a:t>はじめに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この資料は、</a:t>
            </a:r>
            <a:r>
              <a:rPr kumimoji="1" lang="en-US" altLang="ja-JP" dirty="0"/>
              <a:t>Setting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samples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連携モデル</a:t>
            </a:r>
            <a:r>
              <a:rPr lang="ja-JP" altLang="en-US" dirty="0"/>
              <a:t>の概要について記載しています。</a:t>
            </a:r>
            <a:endParaRPr lang="en-US" altLang="ja-JP" dirty="0"/>
          </a:p>
          <a:p>
            <a:r>
              <a:rPr lang="en-US" altLang="ja-JP" dirty="0"/>
              <a:t>Exastro IT Automation</a:t>
            </a:r>
            <a:r>
              <a:rPr lang="ja-JP" altLang="en-US" dirty="0"/>
              <a:t>への具体的な導入方法を知りたい方はコミュニティサイトの「</a:t>
            </a:r>
            <a:r>
              <a:rPr lang="en-US" altLang="ja-JP" dirty="0"/>
              <a:t>ServiceNow</a:t>
            </a:r>
            <a:r>
              <a:rPr kumimoji="1" lang="ja-JP" altLang="en-US" dirty="0"/>
              <a:t>連携モデル </a:t>
            </a:r>
            <a:r>
              <a:rPr lang="ja-JP" altLang="en-US" dirty="0"/>
              <a:t>導入手順」をご参照ください。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0" y="1844780"/>
            <a:ext cx="9912530" cy="47704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6F6595-09A5-4C2B-B2D6-003FFB56B455}"/>
              </a:ext>
            </a:extLst>
          </p:cNvPr>
          <p:cNvSpPr txBox="1"/>
          <p:nvPr/>
        </p:nvSpPr>
        <p:spPr>
          <a:xfrm>
            <a:off x="6672080" y="3140960"/>
            <a:ext cx="1984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>
                <a:effectLst>
                  <a:glow rad="127000">
                    <a:schemeClr val="bg1"/>
                  </a:glow>
                </a:effectLst>
              </a:rPr>
              <a:t>収集機能については</a:t>
            </a:r>
            <a:r>
              <a:rPr kumimoji="1" lang="ja-JP" altLang="en-US" sz="1100" b="1" dirty="0">
                <a:effectLst>
                  <a:glow rad="127000">
                    <a:schemeClr val="bg1"/>
                  </a:glow>
                </a:effectLst>
                <a:hlinkClick r:id="rId3"/>
              </a:rPr>
              <a:t>こちら</a:t>
            </a:r>
            <a:endParaRPr kumimoji="1" lang="en-US" altLang="ja-JP" sz="1100" b="1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6B452A-3029-4346-891E-8FAEFF7D0F4C}"/>
              </a:ext>
            </a:extLst>
          </p:cNvPr>
          <p:cNvSpPr txBox="1"/>
          <p:nvPr/>
        </p:nvSpPr>
        <p:spPr>
          <a:xfrm>
            <a:off x="6761522" y="3324934"/>
            <a:ext cx="253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effectLst>
                  <a:glow rad="127000">
                    <a:schemeClr val="bg1"/>
                  </a:glow>
                </a:effectLst>
              </a:rPr>
              <a:t>https://exastro-suite.github.io/it-automation-docs/learn_ja.html#collectContrast</a:t>
            </a:r>
            <a:endParaRPr kumimoji="1" lang="ja-JP" altLang="en-US" sz="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8EB2-64F5-4741-B87B-626D1B82A7B8}"/>
              </a:ext>
            </a:extLst>
          </p:cNvPr>
          <p:cNvSpPr txBox="1"/>
          <p:nvPr/>
        </p:nvSpPr>
        <p:spPr>
          <a:xfrm>
            <a:off x="6672080" y="3626272"/>
            <a:ext cx="189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>
                <a:effectLst>
                  <a:glow rad="127000">
                    <a:schemeClr val="bg1"/>
                  </a:glow>
                </a:effectLst>
              </a:rPr>
              <a:t>※OS</a:t>
            </a:r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情報の収集であれば</a:t>
            </a:r>
          </a:p>
          <a:p>
            <a:pPr algn="ctr"/>
            <a:r>
              <a:rPr lang="en-US" altLang="ja-JP" sz="800" dirty="0">
                <a:effectLst>
                  <a:glow rad="127000">
                    <a:schemeClr val="bg1"/>
                  </a:glow>
                </a:effectLst>
                <a:hlinkClick r:id="rId4"/>
              </a:rPr>
              <a:t>Exastro Playbook Collection</a:t>
            </a:r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の</a:t>
            </a:r>
          </a:p>
          <a:p>
            <a:pPr algn="ctr"/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活用が可能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3175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とは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08821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>
                <a:latin typeface="+mn-ea"/>
              </a:rPr>
              <a:t>は、企業内の</a:t>
            </a:r>
            <a:r>
              <a:rPr lang="en-US" altLang="ja-JP" dirty="0">
                <a:latin typeface="+mn-ea"/>
              </a:rPr>
              <a:t>IT</a:t>
            </a:r>
            <a:r>
              <a:rPr lang="ja-JP" altLang="en-US" dirty="0">
                <a:latin typeface="+mn-ea"/>
              </a:rPr>
              <a:t>サービスを一元管理し、運用プロセスの標準化とサービス品質向上を</a:t>
            </a:r>
            <a:endParaRPr lang="en-US" altLang="ja-JP" dirty="0">
              <a:latin typeface="+mn-ea"/>
            </a:endParaRPr>
          </a:p>
          <a:p>
            <a:pPr marL="176213" indent="0">
              <a:buNone/>
            </a:pPr>
            <a:r>
              <a:rPr lang="ja-JP" altLang="en-US" dirty="0">
                <a:latin typeface="+mn-ea"/>
              </a:rPr>
              <a:t>実現する</a:t>
            </a:r>
            <a:r>
              <a:rPr lang="en-US" altLang="ja-JP" u="sng" dirty="0">
                <a:latin typeface="+mn-ea"/>
              </a:rPr>
              <a:t>SaaS</a:t>
            </a:r>
            <a:r>
              <a:rPr lang="ja-JP" altLang="en-US" dirty="0">
                <a:latin typeface="+mn-ea"/>
              </a:rPr>
              <a:t>です。</a:t>
            </a:r>
            <a:endParaRPr lang="en-US" altLang="ja-JP" dirty="0"/>
          </a:p>
          <a:p>
            <a:pPr marL="176213" indent="0">
              <a:buNone/>
            </a:pPr>
            <a:r>
              <a:rPr lang="ja-JP" altLang="en-US" dirty="0"/>
              <a:t>詳しくは</a:t>
            </a:r>
            <a:r>
              <a:rPr lang="en-US" altLang="ja-JP" dirty="0" err="1"/>
              <a:t>ServiceNow</a:t>
            </a:r>
            <a:r>
              <a:rPr lang="ja-JP" altLang="en-US" dirty="0"/>
              <a:t>の公式サイトをご参照ください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30F79F3-E56F-4DB9-A9E9-B46C3D6951CE}"/>
              </a:ext>
            </a:extLst>
          </p:cNvPr>
          <p:cNvGrpSpPr/>
          <p:nvPr/>
        </p:nvGrpSpPr>
        <p:grpSpPr>
          <a:xfrm>
            <a:off x="1630650" y="2132820"/>
            <a:ext cx="8425170" cy="4176580"/>
            <a:chOff x="335200" y="2348850"/>
            <a:chExt cx="8623505" cy="412130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00" y="2348850"/>
              <a:ext cx="8623505" cy="4121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正方形/長方形 2"/>
            <p:cNvSpPr/>
            <p:nvPr/>
          </p:nvSpPr>
          <p:spPr bwMode="auto">
            <a:xfrm>
              <a:off x="1487360" y="2423880"/>
              <a:ext cx="432060" cy="248240"/>
            </a:xfrm>
            <a:prstGeom prst="rect">
              <a:avLst/>
            </a:prstGeom>
            <a:solidFill>
              <a:srgbClr val="3865D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9" name="コンテンツ プレースホルダー 4"/>
          <p:cNvSpPr txBox="1">
            <a:spLocks/>
          </p:cNvSpPr>
          <p:nvPr/>
        </p:nvSpPr>
        <p:spPr bwMode="gray">
          <a:xfrm>
            <a:off x="7465785" y="1879309"/>
            <a:ext cx="3095566" cy="5515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ja-JP" sz="1600" b="1" dirty="0" err="1">
                <a:latin typeface="+mn-ea"/>
              </a:rPr>
              <a:t>ServiceNow</a:t>
            </a:r>
            <a:r>
              <a:rPr lang="en-US" altLang="ja-JP" sz="1600" b="1" dirty="0">
                <a:latin typeface="+mn-ea"/>
              </a:rPr>
              <a:t> </a:t>
            </a:r>
            <a:r>
              <a:rPr lang="ja-JP" altLang="en-US" sz="1600" b="1" dirty="0">
                <a:latin typeface="+mn-ea"/>
              </a:rPr>
              <a:t>サンプル画面</a:t>
            </a:r>
            <a:endParaRPr lang="ja-JP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08307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 bwMode="auto">
          <a:xfrm>
            <a:off x="167180" y="2914351"/>
            <a:ext cx="8017110" cy="3474886"/>
          </a:xfrm>
          <a:prstGeom prst="rect">
            <a:avLst/>
          </a:prstGeom>
          <a:solidFill>
            <a:srgbClr val="F5F9F7"/>
          </a:solidFill>
          <a:ln w="44450">
            <a:solidFill>
              <a:srgbClr val="88BAA7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2358020" y="3518107"/>
            <a:ext cx="5620888" cy="2758407"/>
          </a:xfrm>
          <a:prstGeom prst="roundRect">
            <a:avLst>
              <a:gd name="adj" fmla="val 2926"/>
            </a:avLst>
          </a:prstGeom>
          <a:solidFill>
            <a:srgbClr val="F0F0F0"/>
          </a:solidFill>
          <a:ln w="25400">
            <a:solidFill>
              <a:srgbClr val="C1C1C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600" b="1" dirty="0">
                <a:solidFill>
                  <a:srgbClr val="797979"/>
                </a:solidFill>
                <a:latin typeface="+mn-ea"/>
              </a:rPr>
              <a:t>構成管理データベース</a:t>
            </a:r>
            <a:r>
              <a:rPr kumimoji="1" lang="en-US" altLang="ja-JP" sz="1600" b="1" dirty="0">
                <a:solidFill>
                  <a:srgbClr val="797979"/>
                </a:solidFill>
                <a:latin typeface="+mn-ea"/>
              </a:rPr>
              <a:t>(CMDB)</a:t>
            </a:r>
            <a:endParaRPr kumimoji="1" lang="ja-JP" altLang="en-US" sz="1600" b="1" dirty="0">
              <a:solidFill>
                <a:srgbClr val="797979"/>
              </a:solidFill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9369497" y="2924755"/>
            <a:ext cx="2703333" cy="3455854"/>
          </a:xfrm>
          <a:prstGeom prst="rect">
            <a:avLst/>
          </a:prstGeom>
          <a:solidFill>
            <a:srgbClr val="F1F3F5"/>
          </a:solidFill>
          <a:ln w="44450">
            <a:solidFill>
              <a:srgbClr val="7C95AD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n>
                <a:solidFill>
                  <a:srgbClr val="FAC0AB"/>
                </a:solidFill>
              </a:ln>
              <a:solidFill>
                <a:srgbClr val="F69573"/>
              </a:solidFill>
              <a:latin typeface="+mn-ea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連携モデルとは</a:t>
            </a:r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152088"/>
          </a:xfrm>
        </p:spPr>
        <p:txBody>
          <a:bodyPr/>
          <a:lstStyle/>
          <a:p>
            <a:pPr>
              <a:tabLst>
                <a:tab pos="3502025" algn="l"/>
              </a:tabLst>
            </a:pPr>
            <a:r>
              <a:rPr lang="en-US" altLang="ja-JP" dirty="0" err="1"/>
              <a:t>ServiceNow</a:t>
            </a:r>
            <a:r>
              <a:rPr lang="ja-JP" altLang="en-US" dirty="0"/>
              <a:t>連携モデルは、連携対象メニューに設定されたレコードを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へ連携します。収集機能と合わせることで、常にシステムの最新情報を</a:t>
            </a:r>
            <a:r>
              <a:rPr lang="en-US" altLang="ja-JP" dirty="0" err="1"/>
              <a:t>ServiceNow</a:t>
            </a:r>
            <a:r>
              <a:rPr lang="ja-JP" altLang="en-US" dirty="0"/>
              <a:t>へ登録できます。</a:t>
            </a:r>
            <a:endParaRPr lang="en-US" altLang="ja-JP" dirty="0"/>
          </a:p>
        </p:txBody>
      </p:sp>
      <p:sp>
        <p:nvSpPr>
          <p:cNvPr id="2" name="角丸四角形吹き出し 1"/>
          <p:cNvSpPr/>
          <p:nvPr/>
        </p:nvSpPr>
        <p:spPr bwMode="auto">
          <a:xfrm>
            <a:off x="8112280" y="3640674"/>
            <a:ext cx="1224170" cy="720100"/>
          </a:xfrm>
          <a:prstGeom prst="wedgeRoundRectCallout">
            <a:avLst>
              <a:gd name="adj1" fmla="val 5771"/>
              <a:gd name="adj2" fmla="val 71446"/>
              <a:gd name="adj3" fmla="val 16667"/>
            </a:avLst>
          </a:prstGeom>
          <a:solidFill>
            <a:srgbClr val="FFFFCC"/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latin typeface="+mn-ea"/>
              </a:rPr>
              <a:t>http/https</a:t>
            </a:r>
            <a:r>
              <a:rPr kumimoji="1" lang="ja-JP" altLang="en-US" sz="1400" b="1" dirty="0">
                <a:latin typeface="+mn-ea"/>
              </a:rPr>
              <a:t>を利用</a:t>
            </a:r>
          </a:p>
        </p:txBody>
      </p:sp>
      <p:graphicFrame>
        <p:nvGraphicFramePr>
          <p:cNvPr id="6" name="コンテンツ プレースホルダー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875414"/>
              </p:ext>
            </p:extLst>
          </p:nvPr>
        </p:nvGraphicFramePr>
        <p:xfrm>
          <a:off x="191180" y="1743606"/>
          <a:ext cx="6228594" cy="8932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8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6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機能分類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連携機能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概要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構成管理データベースへパラメータ同期をする機能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86223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6267197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  <a:latin typeface="+mn-ea"/>
              </a:rPr>
              <a:t>サーバー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431866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31865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Windwos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431865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UNIX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634591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  <a:latin typeface="+mn-ea"/>
              </a:rPr>
              <a:t>データベース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799260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DB2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799259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MSSQL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799259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MySQL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028025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err="1">
                <a:solidFill>
                  <a:srgbClr val="949494"/>
                </a:solidFill>
                <a:latin typeface="+mn-ea"/>
              </a:rPr>
              <a:t>NetWork</a:t>
            </a:r>
            <a:endParaRPr kumimoji="1" lang="ja-JP" altLang="en-US" sz="16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192694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u="sng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ネットワーク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3192693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MSSQL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92693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MySQL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37138" y="602625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実行日時時点の</a:t>
            </a:r>
            <a:r>
              <a:rPr lang="ja-JP" altLang="en-US" b="1" u="sng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最新の設計</a:t>
            </a:r>
            <a:r>
              <a:rPr lang="ja-JP" altLang="en-US" b="1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が同期</a:t>
            </a: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25" y="2994034"/>
            <a:ext cx="2063299" cy="434966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162817" y="5950523"/>
            <a:ext cx="2332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>
                <a:effectLst>
                  <a:glow rad="101600">
                    <a:schemeClr val="bg1"/>
                  </a:glow>
                </a:effectLst>
              </a:rPr>
              <a:t>ほかにもいろいろな機能があるが、</a:t>
            </a:r>
            <a:endParaRPr lang="en-US" altLang="ja-JP" sz="1100" b="1" dirty="0">
              <a:effectLst>
                <a:glow rad="101600">
                  <a:schemeClr val="bg1"/>
                </a:glow>
              </a:effectLst>
            </a:endParaRPr>
          </a:p>
          <a:p>
            <a:r>
              <a:rPr lang="ja-JP" altLang="en-US" sz="1100" b="1" dirty="0">
                <a:effectLst>
                  <a:glow rad="101600">
                    <a:schemeClr val="bg1"/>
                  </a:glow>
                </a:effectLst>
              </a:rPr>
              <a:t>本機能では利用しないため割愛</a:t>
            </a:r>
          </a:p>
        </p:txBody>
      </p:sp>
      <p:sp>
        <p:nvSpPr>
          <p:cNvPr id="47" name="左中かっこ 46"/>
          <p:cNvSpPr/>
          <p:nvPr/>
        </p:nvSpPr>
        <p:spPr bwMode="auto">
          <a:xfrm rot="16200000">
            <a:off x="1145325" y="4847966"/>
            <a:ext cx="199653" cy="1989803"/>
          </a:xfrm>
          <a:prstGeom prst="leftBrace">
            <a:avLst>
              <a:gd name="adj1" fmla="val 0"/>
              <a:gd name="adj2" fmla="val 51168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9486485" y="3518107"/>
            <a:ext cx="2484745" cy="2793863"/>
          </a:xfrm>
          <a:prstGeom prst="roundRect">
            <a:avLst>
              <a:gd name="adj" fmla="val 2926"/>
            </a:avLst>
          </a:prstGeom>
          <a:solidFill>
            <a:srgbClr val="F0F0F0"/>
          </a:solidFill>
          <a:ln w="25400">
            <a:solidFill>
              <a:srgbClr val="C1C1C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800" b="1" dirty="0">
                <a:solidFill>
                  <a:srgbClr val="797979"/>
                </a:solidFill>
                <a:latin typeface="+mn-ea"/>
              </a:rPr>
              <a:t>連携機能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9738216" y="4067619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</a:rPr>
              <a:t>サーバー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9902885" y="4456251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9902884" y="4878481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Windwos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902884" y="5309915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UNIX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9685490" y="4006812"/>
            <a:ext cx="1649447" cy="1706362"/>
          </a:xfrm>
          <a:prstGeom prst="roundRect">
            <a:avLst>
              <a:gd name="adj" fmla="val 4194"/>
            </a:avLst>
          </a:prstGeom>
          <a:noFill/>
          <a:ln w="19050">
            <a:solidFill>
              <a:srgbClr val="F58057"/>
            </a:solidFill>
          </a:ln>
          <a:effectLst>
            <a:glow rad="38100">
              <a:schemeClr val="bg1"/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902883" y="5746503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cxnSp>
        <p:nvCxnSpPr>
          <p:cNvPr id="60" name="直線コネクタ 59"/>
          <p:cNvCxnSpPr/>
          <p:nvPr/>
        </p:nvCxnSpPr>
        <p:spPr bwMode="auto">
          <a:xfrm flipH="1" flipV="1">
            <a:off x="10615042" y="5724605"/>
            <a:ext cx="420366" cy="42347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58057"/>
            </a:solidFill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bg1"/>
            </a:glow>
          </a:effectLst>
        </p:spPr>
      </p:cxnSp>
      <p:pic>
        <p:nvPicPr>
          <p:cNvPr id="63" name="図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710" y="2964204"/>
            <a:ext cx="1926726" cy="480880"/>
          </a:xfrm>
          <a:prstGeom prst="rect">
            <a:avLst/>
          </a:prstGeom>
        </p:spPr>
      </p:pic>
      <p:sp>
        <p:nvSpPr>
          <p:cNvPr id="65" name="正方形/長方形 64"/>
          <p:cNvSpPr/>
          <p:nvPr/>
        </p:nvSpPr>
        <p:spPr>
          <a:xfrm>
            <a:off x="11415771" y="4039906"/>
            <a:ext cx="487106" cy="2114499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61" name="正方形/長方形 60"/>
          <p:cNvSpPr/>
          <p:nvPr/>
        </p:nvSpPr>
        <p:spPr>
          <a:xfrm>
            <a:off x="11447968" y="4940155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 rot="5400000">
            <a:off x="10287289" y="5741349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106511" y="60720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n w="3175">
                  <a:noFill/>
                </a:ln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</a:rPr>
              <a:t>構成管理情報を設計</a:t>
            </a:r>
          </a:p>
        </p:txBody>
      </p:sp>
      <p:sp>
        <p:nvSpPr>
          <p:cNvPr id="74" name="正方形/長方形 73"/>
          <p:cNvSpPr/>
          <p:nvPr/>
        </p:nvSpPr>
        <p:spPr>
          <a:xfrm>
            <a:off x="6431865" y="5646618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5" name="正方形/長方形 74"/>
          <p:cNvSpPr/>
          <p:nvPr/>
        </p:nvSpPr>
        <p:spPr>
          <a:xfrm rot="5400000">
            <a:off x="6816271" y="5641464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794006" y="5643317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7" name="正方形/長方形 76"/>
          <p:cNvSpPr/>
          <p:nvPr/>
        </p:nvSpPr>
        <p:spPr>
          <a:xfrm rot="5400000">
            <a:off x="5178412" y="5638163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192693" y="5641569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9" name="正方形/長方形 78"/>
          <p:cNvSpPr/>
          <p:nvPr/>
        </p:nvSpPr>
        <p:spPr>
          <a:xfrm rot="5400000">
            <a:off x="3577099" y="5636415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83" name="角丸四角形 82"/>
          <p:cNvSpPr/>
          <p:nvPr/>
        </p:nvSpPr>
        <p:spPr bwMode="auto">
          <a:xfrm>
            <a:off x="6214046" y="3908548"/>
            <a:ext cx="1649447" cy="1721084"/>
          </a:xfrm>
          <a:prstGeom prst="roundRect">
            <a:avLst>
              <a:gd name="adj" fmla="val 4887"/>
            </a:avLst>
          </a:prstGeom>
          <a:noFill/>
          <a:ln w="19050">
            <a:solidFill>
              <a:srgbClr val="F58057"/>
            </a:solidFill>
          </a:ln>
          <a:effectLst>
            <a:glow rad="38100">
              <a:schemeClr val="bg1"/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cxnSp>
        <p:nvCxnSpPr>
          <p:cNvPr id="84" name="直線コネクタ 83"/>
          <p:cNvCxnSpPr/>
          <p:nvPr/>
        </p:nvCxnSpPr>
        <p:spPr bwMode="auto">
          <a:xfrm flipV="1">
            <a:off x="6352454" y="5658673"/>
            <a:ext cx="391636" cy="38509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58057"/>
            </a:solidFill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bg1"/>
            </a:glow>
          </a:effectLst>
        </p:spPr>
      </p:cxnSp>
      <p:sp>
        <p:nvSpPr>
          <p:cNvPr id="86" name="正方形/長方形 85"/>
          <p:cNvSpPr/>
          <p:nvPr/>
        </p:nvSpPr>
        <p:spPr>
          <a:xfrm>
            <a:off x="2481492" y="3980581"/>
            <a:ext cx="487106" cy="2114499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87" name="正方形/長方形 86"/>
          <p:cNvSpPr/>
          <p:nvPr/>
        </p:nvSpPr>
        <p:spPr>
          <a:xfrm>
            <a:off x="2513689" y="4880830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304279" y="3036208"/>
            <a:ext cx="1327101" cy="2114499"/>
          </a:xfrm>
          <a:prstGeom prst="rect">
            <a:avLst/>
          </a:prstGeom>
          <a:solidFill>
            <a:srgbClr val="F0F0F0"/>
          </a:solidFill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428020" y="3424840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428019" y="3847070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428019" y="4278504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428019" y="4700460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111" name="正方形/長方形 110"/>
          <p:cNvSpPr/>
          <p:nvPr/>
        </p:nvSpPr>
        <p:spPr>
          <a:xfrm rot="5400000">
            <a:off x="699182" y="4801074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592319" y="3330781"/>
            <a:ext cx="1327101" cy="2114499"/>
          </a:xfrm>
          <a:prstGeom prst="rect">
            <a:avLst/>
          </a:prstGeom>
          <a:solidFill>
            <a:srgbClr val="F0F0F0"/>
          </a:solidFill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716060" y="3719413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716059" y="4141643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716059" y="4573077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716059" y="4995033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105" name="正方形/長方形 104"/>
          <p:cNvSpPr/>
          <p:nvPr/>
        </p:nvSpPr>
        <p:spPr>
          <a:xfrm rot="5400000">
            <a:off x="1028311" y="5089114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912951" y="3605683"/>
            <a:ext cx="1327101" cy="2114499"/>
          </a:xfrm>
          <a:prstGeom prst="rect">
            <a:avLst/>
          </a:prstGeom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036692" y="3994315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1036691" y="4416545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1036691" y="4847979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1036691" y="5269935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93" name="正方形/長方形 92"/>
          <p:cNvSpPr/>
          <p:nvPr/>
        </p:nvSpPr>
        <p:spPr>
          <a:xfrm rot="5400000">
            <a:off x="1307854" y="5298539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13" name="下矢印 112"/>
          <p:cNvSpPr/>
          <p:nvPr/>
        </p:nvSpPr>
        <p:spPr bwMode="auto">
          <a:xfrm>
            <a:off x="7056083" y="2632664"/>
            <a:ext cx="404363" cy="252000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72" name="グループ化 71"/>
          <p:cNvGrpSpPr>
            <a:grpSpLocks noChangeAspect="1"/>
          </p:cNvGrpSpPr>
          <p:nvPr/>
        </p:nvGrpSpPr>
        <p:grpSpPr bwMode="gray">
          <a:xfrm>
            <a:off x="6880054" y="1682981"/>
            <a:ext cx="1513778" cy="956320"/>
            <a:chOff x="705644" y="3139632"/>
            <a:chExt cx="1120775" cy="700087"/>
          </a:xfrm>
        </p:grpSpPr>
        <p:sp>
          <p:nvSpPr>
            <p:cNvPr id="73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ja-JP" altLang="en-US" sz="1400" b="1" dirty="0"/>
            </a:p>
          </p:txBody>
        </p:sp>
      </p:grpSp>
      <p:sp>
        <p:nvSpPr>
          <p:cNvPr id="114" name="下矢印 113"/>
          <p:cNvSpPr/>
          <p:nvPr/>
        </p:nvSpPr>
        <p:spPr bwMode="auto">
          <a:xfrm rot="10800000">
            <a:off x="7651970" y="2640996"/>
            <a:ext cx="404363" cy="252000"/>
          </a:xfrm>
          <a:prstGeom prst="downArrow">
            <a:avLst/>
          </a:prstGeom>
          <a:solidFill>
            <a:srgbClr val="88BAA7"/>
          </a:solidFill>
          <a:ln w="12700">
            <a:solidFill>
              <a:srgbClr val="88BAA7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9" name="右矢印 38"/>
          <p:cNvSpPr/>
          <p:nvPr/>
        </p:nvSpPr>
        <p:spPr bwMode="auto">
          <a:xfrm rot="10800000">
            <a:off x="7944327" y="4496946"/>
            <a:ext cx="1681588" cy="423145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01368" y="2155905"/>
            <a:ext cx="144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インターネット</a:t>
            </a:r>
          </a:p>
        </p:txBody>
      </p:sp>
    </p:spTree>
    <p:extLst>
      <p:ext uri="{BB962C8B-B14F-4D97-AF65-F5344CB8AC3E}">
        <p14:creationId xmlns:p14="http://schemas.microsoft.com/office/powerpoint/2010/main" val="41885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58" grpId="0" animBg="1"/>
      <p:bldP spid="52" grpId="0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351" y="116540"/>
            <a:ext cx="11712000" cy="468000"/>
          </a:xfrm>
        </p:spPr>
        <p:txBody>
          <a:bodyPr/>
          <a:lstStyle/>
          <a:p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ServiceNow</a:t>
            </a:r>
            <a:r>
              <a:rPr lang="ja-JP" altLang="en-US" dirty="0">
                <a:latin typeface="+mn-ea"/>
              </a:rPr>
              <a:t>連携モデルの目的</a:t>
            </a:r>
            <a:endParaRPr lang="en-US" altLang="ja-JP" dirty="0">
              <a:latin typeface="+mn-ea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760728"/>
          </a:xfrm>
        </p:spPr>
        <p:txBody>
          <a:bodyPr>
            <a:normAutofit/>
          </a:bodyPr>
          <a:lstStyle/>
          <a:p>
            <a:r>
              <a:rPr lang="en-US" altLang="ja-JP" dirty="0"/>
              <a:t>ServiceNow</a:t>
            </a:r>
            <a:r>
              <a:rPr lang="ja-JP" altLang="en-US" dirty="0"/>
              <a:t>連携モデルは、</a:t>
            </a:r>
            <a:r>
              <a:rPr lang="ja-JP" altLang="en-US" u="sng" dirty="0"/>
              <a:t>システム運用コストを低減するために整備</a:t>
            </a:r>
            <a:r>
              <a:rPr lang="ja-JP" altLang="en-US" dirty="0"/>
              <a:t>されたカートリッジです。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ServiceNow</a:t>
            </a:r>
            <a:r>
              <a:rPr lang="ja-JP" altLang="en-US" dirty="0"/>
              <a:t>と</a:t>
            </a:r>
            <a:r>
              <a:rPr lang="en-US" altLang="ja-JP" dirty="0"/>
              <a:t>ITA</a:t>
            </a:r>
            <a:r>
              <a:rPr lang="ja-JP" altLang="en-US" dirty="0"/>
              <a:t>が連携することで、より複雑なワークフローが必要なシステムへの自動設定投入も実現することが出来ます。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従来は追加・更新されたシステムの状態は手動で</a:t>
            </a:r>
            <a:r>
              <a:rPr lang="en-US" altLang="ja-JP" dirty="0"/>
              <a:t>ServiceNow</a:t>
            </a:r>
            <a:r>
              <a:rPr lang="ja-JP" altLang="en-US" dirty="0"/>
              <a:t>へ反映させる必要があり、管理者や運用者への負担が大きく、またリアルタイムなシステム状態の反映が困難でした。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ServiceNow</a:t>
            </a:r>
            <a:r>
              <a:rPr lang="ja-JP" altLang="en-US" dirty="0"/>
              <a:t>連携モデルを使うことで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のパラメータシートに保存されたレコードを</a:t>
            </a:r>
            <a:r>
              <a:rPr lang="en-US" altLang="ja-JP" dirty="0" err="1"/>
              <a:t>ServiceNOW</a:t>
            </a:r>
            <a:r>
              <a:rPr lang="ja-JP" altLang="en-US" dirty="0"/>
              <a:t>へ反映させることが可能です。</a:t>
            </a:r>
            <a:endParaRPr lang="en-US" altLang="ja-JP" dirty="0"/>
          </a:p>
          <a:p>
            <a:r>
              <a:rPr lang="ja-JP" altLang="en-US" dirty="0"/>
              <a:t>つまり、収集機能</a:t>
            </a:r>
            <a:r>
              <a:rPr lang="en-US" altLang="ja-JP" baseline="30000" dirty="0"/>
              <a:t>※</a:t>
            </a:r>
            <a:r>
              <a:rPr lang="ja-JP" altLang="en-US" dirty="0"/>
              <a:t>と本モデルの</a:t>
            </a:r>
            <a:r>
              <a:rPr lang="en-US" altLang="ja-JP" dirty="0"/>
              <a:t>ServiceNow</a:t>
            </a:r>
            <a:r>
              <a:rPr lang="ja-JP" altLang="en-US" dirty="0"/>
              <a:t>連携機能を定期実行させることで、常に最新の情報を</a:t>
            </a:r>
            <a:r>
              <a:rPr lang="en-US" altLang="ja-JP" dirty="0" err="1"/>
              <a:t>ServiceNow</a:t>
            </a:r>
            <a:r>
              <a:rPr lang="ja-JP" altLang="en-US" dirty="0"/>
              <a:t>へ連携させることが可能となります。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505018-E303-4170-AF9A-C8CCD1DCD99D}"/>
              </a:ext>
            </a:extLst>
          </p:cNvPr>
          <p:cNvSpPr txBox="1"/>
          <p:nvPr/>
        </p:nvSpPr>
        <p:spPr>
          <a:xfrm>
            <a:off x="6744090" y="5909614"/>
            <a:ext cx="58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収集機能については下記をご参照ください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Exastro-ITA_</a:t>
            </a:r>
            <a:r>
              <a:rPr lang="ja-JP" altLang="en-US" dirty="0">
                <a:hlinkClick r:id="rId2"/>
              </a:rPr>
              <a:t>利用手順マニュアル</a:t>
            </a:r>
            <a:r>
              <a:rPr lang="en-US" altLang="ja-JP" dirty="0">
                <a:hlinkClick r:id="rId2"/>
              </a:rPr>
              <a:t>_</a:t>
            </a:r>
            <a:r>
              <a:rPr lang="ja-JP" altLang="en-US" dirty="0">
                <a:hlinkClick r:id="rId2"/>
              </a:rPr>
              <a:t>収集機能</a:t>
            </a:r>
            <a:r>
              <a:rPr lang="en-US" altLang="ja-JP" dirty="0">
                <a:hlinkClick r:id="rId2"/>
              </a:rPr>
              <a:t>.pdf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356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5.</a:t>
            </a:r>
            <a:r>
              <a:rPr lang="ja-JP" altLang="en-US" dirty="0">
                <a:latin typeface="+mn-ea"/>
              </a:rPr>
              <a:t> 自動化の仕組み</a:t>
            </a:r>
            <a:endParaRPr lang="en-US" altLang="ja-JP" dirty="0">
              <a:latin typeface="+mn-ea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96047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連携モデルでは</a:t>
            </a:r>
            <a:r>
              <a:rPr lang="en-US" altLang="ja-JP" dirty="0"/>
              <a:t>Ansible</a:t>
            </a:r>
            <a:r>
              <a:rPr lang="ja-JP" altLang="en-US" dirty="0"/>
              <a:t>を利用して、</a:t>
            </a:r>
            <a:r>
              <a:rPr lang="en-US" altLang="ja-JP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を操作しています。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-2" t="1786" r="327"/>
          <a:stretch/>
        </p:blipFill>
        <p:spPr>
          <a:xfrm>
            <a:off x="116305" y="1844780"/>
            <a:ext cx="11958091" cy="441406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3143589" y="3894565"/>
            <a:ext cx="803399" cy="192468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8" name="矢印: 右 15">
            <a:extLst>
              <a:ext uri="{FF2B5EF4-FFF2-40B4-BE49-F238E27FC236}">
                <a16:creationId xmlns:a16="http://schemas.microsoft.com/office/drawing/2014/main" id="{1FF93B07-6466-401C-9A60-2317DEBB14C9}"/>
              </a:ext>
            </a:extLst>
          </p:cNvPr>
          <p:cNvSpPr/>
          <p:nvPr/>
        </p:nvSpPr>
        <p:spPr bwMode="auto">
          <a:xfrm rot="16200000">
            <a:off x="3312326" y="5837313"/>
            <a:ext cx="360050" cy="4334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E0E77A5-E9FF-4BEA-9F5A-A71CB30CBFCF}"/>
              </a:ext>
            </a:extLst>
          </p:cNvPr>
          <p:cNvSpPr txBox="1"/>
          <p:nvPr/>
        </p:nvSpPr>
        <p:spPr>
          <a:xfrm>
            <a:off x="2196171" y="6253625"/>
            <a:ext cx="324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ServiceNow</a:t>
            </a:r>
            <a:r>
              <a:rPr kumimoji="1" lang="ja-JP" altLang="en-US" sz="1400" dirty="0"/>
              <a:t>連携モデルとして整備</a:t>
            </a:r>
          </a:p>
        </p:txBody>
      </p:sp>
      <p:sp>
        <p:nvSpPr>
          <p:cNvPr id="11" name="AutoShape 8" descr="ServiceNow"/>
          <p:cNvSpPr>
            <a:spLocks noChangeAspect="1" noChangeArrowheads="1"/>
          </p:cNvSpPr>
          <p:nvPr/>
        </p:nvSpPr>
        <p:spPr bwMode="auto">
          <a:xfrm>
            <a:off x="155575" y="12212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086" name="Picture 14" descr="ServiceNo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8"/>
          <a:stretch/>
        </p:blipFill>
        <p:spPr bwMode="auto">
          <a:xfrm>
            <a:off x="9043967" y="2968512"/>
            <a:ext cx="1133376" cy="255432"/>
          </a:xfrm>
          <a:prstGeom prst="rect">
            <a:avLst/>
          </a:prstGeom>
          <a:solidFill>
            <a:srgbClr val="E6F5F6"/>
          </a:solidFill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6888110" y="2366583"/>
            <a:ext cx="1630609" cy="68341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8985627" y="2319102"/>
            <a:ext cx="1250057" cy="88518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D4F498-673C-410B-AC2D-472BF27F6250}"/>
              </a:ext>
            </a:extLst>
          </p:cNvPr>
          <p:cNvSpPr txBox="1"/>
          <p:nvPr/>
        </p:nvSpPr>
        <p:spPr>
          <a:xfrm>
            <a:off x="8314475" y="1608217"/>
            <a:ext cx="259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対象プラットフォーム</a:t>
            </a:r>
          </a:p>
        </p:txBody>
      </p:sp>
      <p:sp>
        <p:nvSpPr>
          <p:cNvPr id="22" name="矢印: 右 15">
            <a:extLst>
              <a:ext uri="{FF2B5EF4-FFF2-40B4-BE49-F238E27FC236}">
                <a16:creationId xmlns:a16="http://schemas.microsoft.com/office/drawing/2014/main" id="{1FF93B07-6466-401C-9A60-2317DEBB14C9}"/>
              </a:ext>
            </a:extLst>
          </p:cNvPr>
          <p:cNvSpPr/>
          <p:nvPr/>
        </p:nvSpPr>
        <p:spPr bwMode="auto">
          <a:xfrm rot="5400000">
            <a:off x="9430630" y="1874103"/>
            <a:ext cx="360050" cy="4334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864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2E821-451B-4CEB-84B2-A84650EA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</a:t>
            </a:r>
            <a:r>
              <a:rPr kumimoji="1" lang="ja-JP" altLang="en-US" dirty="0"/>
              <a:t> </a:t>
            </a:r>
            <a:r>
              <a:rPr kumimoji="1" lang="en-US" altLang="ja-JP" dirty="0"/>
              <a:t>RBAC</a:t>
            </a:r>
            <a:r>
              <a:rPr lang="ja-JP" altLang="en-US" dirty="0"/>
              <a:t>による誤操作防止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C9C04-FAA4-4C08-A949-EEA93E209D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連携モデルでは</a:t>
            </a:r>
            <a:r>
              <a:rPr lang="en-US" altLang="ja-JP" dirty="0"/>
              <a:t>ITA</a:t>
            </a:r>
            <a:r>
              <a:rPr lang="ja-JP" altLang="en-US" dirty="0"/>
              <a:t>の</a:t>
            </a:r>
            <a:r>
              <a:rPr lang="en-US" altLang="ja-JP" dirty="0"/>
              <a:t>RBAC</a:t>
            </a:r>
            <a:r>
              <a:rPr lang="en-US" altLang="ja-JP" baseline="-25000" dirty="0"/>
              <a:t>(</a:t>
            </a:r>
            <a:r>
              <a:rPr lang="ja-JP" altLang="en-US" baseline="-25000" dirty="0"/>
              <a:t>ロールベースアクセス制御</a:t>
            </a:r>
            <a:r>
              <a:rPr lang="en-US" altLang="ja-JP" baseline="-25000" dirty="0"/>
              <a:t>)</a:t>
            </a:r>
            <a:r>
              <a:rPr lang="ja-JP" altLang="en-US" dirty="0"/>
              <a:t>機能を使って必要のないパラメータシートにアクセス出来ないようすることが出来ます。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パラメータ設定ミスによる誤操作で、</a:t>
            </a:r>
            <a:r>
              <a:rPr lang="en-US" altLang="ja-JP" dirty="0"/>
              <a:t>Hyper-V</a:t>
            </a:r>
            <a:r>
              <a:rPr lang="ja-JP" altLang="en-US" dirty="0"/>
              <a:t>全体に影響が出ることを防ぐことが出来ます。</a:t>
            </a:r>
            <a:endParaRPr lang="en-US" altLang="ja-JP" dirty="0"/>
          </a:p>
          <a:p>
            <a:r>
              <a:rPr lang="ja-JP" altLang="en-US" dirty="0"/>
              <a:t>また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連携モデルではユーザとロールをプリセットしています。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必要に応じてこれらのユーザやロールを追加・編集してください。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dk1"/>
                </a:solidFill>
              </a:rPr>
              <a:t>「</a:t>
            </a:r>
            <a:r>
              <a:rPr lang="en-US" altLang="ja-JP" dirty="0">
                <a:solidFill>
                  <a:schemeClr val="dk1"/>
                </a:solidFill>
              </a:rPr>
              <a:t>administrator</a:t>
            </a:r>
            <a:r>
              <a:rPr lang="ja-JP" altLang="en-US" dirty="0">
                <a:solidFill>
                  <a:schemeClr val="dk1"/>
                </a:solidFill>
              </a:rPr>
              <a:t>」のログイン</a:t>
            </a:r>
            <a:r>
              <a:rPr lang="en-US" altLang="ja-JP" dirty="0">
                <a:solidFill>
                  <a:schemeClr val="dk1"/>
                </a:solidFill>
              </a:rPr>
              <a:t>PW</a:t>
            </a:r>
            <a:r>
              <a:rPr lang="ja-JP" altLang="en-US" dirty="0">
                <a:solidFill>
                  <a:schemeClr val="dk1"/>
                </a:solidFill>
              </a:rPr>
              <a:t>は</a:t>
            </a:r>
            <a:r>
              <a:rPr lang="en-US" altLang="ja-JP" dirty="0">
                <a:solidFill>
                  <a:schemeClr val="dk1"/>
                </a:solidFill>
              </a:rPr>
              <a:t>ITA</a:t>
            </a:r>
            <a:r>
              <a:rPr lang="ja-JP" altLang="en-US" dirty="0" err="1">
                <a:solidFill>
                  <a:schemeClr val="dk1"/>
                </a:solidFill>
              </a:rPr>
              <a:t>への</a:t>
            </a:r>
            <a:r>
              <a:rPr lang="ja-JP" altLang="en-US" dirty="0">
                <a:solidFill>
                  <a:schemeClr val="dk1"/>
                </a:solidFill>
              </a:rPr>
              <a:t>初回ログイン時に変更した</a:t>
            </a:r>
            <a:r>
              <a:rPr lang="en-US" altLang="ja-JP" dirty="0">
                <a:solidFill>
                  <a:schemeClr val="dk1"/>
                </a:solidFill>
              </a:rPr>
              <a:t>PW</a:t>
            </a:r>
          </a:p>
          <a:p>
            <a:pPr lvl="1"/>
            <a:r>
              <a:rPr lang="ja-JP" altLang="en-US" dirty="0"/>
              <a:t>「</a:t>
            </a:r>
            <a:r>
              <a:rPr lang="en-US" altLang="ja-JP" dirty="0" err="1">
                <a:solidFill>
                  <a:schemeClr val="dk1"/>
                </a:solidFill>
              </a:rPr>
              <a:t>servicenow</a:t>
            </a:r>
            <a:r>
              <a:rPr lang="en-US" altLang="ja-JP" dirty="0">
                <a:solidFill>
                  <a:schemeClr val="dk1"/>
                </a:solidFill>
              </a:rPr>
              <a:t>-user</a:t>
            </a:r>
            <a:r>
              <a:rPr lang="ja-JP" altLang="en-US" dirty="0"/>
              <a:t>」の初回ログイン</a:t>
            </a:r>
            <a:r>
              <a:rPr lang="en-US" altLang="ja-JP" dirty="0"/>
              <a:t>PW</a:t>
            </a:r>
            <a:r>
              <a:rPr lang="ja-JP" altLang="en-US" dirty="0"/>
              <a:t>は</a:t>
            </a:r>
            <a:r>
              <a:rPr lang="en-US" altLang="ja-JP" dirty="0"/>
              <a:t>”password”</a:t>
            </a:r>
          </a:p>
          <a:p>
            <a:pPr marL="361950" indent="-180975">
              <a:buNone/>
            </a:pP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B01CD23-A8C4-40CE-A5B2-97DED69CF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21438"/>
              </p:ext>
            </p:extLst>
          </p:nvPr>
        </p:nvGraphicFramePr>
        <p:xfrm>
          <a:off x="222479" y="3613700"/>
          <a:ext cx="11728873" cy="2839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092">
                  <a:extLst>
                    <a:ext uri="{9D8B030D-6E8A-4147-A177-3AD203B41FA5}">
                      <a16:colId xmlns:a16="http://schemas.microsoft.com/office/drawing/2014/main" val="998107681"/>
                    </a:ext>
                  </a:extLst>
                </a:gridCol>
                <a:gridCol w="152331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36922">
                  <a:extLst>
                    <a:ext uri="{9D8B030D-6E8A-4147-A177-3AD203B41FA5}">
                      <a16:colId xmlns:a16="http://schemas.microsoft.com/office/drawing/2014/main" val="3430427563"/>
                    </a:ext>
                  </a:extLst>
                </a:gridCol>
                <a:gridCol w="2094091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4319458">
                  <a:extLst>
                    <a:ext uri="{9D8B030D-6E8A-4147-A177-3AD203B41FA5}">
                      <a16:colId xmlns:a16="http://schemas.microsoft.com/office/drawing/2014/main" val="420658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</a:t>
                      </a:r>
                      <a:r>
                        <a:rPr kumimoji="1" lang="en-US" altLang="ja-JP" sz="1600" dirty="0"/>
                        <a:t>ID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ロール名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ログインパスワード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想定する業務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administrator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“ITA</a:t>
                      </a:r>
                      <a:r>
                        <a:rPr kumimoji="1" lang="ja-JP" altLang="en-US" sz="1600" dirty="0"/>
                        <a:t>初回ログイン時に変更したもの</a:t>
                      </a:r>
                      <a:r>
                        <a:rPr kumimoji="1" lang="en-US" altLang="ja-JP" sz="16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操作に関する全権限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en-US" altLang="ja-JP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モデル管理者ロール</a:t>
                      </a:r>
                      <a:endParaRPr kumimoji="1" lang="ja-JP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“ITA</a:t>
                      </a:r>
                      <a:r>
                        <a:rPr kumimoji="1" lang="ja-JP" altLang="en-US" sz="1600" dirty="0"/>
                        <a:t>初回ログイン時に変更したもの</a:t>
                      </a:r>
                      <a:r>
                        <a:rPr kumimoji="1" lang="en-US" altLang="ja-JP" sz="16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連携モデルの初期設定</a:t>
                      </a:r>
                      <a:b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連携モデル全般に関する設定を変更</a:t>
                      </a:r>
                      <a:endParaRPr kumimoji="1" lang="en-US" altLang="ja-JP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00" algn="l" fontAlgn="ctr"/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連携の実施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831020"/>
                  </a:ext>
                </a:extLst>
              </a:tr>
              <a:tr h="619800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servicenow-api</a:t>
                      </a:r>
                      <a:endParaRPr kumimoji="1" lang="en-US" altLang="ja-JP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</a:t>
                      </a:r>
                      <a:r>
                        <a:rPr kumimoji="1" lang="en-US" altLang="ja-JP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ユーザー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モデル管理者ロール</a:t>
                      </a:r>
                      <a:endParaRPr kumimoji="1" lang="ja-JP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システム管理者が必要に応じて変更してください</a:t>
                      </a:r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Conductor</a:t>
                      </a:r>
                      <a:r>
                        <a:rPr kumimoji="1" lang="ja-JP" altLang="en-US" sz="1600" dirty="0"/>
                        <a:t>が</a:t>
                      </a: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のレコードを登録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更新する際に利用</a:t>
                      </a:r>
                      <a:endParaRPr kumimoji="1" lang="ja-JP" altLang="en-US" sz="1600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9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2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円柱 86">
            <a:extLst>
              <a:ext uri="{FF2B5EF4-FFF2-40B4-BE49-F238E27FC236}">
                <a16:creationId xmlns:a16="http://schemas.microsoft.com/office/drawing/2014/main" id="{C6592E84-EEA5-4986-B99E-3A05F4BFE49D}"/>
              </a:ext>
            </a:extLst>
          </p:cNvPr>
          <p:cNvSpPr/>
          <p:nvPr/>
        </p:nvSpPr>
        <p:spPr bwMode="auto">
          <a:xfrm>
            <a:off x="6780095" y="2673011"/>
            <a:ext cx="4680650" cy="3672278"/>
          </a:xfrm>
          <a:prstGeom prst="can">
            <a:avLst>
              <a:gd name="adj" fmla="val 18209"/>
            </a:avLst>
          </a:prstGeom>
          <a:solidFill>
            <a:srgbClr val="F1F3F5"/>
          </a:solidFill>
          <a:ln w="44450">
            <a:solidFill>
              <a:srgbClr val="7C95AD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669DA3F-5DCE-41B1-AEC7-3F8E1CA1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7. 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連携モデルによる自動化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48719F-5F67-4C98-8836-C3D1E6C7E4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0418" y="839099"/>
            <a:ext cx="11713301" cy="17405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連携モデルは、</a:t>
            </a:r>
            <a:r>
              <a:rPr lang="en-US" altLang="ja-JP" dirty="0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に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のパラメータシート内レコードを反映させる作業を自動化します。</a:t>
            </a:r>
            <a:endParaRPr kumimoji="1" lang="en-US" altLang="ja-JP" dirty="0"/>
          </a:p>
          <a:p>
            <a:r>
              <a:rPr lang="ja-JP" altLang="en-US" dirty="0"/>
              <a:t>自動化作業は</a:t>
            </a:r>
            <a:r>
              <a:rPr lang="en-US" altLang="ja-JP" dirty="0"/>
              <a:t>Conductor</a:t>
            </a:r>
            <a:r>
              <a:rPr lang="ja-JP" altLang="en-US" dirty="0"/>
              <a:t>、オペレーション、パラメータシートを組み合わせて実行します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7934FA-E911-4349-A609-BBD778D3F94A}"/>
              </a:ext>
            </a:extLst>
          </p:cNvPr>
          <p:cNvSpPr/>
          <p:nvPr/>
        </p:nvSpPr>
        <p:spPr bwMode="auto">
          <a:xfrm>
            <a:off x="7248160" y="3645030"/>
            <a:ext cx="3744520" cy="1800250"/>
          </a:xfrm>
          <a:prstGeom prst="rect">
            <a:avLst/>
          </a:prstGeom>
          <a:solidFill>
            <a:schemeClr val="bg2">
              <a:lumMod val="95000"/>
            </a:schemeClr>
          </a:solidFill>
          <a:ln w="44450">
            <a:solidFill>
              <a:schemeClr val="bg2">
                <a:lumMod val="6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ja-JP" altLang="en-US" sz="1600" b="1" dirty="0">
                <a:solidFill>
                  <a:srgbClr val="797979"/>
                </a:solidFill>
              </a:rPr>
              <a:t>サーバー</a:t>
            </a:r>
            <a:r>
              <a:rPr lang="en-US" altLang="ja-JP" sz="1600" b="1" dirty="0">
                <a:solidFill>
                  <a:srgbClr val="797979"/>
                </a:solidFill>
              </a:rPr>
              <a:t>_</a:t>
            </a:r>
            <a:r>
              <a:rPr lang="en-US" altLang="ja-JP" sz="1600" b="1" dirty="0" err="1">
                <a:solidFill>
                  <a:srgbClr val="797979"/>
                </a:solidFill>
              </a:rPr>
              <a:t>Servicenow</a:t>
            </a:r>
            <a:r>
              <a:rPr lang="ja-JP" altLang="en-US" sz="1600" b="1" dirty="0">
                <a:solidFill>
                  <a:srgbClr val="797979"/>
                </a:solidFill>
              </a:rPr>
              <a:t>連携モデル</a:t>
            </a:r>
          </a:p>
        </p:txBody>
      </p:sp>
      <p:sp>
        <p:nvSpPr>
          <p:cNvPr id="9" name="フローチャート: 内部記憶 8">
            <a:extLst>
              <a:ext uri="{FF2B5EF4-FFF2-40B4-BE49-F238E27FC236}">
                <a16:creationId xmlns:a16="http://schemas.microsoft.com/office/drawing/2014/main" id="{F8085583-DDA4-4D55-8C6D-E826C6212CE3}"/>
              </a:ext>
            </a:extLst>
          </p:cNvPr>
          <p:cNvSpPr/>
          <p:nvPr/>
        </p:nvSpPr>
        <p:spPr bwMode="auto">
          <a:xfrm>
            <a:off x="7464190" y="4149100"/>
            <a:ext cx="1476205" cy="1112100"/>
          </a:xfrm>
          <a:prstGeom prst="flowChartInternalStorag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latin typeface="+mn-ea"/>
              </a:rPr>
              <a:t>Linux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598FD00C-C23F-4EAF-8BED-918A3F859DE9}"/>
              </a:ext>
            </a:extLst>
          </p:cNvPr>
          <p:cNvSpPr/>
          <p:nvPr/>
        </p:nvSpPr>
        <p:spPr bwMode="auto">
          <a:xfrm>
            <a:off x="479220" y="2780910"/>
            <a:ext cx="3960550" cy="3456480"/>
          </a:xfrm>
          <a:prstGeom prst="roundRect">
            <a:avLst>
              <a:gd name="adj" fmla="val 990"/>
            </a:avLst>
          </a:prstGeom>
          <a:solidFill>
            <a:srgbClr val="F5F9F7"/>
          </a:solidFill>
          <a:ln w="25400">
            <a:solidFill>
              <a:schemeClr val="accent3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2000" u="sng" dirty="0">
              <a:latin typeface="+mn-ea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D8313BE-71FB-4B49-B6E1-56A03A0F5C4F}"/>
              </a:ext>
            </a:extLst>
          </p:cNvPr>
          <p:cNvSpPr/>
          <p:nvPr/>
        </p:nvSpPr>
        <p:spPr bwMode="auto">
          <a:xfrm>
            <a:off x="1055300" y="3444475"/>
            <a:ext cx="2808390" cy="2576813"/>
          </a:xfrm>
          <a:prstGeom prst="rect">
            <a:avLst/>
          </a:prstGeom>
          <a:solidFill>
            <a:schemeClr val="bg2">
              <a:lumMod val="95000"/>
            </a:schemeClr>
          </a:solidFill>
          <a:ln w="44450">
            <a:solidFill>
              <a:schemeClr val="bg2">
                <a:lumMod val="6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solidFill>
                  <a:srgbClr val="797979"/>
                </a:solidFill>
                <a:latin typeface="+mn-ea"/>
              </a:rPr>
              <a:t>▼サーバー</a:t>
            </a: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84A36F5E-D15D-438D-BBD3-38531DF07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16678"/>
              </p:ext>
            </p:extLst>
          </p:nvPr>
        </p:nvGraphicFramePr>
        <p:xfrm>
          <a:off x="1506628" y="3952890"/>
          <a:ext cx="17596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9680">
                  <a:extLst>
                    <a:ext uri="{9D8B030D-6E8A-4147-A177-3AD203B41FA5}">
                      <a16:colId xmlns:a16="http://schemas.microsoft.com/office/drawing/2014/main" val="3602927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すべて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Linux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3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...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82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2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68687"/>
                  </a:ext>
                </a:extLst>
              </a:tr>
            </a:tbl>
          </a:graphicData>
        </a:graphic>
      </p:graphicFrame>
      <p:pic>
        <p:nvPicPr>
          <p:cNvPr id="82" name="図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7" y="2814777"/>
            <a:ext cx="2063299" cy="43496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pic>
        <p:nvPicPr>
          <p:cNvPr id="83" name="図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32" y="2785573"/>
            <a:ext cx="1926726" cy="480880"/>
          </a:xfrm>
          <a:prstGeom prst="rect">
            <a:avLst/>
          </a:prstGeom>
        </p:spPr>
      </p:pic>
      <p:sp>
        <p:nvSpPr>
          <p:cNvPr id="89" name="右矢印 88"/>
          <p:cNvSpPr/>
          <p:nvPr/>
        </p:nvSpPr>
        <p:spPr bwMode="auto">
          <a:xfrm rot="10800000">
            <a:off x="3163185" y="4379559"/>
            <a:ext cx="4605456" cy="237210"/>
          </a:xfrm>
          <a:prstGeom prst="rightArrow">
            <a:avLst>
              <a:gd name="adj1" fmla="val 50000"/>
              <a:gd name="adj2" fmla="val 101621"/>
            </a:avLst>
          </a:prstGeom>
          <a:solidFill>
            <a:schemeClr val="accent6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9068541" y="4149101"/>
            <a:ext cx="339919" cy="1112100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93" name="正方形/長方形 92"/>
          <p:cNvSpPr/>
          <p:nvPr/>
        </p:nvSpPr>
        <p:spPr>
          <a:xfrm>
            <a:off x="9017716" y="4575881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55052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6587__x66f8__x540d_ xmlns="e3c7534c-8447-4121-a676-7eb0e8edc712" xsi:nil="true"/>
    <_x30e2__x30c7__x30eb__x540d_ xmlns="e3c7534c-8447-4121-a676-7eb0e8edc71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FABC01750754469A9A21C30F936C75" ma:contentTypeVersion="8" ma:contentTypeDescription="新しいドキュメントを作成します。" ma:contentTypeScope="" ma:versionID="5c029b96a4a2abc881fe42800b88df28">
  <xsd:schema xmlns:xsd="http://www.w3.org/2001/XMLSchema" xmlns:xs="http://www.w3.org/2001/XMLSchema" xmlns:p="http://schemas.microsoft.com/office/2006/metadata/properties" xmlns:ns2="e3c7534c-8447-4121-a676-7eb0e8edc712" targetNamespace="http://schemas.microsoft.com/office/2006/metadata/properties" ma:root="true" ma:fieldsID="650c1592c370a88edabd179bdb060466" ns2:_="">
    <xsd:import namespace="e3c7534c-8447-4121-a676-7eb0e8edc7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x30e2__x30c7__x30eb__x540d_" minOccurs="0"/>
                <xsd:element ref="ns2:_x6587__x66f8__x540d_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7534c-8447-4121-a676-7eb0e8edc7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x30e2__x30c7__x30eb__x540d_" ma:index="10" nillable="true" ma:displayName="モデル名" ma:format="Dropdown" ma:internalName="_x30e2__x30c7__x30eb__x540d_">
      <xsd:simpleType>
        <xsd:restriction base="dms:Text">
          <xsd:maxLength value="255"/>
        </xsd:restriction>
      </xsd:simpleType>
    </xsd:element>
    <xsd:element name="_x6587__x66f8__x540d_" ma:index="11" nillable="true" ma:displayName="文書名" ma:format="Dropdown" ma:internalName="_x6587__x66f8__x540d_">
      <xsd:simpleType>
        <xsd:restriction base="dms:Text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7CCBA7-24DD-4DF4-BC77-D8CB616DAC34}">
  <ds:schemaRefs>
    <ds:schemaRef ds:uri="http://schemas.openxmlformats.org/package/2006/metadata/core-properties"/>
    <ds:schemaRef ds:uri="e3c7534c-8447-4121-a676-7eb0e8edc712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4836F8F-27B3-4E46-9347-CF8E562ED8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BC9141-53D3-4A04-9B97-7A675527C2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c7534c-8447-4121-a676-7eb0e8edc7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1223</Words>
  <Application>Microsoft Office PowerPoint</Application>
  <PresentationFormat>ワイド画面</PresentationFormat>
  <Paragraphs>233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NEC_standard4_3</vt:lpstr>
      <vt:lpstr>PowerPoint プレゼンテーション</vt:lpstr>
      <vt:lpstr>目次</vt:lpstr>
      <vt:lpstr>1. はじめに</vt:lpstr>
      <vt:lpstr>2. ServiceNowとは</vt:lpstr>
      <vt:lpstr>3. ServiceNow連携モデルとは</vt:lpstr>
      <vt:lpstr>4. ServiceNow連携モデルの目的</vt:lpstr>
      <vt:lpstr>5. 自動化の仕組み</vt:lpstr>
      <vt:lpstr>6. RBACによる誤操作防止</vt:lpstr>
      <vt:lpstr>7. ServiceNow連携モデルによる自動化</vt:lpstr>
      <vt:lpstr>7.1 ServiceNow連携</vt:lpstr>
      <vt:lpstr>レコードの追加・更新・削除の条件</vt:lpstr>
      <vt:lpstr>Conductor一覧</vt:lpstr>
      <vt:lpstr>Movement一覧</vt:lpstr>
      <vt:lpstr>パラメータシート一覧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2022-02-24T04:28:18Z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0x01010084FABC01750754469A9A21C30F936C75</vt:lpwstr>
  </property>
</Properties>
</file>