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62" r:id="rId2"/>
    <p:sldId id="578" r:id="rId3"/>
    <p:sldId id="548" r:id="rId4"/>
    <p:sldId id="598" r:id="rId5"/>
    <p:sldId id="599" r:id="rId6"/>
    <p:sldId id="601" r:id="rId7"/>
    <p:sldId id="604" r:id="rId8"/>
    <p:sldId id="591" r:id="rId9"/>
    <p:sldId id="603" r:id="rId10"/>
    <p:sldId id="551" r:id="rId11"/>
    <p:sldId id="554" r:id="rId12"/>
    <p:sldId id="555" r:id="rId13"/>
    <p:sldId id="558" r:id="rId14"/>
    <p:sldId id="559" r:id="rId15"/>
    <p:sldId id="557" r:id="rId16"/>
    <p:sldId id="560" r:id="rId17"/>
    <p:sldId id="596" r:id="rId18"/>
    <p:sldId id="318" r:id="rId19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</p14:sldIdLst>
        </p14:section>
        <p14:section name="目次" id="{03367FA3-99D9-46B9-A54C-16CDD206A117}">
          <p14:sldIdLst>
            <p14:sldId id="578"/>
          </p14:sldIdLst>
        </p14:section>
        <p14:section name="はじめに" id="{6F2BFE4D-A4A7-47BB-8841-B26957F4E771}">
          <p14:sldIdLst>
            <p14:sldId id="548"/>
            <p14:sldId id="598"/>
            <p14:sldId id="599"/>
            <p14:sldId id="601"/>
            <p14:sldId id="604"/>
          </p14:sldIdLst>
        </p14:section>
        <p14:section name="ServiceNow連携モデルの実行例" id="{8DF5ABB5-FF6D-452B-8885-B7E51E8F9424}">
          <p14:sldIdLst>
            <p14:sldId id="591"/>
            <p14:sldId id="603"/>
          </p14:sldIdLst>
        </p14:section>
        <p14:section name="手順①パラメータの編集" id="{1EDABC35-698B-4C89-8879-F86CCFE236DD}">
          <p14:sldIdLst>
            <p14:sldId id="551"/>
            <p14:sldId id="554"/>
            <p14:sldId id="555"/>
          </p14:sldIdLst>
        </p14:section>
        <p14:section name="手順②ServiceNow連携の実行(＝同期)" id="{4FF0ABD8-9EF5-4836-B0D6-DFA9310EEF6F}">
          <p14:sldIdLst>
            <p14:sldId id="558"/>
            <p14:sldId id="559"/>
            <p14:sldId id="557"/>
            <p14:sldId id="560"/>
          </p14:sldIdLst>
        </p14:section>
        <p14:section name="連携したデータの確認" id="{E401F9FB-AA44-464B-ABC2-4E92C2C239C8}">
          <p14:sldIdLst>
            <p14:sldId id="596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AA7"/>
    <a:srgbClr val="F0F0F0"/>
    <a:srgbClr val="949494"/>
    <a:srgbClr val="F1F1F1"/>
    <a:srgbClr val="BABABA"/>
    <a:srgbClr val="D1D1D1"/>
    <a:srgbClr val="F57F54"/>
    <a:srgbClr val="F69573"/>
    <a:srgbClr val="797979"/>
    <a:srgbClr val="F5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320" autoAdjust="0"/>
  </p:normalViewPr>
  <p:slideViewPr>
    <p:cSldViewPr>
      <p:cViewPr varScale="1">
        <p:scale>
          <a:sx n="84" d="100"/>
          <a:sy n="84" d="100"/>
        </p:scale>
        <p:origin x="60" y="27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29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24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17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973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886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53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38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ja-JP" altLang="en-US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8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7B58-CA8C-4B8C-8B42-BBA3C1BC04D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3D2F-D7EA-46E7-8C08-2D9F63D3F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astro-suite/playbook-collection-docs/blob/master/README_ansible.ja.md" TargetMode="External"/><Relationship Id="rId4" Type="http://schemas.openxmlformats.org/officeDocument/2006/relationships/hyperlink" Target="https://exastro-suite.github.io/it-automation-docs/learn_ja.html#collectContras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Setting samples </a:t>
            </a:r>
          </a:p>
          <a:p>
            <a:pPr algn="l"/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ServiceNow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連携モデル」を「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ServiceNow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連携」として記載します。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16810" y="2688867"/>
            <a:ext cx="11712000" cy="2252343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 smtClean="0"/>
              <a:t>Setting samples</a:t>
            </a:r>
          </a:p>
          <a:p>
            <a:r>
              <a:rPr lang="en-US" altLang="ja-JP" sz="4800" b="1" kern="0" dirty="0" err="1" smtClean="0"/>
              <a:t>ServiceNow</a:t>
            </a:r>
            <a:r>
              <a:rPr lang="ja-JP" altLang="en-US" sz="4800" b="1" kern="0" dirty="0" smtClean="0"/>
              <a:t>連携モデル</a:t>
            </a:r>
            <a:r>
              <a:rPr lang="en-US" altLang="ja-JP" sz="4800" b="1" kern="0" dirty="0" smtClean="0"/>
              <a:t/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概要</a:t>
            </a:r>
            <a:endParaRPr lang="ja-JP" altLang="en-US" sz="4800" b="1" kern="0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0" y="764630"/>
            <a:ext cx="11305570" cy="56380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</a:t>
            </a:r>
            <a:r>
              <a:rPr lang="ja-JP" altLang="en-US" dirty="0" smtClean="0"/>
              <a:t>実行例 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/>
              <a:t>2</a:t>
            </a:r>
            <a:r>
              <a:rPr lang="en-US" altLang="ja-JP" dirty="0" smtClean="0"/>
              <a:t>.【</a:t>
            </a:r>
            <a:r>
              <a:rPr lang="ja-JP" altLang="en-US" dirty="0" smtClean="0"/>
              <a:t>手順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パラメータの</a:t>
            </a:r>
            <a:r>
              <a:rPr lang="ja-JP" altLang="en-US" dirty="0" smtClean="0"/>
              <a:t>編集 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33480" y="2898626"/>
            <a:ext cx="792110" cy="93207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239351" y="1484730"/>
            <a:ext cx="1031979" cy="57608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 flipH="1" flipV="1">
            <a:off x="3607167" y="3889424"/>
            <a:ext cx="436845" cy="444532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12" name="テキスト ボックス 11"/>
          <p:cNvSpPr txBox="1"/>
          <p:nvPr/>
        </p:nvSpPr>
        <p:spPr>
          <a:xfrm>
            <a:off x="3215600" y="433395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このパネルをクリックすると</a:t>
            </a:r>
            <a: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…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31869" y="136870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パラメータのリストが見えます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64" name="直線矢印コネクタ 63"/>
          <p:cNvCxnSpPr/>
          <p:nvPr/>
        </p:nvCxnSpPr>
        <p:spPr bwMode="auto">
          <a:xfrm rot="16200000" flipV="1">
            <a:off x="1737918" y="1217141"/>
            <a:ext cx="1" cy="645136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41737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764630"/>
            <a:ext cx="10081400" cy="57693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36000" y="-684000"/>
            <a:ext cx="11520000" cy="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2.【</a:t>
            </a:r>
            <a:r>
              <a:rPr lang="ja-JP" altLang="en-US" dirty="0" smtClean="0"/>
              <a:t>手順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パラメータの編集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9221" y="1700760"/>
            <a:ext cx="1080150" cy="34279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03390" y="3822173"/>
            <a:ext cx="8713210" cy="56198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67510" y="4565585"/>
            <a:ext cx="775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「</a:t>
            </a:r>
            <a:r>
              <a:rPr kumimoji="1" lang="en-US" altLang="ja-JP" sz="2400" b="1" dirty="0" err="1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ServiceNow</a:t>
            </a:r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」への接続情報はここで指定します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1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1" y="692620"/>
            <a:ext cx="11862719" cy="57744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2.【</a:t>
            </a:r>
            <a:r>
              <a:rPr lang="ja-JP" altLang="en-US" dirty="0" smtClean="0"/>
              <a:t>手順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パラメータの編集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63991" y="1803250"/>
            <a:ext cx="1251359" cy="97766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702740" y="2903602"/>
            <a:ext cx="7849740" cy="117348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6718" y="4151844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連携対象はグループ</a:t>
            </a:r>
            <a: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/</a:t>
            </a:r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種別のように分けて作ってます。</a:t>
            </a:r>
            <a: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/>
            </a:r>
            <a:b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</a:br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例えば、「サーバー</a:t>
            </a:r>
            <a: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/Linux</a:t>
            </a:r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」となっており、</a:t>
            </a:r>
            <a:endParaRPr kumimoji="1"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したい項目を編集できます。</a:t>
            </a:r>
            <a:endParaRPr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（</a:t>
            </a:r>
            <a:r>
              <a:rPr lang="en-US" altLang="ja-JP" sz="2400" b="1" dirty="0" err="1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ServiceNow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連携は上記のようなデータから、</a:t>
            </a:r>
            <a:endParaRPr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実行した日時までの最新の情報を抜出して同期させます。）</a:t>
            </a:r>
            <a:endParaRPr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1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836640"/>
            <a:ext cx="10153410" cy="55716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832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3.【</a:t>
            </a:r>
            <a:r>
              <a:rPr lang="ja-JP" altLang="en-US" dirty="0" smtClean="0"/>
              <a:t>手順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en-US" altLang="ja-JP" dirty="0" err="1"/>
              <a:t>ServiceNow</a:t>
            </a:r>
            <a:r>
              <a:rPr lang="ja-JP" altLang="en-US" dirty="0"/>
              <a:t>連携の実行</a:t>
            </a:r>
            <a:r>
              <a:rPr lang="en-US" altLang="ja-JP" dirty="0"/>
              <a:t>(</a:t>
            </a:r>
            <a:r>
              <a:rPr lang="ja-JP" altLang="en-US" dirty="0"/>
              <a:t>＝同期</a:t>
            </a:r>
            <a:r>
              <a:rPr lang="en-US" altLang="ja-JP" dirty="0"/>
              <a:t>) (</a:t>
            </a:r>
            <a:r>
              <a:rPr lang="en-US" altLang="ja-JP" dirty="0" smtClean="0"/>
              <a:t>1/4)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404439" y="1891039"/>
            <a:ext cx="767725" cy="90527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 flipH="1">
            <a:off x="3219256" y="1552984"/>
            <a:ext cx="441210" cy="266546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12" name="テキスト ボックス 11"/>
          <p:cNvSpPr txBox="1"/>
          <p:nvPr/>
        </p:nvSpPr>
        <p:spPr>
          <a:xfrm>
            <a:off x="3660466" y="114062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このパネルをクリック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し</a:t>
            </a:r>
            <a:r>
              <a:rPr kumimoji="1"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…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H="1" flipV="1">
            <a:off x="1714433" y="2729979"/>
            <a:ext cx="340324" cy="474443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45347" y="3244755"/>
            <a:ext cx="4942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「</a:t>
            </a:r>
            <a:r>
              <a:rPr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Conductor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作業実行」</a:t>
            </a:r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クリック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66425" y="2276840"/>
            <a:ext cx="1164956" cy="34279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97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2" y="779252"/>
            <a:ext cx="11540291" cy="56741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32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3.【</a:t>
            </a:r>
            <a:r>
              <a:rPr lang="ja-JP" altLang="en-US" dirty="0" smtClean="0"/>
              <a:t>手順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en-US" altLang="ja-JP" dirty="0" err="1"/>
              <a:t>ServiceNow</a:t>
            </a:r>
            <a:r>
              <a:rPr lang="ja-JP" altLang="en-US" dirty="0"/>
              <a:t>連携の実行</a:t>
            </a:r>
            <a:r>
              <a:rPr lang="en-US" altLang="ja-JP" dirty="0"/>
              <a:t>(</a:t>
            </a:r>
            <a:r>
              <a:rPr lang="ja-JP" altLang="en-US" dirty="0"/>
              <a:t>＝同期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43804" y="3140960"/>
            <a:ext cx="7608676" cy="24435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 flipH="1" flipV="1">
            <a:off x="5735950" y="3449751"/>
            <a:ext cx="145920" cy="288850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12" name="テキスト ボックス 11"/>
          <p:cNvSpPr txBox="1"/>
          <p:nvPr/>
        </p:nvSpPr>
        <p:spPr>
          <a:xfrm>
            <a:off x="4151730" y="3743747"/>
            <a:ext cx="425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実行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する</a:t>
            </a:r>
            <a:r>
              <a:rPr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Conductor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を選択</a:t>
            </a:r>
            <a:endParaRPr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「</a:t>
            </a:r>
            <a:r>
              <a:rPr lang="en-US" altLang="ja-JP" sz="2400" b="1" dirty="0" err="1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ServiceNow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連携」を選択</a:t>
            </a:r>
            <a:endParaRPr kumimoji="1"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49900" y="5703847"/>
            <a:ext cx="7818610" cy="190394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47910" y="6126493"/>
            <a:ext cx="425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「</a:t>
            </a:r>
            <a:r>
              <a:rPr lang="en-US" altLang="ja-JP" sz="2400" b="1" dirty="0" err="1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ServiceNow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連携」を選択</a:t>
            </a:r>
            <a:endParaRPr lang="en-US" altLang="ja-JP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H="1" flipV="1">
            <a:off x="5303890" y="5978155"/>
            <a:ext cx="144019" cy="259235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10621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1" y="764630"/>
            <a:ext cx="9411174" cy="568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32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3.【</a:t>
            </a:r>
            <a:r>
              <a:rPr lang="ja-JP" altLang="en-US" dirty="0" smtClean="0"/>
              <a:t>手順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en-US" altLang="ja-JP" dirty="0" err="1"/>
              <a:t>ServiceNow</a:t>
            </a:r>
            <a:r>
              <a:rPr lang="ja-JP" altLang="en-US" dirty="0"/>
              <a:t>連携の実行</a:t>
            </a:r>
            <a:r>
              <a:rPr lang="en-US" altLang="ja-JP" dirty="0"/>
              <a:t>(</a:t>
            </a:r>
            <a:r>
              <a:rPr lang="ja-JP" altLang="en-US" dirty="0"/>
              <a:t>＝同期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26260" y="6223172"/>
            <a:ext cx="720100" cy="2016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872570" y="5948224"/>
            <a:ext cx="11742" cy="274948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12" name="テキスト ボックス 11"/>
          <p:cNvSpPr txBox="1"/>
          <p:nvPr/>
        </p:nvSpPr>
        <p:spPr>
          <a:xfrm>
            <a:off x="482943" y="546056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実行をクリック</a:t>
            </a:r>
            <a:endParaRPr kumimoji="1" lang="ja-JP" altLang="en-US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5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" y="764631"/>
            <a:ext cx="9433310" cy="57281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32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3.【</a:t>
            </a:r>
            <a:r>
              <a:rPr lang="ja-JP" altLang="en-US" dirty="0" smtClean="0"/>
              <a:t>手順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en-US" altLang="ja-JP" dirty="0" err="1"/>
              <a:t>ServiceNow</a:t>
            </a:r>
            <a:r>
              <a:rPr lang="ja-JP" altLang="en-US" dirty="0"/>
              <a:t>連携の実行</a:t>
            </a:r>
            <a:r>
              <a:rPr lang="en-US" altLang="ja-JP" dirty="0"/>
              <a:t>(</a:t>
            </a:r>
            <a:r>
              <a:rPr lang="ja-JP" altLang="en-US" dirty="0"/>
              <a:t>＝同期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4451" y="12687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連携が成功しました</a:t>
            </a:r>
            <a:endParaRPr kumimoji="1" lang="ja-JP" altLang="en-US" sz="32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Ⅱ.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連携モデルの実行例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4.</a:t>
            </a:r>
            <a:r>
              <a:rPr lang="ja-JP" altLang="en-US" dirty="0" smtClean="0"/>
              <a:t> 連携したデータの確認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 txBox="1">
            <a:spLocks/>
          </p:cNvSpPr>
          <p:nvPr/>
        </p:nvSpPr>
        <p:spPr bwMode="gray">
          <a:xfrm>
            <a:off x="239916" y="795230"/>
            <a:ext cx="11712168" cy="1044607"/>
          </a:xfrm>
          <a:prstGeom prst="roundRect">
            <a:avLst>
              <a:gd name="adj" fmla="val 5849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121920" tIns="144000" rIns="121920" bIns="4800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0" algn="l">
              <a:buClr>
                <a:srgbClr val="002B62"/>
              </a:buClr>
              <a:defRPr/>
            </a:pPr>
            <a:r>
              <a:rPr lang="ja-JP" altLang="en-US" sz="2000" b="1" kern="0" dirty="0" smtClean="0">
                <a:solidFill>
                  <a:srgbClr val="005DD6"/>
                </a:solidFill>
                <a:effectLst>
                  <a:glow rad="152400">
                    <a:srgbClr val="FFFFFF"/>
                  </a:glow>
                </a:effectLst>
                <a:latin typeface="メイリオ"/>
              </a:rPr>
              <a:t>ブラウザで</a:t>
            </a:r>
            <a:r>
              <a:rPr lang="en-US" altLang="ja-JP" sz="2000" b="1" kern="0" dirty="0" err="1" smtClean="0">
                <a:solidFill>
                  <a:srgbClr val="005DD6"/>
                </a:solidFill>
                <a:effectLst>
                  <a:glow rad="152400">
                    <a:srgbClr val="FFFFFF"/>
                  </a:glow>
                </a:effectLst>
                <a:latin typeface="メイリオ"/>
              </a:rPr>
              <a:t>ServiceNow</a:t>
            </a:r>
            <a:r>
              <a:rPr lang="ja-JP" altLang="en-US" sz="2000" b="1" kern="0" dirty="0" smtClean="0">
                <a:solidFill>
                  <a:srgbClr val="005DD6"/>
                </a:solidFill>
                <a:effectLst>
                  <a:glow rad="152400">
                    <a:srgbClr val="FFFFFF"/>
                  </a:glow>
                </a:effectLst>
                <a:latin typeface="メイリオ"/>
              </a:rPr>
              <a:t>にアクセスするし、該当メニューを確認します</a:t>
            </a:r>
            <a:endParaRPr lang="en-US" altLang="ja-JP" sz="2000" b="1" kern="0" dirty="0">
              <a:solidFill>
                <a:srgbClr val="005DD6"/>
              </a:solidFill>
              <a:effectLst>
                <a:glow rad="152400">
                  <a:srgbClr val="FFFFFF"/>
                </a:glow>
              </a:effectLst>
              <a:latin typeface="メイリオ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52" y="3541188"/>
            <a:ext cx="2557685" cy="12574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729" b="10190"/>
          <a:stretch/>
        </p:blipFill>
        <p:spPr>
          <a:xfrm>
            <a:off x="352552" y="2315118"/>
            <a:ext cx="2566783" cy="86412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41544" y="3175828"/>
            <a:ext cx="461665" cy="360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942" y="2318618"/>
            <a:ext cx="8665540" cy="1851307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328582" y="2381884"/>
            <a:ext cx="1274627" cy="36529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04230" y="4331397"/>
            <a:ext cx="1274627" cy="36529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84406" y="3143933"/>
            <a:ext cx="7829651" cy="68789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effectLst>
                <a:glow rad="63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7610" y="4347969"/>
            <a:ext cx="9058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登録されているデータを確認する</a:t>
            </a:r>
            <a:endParaRPr lang="en-US" altLang="ja-JP" sz="2400" b="1" dirty="0" smtClean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（</a:t>
            </a:r>
            <a:r>
              <a:rPr lang="en-US" altLang="ja-JP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ITA</a:t>
            </a:r>
            <a:r>
              <a:rPr lang="ja-JP" altLang="en-US" sz="2400" b="1" dirty="0" err="1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に登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glow rad="101600">
                    <a:schemeClr val="bg1"/>
                  </a:glow>
                </a:effectLst>
              </a:rPr>
              <a:t>録されていないデータが存在しないことも確認する）</a:t>
            </a:r>
            <a:endParaRPr lang="en-US" altLang="ja-JP" sz="2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 flipH="1" flipV="1">
            <a:off x="6312030" y="3910690"/>
            <a:ext cx="144019" cy="259235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glow rad="38100">
              <a:schemeClr val="bg1"/>
            </a:glow>
          </a:effectLst>
          <a:extLst/>
        </p:spPr>
      </p:cxnSp>
      <p:sp>
        <p:nvSpPr>
          <p:cNvPr id="20" name="円形吹き出し 19"/>
          <p:cNvSpPr/>
          <p:nvPr/>
        </p:nvSpPr>
        <p:spPr bwMode="auto">
          <a:xfrm>
            <a:off x="1853914" y="20320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806527" y="378234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②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8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10560702" cy="26188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ja-JP" altLang="en-US" sz="2400" dirty="0" smtClean="0">
                <a:latin typeface="+mn-ea"/>
              </a:rPr>
              <a:t>はじめに</a:t>
            </a:r>
            <a:endParaRPr lang="en-US" altLang="ja-JP" sz="2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 smtClean="0">
                <a:latin typeface="+mn-ea"/>
              </a:rPr>
              <a:t>この資料について</a:t>
            </a:r>
            <a:endParaRPr lang="en-US" altLang="ja-JP" sz="2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kern="0" dirty="0" err="1"/>
              <a:t>ServieNow</a:t>
            </a:r>
            <a:r>
              <a:rPr lang="ja-JP" altLang="en-US" sz="2400" kern="0" dirty="0"/>
              <a:t>連携モデル 概要イメージ</a:t>
            </a:r>
            <a:endParaRPr lang="en-US" altLang="ja-JP" sz="2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 err="1" smtClean="0">
                <a:latin typeface="+mn-ea"/>
              </a:rPr>
              <a:t>ServiceNow</a:t>
            </a:r>
            <a:r>
              <a:rPr lang="ja-JP" altLang="en-US" sz="2400" dirty="0" smtClean="0">
                <a:latin typeface="+mn-ea"/>
              </a:rPr>
              <a:t>とは</a:t>
            </a:r>
            <a:endParaRPr lang="en-US" altLang="ja-JP" sz="2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連携モデルを実行して連携されるデータと</a:t>
            </a:r>
            <a:r>
              <a:rPr lang="ja-JP" altLang="en-US" sz="2400" dirty="0" smtClean="0"/>
              <a:t>は</a:t>
            </a:r>
            <a:endParaRPr lang="en-US" altLang="ja-JP" sz="2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631298" y="2898446"/>
            <a:ext cx="10560702" cy="276286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ja-JP" sz="2400" dirty="0" smtClean="0"/>
              <a:t>Service Now</a:t>
            </a:r>
            <a:r>
              <a:rPr lang="ja-JP" altLang="en-US" sz="2400" dirty="0" smtClean="0"/>
              <a:t>連携モデルの実行例</a:t>
            </a:r>
            <a:endParaRPr lang="en-US" altLang="ja-JP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連携モデルの利用環境・</a:t>
            </a:r>
            <a:r>
              <a:rPr lang="ja-JP" altLang="en-US" sz="2400" dirty="0" smtClean="0"/>
              <a:t>利用条件</a:t>
            </a:r>
            <a:endParaRPr lang="en-US" altLang="ja-JP" sz="2400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 smtClean="0">
                <a:latin typeface="+mn-ea"/>
              </a:rPr>
              <a:t>【</a:t>
            </a:r>
            <a:r>
              <a:rPr lang="ja-JP" altLang="en-US" sz="2400" dirty="0" smtClean="0">
                <a:latin typeface="+mn-ea"/>
              </a:rPr>
              <a:t>手順</a:t>
            </a:r>
            <a:r>
              <a:rPr lang="ja-JP" altLang="en-US" sz="2400" dirty="0">
                <a:latin typeface="+mn-ea"/>
              </a:rPr>
              <a:t>①</a:t>
            </a:r>
            <a:r>
              <a:rPr lang="en-US" altLang="ja-JP" sz="2400" dirty="0">
                <a:latin typeface="+mn-ea"/>
              </a:rPr>
              <a:t>】</a:t>
            </a:r>
            <a:r>
              <a:rPr lang="ja-JP" altLang="en-US" sz="2400" dirty="0">
                <a:latin typeface="+mn-ea"/>
              </a:rPr>
              <a:t>パラメータの</a:t>
            </a:r>
            <a:r>
              <a:rPr lang="ja-JP" altLang="en-US" sz="2400" dirty="0" smtClean="0">
                <a:latin typeface="+mn-ea"/>
              </a:rPr>
              <a:t>編集</a:t>
            </a:r>
            <a:endParaRPr lang="en-US" altLang="ja-JP" sz="2400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>
                <a:latin typeface="+mn-ea"/>
              </a:rPr>
              <a:t>【</a:t>
            </a:r>
            <a:r>
              <a:rPr lang="ja-JP" altLang="en-US" sz="2400" dirty="0">
                <a:latin typeface="+mn-ea"/>
              </a:rPr>
              <a:t>手順②</a:t>
            </a:r>
            <a:r>
              <a:rPr lang="en-US" altLang="ja-JP" sz="2400" dirty="0" smtClean="0">
                <a:latin typeface="+mn-ea"/>
              </a:rPr>
              <a:t>】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ServiceNow</a:t>
            </a:r>
            <a:r>
              <a:rPr lang="ja-JP" altLang="en-US" sz="2400" dirty="0"/>
              <a:t>連携の実行</a:t>
            </a:r>
            <a:r>
              <a:rPr lang="en-US" altLang="ja-JP" sz="2400" dirty="0"/>
              <a:t>(</a:t>
            </a:r>
            <a:r>
              <a:rPr lang="ja-JP" altLang="en-US" sz="2400" dirty="0"/>
              <a:t>＝同期</a:t>
            </a:r>
            <a:r>
              <a:rPr lang="en-US" altLang="ja-JP" sz="2400" dirty="0"/>
              <a:t>)</a:t>
            </a:r>
            <a:endParaRPr lang="en-US" altLang="ja-JP" sz="2400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400" dirty="0" smtClean="0">
                <a:latin typeface="+mn-ea"/>
              </a:rPr>
              <a:t>連携したデータを確認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Ⅰ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Ⅰ. </a:t>
            </a:r>
            <a:r>
              <a:rPr kumimoji="1" lang="ja-JP" altLang="en-US" dirty="0" smtClean="0"/>
              <a:t>はじめに </a:t>
            </a:r>
            <a:r>
              <a:rPr lang="en-US" altLang="ja-JP" dirty="0" smtClean="0"/>
              <a:t>/1. </a:t>
            </a:r>
            <a:r>
              <a:rPr lang="ja-JP" altLang="en-US" dirty="0" smtClean="0">
                <a:latin typeface="+mn-ea"/>
              </a:rPr>
              <a:t>この</a:t>
            </a:r>
            <a:r>
              <a:rPr lang="ja-JP" altLang="en-US" dirty="0">
                <a:latin typeface="+mn-ea"/>
              </a:rPr>
              <a:t>資料について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この資料は、</a:t>
            </a:r>
            <a:r>
              <a:rPr kumimoji="1" lang="en-US" altLang="ja-JP" dirty="0" smtClean="0"/>
              <a:t>Setting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samples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ServiceNow</a:t>
            </a:r>
            <a:r>
              <a:rPr kumimoji="1" lang="ja-JP" altLang="en-US" dirty="0" smtClean="0"/>
              <a:t>連携モデル</a:t>
            </a:r>
            <a:r>
              <a:rPr lang="ja-JP" altLang="en-US" dirty="0" smtClean="0"/>
              <a:t>の概要について記載するものです。</a:t>
            </a:r>
            <a:endParaRPr lang="en-US" altLang="ja-JP" dirty="0" smtClean="0"/>
          </a:p>
          <a:p>
            <a:r>
              <a:rPr lang="en-US" altLang="ja-JP" dirty="0"/>
              <a:t>Exastro IT </a:t>
            </a:r>
            <a:r>
              <a:rPr lang="en-US" altLang="ja-JP" dirty="0" smtClean="0"/>
              <a:t>Automation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具体的な導入方法を知りたい方はコミュニティサイトの「</a:t>
            </a:r>
            <a:r>
              <a:rPr lang="en-US" altLang="ja-JP" dirty="0" err="1" smtClean="0"/>
              <a:t>ServiceNow</a:t>
            </a:r>
            <a:r>
              <a:rPr lang="ja-JP" altLang="en-US" dirty="0" smtClean="0"/>
              <a:t>導入手順」をご参照ください。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b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6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2400" dirty="0" smtClean="0"/>
              <a:t>Ⅰ. </a:t>
            </a:r>
            <a:r>
              <a:rPr lang="ja-JP" altLang="en-US" sz="2400" dirty="0" smtClean="0"/>
              <a:t>はじめに 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2. </a:t>
            </a:r>
            <a:r>
              <a:rPr lang="en-US" altLang="ja-JP" sz="2400" kern="0" dirty="0" err="1" smtClean="0"/>
              <a:t>ServieNow</a:t>
            </a:r>
            <a:r>
              <a:rPr lang="ja-JP" altLang="en-US" sz="2400" kern="0" dirty="0" smtClean="0"/>
              <a:t>連携モデル 概要イメージ</a:t>
            </a:r>
            <a:endParaRPr lang="ja-JP" altLang="en-US" sz="2400" kern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410"/>
            <a:ext cx="12192000" cy="5867400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7032130" y="2240063"/>
            <a:ext cx="237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  <a:hlinkClick r:id="rId4"/>
              </a:rPr>
              <a:t>こちら</a:t>
            </a:r>
            <a:endParaRPr kumimoji="1" lang="en-US" altLang="ja-JP" sz="1400" b="1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87100" y="2470189"/>
            <a:ext cx="3041460" cy="41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https://</a:t>
            </a:r>
            <a:r>
              <a:rPr lang="en-US" altLang="ja-JP" sz="1000" dirty="0" smtClean="0">
                <a:effectLst>
                  <a:glow rad="127000">
                    <a:schemeClr val="bg1"/>
                  </a:glow>
                </a:effectLst>
              </a:rPr>
              <a:t>exastro-suite.github.io/it-automation-docs/learn_ja.html#collectContrast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7100" y="2848842"/>
            <a:ext cx="2033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1000" dirty="0" err="1">
                <a:effectLst>
                  <a:glow rad="127000">
                    <a:schemeClr val="bg1"/>
                  </a:glow>
                </a:effectLst>
                <a:hlinkClick r:id="rId5"/>
              </a:rPr>
              <a:t>Exastro</a:t>
            </a:r>
            <a:r>
              <a:rPr lang="en-US" altLang="ja-JP" sz="1000" dirty="0">
                <a:effectLst>
                  <a:glow rad="127000">
                    <a:schemeClr val="bg1"/>
                  </a:glow>
                </a:effectLst>
                <a:hlinkClick r:id="rId5"/>
              </a:rPr>
              <a:t> Playbook Collection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17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Ⅰ. </a:t>
            </a:r>
            <a:r>
              <a:rPr lang="ja-JP" altLang="en-US" dirty="0"/>
              <a:t>はじめに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 smtClean="0"/>
              <a:t>3. </a:t>
            </a:r>
            <a:r>
              <a:rPr kumimoji="1" lang="en-US" altLang="ja-JP" dirty="0" err="1" smtClean="0"/>
              <a:t>ServiceNow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</a:t>
            </a:r>
            <a:r>
              <a:rPr lang="ja-JP" altLang="en-US" dirty="0" smtClean="0">
                <a:latin typeface="+mn-ea"/>
              </a:rPr>
              <a:t>の標準化</a:t>
            </a:r>
            <a:r>
              <a:rPr lang="ja-JP" altLang="en-US" dirty="0">
                <a:latin typeface="+mn-ea"/>
              </a:rPr>
              <a:t>とサービス品質向上を実現する</a:t>
            </a:r>
            <a:r>
              <a:rPr lang="en-US" altLang="ja-JP" b="1" dirty="0" smtClean="0">
                <a:latin typeface="+mn-ea"/>
              </a:rPr>
              <a:t>SaaS</a:t>
            </a:r>
            <a:r>
              <a:rPr lang="ja-JP" altLang="en-US" dirty="0" err="1" smtClean="0">
                <a:latin typeface="+mn-ea"/>
              </a:rPr>
              <a:t>です</a:t>
            </a:r>
            <a:endParaRPr lang="en-US" altLang="ja-JP" dirty="0" smtClean="0"/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サービス管理市場でシェア１位、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2018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年、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年と</a:t>
            </a:r>
            <a:r>
              <a:rPr lang="ja-JP" altLang="en-US" dirty="0">
                <a:latin typeface="+mn-ea"/>
              </a:rPr>
              <a:t>６年連続で</a:t>
            </a:r>
            <a:r>
              <a:rPr lang="en-US" altLang="ja-JP" dirty="0">
                <a:latin typeface="+mn-ea"/>
              </a:rPr>
              <a:t>LEADERS</a:t>
            </a:r>
            <a:r>
              <a:rPr lang="ja-JP" altLang="en-US" dirty="0">
                <a:latin typeface="+mn-ea"/>
              </a:rPr>
              <a:t>に位置付け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詳</a:t>
            </a:r>
            <a:r>
              <a:rPr lang="ja-JP" altLang="en-US" dirty="0" smtClean="0"/>
              <a:t>しくは</a:t>
            </a:r>
            <a:r>
              <a:rPr lang="en-US" altLang="ja-JP" dirty="0" err="1" smtClean="0"/>
              <a:t>servicenow</a:t>
            </a:r>
            <a:r>
              <a:rPr lang="ja-JP" altLang="en-US" dirty="0" smtClean="0"/>
              <a:t>の公式サイトをご参照ください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2348850"/>
            <a:ext cx="8623505" cy="4121304"/>
          </a:xfrm>
          <a:prstGeom prst="rect">
            <a:avLst/>
          </a:prstGeom>
        </p:spPr>
      </p:pic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335200" y="2020615"/>
            <a:ext cx="2513885" cy="328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400" kern="0" dirty="0" err="1" smtClean="0"/>
              <a:t>Servicenow</a:t>
            </a:r>
            <a:r>
              <a:rPr lang="ja-JP" altLang="en-US" sz="1400" kern="0" dirty="0" smtClean="0"/>
              <a:t>サンプル画面</a:t>
            </a:r>
            <a:endParaRPr lang="ja-JP" altLang="en-US" sz="1400" kern="0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1487360" y="2423880"/>
            <a:ext cx="432060" cy="248240"/>
          </a:xfrm>
          <a:prstGeom prst="rect">
            <a:avLst/>
          </a:prstGeom>
          <a:solidFill>
            <a:srgbClr val="3865D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 smtClean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 smtClean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Ⅰ. </a:t>
            </a:r>
            <a:r>
              <a:rPr lang="ja-JP" altLang="en-US" dirty="0"/>
              <a:t>はじめに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kumimoji="1" lang="en-US" altLang="ja-JP" dirty="0" err="1" smtClean="0"/>
              <a:t>ServiceNow</a:t>
            </a:r>
            <a:r>
              <a:rPr kumimoji="1" lang="ja-JP" altLang="en-US" dirty="0" smtClean="0"/>
              <a:t>連携モデルを実行して連携されるデータとは</a:t>
            </a:r>
            <a:endParaRPr kumimoji="1" lang="ja-JP" altLang="en-US"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r>
              <a:rPr lang="ja-JP" altLang="en-US" dirty="0"/>
              <a:t>連携対象</a:t>
            </a:r>
            <a:r>
              <a:rPr lang="ja-JP" altLang="en-US" dirty="0" smtClean="0"/>
              <a:t>メニューに設定されたメニューが</a:t>
            </a:r>
            <a:r>
              <a:rPr lang="en-US" altLang="ja-JP" dirty="0" err="1" smtClean="0"/>
              <a:t>ServiceNow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へ連携されます。</a:t>
            </a:r>
            <a:endParaRPr lang="en-US" altLang="ja-JP" dirty="0" smtClean="0"/>
          </a:p>
          <a:p>
            <a:r>
              <a:rPr lang="ja-JP" altLang="en-US" dirty="0"/>
              <a:t>連携</a:t>
            </a:r>
            <a:r>
              <a:rPr lang="ja-JP" altLang="en-US" dirty="0" smtClean="0"/>
              <a:t>される</a:t>
            </a:r>
            <a:r>
              <a:rPr lang="ja-JP" altLang="en-US" dirty="0"/>
              <a:t>データ</a:t>
            </a:r>
            <a:r>
              <a:rPr lang="ja-JP" altLang="en-US" dirty="0" smtClean="0"/>
              <a:t>は実行時点で一番最新のものです。</a:t>
            </a:r>
            <a:endParaRPr lang="en-US" altLang="ja-JP" dirty="0" smtClean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http/https</a:t>
            </a:r>
            <a:r>
              <a:rPr kumimoji="1" lang="ja-JP" altLang="en-US" b="1" dirty="0" smtClean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280288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機能分類</a:t>
                      </a:r>
                      <a:endParaRPr kumimoji="1" lang="ja-JP" altLang="en-US" sz="1600" dirty="0"/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連携機能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</a:rPr>
                        <a:t>概要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0" name="雲 9"/>
          <p:cNvSpPr/>
          <p:nvPr/>
        </p:nvSpPr>
        <p:spPr>
          <a:xfrm>
            <a:off x="6565780" y="1676243"/>
            <a:ext cx="1916965" cy="792520"/>
          </a:xfrm>
          <a:prstGeom prst="clou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b="1" dirty="0"/>
              <a:t>インターネット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rgbClr val="949494"/>
                </a:solidFill>
                <a:latin typeface="+mn-ea"/>
              </a:rPr>
              <a:t>サーバー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rgbClr val="949494"/>
                </a:solidFill>
                <a:latin typeface="+mn-ea"/>
              </a:rPr>
              <a:t>データベース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 smtClean="0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395239"/>
            <a:ext cx="1498048" cy="524853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実行日時時点の最新の設計が同期</a:t>
            </a:r>
            <a:endParaRPr lang="ja-JP" altLang="en-US" b="1" dirty="0">
              <a:solidFill>
                <a:srgbClr val="F57F54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effectLst>
                  <a:glow rad="101600">
                    <a:schemeClr val="bg1"/>
                  </a:glow>
                </a:effectLst>
              </a:rPr>
              <a:t>ほかにもいろいろな機能があるが</a:t>
            </a:r>
            <a:r>
              <a:rPr lang="ja-JP" altLang="en-US" sz="1100" b="1" dirty="0" smtClean="0">
                <a:effectLst>
                  <a:glow rad="101600">
                    <a:schemeClr val="bg1"/>
                  </a:glow>
                </a:effectLst>
              </a:rPr>
              <a:t>、</a:t>
            </a:r>
            <a:endParaRPr lang="en-US" altLang="ja-JP" sz="1100" b="1" dirty="0" smtClean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 smtClean="0">
                <a:effectLst>
                  <a:glow rad="101600">
                    <a:schemeClr val="bg1"/>
                  </a:glow>
                </a:effectLst>
              </a:rPr>
              <a:t>本機能</a:t>
            </a:r>
            <a:r>
              <a:rPr lang="ja-JP" altLang="en-US" sz="1100" b="1" dirty="0" smtClean="0">
                <a:effectLst>
                  <a:glow rad="101600">
                    <a:schemeClr val="bg1"/>
                  </a:glow>
                </a:effectLst>
              </a:rPr>
              <a:t>では利用しないため割愛</a:t>
            </a:r>
            <a:endParaRPr lang="ja-JP" altLang="en-US" sz="1100" b="1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 smtClean="0">
                <a:solidFill>
                  <a:srgbClr val="797979"/>
                </a:solidFill>
                <a:latin typeface="+mn-ea"/>
              </a:rPr>
              <a:t>連携機能</a:t>
            </a:r>
            <a:endParaRPr kumimoji="1" lang="ja-JP" altLang="en-US" sz="18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rgbClr val="949494"/>
                </a:solidFill>
              </a:rPr>
              <a:t>サーバー</a:t>
            </a:r>
            <a:endParaRPr kumimoji="1" lang="ja-JP" altLang="en-US" sz="1600" dirty="0">
              <a:solidFill>
                <a:srgbClr val="949494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  <a:extLst/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  <a:endParaRPr lang="ja-JP" altLang="en-US" b="1" dirty="0">
              <a:ln w="3175">
                <a:noFill/>
              </a:ln>
              <a:solidFill>
                <a:srgbClr val="F57F54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 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</a:t>
            </a:r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 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</a:t>
            </a:r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 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</a:t>
            </a:r>
            <a:r>
              <a:rPr lang="ja-JP" altLang="en-US" sz="1400" dirty="0" smtClean="0">
                <a:solidFill>
                  <a:srgbClr val="949494"/>
                </a:solidFill>
                <a:latin typeface="+mn-ea"/>
              </a:rPr>
              <a:t>●</a:t>
            </a:r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 smtClean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 smtClean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443720"/>
            <a:ext cx="404363" cy="438628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4" name="下矢印 113"/>
          <p:cNvSpPr/>
          <p:nvPr/>
        </p:nvSpPr>
        <p:spPr bwMode="auto">
          <a:xfrm rot="10800000">
            <a:off x="7651970" y="2434388"/>
            <a:ext cx="404363" cy="458609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8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Ⅱ.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ServiceNow</a:t>
            </a:r>
            <a:r>
              <a:rPr lang="ja-JP" altLang="en-US" dirty="0"/>
              <a:t>連携モデルの</a:t>
            </a:r>
            <a:r>
              <a:rPr lang="ja-JP" altLang="en-US" dirty="0" smtClean="0"/>
              <a:t>実行例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39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11951351" cy="583200"/>
          </a:xfrm>
        </p:spPr>
        <p:txBody>
          <a:bodyPr>
            <a:noAutofit/>
          </a:bodyPr>
          <a:lstStyle/>
          <a:p>
            <a:r>
              <a:rPr lang="en-US" altLang="ja-JP" sz="2300" dirty="0" smtClean="0"/>
              <a:t>Ⅱ.</a:t>
            </a:r>
            <a:r>
              <a:rPr lang="ja-JP" altLang="en-US" sz="2300" dirty="0" smtClean="0"/>
              <a:t> </a:t>
            </a:r>
            <a:r>
              <a:rPr lang="en-US" altLang="ja-JP" sz="2300" dirty="0" smtClean="0"/>
              <a:t>Service </a:t>
            </a:r>
            <a:r>
              <a:rPr lang="en-US" altLang="ja-JP" sz="2300" dirty="0"/>
              <a:t>Now</a:t>
            </a:r>
            <a:r>
              <a:rPr lang="ja-JP" altLang="en-US" sz="2300" dirty="0"/>
              <a:t>連携モデルの</a:t>
            </a:r>
            <a:r>
              <a:rPr lang="ja-JP" altLang="en-US" sz="2300" dirty="0" smtClean="0"/>
              <a:t>実行例 </a:t>
            </a:r>
            <a:r>
              <a:rPr lang="en-US" altLang="ja-JP" sz="2300" dirty="0" smtClean="0"/>
              <a:t>/ 1. </a:t>
            </a:r>
            <a:r>
              <a:rPr lang="en-US" altLang="ja-JP" sz="2300" dirty="0" err="1" smtClean="0"/>
              <a:t>ServiceNow</a:t>
            </a:r>
            <a:r>
              <a:rPr lang="ja-JP" altLang="en-US" sz="2300" dirty="0" smtClean="0"/>
              <a:t>連携モデルの</a:t>
            </a:r>
            <a:r>
              <a:rPr lang="ja-JP" altLang="en-US" sz="2300" dirty="0"/>
              <a:t>利用環境・利用条件</a:t>
            </a:r>
            <a:endParaRPr kumimoji="1" lang="ja-JP" altLang="en-US" sz="23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/>
            <a:r>
              <a:rPr lang="en-US" altLang="ja-JP" dirty="0" err="1" smtClean="0"/>
              <a:t>ServiceNow</a:t>
            </a:r>
            <a:r>
              <a:rPr lang="ja-JP" altLang="en-US" dirty="0" smtClean="0"/>
              <a:t>連携モデルの</a:t>
            </a:r>
            <a:r>
              <a:rPr lang="ja-JP" altLang="en-US" dirty="0"/>
              <a:t>動作を確認している利用環境は以下の通りです。</a:t>
            </a:r>
            <a:endParaRPr lang="en-US" altLang="ja-JP" dirty="0"/>
          </a:p>
          <a:p>
            <a:pPr marL="179410" indent="-179705"/>
            <a:endParaRPr lang="en-US" altLang="ja-JP" dirty="0">
              <a:latin typeface="Meiryo"/>
            </a:endParaRPr>
          </a:p>
          <a:p>
            <a:pPr marL="179410" indent="-179705"/>
            <a:endParaRPr lang="en-US" altLang="ja-JP" dirty="0">
              <a:latin typeface="Meiryo"/>
            </a:endParaRPr>
          </a:p>
          <a:p>
            <a:pPr marL="179410" indent="-179705"/>
            <a:endParaRPr lang="en-US" altLang="ja-JP" dirty="0">
              <a:latin typeface="Meiryo"/>
            </a:endParaRPr>
          </a:p>
          <a:p>
            <a:pPr marL="179410" indent="-179705"/>
            <a:endParaRPr lang="en-US" altLang="ja-JP" dirty="0">
              <a:latin typeface="Meiryo"/>
            </a:endParaRPr>
          </a:p>
          <a:p>
            <a:pPr marL="0" indent="0">
              <a:buNone/>
            </a:pPr>
            <a:endParaRPr lang="en-US" altLang="ja-JP" dirty="0">
              <a:latin typeface="Meiryo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00536"/>
              </p:ext>
            </p:extLst>
          </p:nvPr>
        </p:nvGraphicFramePr>
        <p:xfrm>
          <a:off x="1144339" y="1502900"/>
          <a:ext cx="9902024" cy="120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9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3349114">
                  <a:extLst>
                    <a:ext uri="{9D8B030D-6E8A-4147-A177-3AD203B41FA5}">
                      <a16:colId xmlns:a16="http://schemas.microsoft.com/office/drawing/2014/main" val="2030358754"/>
                    </a:ext>
                  </a:extLst>
                </a:gridCol>
                <a:gridCol w="5904820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No.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利用環境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利用条件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Exastro IT Automation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バージョン</a:t>
                      </a:r>
                      <a:r>
                        <a:rPr kumimoji="1" lang="en-US" altLang="ja-JP" sz="1800" dirty="0" smtClean="0"/>
                        <a:t>1.7.2</a:t>
                      </a:r>
                      <a:endParaRPr kumimoji="1" lang="en-US" altLang="ja-JP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5619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2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ServiceNow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Quebec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4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20938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800</Words>
  <Application>Microsoft Office PowerPoint</Application>
  <PresentationFormat>ワイド画面</PresentationFormat>
  <Paragraphs>129</Paragraphs>
  <Slides>18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HGP創英角ｺﾞｼｯｸUB</vt:lpstr>
      <vt:lpstr>ＭＳ Ｐゴシック</vt:lpstr>
      <vt:lpstr>Meiryo</vt:lpstr>
      <vt:lpstr>Meiryo</vt:lpstr>
      <vt:lpstr>Arial</vt:lpstr>
      <vt:lpstr>Calibri</vt:lpstr>
      <vt:lpstr>Tahoma</vt:lpstr>
      <vt:lpstr>Verdana</vt:lpstr>
      <vt:lpstr>Wingdings</vt:lpstr>
      <vt:lpstr>NEC_standard4_3</vt:lpstr>
      <vt:lpstr>PowerPoint プレゼンテーション</vt:lpstr>
      <vt:lpstr>目次</vt:lpstr>
      <vt:lpstr>Ⅰ．はじめに</vt:lpstr>
      <vt:lpstr>Ⅰ. はじめに /1. この資料について</vt:lpstr>
      <vt:lpstr>PowerPoint プレゼンテーション</vt:lpstr>
      <vt:lpstr>Ⅰ. はじめに / 3. ServiceNowとは</vt:lpstr>
      <vt:lpstr>Ⅰ. はじめに / 4. ServiceNow連携モデルを実行して連携されるデータとは</vt:lpstr>
      <vt:lpstr>Ⅱ. ServiceNow連携モデルの実行例</vt:lpstr>
      <vt:lpstr>Ⅱ. Service Now連携モデルの実行例 / 1. ServiceNow連携モデルの利用環境・利用条件</vt:lpstr>
      <vt:lpstr>Ⅱ. ServiceNow連携モデルの実行例 / 2.【手順①】パラメータの編集 (1/3)</vt:lpstr>
      <vt:lpstr>Ⅱ. ServiceNow連携モデルの実行例 / 2.【手順①】パラメータの編集 (2/3)</vt:lpstr>
      <vt:lpstr>Ⅱ. ServiceNow連携モデルの実行例 / 2.【手順①】パラメータの編集 (3/3)</vt:lpstr>
      <vt:lpstr>Ⅱ. ServiceNow連携モデルの実行例 / 3.【手順②】ServiceNow連携の実行(＝同期) (1/4)</vt:lpstr>
      <vt:lpstr>Ⅱ. ServiceNow連携モデルの実行例 / 3.【手順②】ServiceNow連携の実行(＝同期) (2/4)</vt:lpstr>
      <vt:lpstr>Ⅱ. ServiceNow連携モデルの実行例 / 3.【手順②】ServiceNow連携の実行(＝同期) (3/4)</vt:lpstr>
      <vt:lpstr>Ⅱ. ServiceNow連携モデルの実行例 / 3.【手順②】ServiceNow連携の実行(＝同期) (4/4)</vt:lpstr>
      <vt:lpstr>Ⅱ. ServiceNow連携モデルの実行例 / 4. 連携したデータの確認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2021-07-21T08:40:58Z</dcterms:modified>
</cp:coreProperties>
</file>