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</p:sldMasterIdLst>
  <p:notesMasterIdLst>
    <p:notesMasterId r:id="rId65"/>
  </p:notesMasterIdLst>
  <p:handoutMasterIdLst>
    <p:handoutMasterId r:id="rId66"/>
  </p:handoutMasterIdLst>
  <p:sldIdLst>
    <p:sldId id="262" r:id="rId2"/>
    <p:sldId id="578" r:id="rId3"/>
    <p:sldId id="548" r:id="rId4"/>
    <p:sldId id="659" r:id="rId5"/>
    <p:sldId id="955" r:id="rId6"/>
    <p:sldId id="898" r:id="rId7"/>
    <p:sldId id="907" r:id="rId8"/>
    <p:sldId id="584" r:id="rId9"/>
    <p:sldId id="752" r:id="rId10"/>
    <p:sldId id="604" r:id="rId11"/>
    <p:sldId id="945" r:id="rId12"/>
    <p:sldId id="946" r:id="rId13"/>
    <p:sldId id="948" r:id="rId14"/>
    <p:sldId id="582" r:id="rId15"/>
    <p:sldId id="585" r:id="rId16"/>
    <p:sldId id="586" r:id="rId17"/>
    <p:sldId id="587" r:id="rId18"/>
    <p:sldId id="908" r:id="rId19"/>
    <p:sldId id="909" r:id="rId20"/>
    <p:sldId id="954" r:id="rId21"/>
    <p:sldId id="803" r:id="rId22"/>
    <p:sldId id="915" r:id="rId23"/>
    <p:sldId id="950" r:id="rId24"/>
    <p:sldId id="761" r:id="rId25"/>
    <p:sldId id="851" r:id="rId26"/>
    <p:sldId id="779" r:id="rId27"/>
    <p:sldId id="701" r:id="rId28"/>
    <p:sldId id="941" r:id="rId29"/>
    <p:sldId id="911" r:id="rId30"/>
    <p:sldId id="942" r:id="rId31"/>
    <p:sldId id="910" r:id="rId32"/>
    <p:sldId id="912" r:id="rId33"/>
    <p:sldId id="913" r:id="rId34"/>
    <p:sldId id="951" r:id="rId35"/>
    <p:sldId id="702" r:id="rId36"/>
    <p:sldId id="703" r:id="rId37"/>
    <p:sldId id="774" r:id="rId38"/>
    <p:sldId id="855" r:id="rId39"/>
    <p:sldId id="918" r:id="rId40"/>
    <p:sldId id="917" r:id="rId41"/>
    <p:sldId id="919" r:id="rId42"/>
    <p:sldId id="920" r:id="rId43"/>
    <p:sldId id="921" r:id="rId44"/>
    <p:sldId id="926" r:id="rId45"/>
    <p:sldId id="922" r:id="rId46"/>
    <p:sldId id="927" r:id="rId47"/>
    <p:sldId id="923" r:id="rId48"/>
    <p:sldId id="924" r:id="rId49"/>
    <p:sldId id="928" r:id="rId50"/>
    <p:sldId id="929" r:id="rId51"/>
    <p:sldId id="930" r:id="rId52"/>
    <p:sldId id="931" r:id="rId53"/>
    <p:sldId id="932" r:id="rId54"/>
    <p:sldId id="933" r:id="rId55"/>
    <p:sldId id="934" r:id="rId56"/>
    <p:sldId id="935" r:id="rId57"/>
    <p:sldId id="936" r:id="rId58"/>
    <p:sldId id="937" r:id="rId59"/>
    <p:sldId id="938" r:id="rId60"/>
    <p:sldId id="939" r:id="rId61"/>
    <p:sldId id="952" r:id="rId62"/>
    <p:sldId id="633" r:id="rId63"/>
    <p:sldId id="318" r:id="rId64"/>
  </p:sldIdLst>
  <p:sldSz cx="12192000" cy="6858000"/>
  <p:notesSz cx="7104063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A1E62E2-562A-42EE-8A02-0129BCB10715}">
          <p14:sldIdLst>
            <p14:sldId id="262"/>
            <p14:sldId id="578"/>
          </p14:sldIdLst>
        </p14:section>
        <p14:section name="Ⅰ.ServiceNow連携モデル概要" id="{E1FB18EA-08C5-4CBF-9930-23CDCDCF465D}">
          <p14:sldIdLst>
            <p14:sldId id="548"/>
            <p14:sldId id="659"/>
            <p14:sldId id="955"/>
            <p14:sldId id="898"/>
            <p14:sldId id="907"/>
          </p14:sldIdLst>
        </p14:section>
        <p14:section name="Ⅱ.ServiceNow連携モデル導入手順" id="{A7A5C786-ABFA-43DD-ABB6-AD1C2E263D28}">
          <p14:sldIdLst>
            <p14:sldId id="584"/>
            <p14:sldId id="752"/>
            <p14:sldId id="604"/>
            <p14:sldId id="945"/>
            <p14:sldId id="946"/>
            <p14:sldId id="948"/>
            <p14:sldId id="582"/>
            <p14:sldId id="585"/>
            <p14:sldId id="586"/>
            <p14:sldId id="587"/>
            <p14:sldId id="908"/>
            <p14:sldId id="909"/>
            <p14:sldId id="954"/>
          </p14:sldIdLst>
        </p14:section>
        <p14:section name="Ⅲ.ServiceNow連携手順" id="{4E895EB1-67C4-4943-A86A-53B4290E95F7}">
          <p14:sldIdLst>
            <p14:sldId id="803"/>
            <p14:sldId id="915"/>
            <p14:sldId id="950"/>
            <p14:sldId id="761"/>
            <p14:sldId id="851"/>
            <p14:sldId id="779"/>
            <p14:sldId id="701"/>
            <p14:sldId id="941"/>
            <p14:sldId id="911"/>
            <p14:sldId id="942"/>
            <p14:sldId id="910"/>
            <p14:sldId id="912"/>
            <p14:sldId id="913"/>
            <p14:sldId id="951"/>
            <p14:sldId id="702"/>
            <p14:sldId id="703"/>
            <p14:sldId id="774"/>
          </p14:sldIdLst>
        </p14:section>
        <p14:section name="Ⅳ.連携対象メニュー追加手順" id="{DDA543B2-60B0-433D-8F07-1AF827A7384B}">
          <p14:sldIdLst>
            <p14:sldId id="855"/>
            <p14:sldId id="918"/>
            <p14:sldId id="917"/>
            <p14:sldId id="919"/>
            <p14:sldId id="920"/>
            <p14:sldId id="921"/>
            <p14:sldId id="926"/>
            <p14:sldId id="922"/>
            <p14:sldId id="927"/>
            <p14:sldId id="923"/>
            <p14:sldId id="924"/>
            <p14:sldId id="928"/>
            <p14:sldId id="929"/>
            <p14:sldId id="930"/>
            <p14:sldId id="931"/>
            <p14:sldId id="932"/>
            <p14:sldId id="933"/>
            <p14:sldId id="934"/>
            <p14:sldId id="935"/>
            <p14:sldId id="936"/>
            <p14:sldId id="937"/>
            <p14:sldId id="938"/>
            <p14:sldId id="939"/>
            <p14:sldId id="952"/>
            <p14:sldId id="633"/>
          </p14:sldIdLst>
        </p14:section>
        <p14:section name="フッター" id="{FAC20383-C77B-44DB-A218-73E45FB96115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CBCDD3"/>
    <a:srgbClr val="FCFCFC"/>
    <a:srgbClr val="F4F9F1"/>
    <a:srgbClr val="F58536"/>
    <a:srgbClr val="FEFEFE"/>
    <a:srgbClr val="002B62"/>
    <a:srgbClr val="D6E8FF"/>
    <a:srgbClr val="00325F"/>
    <a:srgbClr val="153C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2" autoAdjust="0"/>
    <p:restoredTop sz="95265" autoAdjust="0"/>
  </p:normalViewPr>
  <p:slideViewPr>
    <p:cSldViewPr>
      <p:cViewPr varScale="1">
        <p:scale>
          <a:sx n="98" d="100"/>
          <a:sy n="98" d="100"/>
        </p:scale>
        <p:origin x="534" y="78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223"/>
        <p:guide pos="2238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8" cy="511731"/>
          </a:xfrm>
          <a:prstGeom prst="rect">
            <a:avLst/>
          </a:prstGeom>
        </p:spPr>
        <p:txBody>
          <a:bodyPr vert="horz" lIns="95484" tIns="47742" rIns="95484" bIns="47742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8" cy="511731"/>
          </a:xfrm>
          <a:prstGeom prst="rect">
            <a:avLst/>
          </a:prstGeom>
        </p:spPr>
        <p:txBody>
          <a:bodyPr vert="horz" lIns="95484" tIns="47742" rIns="95484" bIns="47742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2021/7/20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8" cy="511731"/>
          </a:xfrm>
          <a:prstGeom prst="rect">
            <a:avLst/>
          </a:prstGeom>
        </p:spPr>
        <p:txBody>
          <a:bodyPr vert="horz" lIns="95484" tIns="47742" rIns="95484" bIns="47742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8" cy="511731"/>
          </a:xfrm>
          <a:prstGeom prst="rect">
            <a:avLst/>
          </a:prstGeom>
        </p:spPr>
        <p:txBody>
          <a:bodyPr vert="horz" lIns="95484" tIns="47742" rIns="95484" bIns="47742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8" cy="296556"/>
          </a:xfrm>
          <a:prstGeom prst="rect">
            <a:avLst/>
          </a:prstGeom>
        </p:spPr>
        <p:txBody>
          <a:bodyPr vert="horz" lIns="95484" tIns="47742" rIns="95484" bIns="47742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2021/7/20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938893"/>
            <a:ext cx="3078428" cy="296556"/>
          </a:xfrm>
          <a:prstGeom prst="rect">
            <a:avLst/>
          </a:prstGeom>
        </p:spPr>
        <p:txBody>
          <a:bodyPr vert="horz" lIns="95484" tIns="47742" rIns="95484" bIns="47742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44450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68" tIns="47334" rIns="94668" bIns="47334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5595" y="4448337"/>
            <a:ext cx="6912874" cy="5375074"/>
          </a:xfrm>
          <a:prstGeom prst="rect">
            <a:avLst/>
          </a:prstGeom>
        </p:spPr>
        <p:txBody>
          <a:bodyPr vert="horz" lIns="0" tIns="47334" rIns="0" bIns="47334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76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17799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7B58-CA8C-4B8C-8B42-BBA3C1BC04D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3D2F-D7EA-46E7-8C08-2D9F63D3F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06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1361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5%9F%BA%E6%9C%AC%E3%82%B3%E3%83%B3%E3%82%BD%E3%83%BC%E3%83%AB.pdf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5%9F%BA%E6%9C%AC%E3%82%B3%E3%83%B3%E3%82%BD%E3%83%BC%E3%83%AB.pdf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5%9F%BA%E6%9C%AC%E3%82%B3%E3%83%B3%E3%82%BD%E3%83%BC%E3%83%AB.pdf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&#21033;&#29992;&#25163;&#38918;&#12510;&#12491;&#12517;&#12450;&#12523;_&#12513;&#12491;&#12517;&#12540;&#20316;&#25104;&#27231;&#33021;.pdf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exastro-suite.github.io/it-automation-docs/asset/Documents_ja/Exastro-ITA_&#21033;&#29992;&#25163;&#38918;&#12510;&#12491;&#12517;&#12450;&#12523;_&#31649;&#29702;&#12467;&#12531;&#12477;&#12540;&#12523;.pdf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exastro-suite/playbook-collection-docs/blob/master/README_ansible.ja.md" TargetMode="External"/><Relationship Id="rId4" Type="http://schemas.openxmlformats.org/officeDocument/2006/relationships/hyperlink" Target="https://exastro-suite.github.io/it-automation-docs/learn_ja.html#collectContrast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learn_ja.html" TargetMode="External"/><Relationship Id="rId2" Type="http://schemas.openxmlformats.org/officeDocument/2006/relationships/hyperlink" Target="https://exastro-suite.github.io/it-automation-docs/documents_ja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810" y="2564880"/>
            <a:ext cx="11712000" cy="2252343"/>
          </a:xfrm>
        </p:spPr>
        <p:txBody>
          <a:bodyPr/>
          <a:lstStyle/>
          <a:p>
            <a:r>
              <a:rPr lang="en-US" altLang="ja-JP" sz="4800" b="1" dirty="0" smtClean="0"/>
              <a:t>Setting samples</a:t>
            </a:r>
            <a:br>
              <a:rPr lang="en-US" altLang="ja-JP" sz="4800" b="1" dirty="0" smtClean="0"/>
            </a:br>
            <a:r>
              <a:rPr lang="en-US" altLang="ja-JP" sz="4800" b="1" dirty="0" smtClean="0"/>
              <a:t>ServiceNow</a:t>
            </a:r>
            <a:r>
              <a:rPr lang="ja-JP" altLang="en-US" sz="4800" b="1" dirty="0" smtClean="0"/>
              <a:t>連携</a:t>
            </a:r>
            <a:r>
              <a:rPr lang="ja-JP" altLang="en-US" sz="4800" b="1" dirty="0"/>
              <a:t>モデル</a:t>
            </a:r>
            <a:r>
              <a:rPr lang="en-US" altLang="ja-JP" sz="4800" b="1" dirty="0" smtClean="0"/>
              <a:t/>
            </a:r>
            <a:br>
              <a:rPr lang="en-US" altLang="ja-JP" sz="4800" b="1" dirty="0" smtClean="0"/>
            </a:br>
            <a:r>
              <a:rPr lang="ja-JP" altLang="en-US" sz="4800" b="1" dirty="0" smtClean="0"/>
              <a:t>導入手順</a:t>
            </a:r>
            <a:r>
              <a:rPr lang="ja-JP" altLang="en-US" sz="4800" b="1" dirty="0"/>
              <a:t>書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165380"/>
            <a:ext cx="8736969" cy="400110"/>
          </a:xfrm>
        </p:spPr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 smtClean="0"/>
              <a:t>1.0</a:t>
            </a:r>
            <a:r>
              <a:rPr lang="ja-JP" altLang="en-US" dirty="0" smtClean="0"/>
              <a:t>版</a:t>
            </a:r>
            <a:r>
              <a:rPr lang="en-US" altLang="ja-JP" dirty="0" smtClean="0"/>
              <a:t> </a:t>
            </a:r>
            <a:r>
              <a:rPr lang="ja-JP" altLang="en-US" dirty="0"/>
              <a:t>（</a:t>
            </a:r>
            <a:r>
              <a:rPr lang="en-US" altLang="ja-JP" dirty="0"/>
              <a:t>ITA</a:t>
            </a:r>
            <a:r>
              <a:rPr lang="ja-JP" altLang="en-US" dirty="0"/>
              <a:t>バージョン</a:t>
            </a:r>
            <a:r>
              <a:rPr lang="en-US" altLang="ja-JP" dirty="0" smtClean="0"/>
              <a:t>1.7.2</a:t>
            </a:r>
            <a:r>
              <a:rPr lang="ja-JP" altLang="en-US" dirty="0" smtClean="0"/>
              <a:t>版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</a:t>
            </a:r>
            <a:r>
              <a:rPr lang="ja-JP" altLang="en-US" dirty="0"/>
              <a:t>手順</a:t>
            </a:r>
            <a:r>
              <a:rPr lang="en-US" altLang="ja-JP" dirty="0"/>
              <a:t> / 1.</a:t>
            </a:r>
            <a:r>
              <a:rPr lang="ja-JP" altLang="en-US" dirty="0"/>
              <a:t>導入</a:t>
            </a:r>
            <a:r>
              <a:rPr lang="ja-JP" altLang="en-US" dirty="0" smtClean="0"/>
              <a:t>準備</a:t>
            </a:r>
            <a:r>
              <a:rPr lang="en-US" altLang="ja-JP" dirty="0"/>
              <a:t>(</a:t>
            </a:r>
            <a:r>
              <a:rPr lang="en-US" altLang="ja-JP" dirty="0" smtClean="0"/>
              <a:t>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6812" y="764630"/>
            <a:ext cx="11713301" cy="2088290"/>
          </a:xfrm>
        </p:spPr>
        <p:txBody>
          <a:bodyPr>
            <a:noAutofit/>
          </a:bodyPr>
          <a:lstStyle/>
          <a:p>
            <a:pPr lvl="1"/>
            <a:r>
              <a:rPr lang="en-US" altLang="ja-JP" dirty="0" smtClean="0">
                <a:latin typeface="+mn-ea"/>
              </a:rPr>
              <a:t>Playbook</a:t>
            </a:r>
            <a:r>
              <a:rPr lang="ja-JP" altLang="en-US" dirty="0" smtClean="0">
                <a:latin typeface="+mn-ea"/>
              </a:rPr>
              <a:t>利用の準備</a:t>
            </a:r>
            <a:endParaRPr lang="en-US" altLang="ja-JP" dirty="0" smtClean="0">
              <a:latin typeface="+mn-ea"/>
            </a:endParaRPr>
          </a:p>
          <a:p>
            <a:pPr marL="702900" lvl="2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ITA</a:t>
            </a:r>
            <a:r>
              <a:rPr lang="ja-JP" altLang="en-US" dirty="0" smtClean="0">
                <a:latin typeface="+mn-ea"/>
              </a:rPr>
              <a:t>がインストールされたサーバに</a:t>
            </a:r>
            <a:r>
              <a:rPr lang="en-US" altLang="ja-JP" dirty="0" err="1" smtClean="0">
                <a:latin typeface="+mn-ea"/>
              </a:rPr>
              <a:t>Teraterm</a:t>
            </a:r>
            <a:r>
              <a:rPr lang="ja-JP" altLang="en-US" dirty="0" smtClean="0">
                <a:latin typeface="+mn-ea"/>
              </a:rPr>
              <a:t>でログインする。</a:t>
            </a:r>
            <a:endParaRPr lang="en-US" altLang="ja-JP" dirty="0" smtClean="0">
              <a:latin typeface="+mn-ea"/>
            </a:endParaRPr>
          </a:p>
          <a:p>
            <a:pPr marL="702900" lvl="2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Root</a:t>
            </a:r>
            <a:r>
              <a:rPr lang="ja-JP" altLang="en-US" dirty="0" smtClean="0">
                <a:latin typeface="+mn-ea"/>
              </a:rPr>
              <a:t>ユーザになる。</a:t>
            </a:r>
            <a:endParaRPr lang="en-US" altLang="ja-JP" dirty="0" smtClean="0">
              <a:latin typeface="+mn-ea"/>
            </a:endParaRPr>
          </a:p>
          <a:p>
            <a:pPr marL="702900" lvl="2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>
                <a:latin typeface="+mn-ea"/>
              </a:rPr>
              <a:t>ansible</a:t>
            </a:r>
            <a:r>
              <a:rPr lang="en-US" altLang="ja-JP" dirty="0">
                <a:latin typeface="+mn-ea"/>
              </a:rPr>
              <a:t>-galaxy collection install </a:t>
            </a:r>
            <a:r>
              <a:rPr lang="en-US" altLang="ja-JP" dirty="0" err="1" smtClean="0">
                <a:latin typeface="+mn-ea"/>
              </a:rPr>
              <a:t>servicenow.servicenow</a:t>
            </a:r>
            <a:r>
              <a:rPr lang="ja-JP" altLang="en-US" dirty="0" smtClean="0">
                <a:latin typeface="+mn-ea"/>
              </a:rPr>
              <a:t>」を実行する。</a:t>
            </a:r>
            <a:endParaRPr lang="en-US" altLang="ja-JP" dirty="0" smtClean="0">
              <a:latin typeface="+mn-ea"/>
            </a:endParaRPr>
          </a:p>
          <a:p>
            <a:pPr marL="702900" lvl="2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>
                <a:latin typeface="+mn-ea"/>
              </a:rPr>
              <a:t>ansible</a:t>
            </a:r>
            <a:r>
              <a:rPr lang="en-US" altLang="ja-JP" dirty="0">
                <a:latin typeface="+mn-ea"/>
              </a:rPr>
              <a:t>-galaxy collection list</a:t>
            </a:r>
            <a:r>
              <a:rPr lang="ja-JP" altLang="en-US" dirty="0" smtClean="0">
                <a:latin typeface="+mn-ea"/>
              </a:rPr>
              <a:t>」を実行し、図１のように表示されていることを確認する。</a:t>
            </a:r>
            <a:endParaRPr lang="en-US" altLang="ja-JP" dirty="0" smtClean="0">
              <a:latin typeface="+mn-ea"/>
            </a:endParaRPr>
          </a:p>
          <a:p>
            <a:pPr marL="702900" lvl="2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>
                <a:latin typeface="+mn-ea"/>
              </a:rPr>
              <a:t>pip3 install </a:t>
            </a:r>
            <a:r>
              <a:rPr lang="en-US" altLang="ja-JP" dirty="0" err="1">
                <a:latin typeface="+mn-ea"/>
              </a:rPr>
              <a:t>pysnow</a:t>
            </a:r>
            <a:r>
              <a:rPr lang="ja-JP" altLang="en-US" dirty="0" smtClean="0">
                <a:latin typeface="+mn-ea"/>
              </a:rPr>
              <a:t>」を実行する。</a:t>
            </a:r>
            <a:endParaRPr lang="en-US" altLang="ja-JP" dirty="0" smtClean="0">
              <a:latin typeface="+mn-ea"/>
            </a:endParaRPr>
          </a:p>
          <a:p>
            <a:pPr marL="702900" lvl="2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smtClean="0">
                <a:latin typeface="+mn-ea"/>
              </a:rPr>
              <a:t>pip3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list</a:t>
            </a:r>
            <a:r>
              <a:rPr lang="ja-JP" altLang="en-US" dirty="0" smtClean="0">
                <a:latin typeface="+mn-ea"/>
              </a:rPr>
              <a:t>」</a:t>
            </a:r>
            <a:r>
              <a:rPr lang="ja-JP" altLang="en-US" dirty="0">
                <a:latin typeface="+mn-ea"/>
              </a:rPr>
              <a:t>を実行し、</a:t>
            </a:r>
            <a:r>
              <a:rPr lang="ja-JP" altLang="en-US" dirty="0" smtClean="0">
                <a:latin typeface="+mn-ea"/>
              </a:rPr>
              <a:t>図</a:t>
            </a:r>
            <a:r>
              <a:rPr lang="en-US" altLang="ja-JP" dirty="0" smtClean="0">
                <a:latin typeface="+mn-ea"/>
              </a:rPr>
              <a:t>2</a:t>
            </a:r>
            <a:r>
              <a:rPr lang="ja-JP" altLang="en-US" dirty="0" err="1" smtClean="0">
                <a:latin typeface="+mn-ea"/>
              </a:rPr>
              <a:t>の</a:t>
            </a:r>
            <a:r>
              <a:rPr lang="ja-JP" altLang="en-US" dirty="0" err="1">
                <a:latin typeface="+mn-ea"/>
              </a:rPr>
              <a:t>ように</a:t>
            </a:r>
            <a:r>
              <a:rPr lang="ja-JP" altLang="en-US" dirty="0">
                <a:latin typeface="+mn-ea"/>
              </a:rPr>
              <a:t>表示されていることを確認する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360000" lvl="2" indent="0">
              <a:buNone/>
            </a:pPr>
            <a:endParaRPr lang="en-US" altLang="ja-JP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1230" y="3343117"/>
            <a:ext cx="57608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chemeClr val="bg1"/>
                </a:solidFill>
              </a:rPr>
              <a:t>[root@ホスト名 ~]# ansible-galaxy collection list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# /usr/local/lib/python3.6/site-packages/ansible_collections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Collection                    Version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----------------------------- -------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amazon.aws                    1.5.0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～ 略 ～</a:t>
            </a:r>
          </a:p>
          <a:p>
            <a:endParaRPr lang="ja-JP" altLang="en-US" sz="1400" dirty="0">
              <a:solidFill>
                <a:schemeClr val="bg1"/>
              </a:solidFill>
            </a:endParaRPr>
          </a:p>
          <a:p>
            <a:r>
              <a:rPr lang="ja-JP" altLang="en-US" sz="1400" dirty="0">
                <a:solidFill>
                  <a:schemeClr val="bg1"/>
                </a:solidFill>
              </a:rPr>
              <a:t># /root/.ansible/collections/ansible_collections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Collection            Version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--------------------- -------</a:t>
            </a:r>
          </a:p>
          <a:p>
            <a:r>
              <a:rPr lang="ja-JP" altLang="en-US" sz="1400" dirty="0">
                <a:solidFill>
                  <a:srgbClr val="FF0000"/>
                </a:solidFill>
              </a:rPr>
              <a:t>servicenow.servicenow </a:t>
            </a:r>
            <a:r>
              <a:rPr lang="ja-JP" altLang="en-US" sz="1400" dirty="0">
                <a:solidFill>
                  <a:schemeClr val="bg1"/>
                </a:solidFill>
              </a:rPr>
              <a:t>1.0.6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032130" y="3350717"/>
            <a:ext cx="288040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chemeClr val="bg1"/>
                </a:solidFill>
              </a:rPr>
              <a:t>[root</a:t>
            </a:r>
            <a:r>
              <a:rPr lang="ja-JP" altLang="en-US" sz="1400" dirty="0" smtClean="0">
                <a:solidFill>
                  <a:schemeClr val="bg1"/>
                </a:solidFill>
              </a:rPr>
              <a:t>@ホスト名 </a:t>
            </a:r>
            <a:r>
              <a:rPr lang="ja-JP" altLang="en-US" sz="1400" dirty="0">
                <a:solidFill>
                  <a:schemeClr val="bg1"/>
                </a:solidFill>
              </a:rPr>
              <a:t>~]# pip3 list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Package           Version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----------------- ---------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ansible           4.0.0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～ 略 </a:t>
            </a:r>
            <a:r>
              <a:rPr lang="ja-JP" altLang="en-US" sz="1400" dirty="0" smtClean="0">
                <a:solidFill>
                  <a:schemeClr val="bg1"/>
                </a:solidFill>
              </a:rPr>
              <a:t>～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pysnow            </a:t>
            </a:r>
            <a:r>
              <a:rPr lang="ja-JP" altLang="en-US" sz="1400" dirty="0">
                <a:solidFill>
                  <a:schemeClr val="bg1"/>
                </a:solidFill>
              </a:rPr>
              <a:t>0.7.17</a:t>
            </a: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551230" y="3052397"/>
            <a:ext cx="2622770" cy="288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000" kern="0" dirty="0" smtClean="0"/>
              <a:t>図１</a:t>
            </a:r>
            <a:endParaRPr lang="en-US" altLang="ja-JP" sz="1000" kern="0" dirty="0" smtClean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 bwMode="gray">
          <a:xfrm>
            <a:off x="7032130" y="3062677"/>
            <a:ext cx="2622770" cy="288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000" kern="0" dirty="0" smtClean="0"/>
              <a:t>図２</a:t>
            </a:r>
            <a:endParaRPr lang="en-US" altLang="ja-JP" sz="1000" kern="0" dirty="0" smtClean="0"/>
          </a:p>
        </p:txBody>
      </p:sp>
    </p:spTree>
    <p:extLst>
      <p:ext uri="{BB962C8B-B14F-4D97-AF65-F5344CB8AC3E}">
        <p14:creationId xmlns:p14="http://schemas.microsoft.com/office/powerpoint/2010/main" val="24383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</a:t>
            </a:r>
            <a:r>
              <a:rPr lang="ja-JP" altLang="en-US" dirty="0"/>
              <a:t>手順</a:t>
            </a:r>
            <a:r>
              <a:rPr lang="en-US" altLang="ja-JP" dirty="0"/>
              <a:t> / 1.</a:t>
            </a:r>
            <a:r>
              <a:rPr lang="ja-JP" altLang="en-US" dirty="0"/>
              <a:t>導入</a:t>
            </a:r>
            <a:r>
              <a:rPr lang="ja-JP" altLang="en-US" dirty="0" smtClean="0"/>
              <a:t>準備</a:t>
            </a:r>
            <a:r>
              <a:rPr lang="en-US" altLang="ja-JP" dirty="0" smtClean="0"/>
              <a:t>(</a:t>
            </a:r>
            <a:r>
              <a:rPr lang="en-US" altLang="ja-JP" dirty="0"/>
              <a:t>3</a:t>
            </a:r>
            <a:r>
              <a:rPr lang="en-US" altLang="ja-JP" dirty="0" smtClean="0"/>
              <a:t>/3)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19170" y="764630"/>
            <a:ext cx="11713301" cy="2171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Font typeface="Wingdings" pitchFamily="2" charset="2"/>
              <a:buNone/>
            </a:pPr>
            <a:r>
              <a:rPr lang="ja-JP" altLang="en-US" kern="0" dirty="0" smtClean="0">
                <a:solidFill>
                  <a:srgbClr val="FF0000"/>
                </a:solidFill>
              </a:rPr>
              <a:t>下記のいずれかの場合、以降の手順を実行してください。</a:t>
            </a:r>
            <a:endParaRPr lang="en-US" altLang="ja-JP" kern="0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kern="0" dirty="0" smtClean="0">
                <a:solidFill>
                  <a:srgbClr val="FF0000"/>
                </a:solidFill>
              </a:rPr>
              <a:t>・既存</a:t>
            </a:r>
            <a:r>
              <a:rPr lang="ja-JP" altLang="en-US" kern="0" dirty="0">
                <a:solidFill>
                  <a:srgbClr val="FF0000"/>
                </a:solidFill>
              </a:rPr>
              <a:t>のユーザに構成管理</a:t>
            </a:r>
            <a:r>
              <a:rPr lang="en-US" altLang="ja-JP" kern="0" dirty="0">
                <a:solidFill>
                  <a:srgbClr val="FF0000"/>
                </a:solidFill>
              </a:rPr>
              <a:t>(CMDB)</a:t>
            </a:r>
            <a:r>
              <a:rPr lang="ja-JP" altLang="en-US" kern="0" dirty="0" smtClean="0">
                <a:solidFill>
                  <a:srgbClr val="FF0000"/>
                </a:solidFill>
              </a:rPr>
              <a:t>配下のテーブルに</a:t>
            </a:r>
            <a:r>
              <a:rPr lang="en-US" altLang="ja-JP" kern="0" dirty="0" smtClean="0">
                <a:solidFill>
                  <a:srgbClr val="FF0000"/>
                </a:solidFill>
              </a:rPr>
              <a:t>REST</a:t>
            </a:r>
            <a:r>
              <a:rPr lang="ja-JP" altLang="en-US" kern="0" dirty="0" smtClean="0">
                <a:solidFill>
                  <a:srgbClr val="FF0000"/>
                </a:solidFill>
              </a:rPr>
              <a:t>による追加</a:t>
            </a:r>
            <a:r>
              <a:rPr lang="en-US" altLang="ja-JP" kern="0" dirty="0" smtClean="0">
                <a:solidFill>
                  <a:srgbClr val="FF0000"/>
                </a:solidFill>
              </a:rPr>
              <a:t>/</a:t>
            </a:r>
            <a:r>
              <a:rPr lang="ja-JP" altLang="en-US" kern="0" dirty="0" smtClean="0">
                <a:solidFill>
                  <a:srgbClr val="FF0000"/>
                </a:solidFill>
              </a:rPr>
              <a:t>更新</a:t>
            </a:r>
            <a:r>
              <a:rPr lang="en-US" altLang="ja-JP" kern="0" dirty="0">
                <a:solidFill>
                  <a:srgbClr val="FF0000"/>
                </a:solidFill>
              </a:rPr>
              <a:t>/</a:t>
            </a:r>
            <a:r>
              <a:rPr lang="ja-JP" altLang="en-US" kern="0" dirty="0" smtClean="0">
                <a:solidFill>
                  <a:srgbClr val="FF0000"/>
                </a:solidFill>
              </a:rPr>
              <a:t>削除の</a:t>
            </a:r>
            <a:r>
              <a:rPr lang="ja-JP" altLang="en-US" kern="0" dirty="0">
                <a:solidFill>
                  <a:srgbClr val="FF0000"/>
                </a:solidFill>
              </a:rPr>
              <a:t>権限がない</a:t>
            </a:r>
            <a:r>
              <a:rPr lang="ja-JP" altLang="en-US" kern="0" dirty="0" smtClean="0">
                <a:solidFill>
                  <a:srgbClr val="FF0000"/>
                </a:solidFill>
              </a:rPr>
              <a:t>場合</a:t>
            </a:r>
            <a:endParaRPr lang="en-US" altLang="ja-JP" kern="0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kern="0" dirty="0" smtClean="0">
                <a:solidFill>
                  <a:srgbClr val="FF0000"/>
                </a:solidFill>
              </a:rPr>
              <a:t>・</a:t>
            </a:r>
            <a:r>
              <a:rPr lang="en-US" altLang="ja-JP" kern="0" dirty="0" smtClean="0">
                <a:solidFill>
                  <a:srgbClr val="FF0000"/>
                </a:solidFill>
              </a:rPr>
              <a:t>ServiceNow</a:t>
            </a:r>
            <a:r>
              <a:rPr lang="ja-JP" altLang="en-US" kern="0" dirty="0" smtClean="0">
                <a:solidFill>
                  <a:srgbClr val="FF0000"/>
                </a:solidFill>
              </a:rPr>
              <a:t>側に</a:t>
            </a:r>
            <a:r>
              <a:rPr lang="en-US" altLang="ja-JP" kern="0" dirty="0" smtClean="0">
                <a:solidFill>
                  <a:srgbClr val="FF0000"/>
                </a:solidFill>
              </a:rPr>
              <a:t>ITA</a:t>
            </a:r>
            <a:r>
              <a:rPr lang="ja-JP" altLang="en-US" kern="0" dirty="0" smtClean="0">
                <a:solidFill>
                  <a:srgbClr val="FF0000"/>
                </a:solidFill>
              </a:rPr>
              <a:t>との連携専用のユーザを作成したい場合</a:t>
            </a:r>
            <a:endParaRPr lang="en-US" altLang="ja-JP" kern="0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kern="0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kern="0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kern="0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/>
              <a:t>この</a:t>
            </a:r>
            <a:r>
              <a:rPr lang="ja-JP" altLang="en-US" dirty="0"/>
              <a:t>手順が不要な場合は下記手順へ飛んでください。</a:t>
            </a:r>
            <a:endParaRPr lang="en-US" altLang="ja-JP" dirty="0"/>
          </a:p>
          <a:p>
            <a:pPr marL="180000" lvl="1" indent="0">
              <a:buNone/>
            </a:pPr>
            <a:endParaRPr lang="ja-JP" altLang="en-US" kern="0" dirty="0" smtClean="0">
              <a:solidFill>
                <a:srgbClr val="FF0000"/>
              </a:solidFill>
            </a:endParaRPr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 bwMode="gray">
          <a:xfrm>
            <a:off x="119170" y="2936342"/>
            <a:ext cx="8024732" cy="42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None/>
            </a:pPr>
            <a:r>
              <a:rPr lang="en-US" altLang="ja-JP" dirty="0" err="1" smtClean="0">
                <a:hlinkClick r:id="rId2" action="ppaction://hlinksldjump"/>
              </a:rPr>
              <a:t>Ⅱ.ServiceNow</a:t>
            </a:r>
            <a:r>
              <a:rPr lang="ja-JP" altLang="en-US" dirty="0">
                <a:hlinkClick r:id="rId2" action="ppaction://hlinksldjump"/>
              </a:rPr>
              <a:t>連携モデル導入手順 </a:t>
            </a:r>
            <a:r>
              <a:rPr lang="en-US" altLang="ja-JP" dirty="0">
                <a:hlinkClick r:id="rId2" action="ppaction://hlinksldjump"/>
              </a:rPr>
              <a:t>/ 2.ServiceNow</a:t>
            </a:r>
            <a:r>
              <a:rPr lang="ja-JP" altLang="en-US" dirty="0">
                <a:hlinkClick r:id="rId2" action="ppaction://hlinksldjump"/>
              </a:rPr>
              <a:t>連携モデルのダウンロード</a:t>
            </a:r>
            <a:endParaRPr lang="ja-JP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9498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 smtClean="0"/>
              <a:t> / 1.</a:t>
            </a:r>
            <a:r>
              <a:rPr lang="ja-JP" altLang="en-US" dirty="0" smtClean="0"/>
              <a:t>導入準備</a:t>
            </a:r>
            <a:r>
              <a:rPr lang="en-US" altLang="ja-JP" dirty="0" smtClean="0"/>
              <a:t>(3/3)</a:t>
            </a:r>
            <a:r>
              <a:rPr lang="ja-JP" altLang="en-US" dirty="0" smtClean="0"/>
              <a:t> 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0" y="1466182"/>
            <a:ext cx="5256730" cy="164773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40" y="3345940"/>
            <a:ext cx="6289440" cy="3132541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43198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+mn-ea"/>
              </a:rPr>
              <a:t>１．「ユーザー管理」⇒「ユーザー」⇒「新規」から</a:t>
            </a:r>
            <a:r>
              <a:rPr lang="en-US" altLang="ja-JP" dirty="0" smtClean="0">
                <a:latin typeface="+mn-ea"/>
              </a:rPr>
              <a:t>ServiceNow</a:t>
            </a:r>
            <a:r>
              <a:rPr lang="ja-JP" altLang="en-US" dirty="0">
                <a:latin typeface="+mn-ea"/>
              </a:rPr>
              <a:t>連携用ユーザを作成する。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407210" y="2821347"/>
            <a:ext cx="1030056" cy="2613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1566094" y="238745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①</a:t>
            </a:r>
            <a:endParaRPr lang="ja-JP" altLang="en-US" sz="2400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287610" y="1492107"/>
            <a:ext cx="504070" cy="29171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3863690" y="109838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22856" y="6226340"/>
            <a:ext cx="411486" cy="25214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5" name="円形吹き出し 14"/>
          <p:cNvSpPr/>
          <p:nvPr/>
        </p:nvSpPr>
        <p:spPr bwMode="auto">
          <a:xfrm>
            <a:off x="905360" y="579434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7" name="角丸四角形 16"/>
          <p:cNvSpPr/>
          <p:nvPr/>
        </p:nvSpPr>
        <p:spPr bwMode="auto">
          <a:xfrm>
            <a:off x="7608210" y="5398285"/>
            <a:ext cx="4248590" cy="792110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「ユーザー名」「パスワード</a:t>
            </a:r>
            <a:r>
              <a:rPr lang="ja-JP" altLang="en-US" sz="1200" dirty="0" smtClean="0">
                <a:latin typeface="+mn-ea"/>
              </a:rPr>
              <a:t>」は</a:t>
            </a:r>
            <a:r>
              <a:rPr lang="en-US" altLang="ja-JP" sz="1200" dirty="0" err="1" smtClean="0"/>
              <a:t>Ⅲ.ServiceNow</a:t>
            </a:r>
            <a:r>
              <a:rPr lang="ja-JP" altLang="en-US" sz="1200" dirty="0"/>
              <a:t>連携手順 </a:t>
            </a:r>
            <a:r>
              <a:rPr lang="en-US" altLang="ja-JP" sz="1200" dirty="0"/>
              <a:t>/ 2.ServiceNow</a:t>
            </a:r>
            <a:r>
              <a:rPr lang="ja-JP" altLang="en-US" sz="1200" dirty="0" smtClean="0"/>
              <a:t>連携</a:t>
            </a:r>
            <a:r>
              <a:rPr lang="ja-JP" altLang="en-US" sz="1200" dirty="0" smtClean="0">
                <a:latin typeface="+mn-ea"/>
              </a:rPr>
              <a:t>で利用するので、保管</a:t>
            </a:r>
            <a:r>
              <a:rPr lang="ja-JP" altLang="en-US" sz="1200" dirty="0">
                <a:latin typeface="+mn-ea"/>
              </a:rPr>
              <a:t>しておく</a:t>
            </a:r>
            <a:r>
              <a:rPr lang="ja-JP" altLang="en-US" sz="1200" dirty="0" smtClean="0">
                <a:latin typeface="+mn-ea"/>
              </a:rPr>
              <a:t>。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7091424" y="5084814"/>
            <a:ext cx="590327" cy="538818"/>
            <a:chOff x="162795" y="3812178"/>
            <a:chExt cx="565503" cy="549789"/>
          </a:xfrm>
        </p:grpSpPr>
        <p:sp>
          <p:nvSpPr>
            <p:cNvPr id="19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6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/>
          <p:cNvPicPr>
            <a:picLocks noChangeAspect="1"/>
          </p:cNvPicPr>
          <p:nvPr/>
        </p:nvPicPr>
        <p:blipFill rotWithShape="1">
          <a:blip r:embed="rId2"/>
          <a:srcRect t="31425"/>
          <a:stretch/>
        </p:blipFill>
        <p:spPr>
          <a:xfrm>
            <a:off x="6554147" y="4051787"/>
            <a:ext cx="4713155" cy="235706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32" y="1268701"/>
            <a:ext cx="5205928" cy="15183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 smtClean="0"/>
              <a:t> / 1.</a:t>
            </a:r>
            <a:r>
              <a:rPr lang="ja-JP" altLang="en-US" dirty="0" smtClean="0"/>
              <a:t>導入準備</a:t>
            </a:r>
            <a:r>
              <a:rPr lang="en-US" altLang="ja-JP" dirty="0" smtClean="0"/>
              <a:t>(3/3)</a:t>
            </a:r>
            <a:r>
              <a:rPr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43198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+mn-ea"/>
              </a:rPr>
              <a:t>２</a:t>
            </a:r>
            <a:r>
              <a:rPr lang="ja-JP" altLang="en-US" dirty="0" smtClean="0">
                <a:latin typeface="+mn-ea"/>
              </a:rPr>
              <a:t>．</a:t>
            </a:r>
            <a:r>
              <a:rPr lang="ja-JP" altLang="en-US" dirty="0">
                <a:latin typeface="+mn-ea"/>
              </a:rPr>
              <a:t>作成したアカウントに「</a:t>
            </a:r>
            <a:r>
              <a:rPr lang="en-US" altLang="ja-JP" dirty="0" err="1">
                <a:latin typeface="+mn-ea"/>
              </a:rPr>
              <a:t>itil</a:t>
            </a:r>
            <a:r>
              <a:rPr lang="ja-JP" altLang="en-US" dirty="0">
                <a:latin typeface="+mn-ea"/>
              </a:rPr>
              <a:t>」ロールを付与する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378455" y="2448419"/>
            <a:ext cx="1030056" cy="2613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1492334" y="21571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①</a:t>
            </a:r>
            <a:endParaRPr lang="ja-JP" altLang="en-US" sz="2400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704108" y="2276840"/>
            <a:ext cx="655512" cy="2421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3474315" y="185270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grpSp>
        <p:nvGrpSpPr>
          <p:cNvPr id="27" name="グループ化 26"/>
          <p:cNvGrpSpPr/>
          <p:nvPr/>
        </p:nvGrpSpPr>
        <p:grpSpPr>
          <a:xfrm>
            <a:off x="989472" y="3087468"/>
            <a:ext cx="4703149" cy="3321384"/>
            <a:chOff x="6175569" y="1594042"/>
            <a:chExt cx="4703149" cy="3321384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5569" y="1594042"/>
              <a:ext cx="4703149" cy="3321384"/>
            </a:xfrm>
            <a:prstGeom prst="rect">
              <a:avLst/>
            </a:prstGeom>
          </p:spPr>
        </p:pic>
        <p:sp>
          <p:nvSpPr>
            <p:cNvPr id="16" name="正方形/長方形 15"/>
            <p:cNvSpPr/>
            <p:nvPr/>
          </p:nvSpPr>
          <p:spPr bwMode="auto">
            <a:xfrm>
              <a:off x="7068706" y="3908626"/>
              <a:ext cx="551696" cy="3550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latin typeface="+mn-ea"/>
              </a:endParaRPr>
            </a:p>
          </p:txBody>
        </p:sp>
        <p:sp>
          <p:nvSpPr>
            <p:cNvPr id="17" name="円形吹き出し 16"/>
            <p:cNvSpPr/>
            <p:nvPr/>
          </p:nvSpPr>
          <p:spPr bwMode="auto">
            <a:xfrm>
              <a:off x="7761178" y="3501010"/>
              <a:ext cx="432000" cy="432000"/>
            </a:xfrm>
            <a:prstGeom prst="wedgeEllipseCallout">
              <a:avLst>
                <a:gd name="adj1" fmla="val -75574"/>
                <a:gd name="adj2" fmla="val 4992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400" b="1" dirty="0" smtClean="0">
                  <a:latin typeface="+mn-ea"/>
                </a:rPr>
                <a:t>③</a:t>
              </a:r>
              <a:endParaRPr lang="ja-JP" altLang="en-US" sz="2400" b="1" dirty="0">
                <a:latin typeface="+mn-ea"/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6600963" y="1208255"/>
            <a:ext cx="4735176" cy="2148735"/>
            <a:chOff x="6600963" y="1208255"/>
            <a:chExt cx="4735176" cy="2148735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5"/>
            <a:srcRect b="35685"/>
            <a:stretch/>
          </p:blipFill>
          <p:spPr>
            <a:xfrm>
              <a:off x="6600963" y="1208255"/>
              <a:ext cx="4735176" cy="2148735"/>
            </a:xfrm>
            <a:prstGeom prst="rect">
              <a:avLst/>
            </a:prstGeom>
          </p:spPr>
        </p:pic>
        <p:sp>
          <p:nvSpPr>
            <p:cNvPr id="13" name="正方形/長方形 12"/>
            <p:cNvSpPr/>
            <p:nvPr/>
          </p:nvSpPr>
          <p:spPr bwMode="auto">
            <a:xfrm>
              <a:off x="6672594" y="2366409"/>
              <a:ext cx="388805" cy="1344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latin typeface="+mn-ea"/>
              </a:endParaRPr>
            </a:p>
          </p:txBody>
        </p:sp>
        <p:sp>
          <p:nvSpPr>
            <p:cNvPr id="15" name="円形吹き出し 14"/>
            <p:cNvSpPr/>
            <p:nvPr/>
          </p:nvSpPr>
          <p:spPr bwMode="auto">
            <a:xfrm>
              <a:off x="7199814" y="1925604"/>
              <a:ext cx="432000" cy="432000"/>
            </a:xfrm>
            <a:prstGeom prst="wedgeEllipseCallout">
              <a:avLst>
                <a:gd name="adj1" fmla="val -75574"/>
                <a:gd name="adj2" fmla="val 4992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400" b="1" dirty="0" smtClean="0">
                  <a:latin typeface="+mn-ea"/>
                </a:rPr>
                <a:t>④</a:t>
              </a:r>
              <a:endParaRPr lang="ja-JP" altLang="en-US" sz="2400" b="1" dirty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8694387" y="3030341"/>
              <a:ext cx="323941" cy="2650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latin typeface="+mn-ea"/>
              </a:endParaRPr>
            </a:p>
          </p:txBody>
        </p:sp>
        <p:sp>
          <p:nvSpPr>
            <p:cNvPr id="19" name="円形吹き出し 18"/>
            <p:cNvSpPr/>
            <p:nvPr/>
          </p:nvSpPr>
          <p:spPr bwMode="auto">
            <a:xfrm>
              <a:off x="9120167" y="2638304"/>
              <a:ext cx="432000" cy="432000"/>
            </a:xfrm>
            <a:prstGeom prst="wedgeEllipseCallout">
              <a:avLst>
                <a:gd name="adj1" fmla="val -75574"/>
                <a:gd name="adj2" fmla="val 4992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400" b="1" dirty="0" smtClean="0">
                  <a:latin typeface="+mn-ea"/>
                </a:rPr>
                <a:t>⑤</a:t>
              </a:r>
              <a:endParaRPr lang="ja-JP" altLang="en-US" sz="2400" b="1" dirty="0">
                <a:latin typeface="+mn-ea"/>
              </a:endParaRPr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9110693" y="6112327"/>
            <a:ext cx="385748" cy="2746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9682295" y="576455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⑥</a:t>
            </a:r>
            <a:endParaRPr lang="ja-JP" altLang="en-US" sz="2400" b="1" dirty="0">
              <a:latin typeface="+mn-ea"/>
            </a:endParaRPr>
          </a:p>
        </p:txBody>
      </p:sp>
      <p:cxnSp>
        <p:nvCxnSpPr>
          <p:cNvPr id="23" name="直線矢印コネクタ 22"/>
          <p:cNvCxnSpPr/>
          <p:nvPr/>
        </p:nvCxnSpPr>
        <p:spPr bwMode="auto">
          <a:xfrm>
            <a:off x="437782" y="3044201"/>
            <a:ext cx="316309" cy="5023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矢印コネクタ 23"/>
          <p:cNvCxnSpPr/>
          <p:nvPr/>
        </p:nvCxnSpPr>
        <p:spPr bwMode="auto">
          <a:xfrm flipV="1">
            <a:off x="5765271" y="3295397"/>
            <a:ext cx="474749" cy="49365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矢印コネクタ 33"/>
          <p:cNvCxnSpPr/>
          <p:nvPr/>
        </p:nvCxnSpPr>
        <p:spPr bwMode="auto">
          <a:xfrm>
            <a:off x="8836524" y="3494505"/>
            <a:ext cx="10331" cy="49568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3428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 </a:t>
            </a:r>
            <a:r>
              <a:rPr lang="en-US" altLang="ja-JP" dirty="0" smtClean="0"/>
              <a:t>/ 2.ServiceNow</a:t>
            </a:r>
            <a:r>
              <a:rPr lang="ja-JP" altLang="en-US" dirty="0" smtClean="0"/>
              <a:t>連携モデルのダウンロード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3"/>
            <a:ext cx="12012488" cy="2376258"/>
          </a:xfrm>
        </p:spPr>
        <p:txBody>
          <a:bodyPr/>
          <a:lstStyle/>
          <a:p>
            <a:pPr lvl="1"/>
            <a:r>
              <a:rPr lang="ja-JP" altLang="en-US" dirty="0" smtClean="0"/>
              <a:t>以下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ServiceNow</a:t>
            </a:r>
            <a:r>
              <a:rPr lang="ja-JP" altLang="en-US" dirty="0" smtClean="0"/>
              <a:t>連携モデル導入ファイルをダウンロードしてください。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79996" lvl="1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URL          :</a:t>
            </a:r>
            <a:r>
              <a:rPr kumimoji="1" lang="ja-JP" altLang="en-US" dirty="0" smtClean="0"/>
              <a:t>　</a:t>
            </a:r>
            <a:r>
              <a:rPr lang="en-US" altLang="ja-JP" dirty="0"/>
              <a:t>https://</a:t>
            </a:r>
            <a:r>
              <a:rPr lang="en-US" altLang="ja-JP" dirty="0" smtClean="0"/>
              <a:t>github.com/exastro-suite/Settings-CloudSystemTemplate-XXX/releases</a:t>
            </a:r>
            <a:endParaRPr lang="en-US" altLang="ja-JP" dirty="0"/>
          </a:p>
          <a:p>
            <a:pPr marL="179996" lvl="1" indent="0">
              <a:buNone/>
            </a:pPr>
            <a:r>
              <a:rPr lang="ja-JP" altLang="en-US" dirty="0" smtClean="0"/>
              <a:t>　ファイル名 </a:t>
            </a:r>
            <a:r>
              <a:rPr lang="en-US" altLang="ja-JP" dirty="0" smtClean="0"/>
              <a:t>:</a:t>
            </a:r>
            <a:r>
              <a:rPr lang="ja-JP" altLang="en-US" dirty="0" smtClean="0"/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cloud-system-template-servicenow-ce-1.0.0-exastro-1.7.2.kym</a:t>
            </a:r>
            <a:endParaRPr lang="en-US" altLang="ja-JP" dirty="0">
              <a:solidFill>
                <a:srgbClr val="FF0000"/>
              </a:solidFill>
            </a:endParaRPr>
          </a:p>
          <a:p>
            <a:pPr marL="179996" lvl="1" indent="0">
              <a:buNone/>
            </a:pP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6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675" y="2729670"/>
            <a:ext cx="4021339" cy="279838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/>
              <a:t> </a:t>
            </a:r>
            <a:r>
              <a:rPr lang="en-US" altLang="ja-JP" dirty="0" smtClean="0"/>
              <a:t>/ 3.ServiceNow</a:t>
            </a:r>
            <a:r>
              <a:rPr lang="ja-JP" altLang="en-US" dirty="0" smtClean="0"/>
              <a:t>連携モデルのインポート</a:t>
            </a:r>
            <a:r>
              <a:rPr lang="en-US" altLang="ja-JP" dirty="0"/>
              <a:t>(</a:t>
            </a:r>
            <a:r>
              <a:rPr lang="en-US" altLang="ja-JP" dirty="0" smtClean="0"/>
              <a:t>1/3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67491" y="767636"/>
            <a:ext cx="11683860" cy="1611505"/>
          </a:xfrm>
        </p:spPr>
        <p:txBody>
          <a:bodyPr>
            <a:noAutofit/>
          </a:bodyPr>
          <a:lstStyle/>
          <a:p>
            <a:pPr marL="465746" lvl="1" indent="-285750"/>
            <a:r>
              <a:rPr lang="en-US" altLang="ja-JP" dirty="0" err="1" smtClean="0"/>
              <a:t>Exastro</a:t>
            </a:r>
            <a:r>
              <a:rPr lang="en-US" altLang="ja-JP" dirty="0" smtClean="0"/>
              <a:t> ITA</a:t>
            </a:r>
            <a:r>
              <a:rPr lang="ja-JP" altLang="en-US" dirty="0" smtClean="0"/>
              <a:t>に「</a:t>
            </a:r>
            <a:r>
              <a:rPr lang="en-US" altLang="ja-JP" dirty="0" smtClean="0">
                <a:solidFill>
                  <a:srgbClr val="FF0000"/>
                </a:solidFill>
              </a:rPr>
              <a:t>administrator</a:t>
            </a:r>
            <a:r>
              <a:rPr lang="ja-JP" altLang="en-US" dirty="0" smtClean="0"/>
              <a:t>」でログインする。</a:t>
            </a:r>
            <a:endParaRPr lang="en-US" altLang="ja-JP" dirty="0" smtClean="0"/>
          </a:p>
          <a:p>
            <a:pPr marL="465746" lvl="1" indent="-285750"/>
            <a:r>
              <a:rPr lang="ja-JP" altLang="en-US" dirty="0" smtClean="0"/>
              <a:t>メニューグループ「エクスポート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インポート」＞ メニュー「メニューインポート」に移動する。</a:t>
            </a:r>
            <a:endParaRPr lang="en-US" altLang="ja-JP" dirty="0" smtClean="0"/>
          </a:p>
          <a:p>
            <a:pPr marL="465746" lvl="1" indent="-285750"/>
            <a:r>
              <a:rPr lang="ja-JP" altLang="en-US" dirty="0" smtClean="0"/>
              <a:t>「ファイルを選択」を押下する。</a:t>
            </a:r>
            <a:endParaRPr lang="en-US" altLang="ja-JP" dirty="0"/>
          </a:p>
          <a:p>
            <a:pPr marL="465746" lvl="1" indent="-285750"/>
            <a:r>
              <a:rPr lang="en-US" altLang="ja-JP" dirty="0" smtClean="0"/>
              <a:t>ServiceNow</a:t>
            </a:r>
            <a:r>
              <a:rPr lang="ja-JP" altLang="en-US" dirty="0" smtClean="0"/>
              <a:t>連携モデル導入ファイル（</a:t>
            </a:r>
            <a:r>
              <a:rPr lang="en-US" altLang="ja-JP" dirty="0"/>
              <a:t> </a:t>
            </a:r>
            <a:r>
              <a:rPr lang="en-US" altLang="ja-JP" dirty="0" smtClean="0"/>
              <a:t>cloud-system-template-servicenow-ce-1.0.0-exastro-1.7.2</a:t>
            </a:r>
            <a:r>
              <a:rPr lang="ja-JP" altLang="en-US" dirty="0" smtClean="0"/>
              <a:t>）を選択してアップロードボタンを押下する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85" y="2744905"/>
            <a:ext cx="3127161" cy="291640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3187507" y="3736718"/>
            <a:ext cx="633059" cy="7170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703514" y="3906195"/>
            <a:ext cx="1030056" cy="2613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844611" y="334389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5954564" y="3883940"/>
            <a:ext cx="732271" cy="2594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958256" y="4158776"/>
            <a:ext cx="1376667" cy="3105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1862398" y="347230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3" name="円形吹き出し 12"/>
          <p:cNvSpPr/>
          <p:nvPr/>
        </p:nvSpPr>
        <p:spPr bwMode="auto">
          <a:xfrm>
            <a:off x="6980853" y="327922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7638503" y="383300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④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13675" y="2482059"/>
            <a:ext cx="2088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メニューインポート</a:t>
            </a:r>
            <a:endParaRPr kumimoji="1" lang="ja-JP" altLang="en-US" sz="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0485" y="2483085"/>
            <a:ext cx="2088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メインメニュー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3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069" y="2192744"/>
            <a:ext cx="3942250" cy="404464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58" y="2196179"/>
            <a:ext cx="3918521" cy="39868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</a:t>
            </a:r>
            <a:r>
              <a:rPr lang="ja-JP" altLang="en-US" dirty="0"/>
              <a:t>手順</a:t>
            </a:r>
            <a:r>
              <a:rPr lang="en-US" altLang="ja-JP" dirty="0"/>
              <a:t> / </a:t>
            </a:r>
            <a:r>
              <a:rPr lang="en-US" altLang="ja-JP" dirty="0" smtClean="0"/>
              <a:t>3.ServiceNow</a:t>
            </a:r>
            <a:r>
              <a:rPr lang="ja-JP" altLang="en-US" dirty="0" smtClean="0"/>
              <a:t>連携モデルのインポート</a:t>
            </a:r>
            <a:r>
              <a:rPr lang="en-US" altLang="ja-JP" dirty="0"/>
              <a:t>(</a:t>
            </a:r>
            <a:r>
              <a:rPr lang="en-US" altLang="ja-JP" dirty="0" smtClean="0"/>
              <a:t>2/3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5" y="836714"/>
            <a:ext cx="10813165" cy="891545"/>
          </a:xfrm>
        </p:spPr>
        <p:txBody>
          <a:bodyPr>
            <a:noAutofit/>
          </a:bodyPr>
          <a:lstStyle/>
          <a:p>
            <a:pPr lvl="1"/>
            <a:r>
              <a:rPr lang="ja-JP" altLang="en-US" dirty="0" smtClean="0"/>
              <a:t>ダウンロードしたファイルをアップロードする。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「すべてのメニュー」にチェックが入っていることを確認する。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画面最下部の「インポート」ボタンを押下する。</a:t>
            </a: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95250" y="2747132"/>
            <a:ext cx="1224170" cy="5760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2146105" y="234819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5010514" y="5901107"/>
            <a:ext cx="1301515" cy="2921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6499865" y="549885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0297" y="2016898"/>
            <a:ext cx="2088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smtClean="0"/>
              <a:t>メニューインポート</a:t>
            </a:r>
            <a:endParaRPr kumimoji="1" lang="ja-JP" altLang="en-US" sz="800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709583" y="4256534"/>
            <a:ext cx="1065817" cy="17424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4" name="円形吹き出し 13"/>
          <p:cNvSpPr/>
          <p:nvPr/>
        </p:nvSpPr>
        <p:spPr bwMode="auto">
          <a:xfrm>
            <a:off x="2032578" y="378384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9638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07" y="1838677"/>
            <a:ext cx="7882284" cy="1158263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</a:t>
            </a:r>
            <a:r>
              <a:rPr lang="ja-JP" altLang="en-US" dirty="0"/>
              <a:t>手順</a:t>
            </a:r>
            <a:r>
              <a:rPr lang="en-US" altLang="ja-JP" dirty="0"/>
              <a:t> / </a:t>
            </a:r>
            <a:r>
              <a:rPr lang="en-US" altLang="ja-JP" dirty="0" smtClean="0"/>
              <a:t>3.ServiceNow</a:t>
            </a:r>
            <a:r>
              <a:rPr lang="ja-JP" altLang="en-US" dirty="0" smtClean="0"/>
              <a:t>連携モデルのインポート</a:t>
            </a:r>
            <a:r>
              <a:rPr lang="en-US" altLang="ja-JP" dirty="0"/>
              <a:t>(</a:t>
            </a:r>
            <a:r>
              <a:rPr lang="en-US" altLang="ja-JP" dirty="0" smtClean="0"/>
              <a:t>3/3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44790" y="778837"/>
            <a:ext cx="11771836" cy="893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ja-JP" altLang="en-US" kern="0" dirty="0" smtClean="0"/>
              <a:t>「エクスポート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インポート」＞「エクスポート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インポート管理」＞「フィルタ」を押下する。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数分後、再度フィルタを実行し、ステータスが「完了」と表示されていることを確認する。</a:t>
            </a:r>
            <a:r>
              <a:rPr lang="en-US" altLang="ja-JP" kern="0" dirty="0" smtClean="0"/>
              <a:t>(</a:t>
            </a:r>
            <a:r>
              <a:rPr lang="ja-JP" altLang="en-US" kern="0" dirty="0" smtClean="0"/>
              <a:t>所要時間は環境によ</a:t>
            </a:r>
            <a:r>
              <a:rPr lang="ja-JP" altLang="en-US" kern="0" dirty="0"/>
              <a:t>って</a:t>
            </a:r>
            <a:r>
              <a:rPr lang="ja-JP" altLang="en-US" kern="0" dirty="0" smtClean="0"/>
              <a:t>異なる</a:t>
            </a:r>
            <a:r>
              <a:rPr lang="en-US" altLang="ja-JP" kern="0" dirty="0" smtClean="0"/>
              <a:t>)</a:t>
            </a: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80978" y="3027162"/>
            <a:ext cx="11771836" cy="949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ja-JP" altLang="en-US" kern="0" dirty="0" smtClean="0">
                <a:solidFill>
                  <a:srgbClr val="000000"/>
                </a:solidFill>
              </a:rPr>
              <a:t>インポートが完了した後、</a:t>
            </a:r>
            <a:r>
              <a:rPr lang="ja-JP" altLang="en-US" kern="0" dirty="0" smtClean="0">
                <a:solidFill>
                  <a:srgbClr val="FF0000"/>
                </a:solidFill>
              </a:rPr>
              <a:t>ユーザー</a:t>
            </a:r>
            <a:r>
              <a:rPr lang="en-US" altLang="ja-JP" kern="0" dirty="0" smtClean="0">
                <a:solidFill>
                  <a:srgbClr val="FF0000"/>
                </a:solidFill>
              </a:rPr>
              <a:t>ID</a:t>
            </a:r>
            <a:r>
              <a:rPr lang="ja-JP" altLang="en-US" kern="0" dirty="0" smtClean="0">
                <a:solidFill>
                  <a:srgbClr val="FF0000"/>
                </a:solidFill>
              </a:rPr>
              <a:t>「</a:t>
            </a:r>
            <a:r>
              <a:rPr lang="en-US" altLang="ja-JP" kern="0" dirty="0" err="1" smtClean="0">
                <a:solidFill>
                  <a:srgbClr val="FF0000"/>
                </a:solidFill>
              </a:rPr>
              <a:t>servicenow</a:t>
            </a:r>
            <a:r>
              <a:rPr lang="en-US" altLang="ja-JP" kern="0" dirty="0" smtClean="0">
                <a:solidFill>
                  <a:srgbClr val="FF0000"/>
                </a:solidFill>
              </a:rPr>
              <a:t>-user</a:t>
            </a:r>
            <a:r>
              <a:rPr lang="ja-JP" altLang="en-US" kern="0" dirty="0" smtClean="0">
                <a:solidFill>
                  <a:srgbClr val="FF0000"/>
                </a:solidFill>
              </a:rPr>
              <a:t>」</a:t>
            </a:r>
            <a:r>
              <a:rPr lang="ja-JP" altLang="en-US" kern="0" dirty="0">
                <a:solidFill>
                  <a:srgbClr val="FF0000"/>
                </a:solidFill>
              </a:rPr>
              <a:t>パスワード</a:t>
            </a:r>
            <a:r>
              <a:rPr lang="ja-JP" altLang="en-US" kern="0" dirty="0" smtClean="0">
                <a:solidFill>
                  <a:srgbClr val="FF0000"/>
                </a:solidFill>
              </a:rPr>
              <a:t>「</a:t>
            </a:r>
            <a:r>
              <a:rPr lang="en-US" altLang="ja-JP" kern="0" dirty="0" smtClean="0">
                <a:solidFill>
                  <a:srgbClr val="FF0000"/>
                </a:solidFill>
              </a:rPr>
              <a:t>password</a:t>
            </a:r>
            <a:r>
              <a:rPr lang="ja-JP" altLang="en-US" kern="0" dirty="0" smtClean="0">
                <a:solidFill>
                  <a:srgbClr val="FF0000"/>
                </a:solidFill>
              </a:rPr>
              <a:t>」でログイン</a:t>
            </a:r>
            <a:r>
              <a:rPr lang="ja-JP" altLang="en-US" kern="0" dirty="0" smtClean="0">
                <a:solidFill>
                  <a:srgbClr val="000000"/>
                </a:solidFill>
              </a:rPr>
              <a:t>しなおす。</a:t>
            </a:r>
            <a:endParaRPr lang="en-US" altLang="ja-JP" kern="0" dirty="0" smtClean="0">
              <a:solidFill>
                <a:srgbClr val="000000"/>
              </a:solidFill>
            </a:endParaRPr>
          </a:p>
          <a:p>
            <a:pPr marL="180000" lvl="1" indent="0">
              <a:buNone/>
            </a:pPr>
            <a:r>
              <a:rPr lang="ja-JP" altLang="en-US" kern="0" dirty="0">
                <a:solidFill>
                  <a:srgbClr val="000000"/>
                </a:solidFill>
              </a:rPr>
              <a:t>　</a:t>
            </a:r>
            <a:r>
              <a:rPr lang="en-US" altLang="ja-JP" kern="0" dirty="0" smtClean="0">
                <a:solidFill>
                  <a:srgbClr val="000000"/>
                </a:solidFill>
              </a:rPr>
              <a:t>(</a:t>
            </a:r>
            <a:r>
              <a:rPr lang="ja-JP" altLang="en-US" kern="0" dirty="0" smtClean="0">
                <a:solidFill>
                  <a:srgbClr val="000000"/>
                </a:solidFill>
              </a:rPr>
              <a:t>初回ログイン時はパスワード変更画面に遷移するのでパスワードを変更する。</a:t>
            </a:r>
            <a:r>
              <a:rPr lang="en-US" altLang="ja-JP" kern="0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ja-JP" altLang="en-US" kern="0" dirty="0" smtClean="0">
                <a:solidFill>
                  <a:srgbClr val="000000"/>
                </a:solidFill>
              </a:rPr>
              <a:t>ユーザー「</a:t>
            </a:r>
            <a:r>
              <a:rPr lang="en-US" altLang="ja-JP" kern="0" dirty="0" err="1" smtClean="0">
                <a:solidFill>
                  <a:srgbClr val="000000"/>
                </a:solidFill>
              </a:rPr>
              <a:t>servicenow</a:t>
            </a:r>
            <a:r>
              <a:rPr lang="en-US" altLang="ja-JP" kern="0" dirty="0" smtClean="0">
                <a:solidFill>
                  <a:srgbClr val="000000"/>
                </a:solidFill>
              </a:rPr>
              <a:t>-user</a:t>
            </a:r>
            <a:r>
              <a:rPr lang="ja-JP" altLang="en-US" kern="0" dirty="0" smtClean="0">
                <a:solidFill>
                  <a:srgbClr val="000000"/>
                </a:solidFill>
              </a:rPr>
              <a:t>」で表示されるメインメニューは以下のとおり。</a:t>
            </a:r>
            <a:endParaRPr lang="en-US" altLang="ja-JP" kern="0" dirty="0" smtClean="0">
              <a:solidFill>
                <a:srgbClr val="000000"/>
              </a:solidFill>
            </a:endParaRPr>
          </a:p>
          <a:p>
            <a:pPr lvl="1"/>
            <a:endParaRPr lang="en-US" altLang="ja-JP" kern="0" dirty="0" smtClean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1271330" y="2221959"/>
            <a:ext cx="504070" cy="19240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9969" y="1655486"/>
            <a:ext cx="3154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996" lvl="1"/>
            <a:r>
              <a:rPr lang="ja-JP" altLang="en-US" sz="900" kern="0" smtClean="0"/>
              <a:t>エクスポート</a:t>
            </a:r>
            <a:r>
              <a:rPr lang="en-US" altLang="ja-JP" sz="900" kern="0" smtClean="0"/>
              <a:t>/</a:t>
            </a:r>
            <a:r>
              <a:rPr lang="ja-JP" altLang="en-US" sz="900" kern="0" smtClean="0"/>
              <a:t>インポート管理</a:t>
            </a:r>
            <a:endParaRPr lang="ja-JP" altLang="en-US" sz="900" ker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8447" y="3976556"/>
            <a:ext cx="1865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7204"/>
            <a:r>
              <a:rPr lang="ja-JP" altLang="en-US" sz="800" kern="0" dirty="0" smtClean="0"/>
              <a:t>メインメニュー</a:t>
            </a:r>
            <a:endParaRPr lang="ja-JP" altLang="en-US" sz="800" kern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22" y="4172560"/>
            <a:ext cx="3880315" cy="23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0" y="3274339"/>
            <a:ext cx="9803874" cy="181446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/>
              <a:t> </a:t>
            </a:r>
            <a:r>
              <a:rPr lang="en-US" altLang="ja-JP" dirty="0" smtClean="0"/>
              <a:t>/ </a:t>
            </a:r>
            <a:r>
              <a:rPr lang="en-US" altLang="ja-JP" dirty="0"/>
              <a:t>4</a:t>
            </a:r>
            <a:r>
              <a:rPr lang="en-US" altLang="ja-JP" dirty="0" smtClean="0"/>
              <a:t>.</a:t>
            </a:r>
            <a:r>
              <a:rPr lang="ja-JP" altLang="en-US" dirty="0" smtClean="0"/>
              <a:t>プロキシ情報の登録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131477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ITA</a:t>
            </a:r>
            <a:r>
              <a:rPr lang="ja-JP" altLang="en-US" dirty="0" smtClean="0">
                <a:solidFill>
                  <a:srgbClr val="FF0000"/>
                </a:solidFill>
              </a:rPr>
              <a:t>導入サーバ</a:t>
            </a:r>
            <a:r>
              <a:rPr lang="en-US" altLang="ja-JP" dirty="0" smtClean="0">
                <a:solidFill>
                  <a:srgbClr val="FF0000"/>
                </a:solidFill>
              </a:rPr>
              <a:t>―</a:t>
            </a:r>
            <a:r>
              <a:rPr lang="ja-JP" altLang="en-US" dirty="0" smtClean="0">
                <a:solidFill>
                  <a:srgbClr val="FF0000"/>
                </a:solidFill>
              </a:rPr>
              <a:t>が</a:t>
            </a:r>
            <a:r>
              <a:rPr lang="en-US" altLang="ja-JP" dirty="0" smtClean="0">
                <a:solidFill>
                  <a:srgbClr val="FF0000"/>
                </a:solidFill>
              </a:rPr>
              <a:t>ServiceNow</a:t>
            </a:r>
            <a:r>
              <a:rPr lang="ja-JP" altLang="en-US" dirty="0" smtClean="0">
                <a:solidFill>
                  <a:srgbClr val="FF0000"/>
                </a:solidFill>
              </a:rPr>
              <a:t>との接続にプロキシサーバーを使用する環境である場合、本手順を実行してください。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プロキシ</a:t>
            </a:r>
            <a:r>
              <a:rPr lang="ja-JP" altLang="en-US" dirty="0"/>
              <a:t>情報の登録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共通」＞「グローバル変数管理」へ移動する。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「フィルタ」＞「グローバル変数名」が</a:t>
            </a:r>
            <a:r>
              <a:rPr lang="en-US" altLang="ja-JP" dirty="0" smtClean="0"/>
              <a:t>”</a:t>
            </a:r>
            <a:r>
              <a:rPr lang="en-US" altLang="ja-JP" dirty="0" smtClean="0">
                <a:solidFill>
                  <a:srgbClr val="FF0000"/>
                </a:solidFill>
              </a:rPr>
              <a:t>GBL_PROXY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のレコードの更新ボタンを押下する。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「備考」項目を参考に、「具体値」項目にプロキシサーバーの情報を入力して「更新」ボタンを押下する。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823130" y="4026893"/>
            <a:ext cx="2688649" cy="51612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011749" y="4712045"/>
            <a:ext cx="1344852" cy="2291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4151730" y="346129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3190305" y="5027169"/>
            <a:ext cx="432000" cy="432000"/>
          </a:xfrm>
          <a:prstGeom prst="wedgeEllipseCallout">
            <a:avLst>
              <a:gd name="adj1" fmla="val -81400"/>
              <a:gd name="adj2" fmla="val -5688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5200" y="3054148"/>
            <a:ext cx="3021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996" lvl="1"/>
            <a:r>
              <a:rPr lang="ja-JP" altLang="en-US" sz="900" kern="0" smtClean="0"/>
              <a:t>グローバル変数管理</a:t>
            </a:r>
            <a:endParaRPr lang="ja-JP" altLang="en-US" sz="900" ker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4583790" y="5566904"/>
            <a:ext cx="5616780" cy="598476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プロキシサーバーを</a:t>
            </a:r>
            <a:r>
              <a:rPr lang="ja-JP" altLang="en-US" sz="1200" dirty="0">
                <a:latin typeface="+mn-ea"/>
              </a:rPr>
              <a:t>利用</a:t>
            </a:r>
            <a:r>
              <a:rPr lang="ja-JP" altLang="en-US" sz="1200" dirty="0" smtClean="0">
                <a:latin typeface="+mn-ea"/>
              </a:rPr>
              <a:t>しない場合、具体値に「</a:t>
            </a:r>
            <a:r>
              <a:rPr lang="en-US" altLang="ja-JP" sz="1200" dirty="0" smtClean="0">
                <a:latin typeface="+mn-ea"/>
              </a:rPr>
              <a:t>OFF</a:t>
            </a:r>
            <a:r>
              <a:rPr lang="ja-JP" altLang="en-US" sz="1200" dirty="0" smtClean="0">
                <a:latin typeface="+mn-ea"/>
              </a:rPr>
              <a:t>」を入力してください。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4103603" y="5253433"/>
            <a:ext cx="595359" cy="538818"/>
            <a:chOff x="162795" y="3812178"/>
            <a:chExt cx="565503" cy="549789"/>
          </a:xfrm>
        </p:grpSpPr>
        <p:sp>
          <p:nvSpPr>
            <p:cNvPr id="1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01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36" y="3299217"/>
            <a:ext cx="11086229" cy="19507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/>
              <a:t> </a:t>
            </a:r>
            <a:r>
              <a:rPr lang="en-US" altLang="ja-JP" dirty="0" smtClean="0"/>
              <a:t>/ </a:t>
            </a:r>
            <a:r>
              <a:rPr lang="en-US" altLang="ja-JP" dirty="0"/>
              <a:t>5</a:t>
            </a:r>
            <a:r>
              <a:rPr lang="en-US" altLang="ja-JP" dirty="0" smtClean="0"/>
              <a:t>.</a:t>
            </a:r>
            <a:r>
              <a:rPr lang="ja-JP" altLang="en-US" dirty="0" smtClean="0"/>
              <a:t>証明書認証回避フラグの登録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437903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ITA</a:t>
            </a:r>
            <a:r>
              <a:rPr lang="ja-JP" altLang="en-US" dirty="0" smtClean="0">
                <a:solidFill>
                  <a:srgbClr val="FF0000"/>
                </a:solidFill>
              </a:rPr>
              <a:t>導入サーバ</a:t>
            </a:r>
            <a:r>
              <a:rPr lang="en-US" altLang="ja-JP" dirty="0" smtClean="0">
                <a:solidFill>
                  <a:srgbClr val="FF0000"/>
                </a:solidFill>
              </a:rPr>
              <a:t>―</a:t>
            </a:r>
            <a:r>
              <a:rPr lang="ja-JP" altLang="en-US" dirty="0" smtClean="0">
                <a:solidFill>
                  <a:srgbClr val="FF0000"/>
                </a:solidFill>
              </a:rPr>
              <a:t>が</a:t>
            </a:r>
            <a:r>
              <a:rPr lang="en-US" altLang="ja-JP" dirty="0" smtClean="0">
                <a:solidFill>
                  <a:srgbClr val="FF0000"/>
                </a:solidFill>
              </a:rPr>
              <a:t>ServiceNow</a:t>
            </a:r>
            <a:r>
              <a:rPr lang="ja-JP" altLang="en-US" dirty="0" smtClean="0">
                <a:solidFill>
                  <a:srgbClr val="FF0000"/>
                </a:solidFill>
              </a:rPr>
              <a:t>との接続</a:t>
            </a:r>
            <a:r>
              <a:rPr lang="ja-JP" altLang="en-US" dirty="0">
                <a:solidFill>
                  <a:srgbClr val="FF0000"/>
                </a:solidFill>
              </a:rPr>
              <a:t>で</a:t>
            </a:r>
            <a:r>
              <a:rPr lang="ja-JP" altLang="en-US" dirty="0" smtClean="0">
                <a:solidFill>
                  <a:srgbClr val="FF0000"/>
                </a:solidFill>
              </a:rPr>
              <a:t>証明書エラーが出る場合、本手順を実行してください。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証明書認証回避フラグの登録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共通」＞「グローバル変数管理」へ移動する。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「フィルタ」＞「グローバル変数名」が</a:t>
            </a:r>
            <a:r>
              <a:rPr lang="en-US" altLang="ja-JP" dirty="0" smtClean="0"/>
              <a:t>”</a:t>
            </a:r>
            <a:r>
              <a:rPr lang="en-US" altLang="ja-JP" dirty="0">
                <a:solidFill>
                  <a:srgbClr val="FF0000"/>
                </a:solidFill>
              </a:rPr>
              <a:t> GBL_CERTFLAG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のレコードの更新ボタンを押下する。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「備考」項目を参考に、「具体値」項目に</a:t>
            </a:r>
            <a:r>
              <a:rPr lang="en-US" altLang="ja-JP" dirty="0" smtClean="0"/>
              <a:t>ON/OFF</a:t>
            </a:r>
            <a:r>
              <a:rPr lang="ja-JP" altLang="en-US" dirty="0" smtClean="0"/>
              <a:t>を入力して「更新」ボタンを押下する。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945601" y="4106052"/>
            <a:ext cx="3070249" cy="5471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114232" y="4912586"/>
            <a:ext cx="1461418" cy="24465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4439770" y="351149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3583615" y="5270691"/>
            <a:ext cx="432000" cy="432000"/>
          </a:xfrm>
          <a:prstGeom prst="wedgeEllipseCallout">
            <a:avLst>
              <a:gd name="adj1" fmla="val -81400"/>
              <a:gd name="adj2" fmla="val -5688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5200" y="3054148"/>
            <a:ext cx="3021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996" lvl="1"/>
            <a:r>
              <a:rPr lang="ja-JP" altLang="en-US" sz="900" kern="0" smtClean="0"/>
              <a:t>グローバル変数管理</a:t>
            </a:r>
            <a:endParaRPr lang="ja-JP" altLang="en-US" sz="900" kern="0"/>
          </a:p>
        </p:txBody>
      </p:sp>
    </p:spTree>
    <p:extLst>
      <p:ext uri="{BB962C8B-B14F-4D97-AF65-F5344CB8AC3E}">
        <p14:creationId xmlns:p14="http://schemas.microsoft.com/office/powerpoint/2010/main" val="18354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430" y="223786"/>
            <a:ext cx="864120" cy="405683"/>
          </a:xfrm>
        </p:spPr>
        <p:txBody>
          <a:bodyPr/>
          <a:lstStyle/>
          <a:p>
            <a:r>
              <a:rPr kumimoji="1" lang="ja-JP" altLang="en-US" smtClean="0"/>
              <a:t>目次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877076" y="739517"/>
            <a:ext cx="5227064" cy="5958687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ja-JP" sz="1600" dirty="0" smtClean="0">
                <a:latin typeface="+mn-ea"/>
              </a:rPr>
              <a:t>ServiceNow</a:t>
            </a:r>
            <a:r>
              <a:rPr lang="ja-JP" altLang="en-US" sz="1600" dirty="0" smtClean="0">
                <a:latin typeface="+mn-ea"/>
              </a:rPr>
              <a:t>連携モデル概要</a:t>
            </a:r>
            <a:endParaRPr lang="en-US" altLang="ja-JP" sz="1600" dirty="0" smtClean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はじめに</a:t>
            </a:r>
            <a:endParaRPr lang="en-US" altLang="ja-JP" sz="1400" dirty="0" smtClean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ServiceNow</a:t>
            </a:r>
            <a:r>
              <a:rPr lang="ja-JP" altLang="en-US" sz="1400" dirty="0" smtClean="0">
                <a:latin typeface="+mn-ea"/>
              </a:rPr>
              <a:t>関係図</a:t>
            </a:r>
            <a:endParaRPr lang="en-US" altLang="ja-JP" sz="1400" dirty="0" smtClean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ユーザー一覧</a:t>
            </a:r>
            <a:endParaRPr lang="en-US" altLang="ja-JP" sz="1400" dirty="0" smtClean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ロール</a:t>
            </a:r>
            <a:r>
              <a:rPr lang="ja-JP" altLang="en-US" sz="1400" dirty="0">
                <a:latin typeface="+mn-ea"/>
              </a:rPr>
              <a:t>一覧</a:t>
            </a:r>
            <a:endParaRPr lang="en-US" altLang="ja-JP" sz="1400" dirty="0" smtClean="0">
              <a:latin typeface="+mn-ea"/>
            </a:endParaRPr>
          </a:p>
          <a:p>
            <a:pPr marL="457189" lvl="1"/>
            <a:endParaRPr lang="en-US" altLang="ja-JP" sz="1400" dirty="0" smtClean="0">
              <a:latin typeface="+mn-ea"/>
            </a:endParaRPr>
          </a:p>
          <a:p>
            <a:pPr marL="457189" lvl="1"/>
            <a:endParaRPr lang="en-US" altLang="ja-JP" sz="1400" dirty="0" smtClean="0">
              <a:latin typeface="+mn-ea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ja-JP" sz="1600" dirty="0" smtClean="0">
                <a:latin typeface="+mn-ea"/>
              </a:rPr>
              <a:t>ServiceNow</a:t>
            </a:r>
            <a:r>
              <a:rPr lang="ja-JP" altLang="en-US" sz="1600" dirty="0" smtClean="0">
                <a:latin typeface="+mn-ea"/>
              </a:rPr>
              <a:t>連携モデル導入手順</a:t>
            </a:r>
            <a:endParaRPr lang="en-US" altLang="ja-JP" sz="1600" dirty="0" smtClean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導入準備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ServiceNow</a:t>
            </a:r>
            <a:r>
              <a:rPr lang="ja-JP" altLang="en-US" sz="1400" dirty="0" smtClean="0">
                <a:latin typeface="+mn-ea"/>
              </a:rPr>
              <a:t>連携モデル導入</a:t>
            </a:r>
            <a:r>
              <a:rPr lang="ja-JP" altLang="en-US" sz="1400" dirty="0">
                <a:latin typeface="+mn-ea"/>
              </a:rPr>
              <a:t>ファイルダウンロード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ServiceNow</a:t>
            </a:r>
            <a:r>
              <a:rPr lang="ja-JP" altLang="en-US" sz="1400" dirty="0" smtClean="0">
                <a:latin typeface="+mn-ea"/>
              </a:rPr>
              <a:t>連携モデル導入</a:t>
            </a:r>
            <a:r>
              <a:rPr lang="ja-JP" altLang="en-US" sz="1400" dirty="0">
                <a:latin typeface="+mn-ea"/>
              </a:rPr>
              <a:t>ファイルインポート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プロキシ</a:t>
            </a:r>
            <a:r>
              <a:rPr lang="ja-JP" altLang="en-US" sz="1400" dirty="0">
                <a:latin typeface="+mn-ea"/>
              </a:rPr>
              <a:t>情報の登録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証明書認証回避フラグの</a:t>
            </a:r>
            <a:r>
              <a:rPr lang="ja-JP" altLang="en-US" sz="1400" dirty="0" smtClean="0"/>
              <a:t>登録</a:t>
            </a:r>
            <a:endParaRPr lang="en-US" altLang="ja-JP" sz="1400" dirty="0" smtClean="0"/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 smtClean="0"/>
              <a:t>削除実行</a:t>
            </a:r>
            <a:r>
              <a:rPr lang="ja-JP" altLang="en-US" sz="1400" dirty="0"/>
              <a:t>フラグ</a:t>
            </a:r>
            <a:r>
              <a:rPr lang="ja-JP" altLang="en-US" sz="1400" dirty="0" smtClean="0"/>
              <a:t>の登録</a:t>
            </a:r>
            <a:endParaRPr lang="en-US" altLang="ja-JP" sz="1400" dirty="0" smtClean="0">
              <a:latin typeface="+mn-ea"/>
            </a:endParaRPr>
          </a:p>
          <a:p>
            <a:pPr marL="457189" lvl="1"/>
            <a:endParaRPr lang="en-US" altLang="ja-JP" sz="1400" dirty="0" smtClean="0">
              <a:latin typeface="+mn-ea"/>
            </a:endParaRPr>
          </a:p>
          <a:p>
            <a:pPr marL="457189" lvl="1"/>
            <a:endParaRPr lang="en-US" altLang="ja-JP" sz="1400" dirty="0" smtClean="0">
              <a:latin typeface="+mn-ea"/>
            </a:endParaRPr>
          </a:p>
          <a:p>
            <a:pPr marL="400050" indent="-400050">
              <a:buFont typeface="+mj-lt"/>
              <a:buAutoNum type="romanUcPeriod" startAt="3"/>
            </a:pPr>
            <a:r>
              <a:rPr lang="en-US" altLang="ja-JP" sz="1600" dirty="0"/>
              <a:t>ServiceNow</a:t>
            </a:r>
            <a:r>
              <a:rPr lang="ja-JP" altLang="en-US" sz="1600" dirty="0"/>
              <a:t>連携手順</a:t>
            </a:r>
            <a:endParaRPr lang="en-US" altLang="ja-JP" sz="1400" dirty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en-US" altLang="ja-JP" sz="1400" dirty="0">
                <a:latin typeface="+mn-ea"/>
              </a:rPr>
              <a:t>ServiceNow</a:t>
            </a:r>
            <a:r>
              <a:rPr lang="ja-JP" altLang="en-US" sz="1400" dirty="0" smtClean="0">
                <a:latin typeface="+mn-ea"/>
              </a:rPr>
              <a:t>連携情報の</a:t>
            </a:r>
            <a:r>
              <a:rPr lang="ja-JP" altLang="en-US" sz="1400" dirty="0">
                <a:latin typeface="+mn-ea"/>
              </a:rPr>
              <a:t>登録</a:t>
            </a:r>
            <a:endParaRPr lang="en-US" altLang="ja-JP" sz="1400" dirty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オペレーション</a:t>
            </a:r>
            <a:r>
              <a:rPr lang="ja-JP" altLang="en-US" sz="1400" dirty="0">
                <a:latin typeface="+mn-ea"/>
              </a:rPr>
              <a:t>一覧の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連携メニューの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en-US" altLang="ja-JP" sz="1400" dirty="0"/>
              <a:t>Conductor</a:t>
            </a:r>
            <a:r>
              <a:rPr lang="ja-JP" altLang="en-US" sz="1400" dirty="0"/>
              <a:t>の</a:t>
            </a:r>
            <a:r>
              <a:rPr lang="ja-JP" altLang="en-US" sz="1400" dirty="0" smtClean="0"/>
              <a:t>実行</a:t>
            </a:r>
            <a:endParaRPr lang="en-US" altLang="ja-JP" sz="1400" dirty="0">
              <a:latin typeface="+mn-ea"/>
            </a:endParaRPr>
          </a:p>
          <a:p>
            <a:pPr lvl="1"/>
            <a:endParaRPr lang="en-US" altLang="ja-JP" sz="1400" dirty="0">
              <a:latin typeface="+mn-ea"/>
            </a:endParaRPr>
          </a:p>
          <a:p>
            <a:pPr marL="400039" indent="-400050">
              <a:buFont typeface="+mj-lt"/>
              <a:buAutoNum type="romanUcPeriod"/>
            </a:pPr>
            <a:endParaRPr lang="en-US" altLang="ja-JP" sz="1400" dirty="0" smtClean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351480" y="4361627"/>
            <a:ext cx="5184720" cy="221274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80" indent="-342891">
              <a:buFont typeface="+mj-lt"/>
              <a:buAutoNum type="arabicPeriod" startAt="3"/>
            </a:pPr>
            <a:endParaRPr lang="en-US" altLang="ja-JP" sz="1600" smtClean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6888110" y="609287"/>
            <a:ext cx="5184720" cy="4115893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00050" indent="-400050">
              <a:buFont typeface="+mj-lt"/>
              <a:buAutoNum type="romanUcPeriod" startAt="4"/>
            </a:pPr>
            <a:r>
              <a:rPr lang="ja-JP" altLang="en-US" sz="1600" dirty="0" smtClean="0">
                <a:latin typeface="+mn-ea"/>
              </a:rPr>
              <a:t>連携対象メニュー追加手順</a:t>
            </a:r>
            <a:endParaRPr lang="en-US" altLang="ja-JP" sz="1600" dirty="0" smtClean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連携対象メニューの追加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連携対象メニューをロールと紐付づける</a:t>
            </a:r>
            <a:endParaRPr lang="en-US" altLang="ja-JP" sz="1400" dirty="0"/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連携対象メニュー管理の登録</a:t>
            </a:r>
            <a:endParaRPr lang="en-US" altLang="ja-JP" sz="1400" dirty="0"/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項目名紐付づけ表の登録</a:t>
            </a:r>
            <a:endParaRPr lang="en-US" altLang="ja-JP" sz="1400" dirty="0"/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クラスの登録</a:t>
            </a:r>
            <a:endParaRPr lang="en-US" altLang="ja-JP" sz="1400" dirty="0"/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オペレーションの登録</a:t>
            </a:r>
            <a:endParaRPr lang="en-US" altLang="ja-JP" sz="1400" dirty="0"/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メーカーの登録</a:t>
            </a:r>
            <a:endParaRPr lang="en-US" altLang="ja-JP" sz="1400" dirty="0"/>
          </a:p>
          <a:p>
            <a:pPr marL="400050" indent="-400050">
              <a:buFont typeface="+mj-lt"/>
              <a:buAutoNum type="romanUcPeriod" startAt="4"/>
            </a:pPr>
            <a:endParaRPr lang="en-US" altLang="ja-JP" sz="1600" dirty="0" smtClean="0">
              <a:latin typeface="+mn-ea"/>
            </a:endParaRPr>
          </a:p>
          <a:p>
            <a:pPr marL="400050" indent="-400050">
              <a:buFont typeface="+mj-lt"/>
              <a:buAutoNum type="romanUcPeriod" startAt="4"/>
            </a:pPr>
            <a:r>
              <a:rPr lang="ja-JP" altLang="en-US" sz="1600" dirty="0" smtClean="0">
                <a:latin typeface="+mn-ea"/>
              </a:rPr>
              <a:t>付録</a:t>
            </a:r>
            <a:endParaRPr lang="en-US" altLang="ja-JP" sz="1600" dirty="0" smtClean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ja-JP" altLang="en-US" sz="1400" dirty="0" smtClean="0"/>
              <a:t>認証キー情報を</a:t>
            </a:r>
            <a:r>
              <a:rPr lang="ja-JP" altLang="en-US" sz="1400" dirty="0"/>
              <a:t>変更</a:t>
            </a:r>
            <a:r>
              <a:rPr lang="ja-JP" altLang="en-US" sz="1400" dirty="0" smtClean="0"/>
              <a:t>したい場合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25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59" y="3284980"/>
            <a:ext cx="11394384" cy="198994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/>
              <a:t> </a:t>
            </a:r>
            <a:r>
              <a:rPr lang="en-US" altLang="ja-JP" dirty="0" smtClean="0"/>
              <a:t>/ </a:t>
            </a:r>
            <a:r>
              <a:rPr lang="en-US" altLang="ja-JP" dirty="0"/>
              <a:t>6</a:t>
            </a:r>
            <a:r>
              <a:rPr lang="en-US" altLang="ja-JP" dirty="0" smtClean="0"/>
              <a:t>.</a:t>
            </a:r>
            <a:r>
              <a:rPr lang="ja-JP" altLang="en-US" dirty="0" smtClean="0"/>
              <a:t>削除実行フラグの登録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3"/>
            <a:ext cx="11713301" cy="162059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証明書認証回避フラグの登録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共通」＞「グローバル変数管理」へ移動する。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「フィルタ」＞「グローバル変数名」が</a:t>
            </a:r>
            <a:r>
              <a:rPr lang="en-US" altLang="ja-JP" dirty="0" smtClean="0"/>
              <a:t>”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GBL_DELETE_EXECUTE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のレコードの更新ボタンを押下する。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「備考」項目を参考に、「具体値」項目に</a:t>
            </a:r>
            <a:r>
              <a:rPr lang="en-US" altLang="ja-JP" dirty="0"/>
              <a:t>ON/OFF</a:t>
            </a:r>
            <a:r>
              <a:rPr lang="ja-JP" altLang="en-US" dirty="0" smtClean="0"/>
              <a:t>を入力して「更新」ボタンを押下する。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873591" y="4106052"/>
            <a:ext cx="3142259" cy="5471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1931612" y="4912586"/>
            <a:ext cx="1461418" cy="24465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4439770" y="351149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3583615" y="5270691"/>
            <a:ext cx="432000" cy="432000"/>
          </a:xfrm>
          <a:prstGeom prst="wedgeEllipseCallout">
            <a:avLst>
              <a:gd name="adj1" fmla="val -81400"/>
              <a:gd name="adj2" fmla="val -5688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8159" y="3025563"/>
            <a:ext cx="3021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7204"/>
            <a:r>
              <a:rPr lang="ja-JP" altLang="en-US" sz="900" kern="0" dirty="0" smtClean="0"/>
              <a:t>グローバル変数管理</a:t>
            </a:r>
            <a:endParaRPr lang="ja-JP" altLang="en-US" sz="900" kern="0" dirty="0"/>
          </a:p>
        </p:txBody>
      </p:sp>
    </p:spTree>
    <p:extLst>
      <p:ext uri="{BB962C8B-B14F-4D97-AF65-F5344CB8AC3E}">
        <p14:creationId xmlns:p14="http://schemas.microsoft.com/office/powerpoint/2010/main" val="70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9184" y="3045073"/>
            <a:ext cx="11712000" cy="467239"/>
          </a:xfrm>
        </p:spPr>
        <p:txBody>
          <a:bodyPr/>
          <a:lstStyle/>
          <a:p>
            <a:r>
              <a:rPr lang="en-US" altLang="ja-JP" dirty="0" err="1" smtClean="0"/>
              <a:t>Ⅲ.ServiceNow</a:t>
            </a:r>
            <a:r>
              <a:rPr lang="ja-JP" altLang="en-US" dirty="0" smtClean="0"/>
              <a:t>連携手順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66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 smtClean="0"/>
              <a:t>/ 1.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5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Ⅲ.ServiceNow</a:t>
            </a:r>
            <a:r>
              <a:rPr lang="ja-JP" altLang="en-US" dirty="0"/>
              <a:t>連携</a:t>
            </a:r>
            <a:r>
              <a:rPr lang="ja-JP" altLang="en-US" dirty="0" smtClean="0"/>
              <a:t>手順 </a:t>
            </a:r>
            <a:r>
              <a:rPr lang="en-US" altLang="ja-JP" dirty="0" smtClean="0"/>
              <a:t>/ </a:t>
            </a:r>
            <a:r>
              <a:rPr lang="en-US" altLang="ja-JP" dirty="0"/>
              <a:t>1.</a:t>
            </a:r>
            <a:r>
              <a:rPr lang="ja-JP" altLang="en-US" dirty="0"/>
              <a:t>はじめ</a:t>
            </a:r>
            <a:r>
              <a:rPr lang="ja-JP" altLang="en-US" dirty="0" smtClean="0"/>
              <a:t>に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455381" y="764630"/>
            <a:ext cx="11401419" cy="115216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はじめに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ServiceNow</a:t>
            </a:r>
            <a:r>
              <a:rPr lang="ja-JP" altLang="en-US" dirty="0" smtClean="0"/>
              <a:t>連携で利用する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はひとつのみ。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追加、更新、削除の条件は以下の通り。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80416"/>
              </p:ext>
            </p:extLst>
          </p:nvPr>
        </p:nvGraphicFramePr>
        <p:xfrm>
          <a:off x="455381" y="2098220"/>
          <a:ext cx="10801500" cy="41765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78507">
                  <a:extLst>
                    <a:ext uri="{9D8B030D-6E8A-4147-A177-3AD203B41FA5}">
                      <a16:colId xmlns:a16="http://schemas.microsoft.com/office/drawing/2014/main" val="3564700061"/>
                    </a:ext>
                  </a:extLst>
                </a:gridCol>
                <a:gridCol w="2283570">
                  <a:extLst>
                    <a:ext uri="{9D8B030D-6E8A-4147-A177-3AD203B41FA5}">
                      <a16:colId xmlns:a16="http://schemas.microsoft.com/office/drawing/2014/main" val="2999104956"/>
                    </a:ext>
                  </a:extLst>
                </a:gridCol>
                <a:gridCol w="5139423">
                  <a:extLst>
                    <a:ext uri="{9D8B030D-6E8A-4147-A177-3AD203B41FA5}">
                      <a16:colId xmlns:a16="http://schemas.microsoft.com/office/drawing/2014/main" val="2414379514"/>
                    </a:ext>
                  </a:extLst>
                </a:gridCol>
              </a:tblGrid>
              <a:tr h="596654"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状態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Servicenow</a:t>
                      </a:r>
                      <a:r>
                        <a:rPr kumimoji="1" lang="ja-JP" altLang="en-US" dirty="0" smtClean="0"/>
                        <a:t>に実行される処理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748863"/>
                  </a:ext>
                </a:extLst>
              </a:tr>
              <a:tr h="596654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>
                          <a:solidFill>
                            <a:srgbClr val="FCFCFC"/>
                          </a:solidFill>
                        </a:rPr>
                        <a:t>ITA</a:t>
                      </a:r>
                      <a:endParaRPr lang="ja-JP" altLang="en-US" dirty="0">
                        <a:solidFill>
                          <a:srgbClr val="FCFCF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>
                          <a:solidFill>
                            <a:srgbClr val="FCFCFC"/>
                          </a:solidFill>
                        </a:rPr>
                        <a:t>ServiceNow</a:t>
                      </a:r>
                      <a:endParaRPr lang="ja-JP" altLang="en-US" dirty="0">
                        <a:solidFill>
                          <a:srgbClr val="FCFCF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0826"/>
                  </a:ext>
                </a:extLst>
              </a:tr>
              <a:tr h="59665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レコードあり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レコードなし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追加</a:t>
                      </a: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52079403"/>
                  </a:ext>
                </a:extLst>
              </a:tr>
              <a:tr h="59665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レコードあり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レコードあり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更新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358834"/>
                  </a:ext>
                </a:extLst>
              </a:tr>
              <a:tr h="596654">
                <a:tc row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レコードなし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レコードあり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削除回避フラグ</a:t>
                      </a:r>
                      <a:r>
                        <a:rPr kumimoji="1" lang="en-US" altLang="ja-JP" dirty="0" smtClean="0"/>
                        <a:t>ON</a:t>
                      </a:r>
                      <a:r>
                        <a:rPr kumimoji="1" lang="ja-JP" altLang="en-US" dirty="0" smtClean="0"/>
                        <a:t>の場合：スキップ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12387"/>
                  </a:ext>
                </a:extLst>
              </a:tr>
              <a:tr h="59665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削除回避フラグ</a:t>
                      </a:r>
                      <a:r>
                        <a:rPr kumimoji="1" lang="en-US" altLang="ja-JP" dirty="0" smtClean="0"/>
                        <a:t>OFF</a:t>
                      </a:r>
                      <a:r>
                        <a:rPr kumimoji="1" lang="ja-JP" altLang="en-US" dirty="0" smtClean="0"/>
                        <a:t>の場合：削除</a:t>
                      </a:r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044157"/>
                  </a:ext>
                </a:extLst>
              </a:tr>
              <a:tr h="596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レコードなし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レコードなし</a:t>
                      </a:r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スキップ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00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71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Ⅲ.ServiceNow</a:t>
            </a:r>
            <a:r>
              <a:rPr lang="ja-JP" altLang="en-US" dirty="0"/>
              <a:t>連携</a:t>
            </a:r>
            <a:r>
              <a:rPr lang="ja-JP" altLang="en-US" dirty="0" smtClean="0"/>
              <a:t>手順 </a:t>
            </a:r>
            <a:r>
              <a:rPr lang="en-US" altLang="ja-JP" dirty="0" smtClean="0"/>
              <a:t>/ </a:t>
            </a:r>
            <a:r>
              <a:rPr lang="en-US" altLang="ja-JP" dirty="0"/>
              <a:t>1.</a:t>
            </a:r>
            <a:r>
              <a:rPr lang="ja-JP" altLang="en-US" dirty="0"/>
              <a:t>はじめ</a:t>
            </a:r>
            <a:r>
              <a:rPr lang="ja-JP" altLang="en-US" dirty="0" smtClean="0"/>
              <a:t>に</a:t>
            </a:r>
            <a:r>
              <a:rPr lang="en-US" altLang="ja-JP" dirty="0" smtClean="0"/>
              <a:t>(2/3)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407210" y="980660"/>
            <a:ext cx="11401419" cy="763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の「名前」項目について</a:t>
            </a:r>
          </a:p>
          <a:p>
            <a:pPr marL="180000" lvl="1" indent="0">
              <a:buFont typeface="Wingdings" pitchFamily="2" charset="2"/>
              <a:buNone/>
            </a:pPr>
            <a:r>
              <a:rPr lang="en-US" altLang="ja-JP" kern="0" dirty="0" smtClean="0"/>
              <a:t>ITA</a:t>
            </a:r>
            <a:r>
              <a:rPr lang="ja-JP" altLang="en-US" kern="0" dirty="0" smtClean="0"/>
              <a:t>の連携対象であるメニューの「ホスト名」が</a:t>
            </a:r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の「名前」となります。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0" y="1743920"/>
            <a:ext cx="10326541" cy="95263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/>
          <a:srcRect r="9850"/>
          <a:stretch/>
        </p:blipFill>
        <p:spPr>
          <a:xfrm>
            <a:off x="623239" y="3077963"/>
            <a:ext cx="10969359" cy="754247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 bwMode="auto">
          <a:xfrm>
            <a:off x="2087280" y="1780495"/>
            <a:ext cx="720100" cy="91605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583210" y="3077963"/>
            <a:ext cx="720100" cy="91605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cxnSp>
        <p:nvCxnSpPr>
          <p:cNvPr id="13" name="直線矢印コネクタ 12"/>
          <p:cNvCxnSpPr>
            <a:stCxn id="10" idx="2"/>
            <a:endCxn id="11" idx="0"/>
          </p:cNvCxnSpPr>
          <p:nvPr/>
        </p:nvCxnSpPr>
        <p:spPr bwMode="auto">
          <a:xfrm flipH="1">
            <a:off x="1943260" y="2696552"/>
            <a:ext cx="504070" cy="381411"/>
          </a:xfrm>
          <a:prstGeom prst="straightConnector1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コンテンツ プレースホルダー 2"/>
          <p:cNvSpPr txBox="1">
            <a:spLocks/>
          </p:cNvSpPr>
          <p:nvPr/>
        </p:nvSpPr>
        <p:spPr bwMode="gray">
          <a:xfrm>
            <a:off x="482408" y="4725180"/>
            <a:ext cx="11401419" cy="1267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マスタ管理について</a:t>
            </a:r>
          </a:p>
          <a:p>
            <a:pPr marL="180000" lvl="1" indent="0">
              <a:buFont typeface="Wingdings" pitchFamily="2" charset="2"/>
              <a:buNone/>
            </a:pPr>
            <a:r>
              <a:rPr lang="en-US" altLang="ja-JP" kern="0" dirty="0" smtClean="0"/>
              <a:t>ITA</a:t>
            </a:r>
            <a:r>
              <a:rPr lang="ja-JP" altLang="en-US" kern="0" dirty="0" smtClean="0"/>
              <a:t>の「マスタ管理」にある程度のサンプルを事前に登録してあります。</a:t>
            </a:r>
            <a:endParaRPr lang="en-US" altLang="ja-JP" kern="0" dirty="0" smtClean="0"/>
          </a:p>
          <a:p>
            <a:pPr marL="180000" lvl="1" indent="0">
              <a:buNone/>
            </a:pPr>
            <a:r>
              <a:rPr lang="ja-JP" altLang="en-US" kern="0" dirty="0" smtClean="0"/>
              <a:t>追加</a:t>
            </a:r>
            <a:r>
              <a:rPr lang="en-US" altLang="ja-JP" kern="0" dirty="0" smtClean="0"/>
              <a:t>,</a:t>
            </a:r>
            <a:r>
              <a:rPr lang="ja-JP" altLang="en-US" kern="0" dirty="0" smtClean="0"/>
              <a:t>更新の方法は</a:t>
            </a:r>
            <a:r>
              <a:rPr lang="en-US" altLang="ja-JP" b="1" kern="0" dirty="0" smtClean="0"/>
              <a:t>[</a:t>
            </a:r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</a:t>
            </a:r>
            <a:r>
              <a:rPr lang="en-US" altLang="ja-JP" b="1" kern="0" dirty="0" smtClean="0"/>
              <a:t>]</a:t>
            </a:r>
            <a:r>
              <a:rPr lang="ja-JP" altLang="en-US" kern="0" dirty="0" smtClean="0"/>
              <a:t>を参照してください。</a:t>
            </a:r>
          </a:p>
          <a:p>
            <a:pPr marL="360000" lvl="2" indent="0">
              <a:buFont typeface="Arial" panose="020B0604020202020204" pitchFamily="34" charset="0"/>
              <a:buNone/>
            </a:pP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7005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Ⅲ.ServiceNow</a:t>
            </a:r>
            <a:r>
              <a:rPr lang="ja-JP" altLang="en-US" dirty="0"/>
              <a:t>連携</a:t>
            </a:r>
            <a:r>
              <a:rPr lang="ja-JP" altLang="en-US" dirty="0" smtClean="0"/>
              <a:t>手順 </a:t>
            </a:r>
            <a:r>
              <a:rPr lang="en-US" altLang="ja-JP" dirty="0"/>
              <a:t>/ 1.</a:t>
            </a:r>
            <a:r>
              <a:rPr lang="ja-JP" altLang="en-US" dirty="0"/>
              <a:t>はじめに</a:t>
            </a:r>
            <a:r>
              <a:rPr lang="en-US" altLang="ja-JP" dirty="0" smtClean="0"/>
              <a:t>(</a:t>
            </a:r>
            <a:r>
              <a:rPr lang="en-US" altLang="ja-JP" dirty="0"/>
              <a:t>3</a:t>
            </a:r>
            <a:r>
              <a:rPr lang="en-US" altLang="ja-JP" dirty="0" smtClean="0"/>
              <a:t>/3)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362190" y="908650"/>
            <a:ext cx="11616151" cy="144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オペレーションについて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初期状態でオペレーションには、</a:t>
            </a:r>
            <a:r>
              <a:rPr lang="ja-JP" altLang="en-US" kern="0" dirty="0" smtClean="0">
                <a:solidFill>
                  <a:srgbClr val="FF0000"/>
                </a:solidFill>
              </a:rPr>
              <a:t>「</a:t>
            </a:r>
            <a:r>
              <a:rPr lang="en-US" altLang="ja-JP" kern="0" dirty="0" smtClean="0">
                <a:solidFill>
                  <a:srgbClr val="FF0000"/>
                </a:solidFill>
              </a:rPr>
              <a:t>ServiceNow</a:t>
            </a:r>
            <a:r>
              <a:rPr lang="ja-JP" altLang="en-US" kern="0" dirty="0" smtClean="0">
                <a:solidFill>
                  <a:srgbClr val="FF0000"/>
                </a:solidFill>
              </a:rPr>
              <a:t>連携」</a:t>
            </a:r>
            <a:r>
              <a:rPr lang="ja-JP" altLang="en-US" kern="0" dirty="0" smtClean="0"/>
              <a:t>が登録されている。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連携対象のメニューに設定する</a:t>
            </a:r>
            <a:r>
              <a:rPr lang="ja-JP" altLang="en-US" kern="0" dirty="0"/>
              <a:t>オペレーション名は初期状態</a:t>
            </a:r>
            <a:r>
              <a:rPr lang="ja-JP" altLang="en-US" kern="0" dirty="0" smtClean="0"/>
              <a:t>で登録されているオペレーション以外を設定してください。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48" y="2103642"/>
            <a:ext cx="953585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 smtClean="0"/>
              <a:t>/ 2.</a:t>
            </a:r>
            <a:r>
              <a:rPr kumimoji="1" lang="en-US" altLang="ja-JP" dirty="0" smtClean="0"/>
              <a:t>ServiceNow</a:t>
            </a:r>
            <a:r>
              <a:rPr kumimoji="1" lang="ja-JP" altLang="en-US" dirty="0" smtClean="0"/>
              <a:t>連携</a:t>
            </a:r>
            <a:r>
              <a:rPr lang="ja-JP" altLang="en-US" dirty="0"/>
              <a:t>情報の登録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603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b="30660"/>
          <a:stretch/>
        </p:blipFill>
        <p:spPr>
          <a:xfrm>
            <a:off x="659751" y="2927077"/>
            <a:ext cx="10871199" cy="158207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Ⅲ.ServiceNow</a:t>
            </a:r>
            <a:r>
              <a:rPr lang="ja-JP" altLang="en-US" dirty="0"/>
              <a:t>連携</a:t>
            </a:r>
            <a:r>
              <a:rPr lang="ja-JP" altLang="en-US" dirty="0" smtClean="0"/>
              <a:t>手順 </a:t>
            </a:r>
            <a:r>
              <a:rPr lang="en-US" altLang="ja-JP" dirty="0" smtClean="0"/>
              <a:t>/ 2.ServiceNow</a:t>
            </a:r>
            <a:r>
              <a:rPr lang="ja-JP" altLang="en-US" dirty="0" smtClean="0"/>
              <a:t>連携情報の登録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730314"/>
          </a:xfrm>
        </p:spPr>
        <p:txBody>
          <a:bodyPr>
            <a:noAutofit/>
          </a:bodyPr>
          <a:lstStyle/>
          <a:p>
            <a:r>
              <a:rPr lang="en-US" altLang="ja-JP" sz="2200" dirty="0"/>
              <a:t>ServiceNow</a:t>
            </a:r>
            <a:r>
              <a:rPr lang="ja-JP" altLang="en-US" sz="2200" dirty="0"/>
              <a:t>接続情報</a:t>
            </a:r>
            <a:r>
              <a:rPr kumimoji="1" lang="ja-JP" altLang="en-US" sz="2200" dirty="0" smtClean="0"/>
              <a:t>の更新</a:t>
            </a:r>
            <a:endParaRPr kumimoji="1" lang="en-US" altLang="ja-JP" sz="2200" dirty="0" smtClean="0"/>
          </a:p>
          <a:p>
            <a:pPr lvl="1"/>
            <a:r>
              <a:rPr lang="en-US" altLang="ja-JP" sz="1700" dirty="0" smtClean="0"/>
              <a:t>ITA</a:t>
            </a:r>
            <a:r>
              <a:rPr lang="ja-JP" altLang="en-US" sz="1700" dirty="0" smtClean="0"/>
              <a:t>に</a:t>
            </a:r>
            <a:r>
              <a:rPr lang="en-US" altLang="ja-JP" sz="1700" dirty="0" smtClean="0">
                <a:solidFill>
                  <a:srgbClr val="FF0000"/>
                </a:solidFill>
              </a:rPr>
              <a:t>ServiceNow</a:t>
            </a:r>
            <a:r>
              <a:rPr lang="ja-JP" altLang="en-US" sz="1700" dirty="0" smtClean="0">
                <a:solidFill>
                  <a:srgbClr val="FF0000"/>
                </a:solidFill>
              </a:rPr>
              <a:t>連携モデル管理者</a:t>
            </a:r>
            <a:r>
              <a:rPr lang="ja-JP" altLang="en-US" sz="1700" dirty="0" smtClean="0"/>
              <a:t>でログインする。</a:t>
            </a:r>
            <a:endParaRPr lang="en-US" altLang="ja-JP" sz="1700" dirty="0" smtClean="0"/>
          </a:p>
          <a:p>
            <a:pPr lvl="1"/>
            <a:r>
              <a:rPr lang="ja-JP" altLang="en-US" sz="1700" dirty="0" smtClean="0"/>
              <a:t>「</a:t>
            </a:r>
            <a:r>
              <a:rPr lang="en-US" altLang="ja-JP" sz="1700" dirty="0"/>
              <a:t>ServiceNow</a:t>
            </a:r>
            <a:r>
              <a:rPr lang="ja-JP" altLang="en-US" sz="1700" dirty="0"/>
              <a:t>接続情報」</a:t>
            </a:r>
            <a:r>
              <a:rPr lang="ja-JP" altLang="en-US" sz="1700" dirty="0" smtClean="0"/>
              <a:t>＞「</a:t>
            </a:r>
            <a:r>
              <a:rPr lang="en-US" altLang="ja-JP" sz="1700" dirty="0"/>
              <a:t>ServiceNow</a:t>
            </a:r>
            <a:r>
              <a:rPr lang="ja-JP" altLang="en-US" sz="1700" dirty="0"/>
              <a:t>接続情報」</a:t>
            </a:r>
            <a:r>
              <a:rPr lang="ja-JP" altLang="en-US" sz="1700" dirty="0" smtClean="0"/>
              <a:t>へ移動する。</a:t>
            </a:r>
            <a:endParaRPr lang="en-US" altLang="ja-JP" sz="1700" dirty="0" smtClean="0"/>
          </a:p>
          <a:p>
            <a:pPr lvl="1"/>
            <a:r>
              <a:rPr lang="ja-JP" altLang="en-US" sz="1700" dirty="0" smtClean="0"/>
              <a:t>「オペレーション名」が</a:t>
            </a:r>
            <a:r>
              <a:rPr lang="en-US" altLang="ja-JP" sz="1700" dirty="0"/>
              <a:t>” ServiceNow</a:t>
            </a:r>
            <a:r>
              <a:rPr lang="ja-JP" altLang="en-US" sz="1700" dirty="0"/>
              <a:t>連携</a:t>
            </a:r>
            <a:r>
              <a:rPr lang="en-US" altLang="ja-JP" sz="1700" dirty="0" smtClean="0"/>
              <a:t>”</a:t>
            </a:r>
            <a:r>
              <a:rPr lang="ja-JP" altLang="en-US" sz="1700" dirty="0" smtClean="0"/>
              <a:t>のレコードの値を更新する。</a:t>
            </a:r>
            <a:endParaRPr lang="en-US" altLang="ja-JP" sz="1700" dirty="0" smtClean="0"/>
          </a:p>
          <a:p>
            <a:pPr marL="180000" lvl="1" indent="0">
              <a:buNone/>
            </a:pPr>
            <a:r>
              <a:rPr kumimoji="1" lang="ja-JP" altLang="en-US" sz="1700" dirty="0"/>
              <a:t>　</a:t>
            </a:r>
            <a:r>
              <a:rPr kumimoji="1" lang="ja-JP" altLang="en-US" sz="1700" dirty="0" smtClean="0"/>
              <a:t> 全ての項目に値を入力し</a:t>
            </a:r>
            <a:r>
              <a:rPr lang="ja-JP" altLang="en-US" sz="1700" dirty="0" smtClean="0"/>
              <a:t>「</a:t>
            </a:r>
            <a:r>
              <a:rPr lang="ja-JP" altLang="en-US" sz="1700" dirty="0"/>
              <a:t>更新</a:t>
            </a:r>
            <a:r>
              <a:rPr lang="ja-JP" altLang="en-US" sz="1700" dirty="0" smtClean="0"/>
              <a:t>」を押下する。</a:t>
            </a:r>
            <a:endParaRPr kumimoji="1" lang="ja-JP" altLang="en-US" sz="1700" dirty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3156306" y="4894631"/>
            <a:ext cx="4883964" cy="140053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変更が必要</a:t>
            </a:r>
            <a:r>
              <a:rPr lang="en-US" altLang="ja-JP" sz="1200" dirty="0" smtClean="0">
                <a:latin typeface="+mn-ea"/>
              </a:rPr>
              <a:t>:</a:t>
            </a:r>
          </a:p>
          <a:p>
            <a:r>
              <a:rPr lang="ja-JP" altLang="en-US" sz="1200" dirty="0" smtClean="0">
                <a:latin typeface="+mn-ea"/>
              </a:rPr>
              <a:t>「インスタンス名」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ドメインなしの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smtClean="0">
                <a:latin typeface="+mn-ea"/>
              </a:rPr>
              <a:t>インスタンス名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「ユーザ名」</a:t>
            </a:r>
            <a:r>
              <a:rPr lang="en-US" altLang="ja-JP" sz="1200" dirty="0">
                <a:latin typeface="+mn-ea"/>
              </a:rPr>
              <a:t>… 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smtClean="0">
                <a:latin typeface="+mn-ea"/>
              </a:rPr>
              <a:t>のユーザ名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</a:t>
            </a:r>
            <a:r>
              <a:rPr lang="ja-JP" altLang="en-US" sz="1200" dirty="0">
                <a:latin typeface="+mn-ea"/>
              </a:rPr>
              <a:t>パスワード</a:t>
            </a:r>
            <a:r>
              <a:rPr lang="ja-JP" altLang="en-US" sz="1200" dirty="0" smtClean="0">
                <a:latin typeface="+mn-ea"/>
              </a:rPr>
              <a:t>」</a:t>
            </a:r>
            <a:r>
              <a:rPr lang="en-US" altLang="ja-JP" sz="1200" dirty="0" smtClean="0">
                <a:latin typeface="+mn-ea"/>
              </a:rPr>
              <a:t>…ServiceNow</a:t>
            </a:r>
            <a:r>
              <a:rPr lang="ja-JP" altLang="en-US" sz="1200" dirty="0" smtClean="0">
                <a:latin typeface="+mn-ea"/>
              </a:rPr>
              <a:t>のパス</a:t>
            </a:r>
            <a:r>
              <a:rPr lang="ja-JP" altLang="en-US" sz="1200" dirty="0">
                <a:latin typeface="+mn-ea"/>
              </a:rPr>
              <a:t>ワード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2639520" y="4581160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609491" y="2673473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ServiceNow</a:t>
            </a:r>
            <a:r>
              <a:rPr lang="ja-JP" altLang="en-US" sz="900" dirty="0" smtClean="0"/>
              <a:t>接続情報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176150" y="3674180"/>
            <a:ext cx="2160300" cy="47491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05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 smtClean="0"/>
              <a:t>/ 3.</a:t>
            </a:r>
            <a:r>
              <a:rPr lang="ja-JP" altLang="en-US" dirty="0" smtClean="0"/>
              <a:t>オペレーション一覧の登録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5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0" y="2541700"/>
            <a:ext cx="10536120" cy="25435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/>
              <a:t>/ </a:t>
            </a:r>
            <a:r>
              <a:rPr lang="en-US" altLang="ja-JP" dirty="0" smtClean="0"/>
              <a:t>3.</a:t>
            </a:r>
            <a:r>
              <a:rPr lang="ja-JP" altLang="en-US" dirty="0"/>
              <a:t>オペレーション一覧の登録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454930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オペレーション一覧</a:t>
            </a:r>
            <a:r>
              <a:rPr kumimoji="1" lang="ja-JP" altLang="en-US" dirty="0" smtClean="0"/>
              <a:t>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「基本コンソール」＞「オペレーション一覧」へ移動する。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「登録開始」を押下してパラメータの値を必要に応じて入力する。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 必要な項目に情報を登録したら「登録」を押下する。</a:t>
            </a:r>
            <a:endParaRPr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7061" y="2301255"/>
            <a:ext cx="151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機器一覧</a:t>
            </a:r>
            <a:endParaRPr kumimoji="1" lang="ja-JP" altLang="en-US" sz="90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2413965" y="3092404"/>
            <a:ext cx="2294795" cy="7401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5159870" y="4990824"/>
            <a:ext cx="5832810" cy="1174556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入力が必要</a:t>
            </a:r>
            <a:r>
              <a:rPr lang="en-US" altLang="ja-JP" sz="1200" dirty="0" smtClean="0">
                <a:latin typeface="+mn-ea"/>
              </a:rPr>
              <a:t>:</a:t>
            </a:r>
          </a:p>
          <a:p>
            <a:r>
              <a:rPr lang="ja-JP" altLang="en-US" sz="1200" dirty="0" smtClean="0">
                <a:latin typeface="+mn-ea"/>
              </a:rPr>
              <a:t>「オペレーション名」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最大値</a:t>
            </a:r>
            <a:r>
              <a:rPr lang="en-US" altLang="ja-JP" sz="1200" dirty="0" smtClean="0">
                <a:latin typeface="+mn-ea"/>
              </a:rPr>
              <a:t>: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256</a:t>
            </a:r>
            <a:r>
              <a:rPr lang="ja-JP" altLang="en-US" sz="1200" dirty="0">
                <a:latin typeface="+mn-ea"/>
              </a:rPr>
              <a:t>バイト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「実施予定日時」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カレンダーから選択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  </a:t>
            </a:r>
            <a:r>
              <a:rPr lang="en-US" altLang="ja-JP" sz="1200" dirty="0" smtClean="0">
                <a:latin typeface="+mn-ea"/>
              </a:rPr>
              <a:t>※ServiceNow</a:t>
            </a:r>
            <a:r>
              <a:rPr lang="ja-JP" altLang="en-US" sz="1200" dirty="0" smtClean="0">
                <a:latin typeface="+mn-ea"/>
              </a:rPr>
              <a:t>連携では最新のパラメータを判定する際に利用</a:t>
            </a:r>
            <a:r>
              <a:rPr lang="en-US" altLang="ja-JP" sz="1200" dirty="0" smtClean="0">
                <a:latin typeface="+mn-ea"/>
              </a:rPr>
              <a:t/>
            </a:r>
            <a:br>
              <a:rPr lang="en-US" altLang="ja-JP" sz="1200" dirty="0" smtClean="0">
                <a:latin typeface="+mn-ea"/>
              </a:rPr>
            </a:br>
            <a:endParaRPr lang="en-US" altLang="ja-JP" sz="1200" dirty="0"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4679683" y="4677353"/>
            <a:ext cx="595359" cy="538818"/>
            <a:chOff x="162795" y="3812178"/>
            <a:chExt cx="565503" cy="549789"/>
          </a:xfrm>
        </p:grpSpPr>
        <p:sp>
          <p:nvSpPr>
            <p:cNvPr id="1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8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err="1" smtClean="0"/>
              <a:t>Ⅰ.ServiceNow</a:t>
            </a:r>
            <a:r>
              <a:rPr lang="ja-JP" altLang="en-US" dirty="0" smtClean="0"/>
              <a:t>連携モデル概要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29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Ⅲ. ServiceNow</a:t>
            </a:r>
            <a:r>
              <a:rPr lang="ja-JP" altLang="en-US" dirty="0" smtClean="0"/>
              <a:t>連携手順</a:t>
            </a:r>
            <a:r>
              <a:rPr lang="en-US" altLang="ja-JP" dirty="0" smtClean="0"/>
              <a:t>/ 4.</a:t>
            </a:r>
            <a:r>
              <a:rPr lang="ja-JP" altLang="en-US" dirty="0" smtClean="0"/>
              <a:t>連携メニューの登録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59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11" y="2363652"/>
            <a:ext cx="11118414" cy="235411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/>
              <a:t>/ </a:t>
            </a:r>
            <a:r>
              <a:rPr lang="en-US" altLang="ja-JP" dirty="0" smtClean="0"/>
              <a:t>4.</a:t>
            </a:r>
            <a:r>
              <a:rPr lang="ja-JP" altLang="en-US" dirty="0"/>
              <a:t>連携メニューの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1461621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「サーバ」＞「</a:t>
            </a:r>
            <a:r>
              <a:rPr lang="en-US" altLang="ja-JP" dirty="0" smtClean="0"/>
              <a:t>Linux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「登録開始」を押下してパラメータの値を必要に応じて入力する。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 必要な項目に情報を登録したら「登録」を押下する。</a:t>
            </a:r>
            <a:endParaRPr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7061" y="2132820"/>
            <a:ext cx="151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Linux</a:t>
            </a:r>
            <a:endParaRPr kumimoji="1" lang="ja-JP" altLang="en-US" sz="90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1127310" y="3106455"/>
            <a:ext cx="9289290" cy="92345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3791680" y="4702784"/>
            <a:ext cx="8281150" cy="1750636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入力が必要</a:t>
            </a:r>
            <a:r>
              <a:rPr lang="en-US" altLang="ja-JP" sz="1200" dirty="0" smtClean="0">
                <a:latin typeface="+mn-ea"/>
              </a:rPr>
              <a:t>:</a:t>
            </a:r>
          </a:p>
          <a:p>
            <a:r>
              <a:rPr lang="ja-JP" altLang="en-US" sz="1200" dirty="0">
                <a:latin typeface="+mn-ea"/>
              </a:rPr>
              <a:t>「ホスト名」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機器一覧に登録されているものを選択する。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                      登録方法は</a:t>
            </a:r>
            <a:r>
              <a:rPr lang="ja-JP" altLang="en-US" sz="1200" dirty="0">
                <a:latin typeface="+mn-ea"/>
                <a:hlinkClick r:id="rId3"/>
              </a:rPr>
              <a:t>こちら</a:t>
            </a:r>
            <a:r>
              <a:rPr lang="ja-JP" altLang="en-US" sz="1200" dirty="0">
                <a:latin typeface="+mn-ea"/>
              </a:rPr>
              <a:t>の「</a:t>
            </a:r>
            <a:r>
              <a:rPr lang="en-US" altLang="ja-JP" sz="1200" dirty="0">
                <a:latin typeface="+mn-ea"/>
              </a:rPr>
              <a:t>4.1.1.1</a:t>
            </a:r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/>
              <a:t>機器一覧 </a:t>
            </a:r>
            <a:r>
              <a:rPr lang="ja-JP" altLang="en-US" sz="1200" dirty="0">
                <a:latin typeface="+mn-ea"/>
              </a:rPr>
              <a:t>」を参照してください。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「オペレーション」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オペレーション一覧に登録されているものを選択する。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                              登録方法は</a:t>
            </a:r>
            <a:r>
              <a:rPr lang="ja-JP" altLang="en-US" sz="1200" dirty="0">
                <a:latin typeface="+mn-ea"/>
                <a:hlinkClick r:id="rId3"/>
              </a:rPr>
              <a:t>こちら</a:t>
            </a:r>
            <a:r>
              <a:rPr lang="ja-JP" altLang="en-US" sz="1200" dirty="0">
                <a:latin typeface="+mn-ea"/>
              </a:rPr>
              <a:t>の「</a:t>
            </a:r>
            <a:r>
              <a:rPr lang="en-US" altLang="ja-JP" sz="1200" dirty="0">
                <a:latin typeface="+mn-ea"/>
              </a:rPr>
              <a:t>4.1.1.3</a:t>
            </a:r>
            <a:r>
              <a:rPr lang="ja-JP" altLang="en-US" sz="1200" dirty="0"/>
              <a:t>投入オペレーション一覧  </a:t>
            </a:r>
            <a:r>
              <a:rPr lang="ja-JP" altLang="en-US" sz="1200" dirty="0">
                <a:latin typeface="+mn-ea"/>
              </a:rPr>
              <a:t>」を参照してください。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任意で入力</a:t>
            </a:r>
            <a:r>
              <a:rPr lang="en-US" altLang="ja-JP" sz="1200" dirty="0" smtClean="0">
                <a:latin typeface="+mn-ea"/>
              </a:rPr>
              <a:t>: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</a:t>
            </a:r>
            <a:r>
              <a:rPr lang="ja-JP" altLang="en-US" sz="1200" dirty="0" smtClean="0">
                <a:latin typeface="+mn-ea"/>
              </a:rPr>
              <a:t>オペレーティングシステム」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 smtClean="0">
                <a:latin typeface="+mn-ea"/>
              </a:rPr>
              <a:t>「マスタ管理」＞「オペレーティングシステム」に登録されているものを選択する。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</a:t>
            </a:r>
            <a:r>
              <a:rPr lang="en-US" altLang="ja-JP" sz="1200" dirty="0" smtClean="0">
                <a:latin typeface="+mn-ea"/>
              </a:rPr>
              <a:t>OS</a:t>
            </a:r>
            <a:r>
              <a:rPr lang="ja-JP" altLang="en-US" sz="1200" dirty="0" smtClean="0">
                <a:latin typeface="+mn-ea"/>
              </a:rPr>
              <a:t>バージョン」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対象</a:t>
            </a:r>
            <a:r>
              <a:rPr lang="ja-JP" altLang="en-US" sz="1200" dirty="0">
                <a:latin typeface="+mn-ea"/>
              </a:rPr>
              <a:t>レコードの</a:t>
            </a:r>
            <a:r>
              <a:rPr lang="en-US" altLang="ja-JP" sz="1200" dirty="0">
                <a:latin typeface="+mn-ea"/>
              </a:rPr>
              <a:t>OS</a:t>
            </a:r>
            <a:r>
              <a:rPr lang="ja-JP" altLang="en-US" sz="1200" dirty="0">
                <a:latin typeface="+mn-ea"/>
              </a:rPr>
              <a:t>のバージョンを</a:t>
            </a:r>
            <a:r>
              <a:rPr lang="ja-JP" altLang="en-US" sz="1200" dirty="0" smtClean="0">
                <a:latin typeface="+mn-ea"/>
              </a:rPr>
              <a:t>入力する。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「メーカー」</a:t>
            </a:r>
            <a:r>
              <a:rPr lang="en-US" altLang="ja-JP" sz="1200" dirty="0">
                <a:latin typeface="+mn-ea"/>
              </a:rPr>
              <a:t> …</a:t>
            </a:r>
            <a:r>
              <a:rPr lang="ja-JP" altLang="en-US" sz="1200" dirty="0">
                <a:latin typeface="+mn-ea"/>
              </a:rPr>
              <a:t> 「マスタ管理」＞</a:t>
            </a:r>
            <a:r>
              <a:rPr lang="ja-JP" altLang="en-US" sz="1200" dirty="0" smtClean="0">
                <a:latin typeface="+mn-ea"/>
              </a:rPr>
              <a:t>「メーカー」</a:t>
            </a:r>
            <a:r>
              <a:rPr lang="ja-JP" altLang="en-US" sz="1200" dirty="0">
                <a:latin typeface="+mn-ea"/>
              </a:rPr>
              <a:t>に登録</a:t>
            </a:r>
            <a:r>
              <a:rPr lang="ja-JP" altLang="en-US" sz="1200" dirty="0" smtClean="0">
                <a:latin typeface="+mn-ea"/>
              </a:rPr>
              <a:t>されているものを選択する。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3311493" y="4389313"/>
            <a:ext cx="595359" cy="538818"/>
            <a:chOff x="162795" y="3812178"/>
            <a:chExt cx="565503" cy="549789"/>
          </a:xfrm>
        </p:grpSpPr>
        <p:sp>
          <p:nvSpPr>
            <p:cNvPr id="1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6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97" y="2634925"/>
            <a:ext cx="10245916" cy="20902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/>
              <a:t>/ </a:t>
            </a:r>
            <a:r>
              <a:rPr lang="en-US" altLang="ja-JP" dirty="0" smtClean="0"/>
              <a:t>4.</a:t>
            </a:r>
            <a:r>
              <a:rPr lang="ja-JP" altLang="en-US" dirty="0"/>
              <a:t>連携メニューの登録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302522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「サーバ」＞「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「登録開始」を押下してパラメータの値を必要に応じて入力する。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 必要な項目に情報を登録したら「登録」を押下する。</a:t>
            </a:r>
            <a:endParaRPr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7061" y="2356264"/>
            <a:ext cx="151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Windows</a:t>
            </a:r>
            <a:endParaRPr kumimoji="1" lang="ja-JP" altLang="en-US" sz="90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1127310" y="3106455"/>
            <a:ext cx="7489040" cy="92345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3791680" y="4990824"/>
            <a:ext cx="8281150" cy="1534606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入力が必要</a:t>
            </a:r>
            <a:r>
              <a:rPr lang="en-US" altLang="ja-JP" sz="1200" dirty="0" smtClean="0">
                <a:latin typeface="+mn-ea"/>
              </a:rPr>
              <a:t>:</a:t>
            </a:r>
          </a:p>
          <a:p>
            <a:r>
              <a:rPr lang="ja-JP" altLang="en-US" sz="1200" dirty="0">
                <a:latin typeface="+mn-ea"/>
              </a:rPr>
              <a:t>「ホスト名」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機器一覧に登録されているものを選択する。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                      登録方法は</a:t>
            </a:r>
            <a:r>
              <a:rPr lang="ja-JP" altLang="en-US" sz="1200" dirty="0">
                <a:latin typeface="+mn-ea"/>
                <a:hlinkClick r:id="rId3"/>
              </a:rPr>
              <a:t>こちら</a:t>
            </a:r>
            <a:r>
              <a:rPr lang="ja-JP" altLang="en-US" sz="1200" dirty="0">
                <a:latin typeface="+mn-ea"/>
              </a:rPr>
              <a:t>の「</a:t>
            </a:r>
            <a:r>
              <a:rPr lang="en-US" altLang="ja-JP" sz="1200" dirty="0">
                <a:latin typeface="+mn-ea"/>
              </a:rPr>
              <a:t>4.1.1.1</a:t>
            </a:r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/>
              <a:t>機器一覧 </a:t>
            </a:r>
            <a:r>
              <a:rPr lang="ja-JP" altLang="en-US" sz="1200" dirty="0">
                <a:latin typeface="+mn-ea"/>
              </a:rPr>
              <a:t>」を参照してください。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「オペレーション」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オペレーション一覧に登録されているものを選択する。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                              登録方法は</a:t>
            </a:r>
            <a:r>
              <a:rPr lang="ja-JP" altLang="en-US" sz="1200" dirty="0">
                <a:latin typeface="+mn-ea"/>
                <a:hlinkClick r:id="rId3"/>
              </a:rPr>
              <a:t>こちら</a:t>
            </a:r>
            <a:r>
              <a:rPr lang="ja-JP" altLang="en-US" sz="1200" dirty="0">
                <a:latin typeface="+mn-ea"/>
              </a:rPr>
              <a:t>の「</a:t>
            </a:r>
            <a:r>
              <a:rPr lang="en-US" altLang="ja-JP" sz="1200" dirty="0">
                <a:latin typeface="+mn-ea"/>
              </a:rPr>
              <a:t>4.1.1.3</a:t>
            </a:r>
            <a:r>
              <a:rPr lang="ja-JP" altLang="en-US" sz="1200" dirty="0"/>
              <a:t>投入オペレーション一覧  </a:t>
            </a:r>
            <a:r>
              <a:rPr lang="ja-JP" altLang="en-US" sz="1200" dirty="0">
                <a:latin typeface="+mn-ea"/>
              </a:rPr>
              <a:t>」を参照してください。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任意で入力</a:t>
            </a:r>
            <a:r>
              <a:rPr lang="en-US" altLang="ja-JP" sz="1200" dirty="0" smtClean="0">
                <a:latin typeface="+mn-ea"/>
              </a:rPr>
              <a:t>: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</a:t>
            </a:r>
            <a:r>
              <a:rPr lang="ja-JP" altLang="en-US" sz="1200" dirty="0" smtClean="0">
                <a:latin typeface="+mn-ea"/>
              </a:rPr>
              <a:t>オペレーティングシステム」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 smtClean="0">
                <a:latin typeface="+mn-ea"/>
              </a:rPr>
              <a:t>「マスタ管理」＞「オペレーティングシステム」に登録されているものを選択する。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</a:t>
            </a:r>
            <a:r>
              <a:rPr lang="en-US" altLang="ja-JP" sz="1200" dirty="0" smtClean="0">
                <a:latin typeface="+mn-ea"/>
              </a:rPr>
              <a:t>OS</a:t>
            </a:r>
            <a:r>
              <a:rPr lang="ja-JP" altLang="en-US" sz="1200" dirty="0" smtClean="0">
                <a:latin typeface="+mn-ea"/>
              </a:rPr>
              <a:t>バージョン」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対象</a:t>
            </a:r>
            <a:r>
              <a:rPr lang="ja-JP" altLang="en-US" sz="1200" dirty="0">
                <a:latin typeface="+mn-ea"/>
              </a:rPr>
              <a:t>レコードの</a:t>
            </a:r>
            <a:r>
              <a:rPr lang="en-US" altLang="ja-JP" sz="1200" dirty="0">
                <a:latin typeface="+mn-ea"/>
              </a:rPr>
              <a:t>OS</a:t>
            </a:r>
            <a:r>
              <a:rPr lang="ja-JP" altLang="en-US" sz="1200" dirty="0">
                <a:latin typeface="+mn-ea"/>
              </a:rPr>
              <a:t>のバージョンを</a:t>
            </a:r>
            <a:r>
              <a:rPr lang="ja-JP" altLang="en-US" sz="1200" dirty="0" smtClean="0">
                <a:latin typeface="+mn-ea"/>
              </a:rPr>
              <a:t>入力する。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3311493" y="4677353"/>
            <a:ext cx="595359" cy="538818"/>
            <a:chOff x="162795" y="3812178"/>
            <a:chExt cx="565503" cy="549789"/>
          </a:xfrm>
        </p:grpSpPr>
        <p:sp>
          <p:nvSpPr>
            <p:cNvPr id="1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7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1" y="2280762"/>
            <a:ext cx="10660672" cy="198304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/>
              <a:t>/ </a:t>
            </a:r>
            <a:r>
              <a:rPr lang="en-US" altLang="ja-JP" dirty="0" smtClean="0"/>
              <a:t>4.</a:t>
            </a:r>
            <a:r>
              <a:rPr lang="ja-JP" altLang="en-US" dirty="0"/>
              <a:t>連携メニューの登録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764630"/>
            <a:ext cx="11713301" cy="1283980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>UNIX</a:t>
            </a:r>
            <a:r>
              <a:rPr kumimoji="1" lang="ja-JP" altLang="en-US" dirty="0" smtClean="0"/>
              <a:t>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「サーバ」＞「</a:t>
            </a:r>
            <a:r>
              <a:rPr lang="en-US" altLang="ja-JP" dirty="0" smtClean="0"/>
              <a:t>UNIX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「登録開始」を押下してパラメータの値を必要に応じて入力する。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 必要な項目に情報を登録したら「登録」を押下する。</a:t>
            </a:r>
            <a:endParaRPr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7061" y="2060810"/>
            <a:ext cx="151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UNIX</a:t>
            </a:r>
            <a:endParaRPr kumimoji="1" lang="ja-JP" altLang="en-US" sz="90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1026724" y="2684997"/>
            <a:ext cx="9749925" cy="92345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3592399" y="4115869"/>
            <a:ext cx="8281150" cy="2049511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入力が必要</a:t>
            </a:r>
            <a:r>
              <a:rPr lang="en-US" altLang="ja-JP" sz="1200" dirty="0" smtClean="0">
                <a:latin typeface="+mn-ea"/>
              </a:rPr>
              <a:t>:</a:t>
            </a:r>
          </a:p>
          <a:p>
            <a:r>
              <a:rPr lang="ja-JP" altLang="en-US" sz="1200" dirty="0" smtClean="0">
                <a:latin typeface="+mn-ea"/>
              </a:rPr>
              <a:t>「ホスト名」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機器一覧に登録されているものを選択する。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                      登録</a:t>
            </a:r>
            <a:r>
              <a:rPr lang="ja-JP" altLang="en-US" sz="1200" dirty="0">
                <a:latin typeface="+mn-ea"/>
              </a:rPr>
              <a:t>方法は</a:t>
            </a:r>
            <a:r>
              <a:rPr lang="ja-JP" altLang="en-US" sz="1200" dirty="0">
                <a:latin typeface="+mn-ea"/>
                <a:hlinkClick r:id="rId3"/>
              </a:rPr>
              <a:t>こちら</a:t>
            </a:r>
            <a:r>
              <a:rPr lang="ja-JP" altLang="en-US" sz="1200" dirty="0">
                <a:latin typeface="+mn-ea"/>
              </a:rPr>
              <a:t>の「</a:t>
            </a:r>
            <a:r>
              <a:rPr lang="en-US" altLang="ja-JP" sz="1200" dirty="0" smtClean="0">
                <a:latin typeface="+mn-ea"/>
              </a:rPr>
              <a:t>4.1.1.1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ja-JP" altLang="en-US" sz="1200" dirty="0" smtClean="0"/>
              <a:t>機器</a:t>
            </a:r>
            <a:r>
              <a:rPr lang="ja-JP" altLang="en-US" sz="1200" dirty="0"/>
              <a:t>一覧 </a:t>
            </a:r>
            <a:r>
              <a:rPr lang="ja-JP" altLang="en-US" sz="1200" dirty="0">
                <a:latin typeface="+mn-ea"/>
              </a:rPr>
              <a:t>」を参照してください。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「オペレーション」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オペレーション一覧に登録されているものを選択する。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                              </a:t>
            </a:r>
            <a:r>
              <a:rPr lang="ja-JP" altLang="en-US" sz="1200" dirty="0">
                <a:latin typeface="+mn-ea"/>
              </a:rPr>
              <a:t>登録方法は</a:t>
            </a:r>
            <a:r>
              <a:rPr lang="ja-JP" altLang="en-US" sz="1200" dirty="0">
                <a:latin typeface="+mn-ea"/>
                <a:hlinkClick r:id="rId3"/>
              </a:rPr>
              <a:t>こちら</a:t>
            </a:r>
            <a:r>
              <a:rPr lang="ja-JP" altLang="en-US" sz="1200" dirty="0">
                <a:latin typeface="+mn-ea"/>
              </a:rPr>
              <a:t>の「</a:t>
            </a:r>
            <a:r>
              <a:rPr lang="en-US" altLang="ja-JP" sz="1200" dirty="0" smtClean="0">
                <a:latin typeface="+mn-ea"/>
              </a:rPr>
              <a:t>4.1.1.3</a:t>
            </a:r>
            <a:r>
              <a:rPr lang="ja-JP" altLang="en-US" sz="1200" dirty="0"/>
              <a:t>投入オペレーション一覧  </a:t>
            </a:r>
            <a:r>
              <a:rPr lang="ja-JP" altLang="en-US" sz="1200" dirty="0">
                <a:latin typeface="+mn-ea"/>
              </a:rPr>
              <a:t>」を参照してください。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「クラス」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「マスタ管理」＞「クラス」に登録されているものを選択する。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任意で入力</a:t>
            </a:r>
            <a:r>
              <a:rPr lang="en-US" altLang="ja-JP" sz="1200" dirty="0" smtClean="0">
                <a:latin typeface="+mn-ea"/>
              </a:rPr>
              <a:t>: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</a:t>
            </a:r>
            <a:r>
              <a:rPr lang="ja-JP" altLang="en-US" sz="1200" dirty="0" smtClean="0">
                <a:latin typeface="+mn-ea"/>
              </a:rPr>
              <a:t>オペレーティングシステム」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 smtClean="0">
                <a:latin typeface="+mn-ea"/>
              </a:rPr>
              <a:t>「マスタ管理」＞「オペレーティングシステム」に登録されているものを選択する。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</a:t>
            </a:r>
            <a:r>
              <a:rPr lang="ja-JP" altLang="en-US" sz="1200" dirty="0">
                <a:latin typeface="+mn-ea"/>
              </a:rPr>
              <a:t>説明</a:t>
            </a:r>
            <a:r>
              <a:rPr lang="ja-JP" altLang="en-US" sz="1200" dirty="0" smtClean="0">
                <a:latin typeface="+mn-ea"/>
              </a:rPr>
              <a:t>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対象レコードの説明を入力する。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</a:t>
            </a:r>
            <a:r>
              <a:rPr lang="en-US" altLang="ja-JP" sz="1200" dirty="0">
                <a:latin typeface="+mn-ea"/>
              </a:rPr>
              <a:t>OS</a:t>
            </a:r>
            <a:r>
              <a:rPr lang="ja-JP" altLang="en-US" sz="1200" dirty="0">
                <a:latin typeface="+mn-ea"/>
              </a:rPr>
              <a:t>バージョン」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対象レコードの</a:t>
            </a:r>
            <a:r>
              <a:rPr lang="en-US" altLang="ja-JP" sz="1200" dirty="0">
                <a:latin typeface="+mn-ea"/>
              </a:rPr>
              <a:t>OS</a:t>
            </a:r>
            <a:r>
              <a:rPr lang="ja-JP" altLang="en-US" sz="1200" dirty="0">
                <a:latin typeface="+mn-ea"/>
              </a:rPr>
              <a:t>のバージョンを入力する。</a:t>
            </a:r>
            <a:endParaRPr lang="en-US" altLang="ja-JP" sz="1200" dirty="0">
              <a:latin typeface="+mn-ea"/>
            </a:endParaRPr>
          </a:p>
          <a:p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 smtClean="0">
                <a:latin typeface="+mn-ea"/>
              </a:rPr>
              <a:t>クラスについて、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smtClean="0">
                <a:latin typeface="+mn-ea"/>
              </a:rPr>
              <a:t>連携で利用するのは「クラス名」ではなく「クラス」を利用しています。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3112212" y="3802399"/>
            <a:ext cx="595359" cy="538818"/>
            <a:chOff x="162795" y="3812178"/>
            <a:chExt cx="565503" cy="549789"/>
          </a:xfrm>
        </p:grpSpPr>
        <p:sp>
          <p:nvSpPr>
            <p:cNvPr id="1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99596" y="4276006"/>
            <a:ext cx="151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クラス（登録時）</a:t>
            </a:r>
            <a:endParaRPr kumimoji="1" lang="ja-JP" altLang="en-US" sz="900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20" y="5688329"/>
            <a:ext cx="2553056" cy="809738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599596" y="5502488"/>
            <a:ext cx="151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クラス（一覧表示時）</a:t>
            </a:r>
            <a:endParaRPr kumimoji="1" lang="ja-JP" altLang="en-US" sz="9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5"/>
          <a:srcRect t="10782" b="21813"/>
          <a:stretch/>
        </p:blipFill>
        <p:spPr>
          <a:xfrm>
            <a:off x="633320" y="4471430"/>
            <a:ext cx="2314898" cy="100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Ⅲ. ServiceNow</a:t>
            </a:r>
            <a:r>
              <a:rPr lang="ja-JP" altLang="en-US" dirty="0" smtClean="0"/>
              <a:t>連携手順</a:t>
            </a:r>
            <a:r>
              <a:rPr lang="en-US" altLang="ja-JP" dirty="0" smtClean="0"/>
              <a:t>/ </a:t>
            </a:r>
            <a:r>
              <a:rPr lang="en-US" altLang="ja-JP" dirty="0"/>
              <a:t>5. Conductor</a:t>
            </a:r>
            <a:r>
              <a:rPr lang="ja-JP" altLang="en-US" dirty="0" smtClean="0"/>
              <a:t>の実行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50" y="4489810"/>
            <a:ext cx="10514234" cy="165615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10" y="2362351"/>
            <a:ext cx="8468907" cy="17147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Ⅲ.ServiceNow</a:t>
            </a:r>
            <a:r>
              <a:rPr lang="ja-JP" altLang="en-US" dirty="0"/>
              <a:t>連携手順 </a:t>
            </a:r>
            <a:r>
              <a:rPr lang="en-US" altLang="ja-JP" dirty="0" smtClean="0"/>
              <a:t>/ </a:t>
            </a:r>
            <a:r>
              <a:rPr lang="en-US" altLang="ja-JP" dirty="0"/>
              <a:t>5. Conductor</a:t>
            </a:r>
            <a:r>
              <a:rPr lang="ja-JP" altLang="en-US" dirty="0"/>
              <a:t>の</a:t>
            </a:r>
            <a:r>
              <a:rPr lang="ja-JP" altLang="en-US" dirty="0" smtClean="0"/>
              <a:t>実行（</a:t>
            </a:r>
            <a:r>
              <a:rPr lang="en-US" altLang="ja-JP" dirty="0" smtClean="0"/>
              <a:t>1/3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656158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Conductor</a:t>
            </a:r>
            <a:r>
              <a:rPr lang="ja-JP" altLang="en-US" dirty="0" smtClean="0"/>
              <a:t>実行「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</a:t>
            </a:r>
            <a:r>
              <a:rPr lang="ja-JP" altLang="en-US" dirty="0"/>
              <a:t>実行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」の</a:t>
            </a:r>
            <a:r>
              <a:rPr lang="ja-JP" altLang="en-US" dirty="0" smtClean="0"/>
              <a:t>「</a:t>
            </a:r>
            <a:r>
              <a:rPr lang="en-US" altLang="ja-JP" dirty="0"/>
              <a:t>ServiceNow</a:t>
            </a:r>
            <a:r>
              <a:rPr lang="ja-JP" altLang="en-US" dirty="0" smtClean="0"/>
              <a:t>連携」</a:t>
            </a:r>
            <a:r>
              <a:rPr lang="ja-JP" altLang="en-US" dirty="0"/>
              <a:t>を</a:t>
            </a:r>
            <a:r>
              <a:rPr lang="ja-JP" altLang="en-US" dirty="0" smtClean="0"/>
              <a:t>選択する。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</a:t>
            </a:r>
            <a:r>
              <a:rPr lang="ja-JP" altLang="en-US" dirty="0" smtClean="0"/>
              <a:t>から「</a:t>
            </a:r>
            <a:r>
              <a:rPr lang="en-US" altLang="ja-JP" dirty="0"/>
              <a:t>ServiceNow</a:t>
            </a:r>
            <a:r>
              <a:rPr lang="ja-JP" altLang="en-US" dirty="0"/>
              <a:t>連携」</a:t>
            </a:r>
            <a:r>
              <a:rPr lang="ja-JP" altLang="en-US" dirty="0" smtClean="0"/>
              <a:t>を選択する。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623240" y="3478923"/>
            <a:ext cx="5040700" cy="24644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6113291" y="268700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89330" y="5548156"/>
            <a:ext cx="5434660" cy="25717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6023990" y="507088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73891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0" y="1605890"/>
            <a:ext cx="5474759" cy="49174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Ⅲ.ServiceNow</a:t>
            </a:r>
            <a:r>
              <a:rPr lang="ja-JP" altLang="en-US" dirty="0"/>
              <a:t>連携手順 </a:t>
            </a:r>
            <a:r>
              <a:rPr lang="en-US" altLang="ja-JP" dirty="0"/>
              <a:t>/ 5. Conductor</a:t>
            </a:r>
            <a:r>
              <a:rPr lang="ja-JP" altLang="en-US" dirty="0"/>
              <a:t>の実行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83479" y="6319025"/>
            <a:ext cx="678225" cy="1949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 bwMode="gray">
          <a:xfrm>
            <a:off x="335201" y="836640"/>
            <a:ext cx="9289289" cy="769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Conductor</a:t>
            </a:r>
            <a:r>
              <a:rPr lang="ja-JP" altLang="en-US" kern="0" dirty="0" smtClean="0"/>
              <a:t>実行</a:t>
            </a:r>
          </a:p>
          <a:p>
            <a:pPr lvl="1"/>
            <a:r>
              <a:rPr lang="ja-JP" altLang="en-US" kern="0" dirty="0" smtClean="0"/>
              <a:t>画面下部の実行</a:t>
            </a:r>
            <a:r>
              <a:rPr lang="ja-JP" altLang="en-US" kern="0" dirty="0"/>
              <a:t>ボタン</a:t>
            </a:r>
            <a:r>
              <a:rPr lang="ja-JP" altLang="en-US" kern="0" dirty="0" smtClean="0"/>
              <a:t>を押下する。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765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00" y="1484730"/>
            <a:ext cx="5692253" cy="345648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Ⅲ.ServiceNow</a:t>
            </a:r>
            <a:r>
              <a:rPr lang="ja-JP" altLang="en-US" dirty="0"/>
              <a:t>連携手順 </a:t>
            </a:r>
            <a:r>
              <a:rPr lang="en-US" altLang="ja-JP" dirty="0"/>
              <a:t>/ 5. Conductor</a:t>
            </a:r>
            <a:r>
              <a:rPr lang="ja-JP" altLang="en-US" dirty="0"/>
              <a:t>の実行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721932" y="2025384"/>
            <a:ext cx="519026" cy="17677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 bwMode="gray">
          <a:xfrm>
            <a:off x="623240" y="4976759"/>
            <a:ext cx="10130410" cy="1521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の確認</a:t>
            </a:r>
          </a:p>
          <a:p>
            <a:pPr lvl="1"/>
            <a:r>
              <a:rPr lang="en-US" altLang="ja-JP" kern="0" dirty="0" err="1" smtClean="0"/>
              <a:t>ServiceNow</a:t>
            </a:r>
            <a:r>
              <a:rPr lang="ja-JP" altLang="en-US" kern="0" dirty="0" smtClean="0"/>
              <a:t>へログインする。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「構成管理</a:t>
            </a:r>
            <a:r>
              <a:rPr lang="en-US" altLang="ja-JP" kern="0" dirty="0" smtClean="0"/>
              <a:t>(CMDB)</a:t>
            </a:r>
            <a:r>
              <a:rPr lang="ja-JP" altLang="en-US" kern="0" dirty="0" smtClean="0"/>
              <a:t>」「サーバー」「</a:t>
            </a:r>
            <a:r>
              <a:rPr lang="en-US" altLang="ja-JP" kern="0" dirty="0" err="1" smtClean="0"/>
              <a:t>Linux,Windows,UNIX</a:t>
            </a:r>
            <a:r>
              <a:rPr lang="ja-JP" altLang="en-US" kern="0" dirty="0" smtClean="0"/>
              <a:t>」へ移動する。</a:t>
            </a:r>
            <a:endParaRPr lang="en-US" altLang="ja-JP" kern="0" dirty="0" smtClean="0"/>
          </a:p>
          <a:p>
            <a:pPr lvl="1"/>
            <a:r>
              <a:rPr lang="en-US" altLang="ja-JP" kern="0" dirty="0" smtClean="0"/>
              <a:t>ITA</a:t>
            </a:r>
            <a:r>
              <a:rPr lang="ja-JP" altLang="en-US" kern="0" dirty="0" err="1" smtClean="0"/>
              <a:t>に登</a:t>
            </a:r>
            <a:r>
              <a:rPr lang="ja-JP" altLang="en-US" kern="0" dirty="0" smtClean="0"/>
              <a:t>録したレコードが連携されていることを確認する。</a:t>
            </a:r>
            <a:endParaRPr lang="ja-JP" altLang="en-US" kern="0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487601" y="769965"/>
            <a:ext cx="10130410" cy="792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実行結果の確認</a:t>
            </a:r>
          </a:p>
          <a:p>
            <a:pPr lvl="1"/>
            <a:r>
              <a:rPr lang="ja-JP" altLang="en-US" kern="0" dirty="0" smtClean="0"/>
              <a:t> </a:t>
            </a:r>
            <a:r>
              <a:rPr lang="en-US" altLang="ja-JP" kern="0" dirty="0" smtClean="0"/>
              <a:t>Status</a:t>
            </a:r>
            <a:r>
              <a:rPr lang="ja-JP" altLang="en-US" kern="0" dirty="0" smtClean="0"/>
              <a:t>に「正常終了」が表示されていることを確認する。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21976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53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1.</a:t>
            </a:r>
            <a:r>
              <a:rPr lang="ja-JP" altLang="en-US" dirty="0" smtClean="0">
                <a:latin typeface="+mn-ea"/>
              </a:rPr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754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Ⅰ.ServiceNow</a:t>
            </a:r>
            <a:r>
              <a:rPr lang="ja-JP" altLang="en-US" dirty="0" smtClean="0"/>
              <a:t>連携モデル概要</a:t>
            </a:r>
            <a:r>
              <a:rPr lang="en-US" altLang="ja-JP" dirty="0" smtClean="0"/>
              <a:t> / 1. 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4170" y="836640"/>
            <a:ext cx="10818510" cy="2474955"/>
          </a:xfrm>
        </p:spPr>
        <p:txBody>
          <a:bodyPr>
            <a:noAutofit/>
          </a:bodyPr>
          <a:lstStyle/>
          <a:p>
            <a:r>
              <a:rPr lang="en-US" altLang="ja-JP" dirty="0" err="1" smtClean="0"/>
              <a:t>CloudSystem</a:t>
            </a:r>
            <a:r>
              <a:rPr lang="ja-JP" altLang="en-US" dirty="0" smtClean="0"/>
              <a:t>テンプレート </a:t>
            </a:r>
            <a:r>
              <a:rPr lang="en-US" altLang="ja-JP" dirty="0" smtClean="0"/>
              <a:t>ServiceNow</a:t>
            </a:r>
            <a:r>
              <a:rPr lang="ja-JP" altLang="en-US" dirty="0" smtClean="0"/>
              <a:t>連携モデルとは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CloudSystem</a:t>
            </a:r>
            <a:r>
              <a:rPr lang="ja-JP" altLang="en-US" dirty="0" smtClean="0"/>
              <a:t>テンプレート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以降は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</a:t>
            </a:r>
            <a:r>
              <a:rPr lang="en-US" altLang="ja-JP" dirty="0" smtClean="0"/>
              <a:t>)</a:t>
            </a:r>
            <a:r>
              <a:rPr lang="ja-JP" altLang="en-US" dirty="0" smtClean="0"/>
              <a:t>シリーズの一つ。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CS</a:t>
            </a:r>
            <a:r>
              <a:rPr lang="ja-JP" altLang="en-US" dirty="0" smtClean="0"/>
              <a:t>テンプレートは</a:t>
            </a:r>
            <a:r>
              <a:rPr lang="en-US" altLang="ja-JP" dirty="0" err="1" smtClean="0"/>
              <a:t>Exastro</a:t>
            </a:r>
            <a:r>
              <a:rPr lang="ja-JP" altLang="en-US" dirty="0"/>
              <a:t> </a:t>
            </a:r>
            <a:r>
              <a:rPr lang="en-US" altLang="ja-JP" dirty="0" smtClean="0"/>
              <a:t>IT Automation</a:t>
            </a:r>
            <a:r>
              <a:rPr lang="ja-JP" altLang="en-US" dirty="0" smtClean="0"/>
              <a:t>のカートリッジの総称で、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CS</a:t>
            </a:r>
            <a:r>
              <a:rPr lang="ja-JP" altLang="en-US" dirty="0" smtClean="0"/>
              <a:t>テンプレートを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に導入することで、容易に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から各システムの自動構築が可能となる。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ServiceNow</a:t>
            </a:r>
            <a:r>
              <a:rPr lang="ja-JP" altLang="en-US" dirty="0" smtClean="0"/>
              <a:t>連携モデルでは、</a:t>
            </a:r>
            <a:r>
              <a:rPr lang="en-US" altLang="ja-JP" dirty="0" smtClean="0"/>
              <a:t>ServiceNow</a:t>
            </a:r>
            <a:r>
              <a:rPr lang="ja-JP" altLang="en-US" dirty="0" smtClean="0"/>
              <a:t>の構成管理</a:t>
            </a:r>
            <a:r>
              <a:rPr lang="en-US" altLang="ja-JP" dirty="0" smtClean="0"/>
              <a:t>(CMDB)</a:t>
            </a:r>
            <a:r>
              <a:rPr lang="ja-JP" altLang="en-US" dirty="0" smtClean="0"/>
              <a:t>上に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の情報の同期を実施する。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※ServiceNow</a:t>
            </a:r>
            <a:r>
              <a:rPr lang="ja-JP" altLang="en-US" dirty="0" smtClean="0"/>
              <a:t>本体は事前に構成管理</a:t>
            </a:r>
            <a:r>
              <a:rPr lang="en-US" altLang="ja-JP" dirty="0" smtClean="0"/>
              <a:t>(CMDB)</a:t>
            </a:r>
            <a:r>
              <a:rPr lang="ja-JP" altLang="en-US" dirty="0" smtClean="0"/>
              <a:t>の利用準備を済ませておく。（本資料で</a:t>
            </a:r>
            <a:r>
              <a:rPr lang="ja-JP" altLang="en-US" dirty="0"/>
              <a:t>は構成管理</a:t>
            </a:r>
            <a:r>
              <a:rPr lang="en-US" altLang="ja-JP" dirty="0"/>
              <a:t>(CMDB)</a:t>
            </a:r>
            <a:r>
              <a:rPr lang="ja-JP" altLang="en-US" dirty="0" smtClean="0"/>
              <a:t>の設定などについての説明は行いません。）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32" name="コンテンツ プレースホルダー 2"/>
          <p:cNvSpPr txBox="1">
            <a:spLocks/>
          </p:cNvSpPr>
          <p:nvPr/>
        </p:nvSpPr>
        <p:spPr bwMode="gray">
          <a:xfrm>
            <a:off x="174170" y="3311595"/>
            <a:ext cx="10514954" cy="1053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連携モデルの特徴</a:t>
            </a:r>
            <a:endParaRPr lang="en-US" altLang="ja-JP" kern="0" dirty="0" smtClean="0"/>
          </a:p>
          <a:p>
            <a:pPr lvl="1"/>
            <a:r>
              <a:rPr lang="en-US" altLang="ja-JP" kern="0" dirty="0" err="1" smtClean="0"/>
              <a:t>Exastro</a:t>
            </a:r>
            <a:r>
              <a:rPr lang="ja-JP" altLang="en-US" kern="0" dirty="0" smtClean="0"/>
              <a:t> </a:t>
            </a:r>
            <a:r>
              <a:rPr lang="en-US" altLang="ja-JP" kern="0" dirty="0" smtClean="0"/>
              <a:t>ITA</a:t>
            </a:r>
            <a:r>
              <a:rPr lang="ja-JP" altLang="en-US" kern="0" dirty="0" smtClean="0"/>
              <a:t>から</a:t>
            </a:r>
            <a:r>
              <a:rPr lang="en-US" altLang="ja-JP" kern="0" dirty="0" err="1" smtClean="0"/>
              <a:t>Ansible</a:t>
            </a:r>
            <a:r>
              <a:rPr lang="ja-JP" altLang="en-US" kern="0" dirty="0" smtClean="0"/>
              <a:t> </a:t>
            </a:r>
            <a:r>
              <a:rPr lang="en-US" altLang="ja-JP" kern="0" dirty="0" smtClean="0"/>
              <a:t>Playbook</a:t>
            </a:r>
            <a:r>
              <a:rPr lang="ja-JP" altLang="en-US" kern="0" dirty="0" smtClean="0"/>
              <a:t>を実行すること</a:t>
            </a:r>
            <a:r>
              <a:rPr lang="ja-JP" altLang="en-US" kern="0" dirty="0"/>
              <a:t>で</a:t>
            </a:r>
            <a:r>
              <a:rPr lang="ja-JP" altLang="en-US" kern="0" dirty="0" smtClean="0"/>
              <a:t>、</a:t>
            </a:r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の構成</a:t>
            </a:r>
            <a:r>
              <a:rPr lang="ja-JP" altLang="en-US" kern="0" dirty="0"/>
              <a:t>管理</a:t>
            </a:r>
            <a:r>
              <a:rPr lang="en-US" altLang="ja-JP" kern="0" dirty="0"/>
              <a:t>(CMDB)</a:t>
            </a:r>
            <a:r>
              <a:rPr lang="ja-JP" altLang="en-US" kern="0" dirty="0"/>
              <a:t>に対して</a:t>
            </a:r>
            <a:r>
              <a:rPr lang="ja-JP" altLang="en-US" kern="0" dirty="0" smtClean="0"/>
              <a:t>、実行した段階の最新の構成情報をもとに同期処理を行う。</a:t>
            </a:r>
            <a:endParaRPr lang="en-US" altLang="ja-JP" kern="0" dirty="0" smtClean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174170" y="4581160"/>
            <a:ext cx="10514954" cy="144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関連図</a:t>
            </a:r>
          </a:p>
          <a:p>
            <a:pPr lvl="1"/>
            <a:r>
              <a:rPr lang="ja-JP" altLang="en-US" kern="0" dirty="0" smtClean="0"/>
              <a:t>次スライドで</a:t>
            </a:r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連携において、同期される構成管理</a:t>
            </a:r>
            <a:r>
              <a:rPr lang="en-US" altLang="ja-JP" kern="0" dirty="0" smtClean="0"/>
              <a:t>(CMDB)</a:t>
            </a:r>
            <a:r>
              <a:rPr lang="ja-JP" altLang="en-US" kern="0" dirty="0" smtClean="0"/>
              <a:t>の関連図を示す。</a:t>
            </a:r>
            <a:endParaRPr lang="en-US" altLang="ja-JP" kern="0" dirty="0" smtClean="0"/>
          </a:p>
        </p:txBody>
      </p:sp>
    </p:spTree>
    <p:extLst>
      <p:ext uri="{BB962C8B-B14F-4D97-AF65-F5344CB8AC3E}">
        <p14:creationId xmlns:p14="http://schemas.microsoft.com/office/powerpoint/2010/main" val="104414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1.</a:t>
            </a:r>
            <a:r>
              <a:rPr lang="ja-JP" altLang="en-US" dirty="0">
                <a:latin typeface="+mn-ea"/>
              </a:rPr>
              <a:t>はじめに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455381" y="980660"/>
            <a:ext cx="11401419" cy="1152160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はじめに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作業は「</a:t>
            </a:r>
            <a:r>
              <a:rPr lang="ja-JP" altLang="en-US" dirty="0" smtClean="0">
                <a:solidFill>
                  <a:srgbClr val="FF0000"/>
                </a:solidFill>
              </a:rPr>
              <a:t>システム管理者</a:t>
            </a:r>
            <a:r>
              <a:rPr lang="ja-JP" altLang="en-US" dirty="0" smtClean="0"/>
              <a:t>」である「</a:t>
            </a:r>
            <a:r>
              <a:rPr lang="en-US" altLang="ja-JP" dirty="0" smtClean="0">
                <a:solidFill>
                  <a:srgbClr val="FF0000"/>
                </a:solidFill>
              </a:rPr>
              <a:t>administrator</a:t>
            </a:r>
            <a:r>
              <a:rPr lang="ja-JP" altLang="en-US" dirty="0" smtClean="0"/>
              <a:t>」で実施する。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ServiceNow</a:t>
            </a:r>
            <a:r>
              <a:rPr lang="ja-JP" altLang="en-US" dirty="0" smtClean="0"/>
              <a:t>連携で利用できるのは、「構成管理</a:t>
            </a:r>
            <a:r>
              <a:rPr lang="en-US" altLang="ja-JP" dirty="0" smtClean="0"/>
              <a:t>(CMDB)</a:t>
            </a:r>
            <a:r>
              <a:rPr lang="ja-JP" altLang="en-US" dirty="0" smtClean="0"/>
              <a:t>」配下に限る。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作業対象メニューは下記表を参照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08273"/>
              </p:ext>
            </p:extLst>
          </p:nvPr>
        </p:nvGraphicFramePr>
        <p:xfrm>
          <a:off x="695250" y="2492870"/>
          <a:ext cx="812800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467606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35237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メニューグループ名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メニュー名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2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メニュー作成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メニュー定義・作成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6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管理コンソール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ロール・メニュー紐付管理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3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TW" altLang="en-US" dirty="0" smtClean="0"/>
                        <a:t>連携情報管理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連携対象メニュー管理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8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連兼情報管理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項目名紐づけ表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52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マスタ管理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クラス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56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マスタ管理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オ</a:t>
                      </a:r>
                      <a:r>
                        <a:rPr kumimoji="1" lang="ja-JP" altLang="en-US" dirty="0" err="1" smtClean="0"/>
                        <a:t>ぺ</a:t>
                      </a:r>
                      <a:r>
                        <a:rPr kumimoji="1" lang="ja-JP" altLang="en-US" dirty="0" smtClean="0"/>
                        <a:t>レーションシステム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6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マスタ管理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メーカー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651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0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2</a:t>
            </a:r>
            <a:r>
              <a:rPr lang="en-US" altLang="ja-JP" dirty="0" smtClean="0">
                <a:latin typeface="+mn-ea"/>
              </a:rPr>
              <a:t>.</a:t>
            </a:r>
            <a:r>
              <a:rPr lang="ja-JP" altLang="en-US" dirty="0" smtClean="0">
                <a:latin typeface="+mn-ea"/>
              </a:rPr>
              <a:t>連携対象メニューの追加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5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0" y="3140960"/>
            <a:ext cx="5951261" cy="32910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2.</a:t>
            </a:r>
            <a:r>
              <a:rPr lang="ja-JP" altLang="en-US" dirty="0">
                <a:latin typeface="+mn-ea"/>
              </a:rPr>
              <a:t>連携対象</a:t>
            </a:r>
            <a:r>
              <a:rPr lang="ja-JP" altLang="en-US" dirty="0" smtClean="0">
                <a:latin typeface="+mn-ea"/>
              </a:rPr>
              <a:t>メニューの追加（</a:t>
            </a:r>
            <a:r>
              <a:rPr lang="en-US" altLang="ja-JP" dirty="0" smtClean="0">
                <a:latin typeface="+mn-ea"/>
              </a:rPr>
              <a:t>1/</a:t>
            </a:r>
            <a:r>
              <a:rPr lang="en-US" altLang="ja-JP" dirty="0">
                <a:latin typeface="+mn-ea"/>
              </a:rPr>
              <a:t>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7"/>
            <a:ext cx="11713300" cy="2067375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メニュー作成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「メニュー作成」</a:t>
            </a:r>
            <a:r>
              <a:rPr lang="ja-JP" altLang="en-US" dirty="0"/>
              <a:t>＞「メニュー定義・</a:t>
            </a:r>
            <a:r>
              <a:rPr lang="ja-JP" altLang="en-US" dirty="0" smtClean="0"/>
              <a:t>作成」へ移動する。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追加したいテーブルの名前以外の項目を作成する。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 全ての項目を設定し</a:t>
            </a:r>
            <a:r>
              <a:rPr lang="ja-JP" altLang="en-US" dirty="0" smtClean="0"/>
              <a:t>「作成」を押下する。</a:t>
            </a:r>
            <a:endParaRPr lang="en-US" altLang="ja-JP" dirty="0" smtClean="0"/>
          </a:p>
          <a:p>
            <a:pPr marL="396000" lvl="3" indent="0">
              <a:buNone/>
            </a:pPr>
            <a:r>
              <a:rPr lang="en-US" altLang="ja-JP" sz="1600" dirty="0" smtClean="0">
                <a:latin typeface="+mn-ea"/>
              </a:rPr>
              <a:t>※</a:t>
            </a:r>
            <a:r>
              <a:rPr lang="ja-JP" altLang="en-US" sz="1600" dirty="0" smtClean="0">
                <a:latin typeface="+mn-ea"/>
              </a:rPr>
              <a:t>メニュー</a:t>
            </a:r>
            <a:r>
              <a:rPr lang="ja-JP" altLang="en-US" sz="1600" dirty="0">
                <a:latin typeface="+mn-ea"/>
              </a:rPr>
              <a:t>作成方法の詳細は下記資料を参照</a:t>
            </a:r>
            <a:endParaRPr lang="en-US" altLang="ja-JP" sz="1600" dirty="0">
              <a:latin typeface="+mn-ea"/>
            </a:endParaRPr>
          </a:p>
          <a:p>
            <a:pPr marL="555013" lvl="4" indent="0">
              <a:buNone/>
            </a:pPr>
            <a:r>
              <a:rPr lang="en-US" altLang="ja-JP" sz="1600" dirty="0" err="1" smtClean="0">
                <a:latin typeface="+mn-ea"/>
                <a:hlinkClick r:id="rId3"/>
              </a:rPr>
              <a:t>Exastro</a:t>
            </a:r>
            <a:r>
              <a:rPr lang="en-US" altLang="ja-JP" sz="1600" dirty="0" smtClean="0">
                <a:latin typeface="+mn-ea"/>
                <a:hlinkClick r:id="rId3"/>
              </a:rPr>
              <a:t>-ITA_</a:t>
            </a:r>
            <a:r>
              <a:rPr lang="ja-JP" altLang="en-US" sz="1600" dirty="0" smtClean="0">
                <a:latin typeface="+mn-ea"/>
                <a:hlinkClick r:id="rId3"/>
              </a:rPr>
              <a:t>利用手順マニュアル</a:t>
            </a:r>
            <a:r>
              <a:rPr lang="en-US" altLang="ja-JP" sz="1600" dirty="0" smtClean="0">
                <a:latin typeface="+mn-ea"/>
                <a:hlinkClick r:id="rId3"/>
              </a:rPr>
              <a:t>_</a:t>
            </a:r>
            <a:r>
              <a:rPr lang="ja-JP" altLang="en-US" sz="1600" dirty="0" smtClean="0">
                <a:latin typeface="+mn-ea"/>
                <a:hlinkClick r:id="rId3"/>
              </a:rPr>
              <a:t>メニュー作成機能</a:t>
            </a:r>
            <a:r>
              <a:rPr lang="en-US" altLang="ja-JP" sz="1600" dirty="0" smtClean="0">
                <a:latin typeface="+mn-ea"/>
                <a:hlinkClick r:id="rId3"/>
              </a:rPr>
              <a:t>.pdf</a:t>
            </a:r>
            <a:endParaRPr lang="en-US" altLang="ja-JP" sz="1600" dirty="0">
              <a:latin typeface="+mn-ea"/>
            </a:endParaRPr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6528059" y="5239172"/>
            <a:ext cx="5423291" cy="128625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「作成対象」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パラメータシート</a:t>
            </a:r>
            <a:r>
              <a:rPr lang="en-US" altLang="ja-JP" sz="1200" dirty="0" smtClean="0">
                <a:latin typeface="+mn-ea"/>
              </a:rPr>
              <a:t>(</a:t>
            </a:r>
            <a:r>
              <a:rPr lang="ja-JP" altLang="en-US" sz="1200" dirty="0" smtClean="0">
                <a:latin typeface="+mn-ea"/>
              </a:rPr>
              <a:t>ホスト</a:t>
            </a:r>
            <a:r>
              <a:rPr lang="en-US" altLang="ja-JP" sz="1200" dirty="0" smtClean="0">
                <a:latin typeface="+mn-ea"/>
              </a:rPr>
              <a:t>/</a:t>
            </a:r>
            <a:r>
              <a:rPr lang="ja-JP" altLang="en-US" sz="1200" dirty="0" smtClean="0">
                <a:latin typeface="+mn-ea"/>
              </a:rPr>
              <a:t>オペレーションあり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に固定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「入力用」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「サーバ」などわかりやすいグループを指定</a:t>
            </a:r>
            <a:endParaRPr lang="en-US" altLang="ja-JP" sz="1200" dirty="0" smtClean="0">
              <a:latin typeface="+mn-ea"/>
            </a:endParaRPr>
          </a:p>
          <a:p>
            <a:pPr lvl="2"/>
            <a:r>
              <a:rPr lang="ja-JP" altLang="en-US" sz="1200" dirty="0" smtClean="0">
                <a:latin typeface="+mn-ea"/>
              </a:rPr>
              <a:t>  </a:t>
            </a:r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 smtClean="0">
                <a:latin typeface="+mn-ea"/>
              </a:rPr>
              <a:t>メニューグループの作成方法は下記資料 </a:t>
            </a:r>
            <a:r>
              <a:rPr lang="en-US" altLang="ja-JP" sz="1200" dirty="0" smtClean="0">
                <a:latin typeface="+mn-ea"/>
              </a:rPr>
              <a:t>P26~P30</a:t>
            </a:r>
            <a:r>
              <a:rPr lang="ja-JP" altLang="en-US" sz="1200" dirty="0" smtClean="0">
                <a:latin typeface="+mn-ea"/>
              </a:rPr>
              <a:t>参照</a:t>
            </a:r>
            <a:endParaRPr lang="en-US" altLang="ja-JP" sz="1200" dirty="0" smtClean="0">
              <a:latin typeface="+mn-ea"/>
            </a:endParaRPr>
          </a:p>
          <a:p>
            <a:pPr lvl="2"/>
            <a:r>
              <a:rPr lang="ja-JP" altLang="en-US" sz="1200" dirty="0" smtClean="0">
                <a:latin typeface="+mn-ea"/>
              </a:rPr>
              <a:t>  </a:t>
            </a:r>
            <a:r>
              <a:rPr lang="en-US" altLang="ja-JP" sz="1200" dirty="0" err="1" smtClean="0">
                <a:latin typeface="+mn-ea"/>
                <a:hlinkClick r:id="rId4"/>
              </a:rPr>
              <a:t>Exastro</a:t>
            </a:r>
            <a:r>
              <a:rPr lang="en-US" altLang="ja-JP" sz="1200" dirty="0" smtClean="0">
                <a:latin typeface="+mn-ea"/>
                <a:hlinkClick r:id="rId4"/>
              </a:rPr>
              <a:t>-ITA_</a:t>
            </a:r>
            <a:r>
              <a:rPr lang="ja-JP" altLang="en-US" sz="1200" dirty="0" smtClean="0">
                <a:latin typeface="+mn-ea"/>
                <a:hlinkClick r:id="rId4"/>
              </a:rPr>
              <a:t>利用手順マニュアル</a:t>
            </a:r>
            <a:r>
              <a:rPr lang="en-US" altLang="ja-JP" sz="1200" dirty="0" smtClean="0">
                <a:latin typeface="+mn-ea"/>
                <a:hlinkClick r:id="rId4"/>
              </a:rPr>
              <a:t>_</a:t>
            </a:r>
            <a:r>
              <a:rPr lang="ja-JP" altLang="en-US" sz="1200" dirty="0" smtClean="0">
                <a:latin typeface="+mn-ea"/>
                <a:hlinkClick r:id="rId4"/>
              </a:rPr>
              <a:t>管理コンソール</a:t>
            </a:r>
            <a:r>
              <a:rPr lang="en-US" altLang="ja-JP" sz="1200" dirty="0" smtClean="0">
                <a:latin typeface="+mn-ea"/>
                <a:hlinkClick r:id="rId4"/>
              </a:rPr>
              <a:t>.pdf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232895" y="4969763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2967281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メニュー定義・作成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159125" y="6245452"/>
            <a:ext cx="491354" cy="16329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140" y="2780386"/>
            <a:ext cx="3894428" cy="2027436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19" idx="3"/>
            <a:endCxn id="6" idx="1"/>
          </p:cNvCxnSpPr>
          <p:nvPr/>
        </p:nvCxnSpPr>
        <p:spPr bwMode="auto">
          <a:xfrm flipV="1">
            <a:off x="5768144" y="3794104"/>
            <a:ext cx="1335996" cy="1271878"/>
          </a:xfrm>
          <a:prstGeom prst="straightConnector1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正方形/長方形 18"/>
          <p:cNvSpPr/>
          <p:nvPr/>
        </p:nvSpPr>
        <p:spPr bwMode="auto">
          <a:xfrm>
            <a:off x="5141033" y="4969763"/>
            <a:ext cx="627111" cy="19243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0056550" y="4615885"/>
            <a:ext cx="555101" cy="20533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42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2.</a:t>
            </a:r>
            <a:r>
              <a:rPr lang="ja-JP" altLang="en-US" dirty="0">
                <a:latin typeface="+mn-ea"/>
              </a:rPr>
              <a:t>連携対象</a:t>
            </a:r>
            <a:r>
              <a:rPr lang="ja-JP" altLang="en-US" dirty="0" smtClean="0">
                <a:latin typeface="+mn-ea"/>
              </a:rPr>
              <a:t>メニューの追加（</a:t>
            </a:r>
            <a:r>
              <a:rPr lang="en-US" altLang="ja-JP" dirty="0" smtClean="0">
                <a:latin typeface="+mn-ea"/>
              </a:rPr>
              <a:t>1/2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779098"/>
            <a:ext cx="11952649" cy="1857792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項目名に「クラス」を利用する場合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ServiceNow</a:t>
            </a:r>
            <a:r>
              <a:rPr lang="ja-JP" altLang="en-US" dirty="0" smtClean="0"/>
              <a:t>のクラスは見た目は日本語（または英語）で入っているが、裏で持っているデータはテーブル名。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ServiceNow</a:t>
            </a:r>
            <a:r>
              <a:rPr lang="ja-JP" altLang="en-US" dirty="0" smtClean="0"/>
              <a:t>連携モデルでは「マスタ管理」＞「クラス」というメニューを作成し管理する方式をとっている。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入力方式を</a:t>
            </a:r>
            <a:r>
              <a:rPr lang="en-US" altLang="ja-JP" dirty="0" smtClean="0"/>
              <a:t>[</a:t>
            </a:r>
            <a:r>
              <a:rPr lang="ja-JP" altLang="en-US" dirty="0" smtClean="0"/>
              <a:t>プルダウン</a:t>
            </a:r>
            <a:r>
              <a:rPr lang="en-US" altLang="ja-JP" dirty="0" smtClean="0"/>
              <a:t>]</a:t>
            </a:r>
            <a:r>
              <a:rPr lang="ja-JP" altLang="en-US" dirty="0" smtClean="0"/>
              <a:t>にして、「クラス」を指定するのを推奨しているが、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文字列（単一行）</a:t>
            </a:r>
            <a:r>
              <a:rPr lang="en-US" altLang="ja-JP" dirty="0" smtClean="0"/>
              <a:t>]</a:t>
            </a:r>
            <a:r>
              <a:rPr lang="ja-JP" altLang="en-US" dirty="0" smtClean="0"/>
              <a:t>でも問題はな</a:t>
            </a:r>
            <a:r>
              <a:rPr lang="ja-JP" altLang="en-US" dirty="0"/>
              <a:t>い</a:t>
            </a:r>
            <a:endParaRPr lang="en-US" altLang="ja-JP" dirty="0" smtClean="0"/>
          </a:p>
          <a:p>
            <a:pPr lvl="1"/>
            <a:endParaRPr lang="en-US" altLang="ja-JP" sz="1800" dirty="0" smtClean="0"/>
          </a:p>
          <a:p>
            <a:pPr lvl="1"/>
            <a:endParaRPr lang="en-US" altLang="ja-JP" sz="1800" dirty="0" smtClean="0"/>
          </a:p>
          <a:p>
            <a:pPr marL="180000" lvl="1" indent="0">
              <a:buNone/>
            </a:pPr>
            <a:endParaRPr kumimoji="1" lang="en-US" altLang="ja-JP" sz="1800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7752230" y="5428730"/>
            <a:ext cx="3024420" cy="1036294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「入力方式」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[</a:t>
            </a:r>
            <a:r>
              <a:rPr lang="ja-JP" altLang="en-US" sz="1200" dirty="0" smtClean="0">
                <a:latin typeface="+mn-ea"/>
              </a:rPr>
              <a:t>プルダウン</a:t>
            </a:r>
            <a:r>
              <a:rPr lang="en-US" altLang="ja-JP" sz="1200" dirty="0" smtClean="0">
                <a:latin typeface="+mn-ea"/>
              </a:rPr>
              <a:t>]</a:t>
            </a:r>
            <a:r>
              <a:rPr lang="ja-JP" altLang="en-US" sz="1200" dirty="0" smtClean="0">
                <a:latin typeface="+mn-ea"/>
              </a:rPr>
              <a:t>推奨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「参照項目」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「クラス」を指定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7340029" y="5333584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2601956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マスタ＞クラス</a:t>
            </a:r>
            <a:endParaRPr kumimoji="1" lang="ja-JP" altLang="en-US" sz="9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30482"/>
          <a:stretch/>
        </p:blipFill>
        <p:spPr>
          <a:xfrm>
            <a:off x="5730353" y="2906683"/>
            <a:ext cx="3048425" cy="196822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01" y="2843550"/>
            <a:ext cx="4124901" cy="131463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200" y="3978654"/>
            <a:ext cx="4123174" cy="1063718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 bwMode="auto">
          <a:xfrm>
            <a:off x="6384040" y="3601500"/>
            <a:ext cx="2304320" cy="3771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626618" y="4509150"/>
            <a:ext cx="845712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0704640" y="4797190"/>
            <a:ext cx="436936" cy="19858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71666" y="2589831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メニュー定義・作成</a:t>
            </a:r>
            <a:endParaRPr kumimoji="1" lang="ja-JP" altLang="en-US" sz="900" dirty="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958778" y="2929979"/>
            <a:ext cx="1566323" cy="12282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角丸四角形吹き出し 7"/>
          <p:cNvSpPr/>
          <p:nvPr/>
        </p:nvSpPr>
        <p:spPr bwMode="auto">
          <a:xfrm>
            <a:off x="2849756" y="4331593"/>
            <a:ext cx="1878053" cy="630931"/>
          </a:xfrm>
          <a:prstGeom prst="wedgeRoundRectCallout">
            <a:avLst>
              <a:gd name="adj1" fmla="val -11373"/>
              <a:gd name="adj2" fmla="val -70125"/>
              <a:gd name="adj3" fmla="val 16667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latin typeface="+mn-ea"/>
              </a:rPr>
              <a:t>連携対象はこっち</a:t>
            </a:r>
          </a:p>
        </p:txBody>
      </p:sp>
    </p:spTree>
    <p:extLst>
      <p:ext uri="{BB962C8B-B14F-4D97-AF65-F5344CB8AC3E}">
        <p14:creationId xmlns:p14="http://schemas.microsoft.com/office/powerpoint/2010/main" val="205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2635241"/>
            <a:ext cx="11787716" cy="898126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3.</a:t>
            </a:r>
            <a:r>
              <a:rPr lang="ja-JP" altLang="en-US" dirty="0">
                <a:latin typeface="+mn-ea"/>
              </a:rPr>
              <a:t>連携対象メニューをロールと</a:t>
            </a:r>
            <a:r>
              <a:rPr lang="ja-JP" altLang="en-US" dirty="0" smtClean="0">
                <a:latin typeface="+mn-ea"/>
              </a:rPr>
              <a:t>紐付づける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893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38" y="2154327"/>
            <a:ext cx="7474855" cy="170673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3.</a:t>
            </a:r>
            <a:r>
              <a:rPr lang="ja-JP" altLang="en-US" dirty="0" smtClean="0"/>
              <a:t>連携対象メニューをロールと紐付づける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/>
              <a:t>連携対象メニューをロールと紐付ける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「管理コンソール」＞「ロール・メニュー紐付管理」へ移動する。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全て</a:t>
            </a:r>
            <a:r>
              <a:rPr lang="ja-JP" altLang="en-US" dirty="0"/>
              <a:t>の項目を設定し</a:t>
            </a:r>
            <a:r>
              <a:rPr lang="ja-JP" altLang="en-US" dirty="0" smtClean="0"/>
              <a:t>「登録」</a:t>
            </a:r>
            <a:r>
              <a:rPr lang="ja-JP" altLang="en-US" dirty="0"/>
              <a:t>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699874" y="4593160"/>
            <a:ext cx="5423291" cy="128625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「ロール（</a:t>
            </a:r>
            <a:r>
              <a:rPr lang="en-US" altLang="ja-JP" sz="1200" dirty="0">
                <a:latin typeface="+mn-ea"/>
              </a:rPr>
              <a:t>ID:</a:t>
            </a:r>
            <a:r>
              <a:rPr lang="ja-JP" altLang="en-US" sz="1200" dirty="0">
                <a:latin typeface="+mn-ea"/>
              </a:rPr>
              <a:t>名称）」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600002:ServiceNow</a:t>
            </a:r>
            <a:r>
              <a:rPr lang="ja-JP" altLang="en-US" sz="1200" dirty="0" smtClean="0">
                <a:latin typeface="+mn-ea"/>
              </a:rPr>
              <a:t>管理者ロール（固定）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「メニューグループ</a:t>
            </a:r>
            <a:r>
              <a:rPr lang="en-US" altLang="ja-JP" sz="1200" dirty="0">
                <a:latin typeface="+mn-ea"/>
              </a:rPr>
              <a:t>:</a:t>
            </a:r>
            <a:r>
              <a:rPr lang="ja-JP" altLang="en-US" sz="1200" dirty="0" smtClean="0">
                <a:latin typeface="+mn-ea"/>
              </a:rPr>
              <a:t>メニュー」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紐付けたいメニューを選択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「紐付」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メンテナンス可（固定）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 smtClean="0">
                <a:latin typeface="+mn-ea"/>
              </a:rPr>
              <a:t>               </a:t>
            </a:r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 smtClean="0">
                <a:latin typeface="+mn-ea"/>
              </a:rPr>
              <a:t>表示だけさせたい場合は「閲覧のみ」を選択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404710" y="4323751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ロール・メニュー紐付管理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39270" y="2523381"/>
            <a:ext cx="6048840" cy="67561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1559370" y="3520949"/>
            <a:ext cx="1152160" cy="2541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7104140" y="204533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3" name="円形吹き出し 22"/>
          <p:cNvSpPr/>
          <p:nvPr/>
        </p:nvSpPr>
        <p:spPr bwMode="auto">
          <a:xfrm>
            <a:off x="2783540" y="324819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2289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連携対象</a:t>
            </a:r>
            <a:r>
              <a:rPr lang="ja-JP" altLang="en-US" dirty="0" smtClean="0">
                <a:latin typeface="+mn-ea"/>
              </a:rPr>
              <a:t>メニュー管理の登録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299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44" y="2132820"/>
            <a:ext cx="6624369" cy="28261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連携対象メニュー管理の</a:t>
            </a:r>
            <a:r>
              <a:rPr lang="ja-JP" altLang="en-US" dirty="0" smtClean="0">
                <a:latin typeface="+mn-ea"/>
              </a:rPr>
              <a:t>登録（</a:t>
            </a:r>
            <a:r>
              <a:rPr lang="en-US" altLang="ja-JP" dirty="0">
                <a:latin typeface="+mn-ea"/>
              </a:rPr>
              <a:t>1/</a:t>
            </a:r>
            <a:r>
              <a:rPr lang="en-US" altLang="ja-JP" dirty="0" smtClean="0">
                <a:latin typeface="+mn-ea"/>
              </a:rPr>
              <a:t>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/>
              <a:t>連携対象メニュー</a:t>
            </a:r>
            <a:r>
              <a:rPr lang="ja-JP" altLang="en-US" dirty="0" smtClean="0"/>
              <a:t>管理の登録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「連携情報管理」</a:t>
            </a:r>
            <a:r>
              <a:rPr lang="ja-JP" altLang="en-US" dirty="0"/>
              <a:t>＞「連携対象メニュー</a:t>
            </a:r>
            <a:r>
              <a:rPr lang="ja-JP" altLang="en-US" dirty="0" smtClean="0"/>
              <a:t>管理」へ移動する。</a:t>
            </a:r>
            <a:endParaRPr lang="en-US" altLang="ja-JP" dirty="0" smtClean="0"/>
          </a:p>
          <a:p>
            <a:pPr lvl="1"/>
            <a:r>
              <a:rPr lang="ja-JP" altLang="en-US" dirty="0"/>
              <a:t>全ての項目を設定し</a:t>
            </a:r>
            <a:r>
              <a:rPr lang="ja-JP" altLang="en-US" dirty="0" smtClean="0"/>
              <a:t>「登録」</a:t>
            </a:r>
            <a:r>
              <a:rPr lang="ja-JP" altLang="en-US" dirty="0"/>
              <a:t>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838442" y="5228389"/>
            <a:ext cx="3385298" cy="1142107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「メニュー名」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連携したいメニューを選択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「テーブル名」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連携対象のテーブル名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 smtClean="0">
                <a:latin typeface="+mn-ea"/>
              </a:rPr>
              <a:t>                       </a:t>
            </a:r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 smtClean="0">
                <a:latin typeface="+mn-ea"/>
              </a:rPr>
              <a:t>図１参照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43277" y="4958980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連携対象メニュー管理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163299" y="2783106"/>
            <a:ext cx="5580791" cy="73181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423490" y="4485659"/>
            <a:ext cx="1872260" cy="3087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6823025" y="235110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4" name="円形吹き出し 23"/>
          <p:cNvSpPr/>
          <p:nvPr/>
        </p:nvSpPr>
        <p:spPr bwMode="auto">
          <a:xfrm>
            <a:off x="4252655" y="402094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8768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連携対象メニュー管理の登録</a:t>
            </a: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2/2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2211816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テーブル名取得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ServiceNow</a:t>
            </a:r>
            <a:r>
              <a:rPr lang="ja-JP" altLang="en-US" dirty="0" smtClean="0"/>
              <a:t>へログイン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「構成管理</a:t>
            </a:r>
            <a:r>
              <a:rPr lang="en-US" altLang="ja-JP" dirty="0" smtClean="0"/>
              <a:t>CMDB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テーブル名を取得したいメニューの「    」を</a:t>
            </a:r>
            <a:r>
              <a:rPr lang="ja-JP" altLang="en-US" dirty="0"/>
              <a:t>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「リンクタイプ」を押下する。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テーブル欄に表示されている角括弧内の値を</a:t>
            </a:r>
            <a:r>
              <a:rPr lang="en-US" altLang="ja-JP" dirty="0" smtClean="0"/>
              <a:t>ITA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録する。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6096000" y="5039909"/>
            <a:ext cx="4176580" cy="666722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この値はメニュー名：</a:t>
            </a:r>
            <a:r>
              <a:rPr lang="ja-JP" altLang="en-US" sz="1200" dirty="0" smtClean="0">
                <a:latin typeface="+mn-ea"/>
                <a:hlinkClick r:id="rId2" action="ppaction://hlinksldjump"/>
              </a:rPr>
              <a:t>クラス</a:t>
            </a:r>
            <a:r>
              <a:rPr lang="ja-JP" altLang="en-US" sz="1200" dirty="0" smtClean="0">
                <a:latin typeface="+mn-ea"/>
              </a:rPr>
              <a:t>の項目「クラス」でも利用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800835" y="4717122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7" y="3207944"/>
            <a:ext cx="2343477" cy="5811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l="-442" t="-2584" r="56096" b="2584"/>
          <a:stretch/>
        </p:blipFill>
        <p:spPr>
          <a:xfrm>
            <a:off x="396930" y="3951370"/>
            <a:ext cx="5018755" cy="1771897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07210" y="2910128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ServiceNow</a:t>
            </a:r>
            <a:endParaRPr kumimoji="1" lang="ja-JP" altLang="en-US" sz="900" dirty="0"/>
          </a:p>
        </p:txBody>
      </p:sp>
      <p:sp>
        <p:nvSpPr>
          <p:cNvPr id="20" name="正方形/長方形 19"/>
          <p:cNvSpPr/>
          <p:nvPr/>
        </p:nvSpPr>
        <p:spPr bwMode="auto">
          <a:xfrm>
            <a:off x="2216985" y="3356990"/>
            <a:ext cx="346481" cy="3096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3703115" y="5373270"/>
            <a:ext cx="1224170" cy="3096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3"/>
          <a:srcRect l="73530" t="26395" r="14179" b="24038"/>
          <a:stretch/>
        </p:blipFill>
        <p:spPr>
          <a:xfrm>
            <a:off x="4171180" y="1733340"/>
            <a:ext cx="288040" cy="288040"/>
          </a:xfrm>
          <a:prstGeom prst="rect">
            <a:avLst/>
          </a:prstGeom>
        </p:spPr>
      </p:pic>
      <p:sp>
        <p:nvSpPr>
          <p:cNvPr id="29" name="円形吹き出し 28"/>
          <p:cNvSpPr/>
          <p:nvPr/>
        </p:nvSpPr>
        <p:spPr bwMode="auto">
          <a:xfrm>
            <a:off x="2690307" y="285298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30" name="円形吹き出し 29"/>
          <p:cNvSpPr/>
          <p:nvPr/>
        </p:nvSpPr>
        <p:spPr bwMode="auto">
          <a:xfrm>
            <a:off x="2131466" y="381176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1055300" y="4077090"/>
            <a:ext cx="977250" cy="2548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06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5.</a:t>
            </a:r>
            <a:r>
              <a:rPr lang="ja-JP" altLang="en-US" dirty="0" smtClean="0">
                <a:latin typeface="+mn-ea"/>
              </a:rPr>
              <a:t>項目</a:t>
            </a:r>
            <a:r>
              <a:rPr lang="ja-JP" altLang="en-US" dirty="0">
                <a:latin typeface="+mn-ea"/>
              </a:rPr>
              <a:t>名</a:t>
            </a:r>
            <a:r>
              <a:rPr lang="ja-JP" altLang="en-US" dirty="0" smtClean="0">
                <a:latin typeface="+mn-ea"/>
              </a:rPr>
              <a:t>紐づけ表の登録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40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タイトル 1"/>
          <p:cNvSpPr txBox="1">
            <a:spLocks/>
          </p:cNvSpPr>
          <p:nvPr/>
        </p:nvSpPr>
        <p:spPr bwMode="gray">
          <a:xfrm>
            <a:off x="239351" y="115200"/>
            <a:ext cx="11712000" cy="468000"/>
          </a:xfrm>
          <a:prstGeom prst="rect">
            <a:avLst/>
          </a:prstGeom>
        </p:spPr>
        <p:txBody>
          <a:bodyPr vert="horz" lIns="91440" tIns="36000" rIns="91440" bIns="0" rtlCol="0" anchor="b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6000" b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l"/>
            <a:r>
              <a:rPr lang="en-US" altLang="ja-JP" sz="2400" dirty="0" err="1" smtClean="0"/>
              <a:t>Ⅰ.ServiceNow</a:t>
            </a:r>
            <a:r>
              <a:rPr lang="ja-JP" altLang="en-US" sz="2400" dirty="0" smtClean="0"/>
              <a:t>連携モデル概要</a:t>
            </a:r>
            <a:r>
              <a:rPr lang="en-US" altLang="ja-JP" sz="2400" dirty="0" smtClean="0"/>
              <a:t> / 2. </a:t>
            </a:r>
            <a:r>
              <a:rPr lang="en-US" altLang="ja-JP" sz="2400" kern="0" dirty="0" err="1" smtClean="0"/>
              <a:t>ServieNow</a:t>
            </a:r>
            <a:r>
              <a:rPr lang="ja-JP" altLang="en-US" sz="2400" kern="0" dirty="0" smtClean="0"/>
              <a:t>関係図</a:t>
            </a:r>
            <a:endParaRPr lang="ja-JP" altLang="en-US" sz="2400" kern="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410"/>
            <a:ext cx="12192000" cy="5867400"/>
          </a:xfrm>
          <a:prstGeom prst="rect">
            <a:avLst/>
          </a:prstGeom>
        </p:spPr>
      </p:pic>
      <p:sp>
        <p:nvSpPr>
          <p:cNvPr id="202" name="テキスト ボックス 201"/>
          <p:cNvSpPr txBox="1"/>
          <p:nvPr/>
        </p:nvSpPr>
        <p:spPr>
          <a:xfrm>
            <a:off x="7032130" y="2240063"/>
            <a:ext cx="2376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effectLst>
                  <a:glow rad="127000">
                    <a:schemeClr val="bg1"/>
                  </a:glow>
                </a:effectLst>
              </a:rPr>
              <a:t>収集機能については</a:t>
            </a:r>
            <a:r>
              <a:rPr kumimoji="1" lang="ja-JP" altLang="en-US" sz="1400" b="1" dirty="0" smtClean="0">
                <a:effectLst>
                  <a:glow rad="127000">
                    <a:schemeClr val="bg1"/>
                  </a:glow>
                </a:effectLst>
                <a:hlinkClick r:id="rId4"/>
              </a:rPr>
              <a:t>こちら</a:t>
            </a:r>
            <a:endParaRPr kumimoji="1" lang="en-US" altLang="ja-JP" sz="1400" b="1" dirty="0" smtClean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87100" y="2470189"/>
            <a:ext cx="3041460" cy="411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effectLst>
                  <a:glow rad="127000">
                    <a:schemeClr val="bg1"/>
                  </a:glow>
                </a:effectLst>
              </a:rPr>
              <a:t>https://</a:t>
            </a:r>
            <a:r>
              <a:rPr lang="en-US" altLang="ja-JP" sz="1000" dirty="0" smtClean="0">
                <a:effectLst>
                  <a:glow rad="127000">
                    <a:schemeClr val="bg1"/>
                  </a:glow>
                </a:effectLst>
              </a:rPr>
              <a:t>exastro-suite.github.io/it-automation-docs/learn_ja.html#collectContrast</a:t>
            </a:r>
            <a:endParaRPr kumimoji="1" lang="ja-JP" altLang="en-US" sz="1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87100" y="2848842"/>
            <a:ext cx="2033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effectLst>
                  <a:glow rad="127000">
                    <a:schemeClr val="bg1"/>
                  </a:glow>
                </a:effectLst>
              </a:rPr>
              <a:t>※OS</a:t>
            </a:r>
            <a:r>
              <a:rPr lang="ja-JP" altLang="en-US" sz="1000" dirty="0">
                <a:effectLst>
                  <a:glow rad="127000">
                    <a:schemeClr val="bg1"/>
                  </a:glow>
                </a:effectLst>
              </a:rPr>
              <a:t>情報の収集であれば</a:t>
            </a:r>
          </a:p>
          <a:p>
            <a:pPr algn="ctr"/>
            <a:r>
              <a:rPr lang="en-US" altLang="ja-JP" sz="1000" dirty="0" err="1">
                <a:effectLst>
                  <a:glow rad="127000">
                    <a:schemeClr val="bg1"/>
                  </a:glow>
                </a:effectLst>
                <a:hlinkClick r:id="rId5"/>
              </a:rPr>
              <a:t>Exastro</a:t>
            </a:r>
            <a:r>
              <a:rPr lang="en-US" altLang="ja-JP" sz="1000" dirty="0">
                <a:effectLst>
                  <a:glow rad="127000">
                    <a:schemeClr val="bg1"/>
                  </a:glow>
                </a:effectLst>
                <a:hlinkClick r:id="rId5"/>
              </a:rPr>
              <a:t> Playbook Collection</a:t>
            </a:r>
            <a:r>
              <a:rPr lang="ja-JP" altLang="en-US" sz="1000" dirty="0">
                <a:effectLst>
                  <a:glow rad="127000">
                    <a:schemeClr val="bg1"/>
                  </a:glow>
                </a:effectLst>
              </a:rPr>
              <a:t>の</a:t>
            </a:r>
          </a:p>
          <a:p>
            <a:pPr algn="ctr"/>
            <a:r>
              <a:rPr lang="ja-JP" altLang="en-US" sz="1000" dirty="0">
                <a:effectLst>
                  <a:glow rad="127000">
                    <a:schemeClr val="bg1"/>
                  </a:glow>
                </a:effectLst>
              </a:rPr>
              <a:t>活用が可能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65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0" y="2200106"/>
            <a:ext cx="6963102" cy="2557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5.</a:t>
            </a:r>
            <a:r>
              <a:rPr lang="ja-JP" altLang="en-US" dirty="0">
                <a:latin typeface="+mn-ea"/>
              </a:rPr>
              <a:t>項目名紐づけ表の</a:t>
            </a:r>
            <a:r>
              <a:rPr lang="ja-JP" altLang="en-US" dirty="0" smtClean="0">
                <a:latin typeface="+mn-ea"/>
              </a:rPr>
              <a:t>登録（</a:t>
            </a:r>
            <a:r>
              <a:rPr lang="en-US" altLang="ja-JP" dirty="0" smtClean="0">
                <a:latin typeface="+mn-ea"/>
              </a:rPr>
              <a:t>1/3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項目名紐付づけ表の登録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「連携情報管理」</a:t>
            </a:r>
            <a:r>
              <a:rPr lang="ja-JP" altLang="en-US" dirty="0"/>
              <a:t>＞</a:t>
            </a:r>
            <a:r>
              <a:rPr lang="ja-JP" altLang="en-US" dirty="0" smtClean="0"/>
              <a:t>「項目名紐付づけ表」へ移動する。</a:t>
            </a:r>
            <a:endParaRPr lang="en-US" altLang="ja-JP" dirty="0" smtClean="0"/>
          </a:p>
          <a:p>
            <a:pPr lvl="1"/>
            <a:r>
              <a:rPr lang="ja-JP" altLang="en-US" dirty="0"/>
              <a:t>全ての項目を設定し</a:t>
            </a:r>
            <a:r>
              <a:rPr lang="ja-JP" altLang="en-US" dirty="0" smtClean="0"/>
              <a:t>「登録」</a:t>
            </a:r>
            <a:r>
              <a:rPr lang="ja-JP" altLang="en-US" dirty="0"/>
              <a:t>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838442" y="5228389"/>
            <a:ext cx="4393438" cy="1142107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「メニューグループ</a:t>
            </a:r>
            <a:r>
              <a:rPr lang="en-US" altLang="ja-JP" sz="1200" dirty="0" smtClean="0">
                <a:latin typeface="+mn-ea"/>
              </a:rPr>
              <a:t>:</a:t>
            </a:r>
            <a:r>
              <a:rPr lang="ja-JP" altLang="en-US" sz="1200" dirty="0" smtClean="0">
                <a:latin typeface="+mn-ea"/>
              </a:rPr>
              <a:t>メニュー」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連携したいメニューを選択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「項目」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項目名を選択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smtClean="0">
                <a:latin typeface="+mn-ea"/>
              </a:rPr>
              <a:t>項目名」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smtClean="0">
                <a:latin typeface="+mn-ea"/>
              </a:rPr>
              <a:t>の項目名を入力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43277" y="4958980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連携対象メニュー管理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060064" y="2715690"/>
            <a:ext cx="6310248" cy="79923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244998" y="4312170"/>
            <a:ext cx="1690702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7538171" y="231627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999188" y="392011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3842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235" y="3212910"/>
            <a:ext cx="2362530" cy="16575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t="6638"/>
          <a:stretch/>
        </p:blipFill>
        <p:spPr>
          <a:xfrm>
            <a:off x="479221" y="3212910"/>
            <a:ext cx="7561050" cy="21533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連携対象メニュー管理の登録</a:t>
            </a: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2/3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974962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ServiceNow</a:t>
            </a:r>
            <a:r>
              <a:rPr lang="ja-JP" altLang="en-US" dirty="0" smtClean="0"/>
              <a:t>の項目名を取得①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ServiceNow</a:t>
            </a:r>
            <a:r>
              <a:rPr lang="ja-JP" altLang="en-US" dirty="0" smtClean="0"/>
              <a:t>へログイン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「構成管理</a:t>
            </a:r>
            <a:r>
              <a:rPr lang="en-US" altLang="ja-JP" dirty="0" smtClean="0"/>
              <a:t>CMDB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項目名を取得したいメニューを押下</a:t>
            </a:r>
            <a:r>
              <a:rPr lang="ja-JP" altLang="en-US" dirty="0"/>
              <a:t>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「新規」を押下する。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表示されている項目名の上で右クリックをする</a:t>
            </a:r>
            <a:endParaRPr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1086" y="2935197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ServiceNow</a:t>
            </a:r>
            <a:endParaRPr kumimoji="1" lang="ja-JP" altLang="en-US" sz="900" dirty="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479221" y="4509089"/>
            <a:ext cx="1512209" cy="2951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8616350" y="3316072"/>
            <a:ext cx="648090" cy="2387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9552480" y="4270334"/>
            <a:ext cx="792110" cy="2387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4079720" y="3212910"/>
            <a:ext cx="504070" cy="3419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30" name="円形吹き出し 29"/>
          <p:cNvSpPr/>
          <p:nvPr/>
        </p:nvSpPr>
        <p:spPr bwMode="auto">
          <a:xfrm>
            <a:off x="1775430" y="393932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753431" y="288407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32" name="円形吹き出し 31"/>
          <p:cNvSpPr/>
          <p:nvPr/>
        </p:nvSpPr>
        <p:spPr bwMode="auto">
          <a:xfrm>
            <a:off x="9198925" y="293519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③</a:t>
            </a:r>
            <a:endParaRPr lang="ja-JP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28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t="6638"/>
          <a:stretch/>
        </p:blipFill>
        <p:spPr>
          <a:xfrm>
            <a:off x="520539" y="3197222"/>
            <a:ext cx="6071696" cy="172919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連携対象メニュー管理の登録</a:t>
            </a: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3/3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7"/>
            <a:ext cx="11713300" cy="2151741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ServiceNow</a:t>
            </a:r>
            <a:r>
              <a:rPr lang="ja-JP" altLang="en-US" dirty="0" smtClean="0"/>
              <a:t>の項目名を取得②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ServiceNow</a:t>
            </a:r>
            <a:r>
              <a:rPr lang="ja-JP" altLang="en-US" dirty="0" smtClean="0"/>
              <a:t>へログイン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「構成管理</a:t>
            </a:r>
            <a:r>
              <a:rPr lang="en-US" altLang="ja-JP" dirty="0" smtClean="0"/>
              <a:t>CMDB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項目名を取得したいメニューを押下する。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項目名の右にあるスペースで右クリックし、「</a:t>
            </a:r>
            <a:r>
              <a:rPr lang="en-US" altLang="ja-JP" dirty="0" smtClean="0"/>
              <a:t>XML</a:t>
            </a:r>
            <a:r>
              <a:rPr lang="ja-JP" altLang="en-US" dirty="0" smtClean="0"/>
              <a:t>表示」を押下する。</a:t>
            </a:r>
            <a:endParaRPr lang="en-US" altLang="ja-JP" dirty="0" smtClean="0"/>
          </a:p>
          <a:p>
            <a:pPr lvl="1"/>
            <a:r>
              <a:rPr lang="ja-JP" altLang="en-US" dirty="0"/>
              <a:t>表示</a:t>
            </a:r>
            <a:r>
              <a:rPr lang="ja-JP" altLang="en-US" dirty="0" smtClean="0"/>
              <a:t>された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から該当項目名のカラム名を見つける。</a:t>
            </a:r>
            <a:endParaRPr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7635" y="2930839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ServiceNow</a:t>
            </a:r>
            <a:endParaRPr kumimoji="1" lang="ja-JP" altLang="en-US" sz="900" dirty="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9645" y="4205897"/>
            <a:ext cx="865705" cy="2951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b="47748"/>
          <a:stretch/>
        </p:blipFill>
        <p:spPr>
          <a:xfrm>
            <a:off x="7104140" y="3214987"/>
            <a:ext cx="4134427" cy="21603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758" y="3774253"/>
            <a:ext cx="1944270" cy="2823187"/>
          </a:xfrm>
          <a:prstGeom prst="rect">
            <a:avLst/>
          </a:prstGeom>
        </p:spPr>
      </p:pic>
      <p:sp>
        <p:nvSpPr>
          <p:cNvPr id="14" name="円形吹き出し 13"/>
          <p:cNvSpPr/>
          <p:nvPr/>
        </p:nvSpPr>
        <p:spPr bwMode="auto">
          <a:xfrm>
            <a:off x="1463456" y="380512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5" name="円形吹き出し 14"/>
          <p:cNvSpPr/>
          <p:nvPr/>
        </p:nvSpPr>
        <p:spPr bwMode="auto">
          <a:xfrm>
            <a:off x="4583790" y="600656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007710" y="6290982"/>
            <a:ext cx="545578" cy="2196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4064499" y="343789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②</a:t>
            </a:r>
            <a:endParaRPr lang="ja-JP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52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6</a:t>
            </a:r>
            <a:r>
              <a:rPr lang="en-US" altLang="ja-JP" dirty="0" smtClean="0">
                <a:latin typeface="+mn-ea"/>
              </a:rPr>
              <a:t>.</a:t>
            </a:r>
            <a:r>
              <a:rPr lang="ja-JP" altLang="en-US" dirty="0" smtClean="0">
                <a:latin typeface="+mn-ea"/>
              </a:rPr>
              <a:t>クラスの登録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99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50" y="2168763"/>
            <a:ext cx="3591978" cy="251025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6.</a:t>
            </a:r>
            <a:r>
              <a:rPr lang="ja-JP" altLang="en-US" dirty="0" smtClean="0">
                <a:latin typeface="+mn-ea"/>
              </a:rPr>
              <a:t>クラスの登録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クラスの登録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「マスタ管理」</a:t>
            </a:r>
            <a:r>
              <a:rPr lang="ja-JP" altLang="en-US" dirty="0"/>
              <a:t>＞</a:t>
            </a:r>
            <a:r>
              <a:rPr lang="ja-JP" altLang="en-US" dirty="0" smtClean="0"/>
              <a:t>「クラス」へ移動する。</a:t>
            </a:r>
            <a:endParaRPr lang="en-US" altLang="ja-JP" dirty="0" smtClean="0"/>
          </a:p>
          <a:p>
            <a:pPr lvl="1"/>
            <a:r>
              <a:rPr lang="ja-JP" altLang="en-US" dirty="0"/>
              <a:t>全ての項目を設定し</a:t>
            </a:r>
            <a:r>
              <a:rPr lang="ja-JP" altLang="en-US" dirty="0" smtClean="0"/>
              <a:t>「登録」</a:t>
            </a:r>
            <a:r>
              <a:rPr lang="ja-JP" altLang="en-US" dirty="0"/>
              <a:t>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838442" y="5228389"/>
            <a:ext cx="5833638" cy="1142107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「クラス名」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わかりやすい名前を設定</a:t>
            </a:r>
            <a:r>
              <a:rPr lang="en-US" altLang="ja-JP" sz="1200" dirty="0" smtClean="0">
                <a:latin typeface="+mn-ea"/>
              </a:rPr>
              <a:t>(ServiceNow</a:t>
            </a:r>
            <a:r>
              <a:rPr lang="ja-JP" altLang="en-US" sz="1200" dirty="0" smtClean="0">
                <a:latin typeface="+mn-ea"/>
              </a:rPr>
              <a:t>の表示にあわせるのを推奨</a:t>
            </a:r>
            <a:r>
              <a:rPr lang="en-US" altLang="ja-JP" sz="1200" dirty="0" smtClean="0">
                <a:latin typeface="+mn-ea"/>
              </a:rPr>
              <a:t>)</a:t>
            </a:r>
          </a:p>
          <a:p>
            <a:r>
              <a:rPr lang="ja-JP" altLang="en-US" sz="1200" dirty="0" smtClean="0">
                <a:latin typeface="+mn-ea"/>
              </a:rPr>
              <a:t>「クラス」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テーブルを入力</a:t>
            </a:r>
            <a:endParaRPr lang="en-US" altLang="ja-JP" sz="1200" dirty="0" smtClean="0">
              <a:latin typeface="+mn-ea"/>
            </a:endParaRPr>
          </a:p>
          <a:p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 smtClean="0">
                <a:latin typeface="+mn-ea"/>
              </a:rPr>
              <a:t>テーブル取得方法は下記参照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  <a:hlinkClick r:id="rId3" action="ppaction://hlinksldjump"/>
              </a:rPr>
              <a:t>Ⅳ.</a:t>
            </a:r>
            <a:r>
              <a:rPr lang="ja-JP" altLang="en-US" sz="1200" dirty="0" smtClean="0">
                <a:latin typeface="+mn-ea"/>
                <a:hlinkClick r:id="rId3" action="ppaction://hlinksldjump"/>
              </a:rPr>
              <a:t>連携</a:t>
            </a:r>
            <a:r>
              <a:rPr lang="ja-JP" altLang="en-US" sz="1200" dirty="0">
                <a:latin typeface="+mn-ea"/>
                <a:hlinkClick r:id="rId3" action="ppaction://hlinksldjump"/>
              </a:rPr>
              <a:t>対象メニュー追加手順 </a:t>
            </a:r>
            <a:r>
              <a:rPr lang="en-US" altLang="ja-JP" sz="1200" dirty="0">
                <a:latin typeface="+mn-ea"/>
                <a:hlinkClick r:id="rId3" action="ppaction://hlinksldjump"/>
              </a:rPr>
              <a:t>/</a:t>
            </a:r>
            <a:r>
              <a:rPr lang="ja-JP" altLang="en-US" sz="1200" dirty="0">
                <a:latin typeface="+mn-ea"/>
                <a:hlinkClick r:id="rId3" action="ppaction://hlinksldjump"/>
              </a:rPr>
              <a:t> </a:t>
            </a:r>
            <a:r>
              <a:rPr lang="en-US" altLang="ja-JP" sz="1200" dirty="0">
                <a:latin typeface="+mn-ea"/>
                <a:hlinkClick r:id="rId3" action="ppaction://hlinksldjump"/>
              </a:rPr>
              <a:t>4.</a:t>
            </a:r>
            <a:r>
              <a:rPr lang="ja-JP" altLang="en-US" sz="1200" dirty="0">
                <a:latin typeface="+mn-ea"/>
                <a:hlinkClick r:id="rId3" action="ppaction://hlinksldjump"/>
              </a:rPr>
              <a:t>連携対象メニュー管理の登録（</a:t>
            </a:r>
            <a:r>
              <a:rPr lang="en-US" altLang="ja-JP" sz="1200" dirty="0">
                <a:latin typeface="+mn-ea"/>
                <a:hlinkClick r:id="rId3" action="ppaction://hlinksldjump"/>
              </a:rPr>
              <a:t>2/2</a:t>
            </a:r>
            <a:r>
              <a:rPr lang="ja-JP" altLang="en-US" sz="1200" dirty="0">
                <a:latin typeface="+mn-ea"/>
                <a:hlinkClick r:id="rId3" action="ppaction://hlinksldjump"/>
              </a:rPr>
              <a:t>）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43277" y="4958980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クラス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002340" y="2725372"/>
            <a:ext cx="2285270" cy="78954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244998" y="4192535"/>
            <a:ext cx="1690702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3503725" y="2301056"/>
            <a:ext cx="432000" cy="436455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999188" y="392011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3524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7.</a:t>
            </a:r>
            <a:r>
              <a:rPr lang="ja-JP" altLang="en-US" dirty="0" smtClean="0">
                <a:latin typeface="+mn-ea"/>
              </a:rPr>
              <a:t>オペレーティングシステムの登録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087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1804"/>
          <a:stretch/>
        </p:blipFill>
        <p:spPr>
          <a:xfrm>
            <a:off x="472410" y="2176002"/>
            <a:ext cx="4013308" cy="27337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7.</a:t>
            </a:r>
            <a:r>
              <a:rPr lang="ja-JP" altLang="en-US" dirty="0">
                <a:latin typeface="+mn-ea"/>
              </a:rPr>
              <a:t>オペレーティングシステムの</a:t>
            </a:r>
            <a:r>
              <a:rPr lang="ja-JP" altLang="en-US" dirty="0" smtClean="0">
                <a:latin typeface="+mn-ea"/>
              </a:rPr>
              <a:t>登録（</a:t>
            </a:r>
            <a:r>
              <a:rPr lang="en-US" altLang="ja-JP" dirty="0" smtClean="0">
                <a:latin typeface="+mn-ea"/>
              </a:rPr>
              <a:t>1/2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オペレーティングシステムの登録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「マスタ管理」</a:t>
            </a:r>
            <a:r>
              <a:rPr lang="ja-JP" altLang="en-US" dirty="0"/>
              <a:t>＞</a:t>
            </a:r>
            <a:r>
              <a:rPr lang="ja-JP" altLang="en-US" dirty="0" smtClean="0"/>
              <a:t>「</a:t>
            </a:r>
            <a:r>
              <a:rPr lang="ja-JP" altLang="en-US" dirty="0"/>
              <a:t>オペレーティングシステム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/>
              <a:t>全ての項目を設定し</a:t>
            </a:r>
            <a:r>
              <a:rPr lang="ja-JP" altLang="en-US" dirty="0" smtClean="0"/>
              <a:t>「登録」</a:t>
            </a:r>
            <a:r>
              <a:rPr lang="ja-JP" altLang="en-US" dirty="0"/>
              <a:t>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838442" y="5228389"/>
            <a:ext cx="7417858" cy="694997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「オペレーティングシステム」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err="1" smtClean="0">
                <a:latin typeface="+mn-ea"/>
              </a:rPr>
              <a:t>に登</a:t>
            </a:r>
            <a:r>
              <a:rPr lang="ja-JP" altLang="en-US" sz="1200" dirty="0" smtClean="0">
                <a:latin typeface="+mn-ea"/>
              </a:rPr>
              <a:t>録されているオペレーティングシステム名を入力する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43277" y="4958980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オペレーティングシステム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133604" y="2756759"/>
            <a:ext cx="1577926" cy="75816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442540" y="4412450"/>
            <a:ext cx="1988648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2784695" y="2361454"/>
            <a:ext cx="432000" cy="436455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999188" y="392011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40403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5" y="2659075"/>
            <a:ext cx="10361284" cy="310776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7.</a:t>
            </a:r>
            <a:r>
              <a:rPr lang="ja-JP" altLang="en-US" dirty="0">
                <a:latin typeface="+mn-ea"/>
              </a:rPr>
              <a:t>オペレーティングシステムの</a:t>
            </a:r>
            <a:r>
              <a:rPr lang="ja-JP" altLang="en-US" dirty="0" smtClean="0">
                <a:latin typeface="+mn-ea"/>
              </a:rPr>
              <a:t>登録（</a:t>
            </a:r>
            <a:r>
              <a:rPr lang="en-US" altLang="ja-JP" dirty="0" smtClean="0">
                <a:latin typeface="+mn-ea"/>
              </a:rPr>
              <a:t>2/2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オペレーティングシステムの</a:t>
            </a:r>
            <a:r>
              <a:rPr lang="ja-JP" altLang="en-US" dirty="0"/>
              <a:t>取得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「システムローカライズ」＞「選択肢」へ移動する。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検索を「要素」に変更し、検索窓に「</a:t>
            </a:r>
            <a:r>
              <a:rPr lang="en-US" altLang="ja-JP" dirty="0" err="1" smtClean="0"/>
              <a:t>os</a:t>
            </a:r>
            <a:r>
              <a:rPr lang="ja-JP" altLang="en-US" dirty="0" smtClean="0"/>
              <a:t>」を入力し</a:t>
            </a:r>
            <a:r>
              <a:rPr lang="en-US" altLang="ja-JP" dirty="0" smtClean="0"/>
              <a:t>Enter</a:t>
            </a:r>
            <a:r>
              <a:rPr lang="ja-JP" altLang="en-US" dirty="0" smtClean="0"/>
              <a:t>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値の列の値を</a:t>
            </a:r>
            <a:r>
              <a:rPr lang="en-US" altLang="ja-JP" dirty="0" smtClean="0"/>
              <a:t>ITA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録する。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7210" y="2389748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ServiceNow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07210" y="4228827"/>
            <a:ext cx="1584220" cy="24874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1991430" y="3809558"/>
            <a:ext cx="432000" cy="436455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5" name="円形吹き出し 24"/>
          <p:cNvSpPr/>
          <p:nvPr/>
        </p:nvSpPr>
        <p:spPr bwMode="auto">
          <a:xfrm>
            <a:off x="1793238" y="498202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07210" y="5445045"/>
            <a:ext cx="1584220" cy="24874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379714" y="2711835"/>
            <a:ext cx="609949" cy="1609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4037288" y="2732939"/>
            <a:ext cx="609949" cy="1609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3773663" y="226450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③</a:t>
            </a:r>
            <a:endParaRPr lang="ja-JP" altLang="en-US" sz="2400" b="1" dirty="0"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4605345" y="230804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④</a:t>
            </a:r>
            <a:endParaRPr lang="ja-JP" altLang="en-US" sz="2400" b="1" dirty="0"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790376" y="3200158"/>
            <a:ext cx="881704" cy="260517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43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8</a:t>
            </a:r>
            <a:r>
              <a:rPr lang="en-US" altLang="ja-JP" dirty="0" smtClean="0">
                <a:latin typeface="+mn-ea"/>
              </a:rPr>
              <a:t>.</a:t>
            </a:r>
            <a:r>
              <a:rPr lang="ja-JP" altLang="en-US" dirty="0" smtClean="0">
                <a:latin typeface="+mn-ea"/>
              </a:rPr>
              <a:t>メーカーの登録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50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00" y="2166392"/>
            <a:ext cx="3952560" cy="27349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8.</a:t>
            </a:r>
            <a:r>
              <a:rPr lang="ja-JP" altLang="en-US" dirty="0" smtClean="0">
                <a:latin typeface="+mn-ea"/>
              </a:rPr>
              <a:t>メーカーの登録（</a:t>
            </a:r>
            <a:r>
              <a:rPr lang="en-US" altLang="ja-JP" dirty="0" smtClean="0">
                <a:latin typeface="+mn-ea"/>
              </a:rPr>
              <a:t>1/2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メーカーの登録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「マスタ管理」</a:t>
            </a:r>
            <a:r>
              <a:rPr lang="ja-JP" altLang="en-US" dirty="0"/>
              <a:t>＞</a:t>
            </a:r>
            <a:r>
              <a:rPr lang="ja-JP" altLang="en-US" dirty="0" smtClean="0"/>
              <a:t>「メーカー」へ移動する。</a:t>
            </a:r>
            <a:endParaRPr lang="en-US" altLang="ja-JP" dirty="0" smtClean="0"/>
          </a:p>
          <a:p>
            <a:pPr lvl="1"/>
            <a:r>
              <a:rPr lang="ja-JP" altLang="en-US" dirty="0"/>
              <a:t>全ての項目を設定し</a:t>
            </a:r>
            <a:r>
              <a:rPr lang="ja-JP" altLang="en-US" dirty="0" smtClean="0"/>
              <a:t>「登録」</a:t>
            </a:r>
            <a:r>
              <a:rPr lang="ja-JP" altLang="en-US" dirty="0"/>
              <a:t>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838442" y="5228389"/>
            <a:ext cx="4609468" cy="694997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「メーカー」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err="1" smtClean="0">
                <a:latin typeface="+mn-ea"/>
              </a:rPr>
              <a:t>に登</a:t>
            </a:r>
            <a:r>
              <a:rPr lang="ja-JP" altLang="en-US" sz="1200" dirty="0" smtClean="0">
                <a:latin typeface="+mn-ea"/>
              </a:rPr>
              <a:t>録されている</a:t>
            </a:r>
            <a:r>
              <a:rPr lang="ja-JP" altLang="en-US" sz="1200" dirty="0">
                <a:latin typeface="+mn-ea"/>
              </a:rPr>
              <a:t>メーカ</a:t>
            </a:r>
            <a:r>
              <a:rPr lang="ja-JP" altLang="en-US" sz="1200" dirty="0" smtClean="0">
                <a:latin typeface="+mn-ea"/>
              </a:rPr>
              <a:t>ー名を入力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43277" y="4958980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メーカー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133604" y="2756759"/>
            <a:ext cx="1217876" cy="75816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442540" y="4412450"/>
            <a:ext cx="1925220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2442540" y="2375116"/>
            <a:ext cx="432000" cy="436455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999188" y="392011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5315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Ⅰ.ServiceNow</a:t>
            </a:r>
            <a:r>
              <a:rPr lang="ja-JP" altLang="en-US" dirty="0" smtClean="0"/>
              <a:t>連携モデル概要 </a:t>
            </a:r>
            <a:r>
              <a:rPr lang="en-US" altLang="ja-JP" dirty="0"/>
              <a:t>/ </a:t>
            </a:r>
            <a:r>
              <a:rPr lang="en-US" altLang="ja-JP" dirty="0" smtClean="0"/>
              <a:t>3.</a:t>
            </a:r>
            <a:r>
              <a:rPr lang="ja-JP" altLang="en-US" dirty="0" smtClean="0"/>
              <a:t>ユーザー一覧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289933023"/>
              </p:ext>
            </p:extLst>
          </p:nvPr>
        </p:nvGraphicFramePr>
        <p:xfrm>
          <a:off x="335200" y="3128146"/>
          <a:ext cx="10297430" cy="326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1455">
                  <a:extLst>
                    <a:ext uri="{9D8B030D-6E8A-4147-A177-3AD203B41FA5}">
                      <a16:colId xmlns:a16="http://schemas.microsoft.com/office/drawing/2014/main" val="2652813958"/>
                    </a:ext>
                  </a:extLst>
                </a:gridCol>
                <a:gridCol w="1951092">
                  <a:extLst>
                    <a:ext uri="{9D8B030D-6E8A-4147-A177-3AD203B41FA5}">
                      <a16:colId xmlns:a16="http://schemas.microsoft.com/office/drawing/2014/main" val="122784277"/>
                    </a:ext>
                  </a:extLst>
                </a:gridCol>
                <a:gridCol w="5744883">
                  <a:extLst>
                    <a:ext uri="{9D8B030D-6E8A-4147-A177-3AD203B41FA5}">
                      <a16:colId xmlns:a16="http://schemas.microsoft.com/office/drawing/2014/main" val="3241799985"/>
                    </a:ext>
                  </a:extLst>
                </a:gridCol>
              </a:tblGrid>
              <a:tr h="2463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ITA</a:t>
                      </a:r>
                      <a:endParaRPr lang="en-US" sz="16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想定業務</a:t>
                      </a:r>
                      <a:endParaRPr lang="ja-JP" altLang="en-US" sz="16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278198"/>
                  </a:ext>
                </a:extLst>
              </a:tr>
              <a:tr h="2463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ユーザー名</a:t>
                      </a:r>
                      <a:endParaRPr lang="en-US" altLang="ja-JP" sz="16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ログイン</a:t>
                      </a:r>
                      <a:r>
                        <a:rPr lang="en-US" altLang="ja-JP" sz="16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en-US" altLang="ja-JP" sz="16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79215"/>
                  </a:ext>
                </a:extLst>
              </a:tr>
              <a:tr h="921546"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システム管理者</a:t>
                      </a: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</a:t>
                      </a:r>
                      <a:endParaRPr kumimoji="1"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・メニューの追加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46011"/>
                  </a:ext>
                </a:extLst>
              </a:tr>
              <a:tr h="921546"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連携モデル管理者</a:t>
                      </a:r>
                      <a:endParaRPr kumimoji="1" lang="ja-JP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-user</a:t>
                      </a:r>
                      <a:endParaRPr kumimoji="1"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連携モデルの初期設定</a:t>
                      </a:r>
                      <a:r>
                        <a:rPr kumimoji="1" lang="ja-JP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ja-JP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連携モデル全般</a:t>
                      </a:r>
                      <a:r>
                        <a:rPr kumimoji="1" lang="ja-JP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に関する設定を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変更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00" algn="l" fontAlgn="ctr"/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連携の実施</a:t>
                      </a:r>
                      <a:endParaRPr kumimoji="1" lang="ja-JP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85913"/>
                  </a:ext>
                </a:extLst>
              </a:tr>
              <a:tr h="921546"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ユーザー</a:t>
                      </a: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servicenow-api</a:t>
                      </a:r>
                      <a:endParaRPr kumimoji="1"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lang="en-US" altLang="ja-JP" sz="1400" dirty="0" err="1" smtClean="0"/>
                        <a:t>Exastro</a:t>
                      </a:r>
                      <a:r>
                        <a:rPr lang="ja-JP" altLang="en-US" sz="1400" dirty="0" smtClean="0"/>
                        <a:t> </a:t>
                      </a:r>
                      <a:r>
                        <a:rPr lang="en-US" altLang="ja-JP" sz="1400" dirty="0" smtClean="0"/>
                        <a:t>IT Automation</a:t>
                      </a:r>
                      <a:r>
                        <a:rPr lang="ja-JP" altLang="en-US" sz="1400" dirty="0" smtClean="0"/>
                        <a:t>上の連携データ取得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415448"/>
                  </a:ext>
                </a:extLst>
              </a:tr>
            </a:tbl>
          </a:graphicData>
        </a:graphic>
      </p:graphicFrame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79515" y="836715"/>
            <a:ext cx="11771836" cy="1944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ユーザー一覧</a:t>
            </a:r>
          </a:p>
          <a:p>
            <a:pPr lvl="1"/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連携モデルのインポート直後のユーザー</a:t>
            </a:r>
            <a:r>
              <a:rPr lang="en-US" altLang="ja-JP" kern="0" dirty="0" smtClean="0"/>
              <a:t>(</a:t>
            </a:r>
            <a:r>
              <a:rPr lang="ja-JP" altLang="en-US" kern="0" dirty="0" smtClean="0"/>
              <a:t>初期ユーザー</a:t>
            </a:r>
            <a:r>
              <a:rPr lang="en-US" altLang="ja-JP" kern="0" dirty="0" smtClean="0"/>
              <a:t>)</a:t>
            </a:r>
            <a:r>
              <a:rPr lang="ja-JP" altLang="en-US" kern="0" dirty="0" smtClean="0"/>
              <a:t>の一覧を以下に示す。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「</a:t>
            </a:r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連携モデル管理者」は</a:t>
            </a:r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連携モデル内での管理者としての権限を持つ。</a:t>
            </a:r>
            <a:endParaRPr lang="en-US" altLang="ja-JP" kern="0" dirty="0" smtClean="0"/>
          </a:p>
          <a:p>
            <a:pPr lvl="1"/>
            <a:r>
              <a:rPr lang="ja-JP" altLang="en-US" kern="0" dirty="0"/>
              <a:t>ユーザー名、ログイン</a:t>
            </a:r>
            <a:r>
              <a:rPr lang="en-US" altLang="ja-JP" kern="0" dirty="0"/>
              <a:t>ID</a:t>
            </a:r>
            <a:r>
              <a:rPr lang="ja-JP" altLang="en-US" kern="0" dirty="0"/>
              <a:t>は変更可能</a:t>
            </a:r>
            <a:r>
              <a:rPr lang="ja-JP" altLang="en-US" kern="0" dirty="0" smtClean="0"/>
              <a:t>。</a:t>
            </a:r>
            <a:endParaRPr lang="en-US" altLang="ja-JP" kern="0" dirty="0" smtClean="0"/>
          </a:p>
          <a:p>
            <a:pPr lvl="1"/>
            <a:r>
              <a:rPr lang="ja-JP" altLang="en-US" dirty="0" smtClean="0">
                <a:solidFill>
                  <a:schemeClr val="dk1"/>
                </a:solidFill>
              </a:rPr>
              <a:t>「</a:t>
            </a:r>
            <a:r>
              <a:rPr lang="en-US" altLang="ja-JP" dirty="0" smtClean="0">
                <a:solidFill>
                  <a:schemeClr val="dk1"/>
                </a:solidFill>
              </a:rPr>
              <a:t>administrator</a:t>
            </a:r>
            <a:r>
              <a:rPr lang="ja-JP" altLang="en-US" dirty="0" smtClean="0">
                <a:solidFill>
                  <a:schemeClr val="dk1"/>
                </a:solidFill>
              </a:rPr>
              <a:t>」のログイン</a:t>
            </a:r>
            <a:r>
              <a:rPr lang="en-US" altLang="ja-JP" dirty="0" smtClean="0">
                <a:solidFill>
                  <a:schemeClr val="dk1"/>
                </a:solidFill>
              </a:rPr>
              <a:t>PW</a:t>
            </a:r>
            <a:r>
              <a:rPr lang="ja-JP" altLang="en-US" dirty="0" smtClean="0">
                <a:solidFill>
                  <a:schemeClr val="dk1"/>
                </a:solidFill>
              </a:rPr>
              <a:t>は</a:t>
            </a:r>
            <a:r>
              <a:rPr lang="en-US" altLang="ja-JP" dirty="0" smtClean="0">
                <a:solidFill>
                  <a:schemeClr val="dk1"/>
                </a:solidFill>
              </a:rPr>
              <a:t>ITA</a:t>
            </a:r>
            <a:r>
              <a:rPr lang="ja-JP" altLang="en-US" dirty="0" err="1" smtClean="0">
                <a:solidFill>
                  <a:schemeClr val="dk1"/>
                </a:solidFill>
              </a:rPr>
              <a:t>への</a:t>
            </a:r>
            <a:r>
              <a:rPr lang="ja-JP" altLang="en-US" dirty="0" smtClean="0">
                <a:solidFill>
                  <a:schemeClr val="dk1"/>
                </a:solidFill>
              </a:rPr>
              <a:t>初回ログイン時に変更した</a:t>
            </a:r>
            <a:r>
              <a:rPr lang="en-US" altLang="ja-JP" dirty="0" smtClean="0">
                <a:solidFill>
                  <a:schemeClr val="dk1"/>
                </a:solidFill>
              </a:rPr>
              <a:t>PW</a:t>
            </a:r>
          </a:p>
          <a:p>
            <a:pPr lvl="1"/>
            <a:r>
              <a:rPr lang="ja-JP" altLang="en-US" kern="0" dirty="0" smtClean="0"/>
              <a:t>「</a:t>
            </a:r>
            <a:r>
              <a:rPr lang="en-US" altLang="ja-JP" dirty="0" err="1" smtClean="0">
                <a:solidFill>
                  <a:schemeClr val="dk1"/>
                </a:solidFill>
              </a:rPr>
              <a:t>servicenow</a:t>
            </a:r>
            <a:r>
              <a:rPr lang="en-US" altLang="ja-JP" dirty="0" smtClean="0">
                <a:solidFill>
                  <a:schemeClr val="dk1"/>
                </a:solidFill>
              </a:rPr>
              <a:t>-user</a:t>
            </a:r>
            <a:r>
              <a:rPr lang="ja-JP" altLang="en-US" kern="0" dirty="0" smtClean="0"/>
              <a:t>」の初回ログイン</a:t>
            </a:r>
            <a:r>
              <a:rPr lang="en-US" altLang="ja-JP" kern="0" dirty="0" smtClean="0"/>
              <a:t>PW</a:t>
            </a:r>
            <a:r>
              <a:rPr lang="ja-JP" altLang="en-US" kern="0" dirty="0" smtClean="0"/>
              <a:t>は</a:t>
            </a:r>
            <a:r>
              <a:rPr lang="en-US" altLang="ja-JP" kern="0" dirty="0" smtClean="0"/>
              <a:t>”password”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189538" y="2059361"/>
            <a:ext cx="2882042" cy="44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endParaRPr lang="en-US" altLang="ja-JP" sz="1600" kern="0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gray">
          <a:xfrm>
            <a:off x="311737" y="2924930"/>
            <a:ext cx="1749346" cy="237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900" kern="0" dirty="0" smtClean="0"/>
              <a:t>初期ユーザー一覧</a:t>
            </a:r>
            <a:endParaRPr lang="en-US" altLang="ja-JP" sz="900" kern="0" dirty="0" smtClean="0"/>
          </a:p>
        </p:txBody>
      </p:sp>
    </p:spTree>
    <p:extLst>
      <p:ext uri="{BB962C8B-B14F-4D97-AF65-F5344CB8AC3E}">
        <p14:creationId xmlns:p14="http://schemas.microsoft.com/office/powerpoint/2010/main" val="305728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77" y="2211464"/>
            <a:ext cx="10349300" cy="2574668"/>
          </a:xfrm>
          <a:prstGeom prst="rect">
            <a:avLst/>
          </a:prstGeom>
        </p:spPr>
      </p:pic>
      <p:sp>
        <p:nvSpPr>
          <p:cNvPr id="20" name="タイトル 1"/>
          <p:cNvSpPr txBox="1">
            <a:spLocks/>
          </p:cNvSpPr>
          <p:nvPr/>
        </p:nvSpPr>
        <p:spPr bwMode="gray">
          <a:xfrm>
            <a:off x="239351" y="115200"/>
            <a:ext cx="11712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>
                <a:latin typeface="+mn-ea"/>
              </a:rPr>
              <a:t>Ⅳ.</a:t>
            </a:r>
            <a:r>
              <a:rPr lang="ja-JP" altLang="en-US" kern="0" dirty="0" smtClean="0">
                <a:latin typeface="+mn-ea"/>
              </a:rPr>
              <a:t>連携対象メニュー追加手順 </a:t>
            </a:r>
            <a:r>
              <a:rPr lang="en-US" altLang="ja-JP" kern="0" dirty="0" smtClean="0">
                <a:latin typeface="+mn-ea"/>
              </a:rPr>
              <a:t>/</a:t>
            </a:r>
            <a:r>
              <a:rPr lang="ja-JP" altLang="en-US" kern="0" dirty="0" smtClean="0">
                <a:latin typeface="+mn-ea"/>
              </a:rPr>
              <a:t> </a:t>
            </a:r>
            <a:r>
              <a:rPr lang="en-US" altLang="ja-JP" kern="0" dirty="0" smtClean="0">
                <a:latin typeface="+mn-ea"/>
              </a:rPr>
              <a:t>8.</a:t>
            </a:r>
            <a:r>
              <a:rPr lang="ja-JP" altLang="en-US" kern="0" dirty="0" smtClean="0">
                <a:latin typeface="+mn-ea"/>
              </a:rPr>
              <a:t>メーカーの登録（</a:t>
            </a:r>
            <a:r>
              <a:rPr lang="en-US" altLang="ja-JP" kern="0" dirty="0">
                <a:latin typeface="+mn-ea"/>
              </a:rPr>
              <a:t>2</a:t>
            </a:r>
            <a:r>
              <a:rPr lang="en-US" altLang="ja-JP" kern="0" dirty="0" smtClean="0">
                <a:latin typeface="+mn-ea"/>
              </a:rPr>
              <a:t>/2</a:t>
            </a:r>
            <a:r>
              <a:rPr lang="ja-JP" altLang="en-US" kern="0" dirty="0" smtClean="0">
                <a:latin typeface="+mn-ea"/>
              </a:rPr>
              <a:t>）</a:t>
            </a:r>
            <a:endParaRPr lang="ja-JP" altLang="en-US" kern="0" dirty="0"/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239351" y="779098"/>
            <a:ext cx="11713300" cy="1569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メーカーの取得</a:t>
            </a:r>
          </a:p>
          <a:p>
            <a:pPr lvl="1"/>
            <a:r>
              <a:rPr lang="ja-JP" altLang="en-US" kern="0" dirty="0" smtClean="0"/>
              <a:t>「組織」＞「会社」へ移動する。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名前の列を</a:t>
            </a:r>
            <a:r>
              <a:rPr lang="en-US" altLang="ja-JP" kern="0" dirty="0" smtClean="0"/>
              <a:t>ITA</a:t>
            </a:r>
            <a:r>
              <a:rPr lang="ja-JP" altLang="en-US" kern="0" dirty="0" err="1" smtClean="0"/>
              <a:t>に登</a:t>
            </a:r>
            <a:r>
              <a:rPr lang="ja-JP" altLang="en-US" kern="0" dirty="0" smtClean="0"/>
              <a:t>録する。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ServiceNow</a:t>
            </a:r>
            <a:endParaRPr kumimoji="1" lang="ja-JP" altLang="en-US" sz="900" dirty="0"/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53241" y="3332549"/>
            <a:ext cx="1178724" cy="26629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553241" y="4443380"/>
            <a:ext cx="1925220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1847440" y="2886851"/>
            <a:ext cx="432000" cy="436455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576498" y="401138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3071579" y="2838784"/>
            <a:ext cx="1241081" cy="181438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2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>
                <a:latin typeface="+mn-ea"/>
              </a:rPr>
              <a:t>Ⅴ</a:t>
            </a:r>
            <a:r>
              <a:rPr lang="en-US" altLang="ja-JP" dirty="0" smtClean="0">
                <a:latin typeface="+mn-ea"/>
              </a:rPr>
              <a:t>.</a:t>
            </a:r>
            <a:r>
              <a:rPr lang="ja-JP" altLang="en-US" dirty="0" smtClean="0">
                <a:latin typeface="+mn-ea"/>
              </a:rPr>
              <a:t> 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23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Ⅴ.</a:t>
            </a:r>
            <a:r>
              <a:rPr lang="ja-JP" altLang="en-US" dirty="0" smtClean="0"/>
              <a:t> 付録</a:t>
            </a:r>
            <a:r>
              <a:rPr lang="en-US" altLang="ja-JP" dirty="0" smtClean="0"/>
              <a:t>/</a:t>
            </a:r>
            <a:r>
              <a:rPr lang="ja-JP" altLang="en-US" dirty="0" smtClean="0"/>
              <a:t> </a:t>
            </a:r>
            <a:r>
              <a:rPr lang="en-US" altLang="ja-JP" dirty="0" smtClean="0"/>
              <a:t>1. </a:t>
            </a:r>
            <a:r>
              <a:rPr lang="ja-JP" altLang="en-US" dirty="0" smtClean="0"/>
              <a:t>認証</a:t>
            </a:r>
            <a:r>
              <a:rPr lang="ja-JP" altLang="en-US" dirty="0"/>
              <a:t>キー情報を変更したい</a:t>
            </a:r>
            <a:r>
              <a:rPr lang="ja-JP" altLang="en-US" dirty="0" smtClean="0"/>
              <a:t>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6195" y="764630"/>
            <a:ext cx="11713301" cy="1394963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認証キー情報の</a:t>
            </a:r>
            <a:r>
              <a:rPr lang="ja-JP" altLang="en-US" dirty="0"/>
              <a:t>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共通」＞「グローバル変数管理」へ移動する。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「フィルタ」＞「グローバル変数名」が</a:t>
            </a:r>
            <a:r>
              <a:rPr lang="en-US" altLang="ja-JP" dirty="0" smtClean="0"/>
              <a:t>”</a:t>
            </a:r>
            <a:r>
              <a:rPr lang="en-US" altLang="ja-JP" dirty="0">
                <a:solidFill>
                  <a:srgbClr val="FF0000"/>
                </a:solidFill>
              </a:rPr>
              <a:t> GBL_AUTHORIZATION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のレコードの更新ボタンを押下する。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「備考」項目を参考に、「具体値」項目にプロキシサーバーの情報を入力して「更新」ボタンを押下する。</a:t>
            </a:r>
            <a:endParaRPr lang="en-US" altLang="ja-JP" dirty="0" smtClean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246195" y="2209556"/>
            <a:ext cx="10793979" cy="2175935"/>
            <a:chOff x="335200" y="3845485"/>
            <a:chExt cx="10793979" cy="2175935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230" y="4076317"/>
              <a:ext cx="10577949" cy="1945103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 bwMode="auto">
            <a:xfrm>
              <a:off x="1890845" y="4892767"/>
              <a:ext cx="2986320" cy="5369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latin typeface="+mn-ea"/>
              </a:endParaRPr>
            </a:p>
          </p:txBody>
        </p:sp>
        <p:sp>
          <p:nvSpPr>
            <p:cNvPr id="6" name="正方形/長方形 5"/>
            <p:cNvSpPr/>
            <p:nvPr/>
          </p:nvSpPr>
          <p:spPr bwMode="auto">
            <a:xfrm>
              <a:off x="2074129" y="5646365"/>
              <a:ext cx="1429511" cy="229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latin typeface="+mn-ea"/>
              </a:endParaRPr>
            </a:p>
          </p:txBody>
        </p:sp>
        <p:sp>
          <p:nvSpPr>
            <p:cNvPr id="7" name="円形吹き出し 6"/>
            <p:cNvSpPr/>
            <p:nvPr/>
          </p:nvSpPr>
          <p:spPr bwMode="auto">
            <a:xfrm>
              <a:off x="4214169" y="4402457"/>
              <a:ext cx="432000" cy="432000"/>
            </a:xfrm>
            <a:prstGeom prst="wedgeEllipseCallout">
              <a:avLst>
                <a:gd name="adj1" fmla="val -75574"/>
                <a:gd name="adj2" fmla="val 4992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400" b="1" dirty="0">
                  <a:latin typeface="+mn-ea"/>
                </a:rPr>
                <a:t>①</a:t>
              </a:r>
            </a:p>
          </p:txBody>
        </p:sp>
        <p:sp>
          <p:nvSpPr>
            <p:cNvPr id="8" name="円形吹き出し 7"/>
            <p:cNvSpPr/>
            <p:nvPr/>
          </p:nvSpPr>
          <p:spPr bwMode="auto">
            <a:xfrm>
              <a:off x="3719670" y="5540880"/>
              <a:ext cx="432000" cy="432000"/>
            </a:xfrm>
            <a:prstGeom prst="wedgeEllipseCallout">
              <a:avLst>
                <a:gd name="adj1" fmla="val -116678"/>
                <a:gd name="adj2" fmla="val -7495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400" b="1" dirty="0">
                  <a:latin typeface="+mn-ea"/>
                </a:rPr>
                <a:t>②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35200" y="3845485"/>
              <a:ext cx="3021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996" lvl="1"/>
              <a:r>
                <a:rPr lang="ja-JP" altLang="en-US" sz="900" kern="0" dirty="0" smtClean="0"/>
                <a:t>グローバル変数管理</a:t>
              </a:r>
              <a:endParaRPr lang="ja-JP" altLang="en-US" sz="900" kern="0" dirty="0"/>
            </a:p>
          </p:txBody>
        </p:sp>
      </p:grpSp>
      <p:sp>
        <p:nvSpPr>
          <p:cNvPr id="14" name="コンテンツ プレースホルダー 2"/>
          <p:cNvSpPr txBox="1">
            <a:spLocks/>
          </p:cNvSpPr>
          <p:nvPr/>
        </p:nvSpPr>
        <p:spPr bwMode="gray">
          <a:xfrm>
            <a:off x="208262" y="4711631"/>
            <a:ext cx="11713301" cy="1256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None/>
            </a:pPr>
            <a:r>
              <a:rPr lang="ja-JP" altLang="en-US" sz="1800" kern="0" dirty="0" smtClean="0">
                <a:latin typeface="+mn-ea"/>
              </a:rPr>
              <a:t>★認証キーの作成方法</a:t>
            </a:r>
            <a:endParaRPr lang="en-US" altLang="ja-JP" sz="1800" kern="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dirty="0" smtClean="0"/>
              <a:t>作成したユーザーの「ユーザー</a:t>
            </a:r>
            <a:r>
              <a:rPr lang="en-US" altLang="ja-JP" sz="1400" dirty="0" smtClean="0"/>
              <a:t>ID</a:t>
            </a:r>
            <a:r>
              <a:rPr lang="ja-JP" altLang="en-US" sz="1400" dirty="0" smtClean="0"/>
              <a:t>」と「パスワード」 </a:t>
            </a:r>
            <a:r>
              <a:rPr lang="ja-JP" altLang="en-US" sz="1400" dirty="0"/>
              <a:t>を、半角コロン</a:t>
            </a:r>
            <a:r>
              <a:rPr lang="en-US" altLang="ja-JP" sz="1400" dirty="0"/>
              <a:t>(:)</a:t>
            </a:r>
            <a:r>
              <a:rPr lang="ja-JP" altLang="en-US" sz="1400" dirty="0" err="1"/>
              <a:t>で結</a:t>
            </a:r>
            <a:r>
              <a:rPr lang="ja-JP" altLang="en-US" sz="1400" dirty="0"/>
              <a:t>合して、</a:t>
            </a:r>
            <a:r>
              <a:rPr lang="en-US" altLang="ja-JP" sz="1400" dirty="0" smtClean="0"/>
              <a:t>base64encode</a:t>
            </a:r>
            <a:r>
              <a:rPr lang="ja-JP" altLang="en-US" sz="1400" dirty="0" smtClean="0"/>
              <a:t>する。</a:t>
            </a:r>
            <a:endParaRPr lang="en-US" altLang="ja-JP" sz="1400" dirty="0" smtClean="0"/>
          </a:p>
          <a:p>
            <a:pPr marL="180000" lvl="1" indent="0">
              <a:buNone/>
            </a:pPr>
            <a:r>
              <a:rPr lang="ja-JP" altLang="en-US" sz="1400" dirty="0" smtClean="0"/>
              <a:t>例</a:t>
            </a:r>
            <a:r>
              <a:rPr lang="en-US" altLang="ja-JP" sz="1400" dirty="0" smtClean="0"/>
              <a:t>: Linux</a:t>
            </a:r>
            <a:r>
              <a:rPr lang="ja-JP" altLang="en-US" sz="1400" dirty="0" smtClean="0"/>
              <a:t>などで実施する場合</a:t>
            </a: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</a:t>
            </a:r>
            <a:r>
              <a:rPr lang="ja-JP" altLang="en-US" sz="1400" dirty="0" smtClean="0"/>
              <a:t>    </a:t>
            </a:r>
            <a:r>
              <a:rPr lang="en-US" altLang="ja-JP" sz="1400" dirty="0" smtClean="0"/>
              <a:t>echo -</a:t>
            </a:r>
            <a:r>
              <a:rPr lang="en-US" altLang="ja-JP" sz="1400" smtClean="0"/>
              <a:t>n “sample-user:password</a:t>
            </a:r>
            <a:r>
              <a:rPr lang="en-US" altLang="ja-JP" sz="1400" dirty="0" smtClean="0"/>
              <a:t>" | base64</a:t>
            </a:r>
            <a:endParaRPr lang="en-US" altLang="ja-JP" sz="14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68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Ⅰ.ServiceNow</a:t>
            </a:r>
            <a:r>
              <a:rPr lang="ja-JP" altLang="en-US" dirty="0" smtClean="0"/>
              <a:t>連携モデル</a:t>
            </a:r>
            <a:r>
              <a:rPr lang="ja-JP" altLang="en-US" dirty="0"/>
              <a:t>概要 </a:t>
            </a:r>
            <a:r>
              <a:rPr lang="en-US" altLang="ja-JP" dirty="0"/>
              <a:t>/ 4.</a:t>
            </a:r>
            <a:r>
              <a:rPr lang="ja-JP" altLang="en-US" dirty="0"/>
              <a:t>ロール一覧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79515" y="836715"/>
            <a:ext cx="11771836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/>
              <a:t>ロール一覧</a:t>
            </a:r>
            <a:endParaRPr lang="en-US" altLang="ja-JP" kern="0" dirty="0"/>
          </a:p>
          <a:p>
            <a:pPr lvl="1"/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連携モデル</a:t>
            </a:r>
            <a:r>
              <a:rPr lang="ja-JP" altLang="en-US" kern="0" dirty="0"/>
              <a:t>に初期登録されているロールの一覧を示す。</a:t>
            </a:r>
            <a:endParaRPr lang="en-US" altLang="ja-JP" kern="0" dirty="0"/>
          </a:p>
          <a:p>
            <a:pPr lvl="1"/>
            <a:r>
              <a:rPr lang="ja-JP" altLang="en-US" kern="0" dirty="0"/>
              <a:t>ロール名、紐付ユーザー名は変更可能。</a:t>
            </a:r>
            <a:endParaRPr lang="en-US" altLang="ja-JP" kern="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189538" y="2059361"/>
            <a:ext cx="2882042" cy="44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endParaRPr lang="en-US" altLang="ja-JP" sz="1600" kern="0" dirty="0" smtClean="0"/>
          </a:p>
        </p:txBody>
      </p:sp>
      <p:graphicFrame>
        <p:nvGraphicFramePr>
          <p:cNvPr id="9" name="コンテンツ プレースホルダー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01876236"/>
              </p:ext>
            </p:extLst>
          </p:nvPr>
        </p:nvGraphicFramePr>
        <p:xfrm>
          <a:off x="189150" y="2420418"/>
          <a:ext cx="11751810" cy="2232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923">
                  <a:extLst>
                    <a:ext uri="{9D8B030D-6E8A-4147-A177-3AD203B41FA5}">
                      <a16:colId xmlns:a16="http://schemas.microsoft.com/office/drawing/2014/main" val="2652813958"/>
                    </a:ext>
                  </a:extLst>
                </a:gridCol>
                <a:gridCol w="3018596">
                  <a:extLst>
                    <a:ext uri="{9D8B030D-6E8A-4147-A177-3AD203B41FA5}">
                      <a16:colId xmlns:a16="http://schemas.microsoft.com/office/drawing/2014/main" val="2384290162"/>
                    </a:ext>
                  </a:extLst>
                </a:gridCol>
                <a:gridCol w="5423291">
                  <a:extLst>
                    <a:ext uri="{9D8B030D-6E8A-4147-A177-3AD203B41FA5}">
                      <a16:colId xmlns:a16="http://schemas.microsoft.com/office/drawing/2014/main" val="4008113064"/>
                    </a:ext>
                  </a:extLst>
                </a:gridCol>
              </a:tblGrid>
              <a:tr h="58455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ロール名</a:t>
                      </a:r>
                      <a:endParaRPr lang="en-US" altLang="ja-JP" sz="16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紐付ユーザー名</a:t>
                      </a:r>
                      <a:endParaRPr lang="en-US" altLang="ja-JP" sz="1600" b="1" u="none" strike="noStrike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権限概要</a:t>
                      </a:r>
                      <a:endParaRPr lang="ja-JP" altLang="en-US" sz="16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278198"/>
                  </a:ext>
                </a:extLst>
              </a:tr>
              <a:tr h="457490"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システム管理者</a:t>
                      </a: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</a:t>
                      </a: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・メニューの追加</a:t>
                      </a: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910082"/>
                  </a:ext>
                </a:extLst>
              </a:tr>
              <a:tr h="1190709"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モデル管理者ロール</a:t>
                      </a:r>
                      <a:endParaRPr kumimoji="1" lang="ja-JP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-user</a:t>
                      </a:r>
                    </a:p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Servicenow-api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連携モデルの全体に関する設定変更権限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連携に必要なメニューの操作権限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実行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・プレイブック編集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・パラメータ管理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817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127531" y="2194943"/>
            <a:ext cx="2622770" cy="288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000" kern="0" dirty="0"/>
              <a:t>ロール</a:t>
            </a:r>
            <a:r>
              <a:rPr lang="ja-JP" altLang="en-US" sz="1000" kern="0" dirty="0" smtClean="0"/>
              <a:t>一覧</a:t>
            </a:r>
            <a:endParaRPr lang="en-US" altLang="ja-JP" sz="1000" kern="0" dirty="0" smtClean="0"/>
          </a:p>
        </p:txBody>
      </p:sp>
    </p:spTree>
    <p:extLst>
      <p:ext uri="{BB962C8B-B14F-4D97-AF65-F5344CB8AC3E}">
        <p14:creationId xmlns:p14="http://schemas.microsoft.com/office/powerpoint/2010/main" val="19169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</a:t>
            </a:r>
            <a:r>
              <a:rPr kumimoji="1" lang="ja-JP" altLang="en-US" dirty="0" smtClean="0"/>
              <a:t>導入手順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3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/>
              <a:t> </a:t>
            </a:r>
            <a:r>
              <a:rPr lang="en-US" altLang="ja-JP" dirty="0" smtClean="0"/>
              <a:t>/ 1.</a:t>
            </a:r>
            <a:r>
              <a:rPr lang="ja-JP" altLang="en-US" dirty="0" smtClean="0"/>
              <a:t>導入準備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3"/>
            <a:ext cx="11771834" cy="3600427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導入サーバの準備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をインストールするサーバ</a:t>
            </a:r>
            <a:r>
              <a:rPr lang="en-US" altLang="ja-JP" sz="1400" dirty="0" smtClean="0">
                <a:latin typeface="+mn-ea"/>
              </a:rPr>
              <a:t>(</a:t>
            </a:r>
            <a:r>
              <a:rPr lang="ja-JP" altLang="en-US" sz="1400" dirty="0" smtClean="0">
                <a:latin typeface="+mn-ea"/>
              </a:rPr>
              <a:t>物理</a:t>
            </a:r>
            <a:r>
              <a:rPr lang="en-US" altLang="ja-JP" sz="1400" dirty="0" smtClean="0">
                <a:latin typeface="+mn-ea"/>
              </a:rPr>
              <a:t>/</a:t>
            </a:r>
            <a:r>
              <a:rPr lang="ja-JP" altLang="en-US" sz="1400" dirty="0" smtClean="0">
                <a:latin typeface="+mn-ea"/>
              </a:rPr>
              <a:t>仮想</a:t>
            </a:r>
            <a:r>
              <a:rPr lang="en-US" altLang="ja-JP" sz="1400" dirty="0" smtClean="0">
                <a:latin typeface="+mn-ea"/>
              </a:rPr>
              <a:t>)</a:t>
            </a:r>
            <a:r>
              <a:rPr lang="ja-JP" altLang="en-US" sz="1400" dirty="0" smtClean="0">
                <a:latin typeface="+mn-ea"/>
              </a:rPr>
              <a:t>を用意します。</a:t>
            </a:r>
            <a:endParaRPr lang="en-US" altLang="ja-JP" sz="14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サーバ動作要件は以下のドキュメントの </a:t>
            </a:r>
            <a:r>
              <a:rPr lang="en-US" altLang="ja-JP" sz="1400" dirty="0">
                <a:latin typeface="+mn-ea"/>
              </a:rPr>
              <a:t>[</a:t>
            </a:r>
            <a:r>
              <a:rPr lang="en-US" altLang="ja-JP" sz="1400" dirty="0" smtClean="0">
                <a:latin typeface="+mn-ea"/>
              </a:rPr>
              <a:t>4</a:t>
            </a:r>
            <a:r>
              <a:rPr lang="ja-JP" altLang="en-US" sz="1400" dirty="0" smtClean="0">
                <a:latin typeface="+mn-ea"/>
              </a:rPr>
              <a:t>頁 システム要件</a:t>
            </a:r>
            <a:r>
              <a:rPr lang="en-US" altLang="ja-JP" sz="1400" dirty="0">
                <a:latin typeface="+mn-ea"/>
              </a:rPr>
              <a:t>]</a:t>
            </a:r>
            <a:r>
              <a:rPr lang="en-US" altLang="ja-JP" sz="1400" dirty="0" smtClean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を参照ください。</a:t>
            </a:r>
            <a:endParaRPr lang="en-US" altLang="ja-JP" sz="14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また本サーバは</a:t>
            </a:r>
            <a:r>
              <a:rPr lang="en-US" altLang="ja-JP" sz="1400" dirty="0" smtClean="0">
                <a:latin typeface="+mn-ea"/>
              </a:rPr>
              <a:t>ServiceNow</a:t>
            </a:r>
            <a:r>
              <a:rPr lang="ja-JP" altLang="en-US" sz="1400" dirty="0" smtClean="0">
                <a:latin typeface="+mn-ea"/>
              </a:rPr>
              <a:t>と接続</a:t>
            </a:r>
            <a:r>
              <a:rPr lang="en-US" altLang="ja-JP" sz="1400" dirty="0" smtClean="0">
                <a:latin typeface="+mn-ea"/>
              </a:rPr>
              <a:t>(http/https)</a:t>
            </a:r>
            <a:r>
              <a:rPr lang="ja-JP" altLang="en-US" sz="1400" dirty="0" smtClean="0">
                <a:latin typeface="+mn-ea"/>
              </a:rPr>
              <a:t>できる環境を用意してください。　</a:t>
            </a:r>
            <a:endParaRPr lang="en-US" altLang="ja-JP" sz="14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2"/>
              </a:rPr>
              <a:t>https</a:t>
            </a:r>
            <a:r>
              <a:rPr lang="en-US" altLang="ja-JP" sz="1400" dirty="0">
                <a:latin typeface="+mn-ea"/>
                <a:hlinkClick r:id="rId2"/>
              </a:rPr>
              <a:t>://</a:t>
            </a:r>
            <a:r>
              <a:rPr lang="en-US" altLang="ja-JP" sz="1400" dirty="0" smtClean="0">
                <a:latin typeface="+mn-ea"/>
                <a:hlinkClick r:id="rId2"/>
              </a:rPr>
              <a:t>exastro-suite.github.io/it-automation-docs/documents_ja.html</a:t>
            </a:r>
            <a:r>
              <a:rPr lang="en-US" altLang="ja-JP" sz="1400" dirty="0" smtClean="0">
                <a:latin typeface="+mn-ea"/>
              </a:rPr>
              <a:t>  [ITA </a:t>
            </a:r>
            <a:r>
              <a:rPr lang="ja-JP" altLang="en-US" sz="1400" dirty="0" smtClean="0">
                <a:latin typeface="+mn-ea"/>
              </a:rPr>
              <a:t>システム構成／環境構築ガイド 基本編</a:t>
            </a:r>
            <a:r>
              <a:rPr lang="en-US" altLang="ja-JP" sz="1400" dirty="0" smtClean="0">
                <a:latin typeface="+mn-ea"/>
              </a:rPr>
              <a:t>]</a:t>
            </a: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</a:t>
            </a:r>
          </a:p>
          <a:p>
            <a:pPr lvl="1">
              <a:lnSpc>
                <a:spcPct val="110000"/>
              </a:lnSpc>
            </a:pPr>
            <a:r>
              <a:rPr lang="en-US" altLang="ja-JP" dirty="0" smtClean="0">
                <a:latin typeface="+mn-ea"/>
              </a:rPr>
              <a:t>ITA</a:t>
            </a:r>
            <a:r>
              <a:rPr lang="ja-JP" altLang="en-US" dirty="0" smtClean="0">
                <a:latin typeface="+mn-ea"/>
              </a:rPr>
              <a:t>をインストール</a:t>
            </a:r>
            <a:endParaRPr lang="en-US" altLang="ja-JP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400" dirty="0" smtClean="0">
                <a:latin typeface="+mn-ea"/>
              </a:rPr>
              <a:t>　・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バージョンは</a:t>
            </a:r>
            <a:r>
              <a:rPr lang="en-US" altLang="ja-JP" sz="1400" dirty="0" smtClean="0">
                <a:latin typeface="+mn-ea"/>
              </a:rPr>
              <a:t>1.7.2</a:t>
            </a:r>
            <a:r>
              <a:rPr lang="ja-JP" altLang="en-US" sz="1400" dirty="0" smtClean="0">
                <a:latin typeface="+mn-ea"/>
              </a:rPr>
              <a:t>をインストールしてください。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400" dirty="0">
                <a:latin typeface="+mn-ea"/>
              </a:rPr>
              <a:t>　・インストール手順は以下ドキュメントを参照ください</a:t>
            </a:r>
            <a:r>
              <a:rPr lang="ja-JP" altLang="en-US" sz="1400" dirty="0" smtClean="0">
                <a:latin typeface="+mn-ea"/>
              </a:rPr>
              <a:t>。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en-US" altLang="ja-JP" sz="1400" dirty="0" smtClean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  <a:hlinkClick r:id="rId3"/>
              </a:rPr>
              <a:t>https://exastro-suite.github.io/it-automation-docs/learn_ja.html</a:t>
            </a:r>
            <a:r>
              <a:rPr lang="en-US" altLang="ja-JP" sz="1400" dirty="0">
                <a:latin typeface="+mn-ea"/>
              </a:rPr>
              <a:t> [</a:t>
            </a:r>
            <a:r>
              <a:rPr lang="en-US" altLang="ja-JP" sz="1400" dirty="0" err="1">
                <a:latin typeface="+mn-ea"/>
              </a:rPr>
              <a:t>Exastro</a:t>
            </a:r>
            <a:r>
              <a:rPr lang="en-US" altLang="ja-JP" sz="1400" dirty="0">
                <a:latin typeface="+mn-ea"/>
              </a:rPr>
              <a:t> IT Automation </a:t>
            </a:r>
            <a:r>
              <a:rPr lang="ja-JP" altLang="en-US" sz="1400" dirty="0">
                <a:latin typeface="+mn-ea"/>
              </a:rPr>
              <a:t>を導入しよう</a:t>
            </a:r>
            <a:r>
              <a:rPr lang="en-US" altLang="ja-JP" sz="1400" dirty="0" smtClean="0">
                <a:latin typeface="+mn-ea"/>
              </a:rPr>
              <a:t>]</a:t>
            </a: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　</a:t>
            </a:r>
            <a:endParaRPr lang="en-US" altLang="ja-JP" sz="1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604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4439</Words>
  <Application>Microsoft Office PowerPoint</Application>
  <PresentationFormat>ワイド画面</PresentationFormat>
  <Paragraphs>517</Paragraphs>
  <Slides>63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63</vt:i4>
      </vt:variant>
    </vt:vector>
  </HeadingPairs>
  <TitlesOfParts>
    <vt:vector size="72" baseType="lpstr">
      <vt:lpstr>HGP創英角ｺﾞｼｯｸUB</vt:lpstr>
      <vt:lpstr>ＭＳ Ｐゴシック</vt:lpstr>
      <vt:lpstr>メイリオ</vt:lpstr>
      <vt:lpstr>游ゴシック</vt:lpstr>
      <vt:lpstr>Arial</vt:lpstr>
      <vt:lpstr>Calibri</vt:lpstr>
      <vt:lpstr>Tahoma</vt:lpstr>
      <vt:lpstr>Wingdings</vt:lpstr>
      <vt:lpstr>NEC_standard4_3</vt:lpstr>
      <vt:lpstr>Setting samples ServiceNow連携モデル 導入手順書</vt:lpstr>
      <vt:lpstr>目次</vt:lpstr>
      <vt:lpstr>Ⅰ.ServiceNow連携モデル概要</vt:lpstr>
      <vt:lpstr>Ⅰ.ServiceNow連携モデル概要 / 1. はじめに</vt:lpstr>
      <vt:lpstr>PowerPoint プレゼンテーション</vt:lpstr>
      <vt:lpstr>Ⅰ.ServiceNow連携モデル概要 / 3.ユーザー一覧</vt:lpstr>
      <vt:lpstr>Ⅰ.ServiceNow連携モデル概要 / 4.ロール一覧</vt:lpstr>
      <vt:lpstr>Ⅱ.ServiceNow連携モデル導入手順</vt:lpstr>
      <vt:lpstr>Ⅱ.ServiceNow連携モデル導入手順 / 1.導入準備(1/3)</vt:lpstr>
      <vt:lpstr>Ⅱ.ServiceNow連携モデル導入手順 / 1.導入準備(2/3)</vt:lpstr>
      <vt:lpstr>Ⅱ.ServiceNow連携モデル導入手順 / 1.導入準備(3/3)</vt:lpstr>
      <vt:lpstr>Ⅱ.ServiceNow連携モデル導入手順 / 1.導入準備(3/3) </vt:lpstr>
      <vt:lpstr>Ⅱ.ServiceNow連携モデル導入手順 / 1.導入準備(3/3) </vt:lpstr>
      <vt:lpstr>Ⅱ.ServiceNow連携モデル導入手順 / 2.ServiceNow連携モデルのダウンロード</vt:lpstr>
      <vt:lpstr>Ⅱ.ServiceNow連携モデル導入手順 / 3.ServiceNow連携モデルのインポート(1/3)</vt:lpstr>
      <vt:lpstr>Ⅱ.ServiceNow連携モデル導入手順 / 3.ServiceNow連携モデルのインポート(2/3)</vt:lpstr>
      <vt:lpstr>Ⅱ.ServiceNow連携モデル導入手順 / 3.ServiceNow連携モデルのインポート(3/3)</vt:lpstr>
      <vt:lpstr>Ⅱ.ServiceNow連携モデル導入手順 / 4.プロキシ情報の登録</vt:lpstr>
      <vt:lpstr>Ⅱ.ServiceNow連携モデル導入手順 / 5.証明書認証回避フラグの登録</vt:lpstr>
      <vt:lpstr>Ⅱ.ServiceNow連携モデル導入手順 / 6.削除実行フラグの登録</vt:lpstr>
      <vt:lpstr>Ⅲ.ServiceNow連携手順</vt:lpstr>
      <vt:lpstr>Ⅲ. ServiceNow連携手順/ 1.はじめに</vt:lpstr>
      <vt:lpstr>Ⅲ.ServiceNow連携手順 / 1.はじめに(1/3)</vt:lpstr>
      <vt:lpstr>Ⅲ.ServiceNow連携手順 / 1.はじめに(2/3)</vt:lpstr>
      <vt:lpstr>Ⅲ.ServiceNow連携手順 / 1.はじめに(3/3)</vt:lpstr>
      <vt:lpstr>Ⅲ. ServiceNow連携手順/ 2.ServiceNow連携情報の登録</vt:lpstr>
      <vt:lpstr>Ⅲ.ServiceNow連携手順 / 2.ServiceNow連携情報の登録</vt:lpstr>
      <vt:lpstr>Ⅲ. ServiceNow連携手順/ 3.オペレーション一覧の登録</vt:lpstr>
      <vt:lpstr>Ⅲ. ServiceNow連携手順/ 3.オペレーション一覧の登録</vt:lpstr>
      <vt:lpstr>Ⅲ. ServiceNow連携手順/ 4.連携メニューの登録</vt:lpstr>
      <vt:lpstr>Ⅲ. ServiceNow連携手順/ 4.連携メニューの登録（1/3）</vt:lpstr>
      <vt:lpstr>Ⅲ. ServiceNow連携手順/ 4.連携メニューの登録（2/3）</vt:lpstr>
      <vt:lpstr>Ⅲ. ServiceNow連携手順/ 4.連携メニューの登録（3/3）</vt:lpstr>
      <vt:lpstr>Ⅲ. ServiceNow連携手順/ 5. Conductorの実行</vt:lpstr>
      <vt:lpstr>Ⅲ.ServiceNow連携手順 / 5. Conductorの実行（1/3）</vt:lpstr>
      <vt:lpstr>Ⅲ.ServiceNow連携手順 / 5. Conductorの実行（2/3）</vt:lpstr>
      <vt:lpstr>Ⅲ.ServiceNow連携手順 / 5. Conductorの実行（3/3）</vt:lpstr>
      <vt:lpstr>Ⅳ.連携対象メニュー追加手順</vt:lpstr>
      <vt:lpstr>Ⅳ.連携対象メニュー追加手順 / 1.はじめに</vt:lpstr>
      <vt:lpstr>Ⅳ.連携対象メニュー追加手順 / 1.はじめに</vt:lpstr>
      <vt:lpstr>Ⅳ.連携対象メニュー追加手順 / 2.連携対象メニューの追加</vt:lpstr>
      <vt:lpstr>Ⅳ.連携対象メニュー追加手順 / 2.連携対象メニューの追加（1/2）</vt:lpstr>
      <vt:lpstr>Ⅳ.連携対象メニュー追加手順 / 2.連携対象メニューの追加（1/2）</vt:lpstr>
      <vt:lpstr>Ⅳ.連携対象メニュー追加手順 / 3.連携対象メニューをロールと紐付づける</vt:lpstr>
      <vt:lpstr>Ⅳ.連携対象メニュー追加手順 / 3.連携対象メニューをロールと紐付づける</vt:lpstr>
      <vt:lpstr>Ⅳ.連携対象メニュー追加手順 / 4.連携対象メニュー管理の登録</vt:lpstr>
      <vt:lpstr>Ⅳ.連携対象メニュー追加手順 / 4.連携対象メニュー管理の登録（1/2）</vt:lpstr>
      <vt:lpstr>Ⅳ.連携対象メニュー追加手順 / 4.連携対象メニュー管理の登録（2/2）</vt:lpstr>
      <vt:lpstr>Ⅳ.連携対象メニュー追加手順 / 5.項目名紐づけ表の登録</vt:lpstr>
      <vt:lpstr>Ⅳ.連携対象メニュー追加手順 / 5.項目名紐づけ表の登録（1/3）</vt:lpstr>
      <vt:lpstr>Ⅳ.連携対象メニュー追加手順 / 4.連携対象メニュー管理の登録（2/3）</vt:lpstr>
      <vt:lpstr>Ⅳ.連携対象メニュー追加手順 / 4.連携対象メニュー管理の登録（3/3）</vt:lpstr>
      <vt:lpstr>Ⅳ.連携対象メニュー追加手順 / 6.クラスの登録</vt:lpstr>
      <vt:lpstr>Ⅳ.連携対象メニュー追加手順 / 6.クラスの登録</vt:lpstr>
      <vt:lpstr>Ⅳ.連携対象メニュー追加手順 / 7.オペレーティングシステムの登録</vt:lpstr>
      <vt:lpstr>Ⅳ.連携対象メニュー追加手順 / 7.オペレーティングシステムの登録（1/2）</vt:lpstr>
      <vt:lpstr>Ⅳ.連携対象メニュー追加手順 / 7.オペレーティングシステムの登録（2/2）</vt:lpstr>
      <vt:lpstr>Ⅳ.連携対象メニュー追加手順 / 8.メーカーの登録</vt:lpstr>
      <vt:lpstr>Ⅳ.連携対象メニュー追加手順 / 8.メーカーの登録（1/2）</vt:lpstr>
      <vt:lpstr>PowerPoint プレゼンテーション</vt:lpstr>
      <vt:lpstr>Ⅴ. 付録</vt:lpstr>
      <vt:lpstr>Ⅴ. 付録/ 1. 認証キー情報を変更したい場合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2021-07-20T07:59:44Z</dcterms:modified>
</cp:coreProperties>
</file>