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65"/>
  </p:notesMasterIdLst>
  <p:handoutMasterIdLst>
    <p:handoutMasterId r:id="rId66"/>
  </p:handoutMasterIdLst>
  <p:sldIdLst>
    <p:sldId id="262" r:id="rId2"/>
    <p:sldId id="578" r:id="rId3"/>
    <p:sldId id="548" r:id="rId4"/>
    <p:sldId id="659" r:id="rId5"/>
    <p:sldId id="955" r:id="rId6"/>
    <p:sldId id="898" r:id="rId7"/>
    <p:sldId id="907" r:id="rId8"/>
    <p:sldId id="584" r:id="rId9"/>
    <p:sldId id="752" r:id="rId10"/>
    <p:sldId id="604" r:id="rId11"/>
    <p:sldId id="945" r:id="rId12"/>
    <p:sldId id="946" r:id="rId13"/>
    <p:sldId id="948" r:id="rId14"/>
    <p:sldId id="582" r:id="rId15"/>
    <p:sldId id="585" r:id="rId16"/>
    <p:sldId id="586" r:id="rId17"/>
    <p:sldId id="587" r:id="rId18"/>
    <p:sldId id="908" r:id="rId19"/>
    <p:sldId id="909" r:id="rId20"/>
    <p:sldId id="954" r:id="rId21"/>
    <p:sldId id="803" r:id="rId22"/>
    <p:sldId id="915" r:id="rId23"/>
    <p:sldId id="950" r:id="rId24"/>
    <p:sldId id="761" r:id="rId25"/>
    <p:sldId id="851" r:id="rId26"/>
    <p:sldId id="779" r:id="rId27"/>
    <p:sldId id="701" r:id="rId28"/>
    <p:sldId id="941" r:id="rId29"/>
    <p:sldId id="911" r:id="rId30"/>
    <p:sldId id="942" r:id="rId31"/>
    <p:sldId id="910" r:id="rId32"/>
    <p:sldId id="912" r:id="rId33"/>
    <p:sldId id="913" r:id="rId34"/>
    <p:sldId id="951" r:id="rId35"/>
    <p:sldId id="702" r:id="rId36"/>
    <p:sldId id="703" r:id="rId37"/>
    <p:sldId id="774" r:id="rId38"/>
    <p:sldId id="855" r:id="rId39"/>
    <p:sldId id="918" r:id="rId40"/>
    <p:sldId id="917" r:id="rId41"/>
    <p:sldId id="919" r:id="rId42"/>
    <p:sldId id="920" r:id="rId43"/>
    <p:sldId id="921" r:id="rId44"/>
    <p:sldId id="926" r:id="rId45"/>
    <p:sldId id="922" r:id="rId46"/>
    <p:sldId id="927" r:id="rId47"/>
    <p:sldId id="923" r:id="rId48"/>
    <p:sldId id="924" r:id="rId49"/>
    <p:sldId id="928" r:id="rId50"/>
    <p:sldId id="929" r:id="rId51"/>
    <p:sldId id="930" r:id="rId52"/>
    <p:sldId id="931" r:id="rId53"/>
    <p:sldId id="932" r:id="rId54"/>
    <p:sldId id="933" r:id="rId55"/>
    <p:sldId id="934" r:id="rId56"/>
    <p:sldId id="935" r:id="rId57"/>
    <p:sldId id="936" r:id="rId58"/>
    <p:sldId id="937" r:id="rId59"/>
    <p:sldId id="938" r:id="rId60"/>
    <p:sldId id="939" r:id="rId61"/>
    <p:sldId id="952" r:id="rId62"/>
    <p:sldId id="633" r:id="rId63"/>
    <p:sldId id="318" r:id="rId64"/>
  </p:sldIdLst>
  <p:sldSz cx="12192000" cy="6858000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1E62E2-562A-42EE-8A02-0129BCB10715}">
          <p14:sldIdLst>
            <p14:sldId id="262"/>
            <p14:sldId id="578"/>
          </p14:sldIdLst>
        </p14:section>
        <p14:section name="Ⅰ.ServiceNow連携モデル概要" id="{E1FB18EA-08C5-4CBF-9930-23CDCDCF465D}">
          <p14:sldIdLst>
            <p14:sldId id="548"/>
            <p14:sldId id="659"/>
            <p14:sldId id="955"/>
            <p14:sldId id="898"/>
            <p14:sldId id="907"/>
          </p14:sldIdLst>
        </p14:section>
        <p14:section name="Ⅱ.ServiceNow連携モデル導入手順" id="{A7A5C786-ABFA-43DD-ABB6-AD1C2E263D28}">
          <p14:sldIdLst>
            <p14:sldId id="584"/>
            <p14:sldId id="752"/>
            <p14:sldId id="604"/>
            <p14:sldId id="945"/>
            <p14:sldId id="946"/>
            <p14:sldId id="948"/>
            <p14:sldId id="582"/>
            <p14:sldId id="585"/>
            <p14:sldId id="586"/>
            <p14:sldId id="587"/>
            <p14:sldId id="908"/>
            <p14:sldId id="909"/>
            <p14:sldId id="954"/>
          </p14:sldIdLst>
        </p14:section>
        <p14:section name="Ⅲ.ServiceNow連携手順" id="{4E895EB1-67C4-4943-A86A-53B4290E95F7}">
          <p14:sldIdLst>
            <p14:sldId id="803"/>
            <p14:sldId id="915"/>
            <p14:sldId id="950"/>
            <p14:sldId id="761"/>
            <p14:sldId id="851"/>
            <p14:sldId id="779"/>
            <p14:sldId id="701"/>
            <p14:sldId id="941"/>
            <p14:sldId id="911"/>
            <p14:sldId id="942"/>
            <p14:sldId id="910"/>
            <p14:sldId id="912"/>
            <p14:sldId id="913"/>
            <p14:sldId id="951"/>
            <p14:sldId id="702"/>
            <p14:sldId id="703"/>
            <p14:sldId id="774"/>
          </p14:sldIdLst>
        </p14:section>
        <p14:section name="Ⅳ.連携対象メニュー追加手順" id="{DDA543B2-60B0-433D-8F07-1AF827A7384B}">
          <p14:sldIdLst>
            <p14:sldId id="855"/>
            <p14:sldId id="918"/>
            <p14:sldId id="917"/>
            <p14:sldId id="919"/>
            <p14:sldId id="920"/>
            <p14:sldId id="921"/>
            <p14:sldId id="926"/>
            <p14:sldId id="922"/>
            <p14:sldId id="927"/>
            <p14:sldId id="923"/>
            <p14:sldId id="924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52"/>
            <p14:sldId id="633"/>
          </p14:sldIdLst>
        </p14:section>
        <p14:section name="フッター" id="{FAC20383-C77B-44DB-A218-73E45FB9611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CFCFC"/>
    <a:srgbClr val="F4F9F1"/>
    <a:srgbClr val="F58536"/>
    <a:srgbClr val="FEFEFE"/>
    <a:srgbClr val="002B62"/>
    <a:srgbClr val="D6E8FF"/>
    <a:srgbClr val="00325F"/>
    <a:srgbClr val="153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2" autoAdjust="0"/>
    <p:restoredTop sz="95265" autoAdjust="0"/>
  </p:normalViewPr>
  <p:slideViewPr>
    <p:cSldViewPr>
      <p:cViewPr varScale="1">
        <p:scale>
          <a:sx n="94" d="100"/>
          <a:sy n="94" d="100"/>
        </p:scale>
        <p:origin x="222" y="9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223"/>
        <p:guide pos="223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1731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938893"/>
            <a:ext cx="3078428" cy="296556"/>
          </a:xfrm>
          <a:prstGeom prst="rect">
            <a:avLst/>
          </a:prstGeom>
        </p:spPr>
        <p:txBody>
          <a:bodyPr vert="horz" lIns="95484" tIns="47742" rIns="95484" bIns="47742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44450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5595" y="4448337"/>
            <a:ext cx="6912874" cy="5375074"/>
          </a:xfrm>
          <a:prstGeom prst="rect">
            <a:avLst/>
          </a:prstGeom>
        </p:spPr>
        <p:txBody>
          <a:bodyPr vert="horz" lIns="0" tIns="47334" rIns="0" bIns="47334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6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7B58-CA8C-4B8C-8B42-BBA3C1BC04D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3D2F-D7EA-46E7-8C08-2D9F63D3F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0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&#21033;&#29992;&#25163;&#38918;&#12510;&#12491;&#12517;&#12450;&#12523;_&#12513;&#12491;&#12517;&#12540;&#20316;&#25104;&#27231;&#33021;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exastro-suite.github.io/it-automation-docs/asset/Documents_ja/Exastro-ITA_&#21033;&#29992;&#25163;&#38918;&#12510;&#12491;&#12517;&#12450;&#12523;_&#31649;&#29702;&#12467;&#12531;&#12477;&#12540;&#12523;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exastro-suite/playbook-collection-docs/blob/master/README_ansible.ja.md" TargetMode="External"/><Relationship Id="rId4" Type="http://schemas.openxmlformats.org/officeDocument/2006/relationships/hyperlink" Target="https://exastro-suite.github.io/it-automation-docs/learn_ja.html#collectContras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" TargetMode="External"/><Relationship Id="rId2" Type="http://schemas.openxmlformats.org/officeDocument/2006/relationships/hyperlink" Target="https://exastro-suite.github.io/it-automation-docs/documents_ja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10" y="2564880"/>
            <a:ext cx="11712000" cy="2252343"/>
          </a:xfrm>
        </p:spPr>
        <p:txBody>
          <a:bodyPr/>
          <a:lstStyle/>
          <a:p>
            <a:r>
              <a:rPr lang="en-US" altLang="ja-JP" sz="4800" b="1" dirty="0" smtClean="0"/>
              <a:t>Setting samples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ServiceNow</a:t>
            </a:r>
            <a:r>
              <a:rPr lang="ja-JP" altLang="en-US" sz="4800" b="1" dirty="0" smtClean="0"/>
              <a:t>連携</a:t>
            </a:r>
            <a:r>
              <a:rPr lang="ja-JP" altLang="en-US" sz="4800" b="1" dirty="0"/>
              <a:t>モデル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 smtClean="0"/>
              <a:t>導入手順</a:t>
            </a:r>
            <a:r>
              <a:rPr lang="ja-JP" altLang="en-US" sz="4800" b="1" dirty="0"/>
              <a:t>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165380"/>
            <a:ext cx="8736969" cy="400110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r>
              <a:rPr lang="en-US" altLang="ja-JP" dirty="0" smtClean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1.7.2</a:t>
            </a:r>
            <a:r>
              <a:rPr lang="ja-JP" altLang="en-US" dirty="0" smtClean="0"/>
              <a:t>版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/>
              <a:t>(</a:t>
            </a:r>
            <a:r>
              <a:rPr lang="en-US" altLang="ja-JP" dirty="0" smtClean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6812" y="764630"/>
            <a:ext cx="11713301" cy="2088290"/>
          </a:xfrm>
        </p:spPr>
        <p:txBody>
          <a:bodyPr>
            <a:no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Playbook</a:t>
            </a:r>
            <a:r>
              <a:rPr lang="ja-JP" altLang="en-US" dirty="0" smtClean="0">
                <a:latin typeface="+mn-ea"/>
              </a:rPr>
              <a:t>利用の準備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がインストールされたサーバに</a:t>
            </a:r>
            <a:r>
              <a:rPr lang="en-US" altLang="ja-JP" dirty="0" err="1" smtClean="0">
                <a:latin typeface="+mn-ea"/>
              </a:rPr>
              <a:t>Teraterm</a:t>
            </a:r>
            <a:r>
              <a:rPr lang="ja-JP" altLang="en-US" dirty="0" smtClean="0">
                <a:latin typeface="+mn-ea"/>
              </a:rPr>
              <a:t>でログインする。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Root</a:t>
            </a:r>
            <a:r>
              <a:rPr lang="ja-JP" altLang="en-US" dirty="0" smtClean="0">
                <a:latin typeface="+mn-ea"/>
              </a:rPr>
              <a:t>ユーザになる。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install </a:t>
            </a:r>
            <a:r>
              <a:rPr lang="en-US" altLang="ja-JP" dirty="0" err="1" smtClean="0">
                <a:latin typeface="+mn-ea"/>
              </a:rPr>
              <a:t>servicenow.servicenow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ansible</a:t>
            </a:r>
            <a:r>
              <a:rPr lang="en-US" altLang="ja-JP" dirty="0">
                <a:latin typeface="+mn-ea"/>
              </a:rPr>
              <a:t>-galaxy collection list</a:t>
            </a:r>
            <a:r>
              <a:rPr lang="ja-JP" altLang="en-US" dirty="0" smtClean="0">
                <a:latin typeface="+mn-ea"/>
              </a:rPr>
              <a:t>」を実行し、図１のように表示されていることを確認する。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pip3 install </a:t>
            </a:r>
            <a:r>
              <a:rPr lang="en-US" altLang="ja-JP" dirty="0" err="1">
                <a:latin typeface="+mn-ea"/>
              </a:rPr>
              <a:t>pysnow</a:t>
            </a:r>
            <a:r>
              <a:rPr lang="ja-JP" altLang="en-US" dirty="0" smtClean="0">
                <a:latin typeface="+mn-ea"/>
              </a:rPr>
              <a:t>」を実行する。</a:t>
            </a:r>
            <a:endParaRPr lang="en-US" altLang="ja-JP" dirty="0" smtClean="0">
              <a:latin typeface="+mn-ea"/>
            </a:endParaRPr>
          </a:p>
          <a:p>
            <a:pPr marL="7029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smtClean="0">
                <a:latin typeface="+mn-ea"/>
              </a:rPr>
              <a:t>pip3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list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を実行し、</a:t>
            </a:r>
            <a:r>
              <a:rPr lang="ja-JP" altLang="en-US" dirty="0" smtClean="0">
                <a:latin typeface="+mn-ea"/>
              </a:rPr>
              <a:t>図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err="1" smtClean="0">
                <a:latin typeface="+mn-ea"/>
              </a:rPr>
              <a:t>の</a:t>
            </a:r>
            <a:r>
              <a:rPr lang="ja-JP" altLang="en-US" dirty="0" err="1">
                <a:latin typeface="+mn-ea"/>
              </a:rPr>
              <a:t>ように</a:t>
            </a:r>
            <a:r>
              <a:rPr lang="ja-JP" altLang="en-US" dirty="0">
                <a:latin typeface="+mn-ea"/>
              </a:rPr>
              <a:t>表示されていることを確認する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1230" y="3343117"/>
            <a:ext cx="57608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[root@ホスト名 ~]# ansible-galaxy collection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# /usr/local/lib/python3.6/site-packages/ansible_collections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----------------------------- 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amazon.aws                    1.5.0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～</a:t>
            </a:r>
          </a:p>
          <a:p>
            <a:endParaRPr lang="ja-JP" altLang="en-US" sz="1400" dirty="0">
              <a:solidFill>
                <a:schemeClr val="bg1"/>
              </a:solidFill>
            </a:endParaRPr>
          </a:p>
          <a:p>
            <a:r>
              <a:rPr lang="ja-JP" altLang="en-US" sz="1400" dirty="0">
                <a:solidFill>
                  <a:schemeClr val="bg1"/>
                </a:solidFill>
              </a:rPr>
              <a:t># /root/.ansible/collections/ansible_collections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Collection 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--------------------- -------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servicenow.servicenow </a:t>
            </a:r>
            <a:r>
              <a:rPr lang="ja-JP" altLang="en-US" sz="1400" dirty="0">
                <a:solidFill>
                  <a:schemeClr val="bg1"/>
                </a:solidFill>
              </a:rPr>
              <a:t>1.0.6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032130" y="3350717"/>
            <a:ext cx="288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[root</a:t>
            </a:r>
            <a:r>
              <a:rPr lang="ja-JP" altLang="en-US" sz="1400" dirty="0" smtClean="0">
                <a:solidFill>
                  <a:schemeClr val="bg1"/>
                </a:solidFill>
              </a:rPr>
              <a:t>@ホスト名 </a:t>
            </a:r>
            <a:r>
              <a:rPr lang="ja-JP" altLang="en-US" sz="1400" dirty="0">
                <a:solidFill>
                  <a:schemeClr val="bg1"/>
                </a:solidFill>
              </a:rPr>
              <a:t>~]# pip3 list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Package           Version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----------------- ---------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ansible           4.0.0</a:t>
            </a:r>
          </a:p>
          <a:p>
            <a:r>
              <a:rPr lang="ja-JP" altLang="en-US" sz="1400" dirty="0">
                <a:solidFill>
                  <a:schemeClr val="bg1"/>
                </a:solidFill>
              </a:rPr>
              <a:t>～ 略 </a:t>
            </a:r>
            <a:r>
              <a:rPr lang="ja-JP" altLang="en-US" sz="1400" dirty="0" smtClean="0">
                <a:solidFill>
                  <a:schemeClr val="bg1"/>
                </a:solidFill>
              </a:rPr>
              <a:t>～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pysnow            </a:t>
            </a:r>
            <a:r>
              <a:rPr lang="ja-JP" altLang="en-US" sz="1400" dirty="0">
                <a:solidFill>
                  <a:schemeClr val="bg1"/>
                </a:solidFill>
              </a:rPr>
              <a:t>0.7.17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551230" y="305239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図１</a:t>
            </a:r>
            <a:endParaRPr lang="en-US" altLang="ja-JP" sz="1000" kern="0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7032130" y="3062677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 smtClean="0"/>
              <a:t>図２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1.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19170" y="764630"/>
            <a:ext cx="11713301" cy="217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Font typeface="Wingdings" pitchFamily="2" charset="2"/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下記のいずれかの場合、以降の手順を実行してください。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・既存</a:t>
            </a:r>
            <a:r>
              <a:rPr lang="ja-JP" altLang="en-US" kern="0" dirty="0">
                <a:solidFill>
                  <a:srgbClr val="FF0000"/>
                </a:solidFill>
              </a:rPr>
              <a:t>のユーザに構成管理</a:t>
            </a:r>
            <a:r>
              <a:rPr lang="en-US" altLang="ja-JP" kern="0" dirty="0">
                <a:solidFill>
                  <a:srgbClr val="FF0000"/>
                </a:solidFill>
              </a:rPr>
              <a:t>(CMDB)</a:t>
            </a:r>
            <a:r>
              <a:rPr lang="ja-JP" altLang="en-US" kern="0" dirty="0" smtClean="0">
                <a:solidFill>
                  <a:srgbClr val="FF0000"/>
                </a:solidFill>
              </a:rPr>
              <a:t>配下のテーブルに</a:t>
            </a:r>
            <a:r>
              <a:rPr lang="en-US" altLang="ja-JP" kern="0" dirty="0" smtClean="0">
                <a:solidFill>
                  <a:srgbClr val="FF0000"/>
                </a:solidFill>
              </a:rPr>
              <a:t>REST</a:t>
            </a:r>
            <a:r>
              <a:rPr lang="ja-JP" altLang="en-US" kern="0" dirty="0" smtClean="0">
                <a:solidFill>
                  <a:srgbClr val="FF0000"/>
                </a:solidFill>
              </a:rPr>
              <a:t>による追加</a:t>
            </a:r>
            <a:r>
              <a:rPr lang="en-US" altLang="ja-JP" kern="0" dirty="0" smtClean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更新</a:t>
            </a:r>
            <a:r>
              <a:rPr lang="en-US" altLang="ja-JP" kern="0" dirty="0">
                <a:solidFill>
                  <a:srgbClr val="FF0000"/>
                </a:solidFill>
              </a:rPr>
              <a:t>/</a:t>
            </a:r>
            <a:r>
              <a:rPr lang="ja-JP" altLang="en-US" kern="0" dirty="0" smtClean="0">
                <a:solidFill>
                  <a:srgbClr val="FF0000"/>
                </a:solidFill>
              </a:rPr>
              <a:t>削除の</a:t>
            </a:r>
            <a:r>
              <a:rPr lang="ja-JP" altLang="en-US" kern="0" dirty="0">
                <a:solidFill>
                  <a:srgbClr val="FF0000"/>
                </a:solidFill>
              </a:rPr>
              <a:t>権限がない</a:t>
            </a:r>
            <a:r>
              <a:rPr lang="ja-JP" altLang="en-US" kern="0" dirty="0" smtClean="0">
                <a:solidFill>
                  <a:srgbClr val="FF0000"/>
                </a:solidFill>
              </a:rPr>
              <a:t>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 smtClean="0">
                <a:solidFill>
                  <a:srgbClr val="FF0000"/>
                </a:solidFill>
              </a:rPr>
              <a:t>・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側に</a:t>
            </a:r>
            <a:r>
              <a:rPr lang="en-US" altLang="ja-JP" kern="0" dirty="0" smtClean="0">
                <a:solidFill>
                  <a:srgbClr val="FF0000"/>
                </a:solidFill>
              </a:rPr>
              <a:t>ITA</a:t>
            </a:r>
            <a:r>
              <a:rPr lang="ja-JP" altLang="en-US" kern="0" dirty="0" smtClean="0">
                <a:solidFill>
                  <a:srgbClr val="FF0000"/>
                </a:solidFill>
              </a:rPr>
              <a:t>との連携専用のユーザを作成したい場合</a:t>
            </a: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この</a:t>
            </a:r>
            <a:r>
              <a:rPr lang="ja-JP" altLang="en-US" dirty="0"/>
              <a:t>手順が不要な場合は下記手順へ飛んでください。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kern="0" dirty="0" smtClean="0">
              <a:solidFill>
                <a:srgbClr val="FF0000"/>
              </a:solidFill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119170" y="2936342"/>
            <a:ext cx="8024732" cy="42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en-US" altLang="ja-JP" dirty="0" err="1" smtClean="0">
                <a:hlinkClick r:id="rId2" action="ppaction://hlinksldjump"/>
              </a:rPr>
              <a:t>Ⅱ.ServiceNow</a:t>
            </a:r>
            <a:r>
              <a:rPr lang="ja-JP" altLang="en-US" dirty="0">
                <a:hlinkClick r:id="rId2" action="ppaction://hlinksldjump"/>
              </a:rPr>
              <a:t>連携モデル導入手順 </a:t>
            </a:r>
            <a:r>
              <a:rPr lang="en-US" altLang="ja-JP" dirty="0">
                <a:hlinkClick r:id="rId2" action="ppaction://hlinksldjump"/>
              </a:rPr>
              <a:t>/ 2.ServiceNow</a:t>
            </a:r>
            <a:r>
              <a:rPr lang="ja-JP" altLang="en-US" dirty="0">
                <a:hlinkClick r:id="rId2" action="ppaction://hlinksldjump"/>
              </a:rPr>
              <a:t>連携モデルのダウンロード</a:t>
            </a:r>
            <a:endParaRPr lang="ja-JP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49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66182"/>
            <a:ext cx="5256730" cy="1647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0" y="3345940"/>
            <a:ext cx="6289440" cy="3132541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１．「ユーザー管理」⇒「ユーザー」⇒「新規」から</a:t>
            </a:r>
            <a:r>
              <a:rPr lang="en-US" altLang="ja-JP" dirty="0" smtClean="0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連携用ユーザを作成する。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407210" y="2821347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566094" y="238745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87610" y="1492107"/>
            <a:ext cx="504070" cy="29171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863690" y="1098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22856" y="6226340"/>
            <a:ext cx="411486" cy="2521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905360" y="57943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7608210" y="5398285"/>
            <a:ext cx="4248590" cy="79211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「ユーザー名」「パスワード</a:t>
            </a:r>
            <a:r>
              <a:rPr lang="ja-JP" altLang="en-US" sz="1200" dirty="0" smtClean="0">
                <a:latin typeface="+mn-ea"/>
              </a:rPr>
              <a:t>」は</a:t>
            </a:r>
            <a:r>
              <a:rPr lang="en-US" altLang="ja-JP" sz="1200" dirty="0" err="1" smtClean="0"/>
              <a:t>Ⅲ.ServiceNow</a:t>
            </a:r>
            <a:r>
              <a:rPr lang="ja-JP" altLang="en-US" sz="1200" dirty="0"/>
              <a:t>連携手順 </a:t>
            </a:r>
            <a:r>
              <a:rPr lang="en-US" altLang="ja-JP" sz="1200" dirty="0"/>
              <a:t>/ 2.ServiceNow</a:t>
            </a:r>
            <a:r>
              <a:rPr lang="ja-JP" altLang="en-US" sz="1200" dirty="0" smtClean="0"/>
              <a:t>連携</a:t>
            </a:r>
            <a:r>
              <a:rPr lang="ja-JP" altLang="en-US" sz="1200" dirty="0" smtClean="0">
                <a:latin typeface="+mn-ea"/>
              </a:rPr>
              <a:t>で利用するので、保管</a:t>
            </a:r>
            <a:r>
              <a:rPr lang="ja-JP" altLang="en-US" sz="1200" dirty="0">
                <a:latin typeface="+mn-ea"/>
              </a:rPr>
              <a:t>しておく</a:t>
            </a:r>
            <a:r>
              <a:rPr lang="ja-JP" altLang="en-US" sz="1200" dirty="0" smtClean="0">
                <a:latin typeface="+mn-ea"/>
              </a:rPr>
              <a:t>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091424" y="5084814"/>
            <a:ext cx="590327" cy="538818"/>
            <a:chOff x="162795" y="3812178"/>
            <a:chExt cx="565503" cy="549789"/>
          </a:xfrm>
        </p:grpSpPr>
        <p:sp>
          <p:nvSpPr>
            <p:cNvPr id="1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t="31425"/>
          <a:stretch/>
        </p:blipFill>
        <p:spPr>
          <a:xfrm>
            <a:off x="6554147" y="4051787"/>
            <a:ext cx="4713155" cy="23570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2" y="1268701"/>
            <a:ext cx="5205928" cy="15183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 smtClean="0"/>
              <a:t> 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(3/3)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319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２</a:t>
            </a:r>
            <a:r>
              <a:rPr lang="ja-JP" altLang="en-US" dirty="0" smtClean="0">
                <a:latin typeface="+mn-ea"/>
              </a:rPr>
              <a:t>．</a:t>
            </a:r>
            <a:r>
              <a:rPr lang="ja-JP" altLang="en-US" dirty="0">
                <a:latin typeface="+mn-ea"/>
              </a:rPr>
              <a:t>作成したアカウントに「</a:t>
            </a:r>
            <a:r>
              <a:rPr lang="en-US" altLang="ja-JP" dirty="0" err="1">
                <a:latin typeface="+mn-ea"/>
              </a:rPr>
              <a:t>itil</a:t>
            </a:r>
            <a:r>
              <a:rPr lang="ja-JP" altLang="en-US" dirty="0">
                <a:latin typeface="+mn-ea"/>
              </a:rPr>
              <a:t>」ロールを付与する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78455" y="2448419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92334" y="21571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①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704108" y="2276840"/>
            <a:ext cx="655512" cy="2421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474315" y="18527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989472" y="3087468"/>
            <a:ext cx="4703149" cy="3321384"/>
            <a:chOff x="6175569" y="1594042"/>
            <a:chExt cx="4703149" cy="332138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569" y="1594042"/>
              <a:ext cx="4703149" cy="3321384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 bwMode="auto">
            <a:xfrm>
              <a:off x="7068706" y="3908626"/>
              <a:ext cx="551696" cy="355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7761178" y="3501010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③</a:t>
              </a:r>
              <a:endParaRPr lang="ja-JP" altLang="en-US" sz="2400" b="1" dirty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600963" y="1208255"/>
            <a:ext cx="4735176" cy="2148735"/>
            <a:chOff x="6600963" y="1208255"/>
            <a:chExt cx="4735176" cy="214873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5"/>
            <a:srcRect b="35685"/>
            <a:stretch/>
          </p:blipFill>
          <p:spPr>
            <a:xfrm>
              <a:off x="6600963" y="1208255"/>
              <a:ext cx="4735176" cy="2148735"/>
            </a:xfrm>
            <a:prstGeom prst="rect">
              <a:avLst/>
            </a:prstGeom>
          </p:spPr>
        </p:pic>
        <p:sp>
          <p:nvSpPr>
            <p:cNvPr id="13" name="正方形/長方形 12"/>
            <p:cNvSpPr/>
            <p:nvPr/>
          </p:nvSpPr>
          <p:spPr bwMode="auto">
            <a:xfrm>
              <a:off x="6672594" y="2366409"/>
              <a:ext cx="388805" cy="1344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5" name="円形吹き出し 14"/>
            <p:cNvSpPr/>
            <p:nvPr/>
          </p:nvSpPr>
          <p:spPr bwMode="auto">
            <a:xfrm>
              <a:off x="7199814" y="19256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④</a:t>
              </a:r>
              <a:endParaRPr lang="ja-JP" altLang="en-US" sz="2400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8694387" y="3030341"/>
              <a:ext cx="323941" cy="265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19" name="円形吹き出し 18"/>
            <p:cNvSpPr/>
            <p:nvPr/>
          </p:nvSpPr>
          <p:spPr bwMode="auto">
            <a:xfrm>
              <a:off x="9120167" y="2638304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 smtClean="0">
                  <a:latin typeface="+mn-ea"/>
                </a:rPr>
                <a:t>⑤</a:t>
              </a:r>
              <a:endParaRPr lang="ja-JP" altLang="en-US" sz="2400" b="1" dirty="0">
                <a:latin typeface="+mn-ea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9110693" y="6112327"/>
            <a:ext cx="385748" cy="2746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9682295" y="576455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⑥</a:t>
            </a:r>
            <a:endParaRPr lang="ja-JP" altLang="en-US" sz="2400" b="1" dirty="0">
              <a:latin typeface="+mn-ea"/>
            </a:endParaRPr>
          </a:p>
        </p:txBody>
      </p:sp>
      <p:cxnSp>
        <p:nvCxnSpPr>
          <p:cNvPr id="23" name="直線矢印コネクタ 22"/>
          <p:cNvCxnSpPr/>
          <p:nvPr/>
        </p:nvCxnSpPr>
        <p:spPr bwMode="auto">
          <a:xfrm>
            <a:off x="437782" y="3044201"/>
            <a:ext cx="316309" cy="5023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/>
          <p:cNvCxnSpPr/>
          <p:nvPr/>
        </p:nvCxnSpPr>
        <p:spPr bwMode="auto">
          <a:xfrm flipV="1">
            <a:off x="5765271" y="3295397"/>
            <a:ext cx="474749" cy="493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8836524" y="3494505"/>
            <a:ext cx="10331" cy="4956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2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連携モデルのダウンロード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/>
              <a:t>https://</a:t>
            </a:r>
            <a:r>
              <a:rPr lang="en-US" altLang="ja-JP" dirty="0" smtClean="0"/>
              <a:t>github.com/exastro-suite/Settings-CloudSystemTemplate-XXX/releases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cloud-system-template-servicenow-ce-1.0.0-exastro-1.7.2.kym</a:t>
            </a:r>
            <a:endParaRPr lang="en-US" altLang="ja-JP" dirty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75" y="2729670"/>
            <a:ext cx="4021339" cy="27983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1/3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67491" y="767636"/>
            <a:ext cx="11683860" cy="1611505"/>
          </a:xfrm>
        </p:spPr>
        <p:txBody>
          <a:bodyPr>
            <a:noAutofit/>
          </a:bodyPr>
          <a:lstStyle/>
          <a:p>
            <a:pPr marL="465746" lvl="1" indent="-285750"/>
            <a:r>
              <a:rPr lang="en-US" altLang="ja-JP" dirty="0" err="1" smtClean="0"/>
              <a:t>Exastro</a:t>
            </a:r>
            <a:r>
              <a:rPr lang="en-US" altLang="ja-JP" dirty="0" smtClean="0"/>
              <a:t> ITA</a:t>
            </a:r>
            <a:r>
              <a:rPr lang="ja-JP" altLang="en-US" dirty="0" smtClean="0"/>
              <a:t>に「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」でログインする。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メニューグループ「エクスポート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 メニュー「メニューインポート」に移動する。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「ファイルを選択」を押下する。</a:t>
            </a:r>
            <a:endParaRPr lang="en-US" altLang="ja-JP" dirty="0"/>
          </a:p>
          <a:p>
            <a:pPr marL="465746" lvl="1" indent="-285750"/>
            <a:r>
              <a:rPr lang="en-US" altLang="ja-JP" dirty="0" smtClean="0"/>
              <a:t>ServiceNow</a:t>
            </a:r>
            <a:r>
              <a:rPr lang="ja-JP" altLang="en-US" dirty="0" smtClean="0"/>
              <a:t>連携モデル導入ファイル（</a:t>
            </a:r>
            <a:r>
              <a:rPr lang="en-US" altLang="ja-JP" dirty="0"/>
              <a:t> </a:t>
            </a:r>
            <a:r>
              <a:rPr lang="en-US" altLang="ja-JP" dirty="0" smtClean="0"/>
              <a:t>cloud-system-template-servicenow-ce-1.0.0-exastro-1.7.2</a:t>
            </a:r>
            <a:r>
              <a:rPr lang="ja-JP" altLang="en-US" dirty="0" smtClean="0"/>
              <a:t>）を選択してアップロードボタンを押下する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85" y="274490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187507" y="373671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03514" y="390619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844611" y="33438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954564" y="3883940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958256" y="4158776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62398" y="34723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980853" y="32792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38503" y="383300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3675" y="2482059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メニューインポート</a:t>
            </a:r>
            <a:endParaRPr kumimoji="1" lang="ja-JP" altLang="en-US" sz="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485" y="2483085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メインメニュー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9" y="2192744"/>
            <a:ext cx="3942250" cy="40446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8" y="2196179"/>
            <a:ext cx="3918521" cy="3986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0813165" cy="891545"/>
          </a:xfrm>
        </p:spPr>
        <p:txBody>
          <a:bodyPr>
            <a:noAutofit/>
          </a:bodyPr>
          <a:lstStyle/>
          <a:p>
            <a:pPr lvl="1"/>
            <a:r>
              <a:rPr lang="ja-JP" altLang="en-US" dirty="0" smtClean="0"/>
              <a:t>ダウンロードしたファイルをアップロードする。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「すべてのメニュー」にチェックが入っていることを確認する。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画面最下部の「インポート」ボタンを押下する。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95250" y="2747132"/>
            <a:ext cx="1224170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146105" y="2348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010514" y="5901107"/>
            <a:ext cx="1301515" cy="2921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6499865" y="549885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297" y="2016898"/>
            <a:ext cx="208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smtClean="0"/>
              <a:t>メニューインポート</a:t>
            </a:r>
            <a:endParaRPr kumimoji="1" lang="ja-JP" altLang="en-US" sz="80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09583" y="4256534"/>
            <a:ext cx="1065817" cy="1742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032578" y="37838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7" y="1838677"/>
            <a:ext cx="7882284" cy="115826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</a:t>
            </a:r>
            <a:r>
              <a:rPr lang="ja-JP" altLang="en-US" dirty="0"/>
              <a:t>手順</a:t>
            </a:r>
            <a:r>
              <a:rPr lang="en-US" altLang="ja-JP" dirty="0"/>
              <a:t> / </a:t>
            </a:r>
            <a:r>
              <a:rPr lang="en-US" altLang="ja-JP" dirty="0" smtClean="0"/>
              <a:t>3.ServiceNow</a:t>
            </a:r>
            <a:r>
              <a:rPr lang="ja-JP" altLang="en-US" dirty="0" smtClean="0"/>
              <a:t>連携モデルのインポート</a:t>
            </a:r>
            <a:r>
              <a:rPr lang="en-US" altLang="ja-JP" dirty="0"/>
              <a:t>(</a:t>
            </a:r>
            <a:r>
              <a:rPr lang="en-US" altLang="ja-JP" dirty="0" smtClean="0"/>
              <a:t>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44790" y="778837"/>
            <a:ext cx="11771836" cy="89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数分後、再度フィルタを実行し、ステータスが「完了」と表示されていることを確認する。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所要時間は環境によ</a:t>
            </a:r>
            <a:r>
              <a:rPr lang="ja-JP" altLang="en-US" kern="0" dirty="0"/>
              <a:t>って</a:t>
            </a:r>
            <a:r>
              <a:rPr lang="ja-JP" altLang="en-US" kern="0" dirty="0" smtClean="0"/>
              <a:t>異なる</a:t>
            </a:r>
            <a:r>
              <a:rPr lang="en-US" altLang="ja-JP" kern="0" dirty="0" smtClean="0"/>
              <a:t>)</a:t>
            </a: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80978" y="3027162"/>
            <a:ext cx="11771836" cy="949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インポートが完了した後、</a:t>
            </a:r>
            <a:r>
              <a:rPr lang="ja-JP" altLang="en-US" kern="0" dirty="0" smtClean="0">
                <a:solidFill>
                  <a:srgbClr val="FF0000"/>
                </a:solidFill>
              </a:rPr>
              <a:t>ユーザー</a:t>
            </a:r>
            <a:r>
              <a:rPr lang="en-US" altLang="ja-JP" kern="0" dirty="0" smtClean="0">
                <a:solidFill>
                  <a:srgbClr val="FF0000"/>
                </a:solidFill>
              </a:rPr>
              <a:t>ID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err="1" smtClean="0">
                <a:solidFill>
                  <a:srgbClr val="FF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FF0000"/>
                </a:solidFill>
              </a:rPr>
              <a:t>-user</a:t>
            </a:r>
            <a:r>
              <a:rPr lang="ja-JP" altLang="en-US" kern="0" dirty="0" smtClean="0">
                <a:solidFill>
                  <a:srgbClr val="FF0000"/>
                </a:solidFill>
              </a:rPr>
              <a:t>」</a:t>
            </a:r>
            <a:r>
              <a:rPr lang="ja-JP" altLang="en-US" kern="0" dirty="0">
                <a:solidFill>
                  <a:srgbClr val="FF0000"/>
                </a:solidFill>
              </a:rPr>
              <a:t>パスワード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password</a:t>
            </a:r>
            <a:r>
              <a:rPr lang="ja-JP" altLang="en-US" kern="0" dirty="0" smtClean="0">
                <a:solidFill>
                  <a:srgbClr val="FF0000"/>
                </a:solidFill>
              </a:rPr>
              <a:t>」でログイン</a:t>
            </a:r>
            <a:r>
              <a:rPr lang="ja-JP" altLang="en-US" kern="0" dirty="0" smtClean="0">
                <a:solidFill>
                  <a:srgbClr val="000000"/>
                </a:solidFill>
              </a:rPr>
              <a:t>しなおす。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marL="180000" lvl="1" indent="0">
              <a:buNone/>
            </a:pPr>
            <a:r>
              <a:rPr lang="ja-JP" altLang="en-US" kern="0" dirty="0">
                <a:solidFill>
                  <a:srgbClr val="000000"/>
                </a:solidFill>
              </a:rPr>
              <a:t>　</a:t>
            </a:r>
            <a:r>
              <a:rPr lang="en-US" altLang="ja-JP" kern="0" dirty="0" smtClean="0">
                <a:solidFill>
                  <a:srgbClr val="000000"/>
                </a:solidFill>
              </a:rPr>
              <a:t>(</a:t>
            </a:r>
            <a:r>
              <a:rPr lang="ja-JP" altLang="en-US" kern="0" dirty="0" smtClean="0">
                <a:solidFill>
                  <a:srgbClr val="000000"/>
                </a:solidFill>
              </a:rPr>
              <a:t>初回ログイン時はパスワード変更画面に遷移するのでパスワードを変更する。</a:t>
            </a:r>
            <a:r>
              <a:rPr lang="en-US" altLang="ja-JP" kern="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ユーザー「</a:t>
            </a:r>
            <a:r>
              <a:rPr lang="en-US" altLang="ja-JP" kern="0" dirty="0" err="1" smtClean="0">
                <a:solidFill>
                  <a:srgbClr val="000000"/>
                </a:solidFill>
              </a:rPr>
              <a:t>servicenow</a:t>
            </a:r>
            <a:r>
              <a:rPr lang="en-US" altLang="ja-JP" kern="0" dirty="0" smtClean="0">
                <a:solidFill>
                  <a:srgbClr val="000000"/>
                </a:solidFill>
              </a:rPr>
              <a:t>-user</a:t>
            </a:r>
            <a:r>
              <a:rPr lang="ja-JP" altLang="en-US" kern="0" dirty="0" smtClean="0">
                <a:solidFill>
                  <a:srgbClr val="000000"/>
                </a:solidFill>
              </a:rPr>
              <a:t>」で表示されるメインメニューは以下のとおり。</a:t>
            </a:r>
            <a:endParaRPr lang="en-US" altLang="ja-JP" kern="0" dirty="0" smtClean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271330" y="2221959"/>
            <a:ext cx="504070" cy="1924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969" y="1655486"/>
            <a:ext cx="315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エクスポート</a:t>
            </a:r>
            <a:r>
              <a:rPr lang="en-US" altLang="ja-JP" sz="900" kern="0" smtClean="0"/>
              <a:t>/</a:t>
            </a:r>
            <a:r>
              <a:rPr lang="ja-JP" altLang="en-US" sz="900" kern="0" smtClean="0"/>
              <a:t>インポート管理</a:t>
            </a:r>
            <a:endParaRPr lang="ja-JP" altLang="en-US" sz="900" ker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8447" y="3976556"/>
            <a:ext cx="1865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800" kern="0" dirty="0" smtClean="0"/>
              <a:t>メインメニュー</a:t>
            </a:r>
            <a:endParaRPr lang="ja-JP" altLang="en-US" sz="800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2" y="4172560"/>
            <a:ext cx="3880315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3274339"/>
            <a:ext cx="9803874" cy="18144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31477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 smtClean="0">
                <a:solidFill>
                  <a:srgbClr val="FF0000"/>
                </a:solidFill>
              </a:rPr>
              <a:t>GBL_PROXY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23130" y="4026893"/>
            <a:ext cx="2688649" cy="51612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011749" y="4712045"/>
            <a:ext cx="1344852" cy="2291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151730" y="34612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190305" y="5027169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583790" y="5566904"/>
            <a:ext cx="5616780" cy="59847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プロキシサーバーを</a:t>
            </a:r>
            <a:r>
              <a:rPr lang="ja-JP" altLang="en-US" sz="1200" dirty="0">
                <a:latin typeface="+mn-ea"/>
              </a:rPr>
              <a:t>利用</a:t>
            </a:r>
            <a:r>
              <a:rPr lang="ja-JP" altLang="en-US" sz="1200" dirty="0" smtClean="0">
                <a:latin typeface="+mn-ea"/>
              </a:rPr>
              <a:t>しない場合、具体値に「</a:t>
            </a:r>
            <a:r>
              <a:rPr lang="en-US" altLang="ja-JP" sz="1200" dirty="0" smtClean="0">
                <a:latin typeface="+mn-ea"/>
              </a:rPr>
              <a:t>OFF</a:t>
            </a:r>
            <a:r>
              <a:rPr lang="ja-JP" altLang="en-US" sz="1200" dirty="0" smtClean="0">
                <a:latin typeface="+mn-ea"/>
              </a:rPr>
              <a:t>」を入力してください。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103603" y="525343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6" y="3299217"/>
            <a:ext cx="11086229" cy="19507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 smtClean="0"/>
              <a:t>証明書認証回避フラグの登録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ITA</a:t>
            </a:r>
            <a:r>
              <a:rPr lang="ja-JP" altLang="en-US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dirty="0" smtClean="0">
                <a:solidFill>
                  <a:srgbClr val="FF0000"/>
                </a:solidFill>
              </a:rPr>
              <a:t>―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en-US" altLang="ja-JP" dirty="0" smtClean="0">
                <a:solidFill>
                  <a:srgbClr val="FF0000"/>
                </a:solidFill>
              </a:rPr>
              <a:t>ServiceNow</a:t>
            </a:r>
            <a:r>
              <a:rPr lang="ja-JP" altLang="en-US" dirty="0" smtClean="0">
                <a:solidFill>
                  <a:srgbClr val="FF0000"/>
                </a:solidFill>
              </a:rPr>
              <a:t>との接続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 smtClean="0">
                <a:solidFill>
                  <a:srgbClr val="FF0000"/>
                </a:solidFill>
              </a:rPr>
              <a:t>証明書エラーが出る場合、本手順を実行してください。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GBL_CERTFLAG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 smtClean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945601" y="4106052"/>
            <a:ext cx="307024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1423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200" y="3054148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96" lvl="1"/>
            <a:r>
              <a:rPr lang="ja-JP" altLang="en-US" sz="900" kern="0" smtClean="0"/>
              <a:t>グローバル変数管理</a:t>
            </a:r>
            <a:endParaRPr lang="ja-JP" altLang="en-US" sz="900" kern="0"/>
          </a:p>
        </p:txBody>
      </p:sp>
    </p:spTree>
    <p:extLst>
      <p:ext uri="{BB962C8B-B14F-4D97-AF65-F5344CB8AC3E}">
        <p14:creationId xmlns:p14="http://schemas.microsoft.com/office/powerpoint/2010/main" val="18354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430" y="223786"/>
            <a:ext cx="864120" cy="405683"/>
          </a:xfrm>
        </p:spPr>
        <p:txBody>
          <a:bodyPr/>
          <a:lstStyle/>
          <a:p>
            <a:r>
              <a:rPr kumimoji="1" lang="ja-JP" altLang="en-US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7076" y="739517"/>
            <a:ext cx="5227064" cy="5958687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連携モデル概要</a:t>
            </a:r>
            <a:endParaRPr lang="en-US" altLang="ja-JP" sz="16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はじめに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関係図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ユーザー一覧</a:t>
            </a:r>
            <a:endParaRPr lang="en-US" altLang="ja-JP" sz="1400" dirty="0" smtClean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ja-JP" sz="1600" dirty="0" smtClean="0">
                <a:latin typeface="+mn-ea"/>
              </a:rPr>
              <a:t>ServiceNow</a:t>
            </a:r>
            <a:r>
              <a:rPr lang="ja-JP" altLang="en-US" sz="1600" dirty="0" smtClean="0">
                <a:latin typeface="+mn-ea"/>
              </a:rPr>
              <a:t>連携モデル導入手順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導入準備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ファイルダウンロード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連携モデル導入</a:t>
            </a:r>
            <a:r>
              <a:rPr lang="ja-JP" altLang="en-US" sz="1400" dirty="0">
                <a:latin typeface="+mn-ea"/>
              </a:rPr>
              <a:t>ファイルインポート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プロキシ</a:t>
            </a:r>
            <a:r>
              <a:rPr lang="ja-JP" altLang="en-US" sz="1400" dirty="0">
                <a:latin typeface="+mn-ea"/>
              </a:rPr>
              <a:t>情報の登録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証明書認証回避フラグの</a:t>
            </a:r>
            <a:r>
              <a:rPr lang="ja-JP" altLang="en-US" sz="1400" dirty="0" smtClean="0"/>
              <a:t>登録</a:t>
            </a:r>
            <a:endParaRPr lang="en-US" altLang="ja-JP" sz="1400" dirty="0" smtClean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 smtClean="0"/>
              <a:t>削除実行</a:t>
            </a:r>
            <a:r>
              <a:rPr lang="ja-JP" altLang="en-US" sz="1400" dirty="0"/>
              <a:t>フラグ</a:t>
            </a:r>
            <a:r>
              <a:rPr lang="ja-JP" altLang="en-US" sz="1400" dirty="0" smtClean="0"/>
              <a:t>の登録</a:t>
            </a:r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57189" lvl="1"/>
            <a:endParaRPr lang="en-US" altLang="ja-JP" sz="14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en-US" altLang="ja-JP" sz="1600" dirty="0"/>
              <a:t>ServiceNow</a:t>
            </a:r>
            <a:r>
              <a:rPr lang="ja-JP" altLang="en-US" sz="1600" dirty="0"/>
              <a:t>連携手順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連携情報の</a:t>
            </a:r>
            <a:r>
              <a:rPr lang="ja-JP" altLang="en-US" sz="1400" dirty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一覧の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連携メニューの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en-US" altLang="ja-JP" sz="1400" dirty="0"/>
              <a:t>Conductor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実行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400039" indent="-400050">
              <a:buFont typeface="+mj-lt"/>
              <a:buAutoNum type="romanUcPeriod"/>
            </a:pPr>
            <a:endParaRPr lang="en-US" altLang="ja-JP" sz="1400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351480" y="4361627"/>
            <a:ext cx="5184720" cy="221274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80" indent="-342891">
              <a:buFont typeface="+mj-lt"/>
              <a:buAutoNum type="arabicPeriod" startAt="3"/>
            </a:pPr>
            <a:endParaRPr lang="en-US" altLang="ja-JP" sz="160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888110" y="609287"/>
            <a:ext cx="5184720" cy="411589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連携対象メニュー追加手順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連携対象メニューの追加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連携対象メニューをロールと紐付づける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連携対象メニュー管理の登録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項目名紐付づけ表の登録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クラスの登録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オペレーションの登録</a:t>
            </a:r>
            <a:endParaRPr lang="en-US" altLang="ja-JP" sz="1400" dirty="0"/>
          </a:p>
          <a:p>
            <a:pPr marL="857239" lvl="1" indent="-400050">
              <a:buFont typeface="+mj-lt"/>
              <a:buAutoNum type="arabicPeriod"/>
            </a:pPr>
            <a:r>
              <a:rPr lang="ja-JP" altLang="en-US" sz="1400" dirty="0"/>
              <a:t>メーカーの登録</a:t>
            </a:r>
            <a:endParaRPr lang="en-US" altLang="ja-JP" sz="1400" dirty="0"/>
          </a:p>
          <a:p>
            <a:pPr marL="400050" indent="-400050">
              <a:buFont typeface="+mj-lt"/>
              <a:buAutoNum type="romanUcPeriod" startAt="4"/>
            </a:pPr>
            <a:endParaRPr lang="en-US" altLang="ja-JP" sz="1600" dirty="0" smtClean="0">
              <a:latin typeface="+mn-ea"/>
            </a:endParaRPr>
          </a:p>
          <a:p>
            <a:pPr marL="400050" indent="-400050">
              <a:buFont typeface="+mj-lt"/>
              <a:buAutoNum type="romanUcPeriod" startAt="4"/>
            </a:pPr>
            <a:r>
              <a:rPr lang="ja-JP" altLang="en-US" sz="1600" dirty="0" smtClean="0">
                <a:latin typeface="+mn-ea"/>
              </a:rPr>
              <a:t>付録</a:t>
            </a:r>
            <a:endParaRPr lang="en-US" altLang="ja-JP" sz="1600" dirty="0" smtClean="0"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ja-JP" altLang="en-US" sz="1400" dirty="0" smtClean="0"/>
              <a:t>認証キー情報を</a:t>
            </a:r>
            <a:r>
              <a:rPr lang="ja-JP" altLang="en-US" sz="1400" dirty="0"/>
              <a:t>変更</a:t>
            </a:r>
            <a:r>
              <a:rPr lang="ja-JP" altLang="en-US" sz="1400" dirty="0" smtClean="0"/>
              <a:t>したい場合</a:t>
            </a:r>
            <a:endParaRPr lang="en-US" altLang="ja-JP" sz="1400" dirty="0">
              <a:latin typeface="+mn-ea"/>
            </a:endParaRPr>
          </a:p>
          <a:p>
            <a:pPr marL="857239" lvl="1" indent="-400050">
              <a:buFont typeface="+mj-lt"/>
              <a:buAutoNum type="arabicPeriod"/>
            </a:pP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9" y="3284980"/>
            <a:ext cx="11394384" cy="19899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lang="en-US" altLang="ja-JP" dirty="0"/>
              <a:t>6</a:t>
            </a:r>
            <a:r>
              <a:rPr lang="en-US" altLang="ja-JP" dirty="0" smtClean="0"/>
              <a:t>.</a:t>
            </a:r>
            <a:r>
              <a:rPr lang="ja-JP" altLang="en-US" dirty="0" smtClean="0"/>
              <a:t>削除実行フラグの登録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162059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証明書認証回避フラグの登録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GBL_DELETE_EXECUTE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</a:t>
            </a:r>
            <a:r>
              <a:rPr lang="en-US" altLang="ja-JP" dirty="0"/>
              <a:t>ON/OFF</a:t>
            </a:r>
            <a:r>
              <a:rPr lang="ja-JP" altLang="en-US" dirty="0" smtClean="0"/>
              <a:t>を入力して「更新」ボタンを押下する。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73591" y="4106052"/>
            <a:ext cx="3142259" cy="5471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931612" y="4912586"/>
            <a:ext cx="1461418" cy="2446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4439770" y="35114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583615" y="5270691"/>
            <a:ext cx="432000" cy="432000"/>
          </a:xfrm>
          <a:prstGeom prst="wedgeEllipseCallout">
            <a:avLst>
              <a:gd name="adj1" fmla="val -81400"/>
              <a:gd name="adj2" fmla="val -568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159" y="3025563"/>
            <a:ext cx="302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7204"/>
            <a:r>
              <a:rPr lang="ja-JP" altLang="en-US" sz="900" kern="0" dirty="0" smtClean="0"/>
              <a:t>グローバル変数管理</a:t>
            </a:r>
            <a:endParaRPr lang="ja-JP" alt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70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 smtClean="0"/>
              <a:t>連携手順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6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5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764630"/>
            <a:ext cx="11401419" cy="1152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連携で利用する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はひとつのみ。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追加、更新、削除の条件は以下の通り。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80416"/>
              </p:ext>
            </p:extLst>
          </p:nvPr>
        </p:nvGraphicFramePr>
        <p:xfrm>
          <a:off x="455381" y="2098220"/>
          <a:ext cx="10801500" cy="41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8507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283570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139423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96654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Servicenow</a:t>
                      </a:r>
                      <a:r>
                        <a:rPr kumimoji="1" lang="ja-JP" altLang="en-US" dirty="0" smtClean="0"/>
                        <a:t>に実行される処理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追加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更新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96654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レコードあり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削除回避フラグ</a:t>
                      </a:r>
                      <a:r>
                        <a:rPr kumimoji="1" lang="en-US" altLang="ja-JP" dirty="0" smtClean="0"/>
                        <a:t>ON</a:t>
                      </a:r>
                      <a:r>
                        <a:rPr kumimoji="1" lang="ja-JP" altLang="en-US" dirty="0" smtClean="0"/>
                        <a:t>の場合：スキップ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9665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削除回避フラグ</a:t>
                      </a:r>
                      <a:r>
                        <a:rPr kumimoji="1" lang="en-US" altLang="ja-JP" dirty="0" smtClean="0"/>
                        <a:t>OFF</a:t>
                      </a:r>
                      <a:r>
                        <a:rPr kumimoji="1" lang="ja-JP" altLang="en-US" dirty="0" smtClean="0"/>
                        <a:t>の場合：削除</a:t>
                      </a: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レコードなし</a:t>
                      </a: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スキップ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</a:t>
            </a:r>
            <a:r>
              <a:rPr lang="en-US" altLang="ja-JP" dirty="0"/>
              <a:t>1.</a:t>
            </a: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07210" y="980660"/>
            <a:ext cx="11401419" cy="76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の「名前」項目について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の連携対象であるメニューの「ホスト名」が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の「名前」となります。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0" y="1743920"/>
            <a:ext cx="10326541" cy="95263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r="9850"/>
          <a:stretch/>
        </p:blipFill>
        <p:spPr>
          <a:xfrm>
            <a:off x="623239" y="3077963"/>
            <a:ext cx="10969359" cy="75424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087280" y="1780495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583210" y="3077963"/>
            <a:ext cx="720100" cy="9160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3" name="直線矢印コネクタ 12"/>
          <p:cNvCxnSpPr>
            <a:stCxn id="10" idx="2"/>
            <a:endCxn id="11" idx="0"/>
          </p:cNvCxnSpPr>
          <p:nvPr/>
        </p:nvCxnSpPr>
        <p:spPr bwMode="auto">
          <a:xfrm flipH="1">
            <a:off x="1943260" y="2696552"/>
            <a:ext cx="504070" cy="381411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コンテンツ プレースホルダー 2"/>
          <p:cNvSpPr txBox="1">
            <a:spLocks/>
          </p:cNvSpPr>
          <p:nvPr/>
        </p:nvSpPr>
        <p:spPr bwMode="gray">
          <a:xfrm>
            <a:off x="482408" y="4725180"/>
            <a:ext cx="11401419" cy="126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マスタ管理について</a:t>
            </a:r>
          </a:p>
          <a:p>
            <a:pPr marL="180000" lvl="1" indent="0">
              <a:buFont typeface="Wingdings" pitchFamily="2" charset="2"/>
              <a:buNone/>
            </a:pPr>
            <a:r>
              <a:rPr lang="en-US" altLang="ja-JP" kern="0" dirty="0" smtClean="0"/>
              <a:t>ITA</a:t>
            </a:r>
            <a:r>
              <a:rPr lang="ja-JP" altLang="en-US" kern="0" dirty="0" smtClean="0"/>
              <a:t>の「マスタ管理」にある程度のサンプルを事前に登録してあります。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追加</a:t>
            </a:r>
            <a:r>
              <a:rPr lang="en-US" altLang="ja-JP" kern="0" dirty="0" smtClean="0"/>
              <a:t>,</a:t>
            </a:r>
            <a:r>
              <a:rPr lang="ja-JP" altLang="en-US" kern="0" dirty="0" smtClean="0"/>
              <a:t>更新の方法は</a:t>
            </a:r>
            <a:r>
              <a:rPr lang="en-US" altLang="ja-JP" b="1" kern="0" dirty="0" smtClean="0"/>
              <a:t>[</a:t>
            </a:r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</a:t>
            </a:r>
            <a:r>
              <a:rPr lang="en-US" altLang="ja-JP" b="1" kern="0" dirty="0" smtClean="0"/>
              <a:t>]</a:t>
            </a:r>
            <a:r>
              <a:rPr lang="ja-JP" altLang="en-US" kern="0" dirty="0" smtClean="0"/>
              <a:t>を参照してください。</a:t>
            </a:r>
          </a:p>
          <a:p>
            <a:pPr marL="360000" lvl="2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700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/>
              <a:t>/ 1.</a:t>
            </a:r>
            <a:r>
              <a:rPr lang="ja-JP" altLang="en-US" dirty="0"/>
              <a:t>はじめに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362190" y="908650"/>
            <a:ext cx="11616151" cy="144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オペレーションについて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初期状態でオペレーションには、</a:t>
            </a:r>
            <a:r>
              <a:rPr lang="ja-JP" altLang="en-US" kern="0" dirty="0" smtClean="0">
                <a:solidFill>
                  <a:srgbClr val="FF0000"/>
                </a:solidFill>
              </a:rPr>
              <a:t>「</a:t>
            </a:r>
            <a:r>
              <a:rPr lang="en-US" altLang="ja-JP" kern="0" dirty="0" smtClean="0">
                <a:solidFill>
                  <a:srgbClr val="FF0000"/>
                </a:solidFill>
              </a:rPr>
              <a:t>ServiceNow</a:t>
            </a:r>
            <a:r>
              <a:rPr lang="ja-JP" altLang="en-US" kern="0" dirty="0" smtClean="0">
                <a:solidFill>
                  <a:srgbClr val="FF0000"/>
                </a:solidFill>
              </a:rPr>
              <a:t>連携」</a:t>
            </a:r>
            <a:r>
              <a:rPr lang="ja-JP" altLang="en-US" kern="0" dirty="0" smtClean="0"/>
              <a:t>が登録されている。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連携対象のメニューに設定する</a:t>
            </a:r>
            <a:r>
              <a:rPr lang="ja-JP" altLang="en-US" kern="0" dirty="0"/>
              <a:t>オペレーション名は初期状態</a:t>
            </a:r>
            <a:r>
              <a:rPr lang="ja-JP" altLang="en-US" kern="0" dirty="0" smtClean="0"/>
              <a:t>で登録されているオペレーション以外を設定してください。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8" y="2103642"/>
            <a:ext cx="953585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2.</a:t>
            </a:r>
            <a:r>
              <a:rPr kumimoji="1" lang="en-US" altLang="ja-JP" dirty="0" smtClean="0"/>
              <a:t>ServiceNow</a:t>
            </a:r>
            <a:r>
              <a:rPr kumimoji="1" lang="ja-JP" altLang="en-US" dirty="0" smtClean="0"/>
              <a:t>連携</a:t>
            </a:r>
            <a:r>
              <a:rPr lang="ja-JP" altLang="en-US" dirty="0"/>
              <a:t>情報の登録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b="30660"/>
          <a:stretch/>
        </p:blipFill>
        <p:spPr>
          <a:xfrm>
            <a:off x="659751" y="2927077"/>
            <a:ext cx="10871199" cy="15820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Ⅲ.ServiceNow</a:t>
            </a:r>
            <a:r>
              <a:rPr lang="ja-JP" altLang="en-US" dirty="0"/>
              <a:t>連携</a:t>
            </a:r>
            <a:r>
              <a:rPr lang="ja-JP" altLang="en-US" dirty="0" smtClean="0"/>
              <a:t>手順 </a:t>
            </a:r>
            <a:r>
              <a:rPr lang="en-US" altLang="ja-JP" dirty="0" smtClean="0"/>
              <a:t>/ 2.ServiceNow</a:t>
            </a:r>
            <a:r>
              <a:rPr lang="ja-JP" altLang="en-US" dirty="0" smtClean="0"/>
              <a:t>連携情報の登録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730314"/>
          </a:xfrm>
        </p:spPr>
        <p:txBody>
          <a:bodyPr>
            <a:noAutofit/>
          </a:bodyPr>
          <a:lstStyle/>
          <a:p>
            <a:r>
              <a:rPr lang="en-US" altLang="ja-JP" sz="2200" dirty="0"/>
              <a:t>ServiceNow</a:t>
            </a:r>
            <a:r>
              <a:rPr lang="ja-JP" altLang="en-US" sz="2200" dirty="0"/>
              <a:t>接続情報</a:t>
            </a:r>
            <a:r>
              <a:rPr kumimoji="1" lang="ja-JP" altLang="en-US" sz="2200" dirty="0" smtClean="0"/>
              <a:t>の更新</a:t>
            </a:r>
            <a:endParaRPr kumimoji="1" lang="en-US" altLang="ja-JP" sz="2200" dirty="0" smtClean="0"/>
          </a:p>
          <a:p>
            <a:pPr lvl="1"/>
            <a:r>
              <a:rPr lang="en-US" altLang="ja-JP" sz="1700" dirty="0" smtClean="0"/>
              <a:t>ITA</a:t>
            </a:r>
            <a:r>
              <a:rPr lang="ja-JP" altLang="en-US" sz="1700" dirty="0" smtClean="0"/>
              <a:t>に</a:t>
            </a:r>
            <a:r>
              <a:rPr lang="en-US" altLang="ja-JP" sz="1700" dirty="0" smtClean="0">
                <a:solidFill>
                  <a:srgbClr val="FF0000"/>
                </a:solidFill>
              </a:rPr>
              <a:t>ServiceNow</a:t>
            </a:r>
            <a:r>
              <a:rPr lang="ja-JP" altLang="en-US" sz="1700" dirty="0" smtClean="0">
                <a:solidFill>
                  <a:srgbClr val="FF0000"/>
                </a:solidFill>
              </a:rPr>
              <a:t>連携モデル管理者</a:t>
            </a:r>
            <a:r>
              <a:rPr lang="ja-JP" altLang="en-US" sz="1700" dirty="0" smtClean="0"/>
              <a:t>でログインする。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＞「</a:t>
            </a:r>
            <a:r>
              <a:rPr lang="en-US" altLang="ja-JP" sz="1700" dirty="0"/>
              <a:t>ServiceNow</a:t>
            </a:r>
            <a:r>
              <a:rPr lang="ja-JP" altLang="en-US" sz="1700" dirty="0"/>
              <a:t>接続情報」</a:t>
            </a:r>
            <a:r>
              <a:rPr lang="ja-JP" altLang="en-US" sz="1700" dirty="0" smtClean="0"/>
              <a:t>へ移動する。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「オペレーション名」が</a:t>
            </a:r>
            <a:r>
              <a:rPr lang="en-US" altLang="ja-JP" sz="1700" dirty="0"/>
              <a:t>” ServiceNow</a:t>
            </a:r>
            <a:r>
              <a:rPr lang="ja-JP" altLang="en-US" sz="1700" dirty="0"/>
              <a:t>連携</a:t>
            </a:r>
            <a:r>
              <a:rPr lang="en-US" altLang="ja-JP" sz="1700" dirty="0" smtClean="0"/>
              <a:t>”</a:t>
            </a:r>
            <a:r>
              <a:rPr lang="ja-JP" altLang="en-US" sz="1700" dirty="0" smtClean="0"/>
              <a:t>のレコードの値を更新する。</a:t>
            </a:r>
            <a:endParaRPr lang="en-US" altLang="ja-JP" sz="1700" dirty="0" smtClean="0"/>
          </a:p>
          <a:p>
            <a:pPr marL="180000" lvl="1" indent="0">
              <a:buNone/>
            </a:pPr>
            <a:r>
              <a:rPr kumimoji="1" lang="ja-JP" altLang="en-US" sz="1700" dirty="0"/>
              <a:t>　</a:t>
            </a:r>
            <a:r>
              <a:rPr kumimoji="1" lang="ja-JP" altLang="en-US" sz="1700" dirty="0" smtClean="0"/>
              <a:t> 全ての項目に値を入力し</a:t>
            </a:r>
            <a:r>
              <a:rPr lang="ja-JP" altLang="en-US" sz="1700" dirty="0" smtClean="0"/>
              <a:t>「</a:t>
            </a:r>
            <a:r>
              <a:rPr lang="ja-JP" altLang="en-US" sz="1700" dirty="0"/>
              <a:t>更新</a:t>
            </a:r>
            <a:r>
              <a:rPr lang="ja-JP" altLang="en-US" sz="1700" dirty="0" smtClean="0"/>
              <a:t>」を押下する。</a:t>
            </a:r>
            <a:endParaRPr kumimoji="1" lang="ja-JP" altLang="en-US" sz="1700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156306" y="4894631"/>
            <a:ext cx="4883964" cy="140053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変更が必要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「インスタンス名」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ドメインなしの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インスタンス名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「ユーザ名」</a:t>
            </a:r>
            <a:r>
              <a:rPr lang="en-US" altLang="ja-JP" sz="1200" dirty="0">
                <a:latin typeface="+mn-ea"/>
              </a:rPr>
              <a:t>…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のユーザ名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パスワード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…ServiceNow</a:t>
            </a:r>
            <a:r>
              <a:rPr lang="ja-JP" altLang="en-US" sz="1200" dirty="0" smtClean="0">
                <a:latin typeface="+mn-ea"/>
              </a:rPr>
              <a:t>のパス</a:t>
            </a:r>
            <a:r>
              <a:rPr lang="ja-JP" altLang="en-US" sz="1200" dirty="0">
                <a:latin typeface="+mn-ea"/>
              </a:rPr>
              <a:t>ワード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639520" y="458116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09491" y="2673473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r>
              <a:rPr lang="ja-JP" altLang="en-US" sz="900" dirty="0" smtClean="0"/>
              <a:t>接続情報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176150" y="3674180"/>
            <a:ext cx="2160300" cy="4749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 smtClean="0"/>
              <a:t>/ 3.</a:t>
            </a:r>
            <a:r>
              <a:rPr lang="ja-JP" altLang="en-US" dirty="0" smtClean="0"/>
              <a:t>オペレーション一覧の登録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5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2541700"/>
            <a:ext cx="10536120" cy="25435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/>
              <a:t>オペレーション一覧の登録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45493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オペレーション一覧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「基本コンソール」＞「オペレーション一覧」へ移動する。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01255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機器一覧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413965" y="3092404"/>
            <a:ext cx="2294795" cy="7401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159870" y="4990824"/>
            <a:ext cx="5832810" cy="117455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「オペレーション名」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最大値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256</a:t>
            </a:r>
            <a:r>
              <a:rPr lang="ja-JP" altLang="en-US" sz="1200" dirty="0">
                <a:latin typeface="+mn-ea"/>
              </a:rPr>
              <a:t>バイト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「実施予定日時」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カレンダーから選択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※ServiceNow</a:t>
            </a:r>
            <a:r>
              <a:rPr lang="ja-JP" altLang="en-US" sz="1200" dirty="0" smtClean="0">
                <a:latin typeface="+mn-ea"/>
              </a:rPr>
              <a:t>連携では最新のパラメータを判定する際に利用</a:t>
            </a:r>
            <a:r>
              <a:rPr lang="en-US" altLang="ja-JP" sz="1200" dirty="0" smtClean="0">
                <a:latin typeface="+mn-ea"/>
              </a:rPr>
              <a:t/>
            </a:r>
            <a:br>
              <a:rPr lang="en-US" altLang="ja-JP" sz="1200" dirty="0" smtClean="0">
                <a:latin typeface="+mn-ea"/>
              </a:rPr>
            </a:b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679683" y="4677353"/>
            <a:ext cx="595359" cy="538818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4.</a:t>
            </a:r>
            <a:r>
              <a:rPr lang="ja-JP" altLang="en-US" dirty="0" smtClean="0"/>
              <a:t>連携メニューの登録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9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1" y="2363652"/>
            <a:ext cx="11118414" cy="23541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461621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13282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Linux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928929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702784"/>
            <a:ext cx="8281150" cy="175063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>
                <a:latin typeface="+mn-ea"/>
              </a:rPr>
              <a:t> …</a:t>
            </a:r>
            <a:r>
              <a:rPr lang="ja-JP" altLang="en-US" sz="1200" dirty="0">
                <a:latin typeface="+mn-ea"/>
              </a:rPr>
              <a:t> 「マスタ管理」＞</a:t>
            </a:r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ja-JP" altLang="en-US" sz="1200" dirty="0">
                <a:latin typeface="+mn-ea"/>
              </a:rPr>
              <a:t>に登録</a:t>
            </a:r>
            <a:r>
              <a:rPr lang="ja-JP" altLang="en-US" sz="1200" dirty="0" smtClean="0">
                <a:latin typeface="+mn-ea"/>
              </a:rPr>
              <a:t>されているものを選択する。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38931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6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" y="2634925"/>
            <a:ext cx="10245916" cy="20902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302522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356264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Windows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127310" y="3106455"/>
            <a:ext cx="7489040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791680" y="4990824"/>
            <a:ext cx="8281150" cy="1534606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>
                <a:latin typeface="+mn-ea"/>
              </a:rPr>
              <a:t>「ホスト名」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機器一覧に登録されているものを選択する。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4.1.1.1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/>
              <a:t>機器一覧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「オペレーション」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オペレーション一覧に登録されているものを選択する。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                             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OS</a:t>
            </a:r>
            <a:r>
              <a:rPr lang="ja-JP" altLang="en-US" sz="1200" dirty="0" smtClean="0">
                <a:latin typeface="+mn-ea"/>
              </a:rPr>
              <a:t>バージョン」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</a:t>
            </a:r>
            <a:r>
              <a:rPr lang="ja-JP" altLang="en-US" sz="1200" dirty="0">
                <a:latin typeface="+mn-ea"/>
              </a:rPr>
              <a:t>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</a:t>
            </a:r>
            <a:r>
              <a:rPr lang="ja-JP" altLang="en-US" sz="1200" dirty="0" smtClean="0">
                <a:latin typeface="+mn-ea"/>
              </a:rPr>
              <a:t>入力する。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311493" y="4677353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7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" y="2280762"/>
            <a:ext cx="10660672" cy="19830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Ⅲ. ServiceNow</a:t>
            </a:r>
            <a:r>
              <a:rPr lang="ja-JP" altLang="en-US" dirty="0"/>
              <a:t>連携手順</a:t>
            </a:r>
            <a:r>
              <a:rPr lang="en-US" altLang="ja-JP" dirty="0"/>
              <a:t>/ </a:t>
            </a:r>
            <a:r>
              <a:rPr lang="en-US" altLang="ja-JP" dirty="0" smtClean="0"/>
              <a:t>4.</a:t>
            </a:r>
            <a:r>
              <a:rPr lang="ja-JP" altLang="en-US" dirty="0"/>
              <a:t>連携メニューの登録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64630"/>
            <a:ext cx="11713301" cy="128398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UNIX</a:t>
            </a:r>
            <a:r>
              <a:rPr kumimoji="1" lang="ja-JP" altLang="en-US" dirty="0" smtClean="0"/>
              <a:t>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「サーバ」＞「</a:t>
            </a:r>
            <a:r>
              <a:rPr lang="en-US" altLang="ja-JP" dirty="0" smtClean="0"/>
              <a:t>UNIX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「登録開始」を押下してパラメータの値を必要に応じて入力する。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必要な項目に情報を登録したら「登録」を押下する。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061" y="2060810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UNIX</a:t>
            </a:r>
            <a:endParaRPr kumimoji="1" lang="ja-JP" altLang="en-US" sz="9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1026724" y="2684997"/>
            <a:ext cx="9749925" cy="9234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3592399" y="4115869"/>
            <a:ext cx="8281150" cy="204951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入力が必要</a:t>
            </a:r>
            <a:r>
              <a:rPr lang="en-US" altLang="ja-JP" sz="1200" dirty="0" smtClean="0">
                <a:latin typeface="+mn-ea"/>
              </a:rPr>
              <a:t>:</a:t>
            </a:r>
          </a:p>
          <a:p>
            <a:r>
              <a:rPr lang="ja-JP" altLang="en-US" sz="1200" dirty="0" smtClean="0">
                <a:latin typeface="+mn-ea"/>
              </a:rPr>
              <a:t>「ホスト名」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機器一覧に登録されているものを選択する。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登録</a:t>
            </a:r>
            <a:r>
              <a:rPr lang="ja-JP" altLang="en-US" sz="1200" dirty="0">
                <a:latin typeface="+mn-ea"/>
              </a:rPr>
              <a:t>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ja-JP" altLang="en-US" sz="1200" dirty="0" smtClean="0"/>
              <a:t>機器</a:t>
            </a:r>
            <a:r>
              <a:rPr lang="ja-JP" altLang="en-US" sz="1200" dirty="0"/>
              <a:t>一覧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「オペレーション」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オペレーション一覧に登録されているものを選択する。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                              </a:t>
            </a:r>
            <a:r>
              <a:rPr lang="ja-JP" altLang="en-US" sz="1200" dirty="0">
                <a:latin typeface="+mn-ea"/>
              </a:rPr>
              <a:t>登録方法は</a:t>
            </a:r>
            <a:r>
              <a:rPr lang="ja-JP" altLang="en-US" sz="1200" dirty="0">
                <a:latin typeface="+mn-ea"/>
                <a:hlinkClick r:id="rId3"/>
              </a:rPr>
              <a:t>こちら</a:t>
            </a:r>
            <a:r>
              <a:rPr lang="ja-JP" altLang="en-US" sz="1200" dirty="0">
                <a:latin typeface="+mn-ea"/>
              </a:rPr>
              <a:t>の「</a:t>
            </a:r>
            <a:r>
              <a:rPr lang="en-US" altLang="ja-JP" sz="1200" dirty="0" smtClean="0">
                <a:latin typeface="+mn-ea"/>
              </a:rPr>
              <a:t>4.1.1.3</a:t>
            </a:r>
            <a:r>
              <a:rPr lang="ja-JP" altLang="en-US" sz="1200" dirty="0"/>
              <a:t>投入オペレーション一覧  </a:t>
            </a:r>
            <a:r>
              <a:rPr lang="ja-JP" altLang="en-US" sz="1200" dirty="0">
                <a:latin typeface="+mn-ea"/>
              </a:rPr>
              <a:t>」を参照してください。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「クラス」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「マスタ管理」＞「クラス」に登録されているものを選択する。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任意で入力</a:t>
            </a:r>
            <a:r>
              <a:rPr lang="en-US" altLang="ja-JP" sz="1200" dirty="0" smtClean="0">
                <a:latin typeface="+mn-ea"/>
              </a:rPr>
              <a:t>: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ja-JP" altLang="en-US" sz="1200" dirty="0" smtClean="0">
                <a:latin typeface="+mn-ea"/>
              </a:rPr>
              <a:t>オペレーティングシステム」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「マスタ管理」＞「オペレーティングシステム」に登録されているものを選択する。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説明</a:t>
            </a:r>
            <a:r>
              <a:rPr lang="ja-JP" altLang="en-US" sz="1200" dirty="0" smtClean="0">
                <a:latin typeface="+mn-ea"/>
              </a:rPr>
              <a:t>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対象レコードの説明を入力する。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バージョン」</a:t>
            </a:r>
            <a:r>
              <a:rPr lang="en-US" altLang="ja-JP" sz="1200" dirty="0">
                <a:latin typeface="+mn-ea"/>
              </a:rPr>
              <a:t>…</a:t>
            </a:r>
            <a:r>
              <a:rPr lang="ja-JP" altLang="en-US" sz="1200" dirty="0">
                <a:latin typeface="+mn-ea"/>
              </a:rPr>
              <a:t> 対象レコードの</a:t>
            </a:r>
            <a:r>
              <a:rPr lang="en-US" altLang="ja-JP" sz="1200" dirty="0">
                <a:latin typeface="+mn-ea"/>
              </a:rPr>
              <a:t>OS</a:t>
            </a:r>
            <a:r>
              <a:rPr lang="ja-JP" altLang="en-US" sz="1200" dirty="0">
                <a:latin typeface="+mn-ea"/>
              </a:rPr>
              <a:t>のバージョンを入力する。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クラスについて、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連携で利用するのは「クラス名」ではなく「クラス」を利用しています。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112212" y="3802399"/>
            <a:ext cx="595359" cy="538818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99596" y="4276006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クラス（登録時）</a:t>
            </a:r>
            <a:endParaRPr kumimoji="1" lang="ja-JP" altLang="en-US" sz="9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0" y="5688329"/>
            <a:ext cx="2553056" cy="80973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99596" y="5502488"/>
            <a:ext cx="151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クラス（一覧表示時）</a:t>
            </a:r>
            <a:endParaRPr kumimoji="1" lang="ja-JP" altLang="en-US" sz="9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/>
          <a:srcRect t="10782" b="21813"/>
          <a:stretch/>
        </p:blipFill>
        <p:spPr>
          <a:xfrm>
            <a:off x="633320" y="4471430"/>
            <a:ext cx="2314898" cy="10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Ⅲ. ServiceNow</a:t>
            </a:r>
            <a:r>
              <a:rPr lang="ja-JP" altLang="en-US" dirty="0" smtClean="0"/>
              <a:t>連携手順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 smtClean="0"/>
              <a:t>の実行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50" y="4489810"/>
            <a:ext cx="10514234" cy="16561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362351"/>
            <a:ext cx="8468907" cy="1714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 smtClean="0"/>
              <a:t>/ </a:t>
            </a:r>
            <a:r>
              <a:rPr lang="en-US" altLang="ja-JP" dirty="0"/>
              <a:t>5. Conductor</a:t>
            </a:r>
            <a:r>
              <a:rPr lang="ja-JP" altLang="en-US" dirty="0"/>
              <a:t>の</a:t>
            </a:r>
            <a:r>
              <a:rPr lang="ja-JP" altLang="en-US" dirty="0" smtClean="0"/>
              <a:t>実行（</a:t>
            </a:r>
            <a:r>
              <a:rPr lang="en-US" altLang="ja-JP" dirty="0" smtClean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Conductor</a:t>
            </a:r>
            <a:r>
              <a:rPr lang="ja-JP" altLang="en-US" dirty="0" smtClean="0"/>
              <a:t>実行「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</a:t>
            </a:r>
            <a:r>
              <a:rPr lang="en-US" altLang="ja-JP" dirty="0"/>
              <a:t>ServiceNow</a:t>
            </a:r>
            <a:r>
              <a:rPr lang="ja-JP" altLang="en-US" dirty="0" smtClean="0"/>
              <a:t>連携」</a:t>
            </a:r>
            <a:r>
              <a:rPr lang="ja-JP" altLang="en-US" dirty="0"/>
              <a:t>を</a:t>
            </a:r>
            <a:r>
              <a:rPr lang="ja-JP" altLang="en-US" dirty="0" smtClean="0"/>
              <a:t>選択する。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から「</a:t>
            </a:r>
            <a:r>
              <a:rPr lang="en-US" altLang="ja-JP" dirty="0"/>
              <a:t>ServiceNow</a:t>
            </a:r>
            <a:r>
              <a:rPr lang="ja-JP" altLang="en-US" dirty="0"/>
              <a:t>連携」</a:t>
            </a:r>
            <a:r>
              <a:rPr lang="ja-JP" altLang="en-US" dirty="0" smtClean="0"/>
              <a:t>を選択する。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623240" y="3478923"/>
            <a:ext cx="5040700" cy="2464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113291" y="268700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89330" y="5548156"/>
            <a:ext cx="5434660" cy="2571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6023990" y="50708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389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" y="1605890"/>
            <a:ext cx="5474759" cy="49174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83479" y="6319025"/>
            <a:ext cx="678225" cy="194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335201" y="836640"/>
            <a:ext cx="9289289" cy="769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Conductor</a:t>
            </a:r>
            <a:r>
              <a:rPr lang="ja-JP" altLang="en-US" kern="0" dirty="0" smtClean="0"/>
              <a:t>実行</a:t>
            </a:r>
          </a:p>
          <a:p>
            <a:pPr lvl="1"/>
            <a:r>
              <a:rPr lang="ja-JP" altLang="en-US" kern="0" dirty="0" smtClean="0"/>
              <a:t>画面下部の実行</a:t>
            </a:r>
            <a:r>
              <a:rPr lang="ja-JP" altLang="en-US" kern="0" dirty="0"/>
              <a:t>ボタン</a:t>
            </a:r>
            <a:r>
              <a:rPr lang="ja-JP" altLang="en-US" kern="0" dirty="0" smtClean="0"/>
              <a:t>を押下する。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65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484730"/>
            <a:ext cx="5692253" cy="34564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Ⅲ.ServiceNow</a:t>
            </a:r>
            <a:r>
              <a:rPr lang="ja-JP" altLang="en-US" dirty="0"/>
              <a:t>連携手順 </a:t>
            </a:r>
            <a:r>
              <a:rPr lang="en-US" altLang="ja-JP" dirty="0"/>
              <a:t>/ 5. Conductor</a:t>
            </a:r>
            <a:r>
              <a:rPr lang="ja-JP" altLang="en-US" dirty="0"/>
              <a:t>の実行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721932" y="2025384"/>
            <a:ext cx="519026" cy="1767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gray">
          <a:xfrm>
            <a:off x="623240" y="4976759"/>
            <a:ext cx="10130410" cy="1521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の確認</a:t>
            </a:r>
          </a:p>
          <a:p>
            <a:pPr lvl="1"/>
            <a:r>
              <a:rPr lang="en-US" altLang="ja-JP" kern="0" dirty="0" err="1" smtClean="0"/>
              <a:t>ServiceNow</a:t>
            </a:r>
            <a:r>
              <a:rPr lang="ja-JP" altLang="en-US" kern="0" dirty="0" smtClean="0"/>
              <a:t>へログインする。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」「サーバー」「</a:t>
            </a:r>
            <a:r>
              <a:rPr lang="en-US" altLang="ja-JP" kern="0" dirty="0" err="1" smtClean="0"/>
              <a:t>Linux,Windows,UNIX</a:t>
            </a:r>
            <a:r>
              <a:rPr lang="ja-JP" altLang="en-US" kern="0" dirty="0" smtClean="0"/>
              <a:t>」へ移動する。</a:t>
            </a:r>
            <a:endParaRPr lang="en-US" altLang="ja-JP" kern="0" dirty="0" smtClean="0"/>
          </a:p>
          <a:p>
            <a:pPr lvl="1"/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録したレコードが連携されていることを確認する。</a:t>
            </a:r>
            <a:endParaRPr lang="ja-JP" altLang="en-US" kern="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487601" y="769965"/>
            <a:ext cx="10130410" cy="792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実行結果の確認</a:t>
            </a:r>
          </a:p>
          <a:p>
            <a:pPr lvl="1"/>
            <a:r>
              <a:rPr lang="ja-JP" altLang="en-US" kern="0" dirty="0" smtClean="0"/>
              <a:t> </a:t>
            </a:r>
            <a:r>
              <a:rPr lang="en-US" altLang="ja-JP" kern="0" dirty="0" smtClean="0"/>
              <a:t>Status</a:t>
            </a:r>
            <a:r>
              <a:rPr lang="ja-JP" altLang="en-US" kern="0" dirty="0" smtClean="0"/>
              <a:t>に「正常終了」が表示されていることを確認する。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76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3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1.</a:t>
            </a:r>
            <a:r>
              <a:rPr lang="ja-JP" altLang="en-US" dirty="0" smtClean="0">
                <a:latin typeface="+mn-ea"/>
              </a:rPr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5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</a:t>
            </a:r>
            <a:r>
              <a:rPr lang="en-US" altLang="ja-JP" dirty="0" smtClean="0"/>
              <a:t> / 1.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4170" y="836640"/>
            <a:ext cx="10818510" cy="2474955"/>
          </a:xfrm>
        </p:spPr>
        <p:txBody>
          <a:bodyPr>
            <a:noAutofit/>
          </a:bodyPr>
          <a:lstStyle/>
          <a:p>
            <a:r>
              <a:rPr lang="en-US" altLang="ja-JP" dirty="0" err="1" smtClean="0"/>
              <a:t>CloudSystem</a:t>
            </a:r>
            <a:r>
              <a:rPr lang="ja-JP" altLang="en-US" dirty="0" smtClean="0"/>
              <a:t>テンプレート 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連携モデルとは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CloudSystem</a:t>
            </a:r>
            <a:r>
              <a:rPr lang="ja-JP" altLang="en-US" dirty="0" smtClean="0"/>
              <a:t>テンプレート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以降は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シリーズの一つ。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CS</a:t>
            </a:r>
            <a:r>
              <a:rPr lang="ja-JP" altLang="en-US" dirty="0" smtClean="0"/>
              <a:t>テンプレートは</a:t>
            </a:r>
            <a:r>
              <a:rPr lang="en-US" altLang="ja-JP" dirty="0" err="1" smtClean="0"/>
              <a:t>Exastro</a:t>
            </a:r>
            <a:r>
              <a:rPr lang="ja-JP" altLang="en-US" dirty="0"/>
              <a:t> </a:t>
            </a:r>
            <a:r>
              <a:rPr lang="en-US" altLang="ja-JP" dirty="0" smtClean="0"/>
              <a:t>IT Automation</a:t>
            </a:r>
            <a:r>
              <a:rPr lang="ja-JP" altLang="en-US" dirty="0" smtClean="0"/>
              <a:t>のカートリッジの総称で、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CS</a:t>
            </a:r>
            <a:r>
              <a:rPr lang="ja-JP" altLang="en-US" dirty="0" smtClean="0"/>
              <a:t>テンプレートを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に導入することで、容易に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から各システムの自動構築が可能となる。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連携モデルでは、</a:t>
            </a:r>
            <a:r>
              <a:rPr lang="en-US" altLang="ja-JP" dirty="0" smtClean="0"/>
              <a:t>ServiceNow</a:t>
            </a:r>
            <a:r>
              <a:rPr lang="ja-JP" altLang="en-US" dirty="0" smtClean="0"/>
              <a:t>の構成管理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上に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の情報の同期を実施する。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※ServiceNow</a:t>
            </a:r>
            <a:r>
              <a:rPr lang="ja-JP" altLang="en-US" dirty="0" smtClean="0"/>
              <a:t>本体は事前に構成管理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の利用準備を済ませておく。（本資料で</a:t>
            </a:r>
            <a:r>
              <a:rPr lang="ja-JP" altLang="en-US" dirty="0"/>
              <a:t>は構成管理</a:t>
            </a:r>
            <a:r>
              <a:rPr lang="en-US" altLang="ja-JP" dirty="0"/>
              <a:t>(CMDB)</a:t>
            </a:r>
            <a:r>
              <a:rPr lang="ja-JP" altLang="en-US" dirty="0" smtClean="0"/>
              <a:t>の設定などについての説明は行いません。）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コンテンツ プレースホルダー 2"/>
          <p:cNvSpPr txBox="1">
            <a:spLocks/>
          </p:cNvSpPr>
          <p:nvPr/>
        </p:nvSpPr>
        <p:spPr bwMode="gray">
          <a:xfrm>
            <a:off x="174170" y="3311595"/>
            <a:ext cx="10514954" cy="105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連携モデルの特徴</a:t>
            </a:r>
            <a:endParaRPr lang="en-US" altLang="ja-JP" kern="0" dirty="0" smtClean="0"/>
          </a:p>
          <a:p>
            <a:pPr lvl="1"/>
            <a:r>
              <a:rPr lang="en-US" altLang="ja-JP" kern="0" dirty="0" err="1" smtClean="0"/>
              <a:t>Exastro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ITA</a:t>
            </a:r>
            <a:r>
              <a:rPr lang="ja-JP" altLang="en-US" kern="0" dirty="0" smtClean="0"/>
              <a:t>から</a:t>
            </a:r>
            <a:r>
              <a:rPr lang="en-US" altLang="ja-JP" kern="0" dirty="0" err="1" smtClean="0"/>
              <a:t>Ansible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Playbook</a:t>
            </a:r>
            <a:r>
              <a:rPr lang="ja-JP" altLang="en-US" kern="0" dirty="0" smtClean="0"/>
              <a:t>を実行すること</a:t>
            </a:r>
            <a:r>
              <a:rPr lang="ja-JP" altLang="en-US" kern="0" dirty="0"/>
              <a:t>で</a:t>
            </a:r>
            <a:r>
              <a:rPr lang="ja-JP" altLang="en-US" kern="0" dirty="0" smtClean="0"/>
              <a:t>、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の構成</a:t>
            </a:r>
            <a:r>
              <a:rPr lang="ja-JP" altLang="en-US" kern="0" dirty="0"/>
              <a:t>管理</a:t>
            </a:r>
            <a:r>
              <a:rPr lang="en-US" altLang="ja-JP" kern="0" dirty="0"/>
              <a:t>(CMDB)</a:t>
            </a:r>
            <a:r>
              <a:rPr lang="ja-JP" altLang="en-US" kern="0" dirty="0"/>
              <a:t>に対して</a:t>
            </a:r>
            <a:r>
              <a:rPr lang="ja-JP" altLang="en-US" kern="0" dirty="0" smtClean="0"/>
              <a:t>、実行した段階の最新の構成情報をもとに同期処理を行う。</a:t>
            </a:r>
            <a:endParaRPr lang="en-US" altLang="ja-JP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74170" y="4581160"/>
            <a:ext cx="10514954" cy="144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関連図</a:t>
            </a:r>
          </a:p>
          <a:p>
            <a:pPr lvl="1"/>
            <a:r>
              <a:rPr lang="ja-JP" altLang="en-US" kern="0" dirty="0" smtClean="0"/>
              <a:t>次スライドで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連携において、同期される構成管理</a:t>
            </a:r>
            <a:r>
              <a:rPr lang="en-US" altLang="ja-JP" kern="0" dirty="0" smtClean="0"/>
              <a:t>(CMDB)</a:t>
            </a:r>
            <a:r>
              <a:rPr lang="ja-JP" altLang="en-US" kern="0" dirty="0" smtClean="0"/>
              <a:t>の関連図を示す。</a:t>
            </a:r>
            <a:endParaRPr lang="en-US" altLang="ja-JP" kern="0" dirty="0" smtClean="0"/>
          </a:p>
        </p:txBody>
      </p:sp>
    </p:spTree>
    <p:extLst>
      <p:ext uri="{BB962C8B-B14F-4D97-AF65-F5344CB8AC3E}">
        <p14:creationId xmlns:p14="http://schemas.microsoft.com/office/powerpoint/2010/main" val="10441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1.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980660"/>
            <a:ext cx="11401419" cy="1152160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作業は「</a:t>
            </a:r>
            <a:r>
              <a:rPr lang="ja-JP" altLang="en-US" dirty="0" smtClean="0">
                <a:solidFill>
                  <a:srgbClr val="FF0000"/>
                </a:solidFill>
              </a:rPr>
              <a:t>システム管理者</a:t>
            </a:r>
            <a:r>
              <a:rPr lang="ja-JP" altLang="en-US" dirty="0" smtClean="0"/>
              <a:t>」である「</a:t>
            </a:r>
            <a:r>
              <a:rPr lang="en-US" altLang="ja-JP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dirty="0" smtClean="0"/>
              <a:t>」で実施する。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連携で利用できるのは、「構成管理</a:t>
            </a:r>
            <a:r>
              <a:rPr lang="en-US" altLang="ja-JP" dirty="0" smtClean="0"/>
              <a:t>(CMDB)</a:t>
            </a:r>
            <a:r>
              <a:rPr lang="ja-JP" altLang="en-US" dirty="0" smtClean="0"/>
              <a:t>」配下に限る。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作業対象メニューは下記表を参照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08273"/>
              </p:ext>
            </p:extLst>
          </p:nvPr>
        </p:nvGraphicFramePr>
        <p:xfrm>
          <a:off x="695250" y="2492870"/>
          <a:ext cx="8128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67606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5237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メニューグループ名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2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メニュー作成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メニュー定義・作成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管理コンソール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ロール・メニュー紐付管理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3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TW" altLang="en-US" dirty="0" smtClean="0"/>
                        <a:t>連携情報管理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連携対象メニュー管理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連兼情報管理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項目名紐づけ表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マスタ管理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クラス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6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</a:t>
                      </a:r>
                      <a:r>
                        <a:rPr kumimoji="1" lang="ja-JP" altLang="en-US" dirty="0" err="1" smtClean="0"/>
                        <a:t>ぺ</a:t>
                      </a:r>
                      <a:r>
                        <a:rPr kumimoji="1" lang="ja-JP" altLang="en-US" dirty="0" smtClean="0"/>
                        <a:t>レーションシステム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マスタ管理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メーカー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5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0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連携対象メニューの追加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3140960"/>
            <a:ext cx="5951261" cy="3291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067375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メニュー作成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「メニュー作成」</a:t>
            </a:r>
            <a:r>
              <a:rPr lang="ja-JP" altLang="en-US" dirty="0"/>
              <a:t>＞「メニュー定義・</a:t>
            </a:r>
            <a:r>
              <a:rPr lang="ja-JP" altLang="en-US" dirty="0" smtClean="0"/>
              <a:t>作成」へ移動する。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追加したいテーブルの名前以外の項目を作成する。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 全ての項目を設定し</a:t>
            </a:r>
            <a:r>
              <a:rPr lang="ja-JP" altLang="en-US" dirty="0" smtClean="0"/>
              <a:t>「作成」を押下する。</a:t>
            </a:r>
            <a:endParaRPr lang="en-US" altLang="ja-JP" dirty="0" smtClean="0"/>
          </a:p>
          <a:p>
            <a:pPr marL="396000" lvl="3" indent="0">
              <a:buNone/>
            </a:pPr>
            <a:r>
              <a:rPr lang="en-US" altLang="ja-JP" sz="1600" dirty="0" smtClean="0">
                <a:latin typeface="+mn-ea"/>
              </a:rPr>
              <a:t>※</a:t>
            </a:r>
            <a:r>
              <a:rPr lang="ja-JP" altLang="en-US" sz="1600" dirty="0" smtClean="0">
                <a:latin typeface="+mn-ea"/>
              </a:rPr>
              <a:t>メニュー</a:t>
            </a:r>
            <a:r>
              <a:rPr lang="ja-JP" altLang="en-US" sz="1600" dirty="0">
                <a:latin typeface="+mn-ea"/>
              </a:rPr>
              <a:t>作成方法の詳細は下記資料を参照</a:t>
            </a:r>
            <a:endParaRPr lang="en-US" altLang="ja-JP" sz="1600" dirty="0">
              <a:latin typeface="+mn-ea"/>
            </a:endParaRPr>
          </a:p>
          <a:p>
            <a:pPr marL="555013" lvl="4" indent="0">
              <a:buNone/>
            </a:pPr>
            <a:r>
              <a:rPr lang="en-US" altLang="ja-JP" sz="1600" dirty="0" err="1" smtClean="0">
                <a:latin typeface="+mn-ea"/>
                <a:hlinkClick r:id="rId3"/>
              </a:rPr>
              <a:t>Exastro</a:t>
            </a:r>
            <a:r>
              <a:rPr lang="en-US" altLang="ja-JP" sz="1600" dirty="0" smtClean="0">
                <a:latin typeface="+mn-ea"/>
                <a:hlinkClick r:id="rId3"/>
              </a:rPr>
              <a:t>-ITA_</a:t>
            </a:r>
            <a:r>
              <a:rPr lang="ja-JP" altLang="en-US" sz="1600" dirty="0" smtClean="0">
                <a:latin typeface="+mn-ea"/>
                <a:hlinkClick r:id="rId3"/>
              </a:rPr>
              <a:t>利用手順マニュアル</a:t>
            </a:r>
            <a:r>
              <a:rPr lang="en-US" altLang="ja-JP" sz="1600" dirty="0" smtClean="0">
                <a:latin typeface="+mn-ea"/>
                <a:hlinkClick r:id="rId3"/>
              </a:rPr>
              <a:t>_</a:t>
            </a:r>
            <a:r>
              <a:rPr lang="ja-JP" altLang="en-US" sz="1600" dirty="0" smtClean="0">
                <a:latin typeface="+mn-ea"/>
                <a:hlinkClick r:id="rId3"/>
              </a:rPr>
              <a:t>メニュー作成機能</a:t>
            </a:r>
            <a:r>
              <a:rPr lang="en-US" altLang="ja-JP" sz="1600" dirty="0" smtClean="0">
                <a:latin typeface="+mn-ea"/>
                <a:hlinkClick r:id="rId3"/>
              </a:rPr>
              <a:t>.pdf</a:t>
            </a:r>
            <a:endParaRPr lang="en-US" altLang="ja-JP" sz="1600" dirty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528059" y="5239172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「作成対象」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パラメータシート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ja-JP" altLang="en-US" sz="1200" dirty="0" smtClean="0">
                <a:latin typeface="+mn-ea"/>
              </a:rPr>
              <a:t>ホスト</a:t>
            </a:r>
            <a:r>
              <a:rPr lang="en-US" altLang="ja-JP" sz="1200" dirty="0" smtClean="0">
                <a:latin typeface="+mn-ea"/>
              </a:rPr>
              <a:t>/</a:t>
            </a:r>
            <a:r>
              <a:rPr lang="ja-JP" altLang="en-US" sz="1200" dirty="0" smtClean="0">
                <a:latin typeface="+mn-ea"/>
              </a:rPr>
              <a:t>オペレーションあり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に固定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「入力用」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「サーバ」などわかりやすいグループを指定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メニューグループの作成方法は下記資料 </a:t>
            </a:r>
            <a:r>
              <a:rPr lang="en-US" altLang="ja-JP" sz="1200" dirty="0" smtClean="0">
                <a:latin typeface="+mn-ea"/>
              </a:rPr>
              <a:t>P26~P30</a:t>
            </a:r>
            <a:r>
              <a:rPr lang="ja-JP" altLang="en-US" sz="1200" dirty="0" smtClean="0">
                <a:latin typeface="+mn-ea"/>
              </a:rPr>
              <a:t>参照</a:t>
            </a:r>
            <a:endParaRPr lang="en-US" altLang="ja-JP" sz="1200" dirty="0" smtClean="0">
              <a:latin typeface="+mn-ea"/>
            </a:endParaRPr>
          </a:p>
          <a:p>
            <a:pPr lvl="2"/>
            <a:r>
              <a:rPr lang="ja-JP" altLang="en-US" sz="1200" dirty="0" smtClean="0">
                <a:latin typeface="+mn-ea"/>
              </a:rPr>
              <a:t>  </a:t>
            </a:r>
            <a:r>
              <a:rPr lang="en-US" altLang="ja-JP" sz="1200" dirty="0" err="1" smtClean="0">
                <a:latin typeface="+mn-ea"/>
                <a:hlinkClick r:id="rId4"/>
              </a:rPr>
              <a:t>Exastro</a:t>
            </a:r>
            <a:r>
              <a:rPr lang="en-US" altLang="ja-JP" sz="1200" dirty="0" smtClean="0">
                <a:latin typeface="+mn-ea"/>
                <a:hlinkClick r:id="rId4"/>
              </a:rPr>
              <a:t>-ITA_</a:t>
            </a:r>
            <a:r>
              <a:rPr lang="ja-JP" altLang="en-US" sz="1200" dirty="0" smtClean="0">
                <a:latin typeface="+mn-ea"/>
                <a:hlinkClick r:id="rId4"/>
              </a:rPr>
              <a:t>利用手順マニュアル</a:t>
            </a:r>
            <a:r>
              <a:rPr lang="en-US" altLang="ja-JP" sz="1200" dirty="0" smtClean="0">
                <a:latin typeface="+mn-ea"/>
                <a:hlinkClick r:id="rId4"/>
              </a:rPr>
              <a:t>_</a:t>
            </a:r>
            <a:r>
              <a:rPr lang="ja-JP" altLang="en-US" sz="1200" dirty="0" smtClean="0">
                <a:latin typeface="+mn-ea"/>
                <a:hlinkClick r:id="rId4"/>
              </a:rPr>
              <a:t>管理コンソール</a:t>
            </a:r>
            <a:r>
              <a:rPr lang="en-US" altLang="ja-JP" sz="1200" dirty="0" smtClean="0">
                <a:latin typeface="+mn-ea"/>
                <a:hlinkClick r:id="rId4"/>
              </a:rPr>
              <a:t>.pdf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232895" y="4969763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96728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59125" y="6245452"/>
            <a:ext cx="491354" cy="16329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40" y="2780386"/>
            <a:ext cx="3894428" cy="2027436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9" idx="3"/>
            <a:endCxn id="6" idx="1"/>
          </p:cNvCxnSpPr>
          <p:nvPr/>
        </p:nvCxnSpPr>
        <p:spPr bwMode="auto">
          <a:xfrm flipV="1">
            <a:off x="5768144" y="3794104"/>
            <a:ext cx="1335996" cy="1271878"/>
          </a:xfrm>
          <a:prstGeom prst="straightConnector1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auto">
          <a:xfrm>
            <a:off x="5141033" y="4969763"/>
            <a:ext cx="627111" cy="1924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0056550" y="4615885"/>
            <a:ext cx="555101" cy="20533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2.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メニューの追加（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779098"/>
            <a:ext cx="11952649" cy="185779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項目名に「クラス」を利用する場合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のクラスは見た目は日本語（または英語）で入っているが、裏で持っているデータはテーブル名。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連携モデルでは「マスタ管理」＞「クラス」というメニューを作成し管理する方式をとっている。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入力方式を</a:t>
            </a:r>
            <a:r>
              <a:rPr lang="en-US" altLang="ja-JP" dirty="0" smtClean="0"/>
              <a:t>[</a:t>
            </a:r>
            <a:r>
              <a:rPr lang="ja-JP" altLang="en-US" dirty="0" smtClean="0"/>
              <a:t>プルダウン</a:t>
            </a:r>
            <a:r>
              <a:rPr lang="en-US" altLang="ja-JP" dirty="0" smtClean="0"/>
              <a:t>]</a:t>
            </a:r>
            <a:r>
              <a:rPr lang="ja-JP" altLang="en-US" dirty="0" smtClean="0"/>
              <a:t>にして、「クラス」を指定するのを推奨しているが、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文字列（単一行）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でも問題はな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pPr lvl="1"/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pPr marL="180000" lvl="1" indent="0">
              <a:buNone/>
            </a:pPr>
            <a:endParaRPr kumimoji="1"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7752230" y="5428730"/>
            <a:ext cx="3024420" cy="1036294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「入力方式」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[</a:t>
            </a:r>
            <a:r>
              <a:rPr lang="ja-JP" altLang="en-US" sz="1200" dirty="0" smtClean="0">
                <a:latin typeface="+mn-ea"/>
              </a:rPr>
              <a:t>プルダウン</a:t>
            </a:r>
            <a:r>
              <a:rPr lang="en-US" altLang="ja-JP" sz="1200" dirty="0" smtClean="0">
                <a:latin typeface="+mn-ea"/>
              </a:rPr>
              <a:t>]</a:t>
            </a:r>
            <a:r>
              <a:rPr lang="ja-JP" altLang="en-US" sz="1200" dirty="0" smtClean="0">
                <a:latin typeface="+mn-ea"/>
              </a:rPr>
              <a:t>推奨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「参照項目」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「クラス」を指定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340029" y="5333584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2601956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マスタ＞クラス</a:t>
            </a:r>
            <a:endParaRPr kumimoji="1" lang="ja-JP" altLang="en-US" sz="9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30482"/>
          <a:stretch/>
        </p:blipFill>
        <p:spPr>
          <a:xfrm>
            <a:off x="5730353" y="2906683"/>
            <a:ext cx="3048425" cy="196822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1" y="2843550"/>
            <a:ext cx="4124901" cy="131463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00" y="3978654"/>
            <a:ext cx="4123174" cy="1063718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6384040" y="3601500"/>
            <a:ext cx="2304320" cy="3771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626618" y="4509150"/>
            <a:ext cx="845712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0704640" y="4797190"/>
            <a:ext cx="436936" cy="19858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71666" y="2589831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メニュー定義・作成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958778" y="2929979"/>
            <a:ext cx="1566323" cy="12282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2849756" y="4331593"/>
            <a:ext cx="1878053" cy="630931"/>
          </a:xfrm>
          <a:prstGeom prst="wedgeRoundRectCallout">
            <a:avLst>
              <a:gd name="adj1" fmla="val -11373"/>
              <a:gd name="adj2" fmla="val -70125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連携対象はこっち</a:t>
            </a:r>
          </a:p>
        </p:txBody>
      </p:sp>
    </p:spTree>
    <p:extLst>
      <p:ext uri="{BB962C8B-B14F-4D97-AF65-F5344CB8AC3E}">
        <p14:creationId xmlns:p14="http://schemas.microsoft.com/office/powerpoint/2010/main" val="20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2635241"/>
            <a:ext cx="11787716" cy="898126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>
                <a:latin typeface="+mn-ea"/>
              </a:rPr>
              <a:t>連携対象メニューをロールと</a:t>
            </a:r>
            <a:r>
              <a:rPr lang="ja-JP" altLang="en-US" dirty="0" smtClean="0">
                <a:latin typeface="+mn-ea"/>
              </a:rPr>
              <a:t>紐付づける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89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" y="2154327"/>
            <a:ext cx="7474855" cy="17067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3.</a:t>
            </a:r>
            <a:r>
              <a:rPr lang="ja-JP" altLang="en-US" dirty="0" smtClean="0"/>
              <a:t>連携対象メニューをロールと紐付づける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連携対象メニューをロールと紐付ける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「管理コンソール」＞「ロール・メニュー紐付管理」へ移動する。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全て</a:t>
            </a:r>
            <a:r>
              <a:rPr lang="ja-JP" altLang="en-US" dirty="0"/>
              <a:t>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99874" y="4593160"/>
            <a:ext cx="5423291" cy="128625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「ロール（</a:t>
            </a:r>
            <a:r>
              <a:rPr lang="en-US" altLang="ja-JP" sz="1200" dirty="0">
                <a:latin typeface="+mn-ea"/>
              </a:rPr>
              <a:t>ID:</a:t>
            </a:r>
            <a:r>
              <a:rPr lang="ja-JP" altLang="en-US" sz="1200" dirty="0">
                <a:latin typeface="+mn-ea"/>
              </a:rPr>
              <a:t>名称）」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600002:ServiceNow</a:t>
            </a:r>
            <a:r>
              <a:rPr lang="ja-JP" altLang="en-US" sz="1200" dirty="0" smtClean="0">
                <a:latin typeface="+mn-ea"/>
              </a:rPr>
              <a:t>管理者ロール（固定）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「メニューグループ</a:t>
            </a:r>
            <a:r>
              <a:rPr lang="en-US" altLang="ja-JP" sz="1200" dirty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紐付けたいメニューを選択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「紐付」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メンテナンス可（固定）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表示だけさせたい場合は「閲覧のみ」を選択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4710" y="4323751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ロール・メニュー紐付管理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39270" y="2523381"/>
            <a:ext cx="6048840" cy="6756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559370" y="3520949"/>
            <a:ext cx="1152160" cy="2541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7104140" y="2045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3540" y="324819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2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</a:t>
            </a:r>
            <a:r>
              <a:rPr lang="ja-JP" altLang="en-US" dirty="0" smtClean="0">
                <a:latin typeface="+mn-ea"/>
              </a:rPr>
              <a:t>メニュー管理の登録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9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" y="2132820"/>
            <a:ext cx="6624369" cy="28261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>
                <a:latin typeface="+mn-ea"/>
              </a:rPr>
              <a:t>1/</a:t>
            </a:r>
            <a:r>
              <a:rPr lang="en-US" altLang="ja-JP" dirty="0" smtClean="0">
                <a:latin typeface="+mn-ea"/>
              </a:rPr>
              <a:t>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連携対象メニュー</a:t>
            </a:r>
            <a:r>
              <a:rPr lang="ja-JP" altLang="en-US" dirty="0" smtClean="0"/>
              <a:t>管理の登録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＞「連携対象メニュー</a:t>
            </a:r>
            <a:r>
              <a:rPr lang="ja-JP" altLang="en-US" dirty="0" smtClean="0"/>
              <a:t>管理」へ移動する。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338529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「テーブル名」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連携対象のテーブル名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 </a:t>
            </a:r>
            <a:r>
              <a:rPr lang="ja-JP" altLang="en-US" sz="1200" dirty="0" smtClean="0">
                <a:latin typeface="+mn-ea"/>
              </a:rPr>
              <a:t>                      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図１参照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63299" y="2783106"/>
            <a:ext cx="5580791" cy="7318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23490" y="4485659"/>
            <a:ext cx="1872260" cy="30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823025" y="235110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252655" y="402094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8768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2211816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テーブル名取得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テーブル名を取得したいメニューの「    」を</a:t>
            </a:r>
            <a:r>
              <a:rPr lang="ja-JP" altLang="en-US" dirty="0"/>
              <a:t>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「リンクタイプ」を押下する。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テーブル欄に表示されている角括弧内の値を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6096000" y="5039909"/>
            <a:ext cx="4176580" cy="666722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この値はメニュー名：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クラス</a:t>
            </a:r>
            <a:r>
              <a:rPr lang="ja-JP" altLang="en-US" sz="1200" dirty="0" smtClean="0">
                <a:latin typeface="+mn-ea"/>
              </a:rPr>
              <a:t>の項目「クラス」でも利用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800835" y="4717122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7" y="3207944"/>
            <a:ext cx="2343477" cy="5811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-442" t="-2584" r="56096" b="2584"/>
          <a:stretch/>
        </p:blipFill>
        <p:spPr>
          <a:xfrm>
            <a:off x="396930" y="3951370"/>
            <a:ext cx="5018755" cy="17718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07210" y="291012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16985" y="3356990"/>
            <a:ext cx="346481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703115" y="5373270"/>
            <a:ext cx="1224170" cy="3096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73530" t="26395" r="14179" b="24038"/>
          <a:stretch/>
        </p:blipFill>
        <p:spPr>
          <a:xfrm>
            <a:off x="4171180" y="1733340"/>
            <a:ext cx="288040" cy="288040"/>
          </a:xfrm>
          <a:prstGeom prst="rect">
            <a:avLst/>
          </a:prstGeom>
        </p:spPr>
      </p:pic>
      <p:sp>
        <p:nvSpPr>
          <p:cNvPr id="29" name="円形吹き出し 28"/>
          <p:cNvSpPr/>
          <p:nvPr/>
        </p:nvSpPr>
        <p:spPr bwMode="auto">
          <a:xfrm>
            <a:off x="2690307" y="28529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2131466" y="381176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055300" y="4077090"/>
            <a:ext cx="977250" cy="2548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6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5.</a:t>
            </a:r>
            <a:r>
              <a:rPr lang="ja-JP" altLang="en-US" dirty="0" smtClean="0">
                <a:latin typeface="+mn-ea"/>
              </a:rPr>
              <a:t>項目</a:t>
            </a:r>
            <a:r>
              <a:rPr lang="ja-JP" altLang="en-US" dirty="0">
                <a:latin typeface="+mn-ea"/>
              </a:rPr>
              <a:t>名</a:t>
            </a:r>
            <a:r>
              <a:rPr lang="ja-JP" altLang="en-US" dirty="0" smtClean="0">
                <a:latin typeface="+mn-ea"/>
              </a:rPr>
              <a:t>紐づけ表の登録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40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b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60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2400" dirty="0" err="1" smtClean="0"/>
              <a:t>Ⅰ.ServiceNow</a:t>
            </a:r>
            <a:r>
              <a:rPr lang="ja-JP" altLang="en-US" sz="2400" dirty="0" smtClean="0"/>
              <a:t>連携モデル概要</a:t>
            </a:r>
            <a:r>
              <a:rPr lang="en-US" altLang="ja-JP" sz="2400" dirty="0" smtClean="0"/>
              <a:t> / 2. </a:t>
            </a:r>
            <a:r>
              <a:rPr lang="en-US" altLang="ja-JP" sz="2400" kern="0" dirty="0" err="1" smtClean="0"/>
              <a:t>ServieNow</a:t>
            </a:r>
            <a:r>
              <a:rPr lang="ja-JP" altLang="en-US" sz="2400" kern="0" dirty="0" smtClean="0"/>
              <a:t>関係図</a:t>
            </a:r>
            <a:endParaRPr lang="ja-JP" altLang="en-US" sz="2400" kern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410"/>
            <a:ext cx="12192000" cy="5867400"/>
          </a:xfrm>
          <a:prstGeom prst="rect">
            <a:avLst/>
          </a:prstGeom>
        </p:spPr>
      </p:pic>
      <p:sp>
        <p:nvSpPr>
          <p:cNvPr id="202" name="テキスト ボックス 201"/>
          <p:cNvSpPr txBox="1"/>
          <p:nvPr/>
        </p:nvSpPr>
        <p:spPr>
          <a:xfrm>
            <a:off x="7032130" y="2240063"/>
            <a:ext cx="237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400" b="1" dirty="0" smtClean="0">
                <a:effectLst>
                  <a:glow rad="127000">
                    <a:schemeClr val="bg1"/>
                  </a:glow>
                </a:effectLst>
                <a:hlinkClick r:id="rId4"/>
              </a:rPr>
              <a:t>こちら</a:t>
            </a:r>
            <a:endParaRPr kumimoji="1" lang="en-US" altLang="ja-JP" sz="1400" b="1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87100" y="2470189"/>
            <a:ext cx="3041460" cy="41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https://</a:t>
            </a:r>
            <a:r>
              <a:rPr lang="en-US" altLang="ja-JP" sz="1000" dirty="0" smtClean="0">
                <a:effectLst>
                  <a:glow rad="127000">
                    <a:schemeClr val="bg1"/>
                  </a:glow>
                </a:effectLst>
              </a:rPr>
              <a:t>exastro-suite.github.io/it-automation-docs/learn_ja.html#collectContrast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87100" y="2848842"/>
            <a:ext cx="2033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1000" dirty="0" err="1">
                <a:effectLst>
                  <a:glow rad="127000">
                    <a:schemeClr val="bg1"/>
                  </a:glow>
                </a:effectLst>
                <a:hlinkClick r:id="rId5"/>
              </a:rPr>
              <a:t>Exastro</a:t>
            </a:r>
            <a:r>
              <a:rPr lang="en-US" altLang="ja-JP" sz="1000" dirty="0">
                <a:effectLst>
                  <a:glow rad="127000">
                    <a:schemeClr val="bg1"/>
                  </a:glow>
                </a:effectLst>
                <a:hlinkClick r:id="rId5"/>
              </a:rPr>
              <a:t> Playbook Collection</a:t>
            </a:r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10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65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2200106"/>
            <a:ext cx="6963102" cy="25572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項目名紐づけ表の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項目名紐付づけ表の登録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「連携情報管理」</a:t>
            </a:r>
            <a:r>
              <a:rPr lang="ja-JP" altLang="en-US" dirty="0"/>
              <a:t>＞</a:t>
            </a:r>
            <a:r>
              <a:rPr lang="ja-JP" altLang="en-US" dirty="0" smtClean="0"/>
              <a:t>「項目名紐付づけ表」へ移動する。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3934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「メニューグループ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メニュー」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連携したいメニューを選択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「項目」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項目名を選択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項目名」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smtClean="0">
                <a:latin typeface="+mn-ea"/>
              </a:rPr>
              <a:t>の項目名を入力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連携対象メニュー管理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60064" y="2715690"/>
            <a:ext cx="6310248" cy="7992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312170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7538171" y="231627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84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35" y="3212910"/>
            <a:ext cx="2362530" cy="16575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6638"/>
          <a:stretch/>
        </p:blipFill>
        <p:spPr>
          <a:xfrm>
            <a:off x="479221" y="3212910"/>
            <a:ext cx="7561050" cy="2153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2/3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974962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の項目名を取得①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</a:t>
            </a:r>
            <a:r>
              <a:rPr lang="ja-JP" altLang="en-US" dirty="0"/>
              <a:t>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「新規」を押下する。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表示されている項目名の上で右クリックをする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1086" y="2935197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9221" y="4509089"/>
            <a:ext cx="1512209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616350" y="3316072"/>
            <a:ext cx="64809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52480" y="4270334"/>
            <a:ext cx="792110" cy="238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079720" y="3212910"/>
            <a:ext cx="504070" cy="34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775430" y="39393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3431" y="288407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2" name="円形吹き出し 31"/>
          <p:cNvSpPr/>
          <p:nvPr/>
        </p:nvSpPr>
        <p:spPr bwMode="auto">
          <a:xfrm>
            <a:off x="9198925" y="293519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8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6638"/>
          <a:stretch/>
        </p:blipFill>
        <p:spPr>
          <a:xfrm>
            <a:off x="520539" y="3197222"/>
            <a:ext cx="6071696" cy="17291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連携対象メニュー管理の登録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3/3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7"/>
            <a:ext cx="11713300" cy="2151741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ServiceNow</a:t>
            </a:r>
            <a:r>
              <a:rPr lang="ja-JP" altLang="en-US" dirty="0" smtClean="0"/>
              <a:t>の項目名を取得②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ServiceNow</a:t>
            </a:r>
            <a:r>
              <a:rPr lang="ja-JP" altLang="en-US" dirty="0" smtClean="0"/>
              <a:t>へログイン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「構成管理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項目名を取得したいメニューを押下する。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項目名の右にあるスペースで右クリックし、「</a:t>
            </a:r>
            <a:r>
              <a:rPr lang="en-US" altLang="ja-JP" dirty="0" smtClean="0"/>
              <a:t>XML</a:t>
            </a:r>
            <a:r>
              <a:rPr lang="ja-JP" altLang="en-US" dirty="0" smtClean="0"/>
              <a:t>表示」を押下する。</a:t>
            </a:r>
            <a:endParaRPr lang="en-US" altLang="ja-JP" dirty="0" smtClean="0"/>
          </a:p>
          <a:p>
            <a:pPr lvl="1"/>
            <a:r>
              <a:rPr lang="ja-JP" altLang="en-US" dirty="0"/>
              <a:t>表示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から該当項目名のカラム名を見つける。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7635" y="2930839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9645" y="4205897"/>
            <a:ext cx="865705" cy="2951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b="47748"/>
          <a:stretch/>
        </p:blipFill>
        <p:spPr>
          <a:xfrm>
            <a:off x="7104140" y="3214987"/>
            <a:ext cx="4134427" cy="21603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58" y="3774253"/>
            <a:ext cx="1944270" cy="2823187"/>
          </a:xfrm>
          <a:prstGeom prst="rect">
            <a:avLst/>
          </a:prstGeom>
        </p:spPr>
      </p:pic>
      <p:sp>
        <p:nvSpPr>
          <p:cNvPr id="14" name="円形吹き出し 13"/>
          <p:cNvSpPr/>
          <p:nvPr/>
        </p:nvSpPr>
        <p:spPr bwMode="auto">
          <a:xfrm>
            <a:off x="1463456" y="380512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583790" y="600656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007710" y="6290982"/>
            <a:ext cx="545578" cy="2196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064499" y="343789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②</a:t>
            </a:r>
            <a:endParaRPr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52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6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9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0" y="2168763"/>
            <a:ext cx="3591978" cy="25102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6.</a:t>
            </a:r>
            <a:r>
              <a:rPr lang="ja-JP" altLang="en-US" dirty="0" smtClean="0">
                <a:latin typeface="+mn-ea"/>
              </a:rPr>
              <a:t>クラスの登録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クラスの登録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「クラス」へ移動する。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5833638" cy="114210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「クラス名」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わかりやすい名前を設定</a:t>
            </a:r>
            <a:r>
              <a:rPr lang="en-US" altLang="ja-JP" sz="1200" dirty="0" smtClean="0">
                <a:latin typeface="+mn-ea"/>
              </a:rPr>
              <a:t>(ServiceNow</a:t>
            </a:r>
            <a:r>
              <a:rPr lang="ja-JP" altLang="en-US" sz="1200" dirty="0" smtClean="0">
                <a:latin typeface="+mn-ea"/>
              </a:rPr>
              <a:t>の表示にあわせるのを推奨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r>
              <a:rPr lang="ja-JP" altLang="en-US" sz="1200" dirty="0" smtClean="0">
                <a:latin typeface="+mn-ea"/>
              </a:rPr>
              <a:t>「クラス」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テーブルを入力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 smtClean="0">
                <a:latin typeface="+mn-ea"/>
              </a:rPr>
              <a:t>テーブル取得方法は下記参照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Ⅳ.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連携</a:t>
            </a:r>
            <a:r>
              <a:rPr lang="ja-JP" altLang="en-US" sz="1200" dirty="0">
                <a:latin typeface="+mn-ea"/>
                <a:hlinkClick r:id="rId3" action="ppaction://hlinksldjump"/>
              </a:rPr>
              <a:t>対象メニュー追加手順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/</a:t>
            </a:r>
            <a:r>
              <a:rPr lang="ja-JP" altLang="en-US" sz="1200" dirty="0">
                <a:latin typeface="+mn-ea"/>
                <a:hlinkClick r:id="rId3" action="ppaction://hlinksldjump"/>
              </a:rPr>
              <a:t> </a:t>
            </a:r>
            <a:r>
              <a:rPr lang="en-US" altLang="ja-JP" sz="1200" dirty="0">
                <a:latin typeface="+mn-ea"/>
                <a:hlinkClick r:id="rId3" action="ppaction://hlinksldjump"/>
              </a:rPr>
              <a:t>4.</a:t>
            </a:r>
            <a:r>
              <a:rPr lang="ja-JP" altLang="en-US" sz="1200" dirty="0">
                <a:latin typeface="+mn-ea"/>
                <a:hlinkClick r:id="rId3" action="ppaction://hlinksldjump"/>
              </a:rPr>
              <a:t>連携対象メニュー管理の登録（</a:t>
            </a:r>
            <a:r>
              <a:rPr lang="en-US" altLang="ja-JP" sz="1200" dirty="0">
                <a:latin typeface="+mn-ea"/>
                <a:hlinkClick r:id="rId3" action="ppaction://hlinksldjump"/>
              </a:rPr>
              <a:t>2/2</a:t>
            </a:r>
            <a:r>
              <a:rPr lang="ja-JP" altLang="en-US" sz="1200" dirty="0">
                <a:latin typeface="+mn-ea"/>
                <a:hlinkClick r:id="rId3" action="ppaction://hlinksldjump"/>
              </a:rPr>
              <a:t>）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クラス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02340" y="2725372"/>
            <a:ext cx="2285270" cy="789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44998" y="4192535"/>
            <a:ext cx="1690702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503725" y="230105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524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7.</a:t>
            </a:r>
            <a:r>
              <a:rPr lang="ja-JP" altLang="en-US" dirty="0" smtClean="0">
                <a:latin typeface="+mn-ea"/>
              </a:rPr>
              <a:t>オペレーティングシステムの登録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804"/>
          <a:stretch/>
        </p:blipFill>
        <p:spPr>
          <a:xfrm>
            <a:off x="472410" y="2176002"/>
            <a:ext cx="4013308" cy="27337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ja-JP" altLang="en-US" dirty="0"/>
              <a:t>オペレーティングシステム</a:t>
            </a:r>
            <a:r>
              <a:rPr lang="ja-JP" altLang="en-US" dirty="0" smtClean="0"/>
              <a:t>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741785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「オペレーティングシステム」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録されているオペレーティングシステム名を入力する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オペレーティングシステム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57792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88648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784695" y="2361454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40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5" y="2659075"/>
            <a:ext cx="10361284" cy="31077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7.</a:t>
            </a:r>
            <a:r>
              <a:rPr lang="ja-JP" altLang="en-US" dirty="0">
                <a:latin typeface="+mn-ea"/>
              </a:rPr>
              <a:t>オペレーティングシステムの</a:t>
            </a:r>
            <a:r>
              <a:rPr lang="ja-JP" altLang="en-US" dirty="0" smtClean="0">
                <a:latin typeface="+mn-ea"/>
              </a:rPr>
              <a:t>登録（</a:t>
            </a:r>
            <a:r>
              <a:rPr lang="en-US" altLang="ja-JP" dirty="0" smtClean="0">
                <a:latin typeface="+mn-ea"/>
              </a:rPr>
              <a:t>2/2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オペレーティングシステムの</a:t>
            </a:r>
            <a:r>
              <a:rPr lang="ja-JP" altLang="en-US" dirty="0"/>
              <a:t>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「システムローカライズ」＞「選択肢」へ移動する。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検索を「要素」に変更し、検索窓に「</a:t>
            </a:r>
            <a:r>
              <a:rPr lang="en-US" altLang="ja-JP" dirty="0" err="1" smtClean="0"/>
              <a:t>os</a:t>
            </a:r>
            <a:r>
              <a:rPr lang="ja-JP" altLang="en-US" dirty="0" smtClean="0"/>
              <a:t>」を入力し</a:t>
            </a:r>
            <a:r>
              <a:rPr lang="en-US" altLang="ja-JP" dirty="0" smtClean="0"/>
              <a:t>Enter</a:t>
            </a:r>
            <a:r>
              <a:rPr lang="ja-JP" altLang="en-US" dirty="0" smtClean="0"/>
              <a:t>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値の列の値を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7210" y="2389748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07210" y="4228827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1991430" y="3809558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1793238" y="49820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07210" y="5445045"/>
            <a:ext cx="1584220" cy="2487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379714" y="2711835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037288" y="2732939"/>
            <a:ext cx="609949" cy="160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773663" y="226450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③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4605345" y="230804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latin typeface="+mn-ea"/>
              </a:rPr>
              <a:t>④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790376" y="3200158"/>
            <a:ext cx="881704" cy="26051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Ⅳ.</a:t>
            </a:r>
            <a:r>
              <a:rPr lang="ja-JP" altLang="en-US" dirty="0" smtClean="0">
                <a:latin typeface="+mn-ea"/>
              </a:rPr>
              <a:t>連携</a:t>
            </a:r>
            <a:r>
              <a:rPr lang="ja-JP" altLang="en-US" dirty="0">
                <a:latin typeface="+mn-ea"/>
              </a:rPr>
              <a:t>対象メニュー追加</a:t>
            </a:r>
            <a:r>
              <a:rPr lang="ja-JP" altLang="en-US" dirty="0" smtClean="0">
                <a:latin typeface="+mn-ea"/>
              </a:rPr>
              <a:t>手順 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8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メーカーの登録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0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2166392"/>
            <a:ext cx="3952560" cy="27349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Ⅳ.</a:t>
            </a:r>
            <a:r>
              <a:rPr lang="ja-JP" altLang="en-US" dirty="0">
                <a:latin typeface="+mn-ea"/>
              </a:rPr>
              <a:t>連携対象メニュー追加手順 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8.</a:t>
            </a:r>
            <a:r>
              <a:rPr lang="ja-JP" altLang="en-US" dirty="0" smtClean="0">
                <a:latin typeface="+mn-ea"/>
              </a:rPr>
              <a:t>メーカーの登録（</a:t>
            </a:r>
            <a:r>
              <a:rPr lang="en-US" altLang="ja-JP" dirty="0" smtClean="0">
                <a:latin typeface="+mn-ea"/>
              </a:rPr>
              <a:t>1/2</a:t>
            </a:r>
            <a:r>
              <a:rPr lang="ja-JP" altLang="en-US" dirty="0" smtClean="0">
                <a:latin typeface="+mn-ea"/>
              </a:rPr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779098"/>
            <a:ext cx="11713300" cy="1569752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メーカーの登録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「マスタ管理」</a:t>
            </a:r>
            <a:r>
              <a:rPr lang="ja-JP" altLang="en-US" dirty="0"/>
              <a:t>＞</a:t>
            </a:r>
            <a:r>
              <a:rPr lang="ja-JP" altLang="en-US" dirty="0" smtClean="0"/>
              <a:t>「メーカー」へ移動する。</a:t>
            </a:r>
            <a:endParaRPr lang="en-US" altLang="ja-JP" dirty="0" smtClean="0"/>
          </a:p>
          <a:p>
            <a:pPr lvl="1"/>
            <a:r>
              <a:rPr lang="ja-JP" altLang="en-US" dirty="0"/>
              <a:t>全ての項目を設定し</a:t>
            </a:r>
            <a:r>
              <a:rPr lang="ja-JP" altLang="en-US" dirty="0" smtClean="0"/>
              <a:t>「登録」</a:t>
            </a:r>
            <a:r>
              <a:rPr lang="ja-JP" altLang="en-US" dirty="0"/>
              <a:t>を押下する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838442" y="5228389"/>
            <a:ext cx="4609468" cy="694997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+mn-ea"/>
              </a:rPr>
              <a:t>「メーカー」</a:t>
            </a:r>
            <a:r>
              <a:rPr lang="en-US" altLang="ja-JP" sz="1200" dirty="0" smtClean="0">
                <a:latin typeface="+mn-ea"/>
              </a:rPr>
              <a:t>…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ServiceNow</a:t>
            </a:r>
            <a:r>
              <a:rPr lang="ja-JP" altLang="en-US" sz="1200" dirty="0" err="1" smtClean="0">
                <a:latin typeface="+mn-ea"/>
              </a:rPr>
              <a:t>に登</a:t>
            </a:r>
            <a:r>
              <a:rPr lang="ja-JP" altLang="en-US" sz="1200" dirty="0" smtClean="0">
                <a:latin typeface="+mn-ea"/>
              </a:rPr>
              <a:t>録されている</a:t>
            </a:r>
            <a:r>
              <a:rPr lang="ja-JP" altLang="en-US" sz="1200" dirty="0">
                <a:latin typeface="+mn-ea"/>
              </a:rPr>
              <a:t>メーカ</a:t>
            </a:r>
            <a:r>
              <a:rPr lang="ja-JP" altLang="en-US" sz="1200" dirty="0" smtClean="0">
                <a:latin typeface="+mn-ea"/>
              </a:rPr>
              <a:t>ー名を入力</a:t>
            </a:r>
            <a:endParaRPr lang="en-US" altLang="ja-JP" sz="12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43277" y="4958980"/>
            <a:ext cx="590327" cy="538818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メーカー</a:t>
            </a:r>
            <a:endParaRPr kumimoji="1" lang="ja-JP" altLang="en-US" sz="9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133604" y="2756759"/>
            <a:ext cx="1217876" cy="758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42540" y="441245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442540" y="2375116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99188" y="392011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315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連携モデル概要 </a:t>
            </a:r>
            <a:r>
              <a:rPr lang="en-US" altLang="ja-JP" dirty="0"/>
              <a:t>/ </a:t>
            </a:r>
            <a:r>
              <a:rPr lang="en-US" altLang="ja-JP" dirty="0" smtClean="0"/>
              <a:t>3.</a:t>
            </a:r>
            <a:r>
              <a:rPr lang="ja-JP" altLang="en-US" dirty="0" smtClean="0"/>
              <a:t>ユーザー一覧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89933023"/>
              </p:ext>
            </p:extLst>
          </p:nvPr>
        </p:nvGraphicFramePr>
        <p:xfrm>
          <a:off x="335200" y="3128146"/>
          <a:ext cx="10297430" cy="326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455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951092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5744883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246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2463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endParaRPr lang="en-US" altLang="ja-JP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altLang="ja-JP" sz="16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46011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に関する設定を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変更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921546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lang="en-US" altLang="ja-JP" sz="1400" dirty="0" err="1" smtClean="0"/>
                        <a:t>Exastro</a:t>
                      </a:r>
                      <a:r>
                        <a:rPr lang="ja-JP" altLang="en-US" sz="1400" dirty="0" smtClean="0"/>
                        <a:t> </a:t>
                      </a:r>
                      <a:r>
                        <a:rPr lang="en-US" altLang="ja-JP" sz="1400" dirty="0" smtClean="0"/>
                        <a:t>IT Automation</a:t>
                      </a:r>
                      <a:r>
                        <a:rPr lang="ja-JP" altLang="en-US" sz="1400" dirty="0" smtClean="0"/>
                        <a:t>上の連携データ取得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1544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944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ユーザー一覧</a:t>
            </a:r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連携モデルのインポート直後のユーザー</a:t>
            </a:r>
            <a:r>
              <a:rPr lang="en-US" altLang="ja-JP" kern="0" dirty="0" smtClean="0"/>
              <a:t>(</a:t>
            </a:r>
            <a:r>
              <a:rPr lang="ja-JP" altLang="en-US" kern="0" dirty="0" smtClean="0"/>
              <a:t>初期ユーザー</a:t>
            </a:r>
            <a:r>
              <a:rPr lang="en-US" altLang="ja-JP" kern="0" dirty="0" smtClean="0"/>
              <a:t>)</a:t>
            </a:r>
            <a:r>
              <a:rPr lang="ja-JP" altLang="en-US" kern="0" dirty="0" smtClean="0"/>
              <a:t>の一覧を以下に示す。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連携モデル管理者」は</a:t>
            </a:r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連携モデル内での管理者としての権限を持つ。</a:t>
            </a:r>
            <a:endParaRPr lang="en-US" altLang="ja-JP" kern="0" dirty="0" smtClean="0"/>
          </a:p>
          <a:p>
            <a:pPr lvl="1"/>
            <a:r>
              <a:rPr lang="ja-JP" altLang="en-US" kern="0" dirty="0"/>
              <a:t>ユーザー名、ログイン</a:t>
            </a:r>
            <a:r>
              <a:rPr lang="en-US" altLang="ja-JP" kern="0" dirty="0"/>
              <a:t>ID</a:t>
            </a:r>
            <a:r>
              <a:rPr lang="ja-JP" altLang="en-US" kern="0" dirty="0"/>
              <a:t>は変更可能</a:t>
            </a:r>
            <a:r>
              <a:rPr lang="ja-JP" altLang="en-US" kern="0" dirty="0" smtClean="0"/>
              <a:t>。</a:t>
            </a:r>
            <a:endParaRPr lang="en-US" altLang="ja-JP" kern="0" dirty="0" smtClean="0"/>
          </a:p>
          <a:p>
            <a:pPr lvl="1"/>
            <a:r>
              <a:rPr lang="ja-JP" altLang="en-US" dirty="0" smtClean="0">
                <a:solidFill>
                  <a:schemeClr val="dk1"/>
                </a:solidFill>
              </a:rPr>
              <a:t>「</a:t>
            </a:r>
            <a:r>
              <a:rPr lang="en-US" altLang="ja-JP" dirty="0" smtClean="0">
                <a:solidFill>
                  <a:schemeClr val="dk1"/>
                </a:solidFill>
              </a:rPr>
              <a:t>administrator</a:t>
            </a:r>
            <a:r>
              <a:rPr lang="ja-JP" altLang="en-US" dirty="0" smtClean="0">
                <a:solidFill>
                  <a:schemeClr val="dk1"/>
                </a:solidFill>
              </a:rPr>
              <a:t>」のログイン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  <a:r>
              <a:rPr lang="ja-JP" altLang="en-US" dirty="0" smtClean="0">
                <a:solidFill>
                  <a:schemeClr val="dk1"/>
                </a:solidFill>
              </a:rPr>
              <a:t>は</a:t>
            </a:r>
            <a:r>
              <a:rPr lang="en-US" altLang="ja-JP" dirty="0" smtClean="0">
                <a:solidFill>
                  <a:schemeClr val="dk1"/>
                </a:solidFill>
              </a:rPr>
              <a:t>ITA</a:t>
            </a:r>
            <a:r>
              <a:rPr lang="ja-JP" altLang="en-US" dirty="0" err="1" smtClean="0">
                <a:solidFill>
                  <a:schemeClr val="dk1"/>
                </a:solidFill>
              </a:rPr>
              <a:t>への</a:t>
            </a:r>
            <a:r>
              <a:rPr lang="ja-JP" altLang="en-US" dirty="0" smtClean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 smtClean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kern="0" dirty="0" smtClean="0"/>
              <a:t>「</a:t>
            </a:r>
            <a:r>
              <a:rPr lang="en-US" altLang="ja-JP" dirty="0" err="1" smtClean="0">
                <a:solidFill>
                  <a:schemeClr val="dk1"/>
                </a:solidFill>
              </a:rPr>
              <a:t>servicenow</a:t>
            </a:r>
            <a:r>
              <a:rPr lang="en-US" altLang="ja-JP" dirty="0" smtClean="0">
                <a:solidFill>
                  <a:schemeClr val="dk1"/>
                </a:solidFill>
              </a:rPr>
              <a:t>-user</a:t>
            </a:r>
            <a:r>
              <a:rPr lang="ja-JP" altLang="en-US" kern="0" dirty="0" smtClean="0"/>
              <a:t>」の初回ログイン</a:t>
            </a:r>
            <a:r>
              <a:rPr lang="en-US" altLang="ja-JP" kern="0" dirty="0" smtClean="0"/>
              <a:t>PW</a:t>
            </a:r>
            <a:r>
              <a:rPr lang="ja-JP" altLang="en-US" kern="0" dirty="0" smtClean="0"/>
              <a:t>は</a:t>
            </a:r>
            <a:r>
              <a:rPr lang="en-US" altLang="ja-JP" kern="0" dirty="0" smtClean="0"/>
              <a:t>”password”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311737" y="2924930"/>
            <a:ext cx="1749346" cy="237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900" kern="0" dirty="0" smtClean="0"/>
              <a:t>初期ユーザー一覧</a:t>
            </a:r>
            <a:endParaRPr lang="en-US" altLang="ja-JP" sz="900" kern="0" dirty="0" smtClean="0"/>
          </a:p>
        </p:txBody>
      </p:sp>
    </p:spTree>
    <p:extLst>
      <p:ext uri="{BB962C8B-B14F-4D97-AF65-F5344CB8AC3E}">
        <p14:creationId xmlns:p14="http://schemas.microsoft.com/office/powerpoint/2010/main" val="30572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7" y="2211464"/>
            <a:ext cx="10349300" cy="2574668"/>
          </a:xfrm>
          <a:prstGeom prst="rect">
            <a:avLst/>
          </a:prstGeom>
        </p:spPr>
      </p:pic>
      <p:sp>
        <p:nvSpPr>
          <p:cNvPr id="20" name="タイトル 1"/>
          <p:cNvSpPr txBox="1">
            <a:spLocks/>
          </p:cNvSpPr>
          <p:nvPr/>
        </p:nvSpPr>
        <p:spPr bwMode="gray">
          <a:xfrm>
            <a:off x="239351" y="115200"/>
            <a:ext cx="11712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>
                <a:latin typeface="+mn-ea"/>
              </a:rPr>
              <a:t>Ⅳ.</a:t>
            </a:r>
            <a:r>
              <a:rPr lang="ja-JP" altLang="en-US" kern="0" dirty="0" smtClean="0">
                <a:latin typeface="+mn-ea"/>
              </a:rPr>
              <a:t>連携対象メニュー追加手順 </a:t>
            </a:r>
            <a:r>
              <a:rPr lang="en-US" altLang="ja-JP" kern="0" dirty="0" smtClean="0">
                <a:latin typeface="+mn-ea"/>
              </a:rPr>
              <a:t>/</a:t>
            </a:r>
            <a:r>
              <a:rPr lang="ja-JP" altLang="en-US" kern="0" dirty="0" smtClean="0">
                <a:latin typeface="+mn-ea"/>
              </a:rPr>
              <a:t> </a:t>
            </a:r>
            <a:r>
              <a:rPr lang="en-US" altLang="ja-JP" kern="0" dirty="0" smtClean="0">
                <a:latin typeface="+mn-ea"/>
              </a:rPr>
              <a:t>8.</a:t>
            </a:r>
            <a:r>
              <a:rPr lang="ja-JP" altLang="en-US" kern="0" dirty="0" smtClean="0">
                <a:latin typeface="+mn-ea"/>
              </a:rPr>
              <a:t>メーカーの登録（</a:t>
            </a:r>
            <a:r>
              <a:rPr lang="en-US" altLang="ja-JP" kern="0" dirty="0">
                <a:latin typeface="+mn-ea"/>
              </a:rPr>
              <a:t>2</a:t>
            </a:r>
            <a:r>
              <a:rPr lang="en-US" altLang="ja-JP" kern="0" dirty="0" smtClean="0">
                <a:latin typeface="+mn-ea"/>
              </a:rPr>
              <a:t>/2</a:t>
            </a:r>
            <a:r>
              <a:rPr lang="ja-JP" altLang="en-US" kern="0" dirty="0" smtClean="0">
                <a:latin typeface="+mn-ea"/>
              </a:rPr>
              <a:t>）</a:t>
            </a:r>
            <a:endParaRPr lang="ja-JP" altLang="en-US" kern="0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239351" y="779098"/>
            <a:ext cx="11713300" cy="1569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メーカーの取得</a:t>
            </a:r>
          </a:p>
          <a:p>
            <a:pPr lvl="1"/>
            <a:r>
              <a:rPr lang="ja-JP" altLang="en-US" kern="0" dirty="0" smtClean="0"/>
              <a:t>「組織」＞「会社」へ移動する。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名前の列を</a:t>
            </a:r>
            <a:r>
              <a:rPr lang="en-US" altLang="ja-JP" kern="0" dirty="0" smtClean="0"/>
              <a:t>ITA</a:t>
            </a:r>
            <a:r>
              <a:rPr lang="ja-JP" altLang="en-US" kern="0" dirty="0" err="1" smtClean="0"/>
              <a:t>に登</a:t>
            </a:r>
            <a:r>
              <a:rPr lang="ja-JP" altLang="en-US" kern="0" dirty="0" smtClean="0"/>
              <a:t>録する。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7210" y="1945170"/>
            <a:ext cx="1656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smtClean="0"/>
              <a:t>ServiceNow</a:t>
            </a:r>
            <a:endParaRPr kumimoji="1" lang="ja-JP" altLang="en-US" sz="900" dirty="0"/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53241" y="3332549"/>
            <a:ext cx="1178724" cy="2662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53241" y="4443380"/>
            <a:ext cx="192522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847440" y="2886851"/>
            <a:ext cx="432000" cy="436455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76498" y="401138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071579" y="2838784"/>
            <a:ext cx="1241081" cy="18143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Ⅴ</a:t>
            </a:r>
            <a:r>
              <a:rPr lang="en-US" altLang="ja-JP" dirty="0" smtClean="0">
                <a:latin typeface="+mn-ea"/>
              </a:rPr>
              <a:t>.</a:t>
            </a:r>
            <a:r>
              <a:rPr lang="ja-JP" altLang="en-US" dirty="0" smtClean="0">
                <a:latin typeface="+mn-ea"/>
              </a:rPr>
              <a:t> 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2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Ⅴ.</a:t>
            </a:r>
            <a:r>
              <a:rPr lang="ja-JP" altLang="en-US" dirty="0" smtClean="0"/>
              <a:t> 付録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1. </a:t>
            </a:r>
            <a:r>
              <a:rPr lang="ja-JP" altLang="en-US" dirty="0" smtClean="0"/>
              <a:t>認証</a:t>
            </a:r>
            <a:r>
              <a:rPr lang="ja-JP" altLang="en-US" dirty="0"/>
              <a:t>キー情報を変更したい</a:t>
            </a:r>
            <a:r>
              <a:rPr lang="ja-JP" altLang="en-US" dirty="0" smtClean="0"/>
              <a:t>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6195" y="764630"/>
            <a:ext cx="11713301" cy="1394963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認証キー情報の</a:t>
            </a:r>
            <a:r>
              <a:rPr lang="ja-JP" altLang="en-US" dirty="0"/>
              <a:t>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共通」＞「グローバル変数管理」へ移動する。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「フィルタ」＞「グローバル変数名」が</a:t>
            </a:r>
            <a:r>
              <a:rPr lang="en-US" altLang="ja-JP" dirty="0" smtClean="0"/>
              <a:t>”</a:t>
            </a:r>
            <a:r>
              <a:rPr lang="en-US" altLang="ja-JP" dirty="0">
                <a:solidFill>
                  <a:srgbClr val="FF0000"/>
                </a:solidFill>
              </a:rPr>
              <a:t> GBL_AUTHORIZATION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のレコードの更新ボタンを押下する。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「備考」項目を参考に、「具体値」項目にプロキシサーバーの情報を入力して「更新」ボタンを押下する。</a:t>
            </a:r>
            <a:endParaRPr lang="en-US" altLang="ja-JP" dirty="0" smtClean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246195" y="2209556"/>
            <a:ext cx="10793979" cy="2175935"/>
            <a:chOff x="335200" y="3845485"/>
            <a:chExt cx="10793979" cy="217593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230" y="4076317"/>
              <a:ext cx="10577949" cy="1945103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 bwMode="auto">
            <a:xfrm>
              <a:off x="1890845" y="4892767"/>
              <a:ext cx="2986320" cy="5369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2074129" y="5646365"/>
              <a:ext cx="1429511" cy="229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latin typeface="+mn-ea"/>
              </a:endParaRPr>
            </a:p>
          </p:txBody>
        </p:sp>
        <p:sp>
          <p:nvSpPr>
            <p:cNvPr id="7" name="円形吹き出し 6"/>
            <p:cNvSpPr/>
            <p:nvPr/>
          </p:nvSpPr>
          <p:spPr bwMode="auto">
            <a:xfrm>
              <a:off x="4214169" y="4402457"/>
              <a:ext cx="432000" cy="432000"/>
            </a:xfrm>
            <a:prstGeom prst="wedgeEllipseCallout">
              <a:avLst>
                <a:gd name="adj1" fmla="val -75574"/>
                <a:gd name="adj2" fmla="val 4992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①</a:t>
              </a: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719670" y="5540880"/>
              <a:ext cx="432000" cy="432000"/>
            </a:xfrm>
            <a:prstGeom prst="wedgeEllipseCallout">
              <a:avLst>
                <a:gd name="adj1" fmla="val -116678"/>
                <a:gd name="adj2" fmla="val -749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400" b="1" dirty="0">
                  <a:latin typeface="+mn-ea"/>
                </a:rPr>
                <a:t>②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35200" y="3845485"/>
              <a:ext cx="3021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996" lvl="1"/>
              <a:r>
                <a:rPr lang="ja-JP" altLang="en-US" sz="900" kern="0" dirty="0" smtClean="0"/>
                <a:t>グローバル変数管理</a:t>
              </a:r>
              <a:endParaRPr lang="ja-JP" altLang="en-US" sz="900" kern="0" dirty="0"/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208262" y="4711631"/>
            <a:ext cx="11713301" cy="125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sz="1800" kern="0" dirty="0" smtClean="0">
                <a:latin typeface="+mn-ea"/>
              </a:rPr>
              <a:t>★認証キーの作成方法</a:t>
            </a:r>
            <a:endParaRPr lang="en-US" altLang="ja-JP" sz="1800" kern="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/>
              <a:t>作成したユーザーの「ユーザー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」と「パスワード」 </a:t>
            </a:r>
            <a:r>
              <a:rPr lang="ja-JP" altLang="en-US" sz="1400" dirty="0"/>
              <a:t>を、半角コロン</a:t>
            </a:r>
            <a:r>
              <a:rPr lang="en-US" altLang="ja-JP" sz="1400" dirty="0"/>
              <a:t>(:)</a:t>
            </a:r>
            <a:r>
              <a:rPr lang="ja-JP" altLang="en-US" sz="1400" dirty="0" err="1"/>
              <a:t>で結</a:t>
            </a:r>
            <a:r>
              <a:rPr lang="ja-JP" altLang="en-US" sz="1400" dirty="0"/>
              <a:t>合して、</a:t>
            </a:r>
            <a:r>
              <a:rPr lang="en-US" altLang="ja-JP" sz="1400" dirty="0" smtClean="0"/>
              <a:t>base64encode</a:t>
            </a:r>
            <a:r>
              <a:rPr lang="ja-JP" altLang="en-US" sz="1400" dirty="0" smtClean="0"/>
              <a:t>する。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例</a:t>
            </a:r>
            <a:r>
              <a:rPr lang="en-US" altLang="ja-JP" sz="1400" dirty="0" smtClean="0"/>
              <a:t>: Linux</a:t>
            </a:r>
            <a:r>
              <a:rPr lang="ja-JP" altLang="en-US" sz="1400" dirty="0" smtClean="0"/>
              <a:t>などで実施する場合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ja-JP" altLang="en-US" sz="1400" dirty="0" smtClean="0"/>
              <a:t>    </a:t>
            </a:r>
            <a:r>
              <a:rPr lang="en-US" altLang="ja-JP" sz="1400" dirty="0" smtClean="0"/>
              <a:t>echo -</a:t>
            </a:r>
            <a:r>
              <a:rPr lang="en-US" altLang="ja-JP" sz="1400" smtClean="0"/>
              <a:t>n “sample-user:password</a:t>
            </a:r>
            <a:r>
              <a:rPr lang="en-US" altLang="ja-JP" sz="1400" dirty="0" smtClean="0"/>
              <a:t>" | base64</a:t>
            </a:r>
            <a:endParaRPr lang="en-US" altLang="ja-JP" sz="14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Ⅰ.ServiceNow</a:t>
            </a:r>
            <a:r>
              <a:rPr lang="ja-JP" altLang="en-US" dirty="0" smtClean="0"/>
              <a:t>連携モデル</a:t>
            </a:r>
            <a:r>
              <a:rPr lang="ja-JP" altLang="en-US" dirty="0"/>
              <a:t>概要 </a:t>
            </a:r>
            <a:r>
              <a:rPr lang="en-US" altLang="ja-JP" dirty="0"/>
              <a:t>/ 4.</a:t>
            </a:r>
            <a:r>
              <a:rPr lang="ja-JP" altLang="en-US" dirty="0"/>
              <a:t>ロール一覧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5"/>
            <a:ext cx="11771836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/>
              <a:t>ロール一覧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ServiceNow</a:t>
            </a:r>
            <a:r>
              <a:rPr lang="ja-JP" altLang="en-US" kern="0" dirty="0" smtClean="0"/>
              <a:t>連携モデル</a:t>
            </a:r>
            <a:r>
              <a:rPr lang="ja-JP" altLang="en-US" kern="0" dirty="0"/>
              <a:t>に初期登録されているロールの一覧を示す。</a:t>
            </a:r>
            <a:endParaRPr lang="en-US" altLang="ja-JP" kern="0" dirty="0"/>
          </a:p>
          <a:p>
            <a:pPr lvl="1"/>
            <a:r>
              <a:rPr lang="ja-JP" altLang="en-US" kern="0" dirty="0"/>
              <a:t>ロール名、紐付ユーザー名は変更可能。</a:t>
            </a:r>
            <a:endParaRPr lang="en-US" altLang="ja-JP" kern="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89538" y="2059361"/>
            <a:ext cx="2882042" cy="44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600" kern="0" dirty="0" smtClean="0"/>
          </a:p>
        </p:txBody>
      </p:sp>
      <p:graphicFrame>
        <p:nvGraphicFramePr>
          <p:cNvPr id="9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01876236"/>
              </p:ext>
            </p:extLst>
          </p:nvPr>
        </p:nvGraphicFramePr>
        <p:xfrm>
          <a:off x="189150" y="2420418"/>
          <a:ext cx="11751810" cy="223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923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3018596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5423291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</a:tblGrid>
              <a:tr h="5845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ロール名</a:t>
                      </a:r>
                      <a:endParaRPr lang="en-US" altLang="ja-JP" sz="16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紐付ユーザー名</a:t>
                      </a:r>
                      <a:endParaRPr lang="en-US" altLang="ja-JP" sz="1600" b="1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16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457490"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システム管理者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・メニューの追加</a:t>
                      </a: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10082"/>
                  </a:ext>
                </a:extLst>
              </a:tr>
              <a:tr h="1190709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連携モデルの全体に関する設定変更権限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連携に必要なメニューの操作権限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・プレイブック編集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・パラメータ管理</a:t>
                      </a:r>
                      <a:endParaRPr kumimoji="1" lang="en-US" altLang="ja-JP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127531" y="2194943"/>
            <a:ext cx="2622770" cy="28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ロール</a:t>
            </a:r>
            <a:r>
              <a:rPr lang="ja-JP" altLang="en-US" sz="1000" kern="0" dirty="0" smtClean="0"/>
              <a:t>一覧</a:t>
            </a:r>
            <a:endParaRPr lang="en-US" altLang="ja-JP" sz="1000" kern="0" dirty="0" smtClean="0"/>
          </a:p>
        </p:txBody>
      </p:sp>
    </p:spTree>
    <p:extLst>
      <p:ext uri="{BB962C8B-B14F-4D97-AF65-F5344CB8AC3E}">
        <p14:creationId xmlns:p14="http://schemas.microsoft.com/office/powerpoint/2010/main" val="1916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</a:t>
            </a:r>
            <a:r>
              <a:rPr kumimoji="1" lang="ja-JP" altLang="en-US" dirty="0" smtClean="0"/>
              <a:t>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Ⅱ.ServiceNow</a:t>
            </a:r>
            <a:r>
              <a:rPr lang="ja-JP" altLang="en-US" dirty="0" smtClean="0"/>
              <a:t>連携モデル導入手順</a:t>
            </a:r>
            <a:r>
              <a:rPr lang="en-US" altLang="ja-JP" dirty="0"/>
              <a:t> </a:t>
            </a:r>
            <a:r>
              <a:rPr lang="en-US" altLang="ja-JP" dirty="0" smtClean="0"/>
              <a:t>/ 1.</a:t>
            </a:r>
            <a:r>
              <a:rPr lang="ja-JP" altLang="en-US" dirty="0" smtClean="0"/>
              <a:t>導入準備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3600427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導入サーバの準備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をインストールするサーバ</a:t>
            </a:r>
            <a:r>
              <a:rPr lang="en-US" altLang="ja-JP" sz="1400" dirty="0" smtClean="0">
                <a:latin typeface="+mn-ea"/>
              </a:rPr>
              <a:t>(</a:t>
            </a:r>
            <a:r>
              <a:rPr lang="ja-JP" altLang="en-US" sz="1400" dirty="0" smtClean="0">
                <a:latin typeface="+mn-ea"/>
              </a:rPr>
              <a:t>物理</a:t>
            </a:r>
            <a:r>
              <a:rPr lang="en-US" altLang="ja-JP" sz="1400" dirty="0" smtClean="0">
                <a:latin typeface="+mn-ea"/>
              </a:rPr>
              <a:t>/</a:t>
            </a:r>
            <a:r>
              <a:rPr lang="ja-JP" altLang="en-US" sz="1400" dirty="0" smtClean="0">
                <a:latin typeface="+mn-ea"/>
              </a:rPr>
              <a:t>仮想</a:t>
            </a:r>
            <a:r>
              <a:rPr lang="en-US" altLang="ja-JP" sz="1400" dirty="0" smtClean="0">
                <a:latin typeface="+mn-ea"/>
              </a:rPr>
              <a:t>)</a:t>
            </a:r>
            <a:r>
              <a:rPr lang="ja-JP" altLang="en-US" sz="1400" dirty="0" smtClean="0">
                <a:latin typeface="+mn-ea"/>
              </a:rPr>
              <a:t>を用意します。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サーバ動作要件は以下のドキュメントの </a:t>
            </a:r>
            <a:r>
              <a:rPr lang="en-US" altLang="ja-JP" sz="1400" dirty="0">
                <a:latin typeface="+mn-ea"/>
              </a:rPr>
              <a:t>[</a:t>
            </a:r>
            <a:r>
              <a:rPr lang="en-US" altLang="ja-JP" sz="1400" dirty="0" smtClean="0">
                <a:latin typeface="+mn-ea"/>
              </a:rPr>
              <a:t>4</a:t>
            </a:r>
            <a:r>
              <a:rPr lang="ja-JP" altLang="en-US" sz="1400" dirty="0" smtClean="0">
                <a:latin typeface="+mn-ea"/>
              </a:rPr>
              <a:t>頁 システム要件</a:t>
            </a:r>
            <a:r>
              <a:rPr lang="en-US" altLang="ja-JP" sz="1400" dirty="0">
                <a:latin typeface="+mn-ea"/>
              </a:rPr>
              <a:t>]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を参照ください。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また本サーバは</a:t>
            </a:r>
            <a:r>
              <a:rPr lang="en-US" altLang="ja-JP" sz="1400" dirty="0" smtClean="0">
                <a:latin typeface="+mn-ea"/>
              </a:rPr>
              <a:t>ServiceNow</a:t>
            </a:r>
            <a:r>
              <a:rPr lang="ja-JP" altLang="en-US" sz="1400" dirty="0" smtClean="0">
                <a:latin typeface="+mn-ea"/>
              </a:rPr>
              <a:t>と接続</a:t>
            </a:r>
            <a:r>
              <a:rPr lang="en-US" altLang="ja-JP" sz="1400" dirty="0" smtClean="0">
                <a:latin typeface="+mn-ea"/>
              </a:rPr>
              <a:t>(http/https)</a:t>
            </a:r>
            <a:r>
              <a:rPr lang="ja-JP" altLang="en-US" sz="1400" dirty="0" smtClean="0">
                <a:latin typeface="+mn-ea"/>
              </a:rPr>
              <a:t>できる環境を用意してください。　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"/>
              </a:rPr>
              <a:t>https</a:t>
            </a:r>
            <a:r>
              <a:rPr lang="en-US" altLang="ja-JP" sz="1400" dirty="0">
                <a:latin typeface="+mn-ea"/>
                <a:hlinkClick r:id="rId2"/>
              </a:rPr>
              <a:t>://</a:t>
            </a:r>
            <a:r>
              <a:rPr lang="en-US" altLang="ja-JP" sz="1400" dirty="0" smtClean="0">
                <a:latin typeface="+mn-ea"/>
                <a:hlinkClick r:id="rId2"/>
              </a:rPr>
              <a:t>exastro-suite.github.io/it-automation-docs/documents_ja.html</a:t>
            </a:r>
            <a:r>
              <a:rPr lang="en-US" altLang="ja-JP" sz="1400" dirty="0" smtClean="0">
                <a:latin typeface="+mn-ea"/>
              </a:rPr>
              <a:t>  [ITA </a:t>
            </a:r>
            <a:r>
              <a:rPr lang="ja-JP" altLang="en-US" sz="1400" dirty="0" smtClean="0">
                <a:latin typeface="+mn-ea"/>
              </a:rPr>
              <a:t>システム構成／環境構築ガイド 基本編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</a:t>
            </a:r>
          </a:p>
          <a:p>
            <a:pPr lvl="1">
              <a:lnSpc>
                <a:spcPct val="110000"/>
              </a:lnSpc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 smtClean="0">
                <a:latin typeface="+mn-ea"/>
              </a:rPr>
              <a:t>をインストール</a:t>
            </a:r>
            <a:endParaRPr lang="en-US" altLang="ja-JP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バージョンは</a:t>
            </a:r>
            <a:r>
              <a:rPr lang="en-US" altLang="ja-JP" sz="1400" dirty="0" smtClean="0">
                <a:latin typeface="+mn-ea"/>
              </a:rPr>
              <a:t>1.7.2</a:t>
            </a:r>
            <a:r>
              <a:rPr lang="ja-JP" altLang="en-US" sz="1400" dirty="0" smtClean="0">
                <a:latin typeface="+mn-ea"/>
              </a:rPr>
              <a:t>をインストールしてください。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400" dirty="0">
                <a:latin typeface="+mn-ea"/>
              </a:rPr>
              <a:t>　・インストール手順は以下ドキュメントを参照ください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  <a:hlinkClick r:id="rId3"/>
              </a:rPr>
              <a:t>https://exastro-suite.github.io/it-automation-docs/learn_ja.html</a:t>
            </a:r>
            <a:r>
              <a:rPr lang="en-US" altLang="ja-JP" sz="1400" dirty="0">
                <a:latin typeface="+mn-ea"/>
              </a:rPr>
              <a:t> [</a:t>
            </a:r>
            <a:r>
              <a:rPr lang="en-US" altLang="ja-JP" sz="1400" dirty="0" err="1">
                <a:latin typeface="+mn-ea"/>
              </a:rPr>
              <a:t>Exastro</a:t>
            </a:r>
            <a:r>
              <a:rPr lang="en-US" altLang="ja-JP" sz="1400" dirty="0">
                <a:latin typeface="+mn-ea"/>
              </a:rPr>
              <a:t> IT Automation </a:t>
            </a:r>
            <a:r>
              <a:rPr lang="ja-JP" altLang="en-US" sz="1400" dirty="0">
                <a:latin typeface="+mn-ea"/>
              </a:rPr>
              <a:t>を導入しよう</a:t>
            </a:r>
            <a:r>
              <a:rPr lang="en-US" altLang="ja-JP" sz="1400" dirty="0" smtClean="0">
                <a:latin typeface="+mn-ea"/>
              </a:rPr>
              <a:t>]</a:t>
            </a: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6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4439</Words>
  <Application>Microsoft Office PowerPoint</Application>
  <PresentationFormat>ワイド画面</PresentationFormat>
  <Paragraphs>517</Paragraphs>
  <Slides>63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2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NEC_standard4_3</vt:lpstr>
      <vt:lpstr>Setting samples ServiceNow連携モデル 導入手順書</vt:lpstr>
      <vt:lpstr>目次</vt:lpstr>
      <vt:lpstr>Ⅰ.ServiceNow連携モデル概要</vt:lpstr>
      <vt:lpstr>Ⅰ.ServiceNow連携モデル概要 / 1. はじめに</vt:lpstr>
      <vt:lpstr>PowerPoint プレゼンテーション</vt:lpstr>
      <vt:lpstr>Ⅰ.ServiceNow連携モデル概要 / 3.ユーザー一覧</vt:lpstr>
      <vt:lpstr>Ⅰ.ServiceNow連携モデル概要 / 4.ロール一覧</vt:lpstr>
      <vt:lpstr>Ⅱ.ServiceNow連携モデル導入手順</vt:lpstr>
      <vt:lpstr>Ⅱ.ServiceNow連携モデル導入手順 / 1.導入準備(1/3)</vt:lpstr>
      <vt:lpstr>Ⅱ.ServiceNow連携モデル導入手順 / 1.導入準備(2/3)</vt:lpstr>
      <vt:lpstr>Ⅱ.ServiceNow連携モデル導入手順 / 1.導入準備(3/3)</vt:lpstr>
      <vt:lpstr>Ⅱ.ServiceNow連携モデル導入手順 / 1.導入準備(3/3) </vt:lpstr>
      <vt:lpstr>Ⅱ.ServiceNow連携モデル導入手順 / 1.導入準備(3/3) </vt:lpstr>
      <vt:lpstr>Ⅱ.ServiceNow連携モデル導入手順 / 2.ServiceNow連携モデルのダウンロード</vt:lpstr>
      <vt:lpstr>Ⅱ.ServiceNow連携モデル導入手順 / 3.ServiceNow連携モデルのインポート(1/3)</vt:lpstr>
      <vt:lpstr>Ⅱ.ServiceNow連携モデル導入手順 / 3.ServiceNow連携モデルのインポート(2/3)</vt:lpstr>
      <vt:lpstr>Ⅱ.ServiceNow連携モデル導入手順 / 3.ServiceNow連携モデルのインポート(3/3)</vt:lpstr>
      <vt:lpstr>Ⅱ.ServiceNow連携モデル導入手順 / 4.プロキシ情報の登録</vt:lpstr>
      <vt:lpstr>Ⅱ.ServiceNow連携モデル導入手順 / 5.証明書認証回避フラグの登録</vt:lpstr>
      <vt:lpstr>Ⅱ.ServiceNow連携モデル導入手順 / 6.削除実行フラグの登録</vt:lpstr>
      <vt:lpstr>Ⅲ.ServiceNow連携手順</vt:lpstr>
      <vt:lpstr>Ⅲ. ServiceNow連携手順/ 1.はじめに</vt:lpstr>
      <vt:lpstr>Ⅲ.ServiceNow連携手順 / 1.はじめに(1/3)</vt:lpstr>
      <vt:lpstr>Ⅲ.ServiceNow連携手順 / 1.はじめに(2/3)</vt:lpstr>
      <vt:lpstr>Ⅲ.ServiceNow連携手順 / 1.はじめに(3/3)</vt:lpstr>
      <vt:lpstr>Ⅲ. ServiceNow連携手順/ 2.ServiceNow連携情報の登録</vt:lpstr>
      <vt:lpstr>Ⅲ.ServiceNow連携手順 / 2.ServiceNow連携情報の登録</vt:lpstr>
      <vt:lpstr>Ⅲ. ServiceNow連携手順/ 3.オペレーション一覧の登録</vt:lpstr>
      <vt:lpstr>Ⅲ. ServiceNow連携手順/ 3.オペレーション一覧の登録</vt:lpstr>
      <vt:lpstr>Ⅲ. ServiceNow連携手順/ 4.連携メニューの登録</vt:lpstr>
      <vt:lpstr>Ⅲ. ServiceNow連携手順/ 4.連携メニューの登録（1/3）</vt:lpstr>
      <vt:lpstr>Ⅲ. ServiceNow連携手順/ 4.連携メニューの登録（2/3）</vt:lpstr>
      <vt:lpstr>Ⅲ. ServiceNow連携手順/ 4.連携メニューの登録（3/3）</vt:lpstr>
      <vt:lpstr>Ⅲ. ServiceNow連携手順/ 5. Conductorの実行</vt:lpstr>
      <vt:lpstr>Ⅲ.ServiceNow連携手順 / 5. Conductorの実行（1/3）</vt:lpstr>
      <vt:lpstr>Ⅲ.ServiceNow連携手順 / 5. Conductorの実行（2/3）</vt:lpstr>
      <vt:lpstr>Ⅲ.ServiceNow連携手順 / 5. Conductorの実行（3/3）</vt:lpstr>
      <vt:lpstr>Ⅳ.連携対象メニュー追加手順</vt:lpstr>
      <vt:lpstr>Ⅳ.連携対象メニュー追加手順 / 1.はじめに</vt:lpstr>
      <vt:lpstr>Ⅳ.連携対象メニュー追加手順 / 1.はじめに</vt:lpstr>
      <vt:lpstr>Ⅳ.連携対象メニュー追加手順 / 2.連携対象メニューの追加</vt:lpstr>
      <vt:lpstr>Ⅳ.連携対象メニュー追加手順 / 2.連携対象メニューの追加（1/2）</vt:lpstr>
      <vt:lpstr>Ⅳ.連携対象メニュー追加手順 / 2.連携対象メニューの追加（1/2）</vt:lpstr>
      <vt:lpstr>Ⅳ.連携対象メニュー追加手順 / 3.連携対象メニューをロールと紐付づける</vt:lpstr>
      <vt:lpstr>Ⅳ.連携対象メニュー追加手順 / 3.連携対象メニューをロールと紐付づける</vt:lpstr>
      <vt:lpstr>Ⅳ.連携対象メニュー追加手順 / 4.連携対象メニュー管理の登録</vt:lpstr>
      <vt:lpstr>Ⅳ.連携対象メニュー追加手順 / 4.連携対象メニュー管理の登録（1/2）</vt:lpstr>
      <vt:lpstr>Ⅳ.連携対象メニュー追加手順 / 4.連携対象メニュー管理の登録（2/2）</vt:lpstr>
      <vt:lpstr>Ⅳ.連携対象メニュー追加手順 / 5.項目名紐づけ表の登録</vt:lpstr>
      <vt:lpstr>Ⅳ.連携対象メニュー追加手順 / 5.項目名紐づけ表の登録（1/3）</vt:lpstr>
      <vt:lpstr>Ⅳ.連携対象メニュー追加手順 / 4.連携対象メニュー管理の登録（2/3）</vt:lpstr>
      <vt:lpstr>Ⅳ.連携対象メニュー追加手順 / 4.連携対象メニュー管理の登録（3/3）</vt:lpstr>
      <vt:lpstr>Ⅳ.連携対象メニュー追加手順 / 6.クラスの登録</vt:lpstr>
      <vt:lpstr>Ⅳ.連携対象メニュー追加手順 / 6.クラスの登録</vt:lpstr>
      <vt:lpstr>Ⅳ.連携対象メニュー追加手順 / 7.オペレーティングシステムの登録</vt:lpstr>
      <vt:lpstr>Ⅳ.連携対象メニュー追加手順 / 7.オペレーティングシステムの登録（1/2）</vt:lpstr>
      <vt:lpstr>Ⅳ.連携対象メニュー追加手順 / 7.オペレーティングシステムの登録（2/2）</vt:lpstr>
      <vt:lpstr>Ⅳ.連携対象メニュー追加手順 / 8.メーカーの登録</vt:lpstr>
      <vt:lpstr>Ⅳ.連携対象メニュー追加手順 / 8.メーカーの登録（1/2）</vt:lpstr>
      <vt:lpstr>PowerPoint プレゼンテーション</vt:lpstr>
      <vt:lpstr>Ⅴ. 付録</vt:lpstr>
      <vt:lpstr>Ⅴ. 付録/ 1. 認証キー情報を変更したい場合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2021-07-19T07:12:43Z</dcterms:modified>
</cp:coreProperties>
</file>