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Lst>
  <p:notesMasterIdLst>
    <p:notesMasterId r:id="rId19"/>
  </p:notesMasterIdLst>
  <p:handoutMasterIdLst>
    <p:handoutMasterId r:id="rId20"/>
  </p:handoutMasterIdLst>
  <p:sldIdLst>
    <p:sldId id="262" r:id="rId2"/>
    <p:sldId id="550" r:id="rId3"/>
    <p:sldId id="551" r:id="rId4"/>
    <p:sldId id="553" r:id="rId5"/>
    <p:sldId id="554" r:id="rId6"/>
    <p:sldId id="555" r:id="rId7"/>
    <p:sldId id="563" r:id="rId8"/>
    <p:sldId id="556" r:id="rId9"/>
    <p:sldId id="571" r:id="rId10"/>
    <p:sldId id="549" r:id="rId11"/>
    <p:sldId id="564" r:id="rId12"/>
    <p:sldId id="565" r:id="rId13"/>
    <p:sldId id="566" r:id="rId14"/>
    <p:sldId id="572" r:id="rId15"/>
    <p:sldId id="569" r:id="rId16"/>
    <p:sldId id="570" r:id="rId17"/>
    <p:sldId id="568" r:id="rId18"/>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695031A6-4861-4509-B9F6-0B1262EA1249}">
          <p14:sldIdLst>
            <p14:sldId id="262"/>
            <p14:sldId id="550"/>
            <p14:sldId id="551"/>
            <p14:sldId id="553"/>
            <p14:sldId id="554"/>
            <p14:sldId id="555"/>
            <p14:sldId id="563"/>
            <p14:sldId id="556"/>
            <p14:sldId id="571"/>
            <p14:sldId id="549"/>
            <p14:sldId id="564"/>
          </p14:sldIdLst>
        </p14:section>
        <p14:section name="7. 困ったときは" id="{9EE7CCF9-3E68-4E84-A34D-9D725487BA58}">
          <p14:sldIdLst>
            <p14:sldId id="565"/>
          </p14:sldIdLst>
        </p14:section>
        <p14:section name="参考" id="{EA9A7735-274F-45DD-A3AA-F241D1A6C82F}">
          <p14:sldIdLst>
            <p14:sldId id="566"/>
            <p14:sldId id="572"/>
            <p14:sldId id="569"/>
            <p14:sldId id="570"/>
          </p14:sldIdLst>
        </p14:section>
        <p14:section name="Exastro Logo" id="{329E81B4-5340-4953-95C8-C1FBFF712204}">
          <p14:sldIdLst>
            <p14:sldId id="56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00"/>
    <a:srgbClr val="FFFFCC"/>
    <a:srgbClr val="336600"/>
    <a:srgbClr val="008000"/>
    <a:srgbClr val="FF99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6D721B-070A-4B47-A717-35B75BC17A7D}" v="26" dt="2022-02-04T02:14:49.053"/>
    <p1510:client id="{0D02FF26-13FA-427E-B17A-FD585E3AF94B}" v="2" dt="2022-02-04T05:35:22.487"/>
    <p1510:client id="{1D4B0F6D-0199-4D9A-B100-A09E74962872}" v="437" dt="2022-02-04T04:43:46.115"/>
    <p1510:client id="{714F4704-373B-4E3C-9881-F66F7C44AA8F}" v="250" dt="2022-02-04T02:16:59.972"/>
    <p1510:client id="{7650CAEA-0798-49DB-A94E-331A719B8DC3}" v="644" dt="2022-02-04T02:00:36.896"/>
    <p1510:client id="{B474F7BB-E42B-4C25-A71C-0C63D30FA3A7}" v="201" dt="2022-02-04T01:39:09.495"/>
    <p1510:client id="{EFD8EBD2-98E5-4EAD-AFAA-2C6ED3B1FBDD}" v="209" dt="2022-02-04T02:09:01.535"/>
    <p1510:client id="{F9012DCD-653D-4641-B313-B98FF13FCC78}" v="1376" dt="2022-02-04T02:46:42.47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1" autoAdjust="0"/>
    <p:restoredTop sz="95498" autoAdjust="0"/>
  </p:normalViewPr>
  <p:slideViewPr>
    <p:cSldViewPr>
      <p:cViewPr varScale="1">
        <p:scale>
          <a:sx n="73" d="100"/>
          <a:sy n="73" d="100"/>
        </p:scale>
        <p:origin x="684" y="54"/>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2022/2/4</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2022/2/4</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FBBA293-708C-4261-9FD1-AE04041D5F79}" type="slidenum">
              <a:rPr lang="ja-JP" altLang="en-US" smtClean="0"/>
              <a:pPr/>
              <a:t>9</a:t>
            </a:fld>
            <a:endParaRPr lang="ja-JP" altLang="en-US" dirty="0"/>
          </a:p>
        </p:txBody>
      </p:sp>
    </p:spTree>
    <p:extLst>
      <p:ext uri="{BB962C8B-B14F-4D97-AF65-F5344CB8AC3E}">
        <p14:creationId xmlns:p14="http://schemas.microsoft.com/office/powerpoint/2010/main" val="3414551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FBBA293-708C-4261-9FD1-AE04041D5F79}" type="slidenum">
              <a:rPr lang="ja-JP" altLang="en-US" smtClean="0"/>
              <a:pPr/>
              <a:t>11</a:t>
            </a:fld>
            <a:endParaRPr lang="ja-JP" altLang="en-US" dirty="0"/>
          </a:p>
        </p:txBody>
      </p:sp>
    </p:spTree>
    <p:extLst>
      <p:ext uri="{BB962C8B-B14F-4D97-AF65-F5344CB8AC3E}">
        <p14:creationId xmlns:p14="http://schemas.microsoft.com/office/powerpoint/2010/main" val="1237368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1" r:id="rId8"/>
    <p:sldLayoutId id="2147483702" r:id="rId9"/>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2636890"/>
            <a:ext cx="11712000" cy="1883011"/>
          </a:xfrm>
        </p:spPr>
        <p:txBody>
          <a:bodyPr/>
          <a:lstStyle/>
          <a:p>
            <a:r>
              <a:rPr lang="en-US" altLang="ja-JP" sz="6000" b="1" dirty="0">
                <a:solidFill>
                  <a:srgbClr val="002060"/>
                </a:solidFill>
              </a:rPr>
              <a:t>Setting</a:t>
            </a:r>
            <a:r>
              <a:rPr lang="ja-JP" altLang="en-US" sz="6000" b="1" dirty="0">
                <a:solidFill>
                  <a:srgbClr val="002060"/>
                </a:solidFill>
              </a:rPr>
              <a:t> </a:t>
            </a:r>
            <a:r>
              <a:rPr lang="ja-JP" altLang="en-US" sz="6000" b="1" dirty="0" err="1">
                <a:solidFill>
                  <a:srgbClr val="002060"/>
                </a:solidFill>
              </a:rPr>
              <a:t>s</a:t>
            </a:r>
            <a:r>
              <a:rPr lang="en-US" altLang="ja-JP" sz="6000" b="1" dirty="0" err="1">
                <a:solidFill>
                  <a:srgbClr val="002060"/>
                </a:solidFill>
              </a:rPr>
              <a:t>amples</a:t>
            </a:r>
            <a:r>
              <a:rPr lang="en-US" altLang="ja-JP" sz="6000" b="1" dirty="0">
                <a:solidFill>
                  <a:srgbClr val="002060"/>
                </a:solidFill>
              </a:rPr>
              <a:t/>
            </a:r>
            <a:br>
              <a:rPr lang="en-US" altLang="ja-JP" sz="6000" b="1" dirty="0">
                <a:solidFill>
                  <a:srgbClr val="002060"/>
                </a:solidFill>
              </a:rPr>
            </a:br>
            <a:r>
              <a:rPr lang="en-US" altLang="ja-JP" sz="6000" b="1" dirty="0">
                <a:solidFill>
                  <a:srgbClr val="002060"/>
                </a:solidFill>
              </a:rPr>
              <a:t>VMware</a:t>
            </a:r>
            <a:r>
              <a:rPr lang="ja-JP" altLang="en-US" sz="6000" b="1" dirty="0">
                <a:solidFill>
                  <a:srgbClr val="002060"/>
                </a:solidFill>
              </a:rPr>
              <a:t>モデル</a:t>
            </a:r>
            <a:r>
              <a:rPr lang="en-US" altLang="ja-JP" sz="6000" b="1" dirty="0">
                <a:solidFill>
                  <a:srgbClr val="002060"/>
                </a:solidFill>
              </a:rPr>
              <a:t>(v1.1)</a:t>
            </a:r>
            <a:r>
              <a:rPr lang="ja-JP" altLang="en-US" sz="6000" b="1" dirty="0">
                <a:solidFill>
                  <a:srgbClr val="002060"/>
                </a:solidFill>
              </a:rPr>
              <a:t>概要</a:t>
            </a:r>
          </a:p>
        </p:txBody>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0"/>
          </p:nvPr>
        </p:nvSpPr>
        <p:spPr>
          <a:xfrm>
            <a:off x="239352" y="6021360"/>
            <a:ext cx="8736969" cy="772006"/>
          </a:xfrm>
        </p:spPr>
        <p:txBody>
          <a:bodyPr vert="horz" wrap="square" lIns="91440" tIns="45720" rIns="91440" bIns="45720" rtlCol="0" anchor="t">
            <a:spAutoFit/>
          </a:bodyPr>
          <a:lstStyle/>
          <a:p>
            <a:r>
              <a:rPr lang="ja-JP" altLang="en-US" dirty="0"/>
              <a:t>第</a:t>
            </a:r>
            <a:r>
              <a:rPr lang="en-US" altLang="ja-JP" dirty="0"/>
              <a:t>1.0</a:t>
            </a:r>
            <a:r>
              <a:rPr lang="ja-JP" altLang="en-US" dirty="0"/>
              <a:t>版 (</a:t>
            </a:r>
            <a:r>
              <a:rPr lang="ja-JP" dirty="0">
                <a:ea typeface="+mn-lt"/>
                <a:cs typeface="+mn-lt"/>
              </a:rPr>
              <a:t>ITAバージョン</a:t>
            </a:r>
            <a:r>
              <a:rPr lang="en-US" altLang="ja-JP" dirty="0">
                <a:ea typeface="+mn-lt"/>
                <a:cs typeface="+mn-lt"/>
              </a:rPr>
              <a:t>1.9.0</a:t>
            </a:r>
            <a:r>
              <a:rPr lang="ja-JP" dirty="0">
                <a:ea typeface="+mn-lt"/>
                <a:cs typeface="+mn-lt"/>
              </a:rPr>
              <a:t>版</a:t>
            </a:r>
            <a:r>
              <a:rPr lang="ja-JP" altLang="en-US" dirty="0"/>
              <a:t>)</a:t>
            </a:r>
            <a:endParaRPr lang="en-US" altLang="ja-JP" dirty="0"/>
          </a:p>
          <a:p>
            <a:r>
              <a:rPr lang="en-US" altLang="ja-JP" dirty="0"/>
              <a:t>Exastro</a:t>
            </a:r>
            <a:r>
              <a:rPr lang="ja-JP" altLang="en-US" dirty="0"/>
              <a:t> </a:t>
            </a:r>
            <a:r>
              <a:rPr lang="en-US" altLang="ja-JP" dirty="0"/>
              <a:t>developer</a:t>
            </a:r>
            <a:endParaRPr kumimoji="1" lang="ja-JP" altLang="en-US" dirty="0"/>
          </a:p>
        </p:txBody>
      </p:sp>
      <p:sp>
        <p:nvSpPr>
          <p:cNvPr id="5" name="テキスト ボックス 4">
            <a:extLst>
              <a:ext uri="{FF2B5EF4-FFF2-40B4-BE49-F238E27FC236}">
                <a16:creationId xmlns:a16="http://schemas.microsoft.com/office/drawing/2014/main" id="{2BE135FF-57C5-4CE7-A517-06333402FE01}"/>
              </a:ext>
            </a:extLst>
          </p:cNvPr>
          <p:cNvSpPr txBox="1"/>
          <p:nvPr/>
        </p:nvSpPr>
        <p:spPr>
          <a:xfrm>
            <a:off x="119170" y="5229250"/>
            <a:ext cx="11832181" cy="646331"/>
          </a:xfrm>
          <a:prstGeom prst="rect">
            <a:avLst/>
          </a:prstGeom>
          <a:noFill/>
        </p:spPr>
        <p:txBody>
          <a:bodyPr wrap="square" rtlCol="0">
            <a:spAutoFit/>
          </a:bodyPr>
          <a:lstStyle/>
          <a:p>
            <a:r>
              <a:rPr lang="en-US" altLang="ja-JP" b="1" dirty="0">
                <a:solidFill>
                  <a:schemeClr val="tx1">
                    <a:lumMod val="65000"/>
                    <a:lumOff val="35000"/>
                  </a:schemeClr>
                </a:solidFill>
              </a:rPr>
              <a:t>※</a:t>
            </a:r>
            <a:r>
              <a:rPr lang="ja-JP" altLang="en-US" b="1" dirty="0">
                <a:solidFill>
                  <a:schemeClr val="tx1">
                    <a:lumMod val="65000"/>
                    <a:lumOff val="35000"/>
                  </a:schemeClr>
                </a:solidFill>
              </a:rPr>
              <a:t>本書では「</a:t>
            </a:r>
            <a:r>
              <a:rPr lang="en-US" altLang="ja-JP" b="1" dirty="0">
                <a:solidFill>
                  <a:schemeClr val="tx1">
                    <a:lumMod val="65000"/>
                    <a:lumOff val="35000"/>
                  </a:schemeClr>
                </a:solidFill>
              </a:rPr>
              <a:t>Exastro IT Automation</a:t>
            </a:r>
            <a:r>
              <a:rPr lang="ja-JP" altLang="en-US" b="1" dirty="0">
                <a:solidFill>
                  <a:schemeClr val="tx1">
                    <a:lumMod val="65000"/>
                    <a:lumOff val="35000"/>
                  </a:schemeClr>
                </a:solidFill>
              </a:rPr>
              <a:t>」を「</a:t>
            </a:r>
            <a:r>
              <a:rPr lang="en-US" altLang="ja-JP" b="1" dirty="0">
                <a:solidFill>
                  <a:schemeClr val="tx1">
                    <a:lumMod val="65000"/>
                    <a:lumOff val="35000"/>
                  </a:schemeClr>
                </a:solidFill>
              </a:rPr>
              <a:t>ITA</a:t>
            </a:r>
            <a:r>
              <a:rPr lang="ja-JP" altLang="en-US" b="1" dirty="0">
                <a:solidFill>
                  <a:schemeClr val="tx1">
                    <a:lumMod val="65000"/>
                    <a:lumOff val="35000"/>
                  </a:schemeClr>
                </a:solidFill>
              </a:rPr>
              <a:t>」、「</a:t>
            </a:r>
            <a:r>
              <a:rPr lang="en-US" altLang="ja-JP" b="1" dirty="0">
                <a:solidFill>
                  <a:schemeClr val="tx1">
                    <a:lumMod val="65000"/>
                    <a:lumOff val="35000"/>
                  </a:schemeClr>
                </a:solidFill>
              </a:rPr>
              <a:t>Setting samples VMware</a:t>
            </a:r>
            <a:r>
              <a:rPr lang="ja-JP" altLang="en-US" b="1" dirty="0">
                <a:solidFill>
                  <a:schemeClr val="tx1">
                    <a:lumMod val="65000"/>
                    <a:lumOff val="35000"/>
                  </a:schemeClr>
                </a:solidFill>
              </a:rPr>
              <a:t>モデル</a:t>
            </a:r>
            <a:r>
              <a:rPr lang="en-US" altLang="ja-JP" b="1" dirty="0">
                <a:solidFill>
                  <a:schemeClr val="tx1">
                    <a:lumMod val="65000"/>
                    <a:lumOff val="35000"/>
                  </a:schemeClr>
                </a:solidFill>
              </a:rPr>
              <a:t>(v1.1)</a:t>
            </a:r>
            <a:r>
              <a:rPr lang="ja-JP" altLang="en-US" b="1" dirty="0">
                <a:solidFill>
                  <a:schemeClr val="tx1">
                    <a:lumMod val="65000"/>
                    <a:lumOff val="35000"/>
                  </a:schemeClr>
                </a:solidFill>
              </a:rPr>
              <a:t>」を「</a:t>
            </a:r>
            <a:r>
              <a:rPr lang="en-US" altLang="ja-JP" b="1" dirty="0">
                <a:solidFill>
                  <a:schemeClr val="tx1">
                    <a:lumMod val="65000"/>
                    <a:lumOff val="35000"/>
                  </a:schemeClr>
                </a:solidFill>
              </a:rPr>
              <a:t>VMware</a:t>
            </a:r>
            <a:r>
              <a:rPr lang="ja-JP" altLang="en-US" b="1" dirty="0">
                <a:solidFill>
                  <a:schemeClr val="tx1">
                    <a:lumMod val="65000"/>
                    <a:lumOff val="35000"/>
                  </a:schemeClr>
                </a:solidFill>
              </a:rPr>
              <a:t>モデル」と記載します。 </a:t>
            </a:r>
            <a:endParaRPr kumimoji="1" lang="ja-JP" altLang="en-US" b="1" dirty="0">
              <a:solidFill>
                <a:schemeClr val="tx1">
                  <a:lumMod val="65000"/>
                  <a:lumOff val="35000"/>
                </a:schemeClr>
              </a:solidFill>
            </a:endParaRPr>
          </a:p>
        </p:txBody>
      </p:sp>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987FE0-4B32-45EE-9CDF-2141665A659C}"/>
              </a:ext>
            </a:extLst>
          </p:cNvPr>
          <p:cNvSpPr>
            <a:spLocks noGrp="1"/>
          </p:cNvSpPr>
          <p:nvPr>
            <p:ph type="title"/>
          </p:nvPr>
        </p:nvSpPr>
        <p:spPr/>
        <p:txBody>
          <a:bodyPr/>
          <a:lstStyle/>
          <a:p>
            <a:r>
              <a:rPr lang="en-US" altLang="ja-JP" dirty="0"/>
              <a:t>6.2 </a:t>
            </a:r>
            <a:r>
              <a:rPr lang="ja-JP" altLang="en-US" dirty="0"/>
              <a:t>テナントの追加</a:t>
            </a:r>
            <a:endParaRPr kumimoji="1" lang="ja-JP" altLang="en-US" dirty="0"/>
          </a:p>
        </p:txBody>
      </p:sp>
      <p:sp>
        <p:nvSpPr>
          <p:cNvPr id="3" name="コンテンツ プレースホルダー 2">
            <a:extLst>
              <a:ext uri="{FF2B5EF4-FFF2-40B4-BE49-F238E27FC236}">
                <a16:creationId xmlns:a16="http://schemas.microsoft.com/office/drawing/2014/main" id="{738C8CEB-139D-4824-9438-9F89BD1600D3}"/>
              </a:ext>
            </a:extLst>
          </p:cNvPr>
          <p:cNvSpPr>
            <a:spLocks noGrp="1"/>
          </p:cNvSpPr>
          <p:nvPr>
            <p:ph sz="quarter" idx="10"/>
          </p:nvPr>
        </p:nvSpPr>
        <p:spPr/>
        <p:txBody>
          <a:bodyPr/>
          <a:lstStyle/>
          <a:p>
            <a:r>
              <a:rPr lang="en-US" altLang="ja-JP" dirty="0"/>
              <a:t>VMware</a:t>
            </a:r>
            <a:r>
              <a:rPr lang="ja-JP" altLang="en-US" dirty="0"/>
              <a:t>基盤にテナントを追加します。</a:t>
            </a:r>
            <a:r>
              <a:rPr lang="en-US" altLang="ja-JP" dirty="0"/>
              <a:t/>
            </a:r>
            <a:br>
              <a:rPr lang="en-US" altLang="ja-JP" dirty="0"/>
            </a:br>
            <a:r>
              <a:rPr lang="ja-JP" altLang="en-US" dirty="0"/>
              <a:t>作成された仮想ネットワークリソースと</a:t>
            </a:r>
            <a:r>
              <a:rPr lang="en-US" altLang="ja-JP" dirty="0"/>
              <a:t>VM</a:t>
            </a:r>
            <a:r>
              <a:rPr lang="ja-JP" altLang="en-US" dirty="0"/>
              <a:t>リソースは既存のテナントとは異なる</a:t>
            </a:r>
            <a:r>
              <a:rPr lang="en-US" altLang="ja-JP" dirty="0"/>
              <a:t>Terraform</a:t>
            </a:r>
            <a:r>
              <a:rPr lang="ja-JP" altLang="en-US" dirty="0"/>
              <a:t>の</a:t>
            </a:r>
            <a:r>
              <a:rPr lang="en-US" altLang="ja-JP" dirty="0"/>
              <a:t>Workspace</a:t>
            </a:r>
            <a:r>
              <a:rPr lang="ja-JP" altLang="en-US" dirty="0"/>
              <a:t>に紐づきます。</a:t>
            </a:r>
          </a:p>
        </p:txBody>
      </p:sp>
      <p:sp>
        <p:nvSpPr>
          <p:cNvPr id="65" name="角丸四角形 112">
            <a:extLst>
              <a:ext uri="{FF2B5EF4-FFF2-40B4-BE49-F238E27FC236}">
                <a16:creationId xmlns:a16="http://schemas.microsoft.com/office/drawing/2014/main" id="{3FD9EE93-EF05-4057-9FD6-C3206569CBC7}"/>
              </a:ext>
            </a:extLst>
          </p:cNvPr>
          <p:cNvSpPr/>
          <p:nvPr/>
        </p:nvSpPr>
        <p:spPr>
          <a:xfrm>
            <a:off x="365786" y="2060346"/>
            <a:ext cx="8616726" cy="4392842"/>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800" b="1" dirty="0">
                <a:solidFill>
                  <a:sysClr val="windowText" lastClr="000000"/>
                </a:solidFill>
                <a:latin typeface="+mn-ea"/>
                <a:ea typeface="+mn-ea"/>
              </a:rPr>
              <a:t>VMware</a:t>
            </a:r>
            <a:r>
              <a:rPr kumimoji="1" lang="ja-JP" altLang="en-US" sz="1800" b="1" dirty="0">
                <a:solidFill>
                  <a:sysClr val="windowText" lastClr="000000"/>
                </a:solidFill>
                <a:latin typeface="+mn-ea"/>
                <a:ea typeface="+mn-ea"/>
              </a:rPr>
              <a:t>基盤</a:t>
            </a:r>
          </a:p>
        </p:txBody>
      </p:sp>
      <p:sp>
        <p:nvSpPr>
          <p:cNvPr id="66" name="正方形/長方形 65">
            <a:extLst>
              <a:ext uri="{FF2B5EF4-FFF2-40B4-BE49-F238E27FC236}">
                <a16:creationId xmlns:a16="http://schemas.microsoft.com/office/drawing/2014/main" id="{224CDADE-AB5A-45DA-93FA-1B558579DFCE}"/>
              </a:ext>
            </a:extLst>
          </p:cNvPr>
          <p:cNvSpPr/>
          <p:nvPr/>
        </p:nvSpPr>
        <p:spPr bwMode="auto">
          <a:xfrm>
            <a:off x="2423489" y="2708436"/>
            <a:ext cx="5212919" cy="2808390"/>
          </a:xfrm>
          <a:prstGeom prst="rect">
            <a:avLst/>
          </a:prstGeom>
          <a:solidFill>
            <a:schemeClr val="accent1">
              <a:lumMod val="20000"/>
              <a:lumOff val="80000"/>
              <a:alpha val="37000"/>
            </a:schemeClr>
          </a:solidFill>
          <a:ln w="19050">
            <a:solidFill>
              <a:schemeClr val="accent1">
                <a:lumMod val="60000"/>
                <a:lumOff val="40000"/>
              </a:schemeClr>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dirty="0">
                <a:latin typeface="+mn-ea"/>
              </a:rPr>
              <a:t>テナント</a:t>
            </a:r>
            <a:r>
              <a:rPr kumimoji="1" lang="en-US" altLang="ja-JP" dirty="0">
                <a:latin typeface="+mn-ea"/>
              </a:rPr>
              <a:t>B</a:t>
            </a:r>
          </a:p>
          <a:p>
            <a:r>
              <a:rPr kumimoji="1" lang="ja-JP" altLang="en-US" sz="1000" dirty="0">
                <a:latin typeface="+mn-ea"/>
              </a:rPr>
              <a:t>サブネット</a:t>
            </a:r>
            <a:r>
              <a:rPr kumimoji="1" lang="en-US" altLang="ja-JP" sz="1000" dirty="0">
                <a:latin typeface="+mn-ea"/>
              </a:rPr>
              <a:t>: </a:t>
            </a:r>
            <a:r>
              <a:rPr kumimoji="1" lang="en-US" altLang="ja-JP" sz="1000" dirty="0" err="1">
                <a:latin typeface="+mn-ea"/>
              </a:rPr>
              <a:t>aaa.bbb.ccc.eee</a:t>
            </a:r>
            <a:r>
              <a:rPr kumimoji="1" lang="en-US" altLang="ja-JP" sz="1000" dirty="0">
                <a:latin typeface="+mn-ea"/>
              </a:rPr>
              <a:t>/24</a:t>
            </a:r>
            <a:endParaRPr kumimoji="1" lang="ja-JP" altLang="en-US" sz="1000" dirty="0">
              <a:latin typeface="+mn-ea"/>
            </a:endParaRPr>
          </a:p>
        </p:txBody>
      </p:sp>
      <p:sp>
        <p:nvSpPr>
          <p:cNvPr id="67" name="フローチャート: 書類 66">
            <a:extLst>
              <a:ext uri="{FF2B5EF4-FFF2-40B4-BE49-F238E27FC236}">
                <a16:creationId xmlns:a16="http://schemas.microsoft.com/office/drawing/2014/main" id="{B5124A2E-17D4-4C72-AF86-28CBD8AF3B74}"/>
              </a:ext>
            </a:extLst>
          </p:cNvPr>
          <p:cNvSpPr/>
          <p:nvPr/>
        </p:nvSpPr>
        <p:spPr bwMode="auto">
          <a:xfrm>
            <a:off x="2867352" y="5733321"/>
            <a:ext cx="1180897" cy="624293"/>
          </a:xfrm>
          <a:prstGeom prst="flowChartDocument">
            <a:avLst/>
          </a:prstGeom>
          <a:noFill/>
          <a:ln w="127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solidFill>
                  <a:schemeClr val="bg1">
                    <a:lumMod val="50000"/>
                  </a:schemeClr>
                </a:solidFill>
                <a:latin typeface="+mn-ea"/>
              </a:rPr>
              <a:t>Web</a:t>
            </a:r>
            <a:r>
              <a:rPr kumimoji="1" lang="ja-JP" altLang="en-US" sz="1200" dirty="0">
                <a:solidFill>
                  <a:schemeClr val="bg1">
                    <a:lumMod val="50000"/>
                  </a:schemeClr>
                </a:solidFill>
                <a:latin typeface="+mn-ea"/>
              </a:rPr>
              <a:t>サーバ用</a:t>
            </a:r>
            <a:endParaRPr kumimoji="1" lang="en-US" altLang="ja-JP" sz="1200" dirty="0">
              <a:solidFill>
                <a:schemeClr val="bg1">
                  <a:lumMod val="50000"/>
                </a:schemeClr>
              </a:solidFill>
              <a:latin typeface="+mn-ea"/>
            </a:endParaRPr>
          </a:p>
          <a:p>
            <a:pPr algn="ctr"/>
            <a:r>
              <a:rPr lang="ja-JP" altLang="en-US" sz="1200" dirty="0">
                <a:solidFill>
                  <a:schemeClr val="bg1">
                    <a:lumMod val="50000"/>
                  </a:schemeClr>
                </a:solidFill>
                <a:latin typeface="+mn-ea"/>
              </a:rPr>
              <a:t>テンプレート</a:t>
            </a:r>
            <a:endParaRPr kumimoji="1" lang="ja-JP" altLang="en-US" sz="1200" dirty="0">
              <a:solidFill>
                <a:schemeClr val="bg1">
                  <a:lumMod val="50000"/>
                </a:schemeClr>
              </a:solidFill>
              <a:latin typeface="+mn-ea"/>
            </a:endParaRPr>
          </a:p>
        </p:txBody>
      </p:sp>
      <p:sp>
        <p:nvSpPr>
          <p:cNvPr id="68" name="フローチャート: 書類 67">
            <a:extLst>
              <a:ext uri="{FF2B5EF4-FFF2-40B4-BE49-F238E27FC236}">
                <a16:creationId xmlns:a16="http://schemas.microsoft.com/office/drawing/2014/main" id="{34A1338C-7237-4F5F-A1B3-DCE2F5834CB9}"/>
              </a:ext>
            </a:extLst>
          </p:cNvPr>
          <p:cNvSpPr/>
          <p:nvPr/>
        </p:nvSpPr>
        <p:spPr bwMode="auto">
          <a:xfrm>
            <a:off x="4465823" y="5733321"/>
            <a:ext cx="1180897" cy="624293"/>
          </a:xfrm>
          <a:prstGeom prst="flowChartDocument">
            <a:avLst/>
          </a:prstGeom>
          <a:noFill/>
          <a:ln w="127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solidFill>
                  <a:schemeClr val="bg1">
                    <a:lumMod val="50000"/>
                  </a:schemeClr>
                </a:solidFill>
                <a:latin typeface="+mn-ea"/>
              </a:rPr>
              <a:t>DB</a:t>
            </a:r>
            <a:r>
              <a:rPr kumimoji="1" lang="ja-JP" altLang="en-US" sz="1200" dirty="0">
                <a:solidFill>
                  <a:schemeClr val="bg1">
                    <a:lumMod val="50000"/>
                  </a:schemeClr>
                </a:solidFill>
                <a:latin typeface="+mn-ea"/>
              </a:rPr>
              <a:t>サーバ用</a:t>
            </a:r>
            <a:endParaRPr kumimoji="1" lang="en-US" altLang="ja-JP" sz="1200" dirty="0">
              <a:solidFill>
                <a:schemeClr val="bg1">
                  <a:lumMod val="50000"/>
                </a:schemeClr>
              </a:solidFill>
              <a:latin typeface="+mn-ea"/>
            </a:endParaRPr>
          </a:p>
          <a:p>
            <a:pPr algn="ctr"/>
            <a:r>
              <a:rPr lang="ja-JP" altLang="en-US" sz="1200" dirty="0">
                <a:solidFill>
                  <a:schemeClr val="bg1">
                    <a:lumMod val="50000"/>
                  </a:schemeClr>
                </a:solidFill>
                <a:latin typeface="+mn-ea"/>
              </a:rPr>
              <a:t>テンプレート</a:t>
            </a:r>
            <a:endParaRPr kumimoji="1" lang="ja-JP" altLang="en-US" sz="1200" dirty="0">
              <a:solidFill>
                <a:schemeClr val="bg1">
                  <a:lumMod val="50000"/>
                </a:schemeClr>
              </a:solidFill>
              <a:latin typeface="+mn-ea"/>
            </a:endParaRPr>
          </a:p>
        </p:txBody>
      </p:sp>
      <p:sp>
        <p:nvSpPr>
          <p:cNvPr id="69" name="フローチャート: 書類 68">
            <a:extLst>
              <a:ext uri="{FF2B5EF4-FFF2-40B4-BE49-F238E27FC236}">
                <a16:creationId xmlns:a16="http://schemas.microsoft.com/office/drawing/2014/main" id="{47B893F7-9EA4-4CE5-BD5E-0F55579079FC}"/>
              </a:ext>
            </a:extLst>
          </p:cNvPr>
          <p:cNvSpPr/>
          <p:nvPr/>
        </p:nvSpPr>
        <p:spPr bwMode="auto">
          <a:xfrm>
            <a:off x="6053147" y="5733321"/>
            <a:ext cx="1180897" cy="624293"/>
          </a:xfrm>
          <a:prstGeom prst="flowChartDocument">
            <a:avLst/>
          </a:prstGeom>
          <a:noFill/>
          <a:ln w="127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dirty="0">
                <a:solidFill>
                  <a:schemeClr val="bg1">
                    <a:lumMod val="50000"/>
                  </a:schemeClr>
                </a:solidFill>
                <a:latin typeface="+mn-ea"/>
              </a:rPr>
              <a:t>AP</a:t>
            </a:r>
            <a:r>
              <a:rPr kumimoji="1" lang="ja-JP" altLang="en-US" sz="1200" dirty="0">
                <a:solidFill>
                  <a:schemeClr val="bg1">
                    <a:lumMod val="50000"/>
                  </a:schemeClr>
                </a:solidFill>
                <a:latin typeface="+mn-ea"/>
              </a:rPr>
              <a:t>サーバ用</a:t>
            </a:r>
            <a:endParaRPr kumimoji="1" lang="en-US" altLang="ja-JP" sz="1200" dirty="0">
              <a:solidFill>
                <a:schemeClr val="bg1">
                  <a:lumMod val="50000"/>
                </a:schemeClr>
              </a:solidFill>
              <a:latin typeface="+mn-ea"/>
            </a:endParaRPr>
          </a:p>
          <a:p>
            <a:pPr algn="ctr"/>
            <a:r>
              <a:rPr lang="ja-JP" altLang="en-US" sz="1200" dirty="0">
                <a:solidFill>
                  <a:schemeClr val="bg1">
                    <a:lumMod val="50000"/>
                  </a:schemeClr>
                </a:solidFill>
                <a:latin typeface="+mn-ea"/>
              </a:rPr>
              <a:t>テンプレート</a:t>
            </a:r>
            <a:endParaRPr kumimoji="1" lang="ja-JP" altLang="en-US" sz="1200" dirty="0">
              <a:solidFill>
                <a:schemeClr val="bg1">
                  <a:lumMod val="50000"/>
                </a:schemeClr>
              </a:solidFill>
              <a:latin typeface="+mn-ea"/>
            </a:endParaRPr>
          </a:p>
        </p:txBody>
      </p:sp>
      <p:sp>
        <p:nvSpPr>
          <p:cNvPr id="70" name="正方形/長方形 69">
            <a:extLst>
              <a:ext uri="{FF2B5EF4-FFF2-40B4-BE49-F238E27FC236}">
                <a16:creationId xmlns:a16="http://schemas.microsoft.com/office/drawing/2014/main" id="{B30D3EAB-AD74-46CB-A442-8AD62D5545F8}"/>
              </a:ext>
            </a:extLst>
          </p:cNvPr>
          <p:cNvSpPr/>
          <p:nvPr/>
        </p:nvSpPr>
        <p:spPr bwMode="auto">
          <a:xfrm>
            <a:off x="4465823" y="3324745"/>
            <a:ext cx="1180897" cy="387803"/>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dirty="0">
                <a:latin typeface="+mn-ea"/>
              </a:rPr>
              <a:t>Tier-1 GW</a:t>
            </a:r>
            <a:endParaRPr kumimoji="1" lang="ja-JP" altLang="en-US" sz="1400" dirty="0">
              <a:latin typeface="+mn-ea"/>
            </a:endParaRPr>
          </a:p>
        </p:txBody>
      </p:sp>
      <p:cxnSp>
        <p:nvCxnSpPr>
          <p:cNvPr id="71" name="コネクタ: カギ線 49">
            <a:extLst>
              <a:ext uri="{FF2B5EF4-FFF2-40B4-BE49-F238E27FC236}">
                <a16:creationId xmlns:a16="http://schemas.microsoft.com/office/drawing/2014/main" id="{6B870BCA-1AB3-46C0-B547-10B99E85326D}"/>
              </a:ext>
            </a:extLst>
          </p:cNvPr>
          <p:cNvCxnSpPr>
            <a:stCxn id="90" idx="0"/>
            <a:endCxn id="70" idx="2"/>
          </p:cNvCxnSpPr>
          <p:nvPr/>
        </p:nvCxnSpPr>
        <p:spPr bwMode="auto">
          <a:xfrm flipV="1">
            <a:off x="5056272" y="3712548"/>
            <a:ext cx="0" cy="517947"/>
          </a:xfrm>
          <a:prstGeom prst="straightConnector1">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2" name="正方形/長方形 71">
            <a:extLst>
              <a:ext uri="{FF2B5EF4-FFF2-40B4-BE49-F238E27FC236}">
                <a16:creationId xmlns:a16="http://schemas.microsoft.com/office/drawing/2014/main" id="{7A5F66D9-E940-423B-8202-684255F783AE}"/>
              </a:ext>
            </a:extLst>
          </p:cNvPr>
          <p:cNvSpPr/>
          <p:nvPr/>
        </p:nvSpPr>
        <p:spPr bwMode="auto">
          <a:xfrm>
            <a:off x="4465823" y="2281395"/>
            <a:ext cx="1180897" cy="67458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dirty="0">
                <a:latin typeface="+mn-ea"/>
              </a:rPr>
              <a:t>踏み台サーバ</a:t>
            </a:r>
          </a:p>
        </p:txBody>
      </p:sp>
      <p:cxnSp>
        <p:nvCxnSpPr>
          <p:cNvPr id="73" name="コネクタ: カギ線 49">
            <a:extLst>
              <a:ext uri="{FF2B5EF4-FFF2-40B4-BE49-F238E27FC236}">
                <a16:creationId xmlns:a16="http://schemas.microsoft.com/office/drawing/2014/main" id="{7D380121-24EE-44C8-BC9E-A73CD74EC3F1}"/>
              </a:ext>
            </a:extLst>
          </p:cNvPr>
          <p:cNvCxnSpPr>
            <a:cxnSpLocks/>
            <a:stCxn id="70" idx="0"/>
            <a:endCxn id="72" idx="2"/>
          </p:cNvCxnSpPr>
          <p:nvPr/>
        </p:nvCxnSpPr>
        <p:spPr bwMode="auto">
          <a:xfrm flipV="1">
            <a:off x="5056272" y="2955975"/>
            <a:ext cx="0" cy="368770"/>
          </a:xfrm>
          <a:prstGeom prst="straightConnector1">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4" name="フローチャート: 書類 73">
            <a:extLst>
              <a:ext uri="{FF2B5EF4-FFF2-40B4-BE49-F238E27FC236}">
                <a16:creationId xmlns:a16="http://schemas.microsoft.com/office/drawing/2014/main" id="{BDF91114-5A83-48FC-9000-75117E507432}"/>
              </a:ext>
            </a:extLst>
          </p:cNvPr>
          <p:cNvSpPr/>
          <p:nvPr/>
        </p:nvSpPr>
        <p:spPr bwMode="auto">
          <a:xfrm>
            <a:off x="7554504" y="5733320"/>
            <a:ext cx="1180897" cy="624293"/>
          </a:xfrm>
          <a:prstGeom prst="flowChartDocument">
            <a:avLst/>
          </a:prstGeom>
          <a:noFill/>
          <a:ln w="127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solidFill>
                  <a:schemeClr val="bg1">
                    <a:lumMod val="50000"/>
                  </a:schemeClr>
                </a:solidFill>
                <a:latin typeface="+mn-ea"/>
              </a:rPr>
              <a:t>踏み台サーバ用</a:t>
            </a:r>
            <a:endParaRPr kumimoji="1" lang="en-US" altLang="ja-JP" sz="1200" dirty="0">
              <a:solidFill>
                <a:schemeClr val="bg1">
                  <a:lumMod val="50000"/>
                </a:schemeClr>
              </a:solidFill>
              <a:latin typeface="+mn-ea"/>
            </a:endParaRPr>
          </a:p>
          <a:p>
            <a:pPr algn="ctr"/>
            <a:r>
              <a:rPr lang="ja-JP" altLang="en-US" sz="1200" dirty="0">
                <a:solidFill>
                  <a:schemeClr val="bg1">
                    <a:lumMod val="50000"/>
                  </a:schemeClr>
                </a:solidFill>
                <a:latin typeface="+mn-ea"/>
              </a:rPr>
              <a:t>テンプレート</a:t>
            </a:r>
            <a:endParaRPr kumimoji="1" lang="ja-JP" altLang="en-US" sz="1200" dirty="0">
              <a:solidFill>
                <a:schemeClr val="bg1">
                  <a:lumMod val="50000"/>
                </a:schemeClr>
              </a:solidFill>
              <a:latin typeface="+mn-ea"/>
            </a:endParaRPr>
          </a:p>
        </p:txBody>
      </p:sp>
      <p:sp>
        <p:nvSpPr>
          <p:cNvPr id="75" name="角丸四角形 112">
            <a:extLst>
              <a:ext uri="{FF2B5EF4-FFF2-40B4-BE49-F238E27FC236}">
                <a16:creationId xmlns:a16="http://schemas.microsoft.com/office/drawing/2014/main" id="{6529937A-99CD-4C15-B9F1-CEA15820A610}"/>
              </a:ext>
            </a:extLst>
          </p:cNvPr>
          <p:cNvSpPr/>
          <p:nvPr/>
        </p:nvSpPr>
        <p:spPr>
          <a:xfrm>
            <a:off x="9267285" y="2060346"/>
            <a:ext cx="2729876" cy="4392842"/>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800" b="1" dirty="0">
                <a:solidFill>
                  <a:sysClr val="windowText" lastClr="000000"/>
                </a:solidFill>
                <a:latin typeface="+mn-ea"/>
                <a:ea typeface="+mn-ea"/>
              </a:rPr>
              <a:t>Terraform</a:t>
            </a:r>
            <a:endParaRPr kumimoji="1" lang="ja-JP" altLang="en-US" sz="1800" b="1" dirty="0">
              <a:solidFill>
                <a:sysClr val="windowText" lastClr="000000"/>
              </a:solidFill>
              <a:latin typeface="+mn-ea"/>
              <a:ea typeface="+mn-ea"/>
            </a:endParaRPr>
          </a:p>
        </p:txBody>
      </p:sp>
      <p:sp>
        <p:nvSpPr>
          <p:cNvPr id="76" name="正方形/長方形 75">
            <a:extLst>
              <a:ext uri="{FF2B5EF4-FFF2-40B4-BE49-F238E27FC236}">
                <a16:creationId xmlns:a16="http://schemas.microsoft.com/office/drawing/2014/main" id="{3E31D0AE-5CA8-4376-BC69-266577F6A849}"/>
              </a:ext>
            </a:extLst>
          </p:cNvPr>
          <p:cNvSpPr/>
          <p:nvPr/>
        </p:nvSpPr>
        <p:spPr bwMode="auto">
          <a:xfrm>
            <a:off x="9474347" y="4832055"/>
            <a:ext cx="2345698"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dirty="0">
                <a:latin typeface="+mn-ea"/>
              </a:rPr>
              <a:t>テナント</a:t>
            </a:r>
            <a:r>
              <a:rPr lang="en-US" altLang="ja-JP" sz="1400" dirty="0">
                <a:latin typeface="+mn-ea"/>
              </a:rPr>
              <a:t>B</a:t>
            </a:r>
            <a:r>
              <a:rPr lang="ja-JP" altLang="en-US" sz="1400" dirty="0">
                <a:latin typeface="+mn-ea"/>
              </a:rPr>
              <a:t> </a:t>
            </a:r>
            <a:r>
              <a:rPr lang="en-US" altLang="ja-JP" sz="1400" dirty="0">
                <a:latin typeface="+mn-ea"/>
              </a:rPr>
              <a:t>VM</a:t>
            </a:r>
            <a:r>
              <a:rPr lang="ja-JP" altLang="en-US" sz="1400" dirty="0">
                <a:latin typeface="+mn-ea"/>
              </a:rPr>
              <a:t>用</a:t>
            </a:r>
            <a:endParaRPr lang="en-US" altLang="ja-JP" sz="1400" dirty="0">
              <a:latin typeface="+mn-ea"/>
            </a:endParaRPr>
          </a:p>
          <a:p>
            <a:pPr algn="ctr"/>
            <a:r>
              <a:rPr kumimoji="1" lang="en-US" altLang="ja-JP" sz="1400" dirty="0">
                <a:latin typeface="+mn-ea"/>
              </a:rPr>
              <a:t>Workspace</a:t>
            </a:r>
            <a:endParaRPr kumimoji="1" lang="ja-JP" altLang="en-US" sz="1400" dirty="0">
              <a:latin typeface="+mn-ea"/>
            </a:endParaRPr>
          </a:p>
        </p:txBody>
      </p:sp>
      <p:sp>
        <p:nvSpPr>
          <p:cNvPr id="77" name="正方形/長方形 76">
            <a:extLst>
              <a:ext uri="{FF2B5EF4-FFF2-40B4-BE49-F238E27FC236}">
                <a16:creationId xmlns:a16="http://schemas.microsoft.com/office/drawing/2014/main" id="{35D9A584-408F-4928-B4D8-1D5C44CF62AA}"/>
              </a:ext>
            </a:extLst>
          </p:cNvPr>
          <p:cNvSpPr/>
          <p:nvPr/>
        </p:nvSpPr>
        <p:spPr bwMode="auto">
          <a:xfrm>
            <a:off x="9474347" y="2379613"/>
            <a:ext cx="2345698" cy="576362"/>
          </a:xfrm>
          <a:prstGeom prst="rect">
            <a:avLst/>
          </a:prstGeom>
          <a:solidFill>
            <a:schemeClr val="bg1"/>
          </a:solidFill>
          <a:ln w="1270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dirty="0">
                <a:solidFill>
                  <a:schemeClr val="tx1">
                    <a:lumMod val="50000"/>
                    <a:lumOff val="50000"/>
                  </a:schemeClr>
                </a:solidFill>
                <a:latin typeface="+mn-ea"/>
              </a:rPr>
              <a:t>テナント</a:t>
            </a:r>
            <a:r>
              <a:rPr lang="en-US" altLang="ja-JP" sz="1200" dirty="0">
                <a:solidFill>
                  <a:schemeClr val="tx1">
                    <a:lumMod val="50000"/>
                    <a:lumOff val="50000"/>
                  </a:schemeClr>
                </a:solidFill>
                <a:latin typeface="+mn-ea"/>
              </a:rPr>
              <a:t>A</a:t>
            </a:r>
          </a:p>
          <a:p>
            <a:pPr algn="ctr"/>
            <a:r>
              <a:rPr lang="ja-JP" altLang="en-US" sz="1200" dirty="0">
                <a:solidFill>
                  <a:schemeClr val="tx1">
                    <a:lumMod val="50000"/>
                    <a:lumOff val="50000"/>
                  </a:schemeClr>
                </a:solidFill>
                <a:latin typeface="+mn-ea"/>
              </a:rPr>
              <a:t>仮想ネットワーク用</a:t>
            </a:r>
            <a:endParaRPr lang="en-US" altLang="ja-JP" sz="1200" dirty="0">
              <a:solidFill>
                <a:schemeClr val="tx1">
                  <a:lumMod val="50000"/>
                  <a:lumOff val="50000"/>
                </a:schemeClr>
              </a:solidFill>
              <a:latin typeface="+mn-ea"/>
            </a:endParaRPr>
          </a:p>
          <a:p>
            <a:pPr algn="ctr"/>
            <a:r>
              <a:rPr kumimoji="1" lang="en-US" altLang="ja-JP" sz="1200" dirty="0">
                <a:solidFill>
                  <a:schemeClr val="tx1">
                    <a:lumMod val="50000"/>
                    <a:lumOff val="50000"/>
                  </a:schemeClr>
                </a:solidFill>
                <a:latin typeface="+mn-ea"/>
              </a:rPr>
              <a:t>Workspace</a:t>
            </a:r>
            <a:endParaRPr kumimoji="1" lang="ja-JP" altLang="en-US" sz="1200" dirty="0">
              <a:solidFill>
                <a:schemeClr val="tx1">
                  <a:lumMod val="50000"/>
                  <a:lumOff val="50000"/>
                </a:schemeClr>
              </a:solidFill>
              <a:latin typeface="+mn-ea"/>
            </a:endParaRPr>
          </a:p>
        </p:txBody>
      </p:sp>
      <p:cxnSp>
        <p:nvCxnSpPr>
          <p:cNvPr id="78" name="直線矢印コネクタ 64">
            <a:extLst>
              <a:ext uri="{FF2B5EF4-FFF2-40B4-BE49-F238E27FC236}">
                <a16:creationId xmlns:a16="http://schemas.microsoft.com/office/drawing/2014/main" id="{BAB35E1D-4CA2-43C9-AA7D-C3CE709E771A}"/>
              </a:ext>
            </a:extLst>
          </p:cNvPr>
          <p:cNvCxnSpPr>
            <a:cxnSpLocks/>
            <a:endCxn id="72" idx="3"/>
          </p:cNvCxnSpPr>
          <p:nvPr/>
        </p:nvCxnSpPr>
        <p:spPr bwMode="auto">
          <a:xfrm rot="16200000" flipV="1">
            <a:off x="5204336" y="3061070"/>
            <a:ext cx="3114635" cy="2229865"/>
          </a:xfrm>
          <a:prstGeom prst="bentConnector2">
            <a:avLst/>
          </a:prstGeom>
          <a:solidFill>
            <a:schemeClr val="bg1"/>
          </a:solidFill>
          <a:ln w="12700" cap="flat" cmpd="sng" algn="ctr">
            <a:solidFill>
              <a:schemeClr val="bg1">
                <a:lumMod val="50000"/>
              </a:schemeClr>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矢印: 左右 78">
            <a:extLst>
              <a:ext uri="{FF2B5EF4-FFF2-40B4-BE49-F238E27FC236}">
                <a16:creationId xmlns:a16="http://schemas.microsoft.com/office/drawing/2014/main" id="{E396546C-C52F-46C8-A056-8D108EB549C5}"/>
              </a:ext>
            </a:extLst>
          </p:cNvPr>
          <p:cNvSpPr/>
          <p:nvPr/>
        </p:nvSpPr>
        <p:spPr bwMode="auto">
          <a:xfrm>
            <a:off x="7636408" y="4053594"/>
            <a:ext cx="1837938" cy="368770"/>
          </a:xfrm>
          <a:prstGeom prst="leftRightArrow">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1" name="正方形/長方形 80">
            <a:extLst>
              <a:ext uri="{FF2B5EF4-FFF2-40B4-BE49-F238E27FC236}">
                <a16:creationId xmlns:a16="http://schemas.microsoft.com/office/drawing/2014/main" id="{26458301-3047-4022-9105-3541916EC285}"/>
              </a:ext>
            </a:extLst>
          </p:cNvPr>
          <p:cNvSpPr/>
          <p:nvPr/>
        </p:nvSpPr>
        <p:spPr bwMode="auto">
          <a:xfrm>
            <a:off x="2504174" y="4148635"/>
            <a:ext cx="5050331" cy="1296180"/>
          </a:xfrm>
          <a:prstGeom prst="rect">
            <a:avLst/>
          </a:prstGeom>
          <a:solidFill>
            <a:schemeClr val="accent6">
              <a:lumMod val="10000"/>
              <a:lumOff val="9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82" name="コネクタ: カギ線 81">
            <a:extLst>
              <a:ext uri="{FF2B5EF4-FFF2-40B4-BE49-F238E27FC236}">
                <a16:creationId xmlns:a16="http://schemas.microsoft.com/office/drawing/2014/main" id="{BC46F1C0-312C-4CE8-ABC7-1F84A950D42E}"/>
              </a:ext>
            </a:extLst>
          </p:cNvPr>
          <p:cNvCxnSpPr>
            <a:stCxn id="86" idx="0"/>
            <a:endCxn id="94" idx="0"/>
          </p:cNvCxnSpPr>
          <p:nvPr/>
        </p:nvCxnSpPr>
        <p:spPr bwMode="auto">
          <a:xfrm rot="5400000" flipH="1" flipV="1">
            <a:off x="5050698" y="2637598"/>
            <a:ext cx="12700" cy="3185795"/>
          </a:xfrm>
          <a:prstGeom prst="bentConnector3">
            <a:avLst>
              <a:gd name="adj1" fmla="val 1800000"/>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3" name="グループ化 82">
            <a:extLst>
              <a:ext uri="{FF2B5EF4-FFF2-40B4-BE49-F238E27FC236}">
                <a16:creationId xmlns:a16="http://schemas.microsoft.com/office/drawing/2014/main" id="{02FAE0D1-4329-4B4E-AAAC-84E05BEA47BD}"/>
              </a:ext>
            </a:extLst>
          </p:cNvPr>
          <p:cNvGrpSpPr/>
          <p:nvPr/>
        </p:nvGrpSpPr>
        <p:grpSpPr>
          <a:xfrm>
            <a:off x="2867352" y="4230495"/>
            <a:ext cx="1276792" cy="1107935"/>
            <a:chOff x="1688658" y="3798900"/>
            <a:chExt cx="1276792" cy="1107935"/>
          </a:xfrm>
        </p:grpSpPr>
        <p:sp>
          <p:nvSpPr>
            <p:cNvPr id="84" name="正方形/長方形 83">
              <a:extLst>
                <a:ext uri="{FF2B5EF4-FFF2-40B4-BE49-F238E27FC236}">
                  <a16:creationId xmlns:a16="http://schemas.microsoft.com/office/drawing/2014/main" id="{26EFCFFD-D281-4FA1-8C3A-B8237E064F04}"/>
                </a:ext>
              </a:extLst>
            </p:cNvPr>
            <p:cNvSpPr/>
            <p:nvPr/>
          </p:nvSpPr>
          <p:spPr bwMode="auto">
            <a:xfrm>
              <a:off x="1784553" y="3890875"/>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85" name="正方形/長方形 84">
              <a:extLst>
                <a:ext uri="{FF2B5EF4-FFF2-40B4-BE49-F238E27FC236}">
                  <a16:creationId xmlns:a16="http://schemas.microsoft.com/office/drawing/2014/main" id="{30C84A75-2E82-461C-A67F-65BF04920DA5}"/>
                </a:ext>
              </a:extLst>
            </p:cNvPr>
            <p:cNvSpPr/>
            <p:nvPr/>
          </p:nvSpPr>
          <p:spPr bwMode="auto">
            <a:xfrm>
              <a:off x="1740043" y="3847310"/>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86" name="正方形/長方形 85">
              <a:extLst>
                <a:ext uri="{FF2B5EF4-FFF2-40B4-BE49-F238E27FC236}">
                  <a16:creationId xmlns:a16="http://schemas.microsoft.com/office/drawing/2014/main" id="{989CFC68-966D-42AA-9874-9D29B342E91F}"/>
                </a:ext>
              </a:extLst>
            </p:cNvPr>
            <p:cNvSpPr/>
            <p:nvPr/>
          </p:nvSpPr>
          <p:spPr bwMode="auto">
            <a:xfrm>
              <a:off x="1688658" y="3798900"/>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dirty="0">
                  <a:latin typeface="+mn-ea"/>
                </a:rPr>
                <a:t>Web</a:t>
              </a:r>
            </a:p>
            <a:p>
              <a:pPr algn="ctr"/>
              <a:r>
                <a:rPr lang="ja-JP" altLang="en-US" sz="1400" dirty="0">
                  <a:latin typeface="+mn-ea"/>
                </a:rPr>
                <a:t>サーバ</a:t>
              </a:r>
              <a:endParaRPr kumimoji="1" lang="ja-JP" altLang="en-US" sz="1400" dirty="0">
                <a:latin typeface="+mn-ea"/>
              </a:endParaRPr>
            </a:p>
          </p:txBody>
        </p:sp>
      </p:grpSp>
      <p:grpSp>
        <p:nvGrpSpPr>
          <p:cNvPr id="87" name="グループ化 86">
            <a:extLst>
              <a:ext uri="{FF2B5EF4-FFF2-40B4-BE49-F238E27FC236}">
                <a16:creationId xmlns:a16="http://schemas.microsoft.com/office/drawing/2014/main" id="{3BD96207-E814-4753-B936-74FA819DAFDE}"/>
              </a:ext>
            </a:extLst>
          </p:cNvPr>
          <p:cNvGrpSpPr/>
          <p:nvPr/>
        </p:nvGrpSpPr>
        <p:grpSpPr>
          <a:xfrm>
            <a:off x="4465823" y="4230495"/>
            <a:ext cx="1269014" cy="1107935"/>
            <a:chOff x="4197834" y="3798900"/>
            <a:chExt cx="1269014" cy="1107935"/>
          </a:xfrm>
        </p:grpSpPr>
        <p:sp>
          <p:nvSpPr>
            <p:cNvPr id="88" name="正方形/長方形 87">
              <a:extLst>
                <a:ext uri="{FF2B5EF4-FFF2-40B4-BE49-F238E27FC236}">
                  <a16:creationId xmlns:a16="http://schemas.microsoft.com/office/drawing/2014/main" id="{D8E03F20-A2A6-4E19-BD6A-C71B11A64E0B}"/>
                </a:ext>
              </a:extLst>
            </p:cNvPr>
            <p:cNvSpPr/>
            <p:nvPr/>
          </p:nvSpPr>
          <p:spPr bwMode="auto">
            <a:xfrm>
              <a:off x="4285951" y="3890875"/>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89" name="正方形/長方形 88">
              <a:extLst>
                <a:ext uri="{FF2B5EF4-FFF2-40B4-BE49-F238E27FC236}">
                  <a16:creationId xmlns:a16="http://schemas.microsoft.com/office/drawing/2014/main" id="{27E93887-62D2-425B-B54C-54C0C42F9B12}"/>
                </a:ext>
              </a:extLst>
            </p:cNvPr>
            <p:cNvSpPr/>
            <p:nvPr/>
          </p:nvSpPr>
          <p:spPr bwMode="auto">
            <a:xfrm>
              <a:off x="4241441" y="3847310"/>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90" name="正方形/長方形 89">
              <a:extLst>
                <a:ext uri="{FF2B5EF4-FFF2-40B4-BE49-F238E27FC236}">
                  <a16:creationId xmlns:a16="http://schemas.microsoft.com/office/drawing/2014/main" id="{9EA5105D-7D56-4959-920D-23B1EDF89448}"/>
                </a:ext>
              </a:extLst>
            </p:cNvPr>
            <p:cNvSpPr/>
            <p:nvPr/>
          </p:nvSpPr>
          <p:spPr bwMode="auto">
            <a:xfrm>
              <a:off x="4197834" y="3798900"/>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dirty="0">
                  <a:latin typeface="+mn-ea"/>
                </a:rPr>
                <a:t>DB</a:t>
              </a:r>
            </a:p>
            <a:p>
              <a:pPr algn="ctr"/>
              <a:r>
                <a:rPr lang="ja-JP" altLang="en-US" sz="1400" dirty="0">
                  <a:latin typeface="+mn-ea"/>
                </a:rPr>
                <a:t>サーバ</a:t>
              </a:r>
              <a:endParaRPr kumimoji="1" lang="ja-JP" altLang="en-US" sz="1400" dirty="0">
                <a:latin typeface="+mn-ea"/>
              </a:endParaRPr>
            </a:p>
          </p:txBody>
        </p:sp>
      </p:grpSp>
      <p:grpSp>
        <p:nvGrpSpPr>
          <p:cNvPr id="91" name="グループ化 90">
            <a:extLst>
              <a:ext uri="{FF2B5EF4-FFF2-40B4-BE49-F238E27FC236}">
                <a16:creationId xmlns:a16="http://schemas.microsoft.com/office/drawing/2014/main" id="{C2BCB4AF-57EE-400E-AB41-2827BBDC0EB6}"/>
              </a:ext>
            </a:extLst>
          </p:cNvPr>
          <p:cNvGrpSpPr/>
          <p:nvPr/>
        </p:nvGrpSpPr>
        <p:grpSpPr>
          <a:xfrm>
            <a:off x="6053147" y="4230495"/>
            <a:ext cx="1273100" cy="1107935"/>
            <a:chOff x="6654577" y="3798900"/>
            <a:chExt cx="1273100" cy="1107935"/>
          </a:xfrm>
        </p:grpSpPr>
        <p:sp>
          <p:nvSpPr>
            <p:cNvPr id="92" name="正方形/長方形 91">
              <a:extLst>
                <a:ext uri="{FF2B5EF4-FFF2-40B4-BE49-F238E27FC236}">
                  <a16:creationId xmlns:a16="http://schemas.microsoft.com/office/drawing/2014/main" id="{7F2A7A97-9875-4A73-96CE-EFE1D006A8E2}"/>
                </a:ext>
              </a:extLst>
            </p:cNvPr>
            <p:cNvSpPr/>
            <p:nvPr/>
          </p:nvSpPr>
          <p:spPr bwMode="auto">
            <a:xfrm>
              <a:off x="6746780" y="3890875"/>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93" name="正方形/長方形 92">
              <a:extLst>
                <a:ext uri="{FF2B5EF4-FFF2-40B4-BE49-F238E27FC236}">
                  <a16:creationId xmlns:a16="http://schemas.microsoft.com/office/drawing/2014/main" id="{D8BABCEA-261D-4DB5-8E09-E5FF2AAA829F}"/>
                </a:ext>
              </a:extLst>
            </p:cNvPr>
            <p:cNvSpPr/>
            <p:nvPr/>
          </p:nvSpPr>
          <p:spPr bwMode="auto">
            <a:xfrm>
              <a:off x="6702270" y="3847310"/>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94" name="正方形/長方形 93">
              <a:extLst>
                <a:ext uri="{FF2B5EF4-FFF2-40B4-BE49-F238E27FC236}">
                  <a16:creationId xmlns:a16="http://schemas.microsoft.com/office/drawing/2014/main" id="{655558B9-ADA3-42A3-AE0E-819F0685672A}"/>
                </a:ext>
              </a:extLst>
            </p:cNvPr>
            <p:cNvSpPr/>
            <p:nvPr/>
          </p:nvSpPr>
          <p:spPr bwMode="auto">
            <a:xfrm>
              <a:off x="6654577" y="3798900"/>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sz="1400" dirty="0">
                  <a:latin typeface="+mn-ea"/>
                </a:rPr>
                <a:t>AP</a:t>
              </a:r>
              <a:endParaRPr kumimoji="1" lang="en-US" altLang="ja-JP" sz="1400" dirty="0">
                <a:latin typeface="+mn-ea"/>
              </a:endParaRPr>
            </a:p>
            <a:p>
              <a:pPr algn="ctr"/>
              <a:r>
                <a:rPr lang="ja-JP" altLang="en-US" sz="1400" dirty="0">
                  <a:latin typeface="+mn-ea"/>
                </a:rPr>
                <a:t>サーバ</a:t>
              </a:r>
              <a:endParaRPr kumimoji="1" lang="ja-JP" altLang="en-US" sz="1400" dirty="0">
                <a:latin typeface="+mn-ea"/>
              </a:endParaRPr>
            </a:p>
          </p:txBody>
        </p:sp>
      </p:grpSp>
      <p:cxnSp>
        <p:nvCxnSpPr>
          <p:cNvPr id="96" name="直線矢印コネクタ 95">
            <a:extLst>
              <a:ext uri="{FF2B5EF4-FFF2-40B4-BE49-F238E27FC236}">
                <a16:creationId xmlns:a16="http://schemas.microsoft.com/office/drawing/2014/main" id="{15E7902A-B10A-4E5F-BF30-E114318FB4FE}"/>
              </a:ext>
            </a:extLst>
          </p:cNvPr>
          <p:cNvCxnSpPr>
            <a:cxnSpLocks/>
            <a:stCxn id="67" idx="0"/>
            <a:endCxn id="86" idx="2"/>
          </p:cNvCxnSpPr>
          <p:nvPr/>
        </p:nvCxnSpPr>
        <p:spPr bwMode="auto">
          <a:xfrm flipV="1">
            <a:off x="3457801" y="5246455"/>
            <a:ext cx="0" cy="486866"/>
          </a:xfrm>
          <a:prstGeom prst="straightConnector1">
            <a:avLst/>
          </a:prstGeom>
          <a:solidFill>
            <a:schemeClr val="bg1"/>
          </a:solidFill>
          <a:ln w="12700" cap="flat" cmpd="sng" algn="ctr">
            <a:solidFill>
              <a:schemeClr val="bg1">
                <a:lumMod val="50000"/>
              </a:schemeClr>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7" name="直線矢印コネクタ 96">
            <a:extLst>
              <a:ext uri="{FF2B5EF4-FFF2-40B4-BE49-F238E27FC236}">
                <a16:creationId xmlns:a16="http://schemas.microsoft.com/office/drawing/2014/main" id="{04E3DDA1-B78A-4180-84E8-200076918B5B}"/>
              </a:ext>
            </a:extLst>
          </p:cNvPr>
          <p:cNvCxnSpPr>
            <a:cxnSpLocks/>
            <a:stCxn id="68" idx="0"/>
            <a:endCxn id="90" idx="2"/>
          </p:cNvCxnSpPr>
          <p:nvPr/>
        </p:nvCxnSpPr>
        <p:spPr bwMode="auto">
          <a:xfrm flipV="1">
            <a:off x="5056272" y="5246455"/>
            <a:ext cx="0" cy="486866"/>
          </a:xfrm>
          <a:prstGeom prst="straightConnector1">
            <a:avLst/>
          </a:prstGeom>
          <a:solidFill>
            <a:schemeClr val="bg1"/>
          </a:solidFill>
          <a:ln w="12700" cap="flat" cmpd="sng" algn="ctr">
            <a:solidFill>
              <a:schemeClr val="bg1">
                <a:lumMod val="50000"/>
              </a:schemeClr>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8" name="直線矢印コネクタ 97">
            <a:extLst>
              <a:ext uri="{FF2B5EF4-FFF2-40B4-BE49-F238E27FC236}">
                <a16:creationId xmlns:a16="http://schemas.microsoft.com/office/drawing/2014/main" id="{A8006FD9-5B1D-451F-B8B3-FA1A92589741}"/>
              </a:ext>
            </a:extLst>
          </p:cNvPr>
          <p:cNvCxnSpPr>
            <a:cxnSpLocks/>
            <a:stCxn id="69" idx="0"/>
            <a:endCxn id="94" idx="2"/>
          </p:cNvCxnSpPr>
          <p:nvPr/>
        </p:nvCxnSpPr>
        <p:spPr bwMode="auto">
          <a:xfrm flipV="1">
            <a:off x="6643596" y="5246455"/>
            <a:ext cx="0" cy="486866"/>
          </a:xfrm>
          <a:prstGeom prst="straightConnector1">
            <a:avLst/>
          </a:prstGeom>
          <a:solidFill>
            <a:schemeClr val="bg1"/>
          </a:solidFill>
          <a:ln w="12700" cap="flat" cmpd="sng" algn="ctr">
            <a:solidFill>
              <a:schemeClr val="bg1">
                <a:lumMod val="50000"/>
              </a:schemeClr>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0" name="矢印: 左右 79">
            <a:extLst>
              <a:ext uri="{FF2B5EF4-FFF2-40B4-BE49-F238E27FC236}">
                <a16:creationId xmlns:a16="http://schemas.microsoft.com/office/drawing/2014/main" id="{79C7FA08-A051-451F-880B-185A2ED776B5}"/>
              </a:ext>
            </a:extLst>
          </p:cNvPr>
          <p:cNvSpPr/>
          <p:nvPr/>
        </p:nvSpPr>
        <p:spPr bwMode="auto">
          <a:xfrm>
            <a:off x="7533308" y="5109027"/>
            <a:ext cx="1941037" cy="368770"/>
          </a:xfrm>
          <a:prstGeom prst="leftRightArrow">
            <a:avLst/>
          </a:prstGeom>
          <a:solidFill>
            <a:schemeClr val="accent6">
              <a:lumMod val="75000"/>
              <a:lumOff val="25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1" name="正方形/長方形 100">
            <a:extLst>
              <a:ext uri="{FF2B5EF4-FFF2-40B4-BE49-F238E27FC236}">
                <a16:creationId xmlns:a16="http://schemas.microsoft.com/office/drawing/2014/main" id="{6FD6131E-A8FC-4ED4-9CAE-0286F0A67E05}"/>
              </a:ext>
            </a:extLst>
          </p:cNvPr>
          <p:cNvSpPr/>
          <p:nvPr/>
        </p:nvSpPr>
        <p:spPr bwMode="auto">
          <a:xfrm>
            <a:off x="9474347" y="3021672"/>
            <a:ext cx="2345698" cy="576362"/>
          </a:xfrm>
          <a:prstGeom prst="rect">
            <a:avLst/>
          </a:prstGeom>
          <a:solidFill>
            <a:schemeClr val="bg1"/>
          </a:solidFill>
          <a:ln w="1270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dirty="0">
                <a:solidFill>
                  <a:schemeClr val="tx1">
                    <a:lumMod val="50000"/>
                    <a:lumOff val="50000"/>
                  </a:schemeClr>
                </a:solidFill>
                <a:latin typeface="+mn-ea"/>
              </a:rPr>
              <a:t>テナント</a:t>
            </a:r>
            <a:r>
              <a:rPr lang="en-US" altLang="ja-JP" sz="1200" dirty="0">
                <a:solidFill>
                  <a:schemeClr val="tx1">
                    <a:lumMod val="50000"/>
                    <a:lumOff val="50000"/>
                  </a:schemeClr>
                </a:solidFill>
                <a:latin typeface="+mn-ea"/>
              </a:rPr>
              <a:t>A</a:t>
            </a:r>
            <a:r>
              <a:rPr lang="ja-JP" altLang="en-US" sz="1200" dirty="0">
                <a:solidFill>
                  <a:schemeClr val="tx1">
                    <a:lumMod val="50000"/>
                    <a:lumOff val="50000"/>
                  </a:schemeClr>
                </a:solidFill>
                <a:latin typeface="+mn-ea"/>
              </a:rPr>
              <a:t> </a:t>
            </a:r>
            <a:r>
              <a:rPr lang="en-US" altLang="ja-JP" sz="1200" dirty="0">
                <a:solidFill>
                  <a:schemeClr val="tx1">
                    <a:lumMod val="50000"/>
                    <a:lumOff val="50000"/>
                  </a:schemeClr>
                </a:solidFill>
                <a:latin typeface="+mn-ea"/>
              </a:rPr>
              <a:t>VM</a:t>
            </a:r>
            <a:r>
              <a:rPr lang="ja-JP" altLang="en-US" sz="1200" dirty="0">
                <a:solidFill>
                  <a:schemeClr val="tx1">
                    <a:lumMod val="50000"/>
                    <a:lumOff val="50000"/>
                  </a:schemeClr>
                </a:solidFill>
                <a:latin typeface="+mn-ea"/>
              </a:rPr>
              <a:t>用</a:t>
            </a:r>
            <a:endParaRPr lang="en-US" altLang="ja-JP" sz="1200" dirty="0">
              <a:solidFill>
                <a:schemeClr val="tx1">
                  <a:lumMod val="50000"/>
                  <a:lumOff val="50000"/>
                </a:schemeClr>
              </a:solidFill>
              <a:latin typeface="+mn-ea"/>
            </a:endParaRPr>
          </a:p>
          <a:p>
            <a:pPr algn="ctr"/>
            <a:r>
              <a:rPr kumimoji="1" lang="en-US" altLang="ja-JP" sz="1200" dirty="0">
                <a:solidFill>
                  <a:schemeClr val="tx1">
                    <a:lumMod val="50000"/>
                    <a:lumOff val="50000"/>
                  </a:schemeClr>
                </a:solidFill>
                <a:latin typeface="+mn-ea"/>
              </a:rPr>
              <a:t>Workspace</a:t>
            </a:r>
            <a:endParaRPr kumimoji="1" lang="ja-JP" altLang="en-US" sz="1200" dirty="0">
              <a:solidFill>
                <a:schemeClr val="tx1">
                  <a:lumMod val="50000"/>
                  <a:lumOff val="50000"/>
                </a:schemeClr>
              </a:solidFill>
              <a:latin typeface="+mn-ea"/>
            </a:endParaRPr>
          </a:p>
        </p:txBody>
      </p:sp>
      <p:sp>
        <p:nvSpPr>
          <p:cNvPr id="102" name="正方形/長方形 101">
            <a:extLst>
              <a:ext uri="{FF2B5EF4-FFF2-40B4-BE49-F238E27FC236}">
                <a16:creationId xmlns:a16="http://schemas.microsoft.com/office/drawing/2014/main" id="{D02B83BB-AB06-4E40-BC6B-29D6E5929230}"/>
              </a:ext>
            </a:extLst>
          </p:cNvPr>
          <p:cNvSpPr/>
          <p:nvPr/>
        </p:nvSpPr>
        <p:spPr bwMode="auto">
          <a:xfrm>
            <a:off x="9474347" y="3707064"/>
            <a:ext cx="2345698"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dirty="0">
                <a:latin typeface="+mn-ea"/>
              </a:rPr>
              <a:t>テナント</a:t>
            </a:r>
            <a:r>
              <a:rPr lang="en-US" altLang="ja-JP" sz="1400" dirty="0">
                <a:latin typeface="+mn-ea"/>
              </a:rPr>
              <a:t>B</a:t>
            </a:r>
          </a:p>
          <a:p>
            <a:pPr algn="ctr"/>
            <a:r>
              <a:rPr lang="ja-JP" altLang="en-US" sz="1400" dirty="0">
                <a:latin typeface="+mn-ea"/>
              </a:rPr>
              <a:t>仮想ネットワーク用</a:t>
            </a:r>
          </a:p>
          <a:p>
            <a:pPr algn="ctr"/>
            <a:r>
              <a:rPr lang="en-US" altLang="ja-JP" sz="1400" dirty="0">
                <a:latin typeface="+mn-ea"/>
              </a:rPr>
              <a:t>Workspace</a:t>
            </a:r>
          </a:p>
        </p:txBody>
      </p:sp>
      <p:sp>
        <p:nvSpPr>
          <p:cNvPr id="103" name="正方形/長方形 102">
            <a:extLst>
              <a:ext uri="{FF2B5EF4-FFF2-40B4-BE49-F238E27FC236}">
                <a16:creationId xmlns:a16="http://schemas.microsoft.com/office/drawing/2014/main" id="{B742E27D-7C13-497C-84D9-70CB24709B86}"/>
              </a:ext>
            </a:extLst>
          </p:cNvPr>
          <p:cNvSpPr/>
          <p:nvPr/>
        </p:nvSpPr>
        <p:spPr bwMode="auto">
          <a:xfrm>
            <a:off x="565612" y="2708436"/>
            <a:ext cx="1614235" cy="2808390"/>
          </a:xfrm>
          <a:prstGeom prst="rect">
            <a:avLst/>
          </a:prstGeom>
          <a:solidFill>
            <a:schemeClr val="bg1">
              <a:lumMod val="85000"/>
              <a:alpha val="37000"/>
            </a:schemeClr>
          </a:solidFill>
          <a:ln w="1905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1600" dirty="0">
                <a:latin typeface="+mn-ea"/>
              </a:rPr>
              <a:t>テナント</a:t>
            </a:r>
            <a:r>
              <a:rPr lang="en-US" altLang="ja-JP" sz="1600" dirty="0">
                <a:latin typeface="+mn-ea"/>
              </a:rPr>
              <a:t>A</a:t>
            </a:r>
            <a:endParaRPr kumimoji="1" lang="en-US" altLang="ja-JP" sz="1600" dirty="0">
              <a:latin typeface="+mn-ea"/>
            </a:endParaRPr>
          </a:p>
        </p:txBody>
      </p:sp>
    </p:spTree>
    <p:extLst>
      <p:ext uri="{BB962C8B-B14F-4D97-AF65-F5344CB8AC3E}">
        <p14:creationId xmlns:p14="http://schemas.microsoft.com/office/powerpoint/2010/main" val="193580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a:extLst>
              <a:ext uri="{FF2B5EF4-FFF2-40B4-BE49-F238E27FC236}">
                <a16:creationId xmlns:a16="http://schemas.microsoft.com/office/drawing/2014/main" id="{B636D5EB-C508-4FA6-BB58-DDED1DEEDBF0}"/>
              </a:ext>
            </a:extLst>
          </p:cNvPr>
          <p:cNvSpPr/>
          <p:nvPr/>
        </p:nvSpPr>
        <p:spPr bwMode="auto">
          <a:xfrm>
            <a:off x="1853076" y="2708436"/>
            <a:ext cx="5212919" cy="2808390"/>
          </a:xfrm>
          <a:prstGeom prst="rect">
            <a:avLst/>
          </a:prstGeom>
          <a:solidFill>
            <a:schemeClr val="accent1">
              <a:lumMod val="20000"/>
              <a:lumOff val="80000"/>
              <a:alpha val="37000"/>
            </a:schemeClr>
          </a:solidFill>
          <a:ln w="19050">
            <a:solidFill>
              <a:schemeClr val="accent1">
                <a:lumMod val="60000"/>
                <a:lumOff val="40000"/>
              </a:schemeClr>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dirty="0">
                <a:latin typeface="+mn-ea"/>
              </a:rPr>
              <a:t>テナント</a:t>
            </a:r>
            <a:r>
              <a:rPr lang="en-US" altLang="ja-JP" dirty="0">
                <a:latin typeface="+mn-ea"/>
              </a:rPr>
              <a:t>X</a:t>
            </a:r>
            <a:endParaRPr kumimoji="1" lang="en-US" altLang="ja-JP" dirty="0">
              <a:latin typeface="+mn-ea"/>
            </a:endParaRPr>
          </a:p>
          <a:p>
            <a:r>
              <a:rPr kumimoji="1" lang="ja-JP" altLang="en-US" sz="1000" dirty="0">
                <a:latin typeface="+mn-ea"/>
              </a:rPr>
              <a:t>サブネット</a:t>
            </a:r>
            <a:r>
              <a:rPr kumimoji="1" lang="en-US" altLang="ja-JP" sz="1000" dirty="0">
                <a:latin typeface="+mn-ea"/>
              </a:rPr>
              <a:t>: </a:t>
            </a:r>
            <a:r>
              <a:rPr kumimoji="1" lang="en-US" altLang="ja-JP" sz="1000" dirty="0" err="1">
                <a:latin typeface="+mn-ea"/>
              </a:rPr>
              <a:t>aaa.bbb.ccc.</a:t>
            </a:r>
            <a:r>
              <a:rPr lang="en-US" altLang="ja-JP" sz="1000" dirty="0" err="1">
                <a:latin typeface="+mn-ea"/>
              </a:rPr>
              <a:t>xxx</a:t>
            </a:r>
            <a:r>
              <a:rPr kumimoji="1" lang="en-US" altLang="ja-JP" sz="1000" dirty="0">
                <a:latin typeface="+mn-ea"/>
              </a:rPr>
              <a:t>/24</a:t>
            </a:r>
            <a:endParaRPr kumimoji="1" lang="ja-JP" altLang="en-US" sz="1000" dirty="0">
              <a:latin typeface="+mn-ea"/>
            </a:endParaRPr>
          </a:p>
        </p:txBody>
      </p:sp>
      <p:sp>
        <p:nvSpPr>
          <p:cNvPr id="57" name="正方形/長方形 56">
            <a:extLst>
              <a:ext uri="{FF2B5EF4-FFF2-40B4-BE49-F238E27FC236}">
                <a16:creationId xmlns:a16="http://schemas.microsoft.com/office/drawing/2014/main" id="{165274BA-77DE-49CF-B34F-91B2905EF850}"/>
              </a:ext>
            </a:extLst>
          </p:cNvPr>
          <p:cNvSpPr/>
          <p:nvPr/>
        </p:nvSpPr>
        <p:spPr bwMode="auto">
          <a:xfrm>
            <a:off x="1988589" y="4148635"/>
            <a:ext cx="4995495" cy="1296180"/>
          </a:xfrm>
          <a:prstGeom prst="rect">
            <a:avLst/>
          </a:prstGeom>
          <a:solidFill>
            <a:schemeClr val="accent6">
              <a:lumMod val="10000"/>
              <a:lumOff val="9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 name="タイトル 1">
            <a:extLst>
              <a:ext uri="{FF2B5EF4-FFF2-40B4-BE49-F238E27FC236}">
                <a16:creationId xmlns:a16="http://schemas.microsoft.com/office/drawing/2014/main" id="{E5987FE0-4B32-45EE-9CDF-2141665A659C}"/>
              </a:ext>
            </a:extLst>
          </p:cNvPr>
          <p:cNvSpPr>
            <a:spLocks noGrp="1"/>
          </p:cNvSpPr>
          <p:nvPr>
            <p:ph type="title"/>
          </p:nvPr>
        </p:nvSpPr>
        <p:spPr/>
        <p:txBody>
          <a:bodyPr/>
          <a:lstStyle/>
          <a:p>
            <a:r>
              <a:rPr lang="en-US" altLang="ja-JP" dirty="0"/>
              <a:t>6.3 </a:t>
            </a:r>
            <a:r>
              <a:rPr lang="ja-JP" altLang="en-US" dirty="0"/>
              <a:t>テナント内</a:t>
            </a:r>
            <a:r>
              <a:rPr lang="en-US" altLang="ja-JP" dirty="0"/>
              <a:t>VM</a:t>
            </a:r>
            <a:r>
              <a:rPr lang="ja-JP" altLang="en-US" dirty="0"/>
              <a:t>の増減</a:t>
            </a:r>
            <a:endParaRPr kumimoji="1" lang="ja-JP" altLang="en-US" dirty="0"/>
          </a:p>
        </p:txBody>
      </p:sp>
      <p:sp>
        <p:nvSpPr>
          <p:cNvPr id="17" name="コンテンツ プレースホルダー 16">
            <a:extLst>
              <a:ext uri="{FF2B5EF4-FFF2-40B4-BE49-F238E27FC236}">
                <a16:creationId xmlns:a16="http://schemas.microsoft.com/office/drawing/2014/main" id="{29E82B4D-0E61-42EA-B550-D707DBB7D509}"/>
              </a:ext>
            </a:extLst>
          </p:cNvPr>
          <p:cNvSpPr>
            <a:spLocks noGrp="1"/>
          </p:cNvSpPr>
          <p:nvPr>
            <p:ph sz="quarter" idx="10"/>
          </p:nvPr>
        </p:nvSpPr>
        <p:spPr/>
        <p:txBody>
          <a:bodyPr/>
          <a:lstStyle/>
          <a:p>
            <a:r>
              <a:rPr lang="ja-JP" altLang="en-US" dirty="0"/>
              <a:t>作成したテナント内の</a:t>
            </a:r>
            <a:r>
              <a:rPr lang="en-US" altLang="ja-JP" dirty="0"/>
              <a:t>VM</a:t>
            </a:r>
            <a:r>
              <a:rPr lang="ja-JP" altLang="en-US" dirty="0"/>
              <a:t>を増やす、もしくは減らします。</a:t>
            </a:r>
            <a:r>
              <a:rPr lang="en-US" altLang="ja-JP" dirty="0"/>
              <a:t/>
            </a:r>
            <a:br>
              <a:rPr lang="en-US" altLang="ja-JP" dirty="0"/>
            </a:br>
            <a:r>
              <a:rPr lang="ja-JP" altLang="en-US" dirty="0"/>
              <a:t>増減した</a:t>
            </a:r>
            <a:r>
              <a:rPr lang="en-US" altLang="ja-JP" dirty="0"/>
              <a:t>VM</a:t>
            </a:r>
            <a:r>
              <a:rPr lang="ja-JP" altLang="en-US" dirty="0"/>
              <a:t>の数量は</a:t>
            </a:r>
            <a:r>
              <a:rPr lang="en-US" altLang="ja-JP" dirty="0"/>
              <a:t>Terraform</a:t>
            </a:r>
            <a:r>
              <a:rPr lang="ja-JP" altLang="en-US" dirty="0"/>
              <a:t>の</a:t>
            </a:r>
            <a:r>
              <a:rPr lang="en-US" altLang="ja-JP" dirty="0"/>
              <a:t>Workspace</a:t>
            </a:r>
            <a:r>
              <a:rPr lang="ja-JP" altLang="en-US" dirty="0"/>
              <a:t>と連携して管理されます。</a:t>
            </a:r>
          </a:p>
        </p:txBody>
      </p:sp>
      <p:sp>
        <p:nvSpPr>
          <p:cNvPr id="23" name="フローチャート: 書類 22">
            <a:extLst>
              <a:ext uri="{FF2B5EF4-FFF2-40B4-BE49-F238E27FC236}">
                <a16:creationId xmlns:a16="http://schemas.microsoft.com/office/drawing/2014/main" id="{9D140D81-A937-4E04-8E69-697936F278F2}"/>
              </a:ext>
            </a:extLst>
          </p:cNvPr>
          <p:cNvSpPr/>
          <p:nvPr/>
        </p:nvSpPr>
        <p:spPr bwMode="auto">
          <a:xfrm>
            <a:off x="2296939" y="5733321"/>
            <a:ext cx="1180897" cy="624293"/>
          </a:xfrm>
          <a:prstGeom prst="flowChartDocument">
            <a:avLst/>
          </a:prstGeom>
          <a:noFill/>
          <a:ln w="127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a:solidFill>
                  <a:schemeClr val="bg1">
                    <a:lumMod val="50000"/>
                  </a:schemeClr>
                </a:solidFill>
                <a:latin typeface="+mn-ea"/>
              </a:rPr>
              <a:t>Web</a:t>
            </a:r>
            <a:r>
              <a:rPr kumimoji="1" lang="ja-JP" altLang="en-US" sz="1200">
                <a:solidFill>
                  <a:schemeClr val="bg1">
                    <a:lumMod val="50000"/>
                  </a:schemeClr>
                </a:solidFill>
                <a:latin typeface="+mn-ea"/>
              </a:rPr>
              <a:t>サーバ用</a:t>
            </a:r>
            <a:endParaRPr kumimoji="1" lang="en-US" altLang="ja-JP" sz="1200">
              <a:solidFill>
                <a:schemeClr val="bg1">
                  <a:lumMod val="50000"/>
                </a:schemeClr>
              </a:solidFill>
              <a:latin typeface="+mn-ea"/>
            </a:endParaRPr>
          </a:p>
          <a:p>
            <a:pPr algn="ctr"/>
            <a:r>
              <a:rPr lang="ja-JP" altLang="en-US" sz="1200">
                <a:solidFill>
                  <a:schemeClr val="bg1">
                    <a:lumMod val="50000"/>
                  </a:schemeClr>
                </a:solidFill>
                <a:latin typeface="+mn-ea"/>
              </a:rPr>
              <a:t>テンプレート</a:t>
            </a:r>
            <a:endParaRPr kumimoji="1" lang="ja-JP" altLang="en-US" sz="1200" dirty="0">
              <a:solidFill>
                <a:schemeClr val="bg1">
                  <a:lumMod val="50000"/>
                </a:schemeClr>
              </a:solidFill>
              <a:latin typeface="+mn-ea"/>
            </a:endParaRPr>
          </a:p>
        </p:txBody>
      </p:sp>
      <p:sp>
        <p:nvSpPr>
          <p:cNvPr id="24" name="フローチャート: 書類 23">
            <a:extLst>
              <a:ext uri="{FF2B5EF4-FFF2-40B4-BE49-F238E27FC236}">
                <a16:creationId xmlns:a16="http://schemas.microsoft.com/office/drawing/2014/main" id="{866D324A-0FB4-4FD9-B809-9D86EAFDAF7D}"/>
              </a:ext>
            </a:extLst>
          </p:cNvPr>
          <p:cNvSpPr/>
          <p:nvPr/>
        </p:nvSpPr>
        <p:spPr bwMode="auto">
          <a:xfrm>
            <a:off x="3895410" y="5733321"/>
            <a:ext cx="1180897" cy="624293"/>
          </a:xfrm>
          <a:prstGeom prst="flowChartDocument">
            <a:avLst/>
          </a:prstGeom>
          <a:noFill/>
          <a:ln w="127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a:solidFill>
                  <a:schemeClr val="bg1">
                    <a:lumMod val="50000"/>
                  </a:schemeClr>
                </a:solidFill>
                <a:latin typeface="+mn-ea"/>
              </a:rPr>
              <a:t>DB</a:t>
            </a:r>
            <a:r>
              <a:rPr kumimoji="1" lang="ja-JP" altLang="en-US" sz="1200">
                <a:solidFill>
                  <a:schemeClr val="bg1">
                    <a:lumMod val="50000"/>
                  </a:schemeClr>
                </a:solidFill>
                <a:latin typeface="+mn-ea"/>
              </a:rPr>
              <a:t>サーバ用</a:t>
            </a:r>
            <a:endParaRPr kumimoji="1" lang="en-US" altLang="ja-JP" sz="1200">
              <a:solidFill>
                <a:schemeClr val="bg1">
                  <a:lumMod val="50000"/>
                </a:schemeClr>
              </a:solidFill>
              <a:latin typeface="+mn-ea"/>
            </a:endParaRPr>
          </a:p>
          <a:p>
            <a:pPr algn="ctr"/>
            <a:r>
              <a:rPr lang="ja-JP" altLang="en-US" sz="1200">
                <a:solidFill>
                  <a:schemeClr val="bg1">
                    <a:lumMod val="50000"/>
                  </a:schemeClr>
                </a:solidFill>
                <a:latin typeface="+mn-ea"/>
              </a:rPr>
              <a:t>テンプレート</a:t>
            </a:r>
            <a:endParaRPr kumimoji="1" lang="ja-JP" altLang="en-US" sz="1200" dirty="0">
              <a:solidFill>
                <a:schemeClr val="bg1">
                  <a:lumMod val="50000"/>
                </a:schemeClr>
              </a:solidFill>
              <a:latin typeface="+mn-ea"/>
            </a:endParaRPr>
          </a:p>
        </p:txBody>
      </p:sp>
      <p:sp>
        <p:nvSpPr>
          <p:cNvPr id="25" name="フローチャート: 書類 24">
            <a:extLst>
              <a:ext uri="{FF2B5EF4-FFF2-40B4-BE49-F238E27FC236}">
                <a16:creationId xmlns:a16="http://schemas.microsoft.com/office/drawing/2014/main" id="{63C5E683-A72D-43AC-9F12-6722DF66133B}"/>
              </a:ext>
            </a:extLst>
          </p:cNvPr>
          <p:cNvSpPr/>
          <p:nvPr/>
        </p:nvSpPr>
        <p:spPr bwMode="auto">
          <a:xfrm>
            <a:off x="5482734" y="5733321"/>
            <a:ext cx="1180897" cy="624293"/>
          </a:xfrm>
          <a:prstGeom prst="flowChartDocument">
            <a:avLst/>
          </a:prstGeom>
          <a:noFill/>
          <a:ln w="127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a:solidFill>
                  <a:schemeClr val="bg1">
                    <a:lumMod val="50000"/>
                  </a:schemeClr>
                </a:solidFill>
                <a:latin typeface="+mn-ea"/>
              </a:rPr>
              <a:t>AP</a:t>
            </a:r>
            <a:r>
              <a:rPr kumimoji="1" lang="ja-JP" altLang="en-US" sz="1200">
                <a:solidFill>
                  <a:schemeClr val="bg1">
                    <a:lumMod val="50000"/>
                  </a:schemeClr>
                </a:solidFill>
                <a:latin typeface="+mn-ea"/>
              </a:rPr>
              <a:t>サーバ用</a:t>
            </a:r>
            <a:endParaRPr kumimoji="1" lang="en-US" altLang="ja-JP" sz="1200">
              <a:solidFill>
                <a:schemeClr val="bg1">
                  <a:lumMod val="50000"/>
                </a:schemeClr>
              </a:solidFill>
              <a:latin typeface="+mn-ea"/>
            </a:endParaRPr>
          </a:p>
          <a:p>
            <a:pPr algn="ctr"/>
            <a:r>
              <a:rPr lang="ja-JP" altLang="en-US" sz="1200">
                <a:solidFill>
                  <a:schemeClr val="bg1">
                    <a:lumMod val="50000"/>
                  </a:schemeClr>
                </a:solidFill>
                <a:latin typeface="+mn-ea"/>
              </a:rPr>
              <a:t>テンプレート</a:t>
            </a:r>
            <a:endParaRPr kumimoji="1" lang="ja-JP" altLang="en-US" sz="1200" dirty="0">
              <a:solidFill>
                <a:schemeClr val="bg1">
                  <a:lumMod val="50000"/>
                </a:schemeClr>
              </a:solidFill>
              <a:latin typeface="+mn-ea"/>
            </a:endParaRPr>
          </a:p>
        </p:txBody>
      </p:sp>
      <p:sp>
        <p:nvSpPr>
          <p:cNvPr id="26" name="正方形/長方形 25">
            <a:extLst>
              <a:ext uri="{FF2B5EF4-FFF2-40B4-BE49-F238E27FC236}">
                <a16:creationId xmlns:a16="http://schemas.microsoft.com/office/drawing/2014/main" id="{3BA656DC-0D17-4E1D-9713-720804343026}"/>
              </a:ext>
            </a:extLst>
          </p:cNvPr>
          <p:cNvSpPr/>
          <p:nvPr/>
        </p:nvSpPr>
        <p:spPr bwMode="auto">
          <a:xfrm>
            <a:off x="3895410" y="3324745"/>
            <a:ext cx="1180897" cy="387803"/>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a:latin typeface="+mn-ea"/>
              </a:rPr>
              <a:t>Tier-1 GW</a:t>
            </a:r>
            <a:endParaRPr kumimoji="1" lang="ja-JP" altLang="en-US" sz="1400" dirty="0">
              <a:latin typeface="+mn-ea"/>
            </a:endParaRPr>
          </a:p>
        </p:txBody>
      </p:sp>
      <p:cxnSp>
        <p:nvCxnSpPr>
          <p:cNvPr id="27" name="コネクタ: カギ線 49">
            <a:extLst>
              <a:ext uri="{FF2B5EF4-FFF2-40B4-BE49-F238E27FC236}">
                <a16:creationId xmlns:a16="http://schemas.microsoft.com/office/drawing/2014/main" id="{156140B4-EEB5-4FA4-BF9C-F22DDD1AC9CA}"/>
              </a:ext>
            </a:extLst>
          </p:cNvPr>
          <p:cNvCxnSpPr>
            <a:stCxn id="41" idx="0"/>
            <a:endCxn id="26" idx="2"/>
          </p:cNvCxnSpPr>
          <p:nvPr/>
        </p:nvCxnSpPr>
        <p:spPr bwMode="auto">
          <a:xfrm flipV="1">
            <a:off x="4485859" y="3712548"/>
            <a:ext cx="0" cy="517947"/>
          </a:xfrm>
          <a:prstGeom prst="straightConnector1">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8" name="正方形/長方形 27">
            <a:extLst>
              <a:ext uri="{FF2B5EF4-FFF2-40B4-BE49-F238E27FC236}">
                <a16:creationId xmlns:a16="http://schemas.microsoft.com/office/drawing/2014/main" id="{AAF5F23C-C0AF-4EF2-87D5-0CC9F6829F39}"/>
              </a:ext>
            </a:extLst>
          </p:cNvPr>
          <p:cNvSpPr/>
          <p:nvPr/>
        </p:nvSpPr>
        <p:spPr bwMode="auto">
          <a:xfrm>
            <a:off x="3895410" y="2281395"/>
            <a:ext cx="1180897" cy="67458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dirty="0">
                <a:latin typeface="+mn-ea"/>
              </a:rPr>
              <a:t>踏み台サーバ</a:t>
            </a:r>
          </a:p>
        </p:txBody>
      </p:sp>
      <p:cxnSp>
        <p:nvCxnSpPr>
          <p:cNvPr id="29" name="コネクタ: カギ線 49">
            <a:extLst>
              <a:ext uri="{FF2B5EF4-FFF2-40B4-BE49-F238E27FC236}">
                <a16:creationId xmlns:a16="http://schemas.microsoft.com/office/drawing/2014/main" id="{4D125ADD-2375-4A56-8C41-C88A8ACEBECB}"/>
              </a:ext>
            </a:extLst>
          </p:cNvPr>
          <p:cNvCxnSpPr>
            <a:cxnSpLocks/>
            <a:stCxn id="26" idx="0"/>
            <a:endCxn id="28" idx="2"/>
          </p:cNvCxnSpPr>
          <p:nvPr/>
        </p:nvCxnSpPr>
        <p:spPr bwMode="auto">
          <a:xfrm flipV="1">
            <a:off x="4485859" y="2955975"/>
            <a:ext cx="0" cy="368770"/>
          </a:xfrm>
          <a:prstGeom prst="straightConnector1">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0" name="フローチャート: 書類 29">
            <a:extLst>
              <a:ext uri="{FF2B5EF4-FFF2-40B4-BE49-F238E27FC236}">
                <a16:creationId xmlns:a16="http://schemas.microsoft.com/office/drawing/2014/main" id="{F94A2464-571F-4767-A6BB-B64334B0EDB8}"/>
              </a:ext>
            </a:extLst>
          </p:cNvPr>
          <p:cNvSpPr/>
          <p:nvPr/>
        </p:nvSpPr>
        <p:spPr bwMode="auto">
          <a:xfrm>
            <a:off x="6984091" y="5733320"/>
            <a:ext cx="1180897" cy="624293"/>
          </a:xfrm>
          <a:prstGeom prst="flowChartDocument">
            <a:avLst/>
          </a:prstGeom>
          <a:noFill/>
          <a:ln w="127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solidFill>
                  <a:schemeClr val="bg1">
                    <a:lumMod val="50000"/>
                  </a:schemeClr>
                </a:solidFill>
                <a:latin typeface="+mn-ea"/>
              </a:rPr>
              <a:t>踏み台サーバ用</a:t>
            </a:r>
            <a:endParaRPr kumimoji="1" lang="en-US" altLang="ja-JP" sz="1200">
              <a:solidFill>
                <a:schemeClr val="bg1">
                  <a:lumMod val="50000"/>
                </a:schemeClr>
              </a:solidFill>
              <a:latin typeface="+mn-ea"/>
            </a:endParaRPr>
          </a:p>
          <a:p>
            <a:pPr algn="ctr"/>
            <a:r>
              <a:rPr lang="ja-JP" altLang="en-US" sz="1200">
                <a:solidFill>
                  <a:schemeClr val="bg1">
                    <a:lumMod val="50000"/>
                  </a:schemeClr>
                </a:solidFill>
                <a:latin typeface="+mn-ea"/>
              </a:rPr>
              <a:t>テンプレート</a:t>
            </a:r>
            <a:endParaRPr kumimoji="1" lang="ja-JP" altLang="en-US" sz="1200" dirty="0">
              <a:solidFill>
                <a:schemeClr val="bg1">
                  <a:lumMod val="50000"/>
                </a:schemeClr>
              </a:solidFill>
              <a:latin typeface="+mn-ea"/>
            </a:endParaRPr>
          </a:p>
        </p:txBody>
      </p:sp>
      <p:cxnSp>
        <p:nvCxnSpPr>
          <p:cNvPr id="31" name="直線矢印コネクタ 64">
            <a:extLst>
              <a:ext uri="{FF2B5EF4-FFF2-40B4-BE49-F238E27FC236}">
                <a16:creationId xmlns:a16="http://schemas.microsoft.com/office/drawing/2014/main" id="{09986F92-3543-4F73-A4CE-98B5BB39EE27}"/>
              </a:ext>
            </a:extLst>
          </p:cNvPr>
          <p:cNvCxnSpPr>
            <a:cxnSpLocks/>
            <a:endCxn id="28" idx="3"/>
          </p:cNvCxnSpPr>
          <p:nvPr/>
        </p:nvCxnSpPr>
        <p:spPr bwMode="auto">
          <a:xfrm rot="16200000" flipV="1">
            <a:off x="4633923" y="3061070"/>
            <a:ext cx="3114635" cy="2229865"/>
          </a:xfrm>
          <a:prstGeom prst="bentConnector2">
            <a:avLst/>
          </a:prstGeom>
          <a:solidFill>
            <a:schemeClr val="bg1"/>
          </a:solidFill>
          <a:ln w="12700" cap="flat" cmpd="sng" algn="ctr">
            <a:solidFill>
              <a:schemeClr val="bg1">
                <a:lumMod val="50000"/>
              </a:schemeClr>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3" name="コネクタ: カギ線 32">
            <a:extLst>
              <a:ext uri="{FF2B5EF4-FFF2-40B4-BE49-F238E27FC236}">
                <a16:creationId xmlns:a16="http://schemas.microsoft.com/office/drawing/2014/main" id="{92E785B6-F131-407E-AFC6-D1DD8B914BDA}"/>
              </a:ext>
            </a:extLst>
          </p:cNvPr>
          <p:cNvCxnSpPr>
            <a:cxnSpLocks/>
            <a:stCxn id="37" idx="0"/>
            <a:endCxn id="61" idx="0"/>
          </p:cNvCxnSpPr>
          <p:nvPr/>
        </p:nvCxnSpPr>
        <p:spPr bwMode="auto">
          <a:xfrm rot="5400000" flipH="1" flipV="1">
            <a:off x="4394332" y="2669059"/>
            <a:ext cx="54493" cy="3068380"/>
          </a:xfrm>
          <a:prstGeom prst="bentConnector3">
            <a:avLst>
              <a:gd name="adj1" fmla="val 481649"/>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7" name="正方形/長方形 36">
            <a:extLst>
              <a:ext uri="{FF2B5EF4-FFF2-40B4-BE49-F238E27FC236}">
                <a16:creationId xmlns:a16="http://schemas.microsoft.com/office/drawing/2014/main" id="{ADF9C199-9AE6-41CF-B389-C7B8D7493582}"/>
              </a:ext>
            </a:extLst>
          </p:cNvPr>
          <p:cNvSpPr/>
          <p:nvPr/>
        </p:nvSpPr>
        <p:spPr bwMode="auto">
          <a:xfrm>
            <a:off x="2296939" y="4230495"/>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a:latin typeface="+mn-ea"/>
              </a:rPr>
              <a:t>Web</a:t>
            </a:r>
          </a:p>
          <a:p>
            <a:pPr algn="ctr"/>
            <a:r>
              <a:rPr lang="ja-JP" altLang="en-US" sz="1400">
                <a:latin typeface="+mn-ea"/>
              </a:rPr>
              <a:t>サーバ</a:t>
            </a:r>
            <a:endParaRPr kumimoji="1" lang="ja-JP" altLang="en-US" sz="1400" dirty="0">
              <a:latin typeface="+mn-ea"/>
            </a:endParaRPr>
          </a:p>
        </p:txBody>
      </p:sp>
      <p:grpSp>
        <p:nvGrpSpPr>
          <p:cNvPr id="38" name="グループ化 37">
            <a:extLst>
              <a:ext uri="{FF2B5EF4-FFF2-40B4-BE49-F238E27FC236}">
                <a16:creationId xmlns:a16="http://schemas.microsoft.com/office/drawing/2014/main" id="{428A3F0F-8401-4D1F-A0E5-B3C8E6A84E08}"/>
              </a:ext>
            </a:extLst>
          </p:cNvPr>
          <p:cNvGrpSpPr/>
          <p:nvPr/>
        </p:nvGrpSpPr>
        <p:grpSpPr>
          <a:xfrm>
            <a:off x="3895410" y="4230495"/>
            <a:ext cx="1269014" cy="1107935"/>
            <a:chOff x="4197834" y="3798900"/>
            <a:chExt cx="1269014" cy="1107935"/>
          </a:xfrm>
        </p:grpSpPr>
        <p:sp>
          <p:nvSpPr>
            <p:cNvPr id="39" name="正方形/長方形 38">
              <a:extLst>
                <a:ext uri="{FF2B5EF4-FFF2-40B4-BE49-F238E27FC236}">
                  <a16:creationId xmlns:a16="http://schemas.microsoft.com/office/drawing/2014/main" id="{95C5AFC8-95B9-43ED-85E2-B8E878D6EDAF}"/>
                </a:ext>
              </a:extLst>
            </p:cNvPr>
            <p:cNvSpPr/>
            <p:nvPr/>
          </p:nvSpPr>
          <p:spPr bwMode="auto">
            <a:xfrm>
              <a:off x="4285951" y="3890875"/>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40" name="正方形/長方形 39">
              <a:extLst>
                <a:ext uri="{FF2B5EF4-FFF2-40B4-BE49-F238E27FC236}">
                  <a16:creationId xmlns:a16="http://schemas.microsoft.com/office/drawing/2014/main" id="{112A5317-B5E5-4386-896B-F6F2FA5D0BE8}"/>
                </a:ext>
              </a:extLst>
            </p:cNvPr>
            <p:cNvSpPr/>
            <p:nvPr/>
          </p:nvSpPr>
          <p:spPr bwMode="auto">
            <a:xfrm>
              <a:off x="4241441" y="3847310"/>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41" name="正方形/長方形 40">
              <a:extLst>
                <a:ext uri="{FF2B5EF4-FFF2-40B4-BE49-F238E27FC236}">
                  <a16:creationId xmlns:a16="http://schemas.microsoft.com/office/drawing/2014/main" id="{455E99B9-3ADD-40E0-A3F4-7739391458E3}"/>
                </a:ext>
              </a:extLst>
            </p:cNvPr>
            <p:cNvSpPr/>
            <p:nvPr/>
          </p:nvSpPr>
          <p:spPr bwMode="auto">
            <a:xfrm>
              <a:off x="4197834" y="3798900"/>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a:latin typeface="+mn-ea"/>
                </a:rPr>
                <a:t>DB</a:t>
              </a:r>
            </a:p>
            <a:p>
              <a:pPr algn="ctr"/>
              <a:r>
                <a:rPr lang="ja-JP" altLang="en-US" sz="1400">
                  <a:latin typeface="+mn-ea"/>
                </a:rPr>
                <a:t>サーバ</a:t>
              </a:r>
              <a:endParaRPr kumimoji="1" lang="ja-JP" altLang="en-US" sz="1400" dirty="0">
                <a:latin typeface="+mn-ea"/>
              </a:endParaRPr>
            </a:p>
          </p:txBody>
        </p:sp>
      </p:grpSp>
      <p:cxnSp>
        <p:nvCxnSpPr>
          <p:cNvPr id="46" name="直線矢印コネクタ 45">
            <a:extLst>
              <a:ext uri="{FF2B5EF4-FFF2-40B4-BE49-F238E27FC236}">
                <a16:creationId xmlns:a16="http://schemas.microsoft.com/office/drawing/2014/main" id="{39907925-481E-4F9A-86E4-327115C1A4EE}"/>
              </a:ext>
            </a:extLst>
          </p:cNvPr>
          <p:cNvCxnSpPr>
            <a:cxnSpLocks/>
            <a:stCxn id="23" idx="0"/>
            <a:endCxn id="37" idx="2"/>
          </p:cNvCxnSpPr>
          <p:nvPr/>
        </p:nvCxnSpPr>
        <p:spPr bwMode="auto">
          <a:xfrm flipV="1">
            <a:off x="2887388" y="5246455"/>
            <a:ext cx="0" cy="486866"/>
          </a:xfrm>
          <a:prstGeom prst="straightConnector1">
            <a:avLst/>
          </a:prstGeom>
          <a:solidFill>
            <a:schemeClr val="bg1"/>
          </a:solidFill>
          <a:ln w="12700" cap="flat" cmpd="sng" algn="ctr">
            <a:solidFill>
              <a:schemeClr val="bg1">
                <a:lumMod val="50000"/>
              </a:schemeClr>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直線矢印コネクタ 46">
            <a:extLst>
              <a:ext uri="{FF2B5EF4-FFF2-40B4-BE49-F238E27FC236}">
                <a16:creationId xmlns:a16="http://schemas.microsoft.com/office/drawing/2014/main" id="{951CDBA1-1A30-46CF-AB9F-837DAC6F1DE4}"/>
              </a:ext>
            </a:extLst>
          </p:cNvPr>
          <p:cNvCxnSpPr>
            <a:cxnSpLocks/>
            <a:stCxn id="24" idx="0"/>
            <a:endCxn id="41" idx="2"/>
          </p:cNvCxnSpPr>
          <p:nvPr/>
        </p:nvCxnSpPr>
        <p:spPr bwMode="auto">
          <a:xfrm flipV="1">
            <a:off x="4485859" y="5246455"/>
            <a:ext cx="0" cy="486866"/>
          </a:xfrm>
          <a:prstGeom prst="straightConnector1">
            <a:avLst/>
          </a:prstGeom>
          <a:solidFill>
            <a:schemeClr val="bg1"/>
          </a:solidFill>
          <a:ln w="12700" cap="flat" cmpd="sng" algn="ctr">
            <a:solidFill>
              <a:schemeClr val="bg1">
                <a:lumMod val="50000"/>
              </a:schemeClr>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a:extLst>
              <a:ext uri="{FF2B5EF4-FFF2-40B4-BE49-F238E27FC236}">
                <a16:creationId xmlns:a16="http://schemas.microsoft.com/office/drawing/2014/main" id="{78457211-BB87-4DDD-8C26-5275B137E71F}"/>
              </a:ext>
            </a:extLst>
          </p:cNvPr>
          <p:cNvCxnSpPr>
            <a:cxnSpLocks/>
            <a:stCxn id="25" idx="0"/>
          </p:cNvCxnSpPr>
          <p:nvPr/>
        </p:nvCxnSpPr>
        <p:spPr bwMode="auto">
          <a:xfrm flipV="1">
            <a:off x="6073183" y="5246455"/>
            <a:ext cx="0" cy="486866"/>
          </a:xfrm>
          <a:prstGeom prst="straightConnector1">
            <a:avLst/>
          </a:prstGeom>
          <a:solidFill>
            <a:schemeClr val="bg1"/>
          </a:solidFill>
          <a:ln w="12700" cap="flat" cmpd="sng" algn="ctr">
            <a:solidFill>
              <a:schemeClr val="bg1">
                <a:lumMod val="50000"/>
              </a:schemeClr>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1" name="正方形/長方形 50">
            <a:extLst>
              <a:ext uri="{FF2B5EF4-FFF2-40B4-BE49-F238E27FC236}">
                <a16:creationId xmlns:a16="http://schemas.microsoft.com/office/drawing/2014/main" id="{4C36A131-1B9C-439D-B87D-4C65D06D162F}"/>
              </a:ext>
            </a:extLst>
          </p:cNvPr>
          <p:cNvSpPr/>
          <p:nvPr/>
        </p:nvSpPr>
        <p:spPr bwMode="auto">
          <a:xfrm>
            <a:off x="9459374" y="4213412"/>
            <a:ext cx="2345698" cy="1375887"/>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400" dirty="0">
              <a:latin typeface="+mn-ea"/>
            </a:endParaRPr>
          </a:p>
          <a:p>
            <a:pPr algn="ctr"/>
            <a:r>
              <a:rPr lang="ja-JP" altLang="en-US" sz="1400" dirty="0">
                <a:latin typeface="+mn-ea"/>
              </a:rPr>
              <a:t>テナント</a:t>
            </a:r>
            <a:r>
              <a:rPr lang="en-US" altLang="ja-JP" sz="1400" dirty="0">
                <a:latin typeface="+mn-ea"/>
              </a:rPr>
              <a:t>X</a:t>
            </a:r>
            <a:r>
              <a:rPr lang="ja-JP" altLang="en-US" sz="1400" dirty="0">
                <a:latin typeface="+mn-ea"/>
              </a:rPr>
              <a:t> </a:t>
            </a:r>
            <a:r>
              <a:rPr lang="en-US" altLang="ja-JP" sz="1400" dirty="0">
                <a:latin typeface="+mn-ea"/>
              </a:rPr>
              <a:t>VM</a:t>
            </a:r>
            <a:r>
              <a:rPr lang="ja-JP" altLang="en-US" sz="1400" dirty="0">
                <a:latin typeface="+mn-ea"/>
              </a:rPr>
              <a:t>用</a:t>
            </a:r>
            <a:endParaRPr lang="en-US" altLang="ja-JP" sz="1400" dirty="0">
              <a:latin typeface="+mn-ea"/>
            </a:endParaRPr>
          </a:p>
          <a:p>
            <a:pPr algn="ctr"/>
            <a:r>
              <a:rPr kumimoji="1" lang="en-US" altLang="ja-JP" sz="1400" dirty="0">
                <a:latin typeface="+mn-ea"/>
              </a:rPr>
              <a:t>Workspace</a:t>
            </a:r>
            <a:endParaRPr kumimoji="1" lang="ja-JP" altLang="en-US" sz="1400" dirty="0">
              <a:latin typeface="+mn-ea"/>
            </a:endParaRPr>
          </a:p>
        </p:txBody>
      </p:sp>
      <p:sp>
        <p:nvSpPr>
          <p:cNvPr id="56" name="正方形/長方形 55">
            <a:extLst>
              <a:ext uri="{FF2B5EF4-FFF2-40B4-BE49-F238E27FC236}">
                <a16:creationId xmlns:a16="http://schemas.microsoft.com/office/drawing/2014/main" id="{07922FD8-7732-4DB9-9B17-CCE3440D1734}"/>
              </a:ext>
            </a:extLst>
          </p:cNvPr>
          <p:cNvSpPr/>
          <p:nvPr/>
        </p:nvSpPr>
        <p:spPr bwMode="auto">
          <a:xfrm>
            <a:off x="9459374" y="2708436"/>
            <a:ext cx="2345698"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dirty="0">
                <a:latin typeface="+mn-ea"/>
              </a:rPr>
              <a:t>テナント</a:t>
            </a:r>
            <a:r>
              <a:rPr lang="en-US" altLang="ja-JP" sz="1400" dirty="0">
                <a:latin typeface="+mn-ea"/>
              </a:rPr>
              <a:t>X</a:t>
            </a:r>
          </a:p>
          <a:p>
            <a:pPr algn="ctr"/>
            <a:r>
              <a:rPr lang="ja-JP" altLang="en-US" sz="1400" dirty="0">
                <a:latin typeface="+mn-ea"/>
              </a:rPr>
              <a:t>仮想ネットワーク用</a:t>
            </a:r>
          </a:p>
          <a:p>
            <a:pPr algn="ctr"/>
            <a:r>
              <a:rPr lang="en-US" altLang="ja-JP" sz="1400" dirty="0">
                <a:latin typeface="+mn-ea"/>
              </a:rPr>
              <a:t>Workspace</a:t>
            </a:r>
          </a:p>
        </p:txBody>
      </p:sp>
      <p:grpSp>
        <p:nvGrpSpPr>
          <p:cNvPr id="66" name="グループ化 65">
            <a:extLst>
              <a:ext uri="{FF2B5EF4-FFF2-40B4-BE49-F238E27FC236}">
                <a16:creationId xmlns:a16="http://schemas.microsoft.com/office/drawing/2014/main" id="{37C9F266-4D08-43C3-BFF1-569274DCC585}"/>
              </a:ext>
            </a:extLst>
          </p:cNvPr>
          <p:cNvGrpSpPr/>
          <p:nvPr/>
        </p:nvGrpSpPr>
        <p:grpSpPr>
          <a:xfrm>
            <a:off x="5365319" y="4176002"/>
            <a:ext cx="1409371" cy="1251918"/>
            <a:chOff x="7789934" y="188587"/>
            <a:chExt cx="1409371" cy="1251918"/>
          </a:xfrm>
        </p:grpSpPr>
        <p:sp>
          <p:nvSpPr>
            <p:cNvPr id="63" name="正方形/長方形 62">
              <a:extLst>
                <a:ext uri="{FF2B5EF4-FFF2-40B4-BE49-F238E27FC236}">
                  <a16:creationId xmlns:a16="http://schemas.microsoft.com/office/drawing/2014/main" id="{D43D7C45-54A5-430C-A18C-818A67E37EA2}"/>
                </a:ext>
              </a:extLst>
            </p:cNvPr>
            <p:cNvSpPr/>
            <p:nvPr/>
          </p:nvSpPr>
          <p:spPr bwMode="auto">
            <a:xfrm>
              <a:off x="8018408" y="424545"/>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64" name="正方形/長方形 63">
              <a:extLst>
                <a:ext uri="{FF2B5EF4-FFF2-40B4-BE49-F238E27FC236}">
                  <a16:creationId xmlns:a16="http://schemas.microsoft.com/office/drawing/2014/main" id="{3E77E9D9-D803-4076-9C98-2AB45788B311}"/>
                </a:ext>
              </a:extLst>
            </p:cNvPr>
            <p:cNvSpPr/>
            <p:nvPr/>
          </p:nvSpPr>
          <p:spPr bwMode="auto">
            <a:xfrm>
              <a:off x="7973898" y="380980"/>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65" name="正方形/長方形 64">
              <a:extLst>
                <a:ext uri="{FF2B5EF4-FFF2-40B4-BE49-F238E27FC236}">
                  <a16:creationId xmlns:a16="http://schemas.microsoft.com/office/drawing/2014/main" id="{6870FCA8-FBE1-448E-8357-86BE0F68AE75}"/>
                </a:ext>
              </a:extLst>
            </p:cNvPr>
            <p:cNvSpPr/>
            <p:nvPr/>
          </p:nvSpPr>
          <p:spPr bwMode="auto">
            <a:xfrm>
              <a:off x="7926205" y="332570"/>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59" name="正方形/長方形 58">
              <a:extLst>
                <a:ext uri="{FF2B5EF4-FFF2-40B4-BE49-F238E27FC236}">
                  <a16:creationId xmlns:a16="http://schemas.microsoft.com/office/drawing/2014/main" id="{7CF17C15-72AE-465C-800A-D69B8F83BE03}"/>
                </a:ext>
              </a:extLst>
            </p:cNvPr>
            <p:cNvSpPr/>
            <p:nvPr/>
          </p:nvSpPr>
          <p:spPr bwMode="auto">
            <a:xfrm>
              <a:off x="7882137" y="280562"/>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60" name="正方形/長方形 59">
              <a:extLst>
                <a:ext uri="{FF2B5EF4-FFF2-40B4-BE49-F238E27FC236}">
                  <a16:creationId xmlns:a16="http://schemas.microsoft.com/office/drawing/2014/main" id="{06FE3B48-BE18-4896-85B8-EFFE1523CA52}"/>
                </a:ext>
              </a:extLst>
            </p:cNvPr>
            <p:cNvSpPr/>
            <p:nvPr/>
          </p:nvSpPr>
          <p:spPr bwMode="auto">
            <a:xfrm>
              <a:off x="7837627" y="236997"/>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61" name="正方形/長方形 60">
              <a:extLst>
                <a:ext uri="{FF2B5EF4-FFF2-40B4-BE49-F238E27FC236}">
                  <a16:creationId xmlns:a16="http://schemas.microsoft.com/office/drawing/2014/main" id="{47DC4C4A-F90C-4A5B-962A-8086F7BD684A}"/>
                </a:ext>
              </a:extLst>
            </p:cNvPr>
            <p:cNvSpPr/>
            <p:nvPr/>
          </p:nvSpPr>
          <p:spPr bwMode="auto">
            <a:xfrm>
              <a:off x="7789934" y="188587"/>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sz="1400" dirty="0">
                  <a:latin typeface="+mn-ea"/>
                </a:rPr>
                <a:t>AP</a:t>
              </a:r>
              <a:endParaRPr kumimoji="1" lang="en-US" altLang="ja-JP" sz="1400" dirty="0">
                <a:latin typeface="+mn-ea"/>
              </a:endParaRPr>
            </a:p>
            <a:p>
              <a:pPr algn="ctr"/>
              <a:r>
                <a:rPr lang="ja-JP" altLang="en-US" sz="1400" dirty="0">
                  <a:latin typeface="+mn-ea"/>
                </a:rPr>
                <a:t>サーバ</a:t>
              </a:r>
              <a:endParaRPr kumimoji="1" lang="ja-JP" altLang="en-US" sz="1400" dirty="0">
                <a:latin typeface="+mn-ea"/>
              </a:endParaRPr>
            </a:p>
          </p:txBody>
        </p:sp>
      </p:grpSp>
      <p:sp>
        <p:nvSpPr>
          <p:cNvPr id="69" name="正方形/長方形 68">
            <a:extLst>
              <a:ext uri="{FF2B5EF4-FFF2-40B4-BE49-F238E27FC236}">
                <a16:creationId xmlns:a16="http://schemas.microsoft.com/office/drawing/2014/main" id="{818ED8F9-59F1-4F80-870A-C4CD5A192FAC}"/>
              </a:ext>
            </a:extLst>
          </p:cNvPr>
          <p:cNvSpPr/>
          <p:nvPr/>
        </p:nvSpPr>
        <p:spPr bwMode="auto">
          <a:xfrm>
            <a:off x="5593793" y="4752733"/>
            <a:ext cx="787402" cy="277227"/>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dirty="0">
                <a:latin typeface="+mn-ea"/>
              </a:rPr>
              <a:t>+3</a:t>
            </a:r>
            <a:endParaRPr kumimoji="1" lang="ja-JP" altLang="en-US" sz="1400" dirty="0">
              <a:latin typeface="+mn-ea"/>
            </a:endParaRPr>
          </a:p>
        </p:txBody>
      </p:sp>
      <p:sp>
        <p:nvSpPr>
          <p:cNvPr id="70" name="正方形/長方形 69">
            <a:extLst>
              <a:ext uri="{FF2B5EF4-FFF2-40B4-BE49-F238E27FC236}">
                <a16:creationId xmlns:a16="http://schemas.microsoft.com/office/drawing/2014/main" id="{D5653612-1ABC-4AF7-B2FB-E9B0164BE8A7}"/>
              </a:ext>
            </a:extLst>
          </p:cNvPr>
          <p:cNvSpPr/>
          <p:nvPr/>
        </p:nvSpPr>
        <p:spPr bwMode="auto">
          <a:xfrm>
            <a:off x="2499172" y="4752733"/>
            <a:ext cx="787402" cy="277227"/>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dirty="0">
                <a:latin typeface="+mn-ea"/>
              </a:rPr>
              <a:t>-2</a:t>
            </a:r>
            <a:endParaRPr kumimoji="1" lang="ja-JP" altLang="en-US" sz="1400" dirty="0">
              <a:latin typeface="+mn-ea"/>
            </a:endParaRPr>
          </a:p>
        </p:txBody>
      </p:sp>
      <p:sp>
        <p:nvSpPr>
          <p:cNvPr id="71" name="正方形/長方形 70">
            <a:extLst>
              <a:ext uri="{FF2B5EF4-FFF2-40B4-BE49-F238E27FC236}">
                <a16:creationId xmlns:a16="http://schemas.microsoft.com/office/drawing/2014/main" id="{5CC68A8D-8AF5-48D9-B008-627E909EC4CB}"/>
              </a:ext>
            </a:extLst>
          </p:cNvPr>
          <p:cNvSpPr/>
          <p:nvPr/>
        </p:nvSpPr>
        <p:spPr bwMode="auto">
          <a:xfrm>
            <a:off x="9731865" y="4981908"/>
            <a:ext cx="1800717" cy="507980"/>
          </a:xfrm>
          <a:prstGeom prst="rect">
            <a:avLst/>
          </a:prstGeom>
          <a:solidFill>
            <a:schemeClr val="bg1"/>
          </a:solidFill>
          <a:ln w="9525">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179388" indent="-179388">
              <a:buFont typeface="Arial" panose="020B0604020202020204" pitchFamily="34" charset="0"/>
              <a:buChar char="•"/>
              <a:tabLst>
                <a:tab pos="1258888" algn="l"/>
              </a:tabLst>
            </a:pPr>
            <a:r>
              <a:rPr kumimoji="1" lang="en-US" altLang="ja-JP" sz="1100" dirty="0">
                <a:latin typeface="+mn-ea"/>
              </a:rPr>
              <a:t>Web</a:t>
            </a:r>
            <a:r>
              <a:rPr kumimoji="1" lang="ja-JP" altLang="en-US" sz="1100" dirty="0">
                <a:latin typeface="+mn-ea"/>
              </a:rPr>
              <a:t>サーバ数量</a:t>
            </a:r>
            <a:r>
              <a:rPr kumimoji="1" lang="en-US" altLang="ja-JP" sz="1100" dirty="0">
                <a:latin typeface="+mn-ea"/>
              </a:rPr>
              <a:t>	:</a:t>
            </a:r>
            <a:r>
              <a:rPr kumimoji="1" lang="ja-JP" altLang="en-US" sz="1100" dirty="0">
                <a:latin typeface="+mn-ea"/>
              </a:rPr>
              <a:t> </a:t>
            </a:r>
            <a:r>
              <a:rPr kumimoji="1" lang="en-US" altLang="ja-JP" sz="1100" dirty="0">
                <a:latin typeface="+mn-ea"/>
              </a:rPr>
              <a:t>-2</a:t>
            </a:r>
          </a:p>
          <a:p>
            <a:pPr marL="179388" indent="-179388">
              <a:buFont typeface="Arial" panose="020B0604020202020204" pitchFamily="34" charset="0"/>
              <a:buChar char="•"/>
              <a:tabLst>
                <a:tab pos="1258888" algn="l"/>
              </a:tabLst>
            </a:pPr>
            <a:r>
              <a:rPr lang="en-US" altLang="ja-JP" sz="1100" dirty="0">
                <a:latin typeface="+mn-ea"/>
              </a:rPr>
              <a:t>AP</a:t>
            </a:r>
            <a:r>
              <a:rPr lang="ja-JP" altLang="en-US" sz="1100" dirty="0">
                <a:latin typeface="+mn-ea"/>
              </a:rPr>
              <a:t>サーバ数量</a:t>
            </a:r>
            <a:r>
              <a:rPr lang="en-US" altLang="ja-JP" sz="1100" dirty="0">
                <a:latin typeface="+mn-ea"/>
              </a:rPr>
              <a:t>	: +3</a:t>
            </a:r>
            <a:endParaRPr kumimoji="1" lang="ja-JP" altLang="en-US" sz="1100" dirty="0">
              <a:latin typeface="+mn-ea"/>
            </a:endParaRPr>
          </a:p>
        </p:txBody>
      </p:sp>
      <p:sp>
        <p:nvSpPr>
          <p:cNvPr id="43" name="角丸四角形 112">
            <a:extLst>
              <a:ext uri="{FF2B5EF4-FFF2-40B4-BE49-F238E27FC236}">
                <a16:creationId xmlns:a16="http://schemas.microsoft.com/office/drawing/2014/main" id="{C712776F-455B-46CD-B764-C53AC588F468}"/>
              </a:ext>
            </a:extLst>
          </p:cNvPr>
          <p:cNvSpPr/>
          <p:nvPr/>
        </p:nvSpPr>
        <p:spPr>
          <a:xfrm>
            <a:off x="365786" y="2060346"/>
            <a:ext cx="8616726" cy="4392842"/>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800" b="1" dirty="0">
                <a:solidFill>
                  <a:sysClr val="windowText" lastClr="000000"/>
                </a:solidFill>
                <a:latin typeface="+mn-ea"/>
                <a:ea typeface="+mn-ea"/>
              </a:rPr>
              <a:t>VMware</a:t>
            </a:r>
            <a:r>
              <a:rPr kumimoji="1" lang="ja-JP" altLang="en-US" sz="1800" b="1" dirty="0">
                <a:solidFill>
                  <a:sysClr val="windowText" lastClr="000000"/>
                </a:solidFill>
                <a:latin typeface="+mn-ea"/>
                <a:ea typeface="+mn-ea"/>
              </a:rPr>
              <a:t>基盤</a:t>
            </a:r>
          </a:p>
        </p:txBody>
      </p:sp>
      <p:sp>
        <p:nvSpPr>
          <p:cNvPr id="44" name="角丸四角形 112">
            <a:extLst>
              <a:ext uri="{FF2B5EF4-FFF2-40B4-BE49-F238E27FC236}">
                <a16:creationId xmlns:a16="http://schemas.microsoft.com/office/drawing/2014/main" id="{F56CF5A1-C45B-44CB-8E49-3E71C0F5951A}"/>
              </a:ext>
            </a:extLst>
          </p:cNvPr>
          <p:cNvSpPr/>
          <p:nvPr/>
        </p:nvSpPr>
        <p:spPr>
          <a:xfrm>
            <a:off x="9267285" y="2060346"/>
            <a:ext cx="2729876" cy="4392842"/>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800" b="1" dirty="0">
                <a:solidFill>
                  <a:sysClr val="windowText" lastClr="000000"/>
                </a:solidFill>
                <a:latin typeface="+mn-ea"/>
                <a:ea typeface="+mn-ea"/>
              </a:rPr>
              <a:t>Terraform</a:t>
            </a:r>
            <a:endParaRPr kumimoji="1" lang="ja-JP" altLang="en-US" sz="1800" b="1" dirty="0">
              <a:solidFill>
                <a:sysClr val="windowText" lastClr="000000"/>
              </a:solidFill>
              <a:latin typeface="+mn-ea"/>
              <a:ea typeface="+mn-ea"/>
            </a:endParaRPr>
          </a:p>
        </p:txBody>
      </p:sp>
      <p:sp>
        <p:nvSpPr>
          <p:cNvPr id="53" name="矢印: 左右 52">
            <a:extLst>
              <a:ext uri="{FF2B5EF4-FFF2-40B4-BE49-F238E27FC236}">
                <a16:creationId xmlns:a16="http://schemas.microsoft.com/office/drawing/2014/main" id="{B083B023-AB06-4094-9426-743EAF353F0D}"/>
              </a:ext>
            </a:extLst>
          </p:cNvPr>
          <p:cNvSpPr/>
          <p:nvPr/>
        </p:nvSpPr>
        <p:spPr bwMode="auto">
          <a:xfrm>
            <a:off x="7065994" y="2986571"/>
            <a:ext cx="2393379" cy="368770"/>
          </a:xfrm>
          <a:prstGeom prst="leftRightArrow">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4" name="矢印: 左右 53">
            <a:extLst>
              <a:ext uri="{FF2B5EF4-FFF2-40B4-BE49-F238E27FC236}">
                <a16:creationId xmlns:a16="http://schemas.microsoft.com/office/drawing/2014/main" id="{4751263E-75A2-4F87-BAC1-EAA63063F6FA}"/>
              </a:ext>
            </a:extLst>
          </p:cNvPr>
          <p:cNvSpPr/>
          <p:nvPr/>
        </p:nvSpPr>
        <p:spPr bwMode="auto">
          <a:xfrm>
            <a:off x="6864685" y="4568348"/>
            <a:ext cx="2550179" cy="368770"/>
          </a:xfrm>
          <a:prstGeom prst="leftRightArrow">
            <a:avLst/>
          </a:prstGeom>
          <a:solidFill>
            <a:schemeClr val="accent6">
              <a:lumMod val="75000"/>
              <a:lumOff val="25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33237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50DEC-8A25-4261-83C4-86348EEF1290}"/>
              </a:ext>
            </a:extLst>
          </p:cNvPr>
          <p:cNvSpPr>
            <a:spLocks noGrp="1"/>
          </p:cNvSpPr>
          <p:nvPr>
            <p:ph type="title"/>
          </p:nvPr>
        </p:nvSpPr>
        <p:spPr/>
        <p:txBody>
          <a:bodyPr/>
          <a:lstStyle/>
          <a:p>
            <a:r>
              <a:rPr lang="en-US" altLang="ja-JP" dirty="0"/>
              <a:t>7. </a:t>
            </a:r>
            <a:r>
              <a:rPr lang="ja-JP" altLang="en-US" dirty="0"/>
              <a:t>困ったときは</a:t>
            </a:r>
          </a:p>
        </p:txBody>
      </p:sp>
      <p:sp>
        <p:nvSpPr>
          <p:cNvPr id="4" name="コンテンツ プレースホルダー 3">
            <a:extLst>
              <a:ext uri="{FF2B5EF4-FFF2-40B4-BE49-F238E27FC236}">
                <a16:creationId xmlns:a16="http://schemas.microsoft.com/office/drawing/2014/main" id="{C6931601-DFE2-4933-B6DF-CC701D0EE683}"/>
              </a:ext>
            </a:extLst>
          </p:cNvPr>
          <p:cNvSpPr>
            <a:spLocks noGrp="1"/>
          </p:cNvSpPr>
          <p:nvPr>
            <p:ph sz="quarter" idx="10"/>
          </p:nvPr>
        </p:nvSpPr>
        <p:spPr/>
        <p:txBody>
          <a:bodyPr/>
          <a:lstStyle/>
          <a:p>
            <a:r>
              <a:rPr lang="ja-JP" altLang="en-US" kern="0" dirty="0"/>
              <a:t>リソースの削除</a:t>
            </a:r>
            <a:endParaRPr lang="en-US" altLang="ja-JP" kern="0" dirty="0"/>
          </a:p>
          <a:p>
            <a:pPr marL="179388" indent="0">
              <a:buNone/>
            </a:pPr>
            <a:r>
              <a:rPr lang="ja-JP" altLang="en-US" dirty="0"/>
              <a:t>リソースは </a:t>
            </a:r>
            <a:r>
              <a:rPr lang="en-US" altLang="ja-JP" kern="0" dirty="0">
                <a:latin typeface="+mn-ea"/>
              </a:rPr>
              <a:t>Terraform</a:t>
            </a:r>
            <a:r>
              <a:rPr lang="ja-JP" altLang="en-US" kern="0" dirty="0">
                <a:latin typeface="+mn-ea"/>
              </a:rPr>
              <a:t>メニューグループ </a:t>
            </a:r>
            <a:r>
              <a:rPr lang="en-US" altLang="ja-JP" kern="0" dirty="0">
                <a:latin typeface="+mn-ea"/>
              </a:rPr>
              <a:t>&gt;</a:t>
            </a:r>
            <a:r>
              <a:rPr lang="en-US" altLang="ja-JP" dirty="0">
                <a:latin typeface="+mn-ea"/>
              </a:rPr>
              <a:t> Workspace</a:t>
            </a:r>
            <a:r>
              <a:rPr lang="ja-JP" altLang="en-US" dirty="0">
                <a:latin typeface="+mn-ea"/>
              </a:rPr>
              <a:t>の管理を選択し、対象の</a:t>
            </a:r>
            <a:r>
              <a:rPr lang="en-US" altLang="ja-JP" dirty="0">
                <a:latin typeface="+mn-ea"/>
              </a:rPr>
              <a:t>Workspace</a:t>
            </a:r>
            <a:r>
              <a:rPr lang="ja-JP" altLang="en-US" dirty="0">
                <a:latin typeface="+mn-ea"/>
              </a:rPr>
              <a:t>のリソースの 削除ボタンを押下して下さい。</a:t>
            </a:r>
            <a:endParaRPr lang="en-US" altLang="ja-JP" dirty="0">
              <a:latin typeface="+mn-ea"/>
            </a:endParaRPr>
          </a:p>
          <a:p>
            <a:pPr marL="179388" indent="0">
              <a:buNone/>
            </a:pPr>
            <a:r>
              <a:rPr lang="ja-JP" altLang="en-US" kern="0" dirty="0">
                <a:latin typeface="+mn-ea"/>
              </a:rPr>
              <a:t>削除する際は「</a:t>
            </a:r>
            <a:r>
              <a:rPr lang="en-US" altLang="ja-JP" kern="0" dirty="0">
                <a:latin typeface="+mn-ea"/>
              </a:rPr>
              <a:t>1. </a:t>
            </a:r>
            <a:r>
              <a:rPr lang="ja-JP" altLang="en-US" kern="0" dirty="0">
                <a:latin typeface="+mn-ea"/>
              </a:rPr>
              <a:t>仮想ネットワーク用</a:t>
            </a:r>
            <a:r>
              <a:rPr lang="en-US" altLang="ja-JP" kern="0" dirty="0">
                <a:latin typeface="+mn-ea"/>
              </a:rPr>
              <a:t>Workspace</a:t>
            </a:r>
            <a:r>
              <a:rPr lang="ja-JP" altLang="en-US" kern="0" dirty="0">
                <a:latin typeface="+mn-ea"/>
              </a:rPr>
              <a:t>」→「</a:t>
            </a:r>
            <a:r>
              <a:rPr lang="en-US" altLang="ja-JP" kern="0" dirty="0">
                <a:latin typeface="+mn-ea"/>
              </a:rPr>
              <a:t>2. VM</a:t>
            </a:r>
            <a:r>
              <a:rPr lang="ja-JP" altLang="en-US" kern="0" dirty="0">
                <a:latin typeface="+mn-ea"/>
              </a:rPr>
              <a:t>用</a:t>
            </a:r>
            <a:r>
              <a:rPr lang="en-US" altLang="ja-JP" kern="0" dirty="0">
                <a:latin typeface="+mn-ea"/>
              </a:rPr>
              <a:t>Workspace</a:t>
            </a:r>
            <a:r>
              <a:rPr lang="ja-JP" altLang="en-US" kern="0" dirty="0">
                <a:latin typeface="+mn-ea"/>
              </a:rPr>
              <a:t>」の順に削除してください。</a:t>
            </a:r>
            <a:r>
              <a:rPr lang="en-US" altLang="ja-JP" kern="0" dirty="0"/>
              <a:t/>
            </a:r>
            <a:br>
              <a:rPr lang="en-US" altLang="ja-JP" kern="0" dirty="0"/>
            </a:br>
            <a:endParaRPr lang="ja-JP" altLang="en-US" dirty="0"/>
          </a:p>
        </p:txBody>
      </p:sp>
      <p:pic>
        <p:nvPicPr>
          <p:cNvPr id="5" name="図 4">
            <a:extLst>
              <a:ext uri="{FF2B5EF4-FFF2-40B4-BE49-F238E27FC236}">
                <a16:creationId xmlns:a16="http://schemas.microsoft.com/office/drawing/2014/main" id="{2841F20C-CE91-47DE-A79D-BA1C75944BFA}"/>
              </a:ext>
            </a:extLst>
          </p:cNvPr>
          <p:cNvPicPr>
            <a:picLocks noChangeAspect="1"/>
          </p:cNvPicPr>
          <p:nvPr/>
        </p:nvPicPr>
        <p:blipFill rotWithShape="1">
          <a:blip r:embed="rId2"/>
          <a:srcRect b="16667"/>
          <a:stretch/>
        </p:blipFill>
        <p:spPr>
          <a:xfrm>
            <a:off x="241796" y="2818392"/>
            <a:ext cx="11751464" cy="1080150"/>
          </a:xfrm>
          <a:prstGeom prst="rect">
            <a:avLst/>
          </a:prstGeom>
        </p:spPr>
      </p:pic>
      <p:sp>
        <p:nvSpPr>
          <p:cNvPr id="6" name="四角形: 角を丸くする 5">
            <a:extLst>
              <a:ext uri="{FF2B5EF4-FFF2-40B4-BE49-F238E27FC236}">
                <a16:creationId xmlns:a16="http://schemas.microsoft.com/office/drawing/2014/main" id="{FB0AE007-F79F-4B0C-AA11-BA84900AE0BB}"/>
              </a:ext>
            </a:extLst>
          </p:cNvPr>
          <p:cNvSpPr/>
          <p:nvPr/>
        </p:nvSpPr>
        <p:spPr bwMode="auto">
          <a:xfrm>
            <a:off x="7536200" y="3140959"/>
            <a:ext cx="864120" cy="900125"/>
          </a:xfrm>
          <a:prstGeom prst="roundRect">
            <a:avLst/>
          </a:prstGeom>
          <a:noFill/>
          <a:ln w="25400">
            <a:solidFill>
              <a:schemeClr val="accent2">
                <a:lumMod val="60000"/>
                <a:lumOff val="40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楕円 6">
            <a:extLst>
              <a:ext uri="{FF2B5EF4-FFF2-40B4-BE49-F238E27FC236}">
                <a16:creationId xmlns:a16="http://schemas.microsoft.com/office/drawing/2014/main" id="{CB8F6247-6409-4CE0-AF30-7EA969C6ADD0}"/>
              </a:ext>
            </a:extLst>
          </p:cNvPr>
          <p:cNvSpPr/>
          <p:nvPr/>
        </p:nvSpPr>
        <p:spPr bwMode="auto">
          <a:xfrm>
            <a:off x="2783540" y="3140960"/>
            <a:ext cx="288040" cy="288040"/>
          </a:xfrm>
          <a:prstGeom prst="ellipse">
            <a:avLst/>
          </a:prstGeom>
          <a:solidFill>
            <a:schemeClr val="bg1"/>
          </a:solidFill>
          <a:ln w="12700">
            <a:solidFill>
              <a:schemeClr val="accent2">
                <a:lumMod val="60000"/>
                <a:lumOff val="40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dirty="0">
                <a:solidFill>
                  <a:srgbClr val="FF0000"/>
                </a:solidFill>
                <a:latin typeface="+mn-ea"/>
              </a:rPr>
              <a:t>1</a:t>
            </a:r>
            <a:endParaRPr kumimoji="1" lang="ja-JP" altLang="en-US" sz="1400" dirty="0">
              <a:solidFill>
                <a:srgbClr val="FF0000"/>
              </a:solidFill>
              <a:latin typeface="+mn-ea"/>
            </a:endParaRPr>
          </a:p>
        </p:txBody>
      </p:sp>
      <p:sp>
        <p:nvSpPr>
          <p:cNvPr id="8" name="矢印: 右 7">
            <a:extLst>
              <a:ext uri="{FF2B5EF4-FFF2-40B4-BE49-F238E27FC236}">
                <a16:creationId xmlns:a16="http://schemas.microsoft.com/office/drawing/2014/main" id="{073E86EC-21CC-4B5D-8228-CEC3DFD789D4}"/>
              </a:ext>
            </a:extLst>
          </p:cNvPr>
          <p:cNvSpPr/>
          <p:nvPr/>
        </p:nvSpPr>
        <p:spPr bwMode="auto">
          <a:xfrm rot="2700000">
            <a:off x="2985820" y="3344210"/>
            <a:ext cx="216030" cy="216030"/>
          </a:xfrm>
          <a:prstGeom prst="rightArrow">
            <a:avLst/>
          </a:prstGeom>
          <a:solidFill>
            <a:srgbClr val="FF0000"/>
          </a:solidFill>
          <a:ln w="12700">
            <a:no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 name="楕円 8">
            <a:extLst>
              <a:ext uri="{FF2B5EF4-FFF2-40B4-BE49-F238E27FC236}">
                <a16:creationId xmlns:a16="http://schemas.microsoft.com/office/drawing/2014/main" id="{330CBD71-CFA3-4A6E-B0B9-D621977F31E5}"/>
              </a:ext>
            </a:extLst>
          </p:cNvPr>
          <p:cNvSpPr/>
          <p:nvPr/>
        </p:nvSpPr>
        <p:spPr bwMode="auto">
          <a:xfrm>
            <a:off x="2783540" y="3933070"/>
            <a:ext cx="288040" cy="288040"/>
          </a:xfrm>
          <a:prstGeom prst="ellipse">
            <a:avLst/>
          </a:prstGeom>
          <a:solidFill>
            <a:schemeClr val="bg1"/>
          </a:solidFill>
          <a:ln w="12700">
            <a:solidFill>
              <a:schemeClr val="accent2">
                <a:lumMod val="60000"/>
                <a:lumOff val="40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dirty="0">
                <a:solidFill>
                  <a:srgbClr val="FF0000"/>
                </a:solidFill>
                <a:latin typeface="+mn-ea"/>
              </a:rPr>
              <a:t>2</a:t>
            </a:r>
            <a:endParaRPr kumimoji="1" lang="ja-JP" altLang="en-US" sz="1400" dirty="0">
              <a:solidFill>
                <a:srgbClr val="FF0000"/>
              </a:solidFill>
              <a:latin typeface="+mn-ea"/>
            </a:endParaRPr>
          </a:p>
        </p:txBody>
      </p:sp>
      <p:sp>
        <p:nvSpPr>
          <p:cNvPr id="10" name="矢印: 右 9">
            <a:extLst>
              <a:ext uri="{FF2B5EF4-FFF2-40B4-BE49-F238E27FC236}">
                <a16:creationId xmlns:a16="http://schemas.microsoft.com/office/drawing/2014/main" id="{B2266C8C-1943-4AC2-9A6B-78D279F7FC50}"/>
              </a:ext>
            </a:extLst>
          </p:cNvPr>
          <p:cNvSpPr/>
          <p:nvPr/>
        </p:nvSpPr>
        <p:spPr bwMode="auto">
          <a:xfrm rot="18900000">
            <a:off x="2992695" y="3802568"/>
            <a:ext cx="216030" cy="216030"/>
          </a:xfrm>
          <a:prstGeom prst="rightArrow">
            <a:avLst/>
          </a:prstGeom>
          <a:solidFill>
            <a:srgbClr val="FF0000"/>
          </a:solidFill>
          <a:ln w="12700">
            <a:no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28489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46F9A-41F8-4A66-A65E-ED1734140C87}"/>
              </a:ext>
            </a:extLst>
          </p:cNvPr>
          <p:cNvSpPr>
            <a:spLocks noGrp="1"/>
          </p:cNvSpPr>
          <p:nvPr>
            <p:ph type="title"/>
          </p:nvPr>
        </p:nvSpPr>
        <p:spPr/>
        <p:txBody>
          <a:bodyPr/>
          <a:lstStyle/>
          <a:p>
            <a:r>
              <a:rPr lang="en-US" altLang="ja-JP" dirty="0">
                <a:latin typeface="+mn-ea"/>
              </a:rPr>
              <a:t>Conductor</a:t>
            </a:r>
            <a:r>
              <a:rPr lang="ja-JP" altLang="en-US" dirty="0">
                <a:latin typeface="+mn-ea"/>
              </a:rPr>
              <a:t>一覧</a:t>
            </a:r>
            <a:endParaRPr kumimoji="1" lang="ja-JP" altLang="en-US" dirty="0"/>
          </a:p>
        </p:txBody>
      </p:sp>
      <p:graphicFrame>
        <p:nvGraphicFramePr>
          <p:cNvPr id="3" name="表 4">
            <a:extLst>
              <a:ext uri="{FF2B5EF4-FFF2-40B4-BE49-F238E27FC236}">
                <a16:creationId xmlns:a16="http://schemas.microsoft.com/office/drawing/2014/main" id="{320D8A8C-14A3-4F5C-A6C9-3F0CF45CA9FE}"/>
              </a:ext>
            </a:extLst>
          </p:cNvPr>
          <p:cNvGraphicFramePr>
            <a:graphicFrameLocks noGrp="1"/>
          </p:cNvGraphicFramePr>
          <p:nvPr>
            <p:extLst>
              <p:ext uri="{D42A27DB-BD31-4B8C-83A1-F6EECF244321}">
                <p14:modId xmlns:p14="http://schemas.microsoft.com/office/powerpoint/2010/main" val="753771509"/>
              </p:ext>
            </p:extLst>
          </p:nvPr>
        </p:nvGraphicFramePr>
        <p:xfrm>
          <a:off x="228371" y="1108698"/>
          <a:ext cx="11791430" cy="3400452"/>
        </p:xfrm>
        <a:graphic>
          <a:graphicData uri="http://schemas.openxmlformats.org/drawingml/2006/table">
            <a:tbl>
              <a:tblPr firstRow="1" bandRow="1">
                <a:tableStyleId>{93296810-A885-4BE3-A3E7-6D5BEEA58F35}</a:tableStyleId>
              </a:tblPr>
              <a:tblGrid>
                <a:gridCol w="2664370">
                  <a:extLst>
                    <a:ext uri="{9D8B030D-6E8A-4147-A177-3AD203B41FA5}">
                      <a16:colId xmlns:a16="http://schemas.microsoft.com/office/drawing/2014/main" val="3480426937"/>
                    </a:ext>
                  </a:extLst>
                </a:gridCol>
                <a:gridCol w="2988000">
                  <a:extLst>
                    <a:ext uri="{9D8B030D-6E8A-4147-A177-3AD203B41FA5}">
                      <a16:colId xmlns:a16="http://schemas.microsoft.com/office/drawing/2014/main" val="587946354"/>
                    </a:ext>
                  </a:extLst>
                </a:gridCol>
                <a:gridCol w="6139060">
                  <a:extLst>
                    <a:ext uri="{9D8B030D-6E8A-4147-A177-3AD203B41FA5}">
                      <a16:colId xmlns:a16="http://schemas.microsoft.com/office/drawing/2014/main" val="3862540105"/>
                    </a:ext>
                  </a:extLst>
                </a:gridCol>
              </a:tblGrid>
              <a:tr h="362862">
                <a:tc>
                  <a:txBody>
                    <a:bodyPr/>
                    <a:lstStyle/>
                    <a:p>
                      <a:pPr algn="ctr"/>
                      <a:r>
                        <a:rPr kumimoji="1" lang="en-US" altLang="ja-JP" sz="1600" dirty="0"/>
                        <a:t>Conductor</a:t>
                      </a:r>
                      <a:r>
                        <a:rPr kumimoji="1" lang="ja-JP" altLang="en-US" sz="1600" dirty="0"/>
                        <a:t>名</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概要</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t>Conductor</a:t>
                      </a: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2201538"/>
                  </a:ext>
                </a:extLst>
              </a:tr>
              <a:tr h="1361334">
                <a:tc>
                  <a:txBody>
                    <a:bodyPr/>
                    <a:lstStyle/>
                    <a:p>
                      <a:pPr algn="l"/>
                      <a:r>
                        <a:rPr kumimoji="1" lang="en-US" altLang="ja-JP" sz="1600" dirty="0"/>
                        <a:t>VMware</a:t>
                      </a:r>
                      <a:r>
                        <a:rPr kumimoji="1" lang="ja-JP" altLang="en-US" sz="1600" dirty="0"/>
                        <a:t>モデル</a:t>
                      </a:r>
                      <a:r>
                        <a:rPr kumimoji="1" lang="en-US" altLang="ja-JP" sz="1600" dirty="0"/>
                        <a:t>_</a:t>
                      </a:r>
                      <a:r>
                        <a:rPr kumimoji="1" lang="ja-JP" altLang="en-US" sz="1600" dirty="0"/>
                        <a:t>機器一括プロビジョニング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設定した</a:t>
                      </a:r>
                      <a:r>
                        <a:rPr kumimoji="1" lang="en-US" altLang="ja-JP" sz="1600" dirty="0"/>
                        <a:t>VMware</a:t>
                      </a:r>
                      <a:r>
                        <a:rPr kumimoji="1" lang="ja-JP" altLang="en-US" sz="1600" dirty="0"/>
                        <a:t>基盤上にテナントを作成し</a:t>
                      </a:r>
                      <a:r>
                        <a:rPr kumimoji="1" lang="en-US" altLang="ja-JP" sz="1600" dirty="0"/>
                        <a:t>ITA</a:t>
                      </a:r>
                      <a:r>
                        <a:rPr kumimoji="1" lang="ja-JP" altLang="en-US" sz="1600" dirty="0"/>
                        <a:t>の機器一覧に</a:t>
                      </a:r>
                      <a:r>
                        <a:rPr kumimoji="1" lang="en-US" altLang="ja-JP" sz="1600" dirty="0"/>
                        <a:t>VM</a:t>
                      </a:r>
                      <a:r>
                        <a:rPr kumimoji="1" lang="ja-JP" altLang="en-US" sz="1600" dirty="0"/>
                        <a:t>を登録します。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2453457"/>
                  </a:ext>
                </a:extLst>
              </a:tr>
              <a:tr h="1676256">
                <a:tc>
                  <a:txBody>
                    <a:bodyPr/>
                    <a:lstStyle/>
                    <a:p>
                      <a:pPr algn="l"/>
                      <a:r>
                        <a:rPr kumimoji="1" lang="en-US" altLang="ja-JP" sz="1600" dirty="0"/>
                        <a:t>VMware</a:t>
                      </a:r>
                      <a:r>
                        <a:rPr kumimoji="1" lang="ja-JP" altLang="en-US" sz="1600" dirty="0"/>
                        <a:t>モデル</a:t>
                      </a:r>
                      <a:r>
                        <a:rPr kumimoji="1" lang="en-US" altLang="ja-JP" sz="1600" dirty="0"/>
                        <a:t>_</a:t>
                      </a:r>
                      <a:r>
                        <a:rPr kumimoji="1" lang="ja-JP" altLang="en-US" sz="1600" dirty="0"/>
                        <a:t>機器一括設定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作成したテナントに含まれる</a:t>
                      </a:r>
                      <a:r>
                        <a:rPr kumimoji="1" lang="en-US" altLang="ja-JP" sz="1600" dirty="0"/>
                        <a:t>VM</a:t>
                      </a:r>
                      <a:r>
                        <a:rPr kumimoji="1" lang="ja-JP" altLang="en-US" sz="1600" dirty="0"/>
                        <a:t>に必要な設定を一括投入します。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9831020"/>
                  </a:ext>
                </a:extLst>
              </a:tr>
            </a:tbl>
          </a:graphicData>
        </a:graphic>
      </p:graphicFrame>
      <p:pic>
        <p:nvPicPr>
          <p:cNvPr id="4" name="図 3">
            <a:extLst>
              <a:ext uri="{FF2B5EF4-FFF2-40B4-BE49-F238E27FC236}">
                <a16:creationId xmlns:a16="http://schemas.microsoft.com/office/drawing/2014/main" id="{410ACC02-85B2-439C-86D2-F72963E1A06D}"/>
              </a:ext>
            </a:extLst>
          </p:cNvPr>
          <p:cNvPicPr>
            <a:picLocks noChangeAspect="1"/>
          </p:cNvPicPr>
          <p:nvPr/>
        </p:nvPicPr>
        <p:blipFill rotWithShape="1">
          <a:blip r:embed="rId2"/>
          <a:srcRect l="72" t="36290" r="23214" b="30261"/>
          <a:stretch/>
        </p:blipFill>
        <p:spPr>
          <a:xfrm>
            <a:off x="6114981" y="1628750"/>
            <a:ext cx="5402333" cy="977718"/>
          </a:xfrm>
          <a:prstGeom prst="rect">
            <a:avLst/>
          </a:prstGeom>
          <a:effectLst>
            <a:outerShdw blurRad="50800" dist="38100" dir="2700000" algn="tl" rotWithShape="0">
              <a:prstClr val="black">
                <a:alpha val="40000"/>
              </a:prstClr>
            </a:outerShdw>
          </a:effectLst>
        </p:spPr>
      </p:pic>
      <p:pic>
        <p:nvPicPr>
          <p:cNvPr id="5" name="図 4">
            <a:extLst>
              <a:ext uri="{FF2B5EF4-FFF2-40B4-BE49-F238E27FC236}">
                <a16:creationId xmlns:a16="http://schemas.microsoft.com/office/drawing/2014/main" id="{9D853A1D-E211-4F31-83B4-787DF9E7A057}"/>
              </a:ext>
            </a:extLst>
          </p:cNvPr>
          <p:cNvPicPr>
            <a:picLocks noChangeAspect="1"/>
          </p:cNvPicPr>
          <p:nvPr/>
        </p:nvPicPr>
        <p:blipFill rotWithShape="1">
          <a:blip r:embed="rId3"/>
          <a:srcRect l="766" t="32493" r="22347" b="27431"/>
          <a:stretch/>
        </p:blipFill>
        <p:spPr>
          <a:xfrm>
            <a:off x="6114981" y="3126520"/>
            <a:ext cx="5807719" cy="125495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44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68D60D-317C-441E-9F8B-E4C1381B756F}"/>
              </a:ext>
            </a:extLst>
          </p:cNvPr>
          <p:cNvSpPr>
            <a:spLocks noGrp="1"/>
          </p:cNvSpPr>
          <p:nvPr>
            <p:ph type="title"/>
          </p:nvPr>
        </p:nvSpPr>
        <p:spPr/>
        <p:txBody>
          <a:bodyPr/>
          <a:lstStyle/>
          <a:p>
            <a:r>
              <a:rPr lang="ja-JP" altLang="en-US" dirty="0"/>
              <a:t>ユーザー一覧</a:t>
            </a:r>
          </a:p>
        </p:txBody>
      </p:sp>
      <p:graphicFrame>
        <p:nvGraphicFramePr>
          <p:cNvPr id="4" name="表 3">
            <a:extLst>
              <a:ext uri="{FF2B5EF4-FFF2-40B4-BE49-F238E27FC236}">
                <a16:creationId xmlns:a16="http://schemas.microsoft.com/office/drawing/2014/main" id="{202ECBF0-FBCA-4509-9523-45CC34B0E64E}"/>
              </a:ext>
            </a:extLst>
          </p:cNvPr>
          <p:cNvGraphicFramePr>
            <a:graphicFrameLocks noGrp="1"/>
          </p:cNvGraphicFramePr>
          <p:nvPr>
            <p:extLst>
              <p:ext uri="{D42A27DB-BD31-4B8C-83A1-F6EECF244321}">
                <p14:modId xmlns:p14="http://schemas.microsoft.com/office/powerpoint/2010/main" val="1867862296"/>
              </p:ext>
            </p:extLst>
          </p:nvPr>
        </p:nvGraphicFramePr>
        <p:xfrm>
          <a:off x="441785" y="1227540"/>
          <a:ext cx="11271004" cy="1497134"/>
        </p:xfrm>
        <a:graphic>
          <a:graphicData uri="http://schemas.openxmlformats.org/drawingml/2006/table">
            <a:tbl>
              <a:tblPr firstRow="1" bandRow="1">
                <a:tableStyleId>{93296810-A885-4BE3-A3E7-6D5BEEA58F35}</a:tableStyleId>
              </a:tblPr>
              <a:tblGrid>
                <a:gridCol w="1494455">
                  <a:extLst>
                    <a:ext uri="{9D8B030D-6E8A-4147-A177-3AD203B41FA5}">
                      <a16:colId xmlns:a16="http://schemas.microsoft.com/office/drawing/2014/main" val="3515339660"/>
                    </a:ext>
                  </a:extLst>
                </a:gridCol>
                <a:gridCol w="2490759">
                  <a:extLst>
                    <a:ext uri="{9D8B030D-6E8A-4147-A177-3AD203B41FA5}">
                      <a16:colId xmlns:a16="http://schemas.microsoft.com/office/drawing/2014/main" val="1418758587"/>
                    </a:ext>
                  </a:extLst>
                </a:gridCol>
                <a:gridCol w="2008176">
                  <a:extLst>
                    <a:ext uri="{9D8B030D-6E8A-4147-A177-3AD203B41FA5}">
                      <a16:colId xmlns:a16="http://schemas.microsoft.com/office/drawing/2014/main" val="3718469238"/>
                    </a:ext>
                  </a:extLst>
                </a:gridCol>
                <a:gridCol w="5277614">
                  <a:extLst>
                    <a:ext uri="{9D8B030D-6E8A-4147-A177-3AD203B41FA5}">
                      <a16:colId xmlns:a16="http://schemas.microsoft.com/office/drawing/2014/main" val="885857160"/>
                    </a:ext>
                  </a:extLst>
                </a:gridCol>
              </a:tblGrid>
              <a:tr h="540000">
                <a:tc>
                  <a:txBody>
                    <a:bodyPr/>
                    <a:lstStyle/>
                    <a:p>
                      <a:r>
                        <a:rPr lang="en-US" altLang="ja-JP" sz="1600" dirty="0" err="1"/>
                        <a:t>ユーザID</a:t>
                      </a:r>
                      <a:endParaRPr kumimoji="1" lang="en-US" altLang="ja-JP" sz="1600" dirty="0" err="1"/>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600" dirty="0" err="1"/>
                        <a:t>ログインID</a:t>
                      </a:r>
                      <a:endParaRPr kumimoji="1" lang="en-US" altLang="ja-JP" sz="1600" dirty="0" err="1"/>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ja-JP" altLang="en-US" sz="1600" dirty="0"/>
                        <a:t>初期パスワード</a:t>
                      </a:r>
                      <a:endParaRPr kumimoji="1" lang="ja-JP" altLang="en-US" sz="1600" dirty="0"/>
                    </a:p>
                  </a:txBody>
                  <a:tcPr anchor="ctr">
                    <a:lnL w="12700">
                      <a:solidFill>
                        <a:schemeClr val="bg1"/>
                      </a:solidFill>
                    </a:lnL>
                    <a:lnR w="12700" cap="flat" cmpd="sng" algn="ctr">
                      <a:solidFill>
                        <a:schemeClr val="bg1"/>
                      </a:solidFill>
                      <a:prstDash val="solid"/>
                      <a:round/>
                      <a:headEnd type="none" w="med" len="med"/>
                      <a:tailEnd type="none" w="med" len="med"/>
                    </a:lnR>
                    <a:lnT w="12700">
                      <a:solidFill>
                        <a:schemeClr val="tx1"/>
                      </a:solidFill>
                    </a:lnT>
                    <a:lnB w="12700">
                      <a:solidFill>
                        <a:schemeClr val="tx1"/>
                      </a:solidFill>
                    </a:lnB>
                  </a:tcPr>
                </a:tc>
                <a:tc>
                  <a:txBody>
                    <a:bodyPr/>
                    <a:lstStyle/>
                    <a:p>
                      <a:r>
                        <a:rPr kumimoji="1" lang="ja-JP" altLang="en-US" sz="1600"/>
                        <a:t>概要</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561134">
                <a:tc>
                  <a:txBody>
                    <a:bodyPr/>
                    <a:lstStyle/>
                    <a:p>
                      <a:pPr lvl="0">
                        <a:buNone/>
                      </a:pPr>
                      <a:r>
                        <a:rPr kumimoji="1" lang="en-US" altLang="ja-JP" sz="1400" b="0" i="0" u="none" strike="noStrike" noProof="0" dirty="0">
                          <a:latin typeface="メイリオ"/>
                        </a:rPr>
                        <a:t>250001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ja-JP" sz="1400" b="0" i="0" u="none" strike="noStrike" noProof="0" dirty="0">
                          <a:latin typeface="メイリオ"/>
                          <a:ea typeface="メイリオ"/>
                        </a:rPr>
                        <a:t>vmware_manager</a:t>
                      </a:r>
                      <a:endParaRPr 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ja-JP" altLang="en-US" sz="1400" dirty="0"/>
                        <a:t>password</a:t>
                      </a:r>
                      <a:endParaRPr kumimoji="1" lang="ja-JP" altLang="en-US" sz="1400" dirty="0"/>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kumimoji="1" lang="en-US" altLang="ja-JP" sz="1400" dirty="0"/>
                        <a:t>NSX-T</a:t>
                      </a:r>
                      <a:r>
                        <a:rPr kumimoji="1" lang="ja-JP" altLang="en-US" sz="1400" dirty="0"/>
                        <a:t>や</a:t>
                      </a:r>
                      <a:r>
                        <a:rPr kumimoji="1" lang="en-US" altLang="ja-JP" sz="1400" dirty="0"/>
                        <a:t>vSphere</a:t>
                      </a:r>
                      <a:r>
                        <a:rPr kumimoji="1" lang="ja-JP" altLang="en-US" sz="1400" dirty="0"/>
                        <a:t>の接続情報など、重要な情報をメンテナンスできます</a:t>
                      </a:r>
                      <a:r>
                        <a:rPr lang="ja-JP" altLang="en-US" sz="1400" dirty="0"/>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7190690"/>
                  </a:ext>
                </a:extLst>
              </a:tr>
              <a:tr h="396000">
                <a:tc>
                  <a:txBody>
                    <a:bodyPr/>
                    <a:lstStyle/>
                    <a:p>
                      <a:pPr lvl="0">
                        <a:buNone/>
                      </a:pPr>
                      <a:r>
                        <a:rPr kumimoji="1" lang="en-US" altLang="ja-JP" sz="1400" dirty="0"/>
                        <a:t>250002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ja-JP" sz="1400" b="0" i="0" u="none" strike="noStrike" noProof="0">
                          <a:latin typeface="メイリオ"/>
                          <a:ea typeface="メイリオ"/>
                        </a:rPr>
                        <a:t>vmware_</a:t>
                      </a:r>
                      <a:r>
                        <a:rPr lang="en-US" altLang="ja-JP" sz="1400" b="0" i="0" u="none" strike="noStrike" noProof="0" dirty="0">
                          <a:latin typeface="メイリオ"/>
                          <a:ea typeface="メイリオ"/>
                        </a:rPr>
                        <a:t>user</a:t>
                      </a:r>
                      <a:endParaRPr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ja-JP" altLang="en-US" sz="1400" dirty="0"/>
                        <a:t>password</a:t>
                      </a:r>
                      <a:endParaRPr kumimoji="1" lang="ja-JP" altLang="en-US" sz="1400" dirty="0"/>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kumimoji="1" lang="ja-JP" altLang="en-US" sz="1400" dirty="0"/>
                        <a:t>主に作成する</a:t>
                      </a:r>
                      <a:r>
                        <a:rPr kumimoji="1" lang="en-US" altLang="ja-JP" sz="1400" dirty="0"/>
                        <a:t>VM</a:t>
                      </a:r>
                      <a:r>
                        <a:rPr kumimoji="1" lang="ja-JP" altLang="en-US" sz="1400" dirty="0"/>
                        <a:t>の情報をメンテナンスできます。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5042141"/>
                  </a:ext>
                </a:extLst>
              </a:tr>
            </a:tbl>
          </a:graphicData>
        </a:graphic>
      </p:graphicFrame>
      <p:graphicFrame>
        <p:nvGraphicFramePr>
          <p:cNvPr id="6" name="表 5">
            <a:extLst>
              <a:ext uri="{FF2B5EF4-FFF2-40B4-BE49-F238E27FC236}">
                <a16:creationId xmlns:a16="http://schemas.microsoft.com/office/drawing/2014/main" id="{8B836318-34F9-4B31-8A27-A15D9BFCE69E}"/>
              </a:ext>
            </a:extLst>
          </p:cNvPr>
          <p:cNvGraphicFramePr>
            <a:graphicFrameLocks noGrp="1"/>
          </p:cNvGraphicFramePr>
          <p:nvPr>
            <p:extLst>
              <p:ext uri="{D42A27DB-BD31-4B8C-83A1-F6EECF244321}">
                <p14:modId xmlns:p14="http://schemas.microsoft.com/office/powerpoint/2010/main" val="1974736847"/>
              </p:ext>
            </p:extLst>
          </p:nvPr>
        </p:nvGraphicFramePr>
        <p:xfrm>
          <a:off x="441785" y="3284980"/>
          <a:ext cx="11271004" cy="2890294"/>
        </p:xfrm>
        <a:graphic>
          <a:graphicData uri="http://schemas.openxmlformats.org/drawingml/2006/table">
            <a:tbl>
              <a:tblPr firstRow="1" bandRow="1">
                <a:tableStyleId>{93296810-A885-4BE3-A3E7-6D5BEEA58F35}</a:tableStyleId>
              </a:tblPr>
              <a:tblGrid>
                <a:gridCol w="2031169">
                  <a:extLst>
                    <a:ext uri="{9D8B030D-6E8A-4147-A177-3AD203B41FA5}">
                      <a16:colId xmlns:a16="http://schemas.microsoft.com/office/drawing/2014/main" val="3515339660"/>
                    </a:ext>
                  </a:extLst>
                </a:gridCol>
                <a:gridCol w="839985">
                  <a:extLst>
                    <a:ext uri="{9D8B030D-6E8A-4147-A177-3AD203B41FA5}">
                      <a16:colId xmlns:a16="http://schemas.microsoft.com/office/drawing/2014/main" val="1418758587"/>
                    </a:ext>
                  </a:extLst>
                </a:gridCol>
                <a:gridCol w="839985">
                  <a:extLst>
                    <a:ext uri="{9D8B030D-6E8A-4147-A177-3AD203B41FA5}">
                      <a16:colId xmlns:a16="http://schemas.microsoft.com/office/drawing/2014/main" val="3718469238"/>
                    </a:ext>
                  </a:extLst>
                </a:gridCol>
                <a:gridCol w="839985">
                  <a:extLst>
                    <a:ext uri="{9D8B030D-6E8A-4147-A177-3AD203B41FA5}">
                      <a16:colId xmlns:a16="http://schemas.microsoft.com/office/drawing/2014/main" val="885857160"/>
                    </a:ext>
                  </a:extLst>
                </a:gridCol>
                <a:gridCol w="839985">
                  <a:extLst>
                    <a:ext uri="{9D8B030D-6E8A-4147-A177-3AD203B41FA5}">
                      <a16:colId xmlns:a16="http://schemas.microsoft.com/office/drawing/2014/main" val="3959405427"/>
                    </a:ext>
                  </a:extLst>
                </a:gridCol>
                <a:gridCol w="839985">
                  <a:extLst>
                    <a:ext uri="{9D8B030D-6E8A-4147-A177-3AD203B41FA5}">
                      <a16:colId xmlns:a16="http://schemas.microsoft.com/office/drawing/2014/main" val="3673761891"/>
                    </a:ext>
                  </a:extLst>
                </a:gridCol>
                <a:gridCol w="839985">
                  <a:extLst>
                    <a:ext uri="{9D8B030D-6E8A-4147-A177-3AD203B41FA5}">
                      <a16:colId xmlns:a16="http://schemas.microsoft.com/office/drawing/2014/main" val="612584806"/>
                    </a:ext>
                  </a:extLst>
                </a:gridCol>
                <a:gridCol w="839985">
                  <a:extLst>
                    <a:ext uri="{9D8B030D-6E8A-4147-A177-3AD203B41FA5}">
                      <a16:colId xmlns:a16="http://schemas.microsoft.com/office/drawing/2014/main" val="2771709738"/>
                    </a:ext>
                  </a:extLst>
                </a:gridCol>
                <a:gridCol w="839985">
                  <a:extLst>
                    <a:ext uri="{9D8B030D-6E8A-4147-A177-3AD203B41FA5}">
                      <a16:colId xmlns:a16="http://schemas.microsoft.com/office/drawing/2014/main" val="4294567110"/>
                    </a:ext>
                  </a:extLst>
                </a:gridCol>
                <a:gridCol w="839985">
                  <a:extLst>
                    <a:ext uri="{9D8B030D-6E8A-4147-A177-3AD203B41FA5}">
                      <a16:colId xmlns:a16="http://schemas.microsoft.com/office/drawing/2014/main" val="1901882123"/>
                    </a:ext>
                  </a:extLst>
                </a:gridCol>
                <a:gridCol w="839985">
                  <a:extLst>
                    <a:ext uri="{9D8B030D-6E8A-4147-A177-3AD203B41FA5}">
                      <a16:colId xmlns:a16="http://schemas.microsoft.com/office/drawing/2014/main" val="3981315910"/>
                    </a:ext>
                  </a:extLst>
                </a:gridCol>
                <a:gridCol w="839985">
                  <a:extLst>
                    <a:ext uri="{9D8B030D-6E8A-4147-A177-3AD203B41FA5}">
                      <a16:colId xmlns:a16="http://schemas.microsoft.com/office/drawing/2014/main" val="2771543394"/>
                    </a:ext>
                  </a:extLst>
                </a:gridCol>
              </a:tblGrid>
              <a:tr h="1715890">
                <a:tc>
                  <a:txBody>
                    <a:bodyPr/>
                    <a:lstStyle/>
                    <a:p>
                      <a:r>
                        <a:rPr lang="en-US" altLang="ja-JP" sz="1400" b="1" dirty="0" err="1">
                          <a:latin typeface="+mn-ea"/>
                          <a:ea typeface="+mn-ea"/>
                        </a:rPr>
                        <a:t>ユーザID</a:t>
                      </a:r>
                      <a:endParaRPr kumimoji="1" lang="en-US" altLang="ja-JP" sz="1400" b="1" dirty="0" err="1">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b="1" dirty="0">
                          <a:latin typeface="+mn-ea"/>
                          <a:ea typeface="+mn-ea"/>
                        </a:rPr>
                        <a:t>基本コンソール</a:t>
                      </a:r>
                      <a:endParaRPr kumimoji="1" lang="en-US" altLang="ja-JP" sz="1400" b="1" dirty="0" err="1">
                        <a:latin typeface="+mn-ea"/>
                        <a:ea typeface="+mn-ea"/>
                      </a:endParaRPr>
                    </a:p>
                  </a:txBody>
                  <a:tcPr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kumimoji="1" lang="en-US" altLang="ja-JP" sz="1400" b="1" dirty="0">
                          <a:latin typeface="+mn-ea"/>
                          <a:ea typeface="+mn-ea"/>
                        </a:rPr>
                        <a:t>Conductor</a:t>
                      </a:r>
                      <a:endParaRPr kumimoji="1" lang="ja-JP" altLang="en-US" sz="1400" b="1" dirty="0">
                        <a:latin typeface="+mn-ea"/>
                        <a:ea typeface="+mn-ea"/>
                      </a:endParaRPr>
                    </a:p>
                  </a:txBody>
                  <a:tcPr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ja-JP" altLang="en-US" sz="1400" b="1" i="0" u="none" strike="noStrike" noProof="0" dirty="0">
                          <a:latin typeface="+mn-ea"/>
                          <a:ea typeface="+mn-ea"/>
                        </a:rPr>
                        <a:t>代入値自動登録用</a:t>
                      </a:r>
                      <a:endParaRPr lang="ja-JP" sz="1400" b="1" i="0" u="none" strike="noStrike" noProof="0" dirty="0">
                        <a:latin typeface="+mn-ea"/>
                        <a:ea typeface="+mn-ea"/>
                      </a:endParaRPr>
                    </a:p>
                  </a:txBody>
                  <a:tcPr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spcBef>
                          <a:spcPts val="0"/>
                        </a:spcBef>
                        <a:spcAft>
                          <a:spcPts val="0"/>
                        </a:spcAft>
                        <a:buNone/>
                      </a:pPr>
                      <a:r>
                        <a:rPr lang="ja-JP" altLang="en-US" sz="1400" b="1" i="0" u="none" strike="noStrike" noProof="0" dirty="0">
                          <a:latin typeface="+mn-ea"/>
                          <a:ea typeface="+mn-ea"/>
                        </a:rPr>
                        <a:t>参照用</a:t>
                      </a:r>
                      <a:endParaRPr lang="ja-JP" sz="1400" b="1" i="0" u="none" strike="noStrike" noProof="0" dirty="0">
                        <a:latin typeface="+mn-ea"/>
                        <a:ea typeface="+mn-ea"/>
                      </a:endParaRPr>
                    </a:p>
                  </a:txBody>
                  <a:tcPr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spcBef>
                          <a:spcPts val="0"/>
                        </a:spcBef>
                        <a:spcAft>
                          <a:spcPts val="0"/>
                        </a:spcAft>
                        <a:buNone/>
                      </a:pPr>
                      <a:r>
                        <a:rPr lang="ja-JP" altLang="en-US" sz="1400" b="1" i="0" u="none" strike="noStrike" noProof="0" dirty="0">
                          <a:latin typeface="+mn-ea"/>
                          <a:ea typeface="+mn-ea"/>
                        </a:rPr>
                        <a:t>ホストグループ管理</a:t>
                      </a:r>
                      <a:endParaRPr lang="ja-JP" sz="1400" b="1" i="0" u="none" strike="noStrike" noProof="0" dirty="0">
                        <a:latin typeface="+mn-ea"/>
                        <a:ea typeface="+mn-ea"/>
                      </a:endParaRPr>
                    </a:p>
                  </a:txBody>
                  <a:tcPr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altLang="ja-JP" sz="1400" b="1" i="0" u="none" strike="noStrike" noProof="0" dirty="0">
                          <a:latin typeface="+mn-ea"/>
                          <a:ea typeface="+mn-ea"/>
                        </a:rPr>
                        <a:t>Ansible</a:t>
                      </a:r>
                      <a:r>
                        <a:rPr lang="ja-JP" altLang="en-US" sz="1400" b="1" i="0" u="none" strike="noStrike" noProof="0" dirty="0">
                          <a:latin typeface="+mn-ea"/>
                          <a:ea typeface="+mn-ea"/>
                        </a:rPr>
                        <a:t>共通</a:t>
                      </a:r>
                      <a:endParaRPr lang="ja-JP" sz="1400" b="1" i="0" u="none" strike="noStrike" noProof="0" dirty="0">
                        <a:latin typeface="+mn-ea"/>
                        <a:ea typeface="+mn-ea"/>
                      </a:endParaRPr>
                    </a:p>
                  </a:txBody>
                  <a:tcPr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altLang="ja-JP" sz="1400" b="1" i="0" u="none" strike="noStrike" noProof="0" dirty="0">
                          <a:latin typeface="+mn-ea"/>
                          <a:ea typeface="+mn-ea"/>
                        </a:rPr>
                        <a:t>Ansible-Legacy</a:t>
                      </a:r>
                      <a:endParaRPr lang="ja-JP" sz="1400" b="1" i="0" u="none" strike="noStrike" noProof="0" dirty="0">
                        <a:latin typeface="+mn-ea"/>
                        <a:ea typeface="+mn-ea"/>
                      </a:endParaRPr>
                    </a:p>
                  </a:txBody>
                  <a:tcPr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altLang="ja-JP" sz="1400" b="1" i="0" u="none" strike="noStrike" noProof="0" dirty="0">
                          <a:latin typeface="+mn-ea"/>
                          <a:ea typeface="+mn-ea"/>
                        </a:rPr>
                        <a:t>Terraform</a:t>
                      </a:r>
                      <a:endParaRPr lang="ja-JP" sz="1400" b="1" i="0" u="none" strike="noStrike" noProof="0" dirty="0">
                        <a:latin typeface="+mn-ea"/>
                        <a:ea typeface="+mn-ea"/>
                      </a:endParaRPr>
                    </a:p>
                  </a:txBody>
                  <a:tcPr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spcBef>
                          <a:spcPts val="0"/>
                        </a:spcBef>
                        <a:spcAft>
                          <a:spcPts val="0"/>
                        </a:spcAft>
                        <a:buNone/>
                      </a:pPr>
                      <a:r>
                        <a:rPr lang="ja-JP" altLang="en-US" sz="1400" b="1" i="0" u="none" strike="noStrike" noProof="0" dirty="0">
                          <a:latin typeface="+mn-ea"/>
                          <a:ea typeface="+mn-ea"/>
                        </a:rPr>
                        <a:t>マスタ管理</a:t>
                      </a:r>
                      <a:r>
                        <a:rPr lang="en-US" altLang="ja-JP" sz="1400" b="1" i="0" u="none" strike="noStrike" noProof="0" dirty="0">
                          <a:latin typeface="+mn-ea"/>
                          <a:ea typeface="+mn-ea"/>
                        </a:rPr>
                        <a:t>_</a:t>
                      </a:r>
                    </a:p>
                    <a:p>
                      <a:pPr lvl="0" algn="l">
                        <a:lnSpc>
                          <a:spcPct val="100000"/>
                        </a:lnSpc>
                        <a:spcBef>
                          <a:spcPts val="0"/>
                        </a:spcBef>
                        <a:spcAft>
                          <a:spcPts val="0"/>
                        </a:spcAft>
                        <a:buNone/>
                      </a:pPr>
                      <a:r>
                        <a:rPr lang="en-US" altLang="ja-JP" sz="1400" b="1" i="0" u="none" strike="noStrike" noProof="0" dirty="0">
                          <a:latin typeface="+mn-ea"/>
                          <a:ea typeface="+mn-ea"/>
                        </a:rPr>
                        <a:t>VMware</a:t>
                      </a:r>
                      <a:r>
                        <a:rPr lang="ja-JP" altLang="en-US" sz="1400" b="1" i="0" u="none" strike="noStrike" noProof="0" dirty="0">
                          <a:latin typeface="+mn-ea"/>
                          <a:ea typeface="+mn-ea"/>
                        </a:rPr>
                        <a:t>モデル</a:t>
                      </a:r>
                      <a:endParaRPr lang="ja-JP" sz="1400" b="1" i="0" u="none" strike="noStrike" noProof="0" dirty="0">
                        <a:latin typeface="+mn-ea"/>
                        <a:ea typeface="+mn-ea"/>
                      </a:endParaRPr>
                    </a:p>
                  </a:txBody>
                  <a:tcPr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spcBef>
                          <a:spcPts val="0"/>
                        </a:spcBef>
                        <a:spcAft>
                          <a:spcPts val="0"/>
                        </a:spcAft>
                        <a:buNone/>
                      </a:pPr>
                      <a:r>
                        <a:rPr lang="ja-JP" altLang="en-US" sz="1400" b="1" i="0" u="none" strike="noStrike" noProof="0" dirty="0">
                          <a:latin typeface="+mn-ea"/>
                          <a:ea typeface="+mn-ea"/>
                        </a:rPr>
                        <a:t>運用者メニュー</a:t>
                      </a:r>
                      <a:r>
                        <a:rPr lang="en-US" altLang="ja-JP" sz="1400" b="1" i="0" u="none" strike="noStrike" noProof="0" dirty="0">
                          <a:latin typeface="+mn-ea"/>
                          <a:ea typeface="+mn-ea"/>
                        </a:rPr>
                        <a:t>_</a:t>
                      </a:r>
                    </a:p>
                    <a:p>
                      <a:pPr lvl="0" algn="l">
                        <a:lnSpc>
                          <a:spcPct val="100000"/>
                        </a:lnSpc>
                        <a:spcBef>
                          <a:spcPts val="0"/>
                        </a:spcBef>
                        <a:spcAft>
                          <a:spcPts val="0"/>
                        </a:spcAft>
                        <a:buNone/>
                      </a:pPr>
                      <a:r>
                        <a:rPr lang="en-US" altLang="ja-JP" sz="1400" b="1" i="0" u="none" strike="noStrike" noProof="0" dirty="0">
                          <a:latin typeface="+mn-ea"/>
                          <a:ea typeface="+mn-ea"/>
                        </a:rPr>
                        <a:t>VMware</a:t>
                      </a:r>
                      <a:r>
                        <a:rPr lang="ja-JP" altLang="en-US" sz="1400" b="1" i="0" u="none" strike="noStrike" noProof="0" dirty="0">
                          <a:latin typeface="+mn-ea"/>
                          <a:ea typeface="+mn-ea"/>
                        </a:rPr>
                        <a:t>モデル</a:t>
                      </a:r>
                      <a:endParaRPr lang="ja-JP" sz="1400" b="1" i="0" u="none" strike="noStrike" noProof="0" dirty="0">
                        <a:latin typeface="+mn-ea"/>
                        <a:ea typeface="+mn-ea"/>
                      </a:endParaRPr>
                    </a:p>
                  </a:txBody>
                  <a:tcPr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spcBef>
                          <a:spcPts val="0"/>
                        </a:spcBef>
                        <a:spcAft>
                          <a:spcPts val="0"/>
                        </a:spcAft>
                        <a:buNone/>
                      </a:pPr>
                      <a:r>
                        <a:rPr lang="ja-JP" altLang="en-US" sz="1400" b="1" i="0" u="none" strike="noStrike" noProof="0" dirty="0">
                          <a:latin typeface="+mn-ea"/>
                          <a:ea typeface="+mn-ea"/>
                        </a:rPr>
                        <a:t>ユーザーメニュー</a:t>
                      </a:r>
                      <a:r>
                        <a:rPr lang="en-US" altLang="ja-JP" sz="1400" b="1" i="0" u="none" strike="noStrike" noProof="0" dirty="0">
                          <a:latin typeface="+mn-ea"/>
                          <a:ea typeface="+mn-ea"/>
                        </a:rPr>
                        <a:t>_</a:t>
                      </a:r>
                    </a:p>
                    <a:p>
                      <a:pPr lvl="0" algn="l">
                        <a:lnSpc>
                          <a:spcPct val="100000"/>
                        </a:lnSpc>
                        <a:spcBef>
                          <a:spcPts val="0"/>
                        </a:spcBef>
                        <a:spcAft>
                          <a:spcPts val="0"/>
                        </a:spcAft>
                        <a:buNone/>
                      </a:pPr>
                      <a:r>
                        <a:rPr lang="en-US" altLang="ja-JP" sz="1400" b="1" i="0" u="none" strike="noStrike" noProof="0" dirty="0">
                          <a:latin typeface="+mn-ea"/>
                          <a:ea typeface="+mn-ea"/>
                        </a:rPr>
                        <a:t>VMware</a:t>
                      </a:r>
                      <a:r>
                        <a:rPr lang="ja-JP" altLang="en-US" sz="1400" b="1" i="0" u="none" strike="noStrike" noProof="0" dirty="0">
                          <a:latin typeface="+mn-ea"/>
                          <a:ea typeface="+mn-ea"/>
                        </a:rPr>
                        <a:t>モデル</a:t>
                      </a:r>
                      <a:endParaRPr lang="ja-JP" sz="1400" b="1" i="0" u="none" strike="noStrike" noProof="0" dirty="0">
                        <a:latin typeface="+mn-ea"/>
                        <a:ea typeface="+mn-ea"/>
                      </a:endParaRPr>
                    </a:p>
                  </a:txBody>
                  <a:tcPr vert="vert"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587202">
                <a:tc>
                  <a:txBody>
                    <a:bodyPr/>
                    <a:lstStyle/>
                    <a:p>
                      <a:pPr lvl="0">
                        <a:buNone/>
                      </a:pPr>
                      <a:r>
                        <a:rPr lang="ja-JP" altLang="ja-JP" sz="1600" b="0" i="0" u="none" strike="noStrike" noProof="0">
                          <a:latin typeface="+mn-ea"/>
                          <a:ea typeface="+mn-ea"/>
                        </a:rPr>
                        <a:t>vmware_manager</a:t>
                      </a:r>
                      <a:endParaRPr kumimoji="1" lang="en-US" altLang="ja-JP" sz="1600" b="0" i="0" u="none" strike="noStrike" noProof="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lnSpc>
                          <a:spcPct val="100000"/>
                        </a:lnSpc>
                        <a:spcBef>
                          <a:spcPts val="0"/>
                        </a:spcBef>
                        <a:spcAft>
                          <a:spcPts val="0"/>
                        </a:spcAft>
                        <a:buNone/>
                      </a:pPr>
                      <a:r>
                        <a:rPr lang="ja-JP" altLang="en-US" sz="2400" dirty="0">
                          <a:solidFill>
                            <a:sysClr val="windowText" lastClr="000000"/>
                          </a:solidFill>
                          <a:latin typeface="+mn-ea"/>
                          <a:ea typeface="+mn-ea"/>
                        </a:rPr>
                        <a:t>●</a:t>
                      </a:r>
                      <a:endParaRPr lang="ja-JP" sz="2400" dirty="0">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ysClr val="windowText" lastClr="000000"/>
                          </a:solidFill>
                          <a:effectLst/>
                          <a:uLnTx/>
                          <a:uFillTx/>
                          <a:latin typeface="+mn-ea"/>
                          <a:ea typeface="+mn-ea"/>
                          <a:cs typeface="+mn-cs"/>
                        </a:rPr>
                        <a:t>●</a:t>
                      </a:r>
                      <a:endParaRPr kumimoji="1" lang="ja-JP" altLang="ja-JP" sz="2400" b="0" i="0" u="none" strike="noStrike" kern="1200" cap="none" spc="0" normalizeH="0" baseline="0" noProof="0" dirty="0">
                        <a:ln>
                          <a:noFill/>
                        </a:ln>
                        <a:solidFill>
                          <a:sysClr val="windowText" lastClr="000000"/>
                        </a:solidFill>
                        <a:effectLst/>
                        <a:uLnTx/>
                        <a:uFillTx/>
                        <a:latin typeface="+mn-ea"/>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ysClr val="windowText" lastClr="000000"/>
                          </a:solidFill>
                          <a:effectLst/>
                          <a:uLnTx/>
                          <a:uFillTx/>
                          <a:latin typeface="+mn-ea"/>
                          <a:ea typeface="+mn-ea"/>
                          <a:cs typeface="+mn-cs"/>
                        </a:rPr>
                        <a:t>●</a:t>
                      </a:r>
                      <a:endParaRPr kumimoji="1" lang="ja-JP" altLang="ja-JP" sz="2400" b="0" i="0" u="none" strike="noStrike" kern="1200" cap="none" spc="0" normalizeH="0" baseline="0" noProof="0" dirty="0">
                        <a:ln>
                          <a:noFill/>
                        </a:ln>
                        <a:solidFill>
                          <a:sysClr val="windowText" lastClr="000000"/>
                        </a:solidFill>
                        <a:effectLst/>
                        <a:uLnTx/>
                        <a:uFillTx/>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ysClr val="windowText" lastClr="000000"/>
                          </a:solidFill>
                          <a:effectLst/>
                          <a:uLnTx/>
                          <a:uFillTx/>
                          <a:latin typeface="+mn-ea"/>
                          <a:ea typeface="+mn-ea"/>
                          <a:cs typeface="+mn-cs"/>
                        </a:rPr>
                        <a:t>●</a:t>
                      </a:r>
                      <a:endParaRPr kumimoji="1" lang="ja-JP" altLang="ja-JP" sz="2400" b="0" i="0" u="none" strike="noStrike" kern="1200" cap="none" spc="0" normalizeH="0" baseline="0" noProof="0" dirty="0">
                        <a:ln>
                          <a:noFill/>
                        </a:ln>
                        <a:solidFill>
                          <a:sysClr val="windowText" lastClr="000000"/>
                        </a:solidFill>
                        <a:effectLst/>
                        <a:uLnTx/>
                        <a:uFillTx/>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ysClr val="windowText" lastClr="000000"/>
                          </a:solidFill>
                          <a:effectLst/>
                          <a:uLnTx/>
                          <a:uFillTx/>
                          <a:latin typeface="+mn-ea"/>
                          <a:ea typeface="+mn-ea"/>
                          <a:cs typeface="+mn-cs"/>
                        </a:rPr>
                        <a:t>●</a:t>
                      </a:r>
                      <a:endParaRPr kumimoji="1" lang="ja-JP" altLang="ja-JP" sz="2400" b="0" i="0" u="none" strike="noStrike" kern="1200" cap="none" spc="0" normalizeH="0" baseline="0" noProof="0" dirty="0">
                        <a:ln>
                          <a:noFill/>
                        </a:ln>
                        <a:solidFill>
                          <a:sysClr val="windowText" lastClr="000000"/>
                        </a:solidFill>
                        <a:effectLst/>
                        <a:uLnTx/>
                        <a:uFillTx/>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ysClr val="windowText" lastClr="000000"/>
                          </a:solidFill>
                          <a:effectLst/>
                          <a:uLnTx/>
                          <a:uFillTx/>
                          <a:latin typeface="+mn-ea"/>
                          <a:ea typeface="+mn-ea"/>
                          <a:cs typeface="+mn-cs"/>
                        </a:rPr>
                        <a:t>●</a:t>
                      </a:r>
                      <a:endParaRPr kumimoji="1" lang="ja-JP" altLang="ja-JP" sz="2400" b="0" i="0" u="none" strike="noStrike" kern="1200" cap="none" spc="0" normalizeH="0" baseline="0" noProof="0" dirty="0">
                        <a:ln>
                          <a:noFill/>
                        </a:ln>
                        <a:solidFill>
                          <a:sysClr val="windowText" lastClr="000000"/>
                        </a:solidFill>
                        <a:effectLst/>
                        <a:uLnTx/>
                        <a:uFillTx/>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ysClr val="windowText" lastClr="000000"/>
                          </a:solidFill>
                          <a:effectLst/>
                          <a:uLnTx/>
                          <a:uFillTx/>
                          <a:latin typeface="+mn-ea"/>
                          <a:ea typeface="+mn-ea"/>
                          <a:cs typeface="+mn-cs"/>
                        </a:rPr>
                        <a:t>●</a:t>
                      </a:r>
                      <a:endParaRPr kumimoji="1" lang="ja-JP" altLang="ja-JP" sz="2400" b="0" i="0" u="none" strike="noStrike" kern="1200" cap="none" spc="0" normalizeH="0" baseline="0" noProof="0" dirty="0">
                        <a:ln>
                          <a:noFill/>
                        </a:ln>
                        <a:solidFill>
                          <a:sysClr val="windowText" lastClr="000000"/>
                        </a:solidFill>
                        <a:effectLst/>
                        <a:uLnTx/>
                        <a:uFillTx/>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ysClr val="windowText" lastClr="000000"/>
                          </a:solidFill>
                          <a:effectLst/>
                          <a:uLnTx/>
                          <a:uFillTx/>
                          <a:latin typeface="+mn-ea"/>
                          <a:ea typeface="+mn-ea"/>
                          <a:cs typeface="+mn-cs"/>
                        </a:rPr>
                        <a:t>●</a:t>
                      </a:r>
                      <a:endParaRPr kumimoji="1" lang="ja-JP" altLang="ja-JP" sz="2400" b="0" i="0" u="none" strike="noStrike" kern="1200" cap="none" spc="0" normalizeH="0" baseline="0" noProof="0" dirty="0">
                        <a:ln>
                          <a:noFill/>
                        </a:ln>
                        <a:solidFill>
                          <a:sysClr val="windowText" lastClr="000000"/>
                        </a:solidFill>
                        <a:effectLst/>
                        <a:uLnTx/>
                        <a:uFillTx/>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ysClr val="windowText" lastClr="000000"/>
                          </a:solidFill>
                          <a:effectLst/>
                          <a:uLnTx/>
                          <a:uFillTx/>
                          <a:latin typeface="+mn-ea"/>
                          <a:ea typeface="+mn-ea"/>
                          <a:cs typeface="+mn-cs"/>
                        </a:rPr>
                        <a:t>●</a:t>
                      </a:r>
                      <a:endParaRPr kumimoji="1" lang="ja-JP" altLang="ja-JP" sz="2400" b="0" i="0" u="none" strike="noStrike" kern="1200" cap="none" spc="0" normalizeH="0" baseline="0" noProof="0" dirty="0">
                        <a:ln>
                          <a:noFill/>
                        </a:ln>
                        <a:solidFill>
                          <a:sysClr val="windowText" lastClr="000000"/>
                        </a:solidFill>
                        <a:effectLst/>
                        <a:uLnTx/>
                        <a:uFillTx/>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ysClr val="windowText" lastClr="000000"/>
                          </a:solidFill>
                          <a:effectLst/>
                          <a:uLnTx/>
                          <a:uFillTx/>
                          <a:latin typeface="+mn-ea"/>
                          <a:ea typeface="+mn-ea"/>
                          <a:cs typeface="+mn-cs"/>
                        </a:rPr>
                        <a:t>●</a:t>
                      </a:r>
                      <a:endParaRPr kumimoji="1" lang="ja-JP" altLang="ja-JP" sz="2400" b="0" i="0" u="none" strike="noStrike" kern="1200" cap="none" spc="0" normalizeH="0" baseline="0" noProof="0" dirty="0">
                        <a:ln>
                          <a:noFill/>
                        </a:ln>
                        <a:solidFill>
                          <a:sysClr val="windowText" lastClr="000000"/>
                        </a:solidFill>
                        <a:effectLst/>
                        <a:uLnTx/>
                        <a:uFillTx/>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ysClr val="windowText" lastClr="000000"/>
                          </a:solidFill>
                          <a:effectLst/>
                          <a:uLnTx/>
                          <a:uFillTx/>
                          <a:latin typeface="+mn-ea"/>
                          <a:ea typeface="+mn-ea"/>
                          <a:cs typeface="+mn-cs"/>
                        </a:rPr>
                        <a:t>●</a:t>
                      </a:r>
                      <a:endParaRPr kumimoji="1" lang="ja-JP" altLang="ja-JP" sz="2400" b="0" i="0" u="none" strike="noStrike" kern="1200" cap="none" spc="0" normalizeH="0" baseline="0" noProof="0" dirty="0">
                        <a:ln>
                          <a:noFill/>
                        </a:ln>
                        <a:solidFill>
                          <a:sysClr val="windowText" lastClr="000000"/>
                        </a:solidFill>
                        <a:effectLst/>
                        <a:uLnTx/>
                        <a:uFillTx/>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7190690"/>
                  </a:ext>
                </a:extLst>
              </a:tr>
              <a:tr h="587202">
                <a:tc>
                  <a:txBody>
                    <a:bodyPr/>
                    <a:lstStyle/>
                    <a:p>
                      <a:pPr lvl="0" algn="l">
                        <a:lnSpc>
                          <a:spcPct val="100000"/>
                        </a:lnSpc>
                        <a:spcBef>
                          <a:spcPts val="0"/>
                        </a:spcBef>
                        <a:spcAft>
                          <a:spcPts val="0"/>
                        </a:spcAft>
                        <a:buNone/>
                      </a:pPr>
                      <a:r>
                        <a:rPr lang="ja-JP" altLang="ja-JP" sz="1600" b="0" i="0" u="none" strike="noStrike" noProof="0">
                          <a:latin typeface="+mn-ea"/>
                          <a:ea typeface="+mn-ea"/>
                        </a:rPr>
                        <a:t>vmware_</a:t>
                      </a:r>
                      <a:r>
                        <a:rPr lang="en-US" altLang="ja-JP" sz="1600" b="0" i="0" u="none" strike="noStrike" noProof="0">
                          <a:latin typeface="+mn-ea"/>
                          <a:ea typeface="+mn-ea"/>
                        </a:rPr>
                        <a:t>user</a:t>
                      </a:r>
                      <a:endParaRPr lang="ja-JP" altLang="en-US" sz="160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a:solidFill>
                            <a:sysClr val="windowText" lastClr="000000"/>
                          </a:solidFill>
                          <a:latin typeface="+mn-ea"/>
                          <a:ea typeface="+mn-ea"/>
                        </a:rPr>
                        <a:t>●</a:t>
                      </a:r>
                      <a:endParaRPr lang="ja-JP" altLang="ja-JP" sz="2400">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ja-JP" altLang="en-US" sz="2400">
                          <a:solidFill>
                            <a:sysClr val="windowText" lastClr="000000"/>
                          </a:solidFill>
                          <a:latin typeface="+mn-ea"/>
                          <a:ea typeface="+mn-ea"/>
                        </a:rPr>
                        <a:t>●</a:t>
                      </a:r>
                      <a:endParaRPr kumimoji="1" lang="ja-JP" altLang="en-US" sz="2400" dirty="0">
                        <a:solidFill>
                          <a:sysClr val="windowText" lastClr="000000"/>
                        </a:solidFill>
                        <a:latin typeface="+mn-ea"/>
                        <a:ea typeface="+mn-ea"/>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ja-JP" altLang="en-US" sz="2400">
                          <a:solidFill>
                            <a:sysClr val="windowText" lastClr="000000"/>
                          </a:solidFill>
                          <a:latin typeface="+mn-ea"/>
                          <a:ea typeface="+mn-ea"/>
                        </a:rPr>
                        <a:t>●</a:t>
                      </a:r>
                      <a:endParaRPr kumimoji="1" lang="ja-JP" altLang="en-US" sz="2400" dirty="0">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ja-JP" altLang="en-US" sz="2400">
                          <a:solidFill>
                            <a:sysClr val="windowText" lastClr="000000"/>
                          </a:solidFill>
                          <a:latin typeface="+mn-ea"/>
                          <a:ea typeface="+mn-ea"/>
                        </a:rPr>
                        <a:t>●</a:t>
                      </a:r>
                      <a:endParaRPr kumimoji="1" lang="ja-JP" altLang="en-US" sz="2400" dirty="0">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ja-JP" altLang="en-US" sz="2400">
                          <a:solidFill>
                            <a:sysClr val="windowText" lastClr="000000"/>
                          </a:solidFill>
                          <a:latin typeface="+mn-ea"/>
                          <a:ea typeface="+mn-ea"/>
                        </a:rPr>
                        <a:t>●</a:t>
                      </a:r>
                      <a:endParaRPr kumimoji="1" lang="ja-JP" altLang="en-US" sz="2400" dirty="0">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endParaRPr kumimoji="1" lang="ja-JP" altLang="en-US" sz="2400" dirty="0">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ja-JP" altLang="en-US" sz="2400">
                          <a:solidFill>
                            <a:sysClr val="windowText" lastClr="000000"/>
                          </a:solidFill>
                          <a:latin typeface="+mn-ea"/>
                          <a:ea typeface="+mn-ea"/>
                        </a:rPr>
                        <a:t>●</a:t>
                      </a:r>
                      <a:endParaRPr kumimoji="1" lang="ja-JP" altLang="en-US" sz="2400" dirty="0">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ja-JP" altLang="en-US" sz="2400">
                          <a:solidFill>
                            <a:sysClr val="windowText" lastClr="000000"/>
                          </a:solidFill>
                          <a:latin typeface="+mn-ea"/>
                          <a:ea typeface="+mn-ea"/>
                        </a:rPr>
                        <a:t>●</a:t>
                      </a:r>
                      <a:endParaRPr kumimoji="1" lang="ja-JP" altLang="en-US" sz="2400" dirty="0">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endParaRPr kumimoji="1" lang="ja-JP" altLang="en-US" sz="2400" dirty="0">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endParaRPr kumimoji="1" lang="ja-JP" altLang="en-US" sz="2400" dirty="0">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ja-JP" altLang="en-US" sz="2400" dirty="0">
                          <a:solidFill>
                            <a:sysClr val="windowText" lastClr="000000"/>
                          </a:solidFill>
                          <a:latin typeface="+mn-ea"/>
                          <a:ea typeface="+mn-ea"/>
                        </a:rPr>
                        <a:t>●</a:t>
                      </a:r>
                      <a:endParaRPr kumimoji="1" lang="ja-JP" altLang="en-US" sz="2400" dirty="0">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5042141"/>
                  </a:ext>
                </a:extLst>
              </a:tr>
            </a:tbl>
          </a:graphicData>
        </a:graphic>
      </p:graphicFrame>
      <p:sp>
        <p:nvSpPr>
          <p:cNvPr id="5" name="コンテンツ プレースホルダー 3">
            <a:extLst>
              <a:ext uri="{FF2B5EF4-FFF2-40B4-BE49-F238E27FC236}">
                <a16:creationId xmlns:a16="http://schemas.microsoft.com/office/drawing/2014/main" id="{C6931601-DFE2-4933-B6DF-CC701D0EE683}"/>
              </a:ext>
            </a:extLst>
          </p:cNvPr>
          <p:cNvSpPr txBox="1">
            <a:spLocks/>
          </p:cNvSpPr>
          <p:nvPr/>
        </p:nvSpPr>
        <p:spPr>
          <a:xfrm>
            <a:off x="239350" y="836712"/>
            <a:ext cx="11713301" cy="359978"/>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en-US" altLang="ja-JP" kern="0" dirty="0"/>
              <a:t>VMware</a:t>
            </a:r>
            <a:r>
              <a:rPr lang="ja-JP" altLang="en-US" kern="0" dirty="0"/>
              <a:t>モデルの導入で追加されるユーザの一覧</a:t>
            </a:r>
            <a:r>
              <a:rPr lang="en-US" altLang="ja-JP" kern="0" dirty="0"/>
              <a:t/>
            </a:r>
            <a:br>
              <a:rPr lang="en-US" altLang="ja-JP" kern="0" dirty="0"/>
            </a:br>
            <a:endParaRPr lang="ja-JP" altLang="en-US" kern="0" dirty="0"/>
          </a:p>
        </p:txBody>
      </p:sp>
      <p:sp>
        <p:nvSpPr>
          <p:cNvPr id="7" name="コンテンツ プレースホルダー 3">
            <a:extLst>
              <a:ext uri="{FF2B5EF4-FFF2-40B4-BE49-F238E27FC236}">
                <a16:creationId xmlns:a16="http://schemas.microsoft.com/office/drawing/2014/main" id="{C6931601-DFE2-4933-B6DF-CC701D0EE683}"/>
              </a:ext>
            </a:extLst>
          </p:cNvPr>
          <p:cNvSpPr txBox="1">
            <a:spLocks/>
          </p:cNvSpPr>
          <p:nvPr/>
        </p:nvSpPr>
        <p:spPr>
          <a:xfrm>
            <a:off x="239350" y="2834380"/>
            <a:ext cx="11713301" cy="359978"/>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kern="0"/>
              <a:t>アクセス権 概略図</a:t>
            </a:r>
            <a:endParaRPr lang="ja-JP" altLang="en-US" kern="0" dirty="0"/>
          </a:p>
        </p:txBody>
      </p:sp>
      <p:sp>
        <p:nvSpPr>
          <p:cNvPr id="3" name="テキスト ボックス 2"/>
          <p:cNvSpPr txBox="1"/>
          <p:nvPr/>
        </p:nvSpPr>
        <p:spPr>
          <a:xfrm>
            <a:off x="6506992" y="3002679"/>
            <a:ext cx="5547810" cy="307777"/>
          </a:xfrm>
          <a:prstGeom prst="rect">
            <a:avLst/>
          </a:prstGeom>
          <a:noFill/>
        </p:spPr>
        <p:txBody>
          <a:bodyPr wrap="square" rtlCol="0">
            <a:spAutoFit/>
          </a:bodyPr>
          <a:lstStyle/>
          <a:p>
            <a:r>
              <a:rPr kumimoji="1" lang="ja-JP" altLang="en-US" sz="1400" dirty="0"/>
              <a:t>凡例</a:t>
            </a:r>
            <a:r>
              <a:rPr lang="en-US" altLang="ja-JP" sz="1400" dirty="0"/>
              <a:t>: </a:t>
            </a:r>
            <a:r>
              <a:rPr lang="ja-JP" altLang="en-US" sz="1400" dirty="0"/>
              <a:t>●</a:t>
            </a:r>
            <a:r>
              <a:rPr lang="en-US" altLang="ja-JP" sz="1400" dirty="0"/>
              <a:t>…</a:t>
            </a:r>
            <a:r>
              <a:rPr lang="ja-JP" altLang="en-US" sz="1400" dirty="0"/>
              <a:t> メニューグループ内のメニューにメンテナンス権あり</a:t>
            </a:r>
            <a:endParaRPr kumimoji="1" lang="ja-JP" altLang="en-US" sz="1400" dirty="0"/>
          </a:p>
        </p:txBody>
      </p:sp>
      <p:sp>
        <p:nvSpPr>
          <p:cNvPr id="8" name="テキスト ボックス 7"/>
          <p:cNvSpPr txBox="1"/>
          <p:nvPr/>
        </p:nvSpPr>
        <p:spPr>
          <a:xfrm>
            <a:off x="6444331" y="6177984"/>
            <a:ext cx="5472760" cy="259534"/>
          </a:xfrm>
          <a:prstGeom prst="rect">
            <a:avLst/>
          </a:prstGeom>
          <a:noFill/>
        </p:spPr>
        <p:txBody>
          <a:bodyPr wrap="square" rtlCol="0">
            <a:spAutoFit/>
          </a:bodyPr>
          <a:lstStyle/>
          <a:p>
            <a:r>
              <a:rPr lang="en-US" altLang="ja-JP" sz="1100"/>
              <a:t>※</a:t>
            </a:r>
            <a:r>
              <a:rPr lang="ja-JP" altLang="en-US" sz="1100"/>
              <a:t> 表に含まれないメニューについては、いずれのユーザもアクセス権を持ちません。</a:t>
            </a:r>
            <a:endParaRPr kumimoji="1" lang="ja-JP" altLang="en-US" sz="1100"/>
          </a:p>
        </p:txBody>
      </p:sp>
    </p:spTree>
    <p:extLst>
      <p:ext uri="{BB962C8B-B14F-4D97-AF65-F5344CB8AC3E}">
        <p14:creationId xmlns:p14="http://schemas.microsoft.com/office/powerpoint/2010/main" val="39794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46F9A-41F8-4A66-A65E-ED1734140C87}"/>
              </a:ext>
            </a:extLst>
          </p:cNvPr>
          <p:cNvSpPr>
            <a:spLocks noGrp="1"/>
          </p:cNvSpPr>
          <p:nvPr>
            <p:ph type="title"/>
          </p:nvPr>
        </p:nvSpPr>
        <p:spPr/>
        <p:txBody>
          <a:bodyPr/>
          <a:lstStyle/>
          <a:p>
            <a:r>
              <a:rPr lang="en-US" altLang="ja-JP" dirty="0">
                <a:latin typeface="+mn-ea"/>
              </a:rPr>
              <a:t>Movement</a:t>
            </a:r>
            <a:r>
              <a:rPr lang="ja-JP" altLang="en-US" dirty="0">
                <a:latin typeface="+mn-ea"/>
              </a:rPr>
              <a:t>一覧</a:t>
            </a:r>
            <a:endParaRPr kumimoji="1" lang="ja-JP" altLang="en-US" dirty="0"/>
          </a:p>
        </p:txBody>
      </p:sp>
      <p:graphicFrame>
        <p:nvGraphicFramePr>
          <p:cNvPr id="3" name="表 2">
            <a:extLst>
              <a:ext uri="{FF2B5EF4-FFF2-40B4-BE49-F238E27FC236}">
                <a16:creationId xmlns:a16="http://schemas.microsoft.com/office/drawing/2014/main" id="{929014AD-04B7-4E7B-82D4-40BA0FA9D7C5}"/>
              </a:ext>
            </a:extLst>
          </p:cNvPr>
          <p:cNvGraphicFramePr>
            <a:graphicFrameLocks noGrp="1"/>
          </p:cNvGraphicFramePr>
          <p:nvPr>
            <p:extLst>
              <p:ext uri="{D42A27DB-BD31-4B8C-83A1-F6EECF244321}">
                <p14:modId xmlns:p14="http://schemas.microsoft.com/office/powerpoint/2010/main" val="727047690"/>
              </p:ext>
            </p:extLst>
          </p:nvPr>
        </p:nvGraphicFramePr>
        <p:xfrm>
          <a:off x="239351" y="980660"/>
          <a:ext cx="11689443" cy="4710240"/>
        </p:xfrm>
        <a:graphic>
          <a:graphicData uri="http://schemas.openxmlformats.org/drawingml/2006/table">
            <a:tbl>
              <a:tblPr firstRow="1" bandRow="1">
                <a:tableStyleId>{93296810-A885-4BE3-A3E7-6D5BEEA58F35}</a:tableStyleId>
              </a:tblPr>
              <a:tblGrid>
                <a:gridCol w="1257300">
                  <a:extLst>
                    <a:ext uri="{9D8B030D-6E8A-4147-A177-3AD203B41FA5}">
                      <a16:colId xmlns:a16="http://schemas.microsoft.com/office/drawing/2014/main" val="3515339660"/>
                    </a:ext>
                  </a:extLst>
                </a:gridCol>
                <a:gridCol w="3591209">
                  <a:extLst>
                    <a:ext uri="{9D8B030D-6E8A-4147-A177-3AD203B41FA5}">
                      <a16:colId xmlns:a16="http://schemas.microsoft.com/office/drawing/2014/main" val="1418758587"/>
                    </a:ext>
                  </a:extLst>
                </a:gridCol>
                <a:gridCol w="1512210">
                  <a:extLst>
                    <a:ext uri="{9D8B030D-6E8A-4147-A177-3AD203B41FA5}">
                      <a16:colId xmlns:a16="http://schemas.microsoft.com/office/drawing/2014/main" val="3354075895"/>
                    </a:ext>
                  </a:extLst>
                </a:gridCol>
                <a:gridCol w="5328724">
                  <a:extLst>
                    <a:ext uri="{9D8B030D-6E8A-4147-A177-3AD203B41FA5}">
                      <a16:colId xmlns:a16="http://schemas.microsoft.com/office/drawing/2014/main" val="885857160"/>
                    </a:ext>
                  </a:extLst>
                </a:gridCol>
              </a:tblGrid>
              <a:tr h="444000">
                <a:tc>
                  <a:txBody>
                    <a:bodyPr/>
                    <a:lstStyle/>
                    <a:p>
                      <a:r>
                        <a:rPr kumimoji="1" lang="en-US" altLang="ja-JP" sz="1600" dirty="0"/>
                        <a:t>No.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a:t>Movement</a:t>
                      </a:r>
                      <a:r>
                        <a:rPr kumimoji="1" lang="ja-JP" altLang="en-US" sz="1600"/>
                        <a:t>名</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自動化ツール</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概要</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44000">
                <a:tc>
                  <a:txBody>
                    <a:bodyPr/>
                    <a:lstStyle/>
                    <a:p>
                      <a:pPr lvl="0">
                        <a:buNone/>
                      </a:pPr>
                      <a:r>
                        <a:rPr kumimoji="1" lang="en-US" altLang="ja-JP" sz="1600" b="0" i="0" u="none" strike="noStrike" noProof="0" dirty="0">
                          <a:latin typeface="メイリオ"/>
                        </a:rPr>
                        <a:t>250001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ja-JP" altLang="en-US" sz="1600" dirty="0"/>
                        <a:t>構築</a:t>
                      </a:r>
                      <a:r>
                        <a:rPr lang="en-US" altLang="ja-JP" sz="1600" dirty="0"/>
                        <a:t>_</a:t>
                      </a:r>
                      <a:r>
                        <a:rPr lang="en-US" altLang="ja-JP" sz="1600" dirty="0" err="1"/>
                        <a:t>vSphereVM</a:t>
                      </a:r>
                      <a:r>
                        <a:rPr lang="ja-JP" altLang="en-US" sz="1600" dirty="0"/>
                        <a:t>リスト事前取得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kumimoji="1" lang="en-US" altLang="ja-JP" sz="1600" b="0" i="0" kern="1200" dirty="0">
                          <a:solidFill>
                            <a:schemeClr val="dk1"/>
                          </a:solidFill>
                          <a:effectLst/>
                          <a:latin typeface="+mn-lt"/>
                          <a:ea typeface="+mn-ea"/>
                          <a:cs typeface="+mn-cs"/>
                        </a:rPr>
                        <a:t>Ansible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altLang="ja-JP" sz="1600" b="0" i="0" u="none" strike="noStrike" noProof="0">
                          <a:latin typeface="メイリオ"/>
                          <a:ea typeface="メイリオ"/>
                        </a:rPr>
                        <a:t>VM</a:t>
                      </a:r>
                      <a:r>
                        <a:rPr lang="ja-JP" altLang="en-US" sz="1600" b="0" i="0" u="none" strike="noStrike" noProof="0">
                          <a:latin typeface="メイリオ"/>
                          <a:ea typeface="メイリオ"/>
                        </a:rPr>
                        <a:t>作成時に作成済みのVMの一覧を取得します。</a:t>
                      </a:r>
                      <a:endParaRPr kumimoji="1" lang="ja-JP" sz="1600" b="0" i="0" u="none" strike="noStrike" noProof="0">
                        <a:latin typeface="メイリオ"/>
                        <a:ea typeface="メイリオ"/>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7190690"/>
                  </a:ext>
                </a:extLst>
              </a:tr>
              <a:tr h="444000">
                <a:tc>
                  <a:txBody>
                    <a:bodyPr/>
                    <a:lstStyle/>
                    <a:p>
                      <a:pPr lvl="0">
                        <a:buNone/>
                      </a:pPr>
                      <a:r>
                        <a:rPr kumimoji="1" lang="en-US" altLang="ja-JP" sz="1600" dirty="0"/>
                        <a:t>250002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ja-JP" altLang="en-US" sz="1600" dirty="0"/>
                        <a:t>構築</a:t>
                      </a:r>
                      <a:r>
                        <a:rPr lang="en-US" altLang="ja-JP" sz="1400" dirty="0"/>
                        <a:t>_</a:t>
                      </a:r>
                      <a:r>
                        <a:rPr lang="en-US" altLang="ja-JP" sz="1400" dirty="0" err="1"/>
                        <a:t>vSphereVM</a:t>
                      </a:r>
                      <a:r>
                        <a:rPr lang="ja-JP" altLang="en-US" sz="1400" dirty="0"/>
                        <a:t>リスト機器一覧反映</a:t>
                      </a:r>
                      <a:endParaRPr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kumimoji="1" lang="en-US" altLang="ja-JP" sz="1600" b="0" i="0" u="none" strike="noStrike" kern="1200" cap="none" spc="0" normalizeH="0" baseline="0" noProof="0" dirty="0">
                          <a:ln>
                            <a:noFill/>
                          </a:ln>
                          <a:solidFill>
                            <a:srgbClr val="000000"/>
                          </a:solidFill>
                          <a:effectLst/>
                          <a:uLnTx/>
                          <a:uFillTx/>
                          <a:latin typeface="メイリオ"/>
                          <a:ea typeface="メイリオ"/>
                          <a:cs typeface="+mn-cs"/>
                        </a:rPr>
                        <a:t>Ansible</a:t>
                      </a:r>
                      <a:endParaRPr kumimoji="1" lang="en-US" altLang="ja-JP" sz="1600" b="0" i="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ja-JP" altLang="en-US" sz="1600"/>
                        <a:t>機器一覧に作成したVMを登録します。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5042141"/>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250003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kumimoji="1" lang="ja-JP" sz="1600" b="0" i="0" u="none" strike="noStrike" noProof="0" dirty="0"/>
                        <a:t>設定</a:t>
                      </a:r>
                      <a:r>
                        <a:rPr kumimoji="1" lang="en-US" altLang="ja-JP" sz="1600" b="0" i="0" u="none" strike="noStrike" noProof="0" dirty="0"/>
                        <a:t>_ITA</a:t>
                      </a:r>
                      <a:r>
                        <a:rPr kumimoji="1" lang="ja-JP" sz="1600" b="0" i="0" u="none" strike="noStrike" noProof="0" dirty="0"/>
                        <a:t>サーバ事</a:t>
                      </a:r>
                      <a:r>
                        <a:rPr lang="ja-JP" sz="1600" b="0" i="0" u="none" strike="noStrike" noProof="0" dirty="0"/>
                        <a:t>後</a:t>
                      </a:r>
                      <a:r>
                        <a:rPr kumimoji="1" lang="ja-JP" sz="1600" b="0" i="0" u="none" strike="noStrike" noProof="0" dirty="0"/>
                        <a:t>設定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Ansible</a:t>
                      </a:r>
                      <a:endParaRPr kumimoji="1" lang="en-US" altLang="ja-JP" sz="1600" b="0" i="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ja-JP" sz="1600" b="0" i="0" u="none" strike="noStrike" noProof="0"/>
                        <a:t>ITAサーバか</a:t>
                      </a:r>
                      <a:r>
                        <a:rPr lang="ja-JP" altLang="en-US" sz="1600" b="0" i="0" u="none" strike="noStrike" noProof="0"/>
                        <a:t>ら</a:t>
                      </a:r>
                      <a:r>
                        <a:rPr lang="ja-JP" sz="1600" b="0" i="0" u="none" strike="noStrike" noProof="0"/>
                        <a:t>秘密鍵の</a:t>
                      </a:r>
                      <a:r>
                        <a:rPr lang="ja-JP" altLang="en-US" sz="1600" b="0" i="0" u="none" strike="noStrike" noProof="0"/>
                        <a:t>削除</a:t>
                      </a:r>
                      <a:r>
                        <a:rPr lang="ja-JP" sz="1600" b="0" i="0" u="none" strike="noStrike" noProof="0"/>
                        <a:t>を行います。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6434334"/>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250004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kumimoji="1" lang="ja-JP" sz="1600" b="0" i="0" u="none" strike="noStrike" noProof="0" dirty="0">
                          <a:latin typeface="メイリオ"/>
                          <a:ea typeface="メイリオ"/>
                        </a:rPr>
                        <a:t>設定</a:t>
                      </a:r>
                      <a:r>
                        <a:rPr kumimoji="1" lang="en-US" altLang="ja-JP" sz="1600" b="0" i="0" u="none" strike="noStrike" noProof="0" dirty="0">
                          <a:latin typeface="メイリオ"/>
                          <a:ea typeface="メイリオ"/>
                        </a:rPr>
                        <a:t>_</a:t>
                      </a:r>
                      <a:r>
                        <a:rPr lang="ja-JP" sz="1600" b="0" i="0" u="none" strike="noStrike" noProof="0" dirty="0">
                          <a:latin typeface="メイリオ"/>
                          <a:ea typeface="メイリオ"/>
                        </a:rPr>
                        <a:t>ITA</a:t>
                      </a:r>
                      <a:r>
                        <a:rPr kumimoji="1" lang="ja-JP" sz="1600" b="0" i="0" u="none" strike="noStrike" noProof="0" dirty="0">
                          <a:latin typeface="メイリオ"/>
                          <a:ea typeface="メイリオ"/>
                        </a:rPr>
                        <a:t>サーバ</a:t>
                      </a:r>
                      <a:r>
                        <a:rPr lang="ja-JP" sz="1600" b="0" i="0" u="none" strike="noStrike" noProof="0" dirty="0">
                          <a:latin typeface="メイリオ"/>
                          <a:ea typeface="メイリオ"/>
                        </a:rPr>
                        <a:t>事前</a:t>
                      </a:r>
                      <a:r>
                        <a:rPr kumimoji="1" lang="ja-JP" sz="1600" b="0" i="0" u="none" strike="noStrike" noProof="0" dirty="0">
                          <a:latin typeface="メイリオ"/>
                          <a:ea typeface="メイリオ"/>
                        </a:rPr>
                        <a:t>設定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rgbClr val="000000"/>
                          </a:solidFill>
                          <a:effectLst/>
                          <a:uLnTx/>
                          <a:uFillTx/>
                          <a:latin typeface="メイリオ"/>
                          <a:ea typeface="メイリオ"/>
                          <a:cs typeface="+mn-cs"/>
                        </a:rPr>
                        <a:t>Ansible</a:t>
                      </a:r>
                      <a:endParaRPr kumimoji="1" lang="en-US" altLang="ja-JP" sz="1600" b="0" i="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600"/>
                        <a:t>ITAサーバに秘密鍵の配置を行います。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203100"/>
                  </a:ext>
                </a:extLst>
              </a:tr>
              <a:tr h="444000">
                <a:tc>
                  <a:txBody>
                    <a:bodyPr/>
                    <a:lstStyle/>
                    <a:p>
                      <a:pPr lvl="0" algn="l">
                        <a:lnSpc>
                          <a:spcPct val="100000"/>
                        </a:lnSpc>
                        <a:spcBef>
                          <a:spcPts val="0"/>
                        </a:spcBef>
                        <a:spcAft>
                          <a:spcPts val="0"/>
                        </a:spcAft>
                        <a:buNone/>
                      </a:pPr>
                      <a:r>
                        <a:rPr lang="en-US" sz="1600" b="0" i="0" u="none" strike="noStrike" noProof="0"/>
                        <a:t>250005</a:t>
                      </a:r>
                      <a:endParaRPr lang="en-US" sz="1600" b="0" i="0" u="none" strike="noStrike"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ja-JP" altLang="en-US" sz="1600" b="0" i="0" u="none" strike="noStrike" noProof="0" dirty="0"/>
                        <a:t>設定</a:t>
                      </a:r>
                      <a:r>
                        <a:rPr lang="en-US" altLang="ja-JP" sz="1600" b="0" i="0" u="none" strike="noStrike" noProof="0" dirty="0"/>
                        <a:t>_</a:t>
                      </a:r>
                      <a:r>
                        <a:rPr lang="ja-JP" altLang="en-US" sz="1600" b="0" i="0" u="none" strike="noStrike" noProof="0" dirty="0"/>
                        <a:t>踏み台サーバ設定</a:t>
                      </a:r>
                      <a:endParaRPr kumimoji="1" lang="ja-JP"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a:lnSpc>
                          <a:spcPct val="100000"/>
                        </a:lnSpc>
                        <a:spcBef>
                          <a:spcPts val="0"/>
                        </a:spcBef>
                        <a:spcAft>
                          <a:spcPts val="0"/>
                        </a:spcAft>
                        <a:buNone/>
                        <a:tabLst/>
                        <a:defRPr/>
                      </a:pPr>
                      <a:r>
                        <a:rPr lang="en-US" sz="1600" b="0" i="0" u="none" strike="noStrike" kern="1200" noProof="0" dirty="0">
                          <a:solidFill>
                            <a:srgbClr val="000000"/>
                          </a:solidFill>
                          <a:effectLst/>
                          <a:latin typeface="Meiryo"/>
                        </a:rPr>
                        <a:t>Ansible</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rtl="0" eaLnBrk="1" fontAlgn="auto" latinLnBrk="0" hangingPunct="1">
                        <a:lnSpc>
                          <a:spcPct val="100000"/>
                        </a:lnSpc>
                        <a:spcBef>
                          <a:spcPts val="0"/>
                        </a:spcBef>
                        <a:spcAft>
                          <a:spcPts val="0"/>
                        </a:spcAft>
                        <a:buClrTx/>
                        <a:buSzTx/>
                        <a:buFontTx/>
                        <a:buNone/>
                      </a:pPr>
                      <a:r>
                        <a:rPr lang="ja-JP" altLang="en-US" sz="1600"/>
                        <a:t>踏み台サーバのOS設定やプロキシ設定を行います。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7405193"/>
                  </a:ext>
                </a:extLst>
              </a:tr>
              <a:tr h="444000">
                <a:tc>
                  <a:txBody>
                    <a:bodyPr/>
                    <a:lstStyle/>
                    <a:p>
                      <a:pPr marL="0" marR="0" lvl="0" indent="0" algn="l" defTabSz="914400">
                        <a:lnSpc>
                          <a:spcPct val="100000"/>
                        </a:lnSpc>
                        <a:spcBef>
                          <a:spcPts val="0"/>
                        </a:spcBef>
                        <a:spcAft>
                          <a:spcPts val="0"/>
                        </a:spcAft>
                        <a:buNone/>
                        <a:tabLst/>
                        <a:defRPr/>
                      </a:pPr>
                      <a:r>
                        <a:rPr lang="en-US" sz="1600" b="0" i="0" u="none" strike="noStrike" noProof="0" dirty="0">
                          <a:latin typeface="メイリオ"/>
                        </a:rPr>
                        <a:t>250006</a:t>
                      </a:r>
                    </a:p>
                    <a:p>
                      <a:pPr marL="0" marR="0" lvl="0" indent="0" algn="l" defTabSz="914400">
                        <a:lnSpc>
                          <a:spcPct val="100000"/>
                        </a:lnSpc>
                        <a:spcBef>
                          <a:spcPts val="0"/>
                        </a:spcBef>
                        <a:spcAft>
                          <a:spcPts val="0"/>
                        </a:spcAft>
                        <a:buNone/>
                        <a:tabLst/>
                        <a:defRPr/>
                      </a:pPr>
                      <a:r>
                        <a:rPr lang="en-US" sz="1600" b="0" i="0" u="none" strike="noStrike" noProof="0" dirty="0">
                          <a:latin typeface="メイリオ"/>
                        </a:rPr>
                        <a:t>～</a:t>
                      </a:r>
                      <a:r>
                        <a:rPr lang="en-US" sz="1600" b="0" i="0" u="none" strike="noStrike" noProof="0" dirty="0">
                          <a:latin typeface="Meiryo"/>
                        </a:rPr>
                        <a:t>250008</a:t>
                      </a:r>
                      <a:endParaRPr kumimoji="1" lang="ja-JP" altLang="en-US" dirty="0"/>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lvl="0">
                        <a:buNone/>
                      </a:pPr>
                      <a:r>
                        <a:rPr lang="ja-JP" altLang="en-US" sz="1600" b="0" i="0" u="none" strike="noStrike" noProof="0" dirty="0">
                          <a:latin typeface="メイリオ"/>
                          <a:ea typeface="メイリオ"/>
                        </a:rPr>
                        <a:t>設定</a:t>
                      </a:r>
                      <a:r>
                        <a:rPr lang="en-US" altLang="ja-JP" sz="1600" b="0" i="0" u="none" strike="noStrike" noProof="0" dirty="0">
                          <a:latin typeface="メイリオ"/>
                          <a:ea typeface="メイリオ"/>
                        </a:rPr>
                        <a:t>_Web</a:t>
                      </a:r>
                      <a:r>
                        <a:rPr lang="ja-JP" altLang="en-US" sz="1600" b="0" i="0" u="none" strike="noStrike" noProof="0" dirty="0">
                          <a:latin typeface="メイリオ"/>
                          <a:ea typeface="メイリオ"/>
                        </a:rPr>
                        <a:t>、</a:t>
                      </a:r>
                      <a:r>
                        <a:rPr lang="en-US" altLang="ja-JP" sz="1600" b="0" i="0" u="none" strike="noStrike" noProof="0" dirty="0">
                          <a:latin typeface="メイリオ"/>
                          <a:ea typeface="メイリオ"/>
                        </a:rPr>
                        <a:t>A</a:t>
                      </a:r>
                      <a:r>
                        <a:rPr lang="en-US" altLang="en-US" sz="1600" b="0" i="0" u="none" strike="noStrike" noProof="0" dirty="0">
                          <a:latin typeface="メイリオ"/>
                          <a:ea typeface="メイリオ"/>
                        </a:rPr>
                        <a:t>P、DB</a:t>
                      </a:r>
                      <a:r>
                        <a:rPr lang="ja-JP" altLang="en-US" sz="1600" b="0" i="0" u="none" strike="noStrike" noProof="0" dirty="0">
                          <a:latin typeface="メイリオ"/>
                          <a:ea typeface="メイリオ"/>
                        </a:rPr>
                        <a:t>サーバ台数取得</a:t>
                      </a:r>
                      <a:endParaRPr kumimoji="1" lang="ja-JP"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marL="0" marR="0" lvl="0" indent="0" algn="ctr" defTabSz="914400">
                        <a:lnSpc>
                          <a:spcPct val="100000"/>
                        </a:lnSpc>
                        <a:spcBef>
                          <a:spcPts val="0"/>
                        </a:spcBef>
                        <a:spcAft>
                          <a:spcPts val="0"/>
                        </a:spcAft>
                        <a:buNone/>
                        <a:tabLst/>
                        <a:defRPr/>
                      </a:pPr>
                      <a:r>
                        <a:rPr lang="en-US" sz="1600" b="0" i="0" u="none" strike="noStrike" kern="1200" noProof="0">
                          <a:solidFill>
                            <a:srgbClr val="000000"/>
                          </a:solidFill>
                          <a:effectLst/>
                          <a:latin typeface="Meiryo"/>
                        </a:rPr>
                        <a:t>Ansible</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marL="0" marR="0" lvl="0" indent="0" algn="l" rtl="0">
                        <a:lnSpc>
                          <a:spcPct val="100000"/>
                        </a:lnSpc>
                        <a:spcBef>
                          <a:spcPts val="0"/>
                        </a:spcBef>
                        <a:spcAft>
                          <a:spcPts val="0"/>
                        </a:spcAft>
                        <a:buClrTx/>
                        <a:buSzTx/>
                        <a:buFontTx/>
                        <a:buNone/>
                      </a:pPr>
                      <a:r>
                        <a:rPr lang="ja-JP" altLang="en-US" sz="1600"/>
                        <a:t>テナントに作成済みの</a:t>
                      </a:r>
                      <a:r>
                        <a:rPr lang="ja-JP" sz="1600" b="0" i="0" u="none" strike="noStrike" noProof="0">
                          <a:latin typeface="Meiryo"/>
                          <a:ea typeface="Meiryo"/>
                        </a:rPr>
                        <a:t>Web、AP、DBサーバのサーバ</a:t>
                      </a:r>
                      <a:r>
                        <a:rPr lang="ja-JP" altLang="en-US" sz="1600" b="0" i="0" u="none" strike="noStrike" noProof="0">
                          <a:latin typeface="Meiryo"/>
                          <a:ea typeface="Meiryo"/>
                        </a:rPr>
                        <a:t>台数を取得します。</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extLst>
                  <a:ext uri="{0D108BD9-81ED-4DB2-BD59-A6C34878D82A}">
                    <a16:rowId xmlns:a16="http://schemas.microsoft.com/office/drawing/2014/main" val="507542973"/>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t>250009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t>～</a:t>
                      </a:r>
                      <a:r>
                        <a:rPr lang="en-US" sz="1600" b="0" i="0" u="none" strike="noStrike" noProof="0" dirty="0">
                          <a:latin typeface="メイリオ"/>
                        </a:rPr>
                        <a:t>250011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ja-JP" sz="1600" b="0" i="0" u="none" strike="noStrike" noProof="0" dirty="0">
                          <a:latin typeface="メイリオ"/>
                          <a:ea typeface="メイリオ"/>
                        </a:rPr>
                        <a:t>設定_WEB、</a:t>
                      </a:r>
                      <a:r>
                        <a:rPr lang="en-US" altLang="ja-JP" sz="1600" b="0" i="0" u="none" strike="noStrike" noProof="0" dirty="0">
                          <a:latin typeface="メイリオ"/>
                          <a:ea typeface="メイリオ"/>
                        </a:rPr>
                        <a:t>AP、DB</a:t>
                      </a:r>
                      <a:r>
                        <a:rPr lang="ja-JP" sz="1600" b="0" i="0" u="none" strike="noStrike" noProof="0" dirty="0">
                          <a:latin typeface="メイリオ"/>
                          <a:ea typeface="メイリオ"/>
                        </a:rPr>
                        <a:t>サーバ設定</a:t>
                      </a:r>
                      <a:endParaRPr kumimoji="1" lang="ja-JP"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a:solidFill>
                            <a:schemeClr val="dk1"/>
                          </a:solidFill>
                          <a:effectLst/>
                          <a:latin typeface="+mn-lt"/>
                          <a:ea typeface="+mn-ea"/>
                          <a:cs typeface="+mn-cs"/>
                        </a:rPr>
                        <a:t>Ansible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t>テナントに作成したサーバに</a:t>
                      </a:r>
                      <a:r>
                        <a:rPr lang="ja-JP" sz="1600" b="0" i="0" u="none" strike="noStrike" noProof="0">
                          <a:latin typeface="メイリオ"/>
                          <a:ea typeface="メイリオ"/>
                        </a:rPr>
                        <a:t>Web、AP、DBサーバの</a:t>
                      </a:r>
                      <a:r>
                        <a:rPr lang="ja-JP" altLang="en-US" sz="1600" b="0" i="0" u="none" strike="noStrike" noProof="0">
                          <a:latin typeface="メイリオ"/>
                          <a:ea typeface="メイリオ"/>
                        </a:rPr>
                        <a:t>設</a:t>
                      </a:r>
                      <a:r>
                        <a:rPr lang="ja-JP" sz="1600" b="0" i="0" u="none" strike="noStrike" noProof="0">
                          <a:latin typeface="メイリオ"/>
                          <a:ea typeface="メイリオ"/>
                        </a:rPr>
                        <a:t>定</a:t>
                      </a:r>
                      <a:r>
                        <a:rPr lang="ja-JP" altLang="en-US" sz="1600" b="0" i="0" u="none" strike="noStrike" noProof="0">
                          <a:latin typeface="メイリオ"/>
                          <a:ea typeface="メイリオ"/>
                        </a:rPr>
                        <a:t>を実行します。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9031176"/>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250012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dirty="0"/>
                        <a:t>VMware-Model-NSX-T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a:solidFill>
                            <a:schemeClr val="dk1"/>
                          </a:solidFill>
                          <a:effectLst/>
                          <a:latin typeface="+mn-lt"/>
                          <a:ea typeface="+mn-ea"/>
                          <a:cs typeface="+mn-cs"/>
                        </a:rPr>
                        <a:t>Terraform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600"/>
                        <a:t>NSX-Tに仮想NWを構築します。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1000083"/>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250013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zh-TW" sz="1600" dirty="0"/>
                        <a:t>VMware-Model-VM</a:t>
                      </a:r>
                      <a:endParaRPr kumimoji="1" lang="zh-TW"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a:solidFill>
                            <a:schemeClr val="dk1"/>
                          </a:solidFill>
                          <a:effectLst/>
                          <a:latin typeface="+mn-lt"/>
                          <a:ea typeface="+mn-ea"/>
                          <a:cs typeface="+mn-cs"/>
                        </a:rPr>
                        <a:t>Terraform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600" dirty="0"/>
                        <a:t>vSphereで各VMを構築します。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69603"/>
                  </a:ext>
                </a:extLst>
              </a:tr>
            </a:tbl>
          </a:graphicData>
        </a:graphic>
      </p:graphicFrame>
    </p:spTree>
    <p:extLst>
      <p:ext uri="{BB962C8B-B14F-4D97-AF65-F5344CB8AC3E}">
        <p14:creationId xmlns:p14="http://schemas.microsoft.com/office/powerpoint/2010/main" val="3795921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46F9A-41F8-4A66-A65E-ED1734140C87}"/>
              </a:ext>
            </a:extLst>
          </p:cNvPr>
          <p:cNvSpPr>
            <a:spLocks noGrp="1"/>
          </p:cNvSpPr>
          <p:nvPr>
            <p:ph type="title"/>
          </p:nvPr>
        </p:nvSpPr>
        <p:spPr/>
        <p:txBody>
          <a:bodyPr/>
          <a:lstStyle/>
          <a:p>
            <a:r>
              <a:rPr lang="ja-JP" altLang="en-US" dirty="0">
                <a:latin typeface="+mn-ea"/>
              </a:rPr>
              <a:t>パラメータシート一覧</a:t>
            </a:r>
            <a:endParaRPr kumimoji="1" lang="ja-JP" altLang="en-US" dirty="0"/>
          </a:p>
        </p:txBody>
      </p:sp>
      <p:graphicFrame>
        <p:nvGraphicFramePr>
          <p:cNvPr id="3" name="表 4">
            <a:extLst>
              <a:ext uri="{FF2B5EF4-FFF2-40B4-BE49-F238E27FC236}">
                <a16:creationId xmlns:a16="http://schemas.microsoft.com/office/drawing/2014/main" id="{E52552A4-A15F-4E6F-AA70-DAA5BC06EC23}"/>
              </a:ext>
            </a:extLst>
          </p:cNvPr>
          <p:cNvGraphicFramePr>
            <a:graphicFrameLocks noGrp="1"/>
          </p:cNvGraphicFramePr>
          <p:nvPr>
            <p:extLst>
              <p:ext uri="{D42A27DB-BD31-4B8C-83A1-F6EECF244321}">
                <p14:modId xmlns:p14="http://schemas.microsoft.com/office/powerpoint/2010/main" val="2048374090"/>
              </p:ext>
            </p:extLst>
          </p:nvPr>
        </p:nvGraphicFramePr>
        <p:xfrm>
          <a:off x="120831" y="764631"/>
          <a:ext cx="11591949" cy="5571157"/>
        </p:xfrm>
        <a:graphic>
          <a:graphicData uri="http://schemas.openxmlformats.org/drawingml/2006/table">
            <a:tbl>
              <a:tblPr firstRow="1" bandRow="1">
                <a:tableStyleId>{93296810-A885-4BE3-A3E7-6D5BEEA58F35}</a:tableStyleId>
              </a:tblPr>
              <a:tblGrid>
                <a:gridCol w="449548">
                  <a:extLst>
                    <a:ext uri="{9D8B030D-6E8A-4147-A177-3AD203B41FA5}">
                      <a16:colId xmlns:a16="http://schemas.microsoft.com/office/drawing/2014/main" val="3480426937"/>
                    </a:ext>
                  </a:extLst>
                </a:gridCol>
                <a:gridCol w="1925121">
                  <a:extLst>
                    <a:ext uri="{9D8B030D-6E8A-4147-A177-3AD203B41FA5}">
                      <a16:colId xmlns:a16="http://schemas.microsoft.com/office/drawing/2014/main" val="587946354"/>
                    </a:ext>
                  </a:extLst>
                </a:gridCol>
                <a:gridCol w="2880400">
                  <a:extLst>
                    <a:ext uri="{9D8B030D-6E8A-4147-A177-3AD203B41FA5}">
                      <a16:colId xmlns:a16="http://schemas.microsoft.com/office/drawing/2014/main" val="3862540105"/>
                    </a:ext>
                  </a:extLst>
                </a:gridCol>
                <a:gridCol w="671891">
                  <a:extLst>
                    <a:ext uri="{9D8B030D-6E8A-4147-A177-3AD203B41FA5}">
                      <a16:colId xmlns:a16="http://schemas.microsoft.com/office/drawing/2014/main" val="170812509"/>
                    </a:ext>
                  </a:extLst>
                </a:gridCol>
                <a:gridCol w="780291">
                  <a:extLst>
                    <a:ext uri="{9D8B030D-6E8A-4147-A177-3AD203B41FA5}">
                      <a16:colId xmlns:a16="http://schemas.microsoft.com/office/drawing/2014/main" val="2516140284"/>
                    </a:ext>
                  </a:extLst>
                </a:gridCol>
                <a:gridCol w="710308">
                  <a:extLst>
                    <a:ext uri="{9D8B030D-6E8A-4147-A177-3AD203B41FA5}">
                      <a16:colId xmlns:a16="http://schemas.microsoft.com/office/drawing/2014/main" val="3379345546"/>
                    </a:ext>
                  </a:extLst>
                </a:gridCol>
                <a:gridCol w="4174390">
                  <a:extLst>
                    <a:ext uri="{9D8B030D-6E8A-4147-A177-3AD203B41FA5}">
                      <a16:colId xmlns:a16="http://schemas.microsoft.com/office/drawing/2014/main" val="380541178"/>
                    </a:ext>
                  </a:extLst>
                </a:gridCol>
              </a:tblGrid>
              <a:tr h="265216">
                <a:tc rowSpan="2">
                  <a:txBody>
                    <a:bodyPr/>
                    <a:lstStyle/>
                    <a:p>
                      <a:pPr algn="ctr"/>
                      <a:r>
                        <a:rPr kumimoji="1" lang="en-US" altLang="ja-JP" sz="1200" dirty="0"/>
                        <a:t>No.</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kumimoji="1" lang="ja-JP" altLang="en-US" sz="1200" dirty="0"/>
                        <a:t>メニューグループ名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kumimoji="1" lang="ja-JP" altLang="en-US" sz="1200" dirty="0"/>
                        <a:t>メニュー名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kumimoji="1" lang="ja-JP" altLang="en-US" sz="1200" dirty="0"/>
                        <a:t>アクセス許可ロール</a:t>
                      </a:r>
                      <a:endParaRPr kumimoji="1" lang="ja-JP" altLang="en-US" sz="1200" baseline="30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kumimoji="1" lang="ja-JP" altLang="en-US" sz="1200" dirty="0"/>
                        <a:t>説明</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2201538"/>
                  </a:ext>
                </a:extLst>
              </a:tr>
              <a:tr h="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1200" b="1" dirty="0">
                          <a:solidFill>
                            <a:schemeClr val="bg1"/>
                          </a:solidFill>
                        </a:rPr>
                        <a:t>管理者</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a:solidFill>
                            <a:schemeClr val="bg1"/>
                          </a:solidFill>
                        </a:rPr>
                        <a:t>運用者</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spc="-300" dirty="0">
                          <a:solidFill>
                            <a:schemeClr val="bg1"/>
                          </a:solidFill>
                        </a:rPr>
                        <a:t>ユーザー</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endParaRPr kumimoji="1" lang="ja-JP" altLang="en-US"/>
                    </a:p>
                  </a:txBody>
                  <a:tcPr/>
                </a:tc>
                <a:extLst>
                  <a:ext uri="{0D108BD9-81ED-4DB2-BD59-A6C34878D82A}">
                    <a16:rowId xmlns:a16="http://schemas.microsoft.com/office/drawing/2014/main" val="565380769"/>
                  </a:ext>
                </a:extLst>
              </a:tr>
              <a:tr h="284600">
                <a:tc>
                  <a:txBody>
                    <a:bodyPr/>
                    <a:lstStyle/>
                    <a:p>
                      <a:pPr algn="ctr"/>
                      <a:r>
                        <a:rPr kumimoji="1" lang="en-US" altLang="ja-JP" sz="1050" dirty="0"/>
                        <a:t>1</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050" dirty="0"/>
                        <a:t>基本コンソール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ja-JP" sz="1050" dirty="0" err="1"/>
                        <a:t>機器一覧</a:t>
                      </a:r>
                      <a:endParaRPr kumimoji="1" lang="en-US" altLang="ja-JP" sz="1050" dirty="0" err="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050" dirty="0"/>
                        <a:t>作成された</a:t>
                      </a:r>
                      <a:r>
                        <a:rPr kumimoji="1" lang="en-US" altLang="ja-JP" sz="1050" dirty="0"/>
                        <a:t>VM</a:t>
                      </a:r>
                      <a:r>
                        <a:rPr kumimoji="1" lang="ja-JP" altLang="en-US" sz="1050" dirty="0"/>
                        <a:t>の基本情報が自動で入力されます。</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2453457"/>
                  </a:ext>
                </a:extLst>
              </a:tr>
              <a:tr h="284600">
                <a:tc rowSpan="5">
                  <a:txBody>
                    <a:bodyPr/>
                    <a:lstStyle/>
                    <a:p>
                      <a:pPr algn="ctr"/>
                      <a:r>
                        <a:rPr kumimoji="1" lang="en-US" altLang="ja-JP" sz="1050" dirty="0"/>
                        <a:t>2</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5">
                  <a:txBody>
                    <a:bodyPr/>
                    <a:lstStyle/>
                    <a:p>
                      <a:r>
                        <a:rPr kumimoji="1" lang="ja-JP" altLang="en-US" sz="1050" dirty="0"/>
                        <a:t>マスタ管理</a:t>
                      </a:r>
                      <a:r>
                        <a:rPr kumimoji="1" lang="en-US" altLang="ja-JP" sz="1050" dirty="0"/>
                        <a:t>_VMware</a:t>
                      </a:r>
                      <a:r>
                        <a:rPr kumimoji="1" lang="ja-JP" altLang="en-US" sz="1050" dirty="0"/>
                        <a:t>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a:lnSpc>
                          <a:spcPct val="100000"/>
                        </a:lnSpc>
                        <a:spcBef>
                          <a:spcPts val="0"/>
                        </a:spcBef>
                        <a:spcAft>
                          <a:spcPts val="0"/>
                        </a:spcAft>
                        <a:buNone/>
                      </a:pPr>
                      <a:r>
                        <a:rPr lang="ja-JP" sz="1050" b="0" i="0" u="none" strike="noStrike" noProof="0" dirty="0"/>
                        <a:t>テンプレート名</a:t>
                      </a:r>
                      <a:endParaRPr 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defTabSz="914400">
                        <a:buNone/>
                        <a:tabLst/>
                        <a:defRPr/>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a:lnSpc>
                          <a:spcPct val="100000"/>
                        </a:lnSpc>
                        <a:spcBef>
                          <a:spcPts val="0"/>
                        </a:spcBef>
                        <a:spcAft>
                          <a:spcPts val="0"/>
                        </a:spcAft>
                        <a:buNone/>
                        <a:tabLst/>
                        <a:defRPr/>
                      </a:pPr>
                      <a:r>
                        <a:rPr lang="en-US" sz="1050" b="0" i="0" u="none" strike="noStrike" noProof="0" dirty="0" err="1">
                          <a:latin typeface="メイリオ"/>
                        </a:rPr>
                        <a:t>各VM</a:t>
                      </a:r>
                      <a:r>
                        <a:rPr lang="ja-JP" altLang="en-US" sz="1050" b="0" i="0" u="none" strike="noStrike" noProof="0">
                          <a:latin typeface="メイリオ"/>
                        </a:rPr>
                        <a:t>グループを作成に利用可能なテンプレートを入力します。</a:t>
                      </a:r>
                      <a:endParaRPr kumimoji="1" lang="en-US" sz="1050" b="0" i="0" u="none" strike="noStrike" noProof="0" dirty="0">
                        <a:latin typeface="メイリオ"/>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0317016"/>
                  </a:ext>
                </a:extLst>
              </a:tr>
              <a:tr h="284600">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a:lnSpc>
                          <a:spcPct val="100000"/>
                        </a:lnSpc>
                        <a:spcBef>
                          <a:spcPts val="0"/>
                        </a:spcBef>
                        <a:spcAft>
                          <a:spcPts val="0"/>
                        </a:spcAft>
                        <a:buNone/>
                      </a:pPr>
                      <a:r>
                        <a:rPr lang="ja-JP" altLang="af-ZA" sz="1050" b="0" i="0" u="none" strike="noStrike" noProof="0" dirty="0"/>
                        <a:t>作成</a:t>
                      </a:r>
                      <a:r>
                        <a:rPr lang="af-ZA" sz="1050" b="0" i="0" u="none" strike="noStrike" noProof="0" dirty="0"/>
                        <a:t>VM</a:t>
                      </a:r>
                      <a:r>
                        <a:rPr lang="ja-JP" altLang="af-ZA" sz="1050" b="0" i="0" u="none" strike="noStrike" noProof="0" dirty="0"/>
                        <a:t>数</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defTabSz="914400">
                        <a:buNone/>
                        <a:tabLst/>
                        <a:defRPr/>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r>
                        <a:rPr lang="en-US" sz="1050" b="0" i="0" u="none" strike="noStrike" noProof="0" dirty="0" err="1">
                          <a:latin typeface="メイリオ"/>
                        </a:rPr>
                        <a:t>VM作成時に設定可能なVM</a:t>
                      </a:r>
                      <a:r>
                        <a:rPr lang="ja-JP" altLang="en-US" sz="1050" b="0" i="0" u="none" strike="noStrike" noProof="0">
                          <a:latin typeface="メイリオ"/>
                        </a:rPr>
                        <a:t>数を入力します</a:t>
                      </a:r>
                      <a:endParaRPr kumimoji="1" lang="en-US" sz="105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4821363"/>
                  </a:ext>
                </a:extLst>
              </a:tr>
              <a:tr h="284600">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r>
                        <a:rPr lang="en-US" altLang="ja-JP" sz="1050" b="0" i="0" u="none" strike="noStrike" noProof="0" dirty="0">
                          <a:latin typeface="メイリオ"/>
                          <a:ea typeface="メイリオ"/>
                        </a:rPr>
                        <a:t>CPU</a:t>
                      </a:r>
                      <a:r>
                        <a:rPr lang="ja-JP" altLang="en-US" sz="1050" b="0" i="0" u="none" strike="noStrike" noProof="0" dirty="0">
                          <a:latin typeface="メイリオ"/>
                          <a:ea typeface="メイリオ"/>
                        </a:rPr>
                        <a:t>コア数</a:t>
                      </a:r>
                      <a:endParaRPr kumimoji="1" 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defTabSz="914400">
                        <a:buNone/>
                        <a:tabLst/>
                        <a:defRPr/>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a:lnSpc>
                          <a:spcPct val="100000"/>
                        </a:lnSpc>
                        <a:spcBef>
                          <a:spcPts val="0"/>
                        </a:spcBef>
                        <a:spcAft>
                          <a:spcPts val="0"/>
                        </a:spcAft>
                        <a:buNone/>
                      </a:pPr>
                      <a:r>
                        <a:rPr lang="en-US" sz="1050" b="0" i="0" u="none" strike="noStrike" noProof="0" dirty="0" err="1">
                          <a:latin typeface="メイリオ"/>
                        </a:rPr>
                        <a:t>VM作成時に登録可能なCPU</a:t>
                      </a:r>
                      <a:r>
                        <a:rPr lang="ja-JP" altLang="en-US" sz="1050" b="0" i="0" u="none" strike="noStrike" noProof="0">
                          <a:latin typeface="メイリオ"/>
                        </a:rPr>
                        <a:t>コア数を入力します</a:t>
                      </a:r>
                      <a:r>
                        <a:rPr lang="en-US" sz="1050" b="0" i="0" u="none" strike="noStrike" noProof="0" dirty="0">
                          <a:latin typeface="メイリオ"/>
                        </a:rPr>
                        <a:t>。</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5466415"/>
                  </a:ext>
                </a:extLst>
              </a:tr>
              <a:tr h="284600">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r>
                        <a:rPr lang="ja-JP" altLang="en-US" sz="1050" b="0" i="0" u="none" strike="noStrike" noProof="0" dirty="0">
                          <a:latin typeface="メイリオ"/>
                          <a:ea typeface="メイリオ"/>
                        </a:rPr>
                        <a:t>メモリ容量（</a:t>
                      </a:r>
                      <a:r>
                        <a:rPr lang="en-US" altLang="ja-JP" sz="1050" b="0" i="0" u="none" strike="noStrike" noProof="0" dirty="0">
                          <a:latin typeface="メイリオ"/>
                          <a:ea typeface="メイリオ"/>
                        </a:rPr>
                        <a:t>MB</a:t>
                      </a:r>
                      <a:r>
                        <a:rPr lang="ja-JP" altLang="en-US" sz="1050" b="0" i="0" u="none" strike="noStrike" noProof="0" dirty="0">
                          <a:latin typeface="メイリオ"/>
                          <a:ea typeface="メイリオ"/>
                        </a:rPr>
                        <a:t>）</a:t>
                      </a:r>
                      <a:endParaRPr kumimoji="1" 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defTabSz="914400">
                        <a:buNone/>
                        <a:tabLst/>
                        <a:defRPr/>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a:lnSpc>
                          <a:spcPct val="100000"/>
                        </a:lnSpc>
                        <a:spcBef>
                          <a:spcPts val="0"/>
                        </a:spcBef>
                        <a:spcAft>
                          <a:spcPts val="0"/>
                        </a:spcAft>
                        <a:buNone/>
                      </a:pPr>
                      <a:r>
                        <a:rPr lang="en-US" sz="1050" b="0" i="0" u="none" strike="noStrike" noProof="0" dirty="0" err="1">
                          <a:latin typeface="メイリオ"/>
                        </a:rPr>
                        <a:t>VM作成時に登録可能なメモリ容量</a:t>
                      </a:r>
                      <a:r>
                        <a:rPr lang="en-US" sz="1050" b="0" i="0" u="none" strike="noStrike" noProof="0" dirty="0">
                          <a:latin typeface="メイリオ"/>
                        </a:rPr>
                        <a:t>(MB)</a:t>
                      </a:r>
                      <a:r>
                        <a:rPr lang="ja-JP" altLang="en-US" sz="1050" b="0" i="0" u="none" strike="noStrike" noProof="0">
                          <a:latin typeface="メイリオ"/>
                        </a:rPr>
                        <a:t>を入力します</a:t>
                      </a:r>
                      <a:r>
                        <a:rPr lang="en-US" sz="1050" b="0" i="0" u="none" strike="noStrike" noProof="0" dirty="0">
                          <a:latin typeface="メイリオ"/>
                        </a:rPr>
                        <a:t>。</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8726870"/>
                  </a:ext>
                </a:extLst>
              </a:tr>
              <a:tr h="284600">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r>
                        <a:rPr lang="en-US" altLang="ja-JP" sz="1050" b="0" i="0" u="none" strike="noStrike" noProof="0" dirty="0">
                          <a:latin typeface="メイリオ"/>
                          <a:ea typeface="メイリオ"/>
                        </a:rPr>
                        <a:t>vSphere</a:t>
                      </a:r>
                      <a:r>
                        <a:rPr lang="ja-JP" altLang="en-US" sz="1050" b="0" i="0" u="none" strike="noStrike" noProof="0">
                          <a:latin typeface="メイリオ"/>
                          <a:ea typeface="メイリオ"/>
                        </a:rPr>
                        <a:t>接続情報</a:t>
                      </a:r>
                      <a:endParaRPr kumimoji="1" lang="ja-JP" sz="105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defTabSz="914400">
                        <a:buNone/>
                        <a:tabLst/>
                        <a:defRPr/>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a:lnSpc>
                          <a:spcPct val="100000"/>
                        </a:lnSpc>
                        <a:spcBef>
                          <a:spcPts val="0"/>
                        </a:spcBef>
                        <a:spcAft>
                          <a:spcPts val="0"/>
                        </a:spcAft>
                        <a:buNone/>
                      </a:pPr>
                      <a:r>
                        <a:rPr lang="en-US" sz="1050" b="0" i="0" u="none" strike="noStrike" noProof="0" dirty="0" err="1">
                          <a:latin typeface="メイリオ"/>
                        </a:rPr>
                        <a:t>接続先のvSphere</a:t>
                      </a:r>
                      <a:r>
                        <a:rPr lang="ja-JP" altLang="en-US" sz="1050" b="0" i="0" u="none" strike="noStrike" noProof="0">
                          <a:latin typeface="メイリオ"/>
                        </a:rPr>
                        <a:t>接続情報を入力します。</a:t>
                      </a:r>
                      <a:endParaRPr lang="en-US" sz="105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7380396"/>
                  </a:ext>
                </a:extLst>
              </a:tr>
              <a:tr h="284600">
                <a:tc rowSpan="5">
                  <a:txBody>
                    <a:bodyPr/>
                    <a:lstStyle/>
                    <a:p>
                      <a:pPr lvl="0" algn="ctr">
                        <a:buNone/>
                      </a:pPr>
                      <a:r>
                        <a:rPr kumimoji="1" lang="en-US" altLang="ja-JP" sz="1050" dirty="0"/>
                        <a:t>3</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a:solidFill>
                        <a:schemeClr val="tx1"/>
                      </a:solidFill>
                    </a:lnB>
                    <a:lnTlToBr w="12700" cmpd="sng">
                      <a:noFill/>
                      <a:prstDash val="solid"/>
                    </a:lnTlToBr>
                    <a:lnBlToTr w="12700" cmpd="sng">
                      <a:noFill/>
                      <a:prstDash val="solid"/>
                    </a:lnBlToTr>
                    <a:solidFill>
                      <a:schemeClr val="bg1"/>
                    </a:solidFill>
                  </a:tcPr>
                </a:tc>
                <a:tc rowSpan="5">
                  <a:txBody>
                    <a:bodyPr/>
                    <a:lstStyle/>
                    <a:p>
                      <a:r>
                        <a:rPr kumimoji="1" lang="ja-JP" altLang="en-US" sz="1050" dirty="0"/>
                        <a:t>運用者メニュー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buNone/>
                      </a:pPr>
                      <a:r>
                        <a:rPr kumimoji="1" lang="en-US" altLang="ja-JP" sz="1050" b="0" i="0" u="none" strike="noStrike" noProof="0">
                          <a:latin typeface="Meiryo"/>
                        </a:rPr>
                        <a:t>VM</a:t>
                      </a:r>
                      <a:r>
                        <a:rPr kumimoji="1" lang="ja-JP" altLang="en-US" sz="1050" b="0" i="0" u="none" strike="noStrike" noProof="0">
                          <a:latin typeface="Meiryo"/>
                        </a:rPr>
                        <a:t>グループ設定</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defTabSz="914400">
                        <a:buNone/>
                        <a:tabLst/>
                        <a:defRPr/>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r>
                        <a:rPr lang="ja-JP" altLang="en-US" sz="1050" b="0" i="0" u="none" strike="noStrike" noProof="0">
                          <a:latin typeface="メイリオ"/>
                        </a:rPr>
                        <a:t>作成する</a:t>
                      </a:r>
                      <a:r>
                        <a:rPr lang="en-US" altLang="ja-JP" sz="1050" b="0" i="0" u="none" strike="noStrike" noProof="0">
                          <a:latin typeface="メイリオ"/>
                        </a:rPr>
                        <a:t>VM</a:t>
                      </a:r>
                      <a:r>
                        <a:rPr lang="ja-JP" altLang="en-US" sz="1050" b="0" i="0" u="none" strike="noStrike" noProof="0">
                          <a:latin typeface="メイリオ"/>
                        </a:rPr>
                        <a:t>に共通の設定を登録します。</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5464211"/>
                  </a:ext>
                </a:extLst>
              </a:tr>
              <a:tr h="284600">
                <a:tc vMerge="1">
                  <a:txBody>
                    <a:bodyPr/>
                    <a:lstStyle/>
                    <a:p>
                      <a:endParaRPr kumimoji="1" lang="ja-JP" altLang="en-US"/>
                    </a:p>
                  </a:txBody>
                  <a:tcPr/>
                </a:tc>
                <a:tc vMerge="1">
                  <a:txBody>
                    <a:bodyPr/>
                    <a:lstStyle/>
                    <a:p>
                      <a:endParaRPr kumimoji="1" lang="ja-JP" altLang="en-US"/>
                    </a:p>
                  </a:txBody>
                  <a:tcPr/>
                </a:tc>
                <a:tc>
                  <a:txBody>
                    <a:bodyPr/>
                    <a:lstStyle/>
                    <a:p>
                      <a:pPr lvl="0">
                        <a:buNone/>
                      </a:pPr>
                      <a:r>
                        <a:rPr lang="en-US" sz="1050" b="0" i="0" u="none" strike="noStrike" noProof="0" dirty="0">
                          <a:latin typeface="Meiryo"/>
                        </a:rPr>
                        <a:t>NSX-</a:t>
                      </a:r>
                      <a:r>
                        <a:rPr lang="en-US" sz="1050" b="0" i="0" u="none" strike="noStrike" noProof="0" dirty="0" err="1">
                          <a:latin typeface="Meiryo"/>
                        </a:rPr>
                        <a:t>T接続情報</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defTabSz="914400">
                        <a:buNone/>
                        <a:tabLst/>
                        <a:defRPr/>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r>
                        <a:rPr lang="en-US" sz="1050" b="0" i="0" u="none" strike="noStrike" noProof="0" dirty="0" err="1">
                          <a:latin typeface="メイリオ"/>
                        </a:rPr>
                        <a:t>接続先のNSX-T接続情報を登録します</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82316669"/>
                  </a:ext>
                </a:extLst>
              </a:tr>
              <a:tr h="284600">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r>
                        <a:rPr lang="en-US" sz="1050" b="0" i="0" u="none" strike="noStrike" noProof="0" dirty="0" err="1"/>
                        <a:t>vSphere接続情報</a:t>
                      </a:r>
                      <a:r>
                        <a:rPr lang="en-US" sz="1050" b="0" i="0" u="none" strike="noStrike" noProof="0" dirty="0"/>
                        <a:t>(Terraform)</a:t>
                      </a:r>
                      <a:r>
                        <a:rPr lang="en-US" altLang="ja-JP" sz="1050" b="0" i="0" u="none" strike="noStrike" noProof="0" dirty="0">
                          <a:latin typeface="Meiryo"/>
                          <a:ea typeface="Meiryo"/>
                        </a:rPr>
                        <a:t>(</a:t>
                      </a:r>
                      <a:r>
                        <a:rPr lang="en-US" altLang="ja-JP" sz="1050" b="0" i="0" u="none" strike="noStrike" noProof="0">
                          <a:latin typeface="Meiryo"/>
                          <a:ea typeface="Meiryo"/>
                        </a:rPr>
                        <a:t>Ansible)</a:t>
                      </a:r>
                      <a:endParaRPr lang="en-US" sz="1050" b="0" i="0" u="none" strike="noStrike" noProof="0" dirty="0">
                        <a:latin typeface="メイリオ"/>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defTabSz="914400">
                        <a:buNone/>
                        <a:tabLst/>
                        <a:defRPr/>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r>
                        <a:rPr lang="ja-JP" altLang="en-US" sz="1050" b="0" i="0" u="none" strike="noStrike" noProof="0">
                          <a:latin typeface="メイリオ"/>
                        </a:rPr>
                        <a:t>テナントに割り当てる</a:t>
                      </a:r>
                      <a:r>
                        <a:rPr lang="en-US" sz="1050" b="0" i="0" u="none" strike="noStrike" noProof="0" dirty="0" err="1">
                          <a:latin typeface="メイリオ"/>
                        </a:rPr>
                        <a:t>vSphere接続情報を入力します</a:t>
                      </a:r>
                      <a:r>
                        <a:rPr lang="en-US" sz="1050" b="0" i="0" u="none" strike="noStrike" noProof="0" dirty="0">
                          <a:latin typeface="メイリオ"/>
                        </a:rPr>
                        <a:t>。</a:t>
                      </a:r>
                      <a:endParaRPr kumimoji="1" lang="en-US" altLang="ja-JP" sz="1050" b="0" i="0" u="none" strike="noStrike" noProof="0">
                        <a:latin typeface="メイリオ"/>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2873375"/>
                  </a:ext>
                </a:extLst>
              </a:tr>
              <a:tr h="284600">
                <a:tc vMerge="1">
                  <a:txBody>
                    <a:bodyPr/>
                    <a:lstStyle/>
                    <a:p>
                      <a:endParaRPr kumimoji="1" lang="ja-JP" altLang="en-US"/>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lnTlToBr w="12700" cmpd="sng">
                      <a:noFill/>
                      <a:prstDash val="solid"/>
                    </a:lnTlToBr>
                    <a:lnBlToTr w="12700" cmpd="sng">
                      <a:noFill/>
                      <a:prstDash val="solid"/>
                    </a:lnBlToTr>
                    <a:solidFill>
                      <a:schemeClr val="bg1"/>
                    </a:solidFill>
                  </a:tcPr>
                </a:tc>
                <a:tc vMerge="1">
                  <a:txBody>
                    <a:bodyPr/>
                    <a:lstStyle/>
                    <a:p>
                      <a:endParaRPr kumimoji="1"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buNone/>
                      </a:pPr>
                      <a:r>
                        <a:rPr lang="ja-JP" sz="1050" b="0" i="0" u="none" strike="noStrike" noProof="0">
                          <a:latin typeface="メイリオ"/>
                          <a:ea typeface="メイリオ"/>
                        </a:rPr>
                        <a:t>踏み台サーバ設定</a:t>
                      </a:r>
                      <a:endParaRPr kumimoji="1" lang="ja-JP" sz="105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lgn="ctr" defTabSz="914400">
                        <a:buNone/>
                        <a:tabLst/>
                        <a:defRPr/>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lgn="ctr">
                        <a:buNone/>
                      </a:pP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lgn="l">
                        <a:lnSpc>
                          <a:spcPct val="100000"/>
                        </a:lnSpc>
                        <a:spcBef>
                          <a:spcPts val="0"/>
                        </a:spcBef>
                        <a:spcAft>
                          <a:spcPts val="0"/>
                        </a:spcAft>
                        <a:buNone/>
                      </a:pPr>
                      <a:r>
                        <a:rPr lang="ja-JP" altLang="en-US" sz="1050" b="0" i="0" u="none" strike="noStrike" noProof="0">
                          <a:latin typeface="メイリオ"/>
                        </a:rPr>
                        <a:t>テナントに設定する踏み台サーバの入力します。</a:t>
                      </a:r>
                      <a:endParaRPr lang="en-US" altLang="ja-JP"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3630077"/>
                  </a:ext>
                </a:extLst>
              </a:tr>
              <a:tr h="397823">
                <a:tc vMerge="1">
                  <a:txBody>
                    <a:bodyPr/>
                    <a:lstStyle/>
                    <a:p>
                      <a:endParaRPr kumimoji="1" lang="ja-JP" altLang="en-US"/>
                    </a:p>
                  </a:txBody>
                  <a:tcPr>
                    <a:lnL w="12700">
                      <a:solidFill>
                        <a:schemeClr val="tx1"/>
                      </a:solidFill>
                    </a:lnL>
                    <a:lnR w="12700">
                      <a:solidFill>
                        <a:schemeClr val="tx1"/>
                      </a:solidFill>
                    </a:lnR>
                    <a:lnT w="12700">
                      <a:solidFill>
                        <a:srgbClr val="002060"/>
                      </a:solidFill>
                    </a:lnT>
                    <a:lnB w="12700">
                      <a:solidFill>
                        <a:schemeClr val="tx1"/>
                      </a:solidFill>
                    </a:lnB>
                    <a:lnTlToBr w="12700" cmpd="sng">
                      <a:noFill/>
                      <a:prstDash val="solid"/>
                    </a:lnTlToBr>
                    <a:lnBlToTr w="12700" cmpd="sng">
                      <a:noFill/>
                      <a:prstDash val="solid"/>
                    </a:lnBlToTr>
                    <a:solidFill>
                      <a:schemeClr val="bg1"/>
                    </a:solidFill>
                  </a:tcPr>
                </a:tc>
                <a:tc vMerge="1">
                  <a:txBody>
                    <a:bodyPr/>
                    <a:lstStyle/>
                    <a:p>
                      <a:endParaRPr kumimoji="1" lang="ja-JP"/>
                    </a:p>
                  </a:txBody>
                  <a:tcPr>
                    <a:lnL w="12700">
                      <a:solidFill>
                        <a:schemeClr val="tx1"/>
                      </a:solidFill>
                    </a:lnL>
                    <a:lnR w="12700">
                      <a:solidFill>
                        <a:schemeClr val="tx1"/>
                      </a:solidFill>
                    </a:lnR>
                    <a:lnT w="12700">
                      <a:solidFill>
                        <a:srgbClr val="002060"/>
                      </a:solidFill>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buNone/>
                      </a:pPr>
                      <a:r>
                        <a:rPr lang="en-US" altLang="ja-JP" sz="1050" b="0" i="0" u="none" strike="noStrike" noProof="0" dirty="0" err="1"/>
                        <a:t>RestAPI</a:t>
                      </a:r>
                      <a:r>
                        <a:rPr lang="ja-JP" altLang="en-US" sz="1050" b="0" i="0" u="none" strike="noStrike" noProof="0" dirty="0"/>
                        <a:t>認証用</a:t>
                      </a:r>
                      <a:r>
                        <a:rPr lang="en-US" altLang="ja-JP" sz="1050" b="0" i="0" u="none" strike="noStrike" noProof="0" dirty="0"/>
                        <a:t>ITA</a:t>
                      </a:r>
                      <a:r>
                        <a:rPr lang="ja-JP" altLang="en-US" sz="1050" b="0" i="0" u="none" strike="noStrike" noProof="0" dirty="0"/>
                        <a:t>ユーザ</a:t>
                      </a:r>
                      <a:endParaRPr kumimoji="1" lang="ja-JP" sz="1050" dirty="0"/>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lgn="ctr" defTabSz="914400">
                        <a:buNone/>
                        <a:tabLst/>
                        <a:defRPr/>
                      </a:pPr>
                      <a:r>
                        <a:rPr lang="ja-JP" altLang="en-US" sz="1050" dirty="0"/>
                        <a:t>●</a:t>
                      </a:r>
                      <a:endParaRPr kumimoji="1" lang="en-US" altLang="ja-JP" sz="1050" dirty="0"/>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lgn="ctr">
                        <a:buNone/>
                      </a:pPr>
                      <a:endParaRPr kumimoji="1" lang="en-US" altLang="ja-JP" sz="1050" dirty="0"/>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lgn="l">
                        <a:lnSpc>
                          <a:spcPct val="100000"/>
                        </a:lnSpc>
                        <a:spcBef>
                          <a:spcPts val="0"/>
                        </a:spcBef>
                        <a:spcAft>
                          <a:spcPts val="0"/>
                        </a:spcAft>
                        <a:buNone/>
                      </a:pPr>
                      <a:r>
                        <a:rPr lang="en-US" sz="1050" b="0" i="0" u="none" strike="noStrike" noProof="0" dirty="0" err="1">
                          <a:latin typeface="メイリオ"/>
                        </a:rPr>
                        <a:t>機器一覧に登録する際にREST</a:t>
                      </a:r>
                      <a:r>
                        <a:rPr lang="en-US" sz="1050" b="0" i="0" u="none" strike="noStrike" noProof="0" dirty="0">
                          <a:latin typeface="メイリオ"/>
                        </a:rPr>
                        <a:t> </a:t>
                      </a:r>
                      <a:r>
                        <a:rPr lang="en-US" sz="1050" b="0" i="0" u="none" strike="noStrike" noProof="0" dirty="0" err="1">
                          <a:latin typeface="メイリオ"/>
                        </a:rPr>
                        <a:t>APIを実行するITAユーザを入力します</a:t>
                      </a:r>
                      <a:r>
                        <a:rPr lang="en-US" sz="1050" b="0" i="0" u="none" strike="noStrike" noProof="0" dirty="0">
                          <a:latin typeface="メイリオ"/>
                        </a:rPr>
                        <a:t>。</a:t>
                      </a:r>
                      <a:endParaRPr lang="ja-JP" altLang="en-US" sz="1050" dirty="0"/>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60365005"/>
                  </a:ext>
                </a:extLst>
              </a:tr>
              <a:tr h="284600">
                <a:tc rowSpan="5">
                  <a:txBody>
                    <a:bodyPr/>
                    <a:lstStyle/>
                    <a:p>
                      <a:pPr algn="ctr"/>
                      <a:r>
                        <a:rPr kumimoji="1" lang="en-US" altLang="ja-JP" sz="1050" dirty="0"/>
                        <a:t>4</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lnTlToBr w="12700" cmpd="sng">
                      <a:noFill/>
                      <a:prstDash val="solid"/>
                    </a:lnTlToBr>
                    <a:lnBlToTr w="12700" cmpd="sng">
                      <a:noFill/>
                      <a:prstDash val="solid"/>
                    </a:lnBlToTr>
                    <a:solidFill>
                      <a:schemeClr val="bg1"/>
                    </a:solidFill>
                  </a:tcPr>
                </a:tc>
                <a:tc rowSpan="5">
                  <a:txBody>
                    <a:bodyPr/>
                    <a:lstStyle/>
                    <a:p>
                      <a:r>
                        <a:rPr kumimoji="1" lang="ja-JP" altLang="en-US" sz="1050" dirty="0"/>
                        <a:t>ユーザーメニュー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buNone/>
                      </a:pPr>
                      <a:r>
                        <a:rPr lang="en-US" sz="1050" b="0" i="0" u="none" strike="noStrike" noProof="0" dirty="0">
                          <a:latin typeface="メイリオ"/>
                        </a:rPr>
                        <a:t>NSX-</a:t>
                      </a:r>
                      <a:r>
                        <a:rPr lang="en-US" sz="1050" b="0" i="0" u="none" strike="noStrike" noProof="0" dirty="0" err="1">
                          <a:latin typeface="メイリオ"/>
                        </a:rPr>
                        <a:t>T設定情報</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lnSpc>
                          <a:spcPct val="100000"/>
                        </a:lnSpc>
                        <a:spcBef>
                          <a:spcPts val="0"/>
                        </a:spcBef>
                        <a:spcAft>
                          <a:spcPts val="0"/>
                        </a:spcAft>
                        <a:buNone/>
                      </a:pPr>
                      <a:r>
                        <a:rPr lang="ja-JP" altLang="en-US" sz="1050" b="0" i="0" u="none" strike="noStrike" noProof="0">
                          <a:latin typeface="メイリオ"/>
                        </a:rPr>
                        <a:t>●</a:t>
                      </a:r>
                      <a:endParaRPr lang="en-US" sz="1050" b="0" i="0" u="none" strike="noStrike" noProof="0" dirty="0">
                        <a:latin typeface="メイリオ"/>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a:lnSpc>
                          <a:spcPct val="100000"/>
                        </a:lnSpc>
                        <a:spcBef>
                          <a:spcPts val="0"/>
                        </a:spcBef>
                        <a:spcAft>
                          <a:spcPts val="0"/>
                        </a:spcAft>
                        <a:buNone/>
                      </a:pPr>
                      <a:r>
                        <a:rPr lang="en-US" sz="1050" b="0" i="0" u="none" strike="noStrike" noProof="0" dirty="0" err="1">
                          <a:latin typeface="メイリオ"/>
                        </a:rPr>
                        <a:t>テナント名をプルダウンから選択しNSX-T情報登録します</a:t>
                      </a:r>
                      <a:r>
                        <a:rPr lang="en-US" sz="1050" b="0" i="0" u="none" strike="noStrike" noProof="0" dirty="0">
                          <a:latin typeface="メイリオ"/>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2561433"/>
                  </a:ext>
                </a:extLst>
              </a:tr>
              <a:tr h="372877">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r>
                        <a:rPr lang="en-US" sz="1050" b="0" i="0" u="none" strike="noStrike" noProof="0" dirty="0" err="1"/>
                        <a:t>踏み台サーバ構築情報</a:t>
                      </a:r>
                      <a:r>
                        <a:rPr lang="en-US" sz="1050" b="0" i="0" u="none" strike="noStrike" noProof="0" dirty="0"/>
                        <a:t>(Terraform)</a:t>
                      </a:r>
                      <a:r>
                        <a:rPr lang="en-US" sz="1050" b="0" i="0" u="none" strike="noStrike" noProof="0" dirty="0">
                          <a:latin typeface="Meiryo"/>
                        </a:rPr>
                        <a:t>(Ansible)</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lnSpc>
                          <a:spcPct val="100000"/>
                        </a:lnSpc>
                        <a:spcBef>
                          <a:spcPts val="0"/>
                        </a:spcBef>
                        <a:spcAft>
                          <a:spcPts val="0"/>
                        </a:spcAft>
                        <a:buNone/>
                      </a:pPr>
                      <a:r>
                        <a:rPr lang="ja-JP" altLang="en-US" sz="1050" b="0" i="0" u="none" strike="noStrike" noProof="0">
                          <a:latin typeface="メイリオ"/>
                        </a:rPr>
                        <a:t>●</a:t>
                      </a:r>
                      <a:endParaRPr kumimoji="1" lang="en-US" sz="1050" b="0" i="0" u="none" strike="noStrike" noProof="0" dirty="0">
                        <a:latin typeface="メイリオ"/>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a:lnSpc>
                          <a:spcPct val="100000"/>
                        </a:lnSpc>
                        <a:spcBef>
                          <a:spcPts val="0"/>
                        </a:spcBef>
                        <a:spcAft>
                          <a:spcPts val="0"/>
                        </a:spcAft>
                        <a:buNone/>
                      </a:pPr>
                      <a:r>
                        <a:rPr lang="ja-JP" altLang="en-US" sz="1050" b="0" i="0" u="none" strike="noStrike" noProof="0">
                          <a:latin typeface="メイリオ"/>
                        </a:rPr>
                        <a:t>踏み台サーバ設定をプルダウン選択します。</a:t>
                      </a:r>
                      <a:endParaRPr lang="en-US" sz="1050" b="0" i="0" u="none" strike="noStrike" noProof="0" dirty="0">
                        <a:latin typeface="メイリオ"/>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0259594"/>
                  </a:ext>
                </a:extLst>
              </a:tr>
              <a:tr h="397823">
                <a:tc vMerge="1">
                  <a:txBody>
                    <a:bodyPr/>
                    <a:lstStyle/>
                    <a:p>
                      <a:endParaRPr kumimoji="1" lang="ja-JP" altLang="en-US"/>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r>
                        <a:rPr lang="en-US" sz="1050" b="0" i="0" u="none" strike="noStrike" noProof="0" dirty="0" err="1"/>
                        <a:t>VMグループ設定情報</a:t>
                      </a:r>
                      <a:endParaRPr kumimoji="1" lang="ja-JP" altLang="en-US" sz="1050" dirty="0"/>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lnSpc>
                          <a:spcPct val="100000"/>
                        </a:lnSpc>
                        <a:spcBef>
                          <a:spcPts val="0"/>
                        </a:spcBef>
                        <a:spcAft>
                          <a:spcPts val="0"/>
                        </a:spcAft>
                        <a:buNone/>
                      </a:pPr>
                      <a:r>
                        <a:rPr lang="ja-JP" altLang="en-US" sz="1050" b="0" i="0" u="none" strike="noStrike" noProof="0">
                          <a:latin typeface="メイリオ"/>
                        </a:rPr>
                        <a:t>●</a:t>
                      </a:r>
                      <a:endParaRPr kumimoji="1" lang="en-US" altLang="ja-JP" sz="1050" b="0" i="0" u="none" strike="noStrike" noProof="0">
                        <a:latin typeface="メイリオ"/>
                      </a:endParaRP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a:lnSpc>
                          <a:spcPct val="100000"/>
                        </a:lnSpc>
                        <a:spcBef>
                          <a:spcPts val="0"/>
                        </a:spcBef>
                        <a:spcAft>
                          <a:spcPts val="0"/>
                        </a:spcAft>
                        <a:buNone/>
                      </a:pPr>
                      <a:r>
                        <a:rPr lang="ja-JP" sz="1050" b="0" i="0" u="none" strike="noStrike" noProof="0"/>
                        <a:t>各WEB、AP、DBサーバの作成VM数、テンプレート、CPUコア数、メモリ容量をプルダウン選択します。</a:t>
                      </a:r>
                      <a:endParaRPr lang="ja-JP"/>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15375285"/>
                  </a:ext>
                </a:extLst>
              </a:tr>
              <a:tr h="397823">
                <a:tc vMerge="1">
                  <a:txBody>
                    <a:bodyPr/>
                    <a:lstStyle/>
                    <a:p>
                      <a:endParaRPr kumimoji="1" lang="ja-JP" altLang="en-US"/>
                    </a:p>
                  </a:txBody>
                  <a:tcP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solidFill>
                      <a:schemeClr val="bg1"/>
                    </a:solidFill>
                  </a:tcPr>
                </a:tc>
                <a:tc vMerge="1">
                  <a:txBody>
                    <a:bodyPr/>
                    <a:lstStyle/>
                    <a:p>
                      <a:endParaRPr kumimoji="1" lang="ja-JP"/>
                    </a:p>
                  </a:txBody>
                  <a:tcP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buNone/>
                      </a:pPr>
                      <a:r>
                        <a:rPr lang="en-US" sz="1050" b="0" i="0" u="none" strike="noStrike" noProof="0"/>
                        <a:t>WEB、AP、DB</a:t>
                      </a:r>
                      <a:r>
                        <a:rPr lang="ja-JP" altLang="en-US" sz="1050" b="0" i="0" u="none" strike="noStrike" noProof="0"/>
                        <a:t>設定</a:t>
                      </a:r>
                      <a:endParaRPr kumimoji="1" lang="en-US" sz="1050"/>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lnSpc>
                          <a:spcPct val="100000"/>
                        </a:lnSpc>
                        <a:spcBef>
                          <a:spcPts val="0"/>
                        </a:spcBef>
                        <a:spcAft>
                          <a:spcPts val="0"/>
                        </a:spcAft>
                        <a:buNone/>
                      </a:pPr>
                      <a:r>
                        <a:rPr lang="ja-JP" altLang="en-US" sz="1050" b="0" i="0" u="none" strike="noStrike" noProof="0">
                          <a:latin typeface="メイリオ"/>
                        </a:rPr>
                        <a:t>●</a:t>
                      </a:r>
                      <a:endParaRPr kumimoji="1" lang="en-US" altLang="ja-JP" sz="1050" b="0" i="0" u="none" strike="noStrike" noProof="0">
                        <a:latin typeface="メイリオ"/>
                      </a:endParaRP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a:lnSpc>
                          <a:spcPct val="100000"/>
                        </a:lnSpc>
                        <a:spcBef>
                          <a:spcPts val="0"/>
                        </a:spcBef>
                        <a:spcAft>
                          <a:spcPts val="0"/>
                        </a:spcAft>
                        <a:buNone/>
                      </a:pPr>
                      <a:r>
                        <a:rPr lang="en-US" sz="1050" b="0" i="0" u="none" strike="noStrike" noProof="0">
                          <a:latin typeface="メイリオ"/>
                        </a:rPr>
                        <a:t>WEB、AP、DB、</a:t>
                      </a:r>
                      <a:r>
                        <a:rPr lang="ja-JP" altLang="en-US" sz="1050" b="0" i="0" u="none" strike="noStrike" noProof="0">
                          <a:latin typeface="メイリオ"/>
                        </a:rPr>
                        <a:t>踏み台サーバのプロキシ設定をプルダウンから選択します。</a:t>
                      </a:r>
                      <a:endParaRPr lang="en-US" sz="1050" b="0" i="0" u="none" strike="noStrike" noProof="0" dirty="0">
                        <a:latin typeface="メイリオ"/>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2844303"/>
                  </a:ext>
                </a:extLst>
              </a:tr>
              <a:tr h="284600">
                <a:tc vMerge="1">
                  <a:txBody>
                    <a:bodyPr/>
                    <a:lstStyle/>
                    <a:p>
                      <a:endParaRPr kumimoji="1" lang="ja-JP" altLang="en-US"/>
                    </a:p>
                  </a:txBody>
                  <a:tcP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solidFill>
                      <a:schemeClr val="bg1"/>
                    </a:solidFill>
                  </a:tcPr>
                </a:tc>
                <a:tc vMerge="1">
                  <a:txBody>
                    <a:bodyPr/>
                    <a:lstStyle/>
                    <a:p>
                      <a:endParaRPr kumimoji="1" lang="ja-JP"/>
                    </a:p>
                  </a:txBody>
                  <a:tcP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buNone/>
                      </a:pPr>
                      <a:r>
                        <a:rPr lang="en-US" sz="1050" b="0" i="0" u="none" strike="noStrike" noProof="0" dirty="0" err="1">
                          <a:latin typeface="メイリオ"/>
                        </a:rPr>
                        <a:t>秘密鍵管理</a:t>
                      </a:r>
                      <a:endParaRPr kumimoji="1" lang="ja-JP" altLang="en-US" sz="1050" dirty="0"/>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lgn="ctr">
                        <a:buNone/>
                      </a:pPr>
                      <a:r>
                        <a:rPr lang="ja-JP" altLang="en-US" sz="1050" dirty="0"/>
                        <a:t>●</a:t>
                      </a:r>
                      <a:endParaRPr kumimoji="1" lang="en-US" altLang="ja-JP" sz="1050" dirty="0"/>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lgn="ctr">
                        <a:lnSpc>
                          <a:spcPct val="100000"/>
                        </a:lnSpc>
                        <a:spcBef>
                          <a:spcPts val="0"/>
                        </a:spcBef>
                        <a:spcAft>
                          <a:spcPts val="0"/>
                        </a:spcAft>
                        <a:buNone/>
                      </a:pPr>
                      <a:r>
                        <a:rPr lang="ja-JP" altLang="en-US" sz="1050" b="0" i="0" u="none" strike="noStrike" noProof="0" dirty="0">
                          <a:latin typeface="メイリオ"/>
                        </a:rPr>
                        <a:t>●</a:t>
                      </a:r>
                      <a:endParaRPr kumimoji="1" lang="en-US" altLang="ja-JP" sz="1050" b="0" i="0" u="none" strike="noStrike" noProof="0" dirty="0">
                        <a:latin typeface="メイリオ"/>
                      </a:endParaRPr>
                    </a:p>
                  </a:txBody>
                  <a:tcPr anchor="ctr">
                    <a:lnL w="12700">
                      <a:solidFill>
                        <a:schemeClr val="tx1"/>
                      </a:solidFill>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solidFill>
                      <a:schemeClr val="bg1"/>
                    </a:solidFill>
                  </a:tcPr>
                </a:tc>
                <a:tc>
                  <a:txBody>
                    <a:bodyPr/>
                    <a:lstStyle/>
                    <a:p>
                      <a:pPr lvl="0">
                        <a:buNone/>
                      </a:pPr>
                      <a:r>
                        <a:rPr lang="en-US" altLang="ja-JP" sz="1050" dirty="0" err="1"/>
                        <a:t>秘密鍵名を入力し秘密鍵をアップロードします</a:t>
                      </a:r>
                      <a:r>
                        <a:rPr lang="en-US" altLang="ja-JP" sz="1050" dirty="0"/>
                        <a:t>。</a:t>
                      </a:r>
                      <a:endParaRPr kumimoji="1" lang="en-US" altLang="ja-JP" sz="1050" dirty="0"/>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9815647"/>
                  </a:ext>
                </a:extLst>
              </a:tr>
            </a:tbl>
          </a:graphicData>
        </a:graphic>
      </p:graphicFrame>
    </p:spTree>
    <p:extLst>
      <p:ext uri="{BB962C8B-B14F-4D97-AF65-F5344CB8AC3E}">
        <p14:creationId xmlns:p14="http://schemas.microsoft.com/office/powerpoint/2010/main" val="3485520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439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1380" y="116541"/>
            <a:ext cx="7344000" cy="405683"/>
          </a:xfrm>
        </p:spPr>
        <p:txBody>
          <a:bodyPr/>
          <a:lstStyle/>
          <a:p>
            <a:r>
              <a:rPr kumimoji="1" lang="ja-JP" altLang="en-US" dirty="0"/>
              <a:t>概要 目次</a:t>
            </a:r>
          </a:p>
        </p:txBody>
      </p:sp>
      <p:sp>
        <p:nvSpPr>
          <p:cNvPr id="4" name="正方形/長方形 3"/>
          <p:cNvSpPr/>
          <p:nvPr/>
        </p:nvSpPr>
        <p:spPr bwMode="auto">
          <a:xfrm>
            <a:off x="1631298"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lnSpc>
                <a:spcPct val="130000"/>
              </a:lnSpc>
              <a:buFont typeface="+mj-lt"/>
              <a:buAutoNum type="arabicPeriod"/>
            </a:pPr>
            <a:r>
              <a:rPr lang="ja-JP" altLang="en-US" dirty="0">
                <a:latin typeface="+mn-ea"/>
              </a:rPr>
              <a:t>はじめに</a:t>
            </a:r>
            <a:endParaRPr lang="en-US" altLang="ja-JP" dirty="0">
              <a:latin typeface="+mn-ea"/>
            </a:endParaRPr>
          </a:p>
          <a:p>
            <a:pPr marL="342900" indent="-342900">
              <a:lnSpc>
                <a:spcPct val="130000"/>
              </a:lnSpc>
              <a:buFont typeface="+mj-lt"/>
              <a:buAutoNum type="arabicPeriod"/>
            </a:pPr>
            <a:r>
              <a:rPr lang="en-US" altLang="ja-JP" dirty="0">
                <a:latin typeface="+mn-ea"/>
              </a:rPr>
              <a:t>VMware</a:t>
            </a:r>
            <a:r>
              <a:rPr lang="ja-JP" altLang="en-US" dirty="0">
                <a:latin typeface="+mn-ea"/>
              </a:rPr>
              <a:t>モデルとは</a:t>
            </a:r>
            <a:endParaRPr lang="en-US" altLang="ja-JP" dirty="0">
              <a:latin typeface="+mn-ea"/>
            </a:endParaRPr>
          </a:p>
          <a:p>
            <a:pPr marL="342900" indent="-342900">
              <a:lnSpc>
                <a:spcPct val="130000"/>
              </a:lnSpc>
              <a:buFont typeface="+mj-lt"/>
              <a:buAutoNum type="arabicPeriod"/>
            </a:pPr>
            <a:r>
              <a:rPr lang="en-US" altLang="ja-JP" dirty="0">
                <a:latin typeface="+mn-ea"/>
              </a:rPr>
              <a:t>VMware</a:t>
            </a:r>
            <a:r>
              <a:rPr lang="ja-JP" altLang="en-US" dirty="0">
                <a:latin typeface="+mn-ea"/>
              </a:rPr>
              <a:t>基盤を自動化する目的</a:t>
            </a:r>
            <a:endParaRPr lang="en-US" altLang="ja-JP" dirty="0">
              <a:latin typeface="+mn-ea"/>
            </a:endParaRPr>
          </a:p>
          <a:p>
            <a:pPr marL="342900" indent="-342900">
              <a:lnSpc>
                <a:spcPct val="130000"/>
              </a:lnSpc>
              <a:buFont typeface="+mj-lt"/>
              <a:buAutoNum type="arabicPeriod"/>
            </a:pPr>
            <a:r>
              <a:rPr lang="ja-JP" altLang="en-US" dirty="0">
                <a:latin typeface="+mn-ea"/>
              </a:rPr>
              <a:t>自動化の仕組み</a:t>
            </a:r>
            <a:endParaRPr lang="en-US" altLang="ja-JP" dirty="0">
              <a:latin typeface="+mn-ea"/>
            </a:endParaRPr>
          </a:p>
          <a:p>
            <a:pPr marL="342900" indent="-342900">
              <a:lnSpc>
                <a:spcPct val="130000"/>
              </a:lnSpc>
              <a:buFont typeface="+mj-lt"/>
              <a:buAutoNum type="arabicPeriod"/>
            </a:pPr>
            <a:r>
              <a:rPr lang="en-US" altLang="ja-JP" dirty="0">
                <a:latin typeface="+mn-ea"/>
              </a:rPr>
              <a:t>RBAC</a:t>
            </a:r>
            <a:r>
              <a:rPr lang="ja-JP" altLang="en-US" dirty="0">
                <a:latin typeface="+mn-ea"/>
              </a:rPr>
              <a:t>による誤操作防止</a:t>
            </a:r>
            <a:endParaRPr lang="en-US" altLang="ja-JP" dirty="0">
              <a:latin typeface="+mn-ea"/>
            </a:endParaRPr>
          </a:p>
          <a:p>
            <a:pPr marL="342900" indent="-342900">
              <a:lnSpc>
                <a:spcPct val="130000"/>
              </a:lnSpc>
              <a:buFont typeface="+mj-lt"/>
              <a:buAutoNum type="arabicPeriod"/>
            </a:pPr>
            <a:r>
              <a:rPr lang="en-US" altLang="ja-JP" dirty="0">
                <a:latin typeface="+mn-ea"/>
              </a:rPr>
              <a:t>VMware</a:t>
            </a:r>
            <a:r>
              <a:rPr lang="ja-JP" altLang="en-US" dirty="0">
                <a:latin typeface="+mn-ea"/>
              </a:rPr>
              <a:t>モデルによる自動化</a:t>
            </a:r>
            <a:endParaRPr lang="en-US" altLang="ja-JP" dirty="0">
              <a:latin typeface="+mn-ea"/>
            </a:endParaRPr>
          </a:p>
          <a:p>
            <a:pPr marL="800100" lvl="1" indent="-342900">
              <a:lnSpc>
                <a:spcPct val="130000"/>
              </a:lnSpc>
              <a:buFont typeface="+mj-lt"/>
              <a:buAutoNum type="arabicPeriod"/>
            </a:pPr>
            <a:r>
              <a:rPr lang="ja-JP" altLang="en-US" dirty="0">
                <a:latin typeface="+mn-ea"/>
              </a:rPr>
              <a:t>テナントの作成</a:t>
            </a:r>
            <a:endParaRPr lang="en-US" altLang="ja-JP" dirty="0">
              <a:latin typeface="+mn-ea"/>
            </a:endParaRPr>
          </a:p>
          <a:p>
            <a:pPr marL="800100" lvl="1" indent="-342900">
              <a:lnSpc>
                <a:spcPct val="130000"/>
              </a:lnSpc>
              <a:buFont typeface="+mj-lt"/>
              <a:buAutoNum type="arabicPeriod"/>
            </a:pPr>
            <a:r>
              <a:rPr lang="ja-JP" altLang="en-US" dirty="0">
                <a:latin typeface="+mn-ea"/>
              </a:rPr>
              <a:t>テナントの追加</a:t>
            </a:r>
            <a:endParaRPr lang="en-US" altLang="ja-JP" dirty="0">
              <a:latin typeface="+mn-ea"/>
            </a:endParaRPr>
          </a:p>
          <a:p>
            <a:pPr marL="800100" lvl="1" indent="-342900">
              <a:lnSpc>
                <a:spcPct val="130000"/>
              </a:lnSpc>
              <a:buFont typeface="+mj-lt"/>
              <a:buAutoNum type="arabicPeriod"/>
            </a:pPr>
            <a:r>
              <a:rPr lang="ja-JP" altLang="en-US" dirty="0">
                <a:latin typeface="+mn-ea"/>
              </a:rPr>
              <a:t>テナント内</a:t>
            </a:r>
            <a:r>
              <a:rPr lang="en-US" altLang="ja-JP" dirty="0">
                <a:latin typeface="+mn-ea"/>
              </a:rPr>
              <a:t>VM</a:t>
            </a:r>
            <a:r>
              <a:rPr lang="ja-JP" altLang="en-US" dirty="0">
                <a:latin typeface="+mn-ea"/>
              </a:rPr>
              <a:t>の増減</a:t>
            </a:r>
            <a:endParaRPr lang="en-US" altLang="ja-JP" dirty="0">
              <a:latin typeface="+mn-ea"/>
            </a:endParaRPr>
          </a:p>
          <a:p>
            <a:pPr marL="342900" indent="-342900">
              <a:lnSpc>
                <a:spcPct val="130000"/>
              </a:lnSpc>
              <a:buFont typeface="+mj-lt"/>
              <a:buAutoNum type="arabicPeriod"/>
            </a:pPr>
            <a:r>
              <a:rPr lang="ja-JP" altLang="en-US" dirty="0">
                <a:latin typeface="+mn-ea"/>
              </a:rPr>
              <a:t>困ったときは</a:t>
            </a:r>
            <a:endParaRPr lang="en-US" altLang="ja-JP" dirty="0">
              <a:latin typeface="+mn-ea"/>
            </a:endParaRPr>
          </a:p>
          <a:p>
            <a:pPr marL="342900" indent="-342900">
              <a:lnSpc>
                <a:spcPct val="130000"/>
              </a:lnSpc>
              <a:buFont typeface="+mj-lt"/>
              <a:buAutoNum type="arabicPeriod"/>
            </a:pPr>
            <a:r>
              <a:rPr lang="ja-JP" altLang="en-US" dirty="0">
                <a:latin typeface="+mn-ea"/>
              </a:rPr>
              <a:t>参考</a:t>
            </a:r>
            <a:endParaRPr lang="en-US" altLang="ja-JP" dirty="0">
              <a:latin typeface="+mn-ea"/>
            </a:endParaRPr>
          </a:p>
          <a:p>
            <a:pPr marL="800100" lvl="1" indent="-342900">
              <a:lnSpc>
                <a:spcPct val="130000"/>
              </a:lnSpc>
              <a:buFont typeface="+mj-lt"/>
              <a:buAutoNum type="arabicPeriod"/>
            </a:pPr>
            <a:r>
              <a:rPr lang="en-US" altLang="ja-JP" dirty="0">
                <a:latin typeface="+mn-ea"/>
              </a:rPr>
              <a:t>Conductor</a:t>
            </a:r>
            <a:r>
              <a:rPr lang="ja-JP" altLang="en-US" dirty="0">
                <a:latin typeface="+mn-ea"/>
              </a:rPr>
              <a:t>一覧</a:t>
            </a:r>
          </a:p>
          <a:p>
            <a:pPr marL="800100" lvl="1" indent="-342900">
              <a:lnSpc>
                <a:spcPct val="130000"/>
              </a:lnSpc>
              <a:buFont typeface="+mj-lt"/>
              <a:buAutoNum type="arabicPeriod"/>
            </a:pPr>
            <a:r>
              <a:rPr lang="ja-JP" altLang="en-US" dirty="0">
                <a:latin typeface="+mn-ea"/>
              </a:rPr>
              <a:t>ユーザー一覧</a:t>
            </a:r>
          </a:p>
          <a:p>
            <a:pPr marL="800100" lvl="1" indent="-342900">
              <a:lnSpc>
                <a:spcPct val="130000"/>
              </a:lnSpc>
              <a:buFont typeface="+mj-lt"/>
              <a:buAutoNum type="arabicPeriod"/>
            </a:pPr>
            <a:r>
              <a:rPr lang="en-US" altLang="ja-JP" dirty="0">
                <a:latin typeface="+mn-ea"/>
              </a:rPr>
              <a:t>Movement</a:t>
            </a:r>
            <a:r>
              <a:rPr lang="ja-JP" altLang="en-US" dirty="0">
                <a:latin typeface="+mn-ea"/>
              </a:rPr>
              <a:t>一覧</a:t>
            </a:r>
          </a:p>
          <a:p>
            <a:pPr marL="800100" lvl="1" indent="-342900">
              <a:lnSpc>
                <a:spcPct val="130000"/>
              </a:lnSpc>
              <a:buFont typeface="+mj-lt"/>
              <a:buAutoNum type="arabicPeriod"/>
            </a:pPr>
            <a:r>
              <a:rPr lang="ja-JP" altLang="en-US" dirty="0">
                <a:latin typeface="+mn-ea"/>
              </a:rPr>
              <a:t>パラメータシート一覧</a:t>
            </a:r>
            <a:endParaRPr lang="en-US" altLang="ja-JP" dirty="0">
              <a:latin typeface="+mn-ea"/>
            </a:endParaRPr>
          </a:p>
        </p:txBody>
      </p:sp>
    </p:spTree>
    <p:extLst>
      <p:ext uri="{BB962C8B-B14F-4D97-AF65-F5344CB8AC3E}">
        <p14:creationId xmlns:p14="http://schemas.microsoft.com/office/powerpoint/2010/main" val="76800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dirty="0"/>
              <a:t>1</a:t>
            </a:r>
            <a:r>
              <a:rPr lang="en-US" altLang="ja-JP" dirty="0"/>
              <a:t>.</a:t>
            </a:r>
            <a:r>
              <a:rPr lang="ja-JP" altLang="en-US" dirty="0"/>
              <a:t> はじめに</a:t>
            </a:r>
            <a:endParaRPr kumimoji="1" lang="ja-JP" altLang="en-US" dirty="0"/>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a:r>
              <a:rPr kumimoji="1" lang="ja-JP" altLang="en-US" dirty="0"/>
              <a:t>このドキュメントは、</a:t>
            </a:r>
            <a:r>
              <a:rPr lang="en-US" altLang="ja-JP" dirty="0"/>
              <a:t> ITA</a:t>
            </a:r>
            <a:r>
              <a:rPr lang="ja-JP" altLang="en-US" dirty="0"/>
              <a:t>と組み合わせて実行される</a:t>
            </a:r>
            <a:r>
              <a:rPr lang="en-US" altLang="ja-JP" dirty="0">
                <a:latin typeface="+mn-ea"/>
              </a:rPr>
              <a:t>VMware</a:t>
            </a:r>
            <a:r>
              <a:rPr lang="ja-JP" altLang="en-US" dirty="0">
                <a:latin typeface="+mn-ea"/>
              </a:rPr>
              <a:t>モデル</a:t>
            </a:r>
            <a:r>
              <a:rPr lang="ja-JP" altLang="en-US" dirty="0"/>
              <a:t>の概要を記載するものです。</a:t>
            </a:r>
            <a:endParaRPr lang="en-US" altLang="ja-JP" dirty="0"/>
          </a:p>
          <a:p>
            <a:pPr marL="180975" indent="0">
              <a:buNone/>
            </a:pPr>
            <a:r>
              <a:rPr lang="en-US" altLang="ja-JP" dirty="0">
                <a:latin typeface="+mn-ea"/>
              </a:rPr>
              <a:t>VMware</a:t>
            </a:r>
            <a:r>
              <a:rPr lang="ja-JP" altLang="en-US" dirty="0">
                <a:latin typeface="+mn-ea"/>
              </a:rPr>
              <a:t>モデル</a:t>
            </a:r>
            <a:r>
              <a:rPr lang="ja-JP" altLang="en-US" dirty="0"/>
              <a:t>の具体的な導入する方法を知りたい方は、コミュニティサイトの「</a:t>
            </a:r>
            <a:r>
              <a:rPr lang="en-US" altLang="ja-JP" dirty="0">
                <a:latin typeface="+mn-ea"/>
              </a:rPr>
              <a:t>VMware</a:t>
            </a:r>
            <a:r>
              <a:rPr lang="ja-JP" altLang="en-US" dirty="0">
                <a:latin typeface="+mn-ea"/>
              </a:rPr>
              <a:t>モデル</a:t>
            </a:r>
            <a:r>
              <a:rPr lang="ja-JP" altLang="en-US" dirty="0"/>
              <a:t>導入手順」 をご参照ください。</a:t>
            </a:r>
            <a:endParaRPr lang="en-US" altLang="ja-JP" dirty="0"/>
          </a:p>
          <a:p>
            <a:pPr marL="179705" indent="-179705"/>
            <a:endParaRPr lang="en-US" altLang="ja-JP" dirty="0"/>
          </a:p>
        </p:txBody>
      </p:sp>
      <p:pic>
        <p:nvPicPr>
          <p:cNvPr id="7" name="図 6" descr="ダイアグラム が含まれている画像&#10;&#10;自動的に生成された説明">
            <a:extLst>
              <a:ext uri="{FF2B5EF4-FFF2-40B4-BE49-F238E27FC236}">
                <a16:creationId xmlns:a16="http://schemas.microsoft.com/office/drawing/2014/main" id="{602CF9B4-3F20-486F-8E62-5F7F16722004}"/>
              </a:ext>
            </a:extLst>
          </p:cNvPr>
          <p:cNvPicPr>
            <a:picLocks noChangeAspect="1"/>
          </p:cNvPicPr>
          <p:nvPr/>
        </p:nvPicPr>
        <p:blipFill>
          <a:blip r:embed="rId2"/>
          <a:stretch>
            <a:fillRect/>
          </a:stretch>
        </p:blipFill>
        <p:spPr>
          <a:xfrm>
            <a:off x="1551039" y="1988800"/>
            <a:ext cx="9088623" cy="4373900"/>
          </a:xfrm>
          <a:prstGeom prst="rect">
            <a:avLst/>
          </a:prstGeom>
        </p:spPr>
      </p:pic>
    </p:spTree>
    <p:extLst>
      <p:ext uri="{BB962C8B-B14F-4D97-AF65-F5344CB8AC3E}">
        <p14:creationId xmlns:p14="http://schemas.microsoft.com/office/powerpoint/2010/main" val="3926322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3D53883-4816-41D0-B547-1A8F4CEC4E29}"/>
              </a:ext>
            </a:extLst>
          </p:cNvPr>
          <p:cNvSpPr>
            <a:spLocks noGrp="1"/>
          </p:cNvSpPr>
          <p:nvPr>
            <p:ph sz="quarter" idx="10"/>
          </p:nvPr>
        </p:nvSpPr>
        <p:spPr/>
        <p:txBody>
          <a:bodyPr/>
          <a:lstStyle/>
          <a:p>
            <a:r>
              <a:rPr lang="en-US" altLang="ja-JP" dirty="0">
                <a:latin typeface="+mn-ea"/>
              </a:rPr>
              <a:t>VMware</a:t>
            </a:r>
            <a:r>
              <a:rPr lang="ja-JP" altLang="en-US" dirty="0">
                <a:latin typeface="+mn-ea"/>
              </a:rPr>
              <a:t>モデル</a:t>
            </a:r>
            <a:r>
              <a:rPr kumimoji="1" lang="ja-JP" altLang="en-US" dirty="0"/>
              <a:t>は、</a:t>
            </a:r>
            <a:r>
              <a:rPr kumimoji="1" lang="en-US" altLang="ja-JP" dirty="0"/>
              <a:t>vSphere</a:t>
            </a:r>
            <a:r>
              <a:rPr kumimoji="1" lang="ja-JP" altLang="en-US" dirty="0"/>
              <a:t>及び</a:t>
            </a:r>
            <a:r>
              <a:rPr lang="en-US" altLang="ja-JP" dirty="0"/>
              <a:t>NSX-T</a:t>
            </a:r>
            <a:r>
              <a:rPr kumimoji="1" lang="ja-JP" altLang="en-US" dirty="0"/>
              <a:t>を使った煩雑な</a:t>
            </a:r>
            <a:r>
              <a:rPr lang="ja-JP" altLang="en-US" dirty="0"/>
              <a:t>仮想マシン操作を自動化するモデルです。</a:t>
            </a:r>
            <a:endParaRPr lang="en-US" altLang="ja-JP" dirty="0"/>
          </a:p>
          <a:p>
            <a:pPr marL="182563" indent="0">
              <a:buNone/>
            </a:pPr>
            <a:r>
              <a:rPr lang="en-US" altLang="ja-JP" dirty="0"/>
              <a:t>vCenter</a:t>
            </a:r>
            <a:r>
              <a:rPr lang="ja-JP" altLang="en-US" dirty="0"/>
              <a:t>による</a:t>
            </a:r>
            <a:r>
              <a:rPr lang="en-US" altLang="ja-JP" dirty="0"/>
              <a:t>VM</a:t>
            </a:r>
            <a:r>
              <a:rPr lang="ja-JP" altLang="en-US" dirty="0"/>
              <a:t>と</a:t>
            </a:r>
            <a:r>
              <a:rPr lang="en-US" altLang="ja-JP" dirty="0"/>
              <a:t>NSX-T</a:t>
            </a:r>
            <a:r>
              <a:rPr lang="ja-JP" altLang="en-US" dirty="0"/>
              <a:t> </a:t>
            </a:r>
            <a:r>
              <a:rPr lang="en-US" altLang="ja-JP" dirty="0"/>
              <a:t>Manager</a:t>
            </a:r>
            <a:r>
              <a:rPr lang="ja-JP" altLang="en-US" dirty="0"/>
              <a:t>を使った仮想ネットワークを「テナント」という単位でまとめ、</a:t>
            </a:r>
            <a:r>
              <a:rPr lang="en-US" altLang="ja-JP" dirty="0"/>
              <a:t>VMware</a:t>
            </a:r>
            <a:r>
              <a:rPr lang="ja-JP" altLang="en-US" dirty="0"/>
              <a:t>基盤上に自動で作成・管理することが出来ます。</a:t>
            </a:r>
            <a:endParaRPr kumimoji="1" lang="ja-JP" altLang="en-US" dirty="0"/>
          </a:p>
        </p:txBody>
      </p:sp>
      <p:sp>
        <p:nvSpPr>
          <p:cNvPr id="2" name="タイトル 1">
            <a:extLst>
              <a:ext uri="{FF2B5EF4-FFF2-40B4-BE49-F238E27FC236}">
                <a16:creationId xmlns:a16="http://schemas.microsoft.com/office/drawing/2014/main" id="{8A711C44-413B-4DA5-93DF-F5415ECE9690}"/>
              </a:ext>
            </a:extLst>
          </p:cNvPr>
          <p:cNvSpPr>
            <a:spLocks noGrp="1"/>
          </p:cNvSpPr>
          <p:nvPr>
            <p:ph type="title"/>
          </p:nvPr>
        </p:nvSpPr>
        <p:spPr/>
        <p:txBody>
          <a:bodyPr/>
          <a:lstStyle/>
          <a:p>
            <a:r>
              <a:rPr lang="en-US" altLang="ja-JP" dirty="0"/>
              <a:t>2.</a:t>
            </a:r>
            <a:r>
              <a:rPr lang="ja-JP" altLang="en-US" dirty="0"/>
              <a:t> </a:t>
            </a:r>
            <a:r>
              <a:rPr lang="en-US" altLang="ja-JP" dirty="0">
                <a:latin typeface="+mn-ea"/>
              </a:rPr>
              <a:t>VMware</a:t>
            </a:r>
            <a:r>
              <a:rPr lang="ja-JP" altLang="en-US" dirty="0">
                <a:latin typeface="+mn-ea"/>
              </a:rPr>
              <a:t>モデル</a:t>
            </a:r>
            <a:r>
              <a:rPr lang="ja-JP" altLang="en-US" dirty="0"/>
              <a:t>とは</a:t>
            </a:r>
            <a:endParaRPr kumimoji="1" lang="ja-JP" altLang="en-US" dirty="0"/>
          </a:p>
        </p:txBody>
      </p:sp>
      <p:sp>
        <p:nvSpPr>
          <p:cNvPr id="46" name="円柱 45">
            <a:extLst>
              <a:ext uri="{FF2B5EF4-FFF2-40B4-BE49-F238E27FC236}">
                <a16:creationId xmlns:a16="http://schemas.microsoft.com/office/drawing/2014/main" id="{8F174FD9-A94B-43FC-8D87-A325F694A400}"/>
              </a:ext>
            </a:extLst>
          </p:cNvPr>
          <p:cNvSpPr/>
          <p:nvPr/>
        </p:nvSpPr>
        <p:spPr>
          <a:xfrm>
            <a:off x="10007021" y="2621592"/>
            <a:ext cx="1863837" cy="3327758"/>
          </a:xfrm>
          <a:prstGeom prst="can">
            <a:avLst>
              <a:gd name="adj" fmla="val 14046"/>
            </a:avLst>
          </a:prstGeom>
          <a:no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ja-JP" dirty="0" err="1">
                <a:solidFill>
                  <a:schemeClr val="tx1"/>
                </a:solidFill>
              </a:rPr>
              <a:t>vSAN</a:t>
            </a:r>
            <a:r>
              <a:rPr lang="en-US" altLang="ja-JP" dirty="0">
                <a:solidFill>
                  <a:schemeClr val="tx1"/>
                </a:solidFill>
              </a:rPr>
              <a:t> (</a:t>
            </a:r>
            <a:r>
              <a:rPr lang="ja-JP" altLang="en-US" dirty="0">
                <a:solidFill>
                  <a:schemeClr val="tx1"/>
                </a:solidFill>
              </a:rPr>
              <a:t>クラスタ</a:t>
            </a:r>
            <a:r>
              <a:rPr lang="en-US" altLang="ja-JP" dirty="0">
                <a:solidFill>
                  <a:schemeClr val="tx1"/>
                </a:solidFill>
              </a:rPr>
              <a:t>)</a:t>
            </a:r>
            <a:endParaRPr kumimoji="1" lang="ja-JP" altLang="en-US" sz="1600" dirty="0">
              <a:solidFill>
                <a:schemeClr val="tx1"/>
              </a:solidFill>
            </a:endParaRPr>
          </a:p>
        </p:txBody>
      </p:sp>
      <p:sp>
        <p:nvSpPr>
          <p:cNvPr id="47" name="角丸四角形 112">
            <a:extLst>
              <a:ext uri="{FF2B5EF4-FFF2-40B4-BE49-F238E27FC236}">
                <a16:creationId xmlns:a16="http://schemas.microsoft.com/office/drawing/2014/main" id="{FF991B5E-FF41-4420-85C9-CC967AAC48FD}"/>
              </a:ext>
            </a:extLst>
          </p:cNvPr>
          <p:cNvSpPr/>
          <p:nvPr/>
        </p:nvSpPr>
        <p:spPr>
          <a:xfrm>
            <a:off x="3493315" y="2060811"/>
            <a:ext cx="8616726" cy="4231594"/>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ja-JP" sz="1800" b="1" dirty="0">
                <a:solidFill>
                  <a:sysClr val="windowText" lastClr="000000"/>
                </a:solidFill>
                <a:latin typeface="+mn-ea"/>
              </a:rPr>
              <a:t>VM</a:t>
            </a:r>
            <a:r>
              <a:rPr kumimoji="1" lang="en-US" altLang="ja-JP" sz="1800" b="1" dirty="0">
                <a:solidFill>
                  <a:sysClr val="windowText" lastClr="000000"/>
                </a:solidFill>
                <a:latin typeface="+mn-ea"/>
                <a:ea typeface="+mn-ea"/>
              </a:rPr>
              <a:t>ware</a:t>
            </a:r>
            <a:r>
              <a:rPr kumimoji="1" lang="ja-JP" altLang="en-US" sz="1800" b="1" dirty="0">
                <a:solidFill>
                  <a:sysClr val="windowText" lastClr="000000"/>
                </a:solidFill>
                <a:latin typeface="+mn-ea"/>
                <a:ea typeface="+mn-ea"/>
              </a:rPr>
              <a:t>基盤</a:t>
            </a:r>
          </a:p>
        </p:txBody>
      </p:sp>
      <p:sp>
        <p:nvSpPr>
          <p:cNvPr id="48" name="角丸四角形 113">
            <a:extLst>
              <a:ext uri="{FF2B5EF4-FFF2-40B4-BE49-F238E27FC236}">
                <a16:creationId xmlns:a16="http://schemas.microsoft.com/office/drawing/2014/main" id="{7D25B223-FF68-4A97-BB82-6152D8CBA96C}"/>
              </a:ext>
            </a:extLst>
          </p:cNvPr>
          <p:cNvSpPr/>
          <p:nvPr/>
        </p:nvSpPr>
        <p:spPr>
          <a:xfrm>
            <a:off x="3704266" y="2621592"/>
            <a:ext cx="1944000" cy="1642444"/>
          </a:xfrm>
          <a:prstGeom prst="rect">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ja-JP" sz="1400" dirty="0">
                <a:solidFill>
                  <a:schemeClr val="tx1"/>
                </a:solidFill>
              </a:rPr>
              <a:t>NSX</a:t>
            </a:r>
            <a:r>
              <a:rPr lang="ja-JP" altLang="en-US" sz="1400" dirty="0">
                <a:solidFill>
                  <a:schemeClr val="tx1"/>
                </a:solidFill>
              </a:rPr>
              <a:t> </a:t>
            </a:r>
            <a:r>
              <a:rPr lang="en-US" altLang="ja-JP" sz="1400" dirty="0">
                <a:solidFill>
                  <a:schemeClr val="tx1"/>
                </a:solidFill>
              </a:rPr>
              <a:t>Manager </a:t>
            </a:r>
            <a:endParaRPr kumimoji="1" lang="ja-JP" altLang="en-US" sz="2000" dirty="0">
              <a:solidFill>
                <a:schemeClr val="tx1"/>
              </a:solidFill>
              <a:latin typeface="+mn-ea"/>
            </a:endParaRPr>
          </a:p>
        </p:txBody>
      </p:sp>
      <p:sp>
        <p:nvSpPr>
          <p:cNvPr id="51" name="角丸四角形 113">
            <a:extLst>
              <a:ext uri="{FF2B5EF4-FFF2-40B4-BE49-F238E27FC236}">
                <a16:creationId xmlns:a16="http://schemas.microsoft.com/office/drawing/2014/main" id="{751C153E-0302-450E-A2A0-AB786E1ADD0D}"/>
              </a:ext>
            </a:extLst>
          </p:cNvPr>
          <p:cNvSpPr/>
          <p:nvPr/>
        </p:nvSpPr>
        <p:spPr>
          <a:xfrm>
            <a:off x="5834176" y="2621592"/>
            <a:ext cx="3934334" cy="3327758"/>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en-US" altLang="ja-JP" sz="1400" dirty="0" err="1">
                <a:solidFill>
                  <a:sysClr val="windowText" lastClr="000000"/>
                </a:solidFill>
                <a:latin typeface="+mn-ea"/>
                <a:ea typeface="+mn-ea"/>
              </a:rPr>
              <a:t>ESXi</a:t>
            </a:r>
            <a:r>
              <a:rPr kumimoji="1" lang="en-US" altLang="ja-JP" sz="1400" dirty="0">
                <a:solidFill>
                  <a:sysClr val="windowText" lastClr="000000"/>
                </a:solidFill>
                <a:latin typeface="+mn-ea"/>
                <a:ea typeface="+mn-ea"/>
              </a:rPr>
              <a:t> (</a:t>
            </a:r>
            <a:r>
              <a:rPr kumimoji="1" lang="ja-JP" altLang="en-US" sz="1400" dirty="0">
                <a:solidFill>
                  <a:sysClr val="windowText" lastClr="000000"/>
                </a:solidFill>
                <a:latin typeface="+mn-ea"/>
                <a:ea typeface="+mn-ea"/>
              </a:rPr>
              <a:t>クラスタ</a:t>
            </a:r>
            <a:r>
              <a:rPr kumimoji="1" lang="en-US" altLang="ja-JP" sz="1400" dirty="0">
                <a:solidFill>
                  <a:sysClr val="windowText" lastClr="000000"/>
                </a:solidFill>
                <a:latin typeface="+mn-ea"/>
                <a:ea typeface="+mn-ea"/>
              </a:rPr>
              <a:t>)</a:t>
            </a:r>
            <a:endParaRPr kumimoji="1" lang="ja-JP" altLang="en-US" dirty="0">
              <a:solidFill>
                <a:sysClr val="windowText" lastClr="000000"/>
              </a:solidFill>
              <a:latin typeface="+mn-ea"/>
            </a:endParaRPr>
          </a:p>
        </p:txBody>
      </p:sp>
      <p:grpSp>
        <p:nvGrpSpPr>
          <p:cNvPr id="53" name="グループ化 52">
            <a:extLst>
              <a:ext uri="{FF2B5EF4-FFF2-40B4-BE49-F238E27FC236}">
                <a16:creationId xmlns:a16="http://schemas.microsoft.com/office/drawing/2014/main" id="{5547D254-EE66-483C-AAE7-E50874AE3B7F}"/>
              </a:ext>
            </a:extLst>
          </p:cNvPr>
          <p:cNvGrpSpPr/>
          <p:nvPr/>
        </p:nvGrpSpPr>
        <p:grpSpPr>
          <a:xfrm>
            <a:off x="181384" y="2931844"/>
            <a:ext cx="2364896" cy="1395947"/>
            <a:chOff x="29466" y="2417274"/>
            <a:chExt cx="2967048" cy="1751384"/>
          </a:xfrm>
        </p:grpSpPr>
        <p:grpSp>
          <p:nvGrpSpPr>
            <p:cNvPr id="54" name="グループ化 53">
              <a:extLst>
                <a:ext uri="{FF2B5EF4-FFF2-40B4-BE49-F238E27FC236}">
                  <a16:creationId xmlns:a16="http://schemas.microsoft.com/office/drawing/2014/main" id="{FEDA6966-0AF1-4771-82FA-59ACB5A67558}"/>
                </a:ext>
              </a:extLst>
            </p:cNvPr>
            <p:cNvGrpSpPr/>
            <p:nvPr/>
          </p:nvGrpSpPr>
          <p:grpSpPr>
            <a:xfrm>
              <a:off x="29466" y="2731553"/>
              <a:ext cx="2967048" cy="1437105"/>
              <a:chOff x="3855010" y="4172310"/>
              <a:chExt cx="4466509" cy="2163375"/>
            </a:xfrm>
          </p:grpSpPr>
          <p:grpSp>
            <p:nvGrpSpPr>
              <p:cNvPr id="60" name="グループ化 59">
                <a:extLst>
                  <a:ext uri="{FF2B5EF4-FFF2-40B4-BE49-F238E27FC236}">
                    <a16:creationId xmlns:a16="http://schemas.microsoft.com/office/drawing/2014/main" id="{10C3D23B-5391-4498-99E3-46027485C84E}"/>
                  </a:ext>
                </a:extLst>
              </p:cNvPr>
              <p:cNvGrpSpPr/>
              <p:nvPr/>
            </p:nvGrpSpPr>
            <p:grpSpPr>
              <a:xfrm>
                <a:off x="3855010" y="4172310"/>
                <a:ext cx="4466509" cy="2163375"/>
                <a:chOff x="1619473" y="3146140"/>
                <a:chExt cx="3349881" cy="1622532"/>
              </a:xfrm>
            </p:grpSpPr>
            <p:sp>
              <p:nvSpPr>
                <p:cNvPr id="62" name="平行四辺形 61">
                  <a:extLst>
                    <a:ext uri="{FF2B5EF4-FFF2-40B4-BE49-F238E27FC236}">
                      <a16:creationId xmlns:a16="http://schemas.microsoft.com/office/drawing/2014/main" id="{28530720-08B7-459A-A980-C612F15E631D}"/>
                    </a:ext>
                  </a:extLst>
                </p:cNvPr>
                <p:cNvSpPr/>
                <p:nvPr/>
              </p:nvSpPr>
              <p:spPr bwMode="auto">
                <a:xfrm rot="16200000" flipH="1">
                  <a:off x="3006587" y="2840174"/>
                  <a:ext cx="1392417" cy="2464579"/>
                </a:xfrm>
                <a:prstGeom prst="parallelogram">
                  <a:avLst/>
                </a:prstGeom>
                <a:solidFill>
                  <a:schemeClr val="bg1"/>
                </a:soli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3" name="平行四辺形 62">
                  <a:extLst>
                    <a:ext uri="{FF2B5EF4-FFF2-40B4-BE49-F238E27FC236}">
                      <a16:creationId xmlns:a16="http://schemas.microsoft.com/office/drawing/2014/main" id="{F9E487A3-CB89-4CF4-87F8-CEA8AAF5AEB3}"/>
                    </a:ext>
                  </a:extLst>
                </p:cNvPr>
                <p:cNvSpPr/>
                <p:nvPr/>
              </p:nvSpPr>
              <p:spPr bwMode="auto">
                <a:xfrm rot="5400000" flipH="1" flipV="1">
                  <a:off x="1346242" y="3637701"/>
                  <a:ext cx="1392417" cy="845955"/>
                </a:xfrm>
                <a:prstGeom prst="parallelogram">
                  <a:avLst>
                    <a:gd name="adj" fmla="val 41590"/>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4" name="平行四辺形 63">
                  <a:extLst>
                    <a:ext uri="{FF2B5EF4-FFF2-40B4-BE49-F238E27FC236}">
                      <a16:creationId xmlns:a16="http://schemas.microsoft.com/office/drawing/2014/main" id="{A9133457-FAAB-4EF1-A387-7EFC83DE3203}"/>
                    </a:ext>
                  </a:extLst>
                </p:cNvPr>
                <p:cNvSpPr/>
                <p:nvPr/>
              </p:nvSpPr>
              <p:spPr bwMode="auto">
                <a:xfrm rot="10318899" flipV="1">
                  <a:off x="1638100" y="3146140"/>
                  <a:ext cx="3274881" cy="482201"/>
                </a:xfrm>
                <a:prstGeom prst="parallelogram">
                  <a:avLst>
                    <a:gd name="adj" fmla="val 169322"/>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65" name="図 64">
                  <a:extLst>
                    <a:ext uri="{FF2B5EF4-FFF2-40B4-BE49-F238E27FC236}">
                      <a16:creationId xmlns:a16="http://schemas.microsoft.com/office/drawing/2014/main" id="{9032C43D-D862-431F-A027-BF91F54BC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079" y="3604060"/>
                  <a:ext cx="2555275" cy="598892"/>
                </a:xfrm>
                <a:prstGeom prst="rect">
                  <a:avLst/>
                </a:prstGeom>
                <a:ln w="19050">
                  <a:noFill/>
                </a:ln>
                <a:scene3d>
                  <a:camera prst="isometricOffAxis1Right">
                    <a:rot lat="900000" lon="20039998" rev="0"/>
                  </a:camera>
                  <a:lightRig rig="threePt" dir="t"/>
                </a:scene3d>
              </p:spPr>
            </p:pic>
          </p:grpSp>
          <p:pic>
            <p:nvPicPr>
              <p:cNvPr id="61" name="図 60">
                <a:extLst>
                  <a:ext uri="{FF2B5EF4-FFF2-40B4-BE49-F238E27FC236}">
                    <a16:creationId xmlns:a16="http://schemas.microsoft.com/office/drawing/2014/main" id="{FC1E4E0A-639B-4E65-8FF6-E9BF69B2E5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501" y="5357429"/>
                <a:ext cx="1799999" cy="547825"/>
              </a:xfrm>
              <a:prstGeom prst="rect">
                <a:avLst/>
              </a:prstGeom>
              <a:ln w="19050">
                <a:noFill/>
              </a:ln>
              <a:scene3d>
                <a:camera prst="orthographicFront">
                  <a:rot lat="900000" lon="20040000" rev="0"/>
                </a:camera>
                <a:lightRig rig="threePt" dir="t"/>
              </a:scene3d>
            </p:spPr>
          </p:pic>
        </p:grpSp>
        <p:grpSp>
          <p:nvGrpSpPr>
            <p:cNvPr id="55" name="グループ化 54">
              <a:extLst>
                <a:ext uri="{FF2B5EF4-FFF2-40B4-BE49-F238E27FC236}">
                  <a16:creationId xmlns:a16="http://schemas.microsoft.com/office/drawing/2014/main" id="{C7262FA0-D0E9-422A-B0E4-ADE93225B619}"/>
                </a:ext>
              </a:extLst>
            </p:cNvPr>
            <p:cNvGrpSpPr/>
            <p:nvPr/>
          </p:nvGrpSpPr>
          <p:grpSpPr>
            <a:xfrm>
              <a:off x="791591" y="2417274"/>
              <a:ext cx="1355085" cy="595052"/>
              <a:chOff x="2484043" y="2791313"/>
              <a:chExt cx="1529930" cy="671831"/>
            </a:xfrm>
          </p:grpSpPr>
          <p:sp>
            <p:nvSpPr>
              <p:cNvPr id="56" name="平行四辺形 55">
                <a:extLst>
                  <a:ext uri="{FF2B5EF4-FFF2-40B4-BE49-F238E27FC236}">
                    <a16:creationId xmlns:a16="http://schemas.microsoft.com/office/drawing/2014/main" id="{4C4F6C70-D860-4726-BEB1-41D92A39D829}"/>
                  </a:ext>
                </a:extLst>
              </p:cNvPr>
              <p:cNvSpPr/>
              <p:nvPr/>
            </p:nvSpPr>
            <p:spPr bwMode="auto">
              <a:xfrm rot="16200000" flipH="1">
                <a:off x="3012930" y="2469550"/>
                <a:ext cx="651132" cy="1313189"/>
              </a:xfrm>
              <a:prstGeom prst="parallelogram">
                <a:avLst>
                  <a:gd name="adj" fmla="val 28191"/>
                </a:avLst>
              </a:prstGeom>
              <a:solidFill>
                <a:schemeClr val="bg1"/>
              </a:soli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7" name="平行四辺形 56">
                <a:extLst>
                  <a:ext uri="{FF2B5EF4-FFF2-40B4-BE49-F238E27FC236}">
                    <a16:creationId xmlns:a16="http://schemas.microsoft.com/office/drawing/2014/main" id="{E37C8A5C-D362-4C45-A957-CD355433DB2B}"/>
                  </a:ext>
                </a:extLst>
              </p:cNvPr>
              <p:cNvSpPr/>
              <p:nvPr/>
            </p:nvSpPr>
            <p:spPr bwMode="auto">
              <a:xfrm rot="5400000" flipH="1" flipV="1">
                <a:off x="2308375" y="3068889"/>
                <a:ext cx="558489" cy="207153"/>
              </a:xfrm>
              <a:prstGeom prst="parallelogram">
                <a:avLst>
                  <a:gd name="adj" fmla="val 41590"/>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8" name="平行四辺形 57">
                <a:extLst>
                  <a:ext uri="{FF2B5EF4-FFF2-40B4-BE49-F238E27FC236}">
                    <a16:creationId xmlns:a16="http://schemas.microsoft.com/office/drawing/2014/main" id="{A8D260E1-B598-4B90-9E97-0EB3FC4565F3}"/>
                  </a:ext>
                </a:extLst>
              </p:cNvPr>
              <p:cNvSpPr/>
              <p:nvPr/>
            </p:nvSpPr>
            <p:spPr bwMode="auto">
              <a:xfrm rot="10318899" flipV="1">
                <a:off x="2485995" y="2791313"/>
                <a:ext cx="1527978" cy="122957"/>
              </a:xfrm>
              <a:prstGeom prst="parallelogram">
                <a:avLst>
                  <a:gd name="adj" fmla="val 169322"/>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9" name="テキスト ボックス 58">
                <a:extLst>
                  <a:ext uri="{FF2B5EF4-FFF2-40B4-BE49-F238E27FC236}">
                    <a16:creationId xmlns:a16="http://schemas.microsoft.com/office/drawing/2014/main" id="{0DBC7E18-CB37-48D0-A051-8D659CCC7637}"/>
                  </a:ext>
                </a:extLst>
              </p:cNvPr>
              <p:cNvSpPr txBox="1"/>
              <p:nvPr/>
            </p:nvSpPr>
            <p:spPr>
              <a:xfrm>
                <a:off x="2788797" y="2852791"/>
                <a:ext cx="1110808" cy="610353"/>
              </a:xfrm>
              <a:prstGeom prst="rect">
                <a:avLst/>
              </a:prstGeom>
              <a:noFill/>
              <a:ln w="19050">
                <a:noFill/>
              </a:ln>
              <a:scene3d>
                <a:camera prst="orthographicFront">
                  <a:rot lat="900000" lon="20040000" rev="0"/>
                </a:camera>
                <a:lightRig rig="threePt" dir="t"/>
              </a:scene3d>
            </p:spPr>
            <p:txBody>
              <a:bodyPr wrap="none" rtlCol="0">
                <a:spAutoFit/>
              </a:bodyPr>
              <a:lstStyle/>
              <a:p>
                <a:pPr algn="ctr"/>
                <a:r>
                  <a:rPr lang="en-US" altLang="ja-JP" sz="1100" b="1" dirty="0">
                    <a:solidFill>
                      <a:srgbClr val="002A62"/>
                    </a:solidFill>
                  </a:rPr>
                  <a:t>VMware</a:t>
                </a:r>
              </a:p>
              <a:p>
                <a:pPr algn="ctr"/>
                <a:r>
                  <a:rPr lang="en-US" altLang="ja-JP" sz="1100" b="1" dirty="0">
                    <a:solidFill>
                      <a:srgbClr val="002A62"/>
                    </a:solidFill>
                  </a:rPr>
                  <a:t>Model</a:t>
                </a:r>
                <a:endParaRPr lang="ja-JP" altLang="en-US" sz="1100" b="1" dirty="0">
                  <a:solidFill>
                    <a:srgbClr val="002A62"/>
                  </a:solidFill>
                </a:endParaRPr>
              </a:p>
            </p:txBody>
          </p:sp>
        </p:grpSp>
      </p:grpSp>
      <p:sp>
        <p:nvSpPr>
          <p:cNvPr id="67" name="矢印: ストライプ 66">
            <a:extLst>
              <a:ext uri="{FF2B5EF4-FFF2-40B4-BE49-F238E27FC236}">
                <a16:creationId xmlns:a16="http://schemas.microsoft.com/office/drawing/2014/main" id="{D543329C-9201-4E63-842D-DB7D1FA02859}"/>
              </a:ext>
            </a:extLst>
          </p:cNvPr>
          <p:cNvSpPr/>
          <p:nvPr/>
        </p:nvSpPr>
        <p:spPr bwMode="auto">
          <a:xfrm>
            <a:off x="2602135" y="3437804"/>
            <a:ext cx="1102131" cy="826232"/>
          </a:xfrm>
          <a:prstGeom prst="stripedRightArrow">
            <a:avLst/>
          </a:prstGeom>
          <a:solidFill>
            <a:schemeClr val="bg1"/>
          </a:solidFill>
          <a:ln w="127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自動化</a:t>
            </a:r>
          </a:p>
        </p:txBody>
      </p:sp>
      <p:sp>
        <p:nvSpPr>
          <p:cNvPr id="68" name="角丸四角形 113">
            <a:extLst>
              <a:ext uri="{FF2B5EF4-FFF2-40B4-BE49-F238E27FC236}">
                <a16:creationId xmlns:a16="http://schemas.microsoft.com/office/drawing/2014/main" id="{179F82F1-62B1-4B76-86C5-12A9BDD3E36C}"/>
              </a:ext>
            </a:extLst>
          </p:cNvPr>
          <p:cNvSpPr/>
          <p:nvPr/>
        </p:nvSpPr>
        <p:spPr>
          <a:xfrm>
            <a:off x="3704266" y="4375982"/>
            <a:ext cx="1944000" cy="1573367"/>
          </a:xfrm>
          <a:prstGeom prst="rect">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ja-JP" sz="1400" dirty="0" err="1">
                <a:solidFill>
                  <a:schemeClr val="tx1"/>
                </a:solidFill>
              </a:rPr>
              <a:t>vCenter</a:t>
            </a:r>
            <a:r>
              <a:rPr lang="en-US" altLang="ja-JP" sz="1400" dirty="0">
                <a:solidFill>
                  <a:schemeClr val="tx1"/>
                </a:solidFill>
              </a:rPr>
              <a:t> </a:t>
            </a:r>
            <a:endParaRPr kumimoji="1" lang="ja-JP" altLang="en-US" sz="2000" dirty="0">
              <a:solidFill>
                <a:schemeClr val="tx1"/>
              </a:solidFill>
              <a:latin typeface="+mn-ea"/>
            </a:endParaRPr>
          </a:p>
        </p:txBody>
      </p:sp>
      <p:sp>
        <p:nvSpPr>
          <p:cNvPr id="77" name="正方形/長方形 76">
            <a:extLst>
              <a:ext uri="{FF2B5EF4-FFF2-40B4-BE49-F238E27FC236}">
                <a16:creationId xmlns:a16="http://schemas.microsoft.com/office/drawing/2014/main" id="{9A05B524-6D2B-4A1B-9BA1-71055D2A5101}"/>
              </a:ext>
            </a:extLst>
          </p:cNvPr>
          <p:cNvSpPr/>
          <p:nvPr/>
        </p:nvSpPr>
        <p:spPr bwMode="auto">
          <a:xfrm>
            <a:off x="6092511" y="3049276"/>
            <a:ext cx="1729448" cy="2744191"/>
          </a:xfrm>
          <a:prstGeom prst="rect">
            <a:avLst/>
          </a:prstGeom>
          <a:noFill/>
          <a:ln w="12700">
            <a:solidFill>
              <a:schemeClr val="accent1">
                <a:lumMod val="60000"/>
                <a:lumOff val="40000"/>
              </a:schemeClr>
            </a:solidFill>
            <a:prstDash val="dash"/>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1200" dirty="0">
                <a:latin typeface="+mn-ea"/>
              </a:rPr>
              <a:t>仮想ネットワーク</a:t>
            </a:r>
            <a:r>
              <a:rPr kumimoji="1" lang="en-US" altLang="ja-JP" sz="1200" dirty="0">
                <a:latin typeface="+mn-ea"/>
              </a:rPr>
              <a:t>A</a:t>
            </a:r>
            <a:endParaRPr kumimoji="1" lang="ja-JP" altLang="en-US" sz="1200" dirty="0">
              <a:latin typeface="+mn-ea"/>
            </a:endParaRPr>
          </a:p>
        </p:txBody>
      </p:sp>
      <p:sp>
        <p:nvSpPr>
          <p:cNvPr id="66" name="正方形/長方形 65">
            <a:extLst>
              <a:ext uri="{FF2B5EF4-FFF2-40B4-BE49-F238E27FC236}">
                <a16:creationId xmlns:a16="http://schemas.microsoft.com/office/drawing/2014/main" id="{627D4AAA-5E2C-455A-B706-AEB20B64628A}"/>
              </a:ext>
            </a:extLst>
          </p:cNvPr>
          <p:cNvSpPr/>
          <p:nvPr/>
        </p:nvSpPr>
        <p:spPr bwMode="auto">
          <a:xfrm>
            <a:off x="3798444" y="3212970"/>
            <a:ext cx="1715427" cy="909501"/>
          </a:xfrm>
          <a:prstGeom prst="rect">
            <a:avLst/>
          </a:prstGeom>
          <a:solidFill>
            <a:schemeClr val="bg1"/>
          </a:solidFill>
          <a:ln w="12700">
            <a:solidFill>
              <a:schemeClr val="accent1">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latin typeface="+mn-ea"/>
              </a:rPr>
              <a:t>仮想ネットワーク作成</a:t>
            </a:r>
            <a:endParaRPr lang="en-US" altLang="ja-JP" sz="1200" dirty="0">
              <a:latin typeface="+mn-ea"/>
            </a:endParaRPr>
          </a:p>
          <a:p>
            <a:pPr marL="180975" indent="-95250">
              <a:buFont typeface="Arial" panose="020B0604020202020204" pitchFamily="34" charset="0"/>
              <a:buChar char="•"/>
            </a:pPr>
            <a:r>
              <a:rPr lang="en-US" altLang="ja-JP" sz="1000" dirty="0">
                <a:latin typeface="+mn-ea"/>
              </a:rPr>
              <a:t>Tier-0</a:t>
            </a:r>
          </a:p>
          <a:p>
            <a:pPr marL="180975" indent="-95250">
              <a:buFont typeface="Arial" panose="020B0604020202020204" pitchFamily="34" charset="0"/>
              <a:buChar char="•"/>
            </a:pPr>
            <a:r>
              <a:rPr lang="en-US" altLang="ja-JP" sz="1000" dirty="0">
                <a:latin typeface="+mn-ea"/>
              </a:rPr>
              <a:t>Tier-1</a:t>
            </a:r>
          </a:p>
          <a:p>
            <a:pPr marL="180975" indent="-95250">
              <a:buFont typeface="Arial" panose="020B0604020202020204" pitchFamily="34" charset="0"/>
              <a:buChar char="•"/>
            </a:pPr>
            <a:r>
              <a:rPr lang="ja-JP" altLang="en-US" sz="1000" dirty="0">
                <a:latin typeface="+mn-ea"/>
              </a:rPr>
              <a:t>セグメント</a:t>
            </a:r>
            <a:endParaRPr kumimoji="1" lang="en-US" altLang="ja-JP" sz="1200" dirty="0">
              <a:latin typeface="+mn-ea"/>
            </a:endParaRPr>
          </a:p>
        </p:txBody>
      </p:sp>
      <p:sp>
        <p:nvSpPr>
          <p:cNvPr id="69" name="吹き出し: 四角形 48">
            <a:extLst>
              <a:ext uri="{FF2B5EF4-FFF2-40B4-BE49-F238E27FC236}">
                <a16:creationId xmlns:a16="http://schemas.microsoft.com/office/drawing/2014/main" id="{0862F65A-BD0F-4517-8FB0-1620B6D71BA9}"/>
              </a:ext>
            </a:extLst>
          </p:cNvPr>
          <p:cNvSpPr/>
          <p:nvPr/>
        </p:nvSpPr>
        <p:spPr bwMode="auto">
          <a:xfrm>
            <a:off x="3847631" y="4855414"/>
            <a:ext cx="1666240" cy="938054"/>
          </a:xfrm>
          <a:prstGeom prst="rect">
            <a:avLst/>
          </a:prstGeom>
          <a:solidFill>
            <a:schemeClr val="bg1"/>
          </a:solidFill>
          <a:ln w="127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en-US" altLang="ja-JP" sz="1200" dirty="0">
                <a:latin typeface="+mn-ea"/>
              </a:rPr>
              <a:t>VM</a:t>
            </a:r>
            <a:r>
              <a:rPr lang="ja-JP" altLang="en-US" sz="1200" dirty="0">
                <a:latin typeface="+mn-ea"/>
              </a:rPr>
              <a:t>管理</a:t>
            </a:r>
            <a:endParaRPr kumimoji="1" lang="en-US" altLang="ja-JP" sz="1200" dirty="0">
              <a:latin typeface="+mn-ea"/>
            </a:endParaRPr>
          </a:p>
          <a:p>
            <a:pPr marL="180975" indent="-95250">
              <a:buFont typeface="Arial" panose="020B0604020202020204" pitchFamily="34" charset="0"/>
              <a:buChar char="•"/>
            </a:pPr>
            <a:r>
              <a:rPr kumimoji="1" lang="ja-JP" altLang="en-US" sz="1000" dirty="0">
                <a:latin typeface="+mn-ea"/>
              </a:rPr>
              <a:t>フォルダ作成</a:t>
            </a:r>
            <a:endParaRPr kumimoji="1" lang="en-US" altLang="ja-JP" sz="1000" dirty="0">
              <a:latin typeface="+mn-ea"/>
            </a:endParaRPr>
          </a:p>
          <a:p>
            <a:pPr marL="180975" indent="-95250">
              <a:buFont typeface="Arial" panose="020B0604020202020204" pitchFamily="34" charset="0"/>
              <a:buChar char="•"/>
            </a:pPr>
            <a:r>
              <a:rPr kumimoji="1" lang="en-US" altLang="ja-JP" sz="1000" dirty="0">
                <a:latin typeface="+mn-ea"/>
              </a:rPr>
              <a:t>VM</a:t>
            </a:r>
            <a:r>
              <a:rPr kumimoji="1" lang="ja-JP" altLang="en-US" sz="1000" dirty="0">
                <a:latin typeface="+mn-ea"/>
              </a:rPr>
              <a:t>作成</a:t>
            </a:r>
            <a:r>
              <a:rPr kumimoji="1" lang="en-US" altLang="ja-JP" sz="1000" dirty="0">
                <a:latin typeface="+mn-ea"/>
              </a:rPr>
              <a:t>/</a:t>
            </a:r>
            <a:r>
              <a:rPr kumimoji="1" lang="ja-JP" altLang="en-US" sz="1000" dirty="0">
                <a:latin typeface="+mn-ea"/>
              </a:rPr>
              <a:t>削除</a:t>
            </a:r>
            <a:endParaRPr kumimoji="1" lang="en-US" altLang="ja-JP" sz="1000" dirty="0">
              <a:latin typeface="+mn-ea"/>
            </a:endParaRPr>
          </a:p>
          <a:p>
            <a:pPr marL="180975" indent="-95250">
              <a:buFont typeface="Arial" panose="020B0604020202020204" pitchFamily="34" charset="0"/>
              <a:buChar char="•"/>
            </a:pPr>
            <a:r>
              <a:rPr kumimoji="1" lang="en-US" altLang="ja-JP" sz="1000" dirty="0">
                <a:latin typeface="+mn-ea"/>
              </a:rPr>
              <a:t>IP</a:t>
            </a:r>
            <a:r>
              <a:rPr kumimoji="1" lang="ja-JP" altLang="en-US" sz="1000" dirty="0">
                <a:latin typeface="+mn-ea"/>
              </a:rPr>
              <a:t>アドレス設定</a:t>
            </a:r>
            <a:endParaRPr kumimoji="1" lang="en-US" altLang="ja-JP" sz="1000" dirty="0">
              <a:latin typeface="+mn-ea"/>
            </a:endParaRPr>
          </a:p>
        </p:txBody>
      </p:sp>
      <p:sp>
        <p:nvSpPr>
          <p:cNvPr id="44" name="正方形/長方形 43">
            <a:extLst>
              <a:ext uri="{FF2B5EF4-FFF2-40B4-BE49-F238E27FC236}">
                <a16:creationId xmlns:a16="http://schemas.microsoft.com/office/drawing/2014/main" id="{AEFCF825-3CBE-4D8D-9EBE-EEB8C81FA8BE}"/>
              </a:ext>
            </a:extLst>
          </p:cNvPr>
          <p:cNvSpPr/>
          <p:nvPr/>
        </p:nvSpPr>
        <p:spPr bwMode="auto">
          <a:xfrm>
            <a:off x="6282325" y="3518794"/>
            <a:ext cx="1368526" cy="2142516"/>
          </a:xfrm>
          <a:prstGeom prst="rect">
            <a:avLst/>
          </a:prstGeom>
          <a:solidFill>
            <a:schemeClr val="bg1"/>
          </a:solidFill>
          <a:ln w="12700">
            <a:solidFill>
              <a:schemeClr val="accent6">
                <a:lumMod val="75000"/>
                <a:lumOff val="25000"/>
              </a:schemeClr>
            </a:solidFill>
          </a:ln>
          <a:effectLst>
            <a:outerShdw blurRad="50800" dist="38100" dir="2700000" algn="tl" rotWithShape="0">
              <a:prstClr val="black">
                <a:alpha val="40000"/>
              </a:prstClr>
            </a:outerShdw>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sz="1200" dirty="0">
                <a:latin typeface="+mn-ea"/>
              </a:rPr>
              <a:t>VM</a:t>
            </a:r>
            <a:r>
              <a:rPr kumimoji="1" lang="ja-JP" altLang="en-US" sz="1200" dirty="0">
                <a:latin typeface="+mn-ea"/>
              </a:rPr>
              <a:t>フォルダ</a:t>
            </a:r>
          </a:p>
        </p:txBody>
      </p:sp>
      <p:sp>
        <p:nvSpPr>
          <p:cNvPr id="86" name="四角形: メモ 11">
            <a:extLst>
              <a:ext uri="{FF2B5EF4-FFF2-40B4-BE49-F238E27FC236}">
                <a16:creationId xmlns:a16="http://schemas.microsoft.com/office/drawing/2014/main" id="{ACB0D521-6483-4109-81D8-B38111483910}"/>
              </a:ext>
            </a:extLst>
          </p:cNvPr>
          <p:cNvSpPr/>
          <p:nvPr/>
        </p:nvSpPr>
        <p:spPr bwMode="auto">
          <a:xfrm>
            <a:off x="10393636" y="3598629"/>
            <a:ext cx="1333790" cy="515334"/>
          </a:xfrm>
          <a:prstGeom prst="foldedCorner">
            <a:avLst/>
          </a:prstGeom>
          <a:solidFill>
            <a:schemeClr val="bg1"/>
          </a:solidFill>
          <a:ln w="12700">
            <a:solidFill>
              <a:schemeClr val="tx1"/>
            </a:solidFill>
          </a:ln>
          <a:effectLst/>
        </p:spPr>
        <p:txBody>
          <a:bodyPr rot="0" spcFirstLastPara="0" vertOverflow="overflow" horzOverflow="overflow" vert="horz" wrap="none" lIns="72000" tIns="144000" rIns="72000" bIns="72000" numCol="1" spcCol="0" rtlCol="0" fromWordArt="0" anchor="ctr" anchorCtr="0" forceAA="0" compatLnSpc="1">
            <a:prstTxWarp prst="textNoShape">
              <a:avLst/>
            </a:prstTxWarp>
            <a:noAutofit/>
          </a:bodyPr>
          <a:lstStyle/>
          <a:p>
            <a:pPr algn="ctr"/>
            <a:endParaRPr kumimoji="1" lang="ja-JP" altLang="en-US" sz="1200" dirty="0">
              <a:latin typeface="+mn-ea"/>
            </a:endParaRPr>
          </a:p>
        </p:txBody>
      </p:sp>
      <p:sp>
        <p:nvSpPr>
          <p:cNvPr id="85" name="四角形: メモ 11">
            <a:extLst>
              <a:ext uri="{FF2B5EF4-FFF2-40B4-BE49-F238E27FC236}">
                <a16:creationId xmlns:a16="http://schemas.microsoft.com/office/drawing/2014/main" id="{34325322-F99C-401B-98C3-DA5FD0EDFD58}"/>
              </a:ext>
            </a:extLst>
          </p:cNvPr>
          <p:cNvSpPr/>
          <p:nvPr/>
        </p:nvSpPr>
        <p:spPr bwMode="auto">
          <a:xfrm>
            <a:off x="10313665" y="3518793"/>
            <a:ext cx="1333790" cy="515334"/>
          </a:xfrm>
          <a:prstGeom prst="foldedCorner">
            <a:avLst/>
          </a:prstGeom>
          <a:solidFill>
            <a:schemeClr val="bg1"/>
          </a:solidFill>
          <a:ln w="12700">
            <a:solidFill>
              <a:schemeClr val="tx1"/>
            </a:solidFill>
          </a:ln>
          <a:effectLst/>
        </p:spPr>
        <p:txBody>
          <a:bodyPr rot="0" spcFirstLastPara="0" vertOverflow="overflow" horzOverflow="overflow" vert="horz" wrap="none" lIns="72000" tIns="144000" rIns="72000" bIns="72000" numCol="1" spcCol="0" rtlCol="0" fromWordArt="0" anchor="ctr" anchorCtr="0" forceAA="0" compatLnSpc="1">
            <a:prstTxWarp prst="textNoShape">
              <a:avLst/>
            </a:prstTxWarp>
            <a:noAutofit/>
          </a:bodyPr>
          <a:lstStyle/>
          <a:p>
            <a:pPr algn="ctr"/>
            <a:endParaRPr kumimoji="1" lang="ja-JP" altLang="en-US" sz="1200" dirty="0">
              <a:latin typeface="+mn-ea"/>
            </a:endParaRPr>
          </a:p>
        </p:txBody>
      </p:sp>
      <p:sp>
        <p:nvSpPr>
          <p:cNvPr id="71" name="四角形: メモ 11">
            <a:extLst>
              <a:ext uri="{FF2B5EF4-FFF2-40B4-BE49-F238E27FC236}">
                <a16:creationId xmlns:a16="http://schemas.microsoft.com/office/drawing/2014/main" id="{61024255-DF3B-4DFA-A16F-D60939A6FA1D}"/>
              </a:ext>
            </a:extLst>
          </p:cNvPr>
          <p:cNvSpPr/>
          <p:nvPr/>
        </p:nvSpPr>
        <p:spPr bwMode="auto">
          <a:xfrm>
            <a:off x="10234970" y="3442978"/>
            <a:ext cx="1333790" cy="515334"/>
          </a:xfrm>
          <a:prstGeom prst="foldedCorner">
            <a:avLst/>
          </a:prstGeom>
          <a:solidFill>
            <a:schemeClr val="bg1"/>
          </a:solidFill>
          <a:ln w="12700">
            <a:solidFill>
              <a:schemeClr val="tx1"/>
            </a:solidFill>
          </a:ln>
          <a:effectLst/>
        </p:spPr>
        <p:txBody>
          <a:bodyPr rot="0" spcFirstLastPara="0" vertOverflow="overflow" horzOverflow="overflow" vert="horz" wrap="none" lIns="72000" tIns="144000" rIns="72000" bIns="72000" numCol="1" spcCol="0" rtlCol="0" fromWordArt="0" anchor="ctr" anchorCtr="0" forceAA="0" compatLnSpc="1">
            <a:prstTxWarp prst="textNoShape">
              <a:avLst/>
            </a:prstTxWarp>
            <a:noAutofit/>
          </a:bodyPr>
          <a:lstStyle/>
          <a:p>
            <a:pPr algn="ctr"/>
            <a:r>
              <a:rPr kumimoji="1" lang="en-US" altLang="ja-JP" sz="1200" dirty="0">
                <a:latin typeface="+mn-ea"/>
              </a:rPr>
              <a:t>VM</a:t>
            </a:r>
            <a:r>
              <a:rPr kumimoji="1" lang="ja-JP" altLang="en-US" sz="1200" dirty="0">
                <a:latin typeface="+mn-ea"/>
              </a:rPr>
              <a:t>用仮想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vmdk</a:t>
            </a:r>
            <a:r>
              <a:rPr kumimoji="1" lang="en-US" altLang="ja-JP" sz="1200" dirty="0">
                <a:latin typeface="+mn-ea"/>
              </a:rPr>
              <a:t>)</a:t>
            </a:r>
            <a:endParaRPr kumimoji="1" lang="ja-JP" altLang="en-US" sz="1200" dirty="0">
              <a:latin typeface="+mn-ea"/>
            </a:endParaRPr>
          </a:p>
        </p:txBody>
      </p:sp>
      <p:sp>
        <p:nvSpPr>
          <p:cNvPr id="87" name="フローチャート: 複数書類 86">
            <a:extLst>
              <a:ext uri="{FF2B5EF4-FFF2-40B4-BE49-F238E27FC236}">
                <a16:creationId xmlns:a16="http://schemas.microsoft.com/office/drawing/2014/main" id="{DCC8F86F-F4B5-406A-ADF0-30754CAADB8D}"/>
              </a:ext>
            </a:extLst>
          </p:cNvPr>
          <p:cNvSpPr/>
          <p:nvPr/>
        </p:nvSpPr>
        <p:spPr bwMode="auto">
          <a:xfrm>
            <a:off x="10272580" y="4437140"/>
            <a:ext cx="1368190" cy="764542"/>
          </a:xfrm>
          <a:prstGeom prst="flowChartMultidocumen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dirty="0">
                <a:latin typeface="+mn-ea"/>
              </a:rPr>
              <a:t>VM</a:t>
            </a:r>
            <a:r>
              <a:rPr lang="ja-JP" altLang="en-US" sz="1200" dirty="0">
                <a:latin typeface="+mn-ea"/>
              </a:rPr>
              <a:t>用</a:t>
            </a:r>
            <a:endParaRPr lang="en-US" altLang="ja-JP" sz="1200" dirty="0">
              <a:latin typeface="+mn-ea"/>
            </a:endParaRPr>
          </a:p>
          <a:p>
            <a:pPr algn="ctr"/>
            <a:r>
              <a:rPr lang="ja-JP" altLang="en-US" sz="1200" dirty="0">
                <a:latin typeface="+mn-ea"/>
              </a:rPr>
              <a:t>テンプレート</a:t>
            </a:r>
          </a:p>
        </p:txBody>
      </p:sp>
      <p:grpSp>
        <p:nvGrpSpPr>
          <p:cNvPr id="90" name="グループ化 89">
            <a:extLst>
              <a:ext uri="{FF2B5EF4-FFF2-40B4-BE49-F238E27FC236}">
                <a16:creationId xmlns:a16="http://schemas.microsoft.com/office/drawing/2014/main" id="{E9FFC9D8-5C11-42B4-8B22-01475A5AB066}"/>
              </a:ext>
            </a:extLst>
          </p:cNvPr>
          <p:cNvGrpSpPr/>
          <p:nvPr/>
        </p:nvGrpSpPr>
        <p:grpSpPr>
          <a:xfrm>
            <a:off x="6440220" y="3937709"/>
            <a:ext cx="1052735" cy="470360"/>
            <a:chOff x="6089315" y="3793676"/>
            <a:chExt cx="1158845" cy="470360"/>
          </a:xfrm>
        </p:grpSpPr>
        <p:sp>
          <p:nvSpPr>
            <p:cNvPr id="83" name="正方形/長方形 82">
              <a:extLst>
                <a:ext uri="{FF2B5EF4-FFF2-40B4-BE49-F238E27FC236}">
                  <a16:creationId xmlns:a16="http://schemas.microsoft.com/office/drawing/2014/main" id="{2E5FE19B-0866-49C6-926E-7AB5EAFB77AC}"/>
                </a:ext>
              </a:extLst>
            </p:cNvPr>
            <p:cNvSpPr/>
            <p:nvPr/>
          </p:nvSpPr>
          <p:spPr bwMode="auto">
            <a:xfrm>
              <a:off x="6168010" y="3878908"/>
              <a:ext cx="1080150" cy="385128"/>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000" dirty="0">
                  <a:latin typeface="+mn-ea"/>
                </a:rPr>
                <a:t>用途別</a:t>
              </a:r>
              <a:r>
                <a:rPr kumimoji="1" lang="en-US" altLang="ja-JP" sz="1000" dirty="0">
                  <a:latin typeface="+mn-ea"/>
                </a:rPr>
                <a:t>VM</a:t>
              </a:r>
              <a:endParaRPr kumimoji="1" lang="ja-JP" altLang="en-US" sz="1000" dirty="0">
                <a:latin typeface="+mn-ea"/>
              </a:endParaRPr>
            </a:p>
          </p:txBody>
        </p:sp>
        <p:sp>
          <p:nvSpPr>
            <p:cNvPr id="88" name="正方形/長方形 87">
              <a:extLst>
                <a:ext uri="{FF2B5EF4-FFF2-40B4-BE49-F238E27FC236}">
                  <a16:creationId xmlns:a16="http://schemas.microsoft.com/office/drawing/2014/main" id="{A4C36647-C2D9-42D4-A289-26880B2FB10C}"/>
                </a:ext>
              </a:extLst>
            </p:cNvPr>
            <p:cNvSpPr/>
            <p:nvPr/>
          </p:nvSpPr>
          <p:spPr bwMode="auto">
            <a:xfrm>
              <a:off x="6125472" y="3836292"/>
              <a:ext cx="1080150" cy="385128"/>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000" dirty="0">
                  <a:latin typeface="+mn-ea"/>
                </a:rPr>
                <a:t>用途別</a:t>
              </a:r>
              <a:r>
                <a:rPr kumimoji="1" lang="en-US" altLang="ja-JP" sz="1000" dirty="0">
                  <a:latin typeface="+mn-ea"/>
                </a:rPr>
                <a:t>VM</a:t>
              </a:r>
              <a:endParaRPr kumimoji="1" lang="ja-JP" altLang="en-US" sz="1000" dirty="0">
                <a:latin typeface="+mn-ea"/>
              </a:endParaRPr>
            </a:p>
          </p:txBody>
        </p:sp>
        <p:sp>
          <p:nvSpPr>
            <p:cNvPr id="89" name="正方形/長方形 88">
              <a:extLst>
                <a:ext uri="{FF2B5EF4-FFF2-40B4-BE49-F238E27FC236}">
                  <a16:creationId xmlns:a16="http://schemas.microsoft.com/office/drawing/2014/main" id="{3BE1C88A-CB0E-4729-B42D-6A85ABE107E9}"/>
                </a:ext>
              </a:extLst>
            </p:cNvPr>
            <p:cNvSpPr/>
            <p:nvPr/>
          </p:nvSpPr>
          <p:spPr bwMode="auto">
            <a:xfrm>
              <a:off x="6089315" y="3793676"/>
              <a:ext cx="1080150" cy="385128"/>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dirty="0">
                  <a:latin typeface="+mn-ea"/>
                </a:rPr>
                <a:t>Web</a:t>
              </a:r>
              <a:r>
                <a:rPr lang="ja-JP" altLang="en-US" sz="1000" dirty="0">
                  <a:latin typeface="+mn-ea"/>
                </a:rPr>
                <a:t>サーバ用</a:t>
              </a:r>
              <a:endParaRPr lang="en-US" altLang="ja-JP" sz="1000" dirty="0">
                <a:latin typeface="+mn-ea"/>
              </a:endParaRPr>
            </a:p>
            <a:p>
              <a:pPr algn="ctr"/>
              <a:r>
                <a:rPr kumimoji="1" lang="en-US" altLang="ja-JP" sz="1000" dirty="0">
                  <a:latin typeface="+mn-ea"/>
                </a:rPr>
                <a:t>VM</a:t>
              </a:r>
              <a:endParaRPr kumimoji="1" lang="ja-JP" altLang="en-US" sz="1000" dirty="0">
                <a:latin typeface="+mn-ea"/>
              </a:endParaRPr>
            </a:p>
          </p:txBody>
        </p:sp>
      </p:grpSp>
      <p:grpSp>
        <p:nvGrpSpPr>
          <p:cNvPr id="91" name="グループ化 90">
            <a:extLst>
              <a:ext uri="{FF2B5EF4-FFF2-40B4-BE49-F238E27FC236}">
                <a16:creationId xmlns:a16="http://schemas.microsoft.com/office/drawing/2014/main" id="{F6FC8A93-A794-4EE8-9534-FAEA95A47325}"/>
              </a:ext>
            </a:extLst>
          </p:cNvPr>
          <p:cNvGrpSpPr/>
          <p:nvPr/>
        </p:nvGrpSpPr>
        <p:grpSpPr>
          <a:xfrm>
            <a:off x="6440220" y="4470889"/>
            <a:ext cx="1052735" cy="470360"/>
            <a:chOff x="6089315" y="3793676"/>
            <a:chExt cx="1158845" cy="470360"/>
          </a:xfrm>
        </p:grpSpPr>
        <p:sp>
          <p:nvSpPr>
            <p:cNvPr id="92" name="正方形/長方形 91">
              <a:extLst>
                <a:ext uri="{FF2B5EF4-FFF2-40B4-BE49-F238E27FC236}">
                  <a16:creationId xmlns:a16="http://schemas.microsoft.com/office/drawing/2014/main" id="{B40E98F6-3196-4AD8-8567-008F60588561}"/>
                </a:ext>
              </a:extLst>
            </p:cNvPr>
            <p:cNvSpPr/>
            <p:nvPr/>
          </p:nvSpPr>
          <p:spPr bwMode="auto">
            <a:xfrm>
              <a:off x="6168010" y="3878908"/>
              <a:ext cx="1080150" cy="385128"/>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000" dirty="0">
                  <a:latin typeface="+mn-ea"/>
                </a:rPr>
                <a:t>用途別</a:t>
              </a:r>
              <a:r>
                <a:rPr kumimoji="1" lang="en-US" altLang="ja-JP" sz="1000" dirty="0">
                  <a:latin typeface="+mn-ea"/>
                </a:rPr>
                <a:t>VM</a:t>
              </a:r>
              <a:endParaRPr kumimoji="1" lang="ja-JP" altLang="en-US" sz="1000" dirty="0">
                <a:latin typeface="+mn-ea"/>
              </a:endParaRPr>
            </a:p>
          </p:txBody>
        </p:sp>
        <p:sp>
          <p:nvSpPr>
            <p:cNvPr id="93" name="正方形/長方形 92">
              <a:extLst>
                <a:ext uri="{FF2B5EF4-FFF2-40B4-BE49-F238E27FC236}">
                  <a16:creationId xmlns:a16="http://schemas.microsoft.com/office/drawing/2014/main" id="{A3ED51CE-6F40-458A-ACB1-B20936D99E29}"/>
                </a:ext>
              </a:extLst>
            </p:cNvPr>
            <p:cNvSpPr/>
            <p:nvPr/>
          </p:nvSpPr>
          <p:spPr bwMode="auto">
            <a:xfrm>
              <a:off x="6125472" y="3836292"/>
              <a:ext cx="1080150" cy="385128"/>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000" dirty="0">
                  <a:latin typeface="+mn-ea"/>
                </a:rPr>
                <a:t>用途別</a:t>
              </a:r>
              <a:r>
                <a:rPr kumimoji="1" lang="en-US" altLang="ja-JP" sz="1000" dirty="0">
                  <a:latin typeface="+mn-ea"/>
                </a:rPr>
                <a:t>VM</a:t>
              </a:r>
              <a:endParaRPr kumimoji="1" lang="ja-JP" altLang="en-US" sz="1000" dirty="0">
                <a:latin typeface="+mn-ea"/>
              </a:endParaRPr>
            </a:p>
          </p:txBody>
        </p:sp>
        <p:sp>
          <p:nvSpPr>
            <p:cNvPr id="94" name="正方形/長方形 93">
              <a:extLst>
                <a:ext uri="{FF2B5EF4-FFF2-40B4-BE49-F238E27FC236}">
                  <a16:creationId xmlns:a16="http://schemas.microsoft.com/office/drawing/2014/main" id="{158F13C7-CA69-4781-A00E-84E835A4476F}"/>
                </a:ext>
              </a:extLst>
            </p:cNvPr>
            <p:cNvSpPr/>
            <p:nvPr/>
          </p:nvSpPr>
          <p:spPr bwMode="auto">
            <a:xfrm>
              <a:off x="6089315" y="3793676"/>
              <a:ext cx="1080150" cy="385128"/>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dirty="0">
                  <a:latin typeface="+mn-ea"/>
                </a:rPr>
                <a:t>DB</a:t>
              </a:r>
              <a:r>
                <a:rPr lang="ja-JP" altLang="en-US" sz="1000" dirty="0">
                  <a:latin typeface="+mn-ea"/>
                </a:rPr>
                <a:t>サーバ用</a:t>
              </a:r>
              <a:endParaRPr lang="en-US" altLang="ja-JP" sz="1000" dirty="0">
                <a:latin typeface="+mn-ea"/>
              </a:endParaRPr>
            </a:p>
            <a:p>
              <a:pPr algn="ctr"/>
              <a:r>
                <a:rPr kumimoji="1" lang="en-US" altLang="ja-JP" sz="1000" dirty="0">
                  <a:latin typeface="+mn-ea"/>
                </a:rPr>
                <a:t>VM</a:t>
              </a:r>
              <a:endParaRPr kumimoji="1" lang="ja-JP" altLang="en-US" sz="1000" dirty="0">
                <a:latin typeface="+mn-ea"/>
              </a:endParaRPr>
            </a:p>
          </p:txBody>
        </p:sp>
      </p:grpSp>
      <p:grpSp>
        <p:nvGrpSpPr>
          <p:cNvPr id="95" name="グループ化 94">
            <a:extLst>
              <a:ext uri="{FF2B5EF4-FFF2-40B4-BE49-F238E27FC236}">
                <a16:creationId xmlns:a16="http://schemas.microsoft.com/office/drawing/2014/main" id="{654077F9-6E59-4412-AFC6-1D62899754EC}"/>
              </a:ext>
            </a:extLst>
          </p:cNvPr>
          <p:cNvGrpSpPr/>
          <p:nvPr/>
        </p:nvGrpSpPr>
        <p:grpSpPr>
          <a:xfrm>
            <a:off x="6440220" y="5004069"/>
            <a:ext cx="1052735" cy="470360"/>
            <a:chOff x="6089315" y="3793676"/>
            <a:chExt cx="1158845" cy="470360"/>
          </a:xfrm>
        </p:grpSpPr>
        <p:sp>
          <p:nvSpPr>
            <p:cNvPr id="96" name="正方形/長方形 95">
              <a:extLst>
                <a:ext uri="{FF2B5EF4-FFF2-40B4-BE49-F238E27FC236}">
                  <a16:creationId xmlns:a16="http://schemas.microsoft.com/office/drawing/2014/main" id="{2C59EAF5-E885-483A-B1BB-215A8A5C2AB2}"/>
                </a:ext>
              </a:extLst>
            </p:cNvPr>
            <p:cNvSpPr/>
            <p:nvPr/>
          </p:nvSpPr>
          <p:spPr bwMode="auto">
            <a:xfrm>
              <a:off x="6168010" y="3878908"/>
              <a:ext cx="1080150" cy="385128"/>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000" dirty="0">
                  <a:latin typeface="+mn-ea"/>
                </a:rPr>
                <a:t>用途別</a:t>
              </a:r>
              <a:r>
                <a:rPr kumimoji="1" lang="en-US" altLang="ja-JP" sz="1000" dirty="0">
                  <a:latin typeface="+mn-ea"/>
                </a:rPr>
                <a:t>VM</a:t>
              </a:r>
              <a:endParaRPr kumimoji="1" lang="ja-JP" altLang="en-US" sz="1000" dirty="0">
                <a:latin typeface="+mn-ea"/>
              </a:endParaRPr>
            </a:p>
          </p:txBody>
        </p:sp>
        <p:sp>
          <p:nvSpPr>
            <p:cNvPr id="97" name="正方形/長方形 96">
              <a:extLst>
                <a:ext uri="{FF2B5EF4-FFF2-40B4-BE49-F238E27FC236}">
                  <a16:creationId xmlns:a16="http://schemas.microsoft.com/office/drawing/2014/main" id="{181491BB-E0D4-4FAD-80D1-8DF8A53122FE}"/>
                </a:ext>
              </a:extLst>
            </p:cNvPr>
            <p:cNvSpPr/>
            <p:nvPr/>
          </p:nvSpPr>
          <p:spPr bwMode="auto">
            <a:xfrm>
              <a:off x="6125472" y="3836292"/>
              <a:ext cx="1080150" cy="385128"/>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000" dirty="0">
                  <a:latin typeface="+mn-ea"/>
                </a:rPr>
                <a:t>用途別</a:t>
              </a:r>
              <a:r>
                <a:rPr kumimoji="1" lang="en-US" altLang="ja-JP" sz="1000" dirty="0">
                  <a:latin typeface="+mn-ea"/>
                </a:rPr>
                <a:t>VM</a:t>
              </a:r>
              <a:endParaRPr kumimoji="1" lang="ja-JP" altLang="en-US" sz="1000" dirty="0">
                <a:latin typeface="+mn-ea"/>
              </a:endParaRPr>
            </a:p>
          </p:txBody>
        </p:sp>
        <p:sp>
          <p:nvSpPr>
            <p:cNvPr id="98" name="正方形/長方形 97">
              <a:extLst>
                <a:ext uri="{FF2B5EF4-FFF2-40B4-BE49-F238E27FC236}">
                  <a16:creationId xmlns:a16="http://schemas.microsoft.com/office/drawing/2014/main" id="{755AD3AD-AA5D-48B1-AAD1-32C4A9570B7F}"/>
                </a:ext>
              </a:extLst>
            </p:cNvPr>
            <p:cNvSpPr/>
            <p:nvPr/>
          </p:nvSpPr>
          <p:spPr bwMode="auto">
            <a:xfrm>
              <a:off x="6089315" y="3793676"/>
              <a:ext cx="1080150" cy="385128"/>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dirty="0">
                  <a:latin typeface="+mn-ea"/>
                </a:rPr>
                <a:t>AP</a:t>
              </a:r>
              <a:r>
                <a:rPr lang="ja-JP" altLang="en-US" sz="1000" dirty="0">
                  <a:latin typeface="+mn-ea"/>
                </a:rPr>
                <a:t>サーバ用</a:t>
              </a:r>
              <a:endParaRPr lang="en-US" altLang="ja-JP" sz="1000" dirty="0">
                <a:latin typeface="+mn-ea"/>
              </a:endParaRPr>
            </a:p>
            <a:p>
              <a:pPr algn="ctr"/>
              <a:r>
                <a:rPr kumimoji="1" lang="en-US" altLang="ja-JP" sz="1000" dirty="0">
                  <a:latin typeface="+mn-ea"/>
                </a:rPr>
                <a:t>VM</a:t>
              </a:r>
              <a:endParaRPr kumimoji="1" lang="ja-JP" altLang="en-US" sz="1000" dirty="0">
                <a:latin typeface="+mn-ea"/>
              </a:endParaRPr>
            </a:p>
          </p:txBody>
        </p:sp>
      </p:grpSp>
      <p:sp>
        <p:nvSpPr>
          <p:cNvPr id="100" name="正方形/長方形 99">
            <a:extLst>
              <a:ext uri="{FF2B5EF4-FFF2-40B4-BE49-F238E27FC236}">
                <a16:creationId xmlns:a16="http://schemas.microsoft.com/office/drawing/2014/main" id="{32F0DBC1-08FB-4DC3-98E4-23108879000C}"/>
              </a:ext>
            </a:extLst>
          </p:cNvPr>
          <p:cNvSpPr/>
          <p:nvPr/>
        </p:nvSpPr>
        <p:spPr bwMode="auto">
          <a:xfrm>
            <a:off x="8046703" y="3049276"/>
            <a:ext cx="929697" cy="2744191"/>
          </a:xfrm>
          <a:prstGeom prst="rect">
            <a:avLst/>
          </a:prstGeom>
          <a:noFill/>
          <a:ln w="12700">
            <a:solidFill>
              <a:schemeClr val="accent1">
                <a:lumMod val="60000"/>
                <a:lumOff val="40000"/>
              </a:schemeClr>
            </a:solidFill>
            <a:prstDash val="dash"/>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kumimoji="1" lang="ja-JP" altLang="en-US" sz="1200" dirty="0">
                <a:latin typeface="+mn-ea"/>
              </a:rPr>
              <a:t>仮想ネットワーク</a:t>
            </a:r>
            <a:r>
              <a:rPr kumimoji="1" lang="en-US" altLang="ja-JP" sz="1200" dirty="0">
                <a:latin typeface="+mn-ea"/>
              </a:rPr>
              <a:t>B</a:t>
            </a:r>
            <a:endParaRPr kumimoji="1" lang="ja-JP" altLang="en-US" sz="1200" dirty="0">
              <a:latin typeface="+mn-ea"/>
            </a:endParaRPr>
          </a:p>
        </p:txBody>
      </p:sp>
      <p:sp>
        <p:nvSpPr>
          <p:cNvPr id="101" name="テキスト ボックス 100">
            <a:extLst>
              <a:ext uri="{FF2B5EF4-FFF2-40B4-BE49-F238E27FC236}">
                <a16:creationId xmlns:a16="http://schemas.microsoft.com/office/drawing/2014/main" id="{677FA3C4-2299-4693-ADBF-2D283C6953DE}"/>
              </a:ext>
            </a:extLst>
          </p:cNvPr>
          <p:cNvSpPr txBox="1"/>
          <p:nvPr/>
        </p:nvSpPr>
        <p:spPr>
          <a:xfrm>
            <a:off x="9192430" y="4327791"/>
            <a:ext cx="733975" cy="369332"/>
          </a:xfrm>
          <a:prstGeom prst="rect">
            <a:avLst/>
          </a:prstGeom>
          <a:noFill/>
        </p:spPr>
        <p:txBody>
          <a:bodyPr wrap="square" rtlCol="0">
            <a:spAutoFit/>
          </a:bodyPr>
          <a:lstStyle/>
          <a:p>
            <a:r>
              <a:rPr lang="en-US" altLang="ja-JP" dirty="0"/>
              <a:t>…</a:t>
            </a:r>
            <a:endParaRPr kumimoji="1" lang="ja-JP" altLang="en-US" dirty="0"/>
          </a:p>
        </p:txBody>
      </p:sp>
      <p:sp>
        <p:nvSpPr>
          <p:cNvPr id="102" name="矢印: 右 101">
            <a:extLst>
              <a:ext uri="{FF2B5EF4-FFF2-40B4-BE49-F238E27FC236}">
                <a16:creationId xmlns:a16="http://schemas.microsoft.com/office/drawing/2014/main" id="{DBF35CE0-391F-44B4-8CB9-CA0D9326DFE6}"/>
              </a:ext>
            </a:extLst>
          </p:cNvPr>
          <p:cNvSpPr/>
          <p:nvPr/>
        </p:nvSpPr>
        <p:spPr bwMode="auto">
          <a:xfrm>
            <a:off x="5513871" y="3717040"/>
            <a:ext cx="597346" cy="305901"/>
          </a:xfrm>
          <a:prstGeom prst="rightArrow">
            <a:avLst/>
          </a:prstGeom>
          <a:solidFill>
            <a:schemeClr val="accent1">
              <a:lumMod val="60000"/>
              <a:lumOff val="4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3" name="矢印: 右 102">
            <a:extLst>
              <a:ext uri="{FF2B5EF4-FFF2-40B4-BE49-F238E27FC236}">
                <a16:creationId xmlns:a16="http://schemas.microsoft.com/office/drawing/2014/main" id="{3C959AA1-1175-4101-9962-75CBDC25ACB0}"/>
              </a:ext>
            </a:extLst>
          </p:cNvPr>
          <p:cNvSpPr/>
          <p:nvPr/>
        </p:nvSpPr>
        <p:spPr bwMode="auto">
          <a:xfrm>
            <a:off x="5513870" y="5302534"/>
            <a:ext cx="768453" cy="305901"/>
          </a:xfrm>
          <a:prstGeom prst="rightArrow">
            <a:avLst/>
          </a:prstGeom>
          <a:solidFill>
            <a:schemeClr val="accent6">
              <a:lumMod val="75000"/>
              <a:lumOff val="25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58099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C6C46-87F2-4003-BBB2-8A80151FD7B4}"/>
              </a:ext>
            </a:extLst>
          </p:cNvPr>
          <p:cNvSpPr>
            <a:spLocks noGrp="1"/>
          </p:cNvSpPr>
          <p:nvPr>
            <p:ph type="title"/>
          </p:nvPr>
        </p:nvSpPr>
        <p:spPr/>
        <p:txBody>
          <a:bodyPr>
            <a:normAutofit/>
          </a:bodyPr>
          <a:lstStyle/>
          <a:p>
            <a:r>
              <a:rPr kumimoji="1" lang="en-US" altLang="ja-JP" dirty="0"/>
              <a:t>3. </a:t>
            </a:r>
            <a:r>
              <a:rPr lang="ja-JP" altLang="en-US" dirty="0"/>
              <a:t>自動化の目的</a:t>
            </a:r>
            <a:endParaRPr kumimoji="1" lang="ja-JP" altLang="en-US" dirty="0"/>
          </a:p>
        </p:txBody>
      </p:sp>
      <p:sp>
        <p:nvSpPr>
          <p:cNvPr id="3" name="コンテンツ プレースホルダー 2">
            <a:extLst>
              <a:ext uri="{FF2B5EF4-FFF2-40B4-BE49-F238E27FC236}">
                <a16:creationId xmlns:a16="http://schemas.microsoft.com/office/drawing/2014/main" id="{C6D1BEA2-7B9B-462B-B95D-3B46BD763906}"/>
              </a:ext>
            </a:extLst>
          </p:cNvPr>
          <p:cNvSpPr>
            <a:spLocks noGrp="1"/>
          </p:cNvSpPr>
          <p:nvPr>
            <p:ph sz="quarter" idx="10"/>
          </p:nvPr>
        </p:nvSpPr>
        <p:spPr/>
        <p:txBody>
          <a:bodyPr/>
          <a:lstStyle/>
          <a:p>
            <a:r>
              <a:rPr lang="ja-JP" altLang="en-US" dirty="0"/>
              <a:t>コンピューティングリソースが安価に調達できるようになったため、</a:t>
            </a:r>
            <a:r>
              <a:rPr lang="en-US" altLang="ja-JP" dirty="0"/>
              <a:t>VMware</a:t>
            </a:r>
            <a:r>
              <a:rPr lang="ja-JP" altLang="en-US" dirty="0"/>
              <a:t>基盤がさらに大きくなり、扱うことができる仮想マシン数も増大しました。</a:t>
            </a:r>
            <a:endParaRPr lang="en-US" altLang="ja-JP" dirty="0"/>
          </a:p>
          <a:p>
            <a:pPr marL="182563" indent="0">
              <a:buNone/>
            </a:pPr>
            <a:r>
              <a:rPr lang="ja-JP" altLang="en-US" dirty="0"/>
              <a:t>また様々な組織や人が</a:t>
            </a:r>
            <a:r>
              <a:rPr lang="en-US" altLang="ja-JP" dirty="0"/>
              <a:t>VMware</a:t>
            </a:r>
            <a:r>
              <a:rPr lang="ja-JP" altLang="en-US" dirty="0"/>
              <a:t>基盤を使うようになるにともない、</a:t>
            </a:r>
            <a:r>
              <a:rPr lang="en-US" altLang="ja-JP" dirty="0"/>
              <a:t>NSX-T</a:t>
            </a:r>
            <a:r>
              <a:rPr lang="ja-JP" altLang="en-US" dirty="0"/>
              <a:t>等でネットワークを仮想化して運用するニーズも高まっています。</a:t>
            </a:r>
            <a:endParaRPr lang="en-US" altLang="ja-JP" dirty="0"/>
          </a:p>
          <a:p>
            <a:endParaRPr lang="en-US" altLang="ja-JP" dirty="0"/>
          </a:p>
          <a:p>
            <a:r>
              <a:rPr lang="ja-JP" altLang="en-US" dirty="0"/>
              <a:t>作成した仮想マシン</a:t>
            </a:r>
            <a:r>
              <a:rPr lang="en-US" altLang="ja-JP" dirty="0"/>
              <a:t>/</a:t>
            </a:r>
            <a:r>
              <a:rPr lang="ja-JP" altLang="en-US" dirty="0"/>
              <a:t>仮想ネットワークを管理するためには</a:t>
            </a:r>
            <a:r>
              <a:rPr lang="en-US" altLang="ja-JP" dirty="0"/>
              <a:t>vCenter/NSX Manager</a:t>
            </a:r>
            <a:r>
              <a:rPr lang="ja-JP" altLang="en-US" dirty="0"/>
              <a:t>等の管理ツールが必要となり、管理者による管理（払い出し・削除等）コストが増大しています。</a:t>
            </a:r>
            <a:endParaRPr lang="en-US" altLang="ja-JP" dirty="0"/>
          </a:p>
          <a:p>
            <a:endParaRPr lang="en-US" altLang="ja-JP" dirty="0"/>
          </a:p>
          <a:p>
            <a:r>
              <a:rPr lang="en-US" altLang="ja-JP" dirty="0"/>
              <a:t>VMware</a:t>
            </a:r>
            <a:r>
              <a:rPr lang="ja-JP" altLang="en-US" dirty="0"/>
              <a:t>モデルは、これら</a:t>
            </a:r>
            <a:r>
              <a:rPr lang="en-US" altLang="ja-JP" dirty="0"/>
              <a:t>VMware</a:t>
            </a:r>
            <a:r>
              <a:rPr lang="ja-JP" altLang="en-US" dirty="0"/>
              <a:t>基盤管理作業の自動化及び一部の権限を一般ユーザにもたせることで、</a:t>
            </a:r>
            <a:r>
              <a:rPr lang="en-US" altLang="ja-JP" u="sng" dirty="0"/>
              <a:t>VMware</a:t>
            </a:r>
            <a:r>
              <a:rPr lang="ja-JP" altLang="en-US" u="sng" dirty="0"/>
              <a:t>基盤の管理コストを低減することを目的</a:t>
            </a:r>
            <a:r>
              <a:rPr lang="ja-JP" altLang="en-US" dirty="0"/>
              <a:t>としています。</a:t>
            </a:r>
            <a:endParaRPr lang="en-US" altLang="ja-JP" dirty="0"/>
          </a:p>
        </p:txBody>
      </p:sp>
    </p:spTree>
    <p:extLst>
      <p:ext uri="{BB962C8B-B14F-4D97-AF65-F5344CB8AC3E}">
        <p14:creationId xmlns:p14="http://schemas.microsoft.com/office/powerpoint/2010/main" val="127406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4A7DA-9DE6-448A-A566-97FDA20D68A8}"/>
              </a:ext>
            </a:extLst>
          </p:cNvPr>
          <p:cNvSpPr>
            <a:spLocks noGrp="1"/>
          </p:cNvSpPr>
          <p:nvPr>
            <p:ph type="title"/>
          </p:nvPr>
        </p:nvSpPr>
        <p:spPr/>
        <p:txBody>
          <a:bodyPr/>
          <a:lstStyle/>
          <a:p>
            <a:r>
              <a:rPr kumimoji="1" lang="en-US" altLang="ja-JP" dirty="0"/>
              <a:t>4. </a:t>
            </a:r>
            <a:r>
              <a:rPr kumimoji="1" lang="ja-JP" altLang="en-US" dirty="0"/>
              <a:t>自動化の仕組み</a:t>
            </a:r>
          </a:p>
        </p:txBody>
      </p:sp>
      <p:sp>
        <p:nvSpPr>
          <p:cNvPr id="3" name="コンテンツ プレースホルダー 2">
            <a:extLst>
              <a:ext uri="{FF2B5EF4-FFF2-40B4-BE49-F238E27FC236}">
                <a16:creationId xmlns:a16="http://schemas.microsoft.com/office/drawing/2014/main" id="{949FEFB1-EAD4-4A8F-AB61-54A797A852CD}"/>
              </a:ext>
            </a:extLst>
          </p:cNvPr>
          <p:cNvSpPr>
            <a:spLocks noGrp="1"/>
          </p:cNvSpPr>
          <p:nvPr>
            <p:ph sz="quarter" idx="10"/>
          </p:nvPr>
        </p:nvSpPr>
        <p:spPr/>
        <p:txBody>
          <a:bodyPr/>
          <a:lstStyle/>
          <a:p>
            <a:r>
              <a:rPr lang="en-US" altLang="ja-JP" dirty="0"/>
              <a:t>VMware</a:t>
            </a:r>
            <a:r>
              <a:rPr lang="ja-JP" altLang="en-US" dirty="0"/>
              <a:t>モデルでは、</a:t>
            </a:r>
            <a:r>
              <a:rPr lang="en-US" altLang="ja-JP" dirty="0"/>
              <a:t>Terraform</a:t>
            </a:r>
            <a:r>
              <a:rPr lang="ja-JP" altLang="en-US" dirty="0"/>
              <a:t>を使って</a:t>
            </a:r>
            <a:r>
              <a:rPr lang="en-US" altLang="ja-JP" dirty="0"/>
              <a:t>VMware</a:t>
            </a:r>
            <a:r>
              <a:rPr lang="ja-JP" altLang="en-US" dirty="0"/>
              <a:t>基盤上の仮想アプライアンスの作成</a:t>
            </a:r>
            <a:r>
              <a:rPr lang="en-US" altLang="ja-JP" dirty="0"/>
              <a:t>/</a:t>
            </a:r>
            <a:r>
              <a:rPr lang="ja-JP" altLang="en-US" dirty="0"/>
              <a:t>停止</a:t>
            </a:r>
            <a:r>
              <a:rPr lang="en-US" altLang="ja-JP" dirty="0"/>
              <a:t>/</a:t>
            </a:r>
            <a:r>
              <a:rPr lang="ja-JP" altLang="en-US" dirty="0"/>
              <a:t>削除を行い、</a:t>
            </a:r>
            <a:r>
              <a:rPr lang="en-US" altLang="ja-JP" dirty="0"/>
              <a:t>Ansible</a:t>
            </a:r>
            <a:r>
              <a:rPr lang="ja-JP" altLang="en-US" dirty="0"/>
              <a:t>を使って</a:t>
            </a:r>
            <a:r>
              <a:rPr lang="en-US" altLang="ja-JP" dirty="0"/>
              <a:t>VM</a:t>
            </a:r>
            <a:r>
              <a:rPr lang="ja-JP" altLang="en-US" dirty="0"/>
              <a:t>のパッケージ操作や設定投入を行っています。</a:t>
            </a:r>
          </a:p>
        </p:txBody>
      </p:sp>
      <p:graphicFrame>
        <p:nvGraphicFramePr>
          <p:cNvPr id="4" name="表 3">
            <a:extLst>
              <a:ext uri="{FF2B5EF4-FFF2-40B4-BE49-F238E27FC236}">
                <a16:creationId xmlns:a16="http://schemas.microsoft.com/office/drawing/2014/main" id="{801AC772-CF21-4B5C-AD58-505445949C61}"/>
              </a:ext>
            </a:extLst>
          </p:cNvPr>
          <p:cNvGraphicFramePr>
            <a:graphicFrameLocks noGrp="1"/>
          </p:cNvGraphicFramePr>
          <p:nvPr>
            <p:extLst>
              <p:ext uri="{D42A27DB-BD31-4B8C-83A1-F6EECF244321}">
                <p14:modId xmlns:p14="http://schemas.microsoft.com/office/powerpoint/2010/main" val="1687893533"/>
              </p:ext>
            </p:extLst>
          </p:nvPr>
        </p:nvGraphicFramePr>
        <p:xfrm>
          <a:off x="407210" y="1556740"/>
          <a:ext cx="11232000" cy="4968690"/>
        </p:xfrm>
        <a:graphic>
          <a:graphicData uri="http://schemas.openxmlformats.org/drawingml/2006/table">
            <a:tbl>
              <a:tblPr firstRow="1" bandRow="1">
                <a:tableStyleId>{5940675A-B579-460E-94D1-54222C63F5DA}</a:tableStyleId>
              </a:tblPr>
              <a:tblGrid>
                <a:gridCol w="1260000">
                  <a:extLst>
                    <a:ext uri="{9D8B030D-6E8A-4147-A177-3AD203B41FA5}">
                      <a16:colId xmlns:a16="http://schemas.microsoft.com/office/drawing/2014/main" val="686735410"/>
                    </a:ext>
                  </a:extLst>
                </a:gridCol>
                <a:gridCol w="9972000">
                  <a:extLst>
                    <a:ext uri="{9D8B030D-6E8A-4147-A177-3AD203B41FA5}">
                      <a16:colId xmlns:a16="http://schemas.microsoft.com/office/drawing/2014/main" val="2011280526"/>
                    </a:ext>
                  </a:extLst>
                </a:gridCol>
              </a:tblGrid>
              <a:tr h="1299341">
                <a:tc>
                  <a:txBody>
                    <a:bodyPr/>
                    <a:lstStyle/>
                    <a:p>
                      <a:endParaRPr kumimoji="1" lang="en-US" altLang="ja-JP" sz="1200" b="0" dirty="0">
                        <a:solidFill>
                          <a:sysClr val="windowText" lastClr="000000"/>
                        </a:solidFill>
                        <a:latin typeface="+mn-ea"/>
                        <a:ea typeface="+mn-ea"/>
                      </a:endParaRPr>
                    </a:p>
                    <a:p>
                      <a:r>
                        <a:rPr kumimoji="1" lang="ja-JP" altLang="en-US" sz="1200" b="0" dirty="0">
                          <a:solidFill>
                            <a:sysClr val="windowText" lastClr="000000"/>
                          </a:solidFill>
                          <a:latin typeface="+mn-ea"/>
                          <a:ea typeface="+mn-ea"/>
                        </a:rPr>
                        <a:t>パラメータ管理</a:t>
                      </a:r>
                      <a:endParaRPr kumimoji="1" lang="en-US" altLang="ja-JP" sz="1200" b="0" dirty="0">
                        <a:solidFill>
                          <a:sysClr val="windowText" lastClr="000000"/>
                        </a:solidFill>
                        <a:latin typeface="+mn-ea"/>
                        <a:ea typeface="+mn-ea"/>
                      </a:endParaRPr>
                    </a:p>
                    <a:p>
                      <a:r>
                        <a:rPr kumimoji="1" lang="en-US" altLang="ja-JP" sz="1200" b="0" dirty="0">
                          <a:solidFill>
                            <a:sysClr val="windowText" lastClr="000000"/>
                          </a:solidFill>
                          <a:latin typeface="+mn-ea"/>
                          <a:ea typeface="+mn-ea"/>
                        </a:rPr>
                        <a:t>(CMDB)</a:t>
                      </a:r>
                      <a:endParaRPr kumimoji="1" lang="ja-JP" altLang="en-US" sz="1200" b="0" dirty="0">
                        <a:solidFill>
                          <a:sysClr val="windowText" lastClr="000000"/>
                        </a:solidFill>
                        <a:latin typeface="+mn-ea"/>
                        <a:ea typeface="+mn-ea"/>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6288648"/>
                  </a:ext>
                </a:extLst>
              </a:tr>
              <a:tr h="1404000">
                <a:tc>
                  <a:txBody>
                    <a:bodyPr/>
                    <a:lstStyle/>
                    <a:p>
                      <a:r>
                        <a:rPr kumimoji="1" lang="en-US" altLang="ja-JP" sz="1200" b="0" dirty="0">
                          <a:solidFill>
                            <a:sysClr val="windowText" lastClr="000000"/>
                          </a:solidFill>
                          <a:latin typeface="+mn-ea"/>
                          <a:ea typeface="+mn-ea"/>
                        </a:rPr>
                        <a:t>Conductor</a:t>
                      </a:r>
                    </a:p>
                    <a:p>
                      <a:r>
                        <a:rPr kumimoji="1" lang="ja-JP" altLang="en-US" sz="1200" b="0" dirty="0">
                          <a:solidFill>
                            <a:sysClr val="windowText" lastClr="000000"/>
                          </a:solidFill>
                          <a:latin typeface="+mn-ea"/>
                          <a:ea typeface="+mn-ea"/>
                        </a:rPr>
                        <a:t> </a:t>
                      </a:r>
                      <a:r>
                        <a:rPr kumimoji="1" lang="en-US" altLang="ja-JP" sz="1200" b="0" dirty="0">
                          <a:solidFill>
                            <a:sysClr val="windowText" lastClr="000000"/>
                          </a:solidFill>
                          <a:latin typeface="+mn-ea"/>
                          <a:ea typeface="+mn-ea"/>
                        </a:rPr>
                        <a:t>(Job Flow)</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2556342"/>
                  </a:ext>
                </a:extLst>
              </a:tr>
              <a:tr h="1188000">
                <a:tc>
                  <a:txBody>
                    <a:bodyPr/>
                    <a:lstStyle/>
                    <a:p>
                      <a:r>
                        <a:rPr kumimoji="1" lang="en-US" altLang="ja-JP" sz="1200" b="0" dirty="0" err="1">
                          <a:solidFill>
                            <a:sysClr val="windowText" lastClr="000000"/>
                          </a:solidFill>
                          <a:latin typeface="+mn-ea"/>
                          <a:ea typeface="+mn-ea"/>
                        </a:rPr>
                        <a:t>IaC</a:t>
                      </a:r>
                      <a:r>
                        <a:rPr kumimoji="1" lang="ja-JP" altLang="en-US" sz="1200" b="0" dirty="0">
                          <a:solidFill>
                            <a:sysClr val="windowText" lastClr="000000"/>
                          </a:solidFill>
                          <a:latin typeface="+mn-ea"/>
                          <a:ea typeface="+mn-ea"/>
                        </a:rPr>
                        <a:t>実行</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2723517"/>
                  </a:ext>
                </a:extLst>
              </a:tr>
              <a:tr h="1077349">
                <a:tc>
                  <a:txBody>
                    <a:bodyPr/>
                    <a:lstStyle/>
                    <a:p>
                      <a:r>
                        <a:rPr kumimoji="1" lang="ja-JP" altLang="en-US" sz="1200" b="0" dirty="0">
                          <a:solidFill>
                            <a:sysClr val="windowText" lastClr="000000"/>
                          </a:solidFill>
                          <a:latin typeface="+mn-ea"/>
                          <a:ea typeface="+mn-ea"/>
                        </a:rPr>
                        <a:t>システム</a:t>
                      </a:r>
                      <a:endParaRPr kumimoji="1" lang="en-US" altLang="ja-JP" sz="1200" b="0" dirty="0">
                        <a:solidFill>
                          <a:sysClr val="windowText" lastClr="000000"/>
                        </a:solidFill>
                        <a:latin typeface="+mn-ea"/>
                        <a:ea typeface="+mn-ea"/>
                      </a:endParaRPr>
                    </a:p>
                    <a:p>
                      <a:r>
                        <a:rPr kumimoji="1" lang="en-US" altLang="ja-JP" sz="1200" b="0" dirty="0">
                          <a:solidFill>
                            <a:sysClr val="windowText" lastClr="000000"/>
                          </a:solidFill>
                          <a:latin typeface="+mn-ea"/>
                          <a:ea typeface="+mn-ea"/>
                        </a:rPr>
                        <a:t>(</a:t>
                      </a:r>
                      <a:r>
                        <a:rPr kumimoji="1" lang="ja-JP" altLang="en-US" sz="1200" b="0" dirty="0">
                          <a:solidFill>
                            <a:sysClr val="windowText" lastClr="000000"/>
                          </a:solidFill>
                          <a:latin typeface="+mn-ea"/>
                          <a:ea typeface="+mn-ea"/>
                        </a:rPr>
                        <a:t>機器の集合</a:t>
                      </a:r>
                      <a:r>
                        <a:rPr kumimoji="1" lang="en-US" altLang="ja-JP" sz="1200" b="0" dirty="0">
                          <a:solidFill>
                            <a:sysClr val="windowText" lastClr="000000"/>
                          </a:solidFill>
                          <a:latin typeface="+mn-ea"/>
                          <a:ea typeface="+mn-ea"/>
                        </a:rPr>
                        <a: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kumimoji="1" lang="ja-JP"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8543524"/>
                  </a:ext>
                </a:extLst>
              </a:tr>
            </a:tbl>
          </a:graphicData>
        </a:graphic>
      </p:graphicFrame>
      <p:sp>
        <p:nvSpPr>
          <p:cNvPr id="10" name="正方形/長方形 9">
            <a:extLst>
              <a:ext uri="{FF2B5EF4-FFF2-40B4-BE49-F238E27FC236}">
                <a16:creationId xmlns:a16="http://schemas.microsoft.com/office/drawing/2014/main" id="{7DD5F9F4-0ECB-4366-BCA3-29AE6B58444F}"/>
              </a:ext>
            </a:extLst>
          </p:cNvPr>
          <p:cNvSpPr/>
          <p:nvPr/>
        </p:nvSpPr>
        <p:spPr>
          <a:xfrm>
            <a:off x="2063440" y="4311974"/>
            <a:ext cx="4388055" cy="107946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1200" dirty="0">
              <a:solidFill>
                <a:schemeClr val="tx1"/>
              </a:solidFill>
              <a:latin typeface="+mj-lt"/>
              <a:ea typeface="BIZ UDPゴシック" panose="020B0400000000000000" pitchFamily="50" charset="-128"/>
            </a:endParaRPr>
          </a:p>
        </p:txBody>
      </p:sp>
      <p:sp>
        <p:nvSpPr>
          <p:cNvPr id="11" name="正方形/長方形 10">
            <a:extLst>
              <a:ext uri="{FF2B5EF4-FFF2-40B4-BE49-F238E27FC236}">
                <a16:creationId xmlns:a16="http://schemas.microsoft.com/office/drawing/2014/main" id="{0E90DE9C-6392-4620-A54B-E39056AECF8C}"/>
              </a:ext>
            </a:extLst>
          </p:cNvPr>
          <p:cNvSpPr/>
          <p:nvPr/>
        </p:nvSpPr>
        <p:spPr>
          <a:xfrm>
            <a:off x="3361129" y="4428784"/>
            <a:ext cx="2766501" cy="894867"/>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dirty="0">
                <a:solidFill>
                  <a:schemeClr val="tx1"/>
                </a:solidFill>
                <a:latin typeface="+mj-lt"/>
                <a:ea typeface="BIZ UDPゴシック" panose="020B0400000000000000" pitchFamily="50" charset="-128"/>
              </a:rPr>
              <a:t>Organization</a:t>
            </a:r>
            <a:endParaRPr kumimoji="1" lang="ja-JP" altLang="en-US" sz="900" dirty="0">
              <a:solidFill>
                <a:schemeClr val="tx1"/>
              </a:solidFill>
              <a:latin typeface="+mj-lt"/>
              <a:ea typeface="BIZ UDPゴシック" panose="020B0400000000000000" pitchFamily="50" charset="-128"/>
            </a:endParaRPr>
          </a:p>
        </p:txBody>
      </p:sp>
      <p:sp>
        <p:nvSpPr>
          <p:cNvPr id="12" name="正方形/長方形 11">
            <a:extLst>
              <a:ext uri="{FF2B5EF4-FFF2-40B4-BE49-F238E27FC236}">
                <a16:creationId xmlns:a16="http://schemas.microsoft.com/office/drawing/2014/main" id="{07436345-971D-44A6-A23D-DAF4AD65060B}"/>
              </a:ext>
            </a:extLst>
          </p:cNvPr>
          <p:cNvSpPr/>
          <p:nvPr/>
        </p:nvSpPr>
        <p:spPr>
          <a:xfrm>
            <a:off x="6809832" y="4311976"/>
            <a:ext cx="4388055" cy="10794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1200" dirty="0">
              <a:solidFill>
                <a:schemeClr val="tx1"/>
              </a:solidFill>
              <a:latin typeface="+mj-lt"/>
              <a:ea typeface="BIZ UDPゴシック" panose="020B0400000000000000" pitchFamily="50" charset="-128"/>
            </a:endParaRPr>
          </a:p>
        </p:txBody>
      </p:sp>
      <p:sp>
        <p:nvSpPr>
          <p:cNvPr id="13" name="正方形/長方形 12">
            <a:extLst>
              <a:ext uri="{FF2B5EF4-FFF2-40B4-BE49-F238E27FC236}">
                <a16:creationId xmlns:a16="http://schemas.microsoft.com/office/drawing/2014/main" id="{F50B2178-EE3F-4521-B1BB-E67AA08E085B}"/>
              </a:ext>
            </a:extLst>
          </p:cNvPr>
          <p:cNvSpPr/>
          <p:nvPr/>
        </p:nvSpPr>
        <p:spPr>
          <a:xfrm>
            <a:off x="2063440" y="1699144"/>
            <a:ext cx="9130736" cy="2506394"/>
          </a:xfrm>
          <a:prstGeom prst="rect">
            <a:avLst/>
          </a:prstGeom>
          <a:solidFill>
            <a:schemeClr val="accent6">
              <a:lumMod val="10000"/>
              <a:lumOff val="9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1200" dirty="0">
              <a:solidFill>
                <a:schemeClr val="tx1"/>
              </a:solidFill>
              <a:latin typeface="+mj-lt"/>
              <a:ea typeface="BIZ UDPゴシック" panose="020B0400000000000000" pitchFamily="50" charset="-128"/>
            </a:endParaRPr>
          </a:p>
        </p:txBody>
      </p:sp>
      <p:sp>
        <p:nvSpPr>
          <p:cNvPr id="14" name="正方形/長方形 13">
            <a:extLst>
              <a:ext uri="{FF2B5EF4-FFF2-40B4-BE49-F238E27FC236}">
                <a16:creationId xmlns:a16="http://schemas.microsoft.com/office/drawing/2014/main" id="{3D22AF37-FED4-4BD5-9621-9C8BC7B35D61}"/>
              </a:ext>
            </a:extLst>
          </p:cNvPr>
          <p:cNvSpPr/>
          <p:nvPr/>
        </p:nvSpPr>
        <p:spPr>
          <a:xfrm>
            <a:off x="3356484" y="3846889"/>
            <a:ext cx="2771146" cy="28800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bIns="108000" rtlCol="0" anchor="ctr"/>
          <a:lstStyle/>
          <a:p>
            <a:pPr algn="ctr"/>
            <a:r>
              <a:rPr kumimoji="1" lang="en-US" altLang="ja-JP" sz="1200" dirty="0">
                <a:solidFill>
                  <a:schemeClr val="tx1"/>
                </a:solidFill>
                <a:latin typeface="+mn-ea"/>
              </a:rPr>
              <a:t>Terraform</a:t>
            </a:r>
            <a:r>
              <a:rPr kumimoji="1" lang="ja-JP" altLang="en-US" sz="1200" dirty="0">
                <a:solidFill>
                  <a:schemeClr val="tx1"/>
                </a:solidFill>
                <a:latin typeface="+mn-ea"/>
              </a:rPr>
              <a:t>連携機能</a:t>
            </a:r>
          </a:p>
        </p:txBody>
      </p:sp>
      <p:sp>
        <p:nvSpPr>
          <p:cNvPr id="15" name="正方形/長方形 14">
            <a:extLst>
              <a:ext uri="{FF2B5EF4-FFF2-40B4-BE49-F238E27FC236}">
                <a16:creationId xmlns:a16="http://schemas.microsoft.com/office/drawing/2014/main" id="{5C1AD028-123E-4132-B99A-2D9181E778F5}"/>
              </a:ext>
            </a:extLst>
          </p:cNvPr>
          <p:cNvSpPr/>
          <p:nvPr/>
        </p:nvSpPr>
        <p:spPr>
          <a:xfrm>
            <a:off x="8419370" y="3846890"/>
            <a:ext cx="2632233" cy="288000"/>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bIns="108000" rtlCol="0" anchor="ctr"/>
          <a:lstStyle/>
          <a:p>
            <a:pPr algn="ctr"/>
            <a:r>
              <a:rPr kumimoji="1" lang="en-US" altLang="ja-JP" sz="1200" dirty="0">
                <a:solidFill>
                  <a:schemeClr val="tx1"/>
                </a:solidFill>
                <a:latin typeface="+mn-ea"/>
              </a:rPr>
              <a:t>Ansible</a:t>
            </a:r>
            <a:r>
              <a:rPr lang="ja-JP" altLang="en-US" sz="1200" dirty="0">
                <a:solidFill>
                  <a:schemeClr val="tx1"/>
                </a:solidFill>
                <a:latin typeface="+mn-ea"/>
              </a:rPr>
              <a:t>連携機能</a:t>
            </a:r>
            <a:endParaRPr kumimoji="1" lang="ja-JP" altLang="en-US" sz="1200" dirty="0">
              <a:solidFill>
                <a:schemeClr val="tx1"/>
              </a:solidFill>
              <a:latin typeface="+mn-ea"/>
            </a:endParaRPr>
          </a:p>
        </p:txBody>
      </p:sp>
      <p:sp>
        <p:nvSpPr>
          <p:cNvPr id="16" name="円柱 15">
            <a:extLst>
              <a:ext uri="{FF2B5EF4-FFF2-40B4-BE49-F238E27FC236}">
                <a16:creationId xmlns:a16="http://schemas.microsoft.com/office/drawing/2014/main" id="{207350BC-59A5-4218-BD08-1292FC1E753C}"/>
              </a:ext>
            </a:extLst>
          </p:cNvPr>
          <p:cNvSpPr/>
          <p:nvPr/>
        </p:nvSpPr>
        <p:spPr>
          <a:xfrm>
            <a:off x="4054375" y="1752184"/>
            <a:ext cx="6367717" cy="1063489"/>
          </a:xfrm>
          <a:prstGeom prst="can">
            <a:avLst>
              <a:gd name="adj" fmla="val 15242"/>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a typeface="BIZ UDPゴシック" panose="020B0400000000000000" pitchFamily="50" charset="-128"/>
            </a:endParaRPr>
          </a:p>
        </p:txBody>
      </p:sp>
      <p:pic>
        <p:nvPicPr>
          <p:cNvPr id="17" name="図 16">
            <a:extLst>
              <a:ext uri="{FF2B5EF4-FFF2-40B4-BE49-F238E27FC236}">
                <a16:creationId xmlns:a16="http://schemas.microsoft.com/office/drawing/2014/main" id="{9E1DE0AA-C182-4F98-AFE1-BE61AE30A5C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63440" y="4336826"/>
            <a:ext cx="1234767" cy="425995"/>
          </a:xfrm>
          <a:prstGeom prst="rect">
            <a:avLst/>
          </a:prstGeom>
          <a:effectLst>
            <a:glow rad="25400">
              <a:schemeClr val="bg1"/>
            </a:glow>
          </a:effectLst>
        </p:spPr>
      </p:pic>
      <p:pic>
        <p:nvPicPr>
          <p:cNvPr id="18" name="図 17">
            <a:extLst>
              <a:ext uri="{FF2B5EF4-FFF2-40B4-BE49-F238E27FC236}">
                <a16:creationId xmlns:a16="http://schemas.microsoft.com/office/drawing/2014/main" id="{06EBA608-26D7-4536-BE4B-FA2C966F2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315" y="4349848"/>
            <a:ext cx="1577005" cy="479959"/>
          </a:xfrm>
          <a:prstGeom prst="rect">
            <a:avLst/>
          </a:prstGeom>
          <a:effectLst>
            <a:glow rad="25400">
              <a:schemeClr val="bg1"/>
            </a:glow>
          </a:effectLst>
        </p:spPr>
      </p:pic>
      <p:pic>
        <p:nvPicPr>
          <p:cNvPr id="19" name="図 18">
            <a:extLst>
              <a:ext uri="{FF2B5EF4-FFF2-40B4-BE49-F238E27FC236}">
                <a16:creationId xmlns:a16="http://schemas.microsoft.com/office/drawing/2014/main" id="{5DEDA3B8-BC4B-47EC-9919-6003FABE16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8017" y="1775029"/>
            <a:ext cx="1875120" cy="468000"/>
          </a:xfrm>
          <a:prstGeom prst="rect">
            <a:avLst/>
          </a:prstGeom>
        </p:spPr>
      </p:pic>
      <p:sp>
        <p:nvSpPr>
          <p:cNvPr id="20" name="フローチャート: 論理積ゲート 19">
            <a:extLst>
              <a:ext uri="{FF2B5EF4-FFF2-40B4-BE49-F238E27FC236}">
                <a16:creationId xmlns:a16="http://schemas.microsoft.com/office/drawing/2014/main" id="{E5455B97-06CB-4123-A1BA-EEC523FA8FF3}"/>
              </a:ext>
            </a:extLst>
          </p:cNvPr>
          <p:cNvSpPr/>
          <p:nvPr/>
        </p:nvSpPr>
        <p:spPr bwMode="auto">
          <a:xfrm flipH="1">
            <a:off x="2714055" y="3052513"/>
            <a:ext cx="479797" cy="474182"/>
          </a:xfrm>
          <a:prstGeom prst="flowChartDelay">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bIns="72000" rtlCol="0" anchor="ctr"/>
          <a:lstStyle/>
          <a:p>
            <a:pPr algn="ctr"/>
            <a:r>
              <a:rPr lang="en-US" altLang="ja-JP" sz="1200" dirty="0">
                <a:solidFill>
                  <a:schemeClr val="tx1"/>
                </a:solidFill>
                <a:latin typeface="+mj-lt"/>
                <a:ea typeface="BIZ UDPゴシック" panose="020B0400000000000000" pitchFamily="50" charset="-128"/>
              </a:rPr>
              <a:t>Start</a:t>
            </a:r>
            <a:endParaRPr lang="ja-JP" altLang="en-US" sz="1200" dirty="0">
              <a:solidFill>
                <a:schemeClr val="tx1"/>
              </a:solidFill>
              <a:latin typeface="+mj-lt"/>
              <a:ea typeface="BIZ UDPゴシック" panose="020B0400000000000000" pitchFamily="50" charset="-128"/>
            </a:endParaRPr>
          </a:p>
        </p:txBody>
      </p:sp>
      <p:sp>
        <p:nvSpPr>
          <p:cNvPr id="21" name="正方形/長方形 20">
            <a:extLst>
              <a:ext uri="{FF2B5EF4-FFF2-40B4-BE49-F238E27FC236}">
                <a16:creationId xmlns:a16="http://schemas.microsoft.com/office/drawing/2014/main" id="{A6F2CCB6-6A56-4DD9-BD2B-26F1FA5CF5CF}"/>
              </a:ext>
            </a:extLst>
          </p:cNvPr>
          <p:cNvSpPr/>
          <p:nvPr/>
        </p:nvSpPr>
        <p:spPr>
          <a:xfrm>
            <a:off x="3511427" y="4711491"/>
            <a:ext cx="779804" cy="562786"/>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100" dirty="0">
                <a:solidFill>
                  <a:schemeClr val="tx1"/>
                </a:solidFill>
                <a:latin typeface="+mj-lt"/>
                <a:ea typeface="BIZ UDPゴシック" panose="020B0400000000000000" pitchFamily="50" charset="-128"/>
              </a:rPr>
              <a:t>Work-space-1</a:t>
            </a:r>
            <a:endParaRPr kumimoji="1" lang="ja-JP" altLang="en-US" sz="800" dirty="0">
              <a:solidFill>
                <a:schemeClr val="tx1"/>
              </a:solidFill>
              <a:latin typeface="+mj-lt"/>
              <a:ea typeface="BIZ UDPゴシック" panose="020B0400000000000000" pitchFamily="50" charset="-128"/>
            </a:endParaRPr>
          </a:p>
        </p:txBody>
      </p:sp>
      <p:sp>
        <p:nvSpPr>
          <p:cNvPr id="24" name="正方形/長方形 23">
            <a:extLst>
              <a:ext uri="{FF2B5EF4-FFF2-40B4-BE49-F238E27FC236}">
                <a16:creationId xmlns:a16="http://schemas.microsoft.com/office/drawing/2014/main" id="{CBE69613-CC29-4E74-9B5B-7B580CFBCCC3}"/>
              </a:ext>
            </a:extLst>
          </p:cNvPr>
          <p:cNvSpPr/>
          <p:nvPr/>
        </p:nvSpPr>
        <p:spPr>
          <a:xfrm>
            <a:off x="8428568" y="4428786"/>
            <a:ext cx="1358205" cy="454396"/>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72000" rtlCol="0" anchor="ctr"/>
          <a:lstStyle/>
          <a:p>
            <a:pPr algn="ctr"/>
            <a:r>
              <a:rPr lang="en-US" altLang="ja-JP" sz="1200" dirty="0">
                <a:solidFill>
                  <a:schemeClr val="tx1"/>
                </a:solidFill>
                <a:latin typeface="+mj-lt"/>
                <a:ea typeface="BIZ UDPゴシック" panose="020B0400000000000000" pitchFamily="50" charset="-128"/>
              </a:rPr>
              <a:t>RedHat</a:t>
            </a:r>
          </a:p>
          <a:p>
            <a:pPr algn="ctr"/>
            <a:r>
              <a:rPr lang="en-US" altLang="ja-JP" sz="1200" dirty="0">
                <a:solidFill>
                  <a:schemeClr val="tx1"/>
                </a:solidFill>
                <a:latin typeface="+mj-lt"/>
                <a:ea typeface="BIZ UDPゴシック" panose="020B0400000000000000" pitchFamily="50" charset="-128"/>
              </a:rPr>
              <a:t>Ansible Tower</a:t>
            </a:r>
            <a:endParaRPr kumimoji="1" lang="ja-JP" altLang="en-US" sz="900" dirty="0">
              <a:solidFill>
                <a:schemeClr val="tx1"/>
              </a:solidFill>
              <a:latin typeface="+mj-lt"/>
              <a:ea typeface="BIZ UDPゴシック" panose="020B0400000000000000" pitchFamily="50" charset="-128"/>
            </a:endParaRPr>
          </a:p>
        </p:txBody>
      </p:sp>
      <p:sp>
        <p:nvSpPr>
          <p:cNvPr id="25" name="正方形/長方形 24">
            <a:extLst>
              <a:ext uri="{FF2B5EF4-FFF2-40B4-BE49-F238E27FC236}">
                <a16:creationId xmlns:a16="http://schemas.microsoft.com/office/drawing/2014/main" id="{241209A9-E83D-4B69-8F21-7697B11478AC}"/>
              </a:ext>
            </a:extLst>
          </p:cNvPr>
          <p:cNvSpPr/>
          <p:nvPr/>
        </p:nvSpPr>
        <p:spPr>
          <a:xfrm>
            <a:off x="9857815" y="4428786"/>
            <a:ext cx="1202987" cy="454396"/>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bIns="72000" rtlCol="0" anchor="ctr"/>
          <a:lstStyle/>
          <a:p>
            <a:pPr algn="ctr"/>
            <a:r>
              <a:rPr lang="en-US" altLang="ja-JP" sz="1200" dirty="0">
                <a:solidFill>
                  <a:schemeClr val="tx1"/>
                </a:solidFill>
                <a:latin typeface="+mj-lt"/>
                <a:ea typeface="BIZ UDPゴシック" panose="020B0400000000000000" pitchFamily="50" charset="-128"/>
              </a:rPr>
              <a:t>ITA</a:t>
            </a:r>
          </a:p>
          <a:p>
            <a:pPr algn="ctr"/>
            <a:r>
              <a:rPr lang="en-US" altLang="ja-JP" sz="1200" dirty="0">
                <a:solidFill>
                  <a:schemeClr val="tx1"/>
                </a:solidFill>
                <a:latin typeface="+mj-lt"/>
                <a:ea typeface="BIZ UDPゴシック" panose="020B0400000000000000" pitchFamily="50" charset="-128"/>
              </a:rPr>
              <a:t>Ansible Agent</a:t>
            </a:r>
            <a:endParaRPr kumimoji="1" lang="ja-JP" altLang="en-US" sz="900" dirty="0">
              <a:solidFill>
                <a:schemeClr val="tx1"/>
              </a:solidFill>
              <a:latin typeface="+mj-lt"/>
              <a:ea typeface="BIZ UDPゴシック" panose="020B0400000000000000" pitchFamily="50" charset="-128"/>
            </a:endParaRPr>
          </a:p>
        </p:txBody>
      </p:sp>
      <p:sp>
        <p:nvSpPr>
          <p:cNvPr id="26" name="正方形/長方形 25">
            <a:extLst>
              <a:ext uri="{FF2B5EF4-FFF2-40B4-BE49-F238E27FC236}">
                <a16:creationId xmlns:a16="http://schemas.microsoft.com/office/drawing/2014/main" id="{95D6A8F7-7AE8-4CAB-B81D-BEF1901A2196}"/>
              </a:ext>
            </a:extLst>
          </p:cNvPr>
          <p:cNvSpPr/>
          <p:nvPr/>
        </p:nvSpPr>
        <p:spPr>
          <a:xfrm>
            <a:off x="8428569" y="4988151"/>
            <a:ext cx="2632234" cy="335501"/>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j-lt"/>
                <a:ea typeface="BIZ UDPゴシック" panose="020B0400000000000000" pitchFamily="50" charset="-128"/>
              </a:rPr>
              <a:t>RedHat Ansible Engine</a:t>
            </a:r>
            <a:endParaRPr kumimoji="1" lang="ja-JP" altLang="en-US" sz="900" dirty="0">
              <a:solidFill>
                <a:schemeClr val="tx1"/>
              </a:solidFill>
              <a:latin typeface="+mj-lt"/>
              <a:ea typeface="BIZ UDPゴシック" panose="020B0400000000000000" pitchFamily="50" charset="-128"/>
            </a:endParaRPr>
          </a:p>
        </p:txBody>
      </p:sp>
      <p:sp>
        <p:nvSpPr>
          <p:cNvPr id="27" name="下矢印 21">
            <a:extLst>
              <a:ext uri="{FF2B5EF4-FFF2-40B4-BE49-F238E27FC236}">
                <a16:creationId xmlns:a16="http://schemas.microsoft.com/office/drawing/2014/main" id="{C7972ED6-3CB0-4AFD-B584-34C6D6062B5A}"/>
              </a:ext>
            </a:extLst>
          </p:cNvPr>
          <p:cNvSpPr/>
          <p:nvPr/>
        </p:nvSpPr>
        <p:spPr>
          <a:xfrm>
            <a:off x="8970356" y="4841844"/>
            <a:ext cx="331370" cy="207585"/>
          </a:xfrm>
          <a:prstGeom prst="down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ja-JP" altLang="en-US" sz="1200">
              <a:solidFill>
                <a:schemeClr val="tx1"/>
              </a:solidFill>
              <a:latin typeface="+mj-lt"/>
              <a:ea typeface="BIZ UDPゴシック" panose="020B0400000000000000" pitchFamily="50" charset="-128"/>
            </a:endParaRPr>
          </a:p>
        </p:txBody>
      </p:sp>
      <p:sp>
        <p:nvSpPr>
          <p:cNvPr id="28" name="下矢印 21">
            <a:extLst>
              <a:ext uri="{FF2B5EF4-FFF2-40B4-BE49-F238E27FC236}">
                <a16:creationId xmlns:a16="http://schemas.microsoft.com/office/drawing/2014/main" id="{4150141B-04B1-4ED0-B88E-91CD25E5CDD9}"/>
              </a:ext>
            </a:extLst>
          </p:cNvPr>
          <p:cNvSpPr/>
          <p:nvPr/>
        </p:nvSpPr>
        <p:spPr>
          <a:xfrm>
            <a:off x="10310635" y="4841844"/>
            <a:ext cx="331370" cy="207585"/>
          </a:xfrm>
          <a:prstGeom prst="down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ja-JP" altLang="en-US" sz="1200">
              <a:solidFill>
                <a:schemeClr val="tx1"/>
              </a:solidFill>
              <a:latin typeface="+mj-lt"/>
              <a:ea typeface="BIZ UDPゴシック" panose="020B0400000000000000" pitchFamily="50" charset="-128"/>
            </a:endParaRPr>
          </a:p>
        </p:txBody>
      </p:sp>
      <p:sp>
        <p:nvSpPr>
          <p:cNvPr id="29" name="フローチャート: 論理積ゲート 28">
            <a:extLst>
              <a:ext uri="{FF2B5EF4-FFF2-40B4-BE49-F238E27FC236}">
                <a16:creationId xmlns:a16="http://schemas.microsoft.com/office/drawing/2014/main" id="{F1DA134E-59C8-4F89-A672-EC2AC7C49E98}"/>
              </a:ext>
            </a:extLst>
          </p:cNvPr>
          <p:cNvSpPr/>
          <p:nvPr/>
        </p:nvSpPr>
        <p:spPr bwMode="auto">
          <a:xfrm>
            <a:off x="10578348" y="3052513"/>
            <a:ext cx="479796" cy="474182"/>
          </a:xfrm>
          <a:prstGeom prst="flowChartDelay">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36000" rIns="36000" bIns="72000" rtlCol="0" anchor="ctr"/>
          <a:lstStyle/>
          <a:p>
            <a:pPr algn="ctr"/>
            <a:r>
              <a:rPr lang="en-US" altLang="ja-JP" sz="1200" dirty="0">
                <a:solidFill>
                  <a:schemeClr val="tx1"/>
                </a:solidFill>
                <a:latin typeface="+mj-lt"/>
                <a:ea typeface="BIZ UDPゴシック" panose="020B0400000000000000" pitchFamily="50" charset="-128"/>
              </a:rPr>
              <a:t>End</a:t>
            </a:r>
            <a:endParaRPr lang="ja-JP" altLang="en-US" sz="1200" dirty="0">
              <a:solidFill>
                <a:schemeClr val="tx1"/>
              </a:solidFill>
              <a:latin typeface="+mj-lt"/>
              <a:ea typeface="BIZ UDPゴシック" panose="020B0400000000000000" pitchFamily="50" charset="-128"/>
            </a:endParaRPr>
          </a:p>
        </p:txBody>
      </p:sp>
      <p:sp>
        <p:nvSpPr>
          <p:cNvPr id="31" name="角丸四角形 4">
            <a:extLst>
              <a:ext uri="{FF2B5EF4-FFF2-40B4-BE49-F238E27FC236}">
                <a16:creationId xmlns:a16="http://schemas.microsoft.com/office/drawing/2014/main" id="{BC252017-AD9E-4FFE-8489-DF8ACFA333F0}"/>
              </a:ext>
            </a:extLst>
          </p:cNvPr>
          <p:cNvSpPr/>
          <p:nvPr/>
        </p:nvSpPr>
        <p:spPr>
          <a:xfrm>
            <a:off x="2063440" y="5490827"/>
            <a:ext cx="9130736" cy="974064"/>
          </a:xfrm>
          <a:prstGeom prst="roundRect">
            <a:avLst>
              <a:gd name="adj" fmla="val 10569"/>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lang="en-US" altLang="ja-JP" sz="1200" dirty="0">
                <a:solidFill>
                  <a:schemeClr val="tx1"/>
                </a:solidFill>
                <a:latin typeface="+mj-lt"/>
                <a:ea typeface="BIZ UDPゴシック" panose="020B0400000000000000" pitchFamily="50" charset="-128"/>
              </a:rPr>
              <a:t>VMware</a:t>
            </a:r>
            <a:r>
              <a:rPr lang="ja-JP" altLang="en-US" sz="1200" dirty="0">
                <a:solidFill>
                  <a:schemeClr val="tx1"/>
                </a:solidFill>
                <a:latin typeface="+mj-lt"/>
                <a:ea typeface="BIZ UDPゴシック" panose="020B0400000000000000" pitchFamily="50" charset="-128"/>
              </a:rPr>
              <a:t>基盤</a:t>
            </a:r>
            <a:endParaRPr kumimoji="1" lang="ja-JP" altLang="en-US" sz="1200" dirty="0">
              <a:solidFill>
                <a:schemeClr val="tx1"/>
              </a:solidFill>
              <a:latin typeface="+mj-lt"/>
              <a:ea typeface="BIZ UDPゴシック" panose="020B0400000000000000" pitchFamily="50" charset="-128"/>
            </a:endParaRPr>
          </a:p>
        </p:txBody>
      </p:sp>
      <p:sp>
        <p:nvSpPr>
          <p:cNvPr id="32" name="下矢印 21">
            <a:extLst>
              <a:ext uri="{FF2B5EF4-FFF2-40B4-BE49-F238E27FC236}">
                <a16:creationId xmlns:a16="http://schemas.microsoft.com/office/drawing/2014/main" id="{D768557B-AA73-4F61-9864-19D52B6741AB}"/>
              </a:ext>
            </a:extLst>
          </p:cNvPr>
          <p:cNvSpPr/>
          <p:nvPr/>
        </p:nvSpPr>
        <p:spPr>
          <a:xfrm>
            <a:off x="4594109" y="4116314"/>
            <a:ext cx="295897" cy="254250"/>
          </a:xfrm>
          <a:prstGeom prst="down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a typeface="BIZ UDPゴシック" panose="020B0400000000000000" pitchFamily="50" charset="-128"/>
            </a:endParaRPr>
          </a:p>
        </p:txBody>
      </p:sp>
      <p:cxnSp>
        <p:nvCxnSpPr>
          <p:cNvPr id="33" name="直線コネクタ 32">
            <a:extLst>
              <a:ext uri="{FF2B5EF4-FFF2-40B4-BE49-F238E27FC236}">
                <a16:creationId xmlns:a16="http://schemas.microsoft.com/office/drawing/2014/main" id="{50B28B13-D315-41E2-A806-BCF94966AB42}"/>
              </a:ext>
            </a:extLst>
          </p:cNvPr>
          <p:cNvCxnSpPr>
            <a:stCxn id="20" idx="1"/>
          </p:cNvCxnSpPr>
          <p:nvPr/>
        </p:nvCxnSpPr>
        <p:spPr bwMode="auto">
          <a:xfrm>
            <a:off x="3193852" y="3289604"/>
            <a:ext cx="3203444" cy="0"/>
          </a:xfrm>
          <a:prstGeom prst="line">
            <a:avLst/>
          </a:prstGeom>
          <a:solidFill>
            <a:schemeClr val="bg1"/>
          </a:solidFill>
          <a:ln w="19050" cap="flat" cmpd="sng" algn="ctr">
            <a:solidFill>
              <a:schemeClr val="tx1">
                <a:lumMod val="50000"/>
                <a:lumOff val="50000"/>
              </a:schemeClr>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楕円 33">
            <a:extLst>
              <a:ext uri="{FF2B5EF4-FFF2-40B4-BE49-F238E27FC236}">
                <a16:creationId xmlns:a16="http://schemas.microsoft.com/office/drawing/2014/main" id="{5786AA82-4542-46F5-B949-4F343811BF22}"/>
              </a:ext>
            </a:extLst>
          </p:cNvPr>
          <p:cNvSpPr/>
          <p:nvPr/>
        </p:nvSpPr>
        <p:spPr bwMode="auto">
          <a:xfrm>
            <a:off x="4356003" y="2903550"/>
            <a:ext cx="772108" cy="772108"/>
          </a:xfrm>
          <a:prstGeom prst="ellipse">
            <a:avLst/>
          </a:prstGeom>
          <a:solidFill>
            <a:schemeClr val="bg1"/>
          </a:solidFill>
          <a:ln w="1905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j-lt"/>
                <a:ea typeface="BIZ UDPゴシック" panose="020B0400000000000000" pitchFamily="50" charset="-128"/>
              </a:rPr>
              <a:t>Movement</a:t>
            </a:r>
            <a:endParaRPr kumimoji="1" lang="ja-JP" altLang="en-US" sz="1200" dirty="0">
              <a:latin typeface="+mj-lt"/>
              <a:ea typeface="BIZ UDPゴシック" panose="020B0400000000000000" pitchFamily="50" charset="-128"/>
            </a:endParaRPr>
          </a:p>
        </p:txBody>
      </p:sp>
      <p:cxnSp>
        <p:nvCxnSpPr>
          <p:cNvPr id="35" name="直線コネクタ 34">
            <a:extLst>
              <a:ext uri="{FF2B5EF4-FFF2-40B4-BE49-F238E27FC236}">
                <a16:creationId xmlns:a16="http://schemas.microsoft.com/office/drawing/2014/main" id="{72DD29C6-5D0E-43FF-B13F-C277384AEDBC}"/>
              </a:ext>
            </a:extLst>
          </p:cNvPr>
          <p:cNvCxnSpPr/>
          <p:nvPr/>
        </p:nvCxnSpPr>
        <p:spPr bwMode="auto">
          <a:xfrm>
            <a:off x="6397296" y="3289604"/>
            <a:ext cx="746453" cy="0"/>
          </a:xfrm>
          <a:prstGeom prst="line">
            <a:avLst/>
          </a:prstGeom>
          <a:solidFill>
            <a:schemeClr val="bg1"/>
          </a:solidFill>
          <a:ln w="19050" cap="flat" cmpd="sng" algn="ctr">
            <a:solidFill>
              <a:schemeClr val="tx1">
                <a:lumMod val="50000"/>
                <a:lumOff val="50000"/>
              </a:schemeClr>
            </a:solidFill>
            <a:prstDash val="dash"/>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6" name="直線コネクタ 35">
            <a:extLst>
              <a:ext uri="{FF2B5EF4-FFF2-40B4-BE49-F238E27FC236}">
                <a16:creationId xmlns:a16="http://schemas.microsoft.com/office/drawing/2014/main" id="{826882D0-693C-475E-AF04-D9FD32E3D68B}"/>
              </a:ext>
            </a:extLst>
          </p:cNvPr>
          <p:cNvCxnSpPr>
            <a:endCxn id="29" idx="1"/>
          </p:cNvCxnSpPr>
          <p:nvPr/>
        </p:nvCxnSpPr>
        <p:spPr bwMode="auto">
          <a:xfrm>
            <a:off x="6911245" y="3289604"/>
            <a:ext cx="3667103" cy="0"/>
          </a:xfrm>
          <a:prstGeom prst="line">
            <a:avLst/>
          </a:prstGeom>
          <a:solidFill>
            <a:schemeClr val="bg1"/>
          </a:solidFill>
          <a:ln w="19050" cap="flat" cmpd="sng" algn="ctr">
            <a:solidFill>
              <a:schemeClr val="tx1">
                <a:lumMod val="50000"/>
                <a:lumOff val="50000"/>
              </a:schemeClr>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7" name="楕円 36">
            <a:extLst>
              <a:ext uri="{FF2B5EF4-FFF2-40B4-BE49-F238E27FC236}">
                <a16:creationId xmlns:a16="http://schemas.microsoft.com/office/drawing/2014/main" id="{FD05243E-2E44-4E0E-A449-40C7E2437130}"/>
              </a:ext>
            </a:extLst>
          </p:cNvPr>
          <p:cNvSpPr/>
          <p:nvPr/>
        </p:nvSpPr>
        <p:spPr bwMode="auto">
          <a:xfrm>
            <a:off x="8652298" y="2903550"/>
            <a:ext cx="772108" cy="772108"/>
          </a:xfrm>
          <a:prstGeom prst="ellipse">
            <a:avLst/>
          </a:prstGeom>
          <a:solidFill>
            <a:schemeClr val="bg1"/>
          </a:solidFill>
          <a:ln w="1905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j-lt"/>
                <a:ea typeface="BIZ UDPゴシック" panose="020B0400000000000000" pitchFamily="50" charset="-128"/>
              </a:rPr>
              <a:t>Movement</a:t>
            </a:r>
            <a:endParaRPr kumimoji="1" lang="ja-JP" altLang="en-US" sz="1200" dirty="0">
              <a:latin typeface="+mj-lt"/>
              <a:ea typeface="BIZ UDPゴシック" panose="020B0400000000000000" pitchFamily="50" charset="-128"/>
            </a:endParaRPr>
          </a:p>
        </p:txBody>
      </p:sp>
      <p:sp>
        <p:nvSpPr>
          <p:cNvPr id="38" name="正方形/長方形 37">
            <a:extLst>
              <a:ext uri="{FF2B5EF4-FFF2-40B4-BE49-F238E27FC236}">
                <a16:creationId xmlns:a16="http://schemas.microsoft.com/office/drawing/2014/main" id="{5FCCC358-CEAD-4BC6-AABC-B6187798B40C}"/>
              </a:ext>
            </a:extLst>
          </p:cNvPr>
          <p:cNvSpPr/>
          <p:nvPr/>
        </p:nvSpPr>
        <p:spPr bwMode="auto">
          <a:xfrm>
            <a:off x="4149089" y="1968021"/>
            <a:ext cx="4713392" cy="736120"/>
          </a:xfrm>
          <a:prstGeom prst="rect">
            <a:avLst/>
          </a:prstGeom>
          <a:solidFill>
            <a:schemeClr val="accent4">
              <a:lumMod val="20000"/>
              <a:lumOff val="80000"/>
              <a:alpha val="60000"/>
            </a:scheme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1"/>
              </a:solidFill>
              <a:latin typeface="+mj-lt"/>
              <a:ea typeface="BIZ UDPゴシック" panose="020B0400000000000000" pitchFamily="50" charset="-128"/>
            </a:endParaRPr>
          </a:p>
        </p:txBody>
      </p:sp>
      <p:sp>
        <p:nvSpPr>
          <p:cNvPr id="39" name="フローチャート: 複数書類 38">
            <a:extLst>
              <a:ext uri="{FF2B5EF4-FFF2-40B4-BE49-F238E27FC236}">
                <a16:creationId xmlns:a16="http://schemas.microsoft.com/office/drawing/2014/main" id="{461C9C8C-C0AC-488E-AD0F-2A5412AFD740}"/>
              </a:ext>
            </a:extLst>
          </p:cNvPr>
          <p:cNvSpPr/>
          <p:nvPr/>
        </p:nvSpPr>
        <p:spPr>
          <a:xfrm>
            <a:off x="4282748" y="2067642"/>
            <a:ext cx="1152262" cy="569146"/>
          </a:xfrm>
          <a:prstGeom prst="flowChartMultidocumen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latin typeface="+mj-lt"/>
                <a:ea typeface="BIZ UDPゴシック" panose="020B0400000000000000" pitchFamily="50" charset="-128"/>
              </a:rPr>
              <a:t>Terraform</a:t>
            </a:r>
            <a:br>
              <a:rPr kumimoji="1" lang="en-US" altLang="ja-JP" sz="1050" dirty="0">
                <a:solidFill>
                  <a:schemeClr val="tx1"/>
                </a:solidFill>
                <a:latin typeface="+mj-lt"/>
                <a:ea typeface="BIZ UDPゴシック" panose="020B0400000000000000" pitchFamily="50" charset="-128"/>
              </a:rPr>
            </a:br>
            <a:r>
              <a:rPr kumimoji="1" lang="en-US" altLang="ja-JP" sz="1050" dirty="0">
                <a:solidFill>
                  <a:schemeClr val="tx1"/>
                </a:solidFill>
                <a:latin typeface="+mj-lt"/>
                <a:ea typeface="BIZ UDPゴシック" panose="020B0400000000000000" pitchFamily="50" charset="-128"/>
              </a:rPr>
              <a:t>Template</a:t>
            </a:r>
            <a:r>
              <a:rPr kumimoji="1" lang="ja-JP" altLang="en-US" sz="1050" dirty="0">
                <a:solidFill>
                  <a:schemeClr val="tx1"/>
                </a:solidFill>
                <a:latin typeface="+mj-lt"/>
                <a:ea typeface="BIZ UDPゴシック" panose="020B0400000000000000" pitchFamily="50" charset="-128"/>
              </a:rPr>
              <a:t>部品</a:t>
            </a:r>
          </a:p>
        </p:txBody>
      </p:sp>
      <p:sp>
        <p:nvSpPr>
          <p:cNvPr id="40" name="フローチャート: 複数書類 39">
            <a:extLst>
              <a:ext uri="{FF2B5EF4-FFF2-40B4-BE49-F238E27FC236}">
                <a16:creationId xmlns:a16="http://schemas.microsoft.com/office/drawing/2014/main" id="{620A3D9F-00A8-4F97-A1A9-7D7F3BF44DE9}"/>
              </a:ext>
            </a:extLst>
          </p:cNvPr>
          <p:cNvSpPr/>
          <p:nvPr/>
        </p:nvSpPr>
        <p:spPr>
          <a:xfrm>
            <a:off x="5919547" y="2067642"/>
            <a:ext cx="1152262" cy="569146"/>
          </a:xfrm>
          <a:prstGeom prst="flowChartMultidocumen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latin typeface="+mj-lt"/>
                <a:ea typeface="BIZ UDPゴシック" panose="020B0400000000000000" pitchFamily="50" charset="-128"/>
              </a:rPr>
              <a:t>Terraform</a:t>
            </a:r>
            <a:br>
              <a:rPr kumimoji="1" lang="en-US" altLang="ja-JP" sz="1050" dirty="0">
                <a:solidFill>
                  <a:schemeClr val="tx1"/>
                </a:solidFill>
                <a:latin typeface="+mj-lt"/>
                <a:ea typeface="BIZ UDPゴシック" panose="020B0400000000000000" pitchFamily="50" charset="-128"/>
              </a:rPr>
            </a:br>
            <a:r>
              <a:rPr kumimoji="1" lang="en-US" altLang="ja-JP" sz="1050" dirty="0">
                <a:solidFill>
                  <a:schemeClr val="tx1"/>
                </a:solidFill>
                <a:latin typeface="+mj-lt"/>
                <a:ea typeface="BIZ UDPゴシック" panose="020B0400000000000000" pitchFamily="50" charset="-128"/>
              </a:rPr>
              <a:t>Policy File</a:t>
            </a:r>
          </a:p>
        </p:txBody>
      </p:sp>
      <p:sp>
        <p:nvSpPr>
          <p:cNvPr id="41" name="正方形/長方形 40">
            <a:extLst>
              <a:ext uri="{FF2B5EF4-FFF2-40B4-BE49-F238E27FC236}">
                <a16:creationId xmlns:a16="http://schemas.microsoft.com/office/drawing/2014/main" id="{B64DB91C-0677-45C4-821A-73DC45CADB93}"/>
              </a:ext>
            </a:extLst>
          </p:cNvPr>
          <p:cNvSpPr/>
          <p:nvPr/>
        </p:nvSpPr>
        <p:spPr bwMode="auto">
          <a:xfrm>
            <a:off x="7294286" y="1968021"/>
            <a:ext cx="3016349" cy="736120"/>
          </a:xfrm>
          <a:prstGeom prst="rect">
            <a:avLst/>
          </a:prstGeom>
          <a:solidFill>
            <a:schemeClr val="accent2">
              <a:lumMod val="20000"/>
              <a:lumOff val="80000"/>
              <a:alpha val="60000"/>
            </a:scheme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1"/>
              </a:solidFill>
              <a:latin typeface="+mj-lt"/>
              <a:ea typeface="BIZ UDPゴシック" panose="020B0400000000000000" pitchFamily="50" charset="-128"/>
            </a:endParaRPr>
          </a:p>
        </p:txBody>
      </p:sp>
      <p:sp>
        <p:nvSpPr>
          <p:cNvPr id="42" name="フローチャート: 複数書類 41">
            <a:extLst>
              <a:ext uri="{FF2B5EF4-FFF2-40B4-BE49-F238E27FC236}">
                <a16:creationId xmlns:a16="http://schemas.microsoft.com/office/drawing/2014/main" id="{5568D5C4-F32C-47FF-BB08-D0DF84837722}"/>
              </a:ext>
            </a:extLst>
          </p:cNvPr>
          <p:cNvSpPr/>
          <p:nvPr/>
        </p:nvSpPr>
        <p:spPr>
          <a:xfrm>
            <a:off x="9098904" y="2067642"/>
            <a:ext cx="1152262" cy="569146"/>
          </a:xfrm>
          <a:prstGeom prst="flowChartMultidocumen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latin typeface="+mj-lt"/>
                <a:ea typeface="BIZ UDPゴシック" panose="020B0400000000000000" pitchFamily="50" charset="-128"/>
              </a:rPr>
              <a:t>Playbook</a:t>
            </a:r>
          </a:p>
          <a:p>
            <a:pPr algn="ctr"/>
            <a:r>
              <a:rPr kumimoji="1" lang="ja-JP" altLang="en-US" sz="1050" dirty="0">
                <a:solidFill>
                  <a:schemeClr val="tx1"/>
                </a:solidFill>
                <a:latin typeface="+mj-lt"/>
                <a:ea typeface="BIZ UDPゴシック" panose="020B0400000000000000" pitchFamily="50" charset="-128"/>
              </a:rPr>
              <a:t>部品</a:t>
            </a:r>
            <a:endParaRPr kumimoji="1" lang="en-US" altLang="ja-JP" sz="400" dirty="0">
              <a:solidFill>
                <a:schemeClr val="tx1"/>
              </a:solidFill>
              <a:latin typeface="+mj-lt"/>
              <a:ea typeface="BIZ UDPゴシック" panose="020B0400000000000000" pitchFamily="50" charset="-128"/>
            </a:endParaRPr>
          </a:p>
        </p:txBody>
      </p:sp>
      <p:grpSp>
        <p:nvGrpSpPr>
          <p:cNvPr id="43" name="グループ化 42">
            <a:extLst>
              <a:ext uri="{FF2B5EF4-FFF2-40B4-BE49-F238E27FC236}">
                <a16:creationId xmlns:a16="http://schemas.microsoft.com/office/drawing/2014/main" id="{D68B940A-B6D9-4E53-AC0C-B0BE34B2F7B3}"/>
              </a:ext>
            </a:extLst>
          </p:cNvPr>
          <p:cNvGrpSpPr/>
          <p:nvPr/>
        </p:nvGrpSpPr>
        <p:grpSpPr>
          <a:xfrm>
            <a:off x="7556346" y="2067642"/>
            <a:ext cx="1058022" cy="567437"/>
            <a:chOff x="3402559" y="1964856"/>
            <a:chExt cx="1075791" cy="711737"/>
          </a:xfrm>
        </p:grpSpPr>
        <p:sp>
          <p:nvSpPr>
            <p:cNvPr id="44" name="フローチャート: 内部記憶 43">
              <a:extLst>
                <a:ext uri="{FF2B5EF4-FFF2-40B4-BE49-F238E27FC236}">
                  <a16:creationId xmlns:a16="http://schemas.microsoft.com/office/drawing/2014/main" id="{66341AF4-CC39-44D3-B810-6792BA1ABE36}"/>
                </a:ext>
              </a:extLst>
            </p:cNvPr>
            <p:cNvSpPr/>
            <p:nvPr/>
          </p:nvSpPr>
          <p:spPr>
            <a:xfrm>
              <a:off x="3550211" y="1964856"/>
              <a:ext cx="928139" cy="590763"/>
            </a:xfrm>
            <a:prstGeom prst="flowChartInternalStorage">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dirty="0">
                <a:solidFill>
                  <a:schemeClr val="tx1"/>
                </a:solidFill>
                <a:latin typeface="+mj-lt"/>
                <a:ea typeface="BIZ UDPゴシック" panose="020B0400000000000000" pitchFamily="50" charset="-128"/>
              </a:endParaRPr>
            </a:p>
          </p:txBody>
        </p:sp>
        <p:sp>
          <p:nvSpPr>
            <p:cNvPr id="45" name="フローチャート: 内部記憶 44">
              <a:extLst>
                <a:ext uri="{FF2B5EF4-FFF2-40B4-BE49-F238E27FC236}">
                  <a16:creationId xmlns:a16="http://schemas.microsoft.com/office/drawing/2014/main" id="{56FF743D-FAFA-4F81-853C-7BA3FC2EA7E8}"/>
                </a:ext>
              </a:extLst>
            </p:cNvPr>
            <p:cNvSpPr/>
            <p:nvPr/>
          </p:nvSpPr>
          <p:spPr>
            <a:xfrm>
              <a:off x="3476385" y="2025343"/>
              <a:ext cx="928139" cy="590763"/>
            </a:xfrm>
            <a:prstGeom prst="flowChartInternalStorage">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dirty="0">
                <a:solidFill>
                  <a:schemeClr val="tx1"/>
                </a:solidFill>
                <a:latin typeface="+mj-lt"/>
                <a:ea typeface="BIZ UDPゴシック" panose="020B0400000000000000" pitchFamily="50" charset="-128"/>
              </a:endParaRPr>
            </a:p>
          </p:txBody>
        </p:sp>
        <p:sp>
          <p:nvSpPr>
            <p:cNvPr id="46" name="フローチャート: 内部記憶 45">
              <a:extLst>
                <a:ext uri="{FF2B5EF4-FFF2-40B4-BE49-F238E27FC236}">
                  <a16:creationId xmlns:a16="http://schemas.microsoft.com/office/drawing/2014/main" id="{2F0C05FC-A168-45FF-9F2D-469D4AE3F77C}"/>
                </a:ext>
              </a:extLst>
            </p:cNvPr>
            <p:cNvSpPr/>
            <p:nvPr/>
          </p:nvSpPr>
          <p:spPr>
            <a:xfrm>
              <a:off x="3402559" y="2085830"/>
              <a:ext cx="928139" cy="590763"/>
            </a:xfrm>
            <a:prstGeom prst="flowChartInternalStorage">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50" dirty="0">
                  <a:solidFill>
                    <a:schemeClr val="tx1"/>
                  </a:solidFill>
                  <a:latin typeface="+mj-lt"/>
                  <a:ea typeface="BIZ UDPゴシック" panose="020B0400000000000000" pitchFamily="50" charset="-128"/>
                </a:rPr>
                <a:t>パラメータ</a:t>
              </a:r>
              <a:endParaRPr lang="en-US" altLang="ja-JP" sz="1050" dirty="0">
                <a:solidFill>
                  <a:schemeClr val="tx1"/>
                </a:solidFill>
                <a:latin typeface="+mj-lt"/>
                <a:ea typeface="BIZ UDPゴシック" panose="020B0400000000000000" pitchFamily="50" charset="-128"/>
              </a:endParaRPr>
            </a:p>
            <a:p>
              <a:pPr algn="ctr"/>
              <a:r>
                <a:rPr lang="ja-JP" altLang="en-US" sz="1050" dirty="0">
                  <a:solidFill>
                    <a:schemeClr val="tx1"/>
                  </a:solidFill>
                  <a:latin typeface="+mj-lt"/>
                  <a:ea typeface="BIZ UDPゴシック" panose="020B0400000000000000" pitchFamily="50" charset="-128"/>
                </a:rPr>
                <a:t>シート</a:t>
              </a:r>
              <a:endParaRPr kumimoji="1" lang="en-US" altLang="ja-JP" sz="1050" dirty="0">
                <a:solidFill>
                  <a:schemeClr val="tx1"/>
                </a:solidFill>
                <a:latin typeface="+mj-lt"/>
                <a:ea typeface="BIZ UDPゴシック" panose="020B0400000000000000" pitchFamily="50" charset="-128"/>
              </a:endParaRPr>
            </a:p>
          </p:txBody>
        </p:sp>
      </p:grpSp>
      <p:sp>
        <p:nvSpPr>
          <p:cNvPr id="47" name="下矢印 21">
            <a:extLst>
              <a:ext uri="{FF2B5EF4-FFF2-40B4-BE49-F238E27FC236}">
                <a16:creationId xmlns:a16="http://schemas.microsoft.com/office/drawing/2014/main" id="{5A9E4C3B-C4DD-4FE3-B532-B2B834E81140}"/>
              </a:ext>
            </a:extLst>
          </p:cNvPr>
          <p:cNvSpPr/>
          <p:nvPr/>
        </p:nvSpPr>
        <p:spPr>
          <a:xfrm>
            <a:off x="4594109" y="3589862"/>
            <a:ext cx="295897" cy="254250"/>
          </a:xfrm>
          <a:prstGeom prst="downArrow">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a typeface="BIZ UDPゴシック" panose="020B0400000000000000" pitchFamily="50" charset="-128"/>
            </a:endParaRPr>
          </a:p>
        </p:txBody>
      </p:sp>
      <p:sp>
        <p:nvSpPr>
          <p:cNvPr id="48" name="下矢印 22">
            <a:extLst>
              <a:ext uri="{FF2B5EF4-FFF2-40B4-BE49-F238E27FC236}">
                <a16:creationId xmlns:a16="http://schemas.microsoft.com/office/drawing/2014/main" id="{B5830606-A3EE-4683-96FF-3EBFDA9BFC63}"/>
              </a:ext>
            </a:extLst>
          </p:cNvPr>
          <p:cNvSpPr/>
          <p:nvPr/>
        </p:nvSpPr>
        <p:spPr>
          <a:xfrm>
            <a:off x="8890404" y="3589862"/>
            <a:ext cx="295897" cy="254250"/>
          </a:xfrm>
          <a:prstGeom prst="downArrow">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a typeface="BIZ UDPゴシック" panose="020B0400000000000000" pitchFamily="50" charset="-128"/>
            </a:endParaRPr>
          </a:p>
        </p:txBody>
      </p:sp>
      <p:sp>
        <p:nvSpPr>
          <p:cNvPr id="49" name="下矢印 21">
            <a:extLst>
              <a:ext uri="{FF2B5EF4-FFF2-40B4-BE49-F238E27FC236}">
                <a16:creationId xmlns:a16="http://schemas.microsoft.com/office/drawing/2014/main" id="{9DE0BD19-3FA4-47ED-80E7-F539EF0BB3F8}"/>
              </a:ext>
            </a:extLst>
          </p:cNvPr>
          <p:cNvSpPr/>
          <p:nvPr/>
        </p:nvSpPr>
        <p:spPr>
          <a:xfrm>
            <a:off x="4594109" y="2659790"/>
            <a:ext cx="295897" cy="327057"/>
          </a:xfrm>
          <a:prstGeom prst="downArrow">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a typeface="BIZ UDPゴシック" panose="020B0400000000000000" pitchFamily="50" charset="-128"/>
            </a:endParaRPr>
          </a:p>
        </p:txBody>
      </p:sp>
      <p:sp>
        <p:nvSpPr>
          <p:cNvPr id="50" name="下矢印 21">
            <a:extLst>
              <a:ext uri="{FF2B5EF4-FFF2-40B4-BE49-F238E27FC236}">
                <a16:creationId xmlns:a16="http://schemas.microsoft.com/office/drawing/2014/main" id="{E8259E2E-CEFF-4444-8B15-B57FA9C6A33A}"/>
              </a:ext>
            </a:extLst>
          </p:cNvPr>
          <p:cNvSpPr/>
          <p:nvPr/>
        </p:nvSpPr>
        <p:spPr>
          <a:xfrm>
            <a:off x="8890404" y="2659790"/>
            <a:ext cx="295897" cy="327057"/>
          </a:xfrm>
          <a:prstGeom prst="downArrow">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a typeface="BIZ UDPゴシック" panose="020B0400000000000000" pitchFamily="50" charset="-128"/>
            </a:endParaRPr>
          </a:p>
        </p:txBody>
      </p:sp>
      <p:sp>
        <p:nvSpPr>
          <p:cNvPr id="51" name="テキスト ボックス 50">
            <a:extLst>
              <a:ext uri="{FF2B5EF4-FFF2-40B4-BE49-F238E27FC236}">
                <a16:creationId xmlns:a16="http://schemas.microsoft.com/office/drawing/2014/main" id="{49A093EA-2DB2-4184-9DCE-D434E6A17E17}"/>
              </a:ext>
            </a:extLst>
          </p:cNvPr>
          <p:cNvSpPr txBox="1"/>
          <p:nvPr/>
        </p:nvSpPr>
        <p:spPr>
          <a:xfrm>
            <a:off x="4038630" y="3329075"/>
            <a:ext cx="1382109" cy="215444"/>
          </a:xfrm>
          <a:prstGeom prst="rect">
            <a:avLst/>
          </a:prstGeom>
          <a:noFill/>
        </p:spPr>
        <p:txBody>
          <a:bodyPr wrap="none" rtlCol="0">
            <a:spAutoFit/>
          </a:bodyPr>
          <a:lstStyle/>
          <a:p>
            <a:pPr algn="ctr"/>
            <a:r>
              <a:rPr lang="en-US" altLang="ja-JP" sz="800" dirty="0">
                <a:latin typeface="+mj-lt"/>
                <a:ea typeface="BIZ UDPゴシック" panose="020B0400000000000000" pitchFamily="50" charset="-128"/>
              </a:rPr>
              <a:t>(</a:t>
            </a:r>
            <a:r>
              <a:rPr lang="ja-JP" altLang="en-US" sz="800" dirty="0">
                <a:latin typeface="+mj-lt"/>
                <a:ea typeface="BIZ UDPゴシック" panose="020B0400000000000000" pitchFamily="50" charset="-128"/>
              </a:rPr>
              <a:t>使用する</a:t>
            </a:r>
            <a:r>
              <a:rPr lang="en-US" altLang="ja-JP" sz="800" dirty="0">
                <a:latin typeface="+mj-lt"/>
                <a:ea typeface="BIZ UDPゴシック" panose="020B0400000000000000" pitchFamily="50" charset="-128"/>
              </a:rPr>
              <a:t>Terraform</a:t>
            </a:r>
            <a:r>
              <a:rPr lang="ja-JP" altLang="en-US" sz="800" dirty="0">
                <a:latin typeface="+mj-lt"/>
                <a:ea typeface="BIZ UDPゴシック" panose="020B0400000000000000" pitchFamily="50" charset="-128"/>
              </a:rPr>
              <a:t>部品</a:t>
            </a:r>
            <a:r>
              <a:rPr lang="en-US" altLang="ja-JP" sz="800" dirty="0">
                <a:latin typeface="+mj-lt"/>
                <a:ea typeface="BIZ UDPゴシック" panose="020B0400000000000000" pitchFamily="50" charset="-128"/>
              </a:rPr>
              <a:t>)</a:t>
            </a:r>
            <a:endParaRPr lang="ja-JP" altLang="en-US" sz="800" dirty="0">
              <a:latin typeface="+mj-lt"/>
              <a:ea typeface="BIZ UDPゴシック" panose="020B0400000000000000" pitchFamily="50" charset="-128"/>
            </a:endParaRPr>
          </a:p>
        </p:txBody>
      </p:sp>
      <p:sp>
        <p:nvSpPr>
          <p:cNvPr id="52" name="テキスト ボックス 51">
            <a:extLst>
              <a:ext uri="{FF2B5EF4-FFF2-40B4-BE49-F238E27FC236}">
                <a16:creationId xmlns:a16="http://schemas.microsoft.com/office/drawing/2014/main" id="{997E68B8-A649-4653-8991-11C7A94FC6E1}"/>
              </a:ext>
            </a:extLst>
          </p:cNvPr>
          <p:cNvSpPr txBox="1"/>
          <p:nvPr/>
        </p:nvSpPr>
        <p:spPr>
          <a:xfrm>
            <a:off x="8326844" y="3329075"/>
            <a:ext cx="1436612" cy="215444"/>
          </a:xfrm>
          <a:prstGeom prst="rect">
            <a:avLst/>
          </a:prstGeom>
          <a:noFill/>
        </p:spPr>
        <p:txBody>
          <a:bodyPr wrap="none" rtlCol="0">
            <a:spAutoFit/>
          </a:bodyPr>
          <a:lstStyle/>
          <a:p>
            <a:pPr algn="ctr"/>
            <a:r>
              <a:rPr lang="en-US" altLang="ja-JP" sz="800" dirty="0">
                <a:latin typeface="+mj-lt"/>
                <a:ea typeface="BIZ UDPゴシック" panose="020B0400000000000000" pitchFamily="50" charset="-128"/>
              </a:rPr>
              <a:t>(Playbook</a:t>
            </a:r>
            <a:r>
              <a:rPr lang="ja-JP" altLang="en-US" sz="800" dirty="0">
                <a:latin typeface="+mj-lt"/>
                <a:ea typeface="BIZ UDPゴシック" panose="020B0400000000000000" pitchFamily="50" charset="-128"/>
              </a:rPr>
              <a:t>部品の走行順序</a:t>
            </a:r>
            <a:r>
              <a:rPr lang="en-US" altLang="ja-JP" sz="800" dirty="0">
                <a:latin typeface="+mj-lt"/>
                <a:ea typeface="BIZ UDPゴシック" panose="020B0400000000000000" pitchFamily="50" charset="-128"/>
              </a:rPr>
              <a:t>)</a:t>
            </a:r>
          </a:p>
        </p:txBody>
      </p:sp>
      <p:sp>
        <p:nvSpPr>
          <p:cNvPr id="56" name="楕円 55">
            <a:extLst>
              <a:ext uri="{FF2B5EF4-FFF2-40B4-BE49-F238E27FC236}">
                <a16:creationId xmlns:a16="http://schemas.microsoft.com/office/drawing/2014/main" id="{3D79891F-E17D-4183-B329-99F7AF028820}"/>
              </a:ext>
            </a:extLst>
          </p:cNvPr>
          <p:cNvSpPr/>
          <p:nvPr/>
        </p:nvSpPr>
        <p:spPr bwMode="auto">
          <a:xfrm>
            <a:off x="9689941" y="4520169"/>
            <a:ext cx="270496" cy="270496"/>
          </a:xfrm>
          <a:prstGeom prst="ellipse">
            <a:avLst/>
          </a:prstGeom>
          <a:solidFill>
            <a:schemeClr val="bg1"/>
          </a:solidFill>
          <a:ln w="12700">
            <a:solidFill>
              <a:schemeClr val="tx1">
                <a:lumMod val="50000"/>
                <a:lumOff val="50000"/>
              </a:schemeClr>
            </a:solidFill>
          </a:ln>
          <a:effectLst/>
        </p:spPr>
        <p:txBody>
          <a:bodyPr rot="0" spcFirstLastPara="0" vertOverflow="overflow" horzOverflow="overflow" vert="horz" wrap="none" lIns="72000" tIns="72000" rIns="72000" bIns="108000" numCol="1" spcCol="0" rtlCol="0" fromWordArt="0" anchor="ctr" anchorCtr="0" forceAA="0" compatLnSpc="1">
            <a:prstTxWarp prst="textNoShape">
              <a:avLst/>
            </a:prstTxWarp>
            <a:noAutofit/>
          </a:bodyPr>
          <a:lstStyle/>
          <a:p>
            <a:pPr algn="ctr"/>
            <a:r>
              <a:rPr kumimoji="1" lang="en-US" altLang="ja-JP" sz="1200" dirty="0">
                <a:latin typeface="+mj-lt"/>
                <a:ea typeface="BIZ UDPゴシック" panose="020B0400000000000000" pitchFamily="50" charset="-128"/>
              </a:rPr>
              <a:t>or</a:t>
            </a:r>
            <a:endParaRPr kumimoji="1" lang="ja-JP" altLang="en-US" sz="1200" dirty="0">
              <a:latin typeface="+mj-lt"/>
              <a:ea typeface="BIZ UDPゴシック" panose="020B0400000000000000" pitchFamily="50" charset="-128"/>
            </a:endParaRPr>
          </a:p>
        </p:txBody>
      </p:sp>
      <p:sp>
        <p:nvSpPr>
          <p:cNvPr id="79" name="下矢印 21">
            <a:extLst>
              <a:ext uri="{FF2B5EF4-FFF2-40B4-BE49-F238E27FC236}">
                <a16:creationId xmlns:a16="http://schemas.microsoft.com/office/drawing/2014/main" id="{C01E1B38-B796-424E-9D6C-A031727A4AAA}"/>
              </a:ext>
            </a:extLst>
          </p:cNvPr>
          <p:cNvSpPr/>
          <p:nvPr/>
        </p:nvSpPr>
        <p:spPr>
          <a:xfrm>
            <a:off x="8979876" y="4116315"/>
            <a:ext cx="331370" cy="308057"/>
          </a:xfrm>
          <a:prstGeom prst="down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ja-JP" altLang="en-US" sz="1200">
              <a:solidFill>
                <a:schemeClr val="tx1"/>
              </a:solidFill>
              <a:latin typeface="+mj-lt"/>
              <a:ea typeface="BIZ UDPゴシック" panose="020B0400000000000000" pitchFamily="50" charset="-128"/>
            </a:endParaRPr>
          </a:p>
        </p:txBody>
      </p:sp>
      <p:sp>
        <p:nvSpPr>
          <p:cNvPr id="80" name="下矢印 21">
            <a:extLst>
              <a:ext uri="{FF2B5EF4-FFF2-40B4-BE49-F238E27FC236}">
                <a16:creationId xmlns:a16="http://schemas.microsoft.com/office/drawing/2014/main" id="{B07A14A3-9AFE-4070-A592-373397104D6F}"/>
              </a:ext>
            </a:extLst>
          </p:cNvPr>
          <p:cNvSpPr/>
          <p:nvPr/>
        </p:nvSpPr>
        <p:spPr>
          <a:xfrm>
            <a:off x="10315673" y="4116315"/>
            <a:ext cx="331370" cy="308057"/>
          </a:xfrm>
          <a:prstGeom prst="down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ja-JP" altLang="en-US" sz="1200">
              <a:solidFill>
                <a:schemeClr val="tx1"/>
              </a:solidFill>
              <a:latin typeface="+mj-lt"/>
              <a:ea typeface="BIZ UDPゴシック" panose="020B0400000000000000" pitchFamily="50" charset="-128"/>
            </a:endParaRPr>
          </a:p>
        </p:txBody>
      </p:sp>
      <p:sp>
        <p:nvSpPr>
          <p:cNvPr id="82" name="正方形/長方形 81">
            <a:extLst>
              <a:ext uri="{FF2B5EF4-FFF2-40B4-BE49-F238E27FC236}">
                <a16:creationId xmlns:a16="http://schemas.microsoft.com/office/drawing/2014/main" id="{2B5A07B5-0B09-4A17-B940-F24ACC7D3FAD}"/>
              </a:ext>
            </a:extLst>
          </p:cNvPr>
          <p:cNvSpPr/>
          <p:nvPr/>
        </p:nvSpPr>
        <p:spPr>
          <a:xfrm>
            <a:off x="3356483" y="5587612"/>
            <a:ext cx="7695119" cy="808691"/>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bIns="108000" rtlCol="0" anchor="t"/>
          <a:lstStyle/>
          <a:p>
            <a:pPr algn="ctr"/>
            <a:r>
              <a:rPr kumimoji="1" lang="ja-JP" altLang="en-US" sz="1200" b="1" u="sng" dirty="0">
                <a:solidFill>
                  <a:schemeClr val="tx1"/>
                </a:solidFill>
                <a:latin typeface="+mn-ea"/>
              </a:rPr>
              <a:t>テナント</a:t>
            </a:r>
          </a:p>
        </p:txBody>
      </p:sp>
      <p:sp>
        <p:nvSpPr>
          <p:cNvPr id="83" name="正方形/長方形 82">
            <a:extLst>
              <a:ext uri="{FF2B5EF4-FFF2-40B4-BE49-F238E27FC236}">
                <a16:creationId xmlns:a16="http://schemas.microsoft.com/office/drawing/2014/main" id="{A3F2BBBE-684B-4692-A5A2-CE8E82BCC4B8}"/>
              </a:ext>
            </a:extLst>
          </p:cNvPr>
          <p:cNvSpPr/>
          <p:nvPr/>
        </p:nvSpPr>
        <p:spPr>
          <a:xfrm>
            <a:off x="3666917" y="5733320"/>
            <a:ext cx="2460713" cy="527527"/>
          </a:xfrm>
          <a:prstGeom prst="rect">
            <a:avLst/>
          </a:prstGeom>
          <a:solidFill>
            <a:schemeClr val="bg1"/>
          </a:solid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72000" bIns="108000" rtlCol="0" anchor="ctr"/>
          <a:lstStyle/>
          <a:p>
            <a:pPr algn="ctr"/>
            <a:r>
              <a:rPr lang="en-US" altLang="ja-JP" sz="1200" dirty="0">
                <a:solidFill>
                  <a:schemeClr val="tx1"/>
                </a:solidFill>
                <a:latin typeface="+mn-ea"/>
              </a:rPr>
              <a:t>VM</a:t>
            </a:r>
            <a:r>
              <a:rPr kumimoji="1" lang="ja-JP" altLang="en-US" sz="1200" dirty="0">
                <a:solidFill>
                  <a:schemeClr val="tx1"/>
                </a:solidFill>
                <a:latin typeface="+mn-ea"/>
              </a:rPr>
              <a:t>、仮想ネットワーク</a:t>
            </a:r>
            <a:endParaRPr kumimoji="1" lang="en-US" altLang="ja-JP" sz="1200" dirty="0">
              <a:solidFill>
                <a:schemeClr val="tx1"/>
              </a:solidFill>
              <a:latin typeface="+mn-ea"/>
            </a:endParaRPr>
          </a:p>
          <a:p>
            <a:pPr algn="ctr"/>
            <a:r>
              <a:rPr kumimoji="1" lang="ja-JP" altLang="en-US" sz="1200" dirty="0">
                <a:solidFill>
                  <a:schemeClr val="tx1"/>
                </a:solidFill>
                <a:latin typeface="+mn-ea"/>
              </a:rPr>
              <a:t>プロビジョニング</a:t>
            </a:r>
          </a:p>
        </p:txBody>
      </p:sp>
      <p:sp>
        <p:nvSpPr>
          <p:cNvPr id="84" name="正方形/長方形 83">
            <a:extLst>
              <a:ext uri="{FF2B5EF4-FFF2-40B4-BE49-F238E27FC236}">
                <a16:creationId xmlns:a16="http://schemas.microsoft.com/office/drawing/2014/main" id="{F3D61581-3B58-4619-B2DA-54811BE210A4}"/>
              </a:ext>
            </a:extLst>
          </p:cNvPr>
          <p:cNvSpPr/>
          <p:nvPr/>
        </p:nvSpPr>
        <p:spPr>
          <a:xfrm>
            <a:off x="8428568" y="5733320"/>
            <a:ext cx="2460713" cy="527527"/>
          </a:xfrm>
          <a:prstGeom prst="rect">
            <a:avLst/>
          </a:prstGeom>
          <a:solidFill>
            <a:schemeClr val="bg1"/>
          </a:solid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72000" bIns="108000" rtlCol="0" anchor="ctr"/>
          <a:lstStyle/>
          <a:p>
            <a:pPr algn="ctr"/>
            <a:r>
              <a:rPr lang="en-US" altLang="ja-JP" sz="1200" dirty="0">
                <a:solidFill>
                  <a:schemeClr val="tx1"/>
                </a:solidFill>
                <a:latin typeface="+mn-ea"/>
              </a:rPr>
              <a:t>VM</a:t>
            </a:r>
            <a:r>
              <a:rPr kumimoji="1" lang="ja-JP" altLang="en-US" sz="1200" dirty="0">
                <a:solidFill>
                  <a:schemeClr val="tx1"/>
                </a:solidFill>
                <a:latin typeface="+mn-ea"/>
              </a:rPr>
              <a:t>への設定投入</a:t>
            </a:r>
          </a:p>
        </p:txBody>
      </p:sp>
      <p:sp>
        <p:nvSpPr>
          <p:cNvPr id="85" name="正方形/長方形 84">
            <a:extLst>
              <a:ext uri="{FF2B5EF4-FFF2-40B4-BE49-F238E27FC236}">
                <a16:creationId xmlns:a16="http://schemas.microsoft.com/office/drawing/2014/main" id="{44D5426F-3FA7-4D30-ABBC-764830EA06AD}"/>
              </a:ext>
            </a:extLst>
          </p:cNvPr>
          <p:cNvSpPr/>
          <p:nvPr/>
        </p:nvSpPr>
        <p:spPr>
          <a:xfrm>
            <a:off x="4392615" y="4711491"/>
            <a:ext cx="779804" cy="562786"/>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100" dirty="0">
                <a:solidFill>
                  <a:schemeClr val="tx1"/>
                </a:solidFill>
                <a:latin typeface="+mj-lt"/>
                <a:ea typeface="BIZ UDPゴシック" panose="020B0400000000000000" pitchFamily="50" charset="-128"/>
              </a:rPr>
              <a:t>Work-space-2</a:t>
            </a:r>
            <a:endParaRPr kumimoji="1" lang="ja-JP" altLang="en-US" sz="800" dirty="0">
              <a:solidFill>
                <a:schemeClr val="tx1"/>
              </a:solidFill>
              <a:latin typeface="+mj-lt"/>
              <a:ea typeface="BIZ UDPゴシック" panose="020B0400000000000000" pitchFamily="50" charset="-128"/>
            </a:endParaRPr>
          </a:p>
        </p:txBody>
      </p:sp>
      <p:sp>
        <p:nvSpPr>
          <p:cNvPr id="86" name="テキスト ボックス 85">
            <a:extLst>
              <a:ext uri="{FF2B5EF4-FFF2-40B4-BE49-F238E27FC236}">
                <a16:creationId xmlns:a16="http://schemas.microsoft.com/office/drawing/2014/main" id="{ECA7784B-8382-40FE-AA7E-9FBA591DDFC4}"/>
              </a:ext>
            </a:extLst>
          </p:cNvPr>
          <p:cNvSpPr txBox="1"/>
          <p:nvPr/>
        </p:nvSpPr>
        <p:spPr>
          <a:xfrm>
            <a:off x="5272153" y="4843310"/>
            <a:ext cx="650572" cy="369332"/>
          </a:xfrm>
          <a:prstGeom prst="rect">
            <a:avLst/>
          </a:prstGeom>
          <a:noFill/>
        </p:spPr>
        <p:txBody>
          <a:bodyPr wrap="square" rtlCol="0">
            <a:spAutoFit/>
          </a:bodyPr>
          <a:lstStyle/>
          <a:p>
            <a:r>
              <a:rPr kumimoji="1" lang="en-US" altLang="ja-JP" dirty="0">
                <a:solidFill>
                  <a:schemeClr val="tx1">
                    <a:lumMod val="50000"/>
                    <a:lumOff val="50000"/>
                  </a:schemeClr>
                </a:solidFill>
              </a:rPr>
              <a:t>…</a:t>
            </a:r>
            <a:endParaRPr kumimoji="1" lang="ja-JP" altLang="en-US" dirty="0">
              <a:solidFill>
                <a:schemeClr val="tx1">
                  <a:lumMod val="50000"/>
                  <a:lumOff val="50000"/>
                </a:schemeClr>
              </a:solidFill>
            </a:endParaRPr>
          </a:p>
        </p:txBody>
      </p:sp>
      <p:sp>
        <p:nvSpPr>
          <p:cNvPr id="55" name="上下矢印 10">
            <a:extLst>
              <a:ext uri="{FF2B5EF4-FFF2-40B4-BE49-F238E27FC236}">
                <a16:creationId xmlns:a16="http://schemas.microsoft.com/office/drawing/2014/main" id="{690B2892-8152-4E60-82A3-1DAAB68CF520}"/>
              </a:ext>
            </a:extLst>
          </p:cNvPr>
          <p:cNvSpPr/>
          <p:nvPr/>
        </p:nvSpPr>
        <p:spPr>
          <a:xfrm>
            <a:off x="4697483" y="5252112"/>
            <a:ext cx="360000" cy="527527"/>
          </a:xfrm>
          <a:prstGeom prst="upDownArrow">
            <a:avLst>
              <a:gd name="adj1" fmla="val 50000"/>
              <a:gd name="adj2" fmla="val 29701"/>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ja-JP" altLang="en-US" sz="1200">
              <a:solidFill>
                <a:schemeClr val="tx1"/>
              </a:solidFill>
              <a:latin typeface="+mj-lt"/>
              <a:ea typeface="BIZ UDPゴシック" panose="020B0400000000000000" pitchFamily="50" charset="-128"/>
            </a:endParaRPr>
          </a:p>
        </p:txBody>
      </p:sp>
      <p:sp>
        <p:nvSpPr>
          <p:cNvPr id="62" name="上下矢印 10">
            <a:extLst>
              <a:ext uri="{FF2B5EF4-FFF2-40B4-BE49-F238E27FC236}">
                <a16:creationId xmlns:a16="http://schemas.microsoft.com/office/drawing/2014/main" id="{CD94126B-02D9-4131-9A3B-F2405A3B251E}"/>
              </a:ext>
            </a:extLst>
          </p:cNvPr>
          <p:cNvSpPr/>
          <p:nvPr/>
        </p:nvSpPr>
        <p:spPr>
          <a:xfrm>
            <a:off x="9600437" y="5252113"/>
            <a:ext cx="360000" cy="527526"/>
          </a:xfrm>
          <a:prstGeom prst="upDownArrow">
            <a:avLst>
              <a:gd name="adj1" fmla="val 50000"/>
              <a:gd name="adj2" fmla="val 29701"/>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ja-JP" altLang="en-US" sz="1200">
              <a:solidFill>
                <a:schemeClr val="tx1"/>
              </a:solidFill>
              <a:latin typeface="+mj-lt"/>
              <a:ea typeface="BIZ UDPゴシック" panose="020B0400000000000000" pitchFamily="50" charset="-128"/>
            </a:endParaRPr>
          </a:p>
        </p:txBody>
      </p:sp>
    </p:spTree>
    <p:extLst>
      <p:ext uri="{BB962C8B-B14F-4D97-AF65-F5344CB8AC3E}">
        <p14:creationId xmlns:p14="http://schemas.microsoft.com/office/powerpoint/2010/main" val="272549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72E821-451B-4CEB-84B2-A84650EA9CA0}"/>
              </a:ext>
            </a:extLst>
          </p:cNvPr>
          <p:cNvSpPr>
            <a:spLocks noGrp="1"/>
          </p:cNvSpPr>
          <p:nvPr>
            <p:ph type="title"/>
          </p:nvPr>
        </p:nvSpPr>
        <p:spPr/>
        <p:txBody>
          <a:bodyPr/>
          <a:lstStyle/>
          <a:p>
            <a:r>
              <a:rPr kumimoji="1" lang="en-US" altLang="ja-JP" dirty="0"/>
              <a:t>5.</a:t>
            </a:r>
            <a:r>
              <a:rPr kumimoji="1" lang="ja-JP" altLang="en-US" dirty="0"/>
              <a:t> </a:t>
            </a:r>
            <a:r>
              <a:rPr kumimoji="1" lang="en-US" altLang="ja-JP" dirty="0"/>
              <a:t>RBAC</a:t>
            </a:r>
            <a:r>
              <a:rPr lang="ja-JP" altLang="en-US" dirty="0"/>
              <a:t>による誤操作防止</a:t>
            </a:r>
            <a:endParaRPr kumimoji="1" lang="ja-JP" altLang="en-US" dirty="0"/>
          </a:p>
        </p:txBody>
      </p:sp>
      <p:sp>
        <p:nvSpPr>
          <p:cNvPr id="3" name="コンテンツ プレースホルダー 2">
            <a:extLst>
              <a:ext uri="{FF2B5EF4-FFF2-40B4-BE49-F238E27FC236}">
                <a16:creationId xmlns:a16="http://schemas.microsoft.com/office/drawing/2014/main" id="{31EC9C04-FAA4-4C08-A949-EEA93E209D51}"/>
              </a:ext>
            </a:extLst>
          </p:cNvPr>
          <p:cNvSpPr>
            <a:spLocks noGrp="1"/>
          </p:cNvSpPr>
          <p:nvPr>
            <p:ph sz="quarter" idx="10"/>
          </p:nvPr>
        </p:nvSpPr>
        <p:spPr/>
        <p:txBody>
          <a:bodyPr/>
          <a:lstStyle/>
          <a:p>
            <a:r>
              <a:rPr lang="en-US" altLang="ja-JP" dirty="0">
                <a:latin typeface="+mn-ea"/>
              </a:rPr>
              <a:t>VMware</a:t>
            </a:r>
            <a:r>
              <a:rPr lang="ja-JP" altLang="en-US" dirty="0">
                <a:latin typeface="+mn-ea"/>
              </a:rPr>
              <a:t>モデル</a:t>
            </a:r>
            <a:r>
              <a:rPr lang="ja-JP" altLang="en-US" dirty="0"/>
              <a:t>では</a:t>
            </a:r>
            <a:r>
              <a:rPr lang="en-US" altLang="ja-JP" dirty="0"/>
              <a:t>ITA</a:t>
            </a:r>
            <a:r>
              <a:rPr lang="ja-JP" altLang="en-US" dirty="0"/>
              <a:t>の</a:t>
            </a:r>
            <a:r>
              <a:rPr lang="en-US" altLang="ja-JP" dirty="0"/>
              <a:t>RBAC</a:t>
            </a:r>
            <a:r>
              <a:rPr lang="en-US" altLang="ja-JP" baseline="-25000" dirty="0"/>
              <a:t>(</a:t>
            </a:r>
            <a:r>
              <a:rPr lang="ja-JP" altLang="en-US" baseline="-25000" dirty="0"/>
              <a:t>ロールベースアクセス制御</a:t>
            </a:r>
            <a:r>
              <a:rPr lang="en-US" altLang="ja-JP" baseline="-25000" dirty="0"/>
              <a:t>)</a:t>
            </a:r>
            <a:r>
              <a:rPr lang="ja-JP" altLang="en-US" dirty="0"/>
              <a:t>機能を使って必要のないパラメータシートにアクセス出来ないようになっています。</a:t>
            </a:r>
            <a:endParaRPr lang="en-US" altLang="ja-JP" dirty="0"/>
          </a:p>
          <a:p>
            <a:pPr marL="180975" indent="0">
              <a:buNone/>
            </a:pPr>
            <a:r>
              <a:rPr lang="ja-JP" altLang="en-US" dirty="0"/>
              <a:t>パラメータ設定ミスによる誤操作で、</a:t>
            </a:r>
            <a:r>
              <a:rPr lang="en-US" altLang="ja-JP" dirty="0"/>
              <a:t>VMware</a:t>
            </a:r>
            <a:r>
              <a:rPr lang="ja-JP" altLang="en-US" dirty="0"/>
              <a:t>基盤全体に影響が出ることを防ぐことが出来ます。</a:t>
            </a:r>
            <a:endParaRPr lang="en-US" altLang="ja-JP" dirty="0"/>
          </a:p>
          <a:p>
            <a:endParaRPr lang="en-US" altLang="ja-JP" dirty="0"/>
          </a:p>
          <a:p>
            <a:r>
              <a:rPr lang="en-US" altLang="ja-JP" dirty="0">
                <a:latin typeface="+mn-ea"/>
              </a:rPr>
              <a:t>VMware</a:t>
            </a:r>
            <a:r>
              <a:rPr lang="ja-JP" altLang="en-US" dirty="0">
                <a:latin typeface="+mn-ea"/>
              </a:rPr>
              <a:t>モデル</a:t>
            </a:r>
            <a:r>
              <a:rPr lang="ja-JP" altLang="en-US" dirty="0"/>
              <a:t>では、以下のユーザとユーザに紐づけられたロールがプリセットされています。</a:t>
            </a:r>
            <a:endParaRPr lang="en-US" altLang="ja-JP" dirty="0"/>
          </a:p>
          <a:p>
            <a:pPr marL="361950" indent="-180975">
              <a:buNone/>
            </a:pPr>
            <a:r>
              <a:rPr lang="ja-JP" altLang="en-US" dirty="0"/>
              <a:t>管理者によるマスタ設定を利用者がプルダウンで選択することでパラメータ設定ミスを防ぎます。</a:t>
            </a:r>
            <a:endParaRPr lang="en-US" altLang="ja-JP" dirty="0"/>
          </a:p>
          <a:p>
            <a:pPr marL="361950" indent="-180975">
              <a:buNone/>
            </a:pPr>
            <a:r>
              <a:rPr lang="en-US" altLang="ja-JP" dirty="0"/>
              <a:t>※</a:t>
            </a:r>
            <a:r>
              <a:rPr lang="ja-JP" altLang="en-US" dirty="0"/>
              <a:t>ユーザー名、ログイン</a:t>
            </a:r>
            <a:r>
              <a:rPr lang="en-US" altLang="ja-JP" dirty="0"/>
              <a:t>ID</a:t>
            </a:r>
            <a:r>
              <a:rPr lang="ja-JP" altLang="en-US" dirty="0"/>
              <a:t>は必要に応じて追加・変更してください</a:t>
            </a:r>
            <a:endParaRPr lang="en-US" altLang="ja-JP" dirty="0"/>
          </a:p>
        </p:txBody>
      </p:sp>
      <p:graphicFrame>
        <p:nvGraphicFramePr>
          <p:cNvPr id="6" name="表 4">
            <a:extLst>
              <a:ext uri="{FF2B5EF4-FFF2-40B4-BE49-F238E27FC236}">
                <a16:creationId xmlns:a16="http://schemas.microsoft.com/office/drawing/2014/main" id="{D9B3D968-3BCC-4002-AC9F-F0D774F97FF9}"/>
              </a:ext>
            </a:extLst>
          </p:cNvPr>
          <p:cNvGraphicFramePr>
            <a:graphicFrameLocks noGrp="1"/>
          </p:cNvGraphicFramePr>
          <p:nvPr>
            <p:extLst>
              <p:ext uri="{D42A27DB-BD31-4B8C-83A1-F6EECF244321}">
                <p14:modId xmlns:p14="http://schemas.microsoft.com/office/powerpoint/2010/main" val="2448843981"/>
              </p:ext>
            </p:extLst>
          </p:nvPr>
        </p:nvGraphicFramePr>
        <p:xfrm>
          <a:off x="695352" y="3501010"/>
          <a:ext cx="10799998" cy="2839720"/>
        </p:xfrm>
        <a:graphic>
          <a:graphicData uri="http://schemas.openxmlformats.org/drawingml/2006/table">
            <a:tbl>
              <a:tblPr firstRow="1" bandRow="1">
                <a:tableStyleId>{93296810-A885-4BE3-A3E7-6D5BEEA58F35}</a:tableStyleId>
              </a:tblPr>
              <a:tblGrid>
                <a:gridCol w="2019325">
                  <a:extLst>
                    <a:ext uri="{9D8B030D-6E8A-4147-A177-3AD203B41FA5}">
                      <a16:colId xmlns:a16="http://schemas.microsoft.com/office/drawing/2014/main" val="998107681"/>
                    </a:ext>
                  </a:extLst>
                </a:gridCol>
                <a:gridCol w="1995283">
                  <a:extLst>
                    <a:ext uri="{9D8B030D-6E8A-4147-A177-3AD203B41FA5}">
                      <a16:colId xmlns:a16="http://schemas.microsoft.com/office/drawing/2014/main" val="587946354"/>
                    </a:ext>
                  </a:extLst>
                </a:gridCol>
                <a:gridCol w="1995283">
                  <a:extLst>
                    <a:ext uri="{9D8B030D-6E8A-4147-A177-3AD203B41FA5}">
                      <a16:colId xmlns:a16="http://schemas.microsoft.com/office/drawing/2014/main" val="3430427563"/>
                    </a:ext>
                  </a:extLst>
                </a:gridCol>
                <a:gridCol w="2274619">
                  <a:extLst>
                    <a:ext uri="{9D8B030D-6E8A-4147-A177-3AD203B41FA5}">
                      <a16:colId xmlns:a16="http://schemas.microsoft.com/office/drawing/2014/main" val="3862540105"/>
                    </a:ext>
                  </a:extLst>
                </a:gridCol>
                <a:gridCol w="2515488">
                  <a:extLst>
                    <a:ext uri="{9D8B030D-6E8A-4147-A177-3AD203B41FA5}">
                      <a16:colId xmlns:a16="http://schemas.microsoft.com/office/drawing/2014/main" val="4206587553"/>
                    </a:ext>
                  </a:extLst>
                </a:gridCol>
              </a:tblGrid>
              <a:tr h="370840">
                <a:tc>
                  <a:txBody>
                    <a:bodyPr/>
                    <a:lstStyle/>
                    <a:p>
                      <a:r>
                        <a:rPr kumimoji="1" lang="ja-JP" altLang="en-US" sz="1600" dirty="0"/>
                        <a:t>ログイン</a:t>
                      </a:r>
                      <a:r>
                        <a:rPr kumimoji="1" lang="en-US" altLang="ja-JP" sz="1600" dirty="0"/>
                        <a:t>ID</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ユーザ名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ロール名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ログインパスワード</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想定する業務</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2201538"/>
                  </a:ext>
                </a:extLst>
              </a:tr>
              <a:tr h="370840">
                <a:tc>
                  <a:txBody>
                    <a:bodyPr/>
                    <a:lstStyle/>
                    <a:p>
                      <a:r>
                        <a:rPr kumimoji="1" lang="en-US" altLang="ja-JP" sz="1600" dirty="0"/>
                        <a:t>administrator</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システム管理者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システム管理者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600" dirty="0"/>
                        <a:t>“ITA</a:t>
                      </a:r>
                      <a:r>
                        <a:rPr kumimoji="1" lang="ja-JP" altLang="en-US" sz="1600" dirty="0"/>
                        <a:t>初回ログイン時に変更したもの</a:t>
                      </a:r>
                      <a:r>
                        <a:rPr kumimoji="1" lang="en-US" altLang="ja-JP"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kumimoji="1" lang="en-US" altLang="ja-JP" sz="1600" dirty="0"/>
                        <a:t>ITA</a:t>
                      </a:r>
                      <a:r>
                        <a:rPr kumimoji="1" lang="ja-JP" altLang="en-US" sz="1600" dirty="0"/>
                        <a:t>全体管理</a:t>
                      </a:r>
                      <a:endParaRPr kumimoji="1" lang="en-US" altLang="ja-JP" sz="1600" dirty="0"/>
                    </a:p>
                    <a:p>
                      <a:pPr marL="285750" indent="-285750">
                        <a:buFont typeface="Arial" panose="020B0604020202020204" pitchFamily="34" charset="0"/>
                        <a:buChar char="•"/>
                      </a:pPr>
                      <a:r>
                        <a:rPr kumimoji="1" lang="ja-JP" altLang="en-US" sz="1600" dirty="0"/>
                        <a:t>レコードの変更</a:t>
                      </a:r>
                    </a:p>
                    <a:p>
                      <a:pPr marL="285750" indent="-285750">
                        <a:buFont typeface="Arial" panose="020B0604020202020204" pitchFamily="34" charset="0"/>
                        <a:buChar char="•"/>
                      </a:pPr>
                      <a:r>
                        <a:rPr kumimoji="1" lang="ja-JP" altLang="en-US" sz="1600" dirty="0"/>
                        <a:t>作業の実行</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2453457"/>
                  </a:ext>
                </a:extLst>
              </a:tr>
              <a:tr h="370840">
                <a:tc>
                  <a:txBody>
                    <a:bodyPr/>
                    <a:lstStyle/>
                    <a:p>
                      <a:r>
                        <a:rPr kumimoji="1" lang="en-US" altLang="ja-JP" sz="1600" dirty="0"/>
                        <a:t>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システム運用者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システム運用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“ITA</a:t>
                      </a:r>
                      <a:r>
                        <a:rPr kumimoji="1" lang="ja-JP" altLang="en-US" sz="1600" dirty="0"/>
                        <a:t>初回ログイン時に変更したもの</a:t>
                      </a:r>
                      <a:r>
                        <a:rPr kumimoji="1" lang="en-US" altLang="ja-JP" sz="1600" dirty="0"/>
                        <a:t>”</a:t>
                      </a:r>
                    </a:p>
                    <a:p>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kumimoji="1" lang="en-US" altLang="ja-JP" sz="1600" dirty="0"/>
                        <a:t>ITA</a:t>
                      </a:r>
                      <a:r>
                        <a:rPr kumimoji="1" lang="ja-JP" altLang="en-US" sz="1600" dirty="0"/>
                        <a:t>全体管理</a:t>
                      </a:r>
                      <a:endParaRPr kumimoji="1" lang="en-US" altLang="ja-JP" sz="1600" dirty="0"/>
                    </a:p>
                    <a:p>
                      <a:pPr marL="285750" indent="-285750">
                        <a:buFont typeface="Arial" panose="020B0604020202020204" pitchFamily="34" charset="0"/>
                        <a:buChar char="•"/>
                      </a:pPr>
                      <a:r>
                        <a:rPr kumimoji="1" lang="ja-JP" altLang="en-US" sz="1600" dirty="0"/>
                        <a:t>レコードの変更</a:t>
                      </a:r>
                    </a:p>
                    <a:p>
                      <a:pPr marL="285750" indent="-285750">
                        <a:buFont typeface="Arial" panose="020B0604020202020204" pitchFamily="34" charset="0"/>
                        <a:buChar char="•"/>
                      </a:pPr>
                      <a:r>
                        <a:rPr kumimoji="1" lang="ja-JP" altLang="en-US" sz="1600" dirty="0"/>
                        <a:t>作業の実行</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9831020"/>
                  </a:ext>
                </a:extLst>
              </a:tr>
              <a:tr h="370840">
                <a:tc>
                  <a:txBody>
                    <a:bodyPr/>
                    <a:lstStyle/>
                    <a:p>
                      <a:r>
                        <a:rPr kumimoji="1" lang="en-US" altLang="ja-JP" sz="1600" dirty="0"/>
                        <a:t>user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ユーザー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ユーザー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“ITA</a:t>
                      </a:r>
                      <a:r>
                        <a:rPr kumimoji="1" lang="ja-JP" altLang="en-US" sz="1600" dirty="0"/>
                        <a:t>初回ログイン時に変更したもの</a:t>
                      </a:r>
                      <a:r>
                        <a:rPr kumimoji="1" lang="en-US" altLang="ja-JP" sz="1600" dirty="0"/>
                        <a:t>”</a:t>
                      </a:r>
                    </a:p>
                    <a:p>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kumimoji="1" lang="ja-JP" altLang="en-US" sz="1600" dirty="0"/>
                        <a:t>レコードの変更</a:t>
                      </a:r>
                    </a:p>
                    <a:p>
                      <a:pPr marL="285750" indent="-285750">
                        <a:buFont typeface="Arial" panose="020B0604020202020204" pitchFamily="34" charset="0"/>
                        <a:buChar char="•"/>
                      </a:pPr>
                      <a:r>
                        <a:rPr kumimoji="1" lang="ja-JP" altLang="en-US" sz="1600" dirty="0"/>
                        <a:t>作業の実行</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06972303"/>
                  </a:ext>
                </a:extLst>
              </a:tr>
            </a:tbl>
          </a:graphicData>
        </a:graphic>
      </p:graphicFrame>
    </p:spTree>
    <p:extLst>
      <p:ext uri="{BB962C8B-B14F-4D97-AF65-F5344CB8AC3E}">
        <p14:creationId xmlns:p14="http://schemas.microsoft.com/office/powerpoint/2010/main" val="114272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9DA3F-5DCE-41B1-AEC7-3F8E1CA1EE10}"/>
              </a:ext>
            </a:extLst>
          </p:cNvPr>
          <p:cNvSpPr>
            <a:spLocks noGrp="1"/>
          </p:cNvSpPr>
          <p:nvPr>
            <p:ph type="title"/>
          </p:nvPr>
        </p:nvSpPr>
        <p:spPr/>
        <p:txBody>
          <a:bodyPr/>
          <a:lstStyle/>
          <a:p>
            <a:r>
              <a:rPr lang="en-US" altLang="ja-JP" dirty="0"/>
              <a:t>6. </a:t>
            </a:r>
            <a:r>
              <a:rPr lang="en-US" altLang="ja-JP" dirty="0">
                <a:latin typeface="+mn-ea"/>
              </a:rPr>
              <a:t>VMware</a:t>
            </a:r>
            <a:r>
              <a:rPr lang="ja-JP" altLang="en-US" dirty="0">
                <a:latin typeface="+mn-ea"/>
              </a:rPr>
              <a:t>モデルによる自動化</a:t>
            </a:r>
            <a:endParaRPr kumimoji="1" lang="ja-JP" altLang="en-US" dirty="0"/>
          </a:p>
        </p:txBody>
      </p:sp>
      <p:sp>
        <p:nvSpPr>
          <p:cNvPr id="3" name="コンテンツ プレースホルダー 2">
            <a:extLst>
              <a:ext uri="{FF2B5EF4-FFF2-40B4-BE49-F238E27FC236}">
                <a16:creationId xmlns:a16="http://schemas.microsoft.com/office/drawing/2014/main" id="{A248719F-5F67-4C98-8836-C3D1E6C7E41E}"/>
              </a:ext>
            </a:extLst>
          </p:cNvPr>
          <p:cNvSpPr>
            <a:spLocks noGrp="1"/>
          </p:cNvSpPr>
          <p:nvPr>
            <p:ph sz="quarter" idx="10"/>
          </p:nvPr>
        </p:nvSpPr>
        <p:spPr/>
        <p:txBody>
          <a:bodyPr/>
          <a:lstStyle/>
          <a:p>
            <a:r>
              <a:rPr lang="en-US" altLang="ja-JP" dirty="0"/>
              <a:t>VMware</a:t>
            </a:r>
            <a:r>
              <a:rPr lang="ja-JP" altLang="en-US" dirty="0"/>
              <a:t>モデルは、基本操作として次の作業を自動化します。</a:t>
            </a:r>
            <a:endParaRPr lang="en-US" altLang="ja-JP" dirty="0"/>
          </a:p>
          <a:p>
            <a:pPr lvl="1"/>
            <a:r>
              <a:rPr lang="ja-JP" altLang="en-US" sz="1800" dirty="0"/>
              <a:t>テナント単位での</a:t>
            </a:r>
            <a:r>
              <a:rPr lang="en-US" altLang="ja-JP" sz="1800" dirty="0"/>
              <a:t>VM</a:t>
            </a:r>
            <a:r>
              <a:rPr lang="ja-JP" altLang="en-US" sz="1800" dirty="0"/>
              <a:t>及び仮想ネットワークの提供</a:t>
            </a:r>
            <a:endParaRPr lang="en-US" altLang="ja-JP" sz="1800" dirty="0"/>
          </a:p>
          <a:p>
            <a:pPr lvl="1"/>
            <a:r>
              <a:rPr kumimoji="1" lang="ja-JP" altLang="en-US" sz="1800" dirty="0"/>
              <a:t>テナント内の</a:t>
            </a:r>
            <a:r>
              <a:rPr kumimoji="1" lang="en-US" altLang="ja-JP" sz="1800" dirty="0"/>
              <a:t>VM</a:t>
            </a:r>
            <a:r>
              <a:rPr kumimoji="1" lang="ja-JP" altLang="en-US" sz="1800" dirty="0"/>
              <a:t>数の増減</a:t>
            </a:r>
            <a:endParaRPr kumimoji="1" lang="en-US" altLang="ja-JP" sz="1800" dirty="0"/>
          </a:p>
          <a:p>
            <a:pPr lvl="1"/>
            <a:r>
              <a:rPr lang="ja-JP" altLang="en-US" sz="1800" dirty="0"/>
              <a:t>機器一覧への登録・更新</a:t>
            </a:r>
            <a:endParaRPr lang="en-US" altLang="ja-JP" sz="1800" dirty="0"/>
          </a:p>
          <a:p>
            <a:pPr lvl="1"/>
            <a:r>
              <a:rPr lang="ja-JP" altLang="en-US" sz="1800" dirty="0"/>
              <a:t>リソースの削除</a:t>
            </a:r>
            <a:endParaRPr lang="en-US" altLang="ja-JP" sz="1800" dirty="0"/>
          </a:p>
          <a:p>
            <a:pPr lvl="1"/>
            <a:endParaRPr kumimoji="1" lang="en-US" altLang="ja-JP" dirty="0"/>
          </a:p>
          <a:p>
            <a:r>
              <a:rPr lang="ja-JP" altLang="en-US" dirty="0"/>
              <a:t>それぞれの操作は</a:t>
            </a:r>
            <a:r>
              <a:rPr lang="en-US" altLang="ja-JP" dirty="0"/>
              <a:t>Conductor</a:t>
            </a:r>
            <a:r>
              <a:rPr lang="ja-JP" altLang="en-US" dirty="0"/>
              <a:t>、オペレーション、パラメータシートを組み合わせて実行します</a:t>
            </a:r>
            <a:endParaRPr kumimoji="1" lang="ja-JP" altLang="en-US" dirty="0"/>
          </a:p>
        </p:txBody>
      </p:sp>
    </p:spTree>
    <p:extLst>
      <p:ext uri="{BB962C8B-B14F-4D97-AF65-F5344CB8AC3E}">
        <p14:creationId xmlns:p14="http://schemas.microsoft.com/office/powerpoint/2010/main" val="120653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987FE0-4B32-45EE-9CDF-2141665A659C}"/>
              </a:ext>
            </a:extLst>
          </p:cNvPr>
          <p:cNvSpPr>
            <a:spLocks noGrp="1"/>
          </p:cNvSpPr>
          <p:nvPr>
            <p:ph type="title"/>
          </p:nvPr>
        </p:nvSpPr>
        <p:spPr/>
        <p:txBody>
          <a:bodyPr/>
          <a:lstStyle/>
          <a:p>
            <a:r>
              <a:rPr lang="en-US" altLang="ja-JP" dirty="0"/>
              <a:t>6.1 </a:t>
            </a:r>
            <a:r>
              <a:rPr lang="ja-JP" altLang="en-US" dirty="0"/>
              <a:t>テナントの作成</a:t>
            </a:r>
            <a:endParaRPr kumimoji="1" lang="ja-JP" altLang="en-US" dirty="0"/>
          </a:p>
        </p:txBody>
      </p:sp>
      <p:sp>
        <p:nvSpPr>
          <p:cNvPr id="3" name="コンテンツ プレースホルダー 2">
            <a:extLst>
              <a:ext uri="{FF2B5EF4-FFF2-40B4-BE49-F238E27FC236}">
                <a16:creationId xmlns:a16="http://schemas.microsoft.com/office/drawing/2014/main" id="{738C8CEB-139D-4824-9438-9F89BD1600D3}"/>
              </a:ext>
            </a:extLst>
          </p:cNvPr>
          <p:cNvSpPr>
            <a:spLocks noGrp="1"/>
          </p:cNvSpPr>
          <p:nvPr>
            <p:ph sz="quarter" idx="10"/>
          </p:nvPr>
        </p:nvSpPr>
        <p:spPr/>
        <p:txBody>
          <a:bodyPr/>
          <a:lstStyle/>
          <a:p>
            <a:r>
              <a:rPr lang="en-US" altLang="ja-JP" dirty="0"/>
              <a:t>VMware</a:t>
            </a:r>
            <a:r>
              <a:rPr lang="ja-JP" altLang="en-US" dirty="0"/>
              <a:t>基盤にテナントと呼ばれる仮想ネットワークと</a:t>
            </a:r>
            <a:r>
              <a:rPr lang="en-US" altLang="ja-JP" dirty="0"/>
              <a:t>VM</a:t>
            </a:r>
            <a:r>
              <a:rPr lang="ja-JP" altLang="en-US" dirty="0"/>
              <a:t>のセットを作成します。</a:t>
            </a:r>
            <a:r>
              <a:rPr lang="en-US" altLang="ja-JP" dirty="0"/>
              <a:t/>
            </a:r>
            <a:br>
              <a:rPr lang="en-US" altLang="ja-JP" dirty="0"/>
            </a:br>
            <a:r>
              <a:rPr lang="ja-JP" altLang="en-US" dirty="0"/>
              <a:t>作成された仮想ネットワークリソースと</a:t>
            </a:r>
            <a:r>
              <a:rPr lang="en-US" altLang="ja-JP" dirty="0"/>
              <a:t>VM</a:t>
            </a:r>
            <a:r>
              <a:rPr lang="ja-JP" altLang="en-US" dirty="0"/>
              <a:t>リソースはそれぞれ</a:t>
            </a:r>
            <a:r>
              <a:rPr lang="en-US" altLang="ja-JP" dirty="0"/>
              <a:t>Terraform</a:t>
            </a:r>
            <a:r>
              <a:rPr lang="ja-JP" altLang="en-US" dirty="0"/>
              <a:t>上の</a:t>
            </a:r>
            <a:r>
              <a:rPr lang="en-US" altLang="ja-JP" dirty="0"/>
              <a:t>Workspace</a:t>
            </a:r>
            <a:r>
              <a:rPr lang="ja-JP" altLang="en-US" dirty="0"/>
              <a:t>と</a:t>
            </a:r>
            <a:r>
              <a:rPr lang="en-US" altLang="ja-JP" dirty="0"/>
              <a:t>1</a:t>
            </a:r>
            <a:r>
              <a:rPr lang="ja-JP" altLang="en-US" dirty="0"/>
              <a:t>対</a:t>
            </a:r>
            <a:r>
              <a:rPr lang="en-US" altLang="ja-JP" dirty="0"/>
              <a:t>1</a:t>
            </a:r>
            <a:r>
              <a:rPr lang="ja-JP" altLang="en-US" dirty="0"/>
              <a:t>で紐づきます。</a:t>
            </a:r>
          </a:p>
        </p:txBody>
      </p:sp>
      <p:sp>
        <p:nvSpPr>
          <p:cNvPr id="4" name="角丸四角形 112">
            <a:extLst>
              <a:ext uri="{FF2B5EF4-FFF2-40B4-BE49-F238E27FC236}">
                <a16:creationId xmlns:a16="http://schemas.microsoft.com/office/drawing/2014/main" id="{CC96F1BE-C8B0-4264-ABEB-DFDACA69D679}"/>
              </a:ext>
            </a:extLst>
          </p:cNvPr>
          <p:cNvSpPr/>
          <p:nvPr/>
        </p:nvSpPr>
        <p:spPr>
          <a:xfrm>
            <a:off x="365786" y="2060346"/>
            <a:ext cx="8616726" cy="4392842"/>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800" b="1" dirty="0">
                <a:solidFill>
                  <a:sysClr val="windowText" lastClr="000000"/>
                </a:solidFill>
                <a:latin typeface="+mn-ea"/>
                <a:ea typeface="+mn-ea"/>
              </a:rPr>
              <a:t>VMware</a:t>
            </a:r>
            <a:r>
              <a:rPr kumimoji="1" lang="ja-JP" altLang="en-US" sz="1800" b="1" dirty="0">
                <a:solidFill>
                  <a:sysClr val="windowText" lastClr="000000"/>
                </a:solidFill>
                <a:latin typeface="+mn-ea"/>
                <a:ea typeface="+mn-ea"/>
              </a:rPr>
              <a:t>基盤</a:t>
            </a:r>
          </a:p>
        </p:txBody>
      </p:sp>
      <p:sp>
        <p:nvSpPr>
          <p:cNvPr id="5" name="正方形/長方形 4">
            <a:extLst>
              <a:ext uri="{FF2B5EF4-FFF2-40B4-BE49-F238E27FC236}">
                <a16:creationId xmlns:a16="http://schemas.microsoft.com/office/drawing/2014/main" id="{E2DB4217-5E5E-4A9B-B7F0-84154B445D8F}"/>
              </a:ext>
            </a:extLst>
          </p:cNvPr>
          <p:cNvSpPr/>
          <p:nvPr/>
        </p:nvSpPr>
        <p:spPr bwMode="auto">
          <a:xfrm>
            <a:off x="857620" y="2708436"/>
            <a:ext cx="6534560" cy="2808390"/>
          </a:xfrm>
          <a:prstGeom prst="rect">
            <a:avLst/>
          </a:prstGeom>
          <a:solidFill>
            <a:schemeClr val="accent1">
              <a:lumMod val="20000"/>
              <a:lumOff val="80000"/>
              <a:alpha val="37000"/>
            </a:schemeClr>
          </a:solidFill>
          <a:ln w="19050">
            <a:solidFill>
              <a:schemeClr val="accent1">
                <a:lumMod val="60000"/>
                <a:lumOff val="40000"/>
              </a:schemeClr>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dirty="0">
                <a:latin typeface="+mn-ea"/>
              </a:rPr>
              <a:t>テナント</a:t>
            </a:r>
            <a:r>
              <a:rPr kumimoji="1" lang="en-US" altLang="ja-JP" dirty="0">
                <a:latin typeface="+mn-ea"/>
              </a:rPr>
              <a:t>A</a:t>
            </a:r>
          </a:p>
          <a:p>
            <a:r>
              <a:rPr kumimoji="1" lang="ja-JP" altLang="en-US" sz="1000" dirty="0">
                <a:latin typeface="+mn-ea"/>
              </a:rPr>
              <a:t>ユーザ指定サブネット</a:t>
            </a:r>
            <a:r>
              <a:rPr kumimoji="1" lang="en-US" altLang="ja-JP" sz="1000" dirty="0">
                <a:latin typeface="+mn-ea"/>
              </a:rPr>
              <a:t>: </a:t>
            </a:r>
            <a:r>
              <a:rPr kumimoji="1" lang="en-US" altLang="ja-JP" sz="1000" dirty="0" err="1">
                <a:latin typeface="+mn-ea"/>
              </a:rPr>
              <a:t>aaa.bbb.ccc.ddd</a:t>
            </a:r>
            <a:r>
              <a:rPr kumimoji="1" lang="en-US" altLang="ja-JP" sz="1000" dirty="0">
                <a:latin typeface="+mn-ea"/>
              </a:rPr>
              <a:t>/24</a:t>
            </a:r>
            <a:endParaRPr kumimoji="1" lang="ja-JP" altLang="en-US" sz="1000" dirty="0">
              <a:latin typeface="+mn-ea"/>
            </a:endParaRPr>
          </a:p>
        </p:txBody>
      </p:sp>
      <p:sp>
        <p:nvSpPr>
          <p:cNvPr id="11" name="フローチャート: 書類 10">
            <a:extLst>
              <a:ext uri="{FF2B5EF4-FFF2-40B4-BE49-F238E27FC236}">
                <a16:creationId xmlns:a16="http://schemas.microsoft.com/office/drawing/2014/main" id="{5F76238D-706D-4BD9-B8EE-6E94662DE85B}"/>
              </a:ext>
            </a:extLst>
          </p:cNvPr>
          <p:cNvSpPr/>
          <p:nvPr/>
        </p:nvSpPr>
        <p:spPr bwMode="auto">
          <a:xfrm>
            <a:off x="1142392" y="5733321"/>
            <a:ext cx="1180897" cy="624293"/>
          </a:xfrm>
          <a:prstGeom prst="flowChartDocument">
            <a:avLst/>
          </a:prstGeom>
          <a:noFill/>
          <a:ln w="127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solidFill>
                  <a:schemeClr val="bg1">
                    <a:lumMod val="50000"/>
                  </a:schemeClr>
                </a:solidFill>
                <a:latin typeface="+mn-ea"/>
              </a:rPr>
              <a:t>Web</a:t>
            </a:r>
            <a:r>
              <a:rPr kumimoji="1" lang="ja-JP" altLang="en-US" sz="1200" dirty="0">
                <a:solidFill>
                  <a:schemeClr val="bg1">
                    <a:lumMod val="50000"/>
                  </a:schemeClr>
                </a:solidFill>
                <a:latin typeface="+mn-ea"/>
              </a:rPr>
              <a:t>サーバ用</a:t>
            </a:r>
            <a:endParaRPr kumimoji="1" lang="en-US" altLang="ja-JP" sz="1200" dirty="0">
              <a:solidFill>
                <a:schemeClr val="bg1">
                  <a:lumMod val="50000"/>
                </a:schemeClr>
              </a:solidFill>
              <a:latin typeface="+mn-ea"/>
            </a:endParaRPr>
          </a:p>
          <a:p>
            <a:pPr algn="ctr"/>
            <a:r>
              <a:rPr lang="ja-JP" altLang="en-US" sz="1200" dirty="0">
                <a:solidFill>
                  <a:schemeClr val="bg1">
                    <a:lumMod val="50000"/>
                  </a:schemeClr>
                </a:solidFill>
                <a:latin typeface="+mn-ea"/>
              </a:rPr>
              <a:t>テンプレート</a:t>
            </a:r>
            <a:endParaRPr kumimoji="1" lang="ja-JP" altLang="en-US" sz="1200" dirty="0">
              <a:solidFill>
                <a:schemeClr val="bg1">
                  <a:lumMod val="50000"/>
                </a:schemeClr>
              </a:solidFill>
              <a:latin typeface="+mn-ea"/>
            </a:endParaRPr>
          </a:p>
        </p:txBody>
      </p:sp>
      <p:sp>
        <p:nvSpPr>
          <p:cNvPr id="12" name="フローチャート: 書類 11">
            <a:extLst>
              <a:ext uri="{FF2B5EF4-FFF2-40B4-BE49-F238E27FC236}">
                <a16:creationId xmlns:a16="http://schemas.microsoft.com/office/drawing/2014/main" id="{7C0D497F-50E6-445C-B17E-93D1162B85CA}"/>
              </a:ext>
            </a:extLst>
          </p:cNvPr>
          <p:cNvSpPr/>
          <p:nvPr/>
        </p:nvSpPr>
        <p:spPr bwMode="auto">
          <a:xfrm>
            <a:off x="3479544" y="5733321"/>
            <a:ext cx="1180897" cy="624293"/>
          </a:xfrm>
          <a:prstGeom prst="flowChartDocument">
            <a:avLst/>
          </a:prstGeom>
          <a:noFill/>
          <a:ln w="127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solidFill>
                  <a:schemeClr val="bg1">
                    <a:lumMod val="50000"/>
                  </a:schemeClr>
                </a:solidFill>
                <a:latin typeface="+mn-ea"/>
              </a:rPr>
              <a:t>DB</a:t>
            </a:r>
            <a:r>
              <a:rPr kumimoji="1" lang="ja-JP" altLang="en-US" sz="1200" dirty="0">
                <a:solidFill>
                  <a:schemeClr val="bg1">
                    <a:lumMod val="50000"/>
                  </a:schemeClr>
                </a:solidFill>
                <a:latin typeface="+mn-ea"/>
              </a:rPr>
              <a:t>サーバ用</a:t>
            </a:r>
            <a:endParaRPr kumimoji="1" lang="en-US" altLang="ja-JP" sz="1200" dirty="0">
              <a:solidFill>
                <a:schemeClr val="bg1">
                  <a:lumMod val="50000"/>
                </a:schemeClr>
              </a:solidFill>
              <a:latin typeface="+mn-ea"/>
            </a:endParaRPr>
          </a:p>
          <a:p>
            <a:pPr algn="ctr"/>
            <a:r>
              <a:rPr lang="ja-JP" altLang="en-US" sz="1200" dirty="0">
                <a:solidFill>
                  <a:schemeClr val="bg1">
                    <a:lumMod val="50000"/>
                  </a:schemeClr>
                </a:solidFill>
                <a:latin typeface="+mn-ea"/>
              </a:rPr>
              <a:t>テンプレート</a:t>
            </a:r>
            <a:endParaRPr kumimoji="1" lang="ja-JP" altLang="en-US" sz="1200" dirty="0">
              <a:solidFill>
                <a:schemeClr val="bg1">
                  <a:lumMod val="50000"/>
                </a:schemeClr>
              </a:solidFill>
              <a:latin typeface="+mn-ea"/>
            </a:endParaRPr>
          </a:p>
        </p:txBody>
      </p:sp>
      <p:sp>
        <p:nvSpPr>
          <p:cNvPr id="13" name="フローチャート: 書類 12">
            <a:extLst>
              <a:ext uri="{FF2B5EF4-FFF2-40B4-BE49-F238E27FC236}">
                <a16:creationId xmlns:a16="http://schemas.microsoft.com/office/drawing/2014/main" id="{BF472E56-723D-48A6-BC00-15842F71E197}"/>
              </a:ext>
            </a:extLst>
          </p:cNvPr>
          <p:cNvSpPr/>
          <p:nvPr/>
        </p:nvSpPr>
        <p:spPr bwMode="auto">
          <a:xfrm>
            <a:off x="5808918" y="5733321"/>
            <a:ext cx="1180897" cy="624293"/>
          </a:xfrm>
          <a:prstGeom prst="flowChartDocument">
            <a:avLst/>
          </a:prstGeom>
          <a:noFill/>
          <a:ln w="127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dirty="0">
                <a:solidFill>
                  <a:schemeClr val="bg1">
                    <a:lumMod val="50000"/>
                  </a:schemeClr>
                </a:solidFill>
                <a:latin typeface="+mn-ea"/>
              </a:rPr>
              <a:t>AP</a:t>
            </a:r>
            <a:r>
              <a:rPr kumimoji="1" lang="ja-JP" altLang="en-US" sz="1200" dirty="0">
                <a:solidFill>
                  <a:schemeClr val="bg1">
                    <a:lumMod val="50000"/>
                  </a:schemeClr>
                </a:solidFill>
                <a:latin typeface="+mn-ea"/>
              </a:rPr>
              <a:t>サーバ用</a:t>
            </a:r>
            <a:endParaRPr kumimoji="1" lang="en-US" altLang="ja-JP" sz="1200" dirty="0">
              <a:solidFill>
                <a:schemeClr val="bg1">
                  <a:lumMod val="50000"/>
                </a:schemeClr>
              </a:solidFill>
              <a:latin typeface="+mn-ea"/>
            </a:endParaRPr>
          </a:p>
          <a:p>
            <a:pPr algn="ctr"/>
            <a:r>
              <a:rPr lang="ja-JP" altLang="en-US" sz="1200" dirty="0">
                <a:solidFill>
                  <a:schemeClr val="bg1">
                    <a:lumMod val="50000"/>
                  </a:schemeClr>
                </a:solidFill>
                <a:latin typeface="+mn-ea"/>
              </a:rPr>
              <a:t>テンプレート</a:t>
            </a:r>
            <a:endParaRPr kumimoji="1" lang="ja-JP" altLang="en-US" sz="1200" dirty="0">
              <a:solidFill>
                <a:schemeClr val="bg1">
                  <a:lumMod val="50000"/>
                </a:schemeClr>
              </a:solidFill>
              <a:latin typeface="+mn-ea"/>
            </a:endParaRPr>
          </a:p>
        </p:txBody>
      </p:sp>
      <p:sp>
        <p:nvSpPr>
          <p:cNvPr id="44" name="正方形/長方形 43">
            <a:extLst>
              <a:ext uri="{FF2B5EF4-FFF2-40B4-BE49-F238E27FC236}">
                <a16:creationId xmlns:a16="http://schemas.microsoft.com/office/drawing/2014/main" id="{8006EBF5-C861-4A22-BA6B-A30F1A746D8B}"/>
              </a:ext>
            </a:extLst>
          </p:cNvPr>
          <p:cNvSpPr/>
          <p:nvPr/>
        </p:nvSpPr>
        <p:spPr bwMode="auto">
          <a:xfrm>
            <a:off x="3479544" y="3324745"/>
            <a:ext cx="1180897" cy="387803"/>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dirty="0">
                <a:latin typeface="+mn-ea"/>
              </a:rPr>
              <a:t>Tier-1 GW</a:t>
            </a:r>
            <a:endParaRPr kumimoji="1" lang="ja-JP" altLang="en-US" sz="1400" dirty="0">
              <a:latin typeface="+mn-ea"/>
            </a:endParaRPr>
          </a:p>
        </p:txBody>
      </p:sp>
      <p:cxnSp>
        <p:nvCxnSpPr>
          <p:cNvPr id="50" name="コネクタ: カギ線 49">
            <a:extLst>
              <a:ext uri="{FF2B5EF4-FFF2-40B4-BE49-F238E27FC236}">
                <a16:creationId xmlns:a16="http://schemas.microsoft.com/office/drawing/2014/main" id="{B341AADB-FC6F-464C-A688-448CE5656F7C}"/>
              </a:ext>
            </a:extLst>
          </p:cNvPr>
          <p:cNvCxnSpPr>
            <a:stCxn id="9" idx="0"/>
            <a:endCxn id="44" idx="2"/>
          </p:cNvCxnSpPr>
          <p:nvPr/>
        </p:nvCxnSpPr>
        <p:spPr bwMode="auto">
          <a:xfrm flipV="1">
            <a:off x="4069993" y="3712548"/>
            <a:ext cx="0" cy="517947"/>
          </a:xfrm>
          <a:prstGeom prst="straightConnector1">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1" name="正方形/長方形 40">
            <a:extLst>
              <a:ext uri="{FF2B5EF4-FFF2-40B4-BE49-F238E27FC236}">
                <a16:creationId xmlns:a16="http://schemas.microsoft.com/office/drawing/2014/main" id="{CA71C8FD-95AF-47E7-802E-456164ABB9A8}"/>
              </a:ext>
            </a:extLst>
          </p:cNvPr>
          <p:cNvSpPr/>
          <p:nvPr/>
        </p:nvSpPr>
        <p:spPr bwMode="auto">
          <a:xfrm>
            <a:off x="3479544" y="2281395"/>
            <a:ext cx="1180897" cy="67458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dirty="0">
                <a:latin typeface="+mn-ea"/>
              </a:rPr>
              <a:t>踏み台サーバ</a:t>
            </a:r>
          </a:p>
        </p:txBody>
      </p:sp>
      <p:cxnSp>
        <p:nvCxnSpPr>
          <p:cNvPr id="42" name="コネクタ: カギ線 49">
            <a:extLst>
              <a:ext uri="{FF2B5EF4-FFF2-40B4-BE49-F238E27FC236}">
                <a16:creationId xmlns:a16="http://schemas.microsoft.com/office/drawing/2014/main" id="{73424EFE-A61D-4CC5-A628-766D6742DEDE}"/>
              </a:ext>
            </a:extLst>
          </p:cNvPr>
          <p:cNvCxnSpPr>
            <a:cxnSpLocks/>
            <a:stCxn id="44" idx="0"/>
            <a:endCxn id="41" idx="2"/>
          </p:cNvCxnSpPr>
          <p:nvPr/>
        </p:nvCxnSpPr>
        <p:spPr bwMode="auto">
          <a:xfrm flipV="1">
            <a:off x="4069993" y="2955975"/>
            <a:ext cx="0" cy="368770"/>
          </a:xfrm>
          <a:prstGeom prst="straightConnector1">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7" name="フローチャート: 書類 46">
            <a:extLst>
              <a:ext uri="{FF2B5EF4-FFF2-40B4-BE49-F238E27FC236}">
                <a16:creationId xmlns:a16="http://schemas.microsoft.com/office/drawing/2014/main" id="{8F89D66D-672E-49AE-B204-D70E6C83B215}"/>
              </a:ext>
            </a:extLst>
          </p:cNvPr>
          <p:cNvSpPr/>
          <p:nvPr/>
        </p:nvSpPr>
        <p:spPr bwMode="auto">
          <a:xfrm>
            <a:off x="7554504" y="5733320"/>
            <a:ext cx="1180897" cy="624293"/>
          </a:xfrm>
          <a:prstGeom prst="flowChartDocument">
            <a:avLst/>
          </a:prstGeom>
          <a:noFill/>
          <a:ln w="127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solidFill>
                  <a:schemeClr val="bg1">
                    <a:lumMod val="50000"/>
                  </a:schemeClr>
                </a:solidFill>
                <a:latin typeface="+mn-ea"/>
              </a:rPr>
              <a:t>踏み台サーバ用</a:t>
            </a:r>
            <a:endParaRPr kumimoji="1" lang="en-US" altLang="ja-JP" sz="1200" dirty="0">
              <a:solidFill>
                <a:schemeClr val="bg1">
                  <a:lumMod val="50000"/>
                </a:schemeClr>
              </a:solidFill>
              <a:latin typeface="+mn-ea"/>
            </a:endParaRPr>
          </a:p>
          <a:p>
            <a:pPr algn="ctr"/>
            <a:r>
              <a:rPr lang="ja-JP" altLang="en-US" sz="1200" dirty="0">
                <a:solidFill>
                  <a:schemeClr val="bg1">
                    <a:lumMod val="50000"/>
                  </a:schemeClr>
                </a:solidFill>
                <a:latin typeface="+mn-ea"/>
              </a:rPr>
              <a:t>テンプレート</a:t>
            </a:r>
            <a:endParaRPr kumimoji="1" lang="ja-JP" altLang="en-US" sz="1200" dirty="0">
              <a:solidFill>
                <a:schemeClr val="bg1">
                  <a:lumMod val="50000"/>
                </a:schemeClr>
              </a:solidFill>
              <a:latin typeface="+mn-ea"/>
            </a:endParaRPr>
          </a:p>
        </p:txBody>
      </p:sp>
      <p:sp>
        <p:nvSpPr>
          <p:cNvPr id="48" name="角丸四角形 112">
            <a:extLst>
              <a:ext uri="{FF2B5EF4-FFF2-40B4-BE49-F238E27FC236}">
                <a16:creationId xmlns:a16="http://schemas.microsoft.com/office/drawing/2014/main" id="{9E502DE0-FA99-4C39-AA59-CED6B298CA8C}"/>
              </a:ext>
            </a:extLst>
          </p:cNvPr>
          <p:cNvSpPr/>
          <p:nvPr/>
        </p:nvSpPr>
        <p:spPr>
          <a:xfrm>
            <a:off x="9267285" y="2060346"/>
            <a:ext cx="2729876" cy="4392842"/>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800" b="1" dirty="0">
                <a:solidFill>
                  <a:sysClr val="windowText" lastClr="000000"/>
                </a:solidFill>
                <a:latin typeface="+mn-ea"/>
                <a:ea typeface="+mn-ea"/>
              </a:rPr>
              <a:t>Terraform</a:t>
            </a:r>
            <a:endParaRPr kumimoji="1" lang="ja-JP" altLang="en-US" sz="1800" b="1" dirty="0">
              <a:solidFill>
                <a:sysClr val="windowText" lastClr="000000"/>
              </a:solidFill>
              <a:latin typeface="+mn-ea"/>
              <a:ea typeface="+mn-ea"/>
            </a:endParaRPr>
          </a:p>
        </p:txBody>
      </p:sp>
      <p:sp>
        <p:nvSpPr>
          <p:cNvPr id="51" name="正方形/長方形 50">
            <a:extLst>
              <a:ext uri="{FF2B5EF4-FFF2-40B4-BE49-F238E27FC236}">
                <a16:creationId xmlns:a16="http://schemas.microsoft.com/office/drawing/2014/main" id="{0DF9EA42-E555-4B40-A52D-F72D74AE9837}"/>
              </a:ext>
            </a:extLst>
          </p:cNvPr>
          <p:cNvSpPr/>
          <p:nvPr/>
        </p:nvSpPr>
        <p:spPr bwMode="auto">
          <a:xfrm>
            <a:off x="9474347" y="4344405"/>
            <a:ext cx="2345698"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dirty="0">
                <a:latin typeface="+mn-ea"/>
              </a:rPr>
              <a:t>テナント</a:t>
            </a:r>
            <a:r>
              <a:rPr lang="en-US" altLang="ja-JP" sz="1400" dirty="0">
                <a:latin typeface="+mn-ea"/>
              </a:rPr>
              <a:t>A</a:t>
            </a:r>
            <a:r>
              <a:rPr lang="ja-JP" altLang="en-US" sz="1400" dirty="0">
                <a:latin typeface="+mn-ea"/>
              </a:rPr>
              <a:t> </a:t>
            </a:r>
            <a:r>
              <a:rPr lang="en-US" altLang="ja-JP" sz="1400" dirty="0">
                <a:latin typeface="+mn-ea"/>
              </a:rPr>
              <a:t>VM</a:t>
            </a:r>
            <a:r>
              <a:rPr lang="ja-JP" altLang="en-US" sz="1400" dirty="0">
                <a:latin typeface="+mn-ea"/>
              </a:rPr>
              <a:t>用</a:t>
            </a:r>
            <a:endParaRPr lang="en-US" altLang="ja-JP" sz="1400" dirty="0">
              <a:latin typeface="+mn-ea"/>
            </a:endParaRPr>
          </a:p>
          <a:p>
            <a:pPr algn="ctr"/>
            <a:r>
              <a:rPr kumimoji="1" lang="en-US" altLang="ja-JP" sz="1400" dirty="0">
                <a:latin typeface="+mn-ea"/>
              </a:rPr>
              <a:t>Workspace</a:t>
            </a:r>
            <a:endParaRPr kumimoji="1" lang="ja-JP" altLang="en-US" sz="1400" dirty="0">
              <a:latin typeface="+mn-ea"/>
            </a:endParaRPr>
          </a:p>
        </p:txBody>
      </p:sp>
      <p:sp>
        <p:nvSpPr>
          <p:cNvPr id="52" name="正方形/長方形 51">
            <a:extLst>
              <a:ext uri="{FF2B5EF4-FFF2-40B4-BE49-F238E27FC236}">
                <a16:creationId xmlns:a16="http://schemas.microsoft.com/office/drawing/2014/main" id="{36B3277C-0973-4035-9090-633FA88906FA}"/>
              </a:ext>
            </a:extLst>
          </p:cNvPr>
          <p:cNvSpPr/>
          <p:nvPr/>
        </p:nvSpPr>
        <p:spPr bwMode="auto">
          <a:xfrm>
            <a:off x="9474347" y="2666655"/>
            <a:ext cx="2345698"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dirty="0">
                <a:latin typeface="+mn-ea"/>
              </a:rPr>
              <a:t>テナント</a:t>
            </a:r>
            <a:r>
              <a:rPr lang="en-US" altLang="ja-JP" sz="1400" dirty="0">
                <a:latin typeface="+mn-ea"/>
              </a:rPr>
              <a:t>A</a:t>
            </a:r>
          </a:p>
          <a:p>
            <a:pPr algn="ctr"/>
            <a:r>
              <a:rPr lang="ja-JP" altLang="en-US" sz="1400" dirty="0">
                <a:latin typeface="+mn-ea"/>
              </a:rPr>
              <a:t>仮想ネットワーク用</a:t>
            </a:r>
            <a:endParaRPr lang="en-US" altLang="ja-JP" sz="1400" dirty="0">
              <a:latin typeface="+mn-ea"/>
            </a:endParaRPr>
          </a:p>
          <a:p>
            <a:pPr algn="ctr"/>
            <a:r>
              <a:rPr kumimoji="1" lang="en-US" altLang="ja-JP" sz="1400" dirty="0">
                <a:latin typeface="+mn-ea"/>
              </a:rPr>
              <a:t>Workspace</a:t>
            </a:r>
            <a:endParaRPr kumimoji="1" lang="ja-JP" altLang="en-US" sz="1400" dirty="0">
              <a:latin typeface="+mn-ea"/>
            </a:endParaRPr>
          </a:p>
        </p:txBody>
      </p:sp>
      <p:cxnSp>
        <p:nvCxnSpPr>
          <p:cNvPr id="65" name="直線矢印コネクタ 64">
            <a:extLst>
              <a:ext uri="{FF2B5EF4-FFF2-40B4-BE49-F238E27FC236}">
                <a16:creationId xmlns:a16="http://schemas.microsoft.com/office/drawing/2014/main" id="{B5633C98-6F26-4D73-BEA7-28CAA7AFF210}"/>
              </a:ext>
            </a:extLst>
          </p:cNvPr>
          <p:cNvCxnSpPr>
            <a:cxnSpLocks/>
            <a:stCxn id="47" idx="0"/>
            <a:endCxn id="41" idx="3"/>
          </p:cNvCxnSpPr>
          <p:nvPr/>
        </p:nvCxnSpPr>
        <p:spPr bwMode="auto">
          <a:xfrm rot="16200000" flipV="1">
            <a:off x="4845380" y="2433747"/>
            <a:ext cx="3114635" cy="3484512"/>
          </a:xfrm>
          <a:prstGeom prst="bentConnector2">
            <a:avLst/>
          </a:prstGeom>
          <a:solidFill>
            <a:schemeClr val="bg1"/>
          </a:solidFill>
          <a:ln w="12700" cap="flat" cmpd="sng" algn="ctr">
            <a:solidFill>
              <a:schemeClr val="bg1">
                <a:lumMod val="50000"/>
              </a:schemeClr>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6" name="矢印: 左右 55">
            <a:extLst>
              <a:ext uri="{FF2B5EF4-FFF2-40B4-BE49-F238E27FC236}">
                <a16:creationId xmlns:a16="http://schemas.microsoft.com/office/drawing/2014/main" id="{F9B818BE-66EC-4985-A3C6-80F81E3C10AB}"/>
              </a:ext>
            </a:extLst>
          </p:cNvPr>
          <p:cNvSpPr/>
          <p:nvPr/>
        </p:nvSpPr>
        <p:spPr bwMode="auto">
          <a:xfrm>
            <a:off x="7392180" y="2955975"/>
            <a:ext cx="2082166" cy="368770"/>
          </a:xfrm>
          <a:prstGeom prst="leftRightArrow">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6" name="矢印: 左右 65">
            <a:extLst>
              <a:ext uri="{FF2B5EF4-FFF2-40B4-BE49-F238E27FC236}">
                <a16:creationId xmlns:a16="http://schemas.microsoft.com/office/drawing/2014/main" id="{33D75F0D-310F-4FC9-A1B9-F027D9D4ED35}"/>
              </a:ext>
            </a:extLst>
          </p:cNvPr>
          <p:cNvSpPr/>
          <p:nvPr/>
        </p:nvSpPr>
        <p:spPr bwMode="auto">
          <a:xfrm>
            <a:off x="7301812" y="4656794"/>
            <a:ext cx="2172534" cy="368770"/>
          </a:xfrm>
          <a:prstGeom prst="leftRightArrow">
            <a:avLst/>
          </a:prstGeom>
          <a:solidFill>
            <a:schemeClr val="accent6">
              <a:lumMod val="75000"/>
              <a:lumOff val="25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7" name="正方形/長方形 56">
            <a:extLst>
              <a:ext uri="{FF2B5EF4-FFF2-40B4-BE49-F238E27FC236}">
                <a16:creationId xmlns:a16="http://schemas.microsoft.com/office/drawing/2014/main" id="{765E5B7C-970D-4991-9F76-CCBBC6698F63}"/>
              </a:ext>
            </a:extLst>
          </p:cNvPr>
          <p:cNvSpPr/>
          <p:nvPr/>
        </p:nvSpPr>
        <p:spPr bwMode="auto">
          <a:xfrm>
            <a:off x="983289" y="4148635"/>
            <a:ext cx="6318523" cy="1296180"/>
          </a:xfrm>
          <a:prstGeom prst="rect">
            <a:avLst/>
          </a:prstGeom>
          <a:solidFill>
            <a:schemeClr val="accent6">
              <a:lumMod val="10000"/>
              <a:lumOff val="9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46" name="コネクタ: カギ線 45">
            <a:extLst>
              <a:ext uri="{FF2B5EF4-FFF2-40B4-BE49-F238E27FC236}">
                <a16:creationId xmlns:a16="http://schemas.microsoft.com/office/drawing/2014/main" id="{87E3C02C-7BD0-44B3-BDDB-957BD4EC049A}"/>
              </a:ext>
            </a:extLst>
          </p:cNvPr>
          <p:cNvCxnSpPr>
            <a:stCxn id="8" idx="0"/>
            <a:endCxn id="10" idx="0"/>
          </p:cNvCxnSpPr>
          <p:nvPr/>
        </p:nvCxnSpPr>
        <p:spPr bwMode="auto">
          <a:xfrm rot="5400000" flipH="1" flipV="1">
            <a:off x="4066104" y="1897232"/>
            <a:ext cx="12700" cy="4666526"/>
          </a:xfrm>
          <a:prstGeom prst="bentConnector3">
            <a:avLst>
              <a:gd name="adj1" fmla="val 1800000"/>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0" name="グループ化 39">
            <a:extLst>
              <a:ext uri="{FF2B5EF4-FFF2-40B4-BE49-F238E27FC236}">
                <a16:creationId xmlns:a16="http://schemas.microsoft.com/office/drawing/2014/main" id="{A0E460C1-8642-407E-9FAB-AABF70F9F0AC}"/>
              </a:ext>
            </a:extLst>
          </p:cNvPr>
          <p:cNvGrpSpPr/>
          <p:nvPr/>
        </p:nvGrpSpPr>
        <p:grpSpPr>
          <a:xfrm>
            <a:off x="1142392" y="4230495"/>
            <a:ext cx="1276792" cy="1107935"/>
            <a:chOff x="1688658" y="3798900"/>
            <a:chExt cx="1276792" cy="1107935"/>
          </a:xfrm>
        </p:grpSpPr>
        <p:sp>
          <p:nvSpPr>
            <p:cNvPr id="59" name="正方形/長方形 58">
              <a:extLst>
                <a:ext uri="{FF2B5EF4-FFF2-40B4-BE49-F238E27FC236}">
                  <a16:creationId xmlns:a16="http://schemas.microsoft.com/office/drawing/2014/main" id="{789B3FF7-D2E9-4AB7-9A5A-C8901A0C7C3C}"/>
                </a:ext>
              </a:extLst>
            </p:cNvPr>
            <p:cNvSpPr/>
            <p:nvPr/>
          </p:nvSpPr>
          <p:spPr bwMode="auto">
            <a:xfrm>
              <a:off x="1784553" y="3890875"/>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58" name="正方形/長方形 57">
              <a:extLst>
                <a:ext uri="{FF2B5EF4-FFF2-40B4-BE49-F238E27FC236}">
                  <a16:creationId xmlns:a16="http://schemas.microsoft.com/office/drawing/2014/main" id="{4380FFF2-700C-40DB-93C1-034A19EEBCBB}"/>
                </a:ext>
              </a:extLst>
            </p:cNvPr>
            <p:cNvSpPr/>
            <p:nvPr/>
          </p:nvSpPr>
          <p:spPr bwMode="auto">
            <a:xfrm>
              <a:off x="1740043" y="3847310"/>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8" name="正方形/長方形 7">
              <a:extLst>
                <a:ext uri="{FF2B5EF4-FFF2-40B4-BE49-F238E27FC236}">
                  <a16:creationId xmlns:a16="http://schemas.microsoft.com/office/drawing/2014/main" id="{F3BCF527-FD84-4AF4-B767-B6F636DAF641}"/>
                </a:ext>
              </a:extLst>
            </p:cNvPr>
            <p:cNvSpPr/>
            <p:nvPr/>
          </p:nvSpPr>
          <p:spPr bwMode="auto">
            <a:xfrm>
              <a:off x="1688658" y="3798900"/>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dirty="0">
                  <a:latin typeface="+mn-ea"/>
                </a:rPr>
                <a:t>Web</a:t>
              </a:r>
            </a:p>
            <a:p>
              <a:pPr algn="ctr"/>
              <a:r>
                <a:rPr lang="ja-JP" altLang="en-US" sz="1400" dirty="0">
                  <a:latin typeface="+mn-ea"/>
                </a:rPr>
                <a:t>サーバ</a:t>
              </a:r>
              <a:endParaRPr kumimoji="1" lang="ja-JP" altLang="en-US" sz="1400" dirty="0">
                <a:latin typeface="+mn-ea"/>
              </a:endParaRPr>
            </a:p>
          </p:txBody>
        </p:sp>
      </p:grpSp>
      <p:grpSp>
        <p:nvGrpSpPr>
          <p:cNvPr id="39" name="グループ化 38">
            <a:extLst>
              <a:ext uri="{FF2B5EF4-FFF2-40B4-BE49-F238E27FC236}">
                <a16:creationId xmlns:a16="http://schemas.microsoft.com/office/drawing/2014/main" id="{D70D3ED5-49B3-4A9A-A593-F9FBFC5A154D}"/>
              </a:ext>
            </a:extLst>
          </p:cNvPr>
          <p:cNvGrpSpPr/>
          <p:nvPr/>
        </p:nvGrpSpPr>
        <p:grpSpPr>
          <a:xfrm>
            <a:off x="3479544" y="4230495"/>
            <a:ext cx="1269014" cy="1107935"/>
            <a:chOff x="4197834" y="3798900"/>
            <a:chExt cx="1269014" cy="1107935"/>
          </a:xfrm>
        </p:grpSpPr>
        <p:sp>
          <p:nvSpPr>
            <p:cNvPr id="60" name="正方形/長方形 59">
              <a:extLst>
                <a:ext uri="{FF2B5EF4-FFF2-40B4-BE49-F238E27FC236}">
                  <a16:creationId xmlns:a16="http://schemas.microsoft.com/office/drawing/2014/main" id="{A4242C2D-B065-49E8-9C52-FFC10267C8C9}"/>
                </a:ext>
              </a:extLst>
            </p:cNvPr>
            <p:cNvSpPr/>
            <p:nvPr/>
          </p:nvSpPr>
          <p:spPr bwMode="auto">
            <a:xfrm>
              <a:off x="4285951" y="3890875"/>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61" name="正方形/長方形 60">
              <a:extLst>
                <a:ext uri="{FF2B5EF4-FFF2-40B4-BE49-F238E27FC236}">
                  <a16:creationId xmlns:a16="http://schemas.microsoft.com/office/drawing/2014/main" id="{CE9839DA-E667-4036-98ED-220C3E925406}"/>
                </a:ext>
              </a:extLst>
            </p:cNvPr>
            <p:cNvSpPr/>
            <p:nvPr/>
          </p:nvSpPr>
          <p:spPr bwMode="auto">
            <a:xfrm>
              <a:off x="4241441" y="3847310"/>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9" name="正方形/長方形 8">
              <a:extLst>
                <a:ext uri="{FF2B5EF4-FFF2-40B4-BE49-F238E27FC236}">
                  <a16:creationId xmlns:a16="http://schemas.microsoft.com/office/drawing/2014/main" id="{E5AFDE8E-091E-4093-B805-F94791F9E1F1}"/>
                </a:ext>
              </a:extLst>
            </p:cNvPr>
            <p:cNvSpPr/>
            <p:nvPr/>
          </p:nvSpPr>
          <p:spPr bwMode="auto">
            <a:xfrm>
              <a:off x="4197834" y="3798900"/>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dirty="0">
                  <a:latin typeface="+mn-ea"/>
                </a:rPr>
                <a:t>DB</a:t>
              </a:r>
            </a:p>
            <a:p>
              <a:pPr algn="ctr"/>
              <a:r>
                <a:rPr lang="ja-JP" altLang="en-US" sz="1400" dirty="0">
                  <a:latin typeface="+mn-ea"/>
                </a:rPr>
                <a:t>サーバ</a:t>
              </a:r>
              <a:endParaRPr kumimoji="1" lang="ja-JP" altLang="en-US" sz="1400" dirty="0">
                <a:latin typeface="+mn-ea"/>
              </a:endParaRPr>
            </a:p>
          </p:txBody>
        </p:sp>
      </p:grpSp>
      <p:grpSp>
        <p:nvGrpSpPr>
          <p:cNvPr id="36" name="グループ化 35">
            <a:extLst>
              <a:ext uri="{FF2B5EF4-FFF2-40B4-BE49-F238E27FC236}">
                <a16:creationId xmlns:a16="http://schemas.microsoft.com/office/drawing/2014/main" id="{3CEFEAF6-A824-44BB-8FC6-4D2395B0064B}"/>
              </a:ext>
            </a:extLst>
          </p:cNvPr>
          <p:cNvGrpSpPr/>
          <p:nvPr/>
        </p:nvGrpSpPr>
        <p:grpSpPr>
          <a:xfrm>
            <a:off x="5808918" y="4230495"/>
            <a:ext cx="1273100" cy="1107935"/>
            <a:chOff x="6654577" y="3798900"/>
            <a:chExt cx="1273100" cy="1107935"/>
          </a:xfrm>
        </p:grpSpPr>
        <p:sp>
          <p:nvSpPr>
            <p:cNvPr id="62" name="正方形/長方形 61">
              <a:extLst>
                <a:ext uri="{FF2B5EF4-FFF2-40B4-BE49-F238E27FC236}">
                  <a16:creationId xmlns:a16="http://schemas.microsoft.com/office/drawing/2014/main" id="{E98F81B3-3833-483E-96A6-35660DAB4350}"/>
                </a:ext>
              </a:extLst>
            </p:cNvPr>
            <p:cNvSpPr/>
            <p:nvPr/>
          </p:nvSpPr>
          <p:spPr bwMode="auto">
            <a:xfrm>
              <a:off x="6746780" y="3890875"/>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63" name="正方形/長方形 62">
              <a:extLst>
                <a:ext uri="{FF2B5EF4-FFF2-40B4-BE49-F238E27FC236}">
                  <a16:creationId xmlns:a16="http://schemas.microsoft.com/office/drawing/2014/main" id="{F801FFCA-B422-40C4-8185-B964AF89BF1B}"/>
                </a:ext>
              </a:extLst>
            </p:cNvPr>
            <p:cNvSpPr/>
            <p:nvPr/>
          </p:nvSpPr>
          <p:spPr bwMode="auto">
            <a:xfrm>
              <a:off x="6702270" y="3847310"/>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dirty="0">
                <a:latin typeface="+mn-ea"/>
              </a:endParaRPr>
            </a:p>
          </p:txBody>
        </p:sp>
        <p:sp>
          <p:nvSpPr>
            <p:cNvPr id="10" name="正方形/長方形 9">
              <a:extLst>
                <a:ext uri="{FF2B5EF4-FFF2-40B4-BE49-F238E27FC236}">
                  <a16:creationId xmlns:a16="http://schemas.microsoft.com/office/drawing/2014/main" id="{C3A2F791-DB1B-4107-AE68-E1AE512812E6}"/>
                </a:ext>
              </a:extLst>
            </p:cNvPr>
            <p:cNvSpPr/>
            <p:nvPr/>
          </p:nvSpPr>
          <p:spPr bwMode="auto">
            <a:xfrm>
              <a:off x="6654577" y="3798900"/>
              <a:ext cx="1180897" cy="101596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sz="1400" dirty="0">
                  <a:latin typeface="+mn-ea"/>
                </a:rPr>
                <a:t>AP</a:t>
              </a:r>
              <a:endParaRPr kumimoji="1" lang="en-US" altLang="ja-JP" sz="1400" dirty="0">
                <a:latin typeface="+mn-ea"/>
              </a:endParaRPr>
            </a:p>
            <a:p>
              <a:pPr algn="ctr"/>
              <a:r>
                <a:rPr lang="ja-JP" altLang="en-US" sz="1400" dirty="0">
                  <a:latin typeface="+mn-ea"/>
                </a:rPr>
                <a:t>サーバ</a:t>
              </a:r>
              <a:endParaRPr kumimoji="1" lang="ja-JP" altLang="en-US" sz="1400" dirty="0">
                <a:latin typeface="+mn-ea"/>
              </a:endParaRPr>
            </a:p>
          </p:txBody>
        </p:sp>
      </p:grpSp>
      <p:sp>
        <p:nvSpPr>
          <p:cNvPr id="64" name="テキスト ボックス 63">
            <a:extLst>
              <a:ext uri="{FF2B5EF4-FFF2-40B4-BE49-F238E27FC236}">
                <a16:creationId xmlns:a16="http://schemas.microsoft.com/office/drawing/2014/main" id="{866A29FC-68AA-416A-A713-255B6264C484}"/>
              </a:ext>
            </a:extLst>
          </p:cNvPr>
          <p:cNvSpPr txBox="1"/>
          <p:nvPr/>
        </p:nvSpPr>
        <p:spPr>
          <a:xfrm>
            <a:off x="1315267" y="4800974"/>
            <a:ext cx="5542396" cy="307777"/>
          </a:xfrm>
          <a:prstGeom prst="rect">
            <a:avLst/>
          </a:prstGeom>
          <a:solidFill>
            <a:schemeClr val="bg1">
              <a:lumMod val="95000"/>
            </a:schemeClr>
          </a:solidFill>
        </p:spPr>
        <p:txBody>
          <a:bodyPr wrap="square" rtlCol="0">
            <a:spAutoFit/>
          </a:bodyPr>
          <a:lstStyle/>
          <a:p>
            <a:pPr algn="ctr"/>
            <a:r>
              <a:rPr kumimoji="1" lang="ja-JP" altLang="en-US" sz="1400" dirty="0"/>
              <a:t>各サーバはユーザ指定の数量作成</a:t>
            </a:r>
          </a:p>
        </p:txBody>
      </p:sp>
      <p:cxnSp>
        <p:nvCxnSpPr>
          <p:cNvPr id="15" name="直線矢印コネクタ 14">
            <a:extLst>
              <a:ext uri="{FF2B5EF4-FFF2-40B4-BE49-F238E27FC236}">
                <a16:creationId xmlns:a16="http://schemas.microsoft.com/office/drawing/2014/main" id="{0F94F5B1-AA92-4D70-9795-BB996BA45262}"/>
              </a:ext>
            </a:extLst>
          </p:cNvPr>
          <p:cNvCxnSpPr>
            <a:cxnSpLocks/>
            <a:stCxn id="11" idx="0"/>
            <a:endCxn id="8" idx="2"/>
          </p:cNvCxnSpPr>
          <p:nvPr/>
        </p:nvCxnSpPr>
        <p:spPr bwMode="auto">
          <a:xfrm flipV="1">
            <a:off x="1732841" y="5246455"/>
            <a:ext cx="0" cy="486866"/>
          </a:xfrm>
          <a:prstGeom prst="straightConnector1">
            <a:avLst/>
          </a:prstGeom>
          <a:solidFill>
            <a:schemeClr val="bg1"/>
          </a:solidFill>
          <a:ln w="12700" cap="flat" cmpd="sng" algn="ctr">
            <a:solidFill>
              <a:schemeClr val="bg1">
                <a:lumMod val="50000"/>
              </a:schemeClr>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直線矢印コネクタ 15">
            <a:extLst>
              <a:ext uri="{FF2B5EF4-FFF2-40B4-BE49-F238E27FC236}">
                <a16:creationId xmlns:a16="http://schemas.microsoft.com/office/drawing/2014/main" id="{DCC25C0B-2919-4E3C-9DDE-F4588C028DB1}"/>
              </a:ext>
            </a:extLst>
          </p:cNvPr>
          <p:cNvCxnSpPr>
            <a:cxnSpLocks/>
            <a:stCxn id="12" idx="0"/>
            <a:endCxn id="9" idx="2"/>
          </p:cNvCxnSpPr>
          <p:nvPr/>
        </p:nvCxnSpPr>
        <p:spPr bwMode="auto">
          <a:xfrm flipV="1">
            <a:off x="4069993" y="5246455"/>
            <a:ext cx="0" cy="486866"/>
          </a:xfrm>
          <a:prstGeom prst="straightConnector1">
            <a:avLst/>
          </a:prstGeom>
          <a:solidFill>
            <a:schemeClr val="bg1"/>
          </a:solidFill>
          <a:ln w="12700" cap="flat" cmpd="sng" algn="ctr">
            <a:solidFill>
              <a:schemeClr val="bg1">
                <a:lumMod val="50000"/>
              </a:schemeClr>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9" name="直線矢印コネクタ 18">
            <a:extLst>
              <a:ext uri="{FF2B5EF4-FFF2-40B4-BE49-F238E27FC236}">
                <a16:creationId xmlns:a16="http://schemas.microsoft.com/office/drawing/2014/main" id="{6D7A4F9C-18A4-4713-A4AC-5DC0394BCF87}"/>
              </a:ext>
            </a:extLst>
          </p:cNvPr>
          <p:cNvCxnSpPr>
            <a:cxnSpLocks/>
            <a:stCxn id="13" idx="0"/>
            <a:endCxn id="10" idx="2"/>
          </p:cNvCxnSpPr>
          <p:nvPr/>
        </p:nvCxnSpPr>
        <p:spPr bwMode="auto">
          <a:xfrm flipV="1">
            <a:off x="6399367" y="5246455"/>
            <a:ext cx="0" cy="486866"/>
          </a:xfrm>
          <a:prstGeom prst="straightConnector1">
            <a:avLst/>
          </a:prstGeom>
          <a:solidFill>
            <a:schemeClr val="bg1"/>
          </a:solidFill>
          <a:ln w="12700" cap="flat" cmpd="sng" algn="ctr">
            <a:solidFill>
              <a:schemeClr val="bg1">
                <a:lumMod val="50000"/>
              </a:schemeClr>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87418029"/>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1753</Words>
  <Application>Microsoft Office PowerPoint</Application>
  <PresentationFormat>ワイド画面</PresentationFormat>
  <Paragraphs>440</Paragraphs>
  <Slides>17</Slides>
  <Notes>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17</vt:i4>
      </vt:variant>
    </vt:vector>
  </HeadingPairs>
  <TitlesOfParts>
    <vt:vector size="27" baseType="lpstr">
      <vt:lpstr>BIZ UDPゴシック</vt:lpstr>
      <vt:lpstr>HGP創英角ｺﾞｼｯｸUB</vt:lpstr>
      <vt:lpstr>ＭＳ Ｐゴシック</vt:lpstr>
      <vt:lpstr>メイリオ</vt:lpstr>
      <vt:lpstr>メイリオ</vt:lpstr>
      <vt:lpstr>Arial</vt:lpstr>
      <vt:lpstr>Calibri</vt:lpstr>
      <vt:lpstr>Tahoma</vt:lpstr>
      <vt:lpstr>Wingdings</vt:lpstr>
      <vt:lpstr>NEC_standard4_3</vt:lpstr>
      <vt:lpstr>Setting samples VMwareモデル(v1.1)概要</vt:lpstr>
      <vt:lpstr>概要 目次</vt:lpstr>
      <vt:lpstr>1. はじめに</vt:lpstr>
      <vt:lpstr>2. VMwareモデルとは</vt:lpstr>
      <vt:lpstr>3. 自動化の目的</vt:lpstr>
      <vt:lpstr>4. 自動化の仕組み</vt:lpstr>
      <vt:lpstr>5. RBACによる誤操作防止</vt:lpstr>
      <vt:lpstr>6. VMwareモデルによる自動化</vt:lpstr>
      <vt:lpstr>6.1 テナントの作成</vt:lpstr>
      <vt:lpstr>6.2 テナントの追加</vt:lpstr>
      <vt:lpstr>6.3 テナント内VMの増減</vt:lpstr>
      <vt:lpstr>7. 困ったときは</vt:lpstr>
      <vt:lpstr>Conductor一覧</vt:lpstr>
      <vt:lpstr>ユーザー一覧</vt:lpstr>
      <vt:lpstr>Movement一覧</vt:lpstr>
      <vt:lpstr>パラメータシート一覧</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2022-02-04T08:53:52Z</dcterms:created>
  <dcterms:modified xsi:type="dcterms:W3CDTF">2022-02-04T08:55:14Z</dcterms:modified>
</cp:coreProperties>
</file>