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18"/>
  </p:notesMasterIdLst>
  <p:handoutMasterIdLst>
    <p:handoutMasterId r:id="rId19"/>
  </p:handoutMasterIdLst>
  <p:sldIdLst>
    <p:sldId id="262" r:id="rId3"/>
    <p:sldId id="317" r:id="rId4"/>
    <p:sldId id="505" r:id="rId5"/>
    <p:sldId id="535" r:id="rId6"/>
    <p:sldId id="519" r:id="rId7"/>
    <p:sldId id="520" r:id="rId8"/>
    <p:sldId id="512" r:id="rId9"/>
    <p:sldId id="507" r:id="rId10"/>
    <p:sldId id="516" r:id="rId11"/>
    <p:sldId id="529" r:id="rId12"/>
    <p:sldId id="508" r:id="rId13"/>
    <p:sldId id="530" r:id="rId14"/>
    <p:sldId id="538" r:id="rId15"/>
    <p:sldId id="518" r:id="rId16"/>
    <p:sldId id="318" r:id="rId17"/>
  </p:sldIdLst>
  <p:sldSz cx="12192000" cy="6858000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317"/>
          </p14:sldIdLst>
        </p14:section>
        <p14:section name="1.　はじめに" id="{B81141D6-5160-4643-8D51-022CC5C4BDB9}">
          <p14:sldIdLst>
            <p14:sldId id="505"/>
            <p14:sldId id="535"/>
            <p14:sldId id="519"/>
            <p14:sldId id="520"/>
            <p14:sldId id="512"/>
            <p14:sldId id="507"/>
            <p14:sldId id="516"/>
            <p14:sldId id="529"/>
            <p14:sldId id="508"/>
            <p14:sldId id="530"/>
            <p14:sldId id="538"/>
            <p14:sldId id="518"/>
          </p14:sldIdLst>
        </p14:section>
        <p14:section name="A　付録" id="{A8A060BF-92DF-4F47-AFEF-F5FA058AAEFB}">
          <p14:sldIdLst>
            <p14:sldId id="318"/>
          </p14:sldIdLst>
        </p14:section>
        <p14:section name="ボツスライド" id="{C2859423-6BF5-4FB9-9FC3-4830DBF5692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orient="horz" pos="73" userDrawn="1">
          <p15:clr>
            <a:srgbClr val="A4A3A4"/>
          </p15:clr>
        </p15:guide>
        <p15:guide id="3" orient="horz" pos="4064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151" userDrawn="1">
          <p15:clr>
            <a:srgbClr val="A4A3A4"/>
          </p15:clr>
        </p15:guide>
        <p15:guide id="6" pos="75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00FF"/>
    <a:srgbClr val="FFFFCC"/>
    <a:srgbClr val="336600"/>
    <a:srgbClr val="008000"/>
    <a:srgbClr val="FF99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4E9648-8875-204F-3244-8BC2A7A3F069}" v="225" dt="2021-07-02T00:52:55.375"/>
    <p1510:client id="{21D4CFD4-1CAF-B8E9-AC45-9CCBA50C332F}" v="15" dt="2021-08-06T08:09:15.904"/>
    <p1510:client id="{2E47980E-0952-3B9B-A3EE-B5756C907166}" v="287" dt="2021-07-07T01:20:07.053"/>
    <p1510:client id="{4608923A-FF8D-BF25-7E98-AB0B31DF6851}" v="282" dt="2021-08-30T09:43:36.176"/>
    <p1510:client id="{47EFD235-6067-C27E-38F4-2604DBFA21EE}" v="2" dt="2021-07-21T06:12:52.919"/>
    <p1510:client id="{66177889-D5E6-FBE5-4CA4-AE3F8FF3288B}" v="254" dt="2021-07-06T06:38:04.572"/>
    <p1510:client id="{87197E6F-202D-D94A-AE18-5355AD1F706D}" v="1807" dt="2021-06-30T01:53:58.286"/>
    <p1510:client id="{89F32233-F12E-29BC-FE17-C08019B54964}" v="8" dt="2021-07-12T04:39:56.669"/>
    <p1510:client id="{A2DA44CD-6AFE-7D5F-F2F1-F410540635CD}" v="1446" dt="2021-07-02T09:45:27.305"/>
    <p1510:client id="{B6F53CED-C48C-F985-4B7F-36A661639F8D}" v="1004" dt="2021-07-01T10:03:15.384"/>
    <p1510:client id="{C55B779A-0EA4-F94F-BDCB-CC6B65EF421C}" v="3" dt="2021-07-05T05:57:02.371"/>
    <p1510:client id="{C5A5129C-C52D-2FF3-AF54-09CFA968B929}" v="358" dt="2021-07-21T05:58:46.910"/>
    <p1510:client id="{E05847D0-2FA2-ACE0-4DB0-78C732F5729B}" v="18" dt="2021-07-09T01:50:07.174"/>
    <p1510:client id="{F8B60C7D-E02F-06D0-457E-E88EEDB25141}" v="52" dt="2021-08-31T02:09:12.4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1" autoAdjust="0"/>
    <p:restoredTop sz="95498" autoAdjust="0"/>
  </p:normalViewPr>
  <p:slideViewPr>
    <p:cSldViewPr>
      <p:cViewPr varScale="1">
        <p:scale>
          <a:sx n="73" d="100"/>
          <a:sy n="73" d="100"/>
        </p:scale>
        <p:origin x="684" y="54"/>
      </p:cViewPr>
      <p:guideLst>
        <p:guide orient="horz" pos="527"/>
        <p:guide orient="horz" pos="73"/>
        <p:guide orient="horz" pos="4064"/>
        <p:guide pos="3840"/>
        <p:guide pos="151"/>
        <p:guide pos="75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2021/11/2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2021/11/2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431800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4280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5396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1949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373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105369"/>
            <a:ext cx="11712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49031" y="260560"/>
            <a:ext cx="8496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352" y="6021360"/>
            <a:ext cx="8736969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105369"/>
            <a:ext cx="11712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49031" y="260560"/>
            <a:ext cx="8496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352" y="6021360"/>
            <a:ext cx="8736969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1078704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148033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82863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5" y="1413188"/>
            <a:ext cx="11713633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14139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7883" y="1737188"/>
            <a:ext cx="11713301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845433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4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8817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76225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124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"/>
          <a:stretch/>
        </p:blipFill>
        <p:spPr bwMode="gray">
          <a:xfrm>
            <a:off x="-6000" y="-10145"/>
            <a:ext cx="12204000" cy="687829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184" y="3045073"/>
            <a:ext cx="11712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184" y="4365130"/>
            <a:ext cx="96012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163911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ead 2 lines &amp; Content(whit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49" y="38400"/>
            <a:ext cx="11712000" cy="624000"/>
          </a:xfrm>
        </p:spPr>
        <p:txBody>
          <a:bodyPr tIns="3600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349" y="816000"/>
            <a:ext cx="11712000" cy="1008000"/>
          </a:xfrm>
          <a:prstGeom prst="roundRect">
            <a:avLst>
              <a:gd name="adj" fmla="val 9538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 anchorCtr="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95998" indent="0">
              <a:buNone/>
              <a:defRPr/>
            </a:lvl2pPr>
            <a:lvl3pPr marL="297275" indent="0">
              <a:buNone/>
              <a:defRPr/>
            </a:lvl3pPr>
            <a:lvl4pPr marL="437038" indent="0">
              <a:buNone/>
              <a:defRPr/>
            </a:lvl4pPr>
            <a:lvl5pPr marL="41519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9" name="コンテンツ プレースホルダー"/>
          <p:cNvSpPr>
            <a:spLocks noGrp="1"/>
          </p:cNvSpPr>
          <p:nvPr>
            <p:ph sz="quarter" idx="12" hasCustomPrompt="1"/>
          </p:nvPr>
        </p:nvSpPr>
        <p:spPr>
          <a:xfrm>
            <a:off x="239185" y="1968000"/>
            <a:ext cx="11711516" cy="4485717"/>
          </a:xfrm>
        </p:spPr>
        <p:txBody>
          <a:bodyPr/>
          <a:lstStyle>
            <a:lvl1pPr marL="239994" indent="-239994">
              <a:spcBef>
                <a:spcPts val="667"/>
              </a:spcBef>
              <a:defRPr/>
            </a:lvl1pPr>
            <a:lvl2pPr marL="479988" indent="-239994">
              <a:spcBef>
                <a:spcPts val="667"/>
              </a:spcBef>
              <a:defRPr/>
            </a:lvl2pPr>
            <a:lvl3pPr marL="623984" indent="-143996">
              <a:spcBef>
                <a:spcPts val="667"/>
              </a:spcBef>
              <a:defRPr/>
            </a:lvl3pPr>
            <a:lvl4pPr marL="767981" indent="-143996">
              <a:spcBef>
                <a:spcPts val="667"/>
              </a:spcBef>
              <a:defRPr/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7290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5" y="1413188"/>
            <a:ext cx="11713633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7883" y="1737188"/>
            <a:ext cx="11713301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4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8817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184" y="3045073"/>
            <a:ext cx="11712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184" y="4365130"/>
            <a:ext cx="96012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31380" y="430930"/>
            <a:ext cx="9792000" cy="405683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31380" y="1116000"/>
            <a:ext cx="9792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6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39184" y="108000"/>
            <a:ext cx="11713633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239183" y="836614"/>
            <a:ext cx="11713635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11088693" y="6606080"/>
            <a:ext cx="912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58146" y="6599089"/>
            <a:ext cx="2193335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39184" y="108000"/>
            <a:ext cx="11713633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239183" y="836614"/>
            <a:ext cx="11713635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11088693" y="6606080"/>
            <a:ext cx="912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58146" y="6599089"/>
            <a:ext cx="2193335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" y="646484"/>
            <a:ext cx="12192000" cy="590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7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gistry.terraform.io/providers/vmware/nsxt/latest" TargetMode="External"/><Relationship Id="rId2" Type="http://schemas.openxmlformats.org/officeDocument/2006/relationships/hyperlink" Target="https://www.terraform.io/docs/language/index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alaxy.ansible.com/" TargetMode="External"/><Relationship Id="rId5" Type="http://schemas.openxmlformats.org/officeDocument/2006/relationships/hyperlink" Target="https://registry.terraform.io/browse/providers" TargetMode="External"/><Relationship Id="rId4" Type="http://schemas.openxmlformats.org/officeDocument/2006/relationships/hyperlink" Target="https://registry.terraform.io/providers/hashicorp/vsphere/lates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351" y="2636890"/>
            <a:ext cx="11712000" cy="2806341"/>
          </a:xfrm>
        </p:spPr>
        <p:txBody>
          <a:bodyPr/>
          <a:lstStyle/>
          <a:p>
            <a:r>
              <a:rPr lang="en-US" altLang="ja-JP" sz="6000" b="1" dirty="0"/>
              <a:t>Setting</a:t>
            </a:r>
            <a:r>
              <a:rPr lang="ja-JP" altLang="en-US" sz="6000" b="1" dirty="0"/>
              <a:t> </a:t>
            </a:r>
            <a:r>
              <a:rPr lang="ja-JP" altLang="en-US" sz="6000" b="1" dirty="0" err="1"/>
              <a:t>s</a:t>
            </a:r>
            <a:r>
              <a:rPr lang="en-US" altLang="ja-JP" sz="6000" b="1" dirty="0" err="1"/>
              <a:t>amples</a:t>
            </a:r>
            <a:r>
              <a:rPr lang="en-US" altLang="ja-JP" sz="6000" b="1" dirty="0"/>
              <a:t/>
            </a:r>
            <a:br>
              <a:rPr lang="en-US" altLang="ja-JP" sz="6000" b="1" dirty="0"/>
            </a:br>
            <a:r>
              <a:rPr lang="en-US" altLang="ja-JP" sz="6000" b="1" dirty="0"/>
              <a:t>VMware</a:t>
            </a:r>
            <a:r>
              <a:rPr lang="ja-JP" altLang="en-US" sz="6000" b="1" dirty="0"/>
              <a:t> </a:t>
            </a:r>
            <a:r>
              <a:rPr lang="en-US" altLang="ja-JP" sz="6000" b="1" dirty="0"/>
              <a:t>Model</a:t>
            </a:r>
            <a:br>
              <a:rPr lang="en-US" altLang="ja-JP" sz="6000" b="1" dirty="0"/>
            </a:br>
            <a:r>
              <a:rPr lang="ja-JP" altLang="en-US" sz="6000" b="1" dirty="0"/>
              <a:t>概要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239352" y="6021360"/>
            <a:ext cx="8736969" cy="772006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ja-JP" altLang="en-US" dirty="0"/>
              <a:t>第</a:t>
            </a:r>
            <a:r>
              <a:rPr lang="en-US" altLang="ja-JP" dirty="0" smtClean="0"/>
              <a:t>1.1</a:t>
            </a:r>
            <a:r>
              <a:rPr lang="ja-JP" altLang="en-US" dirty="0" smtClean="0"/>
              <a:t>版 </a:t>
            </a:r>
            <a:r>
              <a:rPr lang="ja-JP" altLang="en-US" dirty="0"/>
              <a:t>(</a:t>
            </a:r>
            <a:r>
              <a:rPr lang="ja-JP" dirty="0">
                <a:ea typeface="+mn-lt"/>
                <a:cs typeface="+mn-lt"/>
              </a:rPr>
              <a:t>ITAバージョン1.8.1版</a:t>
            </a:r>
            <a:r>
              <a:rPr lang="ja-JP" altLang="en-US" dirty="0"/>
              <a:t>)</a:t>
            </a:r>
            <a:endParaRPr lang="en-US" altLang="ja-JP" dirty="0"/>
          </a:p>
          <a:p>
            <a:r>
              <a:rPr lang="en-US" altLang="ja-JP" dirty="0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006490"/>
              </p:ext>
            </p:extLst>
          </p:nvPr>
        </p:nvGraphicFramePr>
        <p:xfrm>
          <a:off x="239351" y="1402668"/>
          <a:ext cx="11689443" cy="4814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515339660"/>
                    </a:ext>
                  </a:extLst>
                </a:gridCol>
                <a:gridCol w="2998177">
                  <a:extLst>
                    <a:ext uri="{9D8B030D-6E8A-4147-A177-3AD203B41FA5}">
                      <a16:colId xmlns:a16="http://schemas.microsoft.com/office/drawing/2014/main" val="1418758587"/>
                    </a:ext>
                  </a:extLst>
                </a:gridCol>
                <a:gridCol w="1837591">
                  <a:extLst>
                    <a:ext uri="{9D8B030D-6E8A-4147-A177-3AD203B41FA5}">
                      <a16:colId xmlns:a16="http://schemas.microsoft.com/office/drawing/2014/main" val="3354075895"/>
                    </a:ext>
                  </a:extLst>
                </a:gridCol>
                <a:gridCol w="5596375">
                  <a:extLst>
                    <a:ext uri="{9D8B030D-6E8A-4147-A177-3AD203B41FA5}">
                      <a16:colId xmlns:a16="http://schemas.microsoft.com/office/drawing/2014/main" val="885857160"/>
                    </a:ext>
                  </a:extLst>
                </a:gridCol>
              </a:tblGrid>
              <a:tr h="44400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No.</a:t>
                      </a:r>
                      <a:endParaRPr kumimoji="1" lang="ja-JP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Movement</a:t>
                      </a:r>
                      <a:r>
                        <a:rPr kumimoji="1" lang="ja-JP" altLang="en-US" sz="2000" dirty="0"/>
                        <a:t>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自動化ツール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概要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934657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latin typeface="メイリオ"/>
                        </a:rPr>
                        <a:t>250001</a:t>
                      </a:r>
                      <a:endParaRPr kumimoji="1" lang="en-US" sz="2000" b="0" i="0" u="none" strike="noStrike" noProof="0" dirty="0">
                        <a:latin typeface="メイリオ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latin typeface="メイリオ"/>
                        </a:rPr>
                        <a:t>VMware-Model-NSXT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Terraform</a:t>
                      </a:r>
                      <a:endParaRPr kumimoji="1" lang="ja-JP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/>
                        <a:t>NSX-Tネットワークの作成</a:t>
                      </a:r>
                      <a:endParaRPr kumimoji="1" lang="ja-JP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190690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latin typeface="Meiryo"/>
                        </a:rPr>
                        <a:t>250002</a:t>
                      </a:r>
                      <a:endParaRPr kumimoji="1" lang="en-US" altLang="ja-JP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latin typeface="メイリオ"/>
                        </a:rPr>
                        <a:t>VMware-Model-VM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Terraform</a:t>
                      </a:r>
                      <a:endParaRPr kumimoji="1" lang="ja-JP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2000" b="0" i="0" u="none" strike="noStrike" noProof="0" dirty="0" err="1">
                          <a:latin typeface="メイリオ"/>
                          <a:ea typeface="メイリオ"/>
                        </a:rPr>
                        <a:t>vSphere環境に</a:t>
                      </a:r>
                      <a:r>
                        <a:rPr lang="ja-JP" altLang="en-US" sz="2000"/>
                        <a:t>VM作成</a:t>
                      </a:r>
                      <a:endParaRPr kumimoji="1"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042141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latin typeface="Meiryo"/>
                        </a:rPr>
                        <a:t>250003</a:t>
                      </a:r>
                      <a:endParaRPr kumimoji="1" lang="en-US" altLang="ja-JP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ja-JP" sz="2000" b="0" i="0" u="none" strike="noStrike" noProof="0">
                          <a:latin typeface="メイリオ"/>
                          <a:ea typeface="メイリオ"/>
                        </a:rPr>
                        <a:t>事前処理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Ansible</a:t>
                      </a:r>
                      <a:endParaRPr kumimoji="1" lang="ja-JP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000" dirty="0"/>
                        <a:t>機器一覧に</a:t>
                      </a:r>
                      <a:r>
                        <a:rPr lang="ja-JP" sz="2000" b="0" i="0" u="none" strike="noStrike" noProof="0" dirty="0">
                          <a:latin typeface="メイリオ"/>
                          <a:ea typeface="メイリオ"/>
                        </a:rPr>
                        <a:t>接続オプションの</a:t>
                      </a:r>
                      <a:r>
                        <a:rPr lang="ja-JP" altLang="en-US" sz="2000" b="0" i="0" u="none" strike="noStrike" noProof="0" dirty="0">
                          <a:latin typeface="メイリオ"/>
                          <a:ea typeface="メイリオ"/>
                        </a:rPr>
                        <a:t>設定</a:t>
                      </a:r>
                    </a:p>
                    <a:p>
                      <a:pPr lvl="0">
                        <a:buNone/>
                      </a:pPr>
                      <a:r>
                        <a:rPr lang="ja-JP" altLang="en-US" sz="2000" b="0" i="0" u="none" strike="noStrike" noProof="0">
                          <a:latin typeface="メイリオ"/>
                          <a:ea typeface="メイリオ"/>
                        </a:rPr>
                        <a:t>踏み台サーバに</a:t>
                      </a:r>
                      <a:r>
                        <a:rPr lang="en-US" altLang="ja-JP" sz="2000" b="0" i="0" u="none" strike="noStrike" noProof="0" dirty="0">
                          <a:latin typeface="メイリオ"/>
                          <a:ea typeface="メイリオ"/>
                        </a:rPr>
                        <a:t>ITA</a:t>
                      </a:r>
                      <a:r>
                        <a:rPr lang="ja-JP" altLang="en-US" sz="2000" b="0" i="0" u="none" strike="noStrike" noProof="0">
                          <a:latin typeface="メイリオ"/>
                          <a:ea typeface="メイリオ"/>
                        </a:rPr>
                        <a:t>に登録されているキーペアを転送</a:t>
                      </a:r>
                      <a:endParaRPr kumimoji="1" lang="ja-JP" altLang="en-US" sz="2000" b="0" i="0" u="none" strike="noStrike" noProof="0">
                        <a:latin typeface="メイリオ"/>
                        <a:ea typeface="メイリオ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434334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r>
                        <a:rPr lang="en-US" sz="2000" b="0" i="0" u="none" strike="noStrike" noProof="0" dirty="0">
                          <a:latin typeface="Meiryo"/>
                        </a:rPr>
                        <a:t>250004</a:t>
                      </a:r>
                      <a:endParaRPr kumimoji="1" lang="ja-JP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踏み台サーバ設定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Ansible</a:t>
                      </a:r>
                      <a:endParaRPr kumimoji="1" lang="ja-JP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Linux</a:t>
                      </a:r>
                      <a:r>
                        <a:rPr kumimoji="1" lang="ja-JP" altLang="en-US" sz="2000"/>
                        <a:t>サーバに</a:t>
                      </a:r>
                      <a:r>
                        <a:rPr kumimoji="1" lang="en-US" altLang="ja-JP" sz="2000" dirty="0" err="1"/>
                        <a:t>ssh</a:t>
                      </a:r>
                      <a:r>
                        <a:rPr kumimoji="1" lang="en-US" altLang="ja-JP" sz="2000" dirty="0"/>
                        <a:t>, squid</a:t>
                      </a:r>
                      <a:r>
                        <a:rPr kumimoji="1" lang="ja-JP" altLang="en-US" sz="2000"/>
                        <a:t>のインストールと設定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03100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latin typeface="Meiryo"/>
                        </a:rPr>
                        <a:t>250005</a:t>
                      </a:r>
                      <a:endParaRPr kumimoji="1" lang="en-US" altLang="ja-JP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Web</a:t>
                      </a:r>
                      <a:r>
                        <a:rPr kumimoji="1" lang="ja-JP" altLang="en-US" sz="2000" dirty="0"/>
                        <a:t>サーバ設定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Ansible</a:t>
                      </a:r>
                      <a:endParaRPr kumimoji="1" lang="ja-JP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Linux</a:t>
                      </a:r>
                      <a:r>
                        <a:rPr kumimoji="1" lang="ja-JP" altLang="en-US" sz="2000" dirty="0"/>
                        <a:t>サーバに</a:t>
                      </a:r>
                      <a:r>
                        <a:rPr kumimoji="1" lang="en-US" altLang="ja-JP" sz="2000" dirty="0"/>
                        <a:t>apache</a:t>
                      </a:r>
                      <a:r>
                        <a:rPr kumimoji="1" lang="ja-JP" altLang="en-US" sz="2000" dirty="0"/>
                        <a:t>のインストールと設定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405193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latin typeface="Meiryo"/>
                        </a:rPr>
                        <a:t>250006</a:t>
                      </a:r>
                      <a:endParaRPr kumimoji="1" lang="en-US" altLang="ja-JP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AP</a:t>
                      </a:r>
                      <a:r>
                        <a:rPr kumimoji="1" lang="ja-JP" altLang="en-US" sz="2000" dirty="0"/>
                        <a:t>サーバ設定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Ansible</a:t>
                      </a:r>
                      <a:endParaRPr kumimoji="1" lang="ja-JP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Linux</a:t>
                      </a:r>
                      <a:r>
                        <a:rPr kumimoji="1" lang="ja-JP" altLang="en-US" sz="2000" dirty="0"/>
                        <a:t>サーバに</a:t>
                      </a:r>
                      <a:r>
                        <a:rPr kumimoji="1" lang="en-US" altLang="ja-JP" sz="2000" dirty="0"/>
                        <a:t>Django</a:t>
                      </a:r>
                      <a:r>
                        <a:rPr kumimoji="1" lang="ja-JP" altLang="en-US" sz="2000" dirty="0"/>
                        <a:t>のインストールと設定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00083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latin typeface="Meiryo"/>
                        </a:rPr>
                        <a:t>250007</a:t>
                      </a:r>
                      <a:endParaRPr kumimoji="1" lang="en-US" altLang="ja-JP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DB</a:t>
                      </a:r>
                      <a:r>
                        <a:rPr kumimoji="1" lang="ja-JP" altLang="en-US" sz="2000" dirty="0"/>
                        <a:t>サーバ設定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Ansible</a:t>
                      </a:r>
                      <a:endParaRPr kumimoji="1" lang="ja-JP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Linux</a:t>
                      </a:r>
                      <a:r>
                        <a:rPr kumimoji="1" lang="ja-JP" altLang="en-US" sz="2000"/>
                        <a:t>サーバに</a:t>
                      </a:r>
                      <a:r>
                        <a:rPr kumimoji="1" lang="en-US" altLang="ja-JP" sz="2000" dirty="0"/>
                        <a:t>MariaDB</a:t>
                      </a:r>
                      <a:r>
                        <a:rPr kumimoji="1" lang="ja-JP" altLang="en-US" sz="2000"/>
                        <a:t>のインストール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069603"/>
                  </a:ext>
                </a:extLst>
              </a:tr>
              <a:tr h="444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latin typeface="Meiryo"/>
                        </a:rPr>
                        <a:t>250008</a:t>
                      </a:r>
                      <a:endParaRPr kumimoji="1" lang="en-US" altLang="ja-JP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事後処理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Ansible</a:t>
                      </a:r>
                      <a:endParaRPr kumimoji="1" lang="ja-JP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2000" b="0" i="0" u="none" strike="noStrike" noProof="0" dirty="0">
                          <a:solidFill>
                            <a:schemeClr val="tx1"/>
                          </a:solidFill>
                          <a:latin typeface="Meiryo"/>
                          <a:ea typeface="Meiryo"/>
                        </a:rPr>
                        <a:t>踏み台サーバから</a:t>
                      </a:r>
                      <a:r>
                        <a:rPr lang="ja-JP" sz="2000" b="0" i="0" u="none" strike="noStrike" noProof="0" dirty="0">
                          <a:latin typeface="Meiryo"/>
                          <a:ea typeface="Meiryo"/>
                        </a:rPr>
                        <a:t>キーペアの</a:t>
                      </a:r>
                      <a:r>
                        <a:rPr lang="ja-JP" altLang="en-US" sz="2000" b="0" i="0" u="none" strike="noStrike" noProof="0" dirty="0">
                          <a:latin typeface="Meiryo"/>
                          <a:ea typeface="Meiryo"/>
                        </a:rPr>
                        <a:t>削除</a:t>
                      </a:r>
                      <a:endParaRPr kumimoji="1" lang="en-US" altLang="ja-JP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18592"/>
                  </a:ext>
                </a:extLst>
              </a:tr>
            </a:tbl>
          </a:graphicData>
        </a:graphic>
      </p:graphicFrame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2.2 Movement</a:t>
            </a:r>
            <a:r>
              <a:rPr lang="ja-JP" altLang="en-US"/>
              <a:t>の概要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Conductor</a:t>
            </a:r>
            <a:r>
              <a:rPr lang="ja-JP" altLang="en-US" dirty="0"/>
              <a:t>内の</a:t>
            </a:r>
            <a:r>
              <a:rPr lang="en-US" altLang="ja-JP" dirty="0"/>
              <a:t>Movement</a:t>
            </a:r>
            <a:r>
              <a:rPr lang="ja-JP" altLang="en-US" dirty="0"/>
              <a:t>の動作一覧です。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541157" y="6299460"/>
            <a:ext cx="3744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※</a:t>
            </a:r>
            <a:r>
              <a:rPr kumimoji="1" lang="ja-JP" altLang="en-US" sz="1400" dirty="0"/>
              <a:t>各サーバ間の連携設定はしていません</a:t>
            </a:r>
          </a:p>
        </p:txBody>
      </p:sp>
    </p:spTree>
    <p:extLst>
      <p:ext uri="{BB962C8B-B14F-4D97-AF65-F5344CB8AC3E}">
        <p14:creationId xmlns:p14="http://schemas.microsoft.com/office/powerpoint/2010/main" val="1882959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239184" y="3045073"/>
            <a:ext cx="11712000" cy="467239"/>
          </a:xfrm>
        </p:spPr>
        <p:txBody>
          <a:bodyPr/>
          <a:lstStyle/>
          <a:p>
            <a:r>
              <a:rPr lang="ja-JP" altLang="en-US" dirty="0"/>
              <a:t>参考（応用編）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812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E704-8605-4BCF-BFF1-E00DC9E3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Playbook</a:t>
            </a:r>
            <a:r>
              <a:rPr lang="ja-JP" altLang="en-US" dirty="0">
                <a:ea typeface="+mj-lt"/>
                <a:cs typeface="+mj-lt"/>
              </a:rPr>
              <a:t>の編集</a:t>
            </a:r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98737B4-93AB-4304-A15B-43E84C2155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033" b="17137"/>
          <a:stretch/>
        </p:blipFill>
        <p:spPr>
          <a:xfrm>
            <a:off x="287746" y="827763"/>
            <a:ext cx="5396777" cy="38254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A1E3A0-B982-4561-9E44-581E1227EEB6}"/>
              </a:ext>
            </a:extLst>
          </p:cNvPr>
          <p:cNvSpPr/>
          <p:nvPr/>
        </p:nvSpPr>
        <p:spPr bwMode="auto">
          <a:xfrm>
            <a:off x="3451483" y="3531930"/>
            <a:ext cx="725508" cy="92961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n-ea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FBC17A88-5CFA-449C-B6D6-A8477665D5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855" b="8746"/>
          <a:stretch/>
        </p:blipFill>
        <p:spPr>
          <a:xfrm>
            <a:off x="5966467" y="827763"/>
            <a:ext cx="5688790" cy="3816530"/>
          </a:xfrm>
          <a:prstGeom prst="rect">
            <a:avLst/>
          </a:prstGeom>
        </p:spPr>
      </p:pic>
      <p:sp>
        <p:nvSpPr>
          <p:cNvPr id="4" name="楕円 3"/>
          <p:cNvSpPr/>
          <p:nvPr/>
        </p:nvSpPr>
        <p:spPr bwMode="auto">
          <a:xfrm>
            <a:off x="3220031" y="3287367"/>
            <a:ext cx="504070" cy="50407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+mn-ea"/>
              </a:rPr>
              <a:t>1</a:t>
            </a:r>
            <a:endParaRPr kumimoji="1" lang="ja-JP" altLang="en-US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5A1E3A0-B982-4561-9E44-581E1227EEB6}"/>
              </a:ext>
            </a:extLst>
          </p:cNvPr>
          <p:cNvSpPr/>
          <p:nvPr/>
        </p:nvSpPr>
        <p:spPr bwMode="auto">
          <a:xfrm>
            <a:off x="5915975" y="1970973"/>
            <a:ext cx="1239107" cy="32434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n-ea"/>
            </a:endParaRPr>
          </a:p>
        </p:txBody>
      </p:sp>
      <p:sp>
        <p:nvSpPr>
          <p:cNvPr id="11" name="楕円 10"/>
          <p:cNvSpPr/>
          <p:nvPr/>
        </p:nvSpPr>
        <p:spPr bwMode="auto">
          <a:xfrm>
            <a:off x="5663940" y="1636646"/>
            <a:ext cx="504070" cy="50407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+mn-ea"/>
              </a:rPr>
              <a:t>2</a:t>
            </a:r>
            <a:endParaRPr kumimoji="1" lang="ja-JP" altLang="en-US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5A1E3A0-B982-4561-9E44-581E1227EEB6}"/>
              </a:ext>
            </a:extLst>
          </p:cNvPr>
          <p:cNvSpPr/>
          <p:nvPr/>
        </p:nvSpPr>
        <p:spPr bwMode="auto">
          <a:xfrm>
            <a:off x="8916566" y="2603467"/>
            <a:ext cx="927679" cy="175278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n-ea"/>
            </a:endParaRPr>
          </a:p>
        </p:txBody>
      </p:sp>
      <p:sp>
        <p:nvSpPr>
          <p:cNvPr id="14" name="楕円 13"/>
          <p:cNvSpPr/>
          <p:nvPr/>
        </p:nvSpPr>
        <p:spPr bwMode="auto">
          <a:xfrm>
            <a:off x="8664531" y="2295315"/>
            <a:ext cx="504070" cy="50407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+mn-ea"/>
              </a:rPr>
              <a:t>3</a:t>
            </a:r>
            <a:endParaRPr kumimoji="1" lang="ja-JP" altLang="en-US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5A1E3A0-B982-4561-9E44-581E1227EEB6}"/>
              </a:ext>
            </a:extLst>
          </p:cNvPr>
          <p:cNvSpPr/>
          <p:nvPr/>
        </p:nvSpPr>
        <p:spPr bwMode="auto">
          <a:xfrm>
            <a:off x="7445968" y="2603467"/>
            <a:ext cx="310974" cy="175278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n-ea"/>
            </a:endParaRPr>
          </a:p>
        </p:txBody>
      </p:sp>
      <p:sp>
        <p:nvSpPr>
          <p:cNvPr id="16" name="楕円 15"/>
          <p:cNvSpPr/>
          <p:nvPr/>
        </p:nvSpPr>
        <p:spPr bwMode="auto">
          <a:xfrm>
            <a:off x="7128903" y="2295315"/>
            <a:ext cx="504070" cy="50407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+mn-ea"/>
              </a:rPr>
              <a:t>4</a:t>
            </a:r>
            <a:endParaRPr kumimoji="1" lang="ja-JP" altLang="en-US" sz="2000" b="1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083848"/>
              </p:ext>
            </p:extLst>
          </p:nvPr>
        </p:nvGraphicFramePr>
        <p:xfrm>
          <a:off x="5867744" y="5103339"/>
          <a:ext cx="6048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567356667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3441646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No.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操作概要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89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編集したい</a:t>
                      </a:r>
                      <a:r>
                        <a:rPr kumimoji="1" lang="en-US" altLang="ja-JP" dirty="0"/>
                        <a:t>Playbook</a:t>
                      </a:r>
                      <a:r>
                        <a:rPr kumimoji="1" lang="ja-JP" altLang="en-US" dirty="0"/>
                        <a:t>素材を選択してダウンロード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1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編集が終わった</a:t>
                      </a:r>
                      <a:r>
                        <a:rPr kumimoji="1" lang="en-US" altLang="ja-JP" dirty="0"/>
                        <a:t>Playbook</a:t>
                      </a:r>
                      <a:r>
                        <a:rPr kumimoji="1" lang="ja-JP" altLang="en-US" dirty="0"/>
                        <a:t>素材をアップロード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463039"/>
                  </a:ext>
                </a:extLst>
              </a:tr>
            </a:tbl>
          </a:graphicData>
        </a:graphic>
      </p:graphicFrame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148442"/>
              </p:ext>
            </p:extLst>
          </p:nvPr>
        </p:nvGraphicFramePr>
        <p:xfrm>
          <a:off x="282000" y="5103339"/>
          <a:ext cx="530993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567356667"/>
                    </a:ext>
                  </a:extLst>
                </a:gridCol>
                <a:gridCol w="4661930">
                  <a:extLst>
                    <a:ext uri="{9D8B030D-6E8A-4147-A177-3AD203B41FA5}">
                      <a16:colId xmlns:a16="http://schemas.microsoft.com/office/drawing/2014/main" val="4055781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No.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操作概要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89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メニューグループから</a:t>
                      </a:r>
                      <a:r>
                        <a:rPr kumimoji="1" lang="en-US" altLang="ja-JP" dirty="0"/>
                        <a:t>Terraform</a:t>
                      </a:r>
                      <a:r>
                        <a:rPr kumimoji="1" lang="ja-JP" altLang="en-US" dirty="0"/>
                        <a:t>を選択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1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メニューバーから</a:t>
                      </a:r>
                      <a:r>
                        <a:rPr kumimoji="1" lang="en-US" altLang="ja-JP" dirty="0"/>
                        <a:t>Playbook</a:t>
                      </a:r>
                      <a:r>
                        <a:rPr kumimoji="1" lang="ja-JP" altLang="en-US" dirty="0"/>
                        <a:t>素材集を選択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463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369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>
            <a:extLst>
              <a:ext uri="{FF2B5EF4-FFF2-40B4-BE49-F238E27FC236}">
                <a16:creationId xmlns:a16="http://schemas.microsoft.com/office/drawing/2014/main" id="{9DE3BD7A-9251-4B43-87DD-56886242FD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47980" b="23117"/>
          <a:stretch/>
        </p:blipFill>
        <p:spPr>
          <a:xfrm>
            <a:off x="5960336" y="827761"/>
            <a:ext cx="6040484" cy="38254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0BE704-8605-4BCF-BFF1-E00DC9E3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Module</a:t>
            </a:r>
            <a:r>
              <a:rPr lang="ja-JP" altLang="en-US" dirty="0">
                <a:ea typeface="+mj-lt"/>
                <a:cs typeface="+mj-lt"/>
              </a:rPr>
              <a:t>素材の編集</a:t>
            </a:r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98737B4-93AB-4304-A15B-43E84C2155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033" b="17137"/>
          <a:stretch/>
        </p:blipFill>
        <p:spPr>
          <a:xfrm>
            <a:off x="287746" y="827763"/>
            <a:ext cx="5396777" cy="38254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A1E3A0-B982-4561-9E44-581E1227EEB6}"/>
              </a:ext>
            </a:extLst>
          </p:cNvPr>
          <p:cNvSpPr/>
          <p:nvPr/>
        </p:nvSpPr>
        <p:spPr bwMode="auto">
          <a:xfrm>
            <a:off x="3451483" y="3531930"/>
            <a:ext cx="725508" cy="92961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n-ea"/>
            </a:endParaRPr>
          </a:p>
        </p:txBody>
      </p:sp>
      <p:sp>
        <p:nvSpPr>
          <p:cNvPr id="4" name="楕円 3"/>
          <p:cNvSpPr/>
          <p:nvPr/>
        </p:nvSpPr>
        <p:spPr bwMode="auto">
          <a:xfrm>
            <a:off x="3220031" y="3287367"/>
            <a:ext cx="504070" cy="50407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+mn-ea"/>
              </a:rPr>
              <a:t>1</a:t>
            </a:r>
            <a:endParaRPr kumimoji="1" lang="ja-JP" altLang="en-US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5A1E3A0-B982-4561-9E44-581E1227EEB6}"/>
              </a:ext>
            </a:extLst>
          </p:cNvPr>
          <p:cNvSpPr/>
          <p:nvPr/>
        </p:nvSpPr>
        <p:spPr bwMode="auto">
          <a:xfrm>
            <a:off x="5836275" y="2695877"/>
            <a:ext cx="1239107" cy="32434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n-ea"/>
            </a:endParaRPr>
          </a:p>
        </p:txBody>
      </p:sp>
      <p:sp>
        <p:nvSpPr>
          <p:cNvPr id="11" name="楕円 10"/>
          <p:cNvSpPr/>
          <p:nvPr/>
        </p:nvSpPr>
        <p:spPr bwMode="auto">
          <a:xfrm>
            <a:off x="5584240" y="2361550"/>
            <a:ext cx="504070" cy="50407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+mn-ea"/>
              </a:rPr>
              <a:t>2</a:t>
            </a:r>
            <a:endParaRPr kumimoji="1" lang="ja-JP" altLang="en-US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5A1E3A0-B982-4561-9E44-581E1227EEB6}"/>
              </a:ext>
            </a:extLst>
          </p:cNvPr>
          <p:cNvSpPr/>
          <p:nvPr/>
        </p:nvSpPr>
        <p:spPr bwMode="auto">
          <a:xfrm>
            <a:off x="9154271" y="2225850"/>
            <a:ext cx="927679" cy="25155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n-ea"/>
            </a:endParaRPr>
          </a:p>
        </p:txBody>
      </p:sp>
      <p:sp>
        <p:nvSpPr>
          <p:cNvPr id="14" name="楕円 13"/>
          <p:cNvSpPr/>
          <p:nvPr/>
        </p:nvSpPr>
        <p:spPr bwMode="auto">
          <a:xfrm>
            <a:off x="8902236" y="1917698"/>
            <a:ext cx="504070" cy="50407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+mn-ea"/>
              </a:rPr>
              <a:t>3</a:t>
            </a:r>
            <a:endParaRPr kumimoji="1" lang="ja-JP" altLang="en-US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5A1E3A0-B982-4561-9E44-581E1227EEB6}"/>
              </a:ext>
            </a:extLst>
          </p:cNvPr>
          <p:cNvSpPr/>
          <p:nvPr/>
        </p:nvSpPr>
        <p:spPr bwMode="auto">
          <a:xfrm>
            <a:off x="7429628" y="2225850"/>
            <a:ext cx="310974" cy="25155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38100">
              <a:schemeClr val="bg1">
                <a:alpha val="40000"/>
              </a:schemeClr>
            </a:glow>
          </a:effectLst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n-ea"/>
            </a:endParaRPr>
          </a:p>
        </p:txBody>
      </p:sp>
      <p:sp>
        <p:nvSpPr>
          <p:cNvPr id="16" name="楕円 15"/>
          <p:cNvSpPr/>
          <p:nvPr/>
        </p:nvSpPr>
        <p:spPr bwMode="auto">
          <a:xfrm>
            <a:off x="7153814" y="1912731"/>
            <a:ext cx="504070" cy="50407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+mn-ea"/>
              </a:rPr>
              <a:t>4</a:t>
            </a:r>
            <a:endParaRPr kumimoji="1" lang="ja-JP" altLang="en-US" sz="2000" b="1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878383"/>
              </p:ext>
            </p:extLst>
          </p:nvPr>
        </p:nvGraphicFramePr>
        <p:xfrm>
          <a:off x="5867744" y="5103339"/>
          <a:ext cx="6048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567356667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3441646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No.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操作概要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89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編集したい</a:t>
                      </a:r>
                      <a:r>
                        <a:rPr kumimoji="1" lang="en-US" altLang="ja-JP" dirty="0"/>
                        <a:t>Module</a:t>
                      </a:r>
                      <a:r>
                        <a:rPr kumimoji="1" lang="ja-JP" altLang="en-US" dirty="0"/>
                        <a:t>素材を選択してダウンロード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1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編集が終わった</a:t>
                      </a:r>
                      <a:r>
                        <a:rPr kumimoji="1" lang="en-US" altLang="ja-JP" dirty="0"/>
                        <a:t>Module</a:t>
                      </a:r>
                      <a:r>
                        <a:rPr kumimoji="1" lang="ja-JP" altLang="en-US" dirty="0"/>
                        <a:t>素材をアップロード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463039"/>
                  </a:ext>
                </a:extLst>
              </a:tr>
            </a:tbl>
          </a:graphicData>
        </a:graphic>
      </p:graphicFrame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275468"/>
              </p:ext>
            </p:extLst>
          </p:nvPr>
        </p:nvGraphicFramePr>
        <p:xfrm>
          <a:off x="282000" y="5103339"/>
          <a:ext cx="530993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567356667"/>
                    </a:ext>
                  </a:extLst>
                </a:gridCol>
                <a:gridCol w="4661930">
                  <a:extLst>
                    <a:ext uri="{9D8B030D-6E8A-4147-A177-3AD203B41FA5}">
                      <a16:colId xmlns:a16="http://schemas.microsoft.com/office/drawing/2014/main" val="4055781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No.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操作概要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89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メニューグループから</a:t>
                      </a:r>
                      <a:r>
                        <a:rPr kumimoji="1" lang="en-US" altLang="ja-JP" dirty="0"/>
                        <a:t>Terraform</a:t>
                      </a:r>
                      <a:r>
                        <a:rPr kumimoji="1" lang="ja-JP" altLang="en-US" dirty="0"/>
                        <a:t>を選択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1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メニューバーから</a:t>
                      </a:r>
                      <a:r>
                        <a:rPr kumimoji="1" lang="en-US" altLang="ja-JP" dirty="0"/>
                        <a:t>Module</a:t>
                      </a:r>
                      <a:r>
                        <a:rPr kumimoji="1" lang="ja-JP" altLang="en-US" dirty="0"/>
                        <a:t>素材集を選択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463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89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Module</a:t>
            </a:r>
            <a:r>
              <a:rPr lang="ja-JP" altLang="en-US" dirty="0"/>
              <a:t>素材</a:t>
            </a:r>
            <a:r>
              <a:rPr lang="en-US" altLang="ja-JP" dirty="0"/>
              <a:t>/Playbook</a:t>
            </a:r>
            <a:r>
              <a:rPr lang="ja-JP" altLang="en-US" dirty="0"/>
              <a:t>に関するドキュメント</a:t>
            </a: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Module</a:t>
            </a:r>
            <a:r>
              <a:rPr lang="ja-JP" altLang="en-US" dirty="0"/>
              <a:t>素材について</a:t>
            </a:r>
            <a:endParaRPr lang="en-US" altLang="ja-JP" dirty="0"/>
          </a:p>
          <a:p>
            <a:pPr marL="177800" indent="0">
              <a:buNone/>
            </a:pPr>
            <a:r>
              <a:rPr lang="en-US" altLang="ja-JP" dirty="0"/>
              <a:t>Module</a:t>
            </a:r>
            <a:r>
              <a:rPr lang="ja-JP" altLang="en-US" dirty="0"/>
              <a:t>素材は</a:t>
            </a:r>
            <a:r>
              <a:rPr lang="en-US" altLang="ja-JP" dirty="0"/>
              <a:t>HCL</a:t>
            </a:r>
            <a:r>
              <a:rPr lang="ja-JP" altLang="en-US" dirty="0"/>
              <a:t>と呼ばれる</a:t>
            </a:r>
            <a:r>
              <a:rPr lang="en-US" altLang="ja-JP" dirty="0"/>
              <a:t>IaC</a:t>
            </a:r>
            <a:r>
              <a:rPr lang="ja-JP" altLang="en-US" dirty="0"/>
              <a:t>で記述されています。</a:t>
            </a:r>
            <a:endParaRPr lang="en-US" altLang="ja-JP" dirty="0"/>
          </a:p>
          <a:p>
            <a:pPr marL="177800" indent="0">
              <a:buNone/>
            </a:pPr>
            <a:r>
              <a:rPr lang="en-US" altLang="ja-JP" dirty="0"/>
              <a:t>HCL</a:t>
            </a:r>
            <a:r>
              <a:rPr lang="ja-JP" altLang="en-US" dirty="0"/>
              <a:t>の詳細については</a:t>
            </a:r>
            <a:r>
              <a:rPr lang="en-US" altLang="ja-JP" dirty="0">
                <a:hlinkClick r:id="rId2"/>
              </a:rPr>
              <a:t>Hashicorp</a:t>
            </a:r>
            <a:r>
              <a:rPr lang="ja-JP" altLang="en-US" dirty="0">
                <a:hlinkClick r:id="rId2"/>
              </a:rPr>
              <a:t>社のドキュメント</a:t>
            </a:r>
            <a:r>
              <a:rPr lang="ja-JP" altLang="en-US" dirty="0"/>
              <a:t>をご参照下さい。</a:t>
            </a:r>
            <a:endParaRPr lang="ja-JP" dirty="0"/>
          </a:p>
          <a:p>
            <a:pPr lvl="1"/>
            <a:endParaRPr lang="ja-JP" altLang="en-US" dirty="0"/>
          </a:p>
          <a:p>
            <a:r>
              <a:rPr lang="ja-JP" dirty="0"/>
              <a:t>Terraform Provider</a:t>
            </a:r>
            <a:endParaRPr lang="en-US" altLang="ja-JP" dirty="0"/>
          </a:p>
          <a:p>
            <a:pPr marL="177800" indent="0">
              <a:buNone/>
            </a:pPr>
            <a:r>
              <a:rPr lang="en-US" altLang="ja-JP" dirty="0"/>
              <a:t>Terraform</a:t>
            </a:r>
            <a:r>
              <a:rPr lang="ja-JP" altLang="en-US" dirty="0"/>
              <a:t>では、</a:t>
            </a:r>
            <a:r>
              <a:rPr lang="en-US" altLang="ja-JP" dirty="0"/>
              <a:t>VMware</a:t>
            </a:r>
            <a:r>
              <a:rPr lang="ja-JP" altLang="en-US" dirty="0" err="1"/>
              <a:t>のような</a:t>
            </a:r>
            <a:r>
              <a:rPr lang="ja-JP" altLang="en-US" dirty="0"/>
              <a:t>プラットフォーム依存の</a:t>
            </a:r>
            <a:r>
              <a:rPr lang="ja-JP" altLang="en-US"/>
              <a:t>処理はプロバイダー</a:t>
            </a:r>
            <a:r>
              <a:rPr lang="ja-JP" altLang="en-US" dirty="0"/>
              <a:t>と呼ばれる実行ファイルが担当しています。</a:t>
            </a:r>
            <a:endParaRPr lang="en-US" altLang="ja-JP" dirty="0"/>
          </a:p>
          <a:p>
            <a:pPr marL="177800" indent="0">
              <a:buNone/>
            </a:pPr>
            <a:r>
              <a:rPr lang="en-US" altLang="ja-JP" dirty="0"/>
              <a:t>VMware Model</a:t>
            </a:r>
            <a:r>
              <a:rPr lang="ja-JP" altLang="en-US" dirty="0"/>
              <a:t>では </a:t>
            </a:r>
            <a:r>
              <a:rPr lang="en-US" altLang="ja-JP" dirty="0">
                <a:hlinkClick r:id="rId3"/>
              </a:rPr>
              <a:t>NSXT</a:t>
            </a:r>
            <a:r>
              <a:rPr lang="ja-JP" altLang="en-US" dirty="0">
                <a:hlinkClick r:id="rId3"/>
              </a:rPr>
              <a:t> </a:t>
            </a:r>
            <a:r>
              <a:rPr lang="en-US" altLang="ja-JP" dirty="0">
                <a:hlinkClick r:id="rId3"/>
              </a:rPr>
              <a:t>Provider</a:t>
            </a:r>
            <a:r>
              <a:rPr lang="ja-JP" altLang="en-US" dirty="0"/>
              <a:t>と</a:t>
            </a:r>
            <a:r>
              <a:rPr lang="en-US" altLang="ja-JP" dirty="0"/>
              <a:t> </a:t>
            </a:r>
            <a:r>
              <a:rPr lang="en-US" altLang="ja-JP" dirty="0">
                <a:hlinkClick r:id="rId4"/>
              </a:rPr>
              <a:t>vSphere Provider</a:t>
            </a:r>
            <a:r>
              <a:rPr lang="ja-JP" altLang="en-US" dirty="0"/>
              <a:t> を使用しています。</a:t>
            </a:r>
            <a:endParaRPr lang="en-US" altLang="ja-JP" dirty="0"/>
          </a:p>
          <a:p>
            <a:pPr marL="177800" indent="0">
              <a:buNone/>
            </a:pPr>
            <a:r>
              <a:rPr lang="ja-JP" altLang="en-US" dirty="0"/>
              <a:t>それぞれの</a:t>
            </a:r>
            <a:r>
              <a:rPr lang="en-US" altLang="ja-JP" dirty="0"/>
              <a:t>Provider</a:t>
            </a:r>
            <a:r>
              <a:rPr lang="ja-JP" altLang="en-US" dirty="0"/>
              <a:t>の使用方法は、</a:t>
            </a:r>
            <a:r>
              <a:rPr lang="en-US" altLang="ja-JP" dirty="0">
                <a:hlinkClick r:id="rId5"/>
              </a:rPr>
              <a:t>Hashicorp</a:t>
            </a:r>
            <a:r>
              <a:rPr lang="ja-JP" altLang="en-US" dirty="0">
                <a:hlinkClick r:id="rId5"/>
              </a:rPr>
              <a:t>社のドキュメント</a:t>
            </a:r>
            <a:r>
              <a:rPr lang="ja-JP" altLang="en-US" dirty="0"/>
              <a:t>をご参照下さい。</a:t>
            </a:r>
            <a:endParaRPr lang="en-US" altLang="ja-JP" dirty="0"/>
          </a:p>
          <a:p>
            <a:pPr marL="177800" indent="0">
              <a:buNone/>
            </a:pP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参考</a:t>
            </a:r>
            <a:r>
              <a:rPr lang="en-US" altLang="ja-JP" dirty="0"/>
              <a:t>) Ansible Galaxy</a:t>
            </a:r>
          </a:p>
          <a:p>
            <a:pPr marL="177800" indent="0">
              <a:buNone/>
            </a:pPr>
            <a:r>
              <a:rPr lang="en-US" altLang="ja-JP" dirty="0">
                <a:hlinkClick r:id="rId6"/>
              </a:rPr>
              <a:t>Ansible Galaxy</a:t>
            </a:r>
            <a:r>
              <a:rPr lang="ja-JP" altLang="en-US" dirty="0"/>
              <a:t>は、全世界の</a:t>
            </a:r>
            <a:r>
              <a:rPr lang="en-US" altLang="ja-JP" dirty="0"/>
              <a:t>Ansible</a:t>
            </a:r>
            <a:r>
              <a:rPr lang="ja-JP" altLang="en-US" dirty="0"/>
              <a:t>ユーザが</a:t>
            </a:r>
            <a:r>
              <a:rPr lang="en-US" altLang="ja-JP" dirty="0"/>
              <a:t>Playbook</a:t>
            </a:r>
            <a:r>
              <a:rPr lang="ja-JP" altLang="en-US" dirty="0"/>
              <a:t>を共有するためのコミュニティです。</a:t>
            </a:r>
            <a:endParaRPr lang="en-US" altLang="ja-JP" dirty="0"/>
          </a:p>
          <a:p>
            <a:pPr marL="177800" indent="0">
              <a:buNone/>
            </a:pPr>
            <a:r>
              <a:rPr lang="ja-JP" altLang="en-US" dirty="0"/>
              <a:t>アップロードされた</a:t>
            </a:r>
            <a:r>
              <a:rPr lang="en-US" altLang="ja-JP" dirty="0"/>
              <a:t>Playbook</a:t>
            </a:r>
            <a:r>
              <a:rPr lang="ja-JP" altLang="en-US" dirty="0"/>
              <a:t>を再利用することで、</a:t>
            </a:r>
            <a:r>
              <a:rPr lang="en-US" altLang="ja-JP" dirty="0"/>
              <a:t>Playbook</a:t>
            </a:r>
            <a:r>
              <a:rPr lang="ja-JP" altLang="en-US" dirty="0"/>
              <a:t>を作成する時間を削減することが出来ます。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3381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31380" y="116541"/>
            <a:ext cx="7344000" cy="405683"/>
          </a:xfrm>
        </p:spPr>
        <p:txBody>
          <a:bodyPr/>
          <a:lstStyle/>
          <a:p>
            <a:r>
              <a:rPr kumimoji="1" lang="ja-JP" altLang="en-US" dirty="0"/>
              <a:t>概要 目次</a:t>
            </a: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31298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>
                <a:latin typeface="+mn-ea"/>
              </a:rPr>
              <a:t>はじめに</a:t>
            </a:r>
          </a:p>
          <a:p>
            <a:pPr marL="800100" lvl="1" indent="-342900">
              <a:buFontTx/>
              <a:buAutoNum type="arabicPeriod"/>
            </a:pPr>
            <a:r>
              <a:rPr lang="ja-JP" altLang="en-US">
                <a:ea typeface="+mn-lt"/>
                <a:cs typeface="+mn-lt"/>
              </a:rPr>
              <a:t>はじめに</a:t>
            </a:r>
            <a:endParaRPr lang="en-US">
              <a:ea typeface="+mn-lt"/>
              <a:cs typeface="+mn-lt"/>
            </a:endParaRPr>
          </a:p>
          <a:p>
            <a:pPr marL="800100" lvl="1" indent="-342900">
              <a:buFontTx/>
              <a:buAutoNum type="arabicPeriod"/>
            </a:pPr>
            <a:r>
              <a:rPr lang="en-US" dirty="0">
                <a:ea typeface="+mn-lt"/>
                <a:cs typeface="+mn-lt"/>
              </a:rPr>
              <a:t>VMware</a:t>
            </a:r>
            <a:r>
              <a:rPr lang="ja-JP" altLang="en-US">
                <a:ea typeface="+mn-lt"/>
                <a:cs typeface="+mn-lt"/>
              </a:rPr>
              <a:t>基盤について</a:t>
            </a:r>
          </a:p>
          <a:p>
            <a:pPr marL="800100" lvl="1" indent="-342900">
              <a:buFontTx/>
              <a:buAutoNum type="arabicPeriod"/>
            </a:pPr>
            <a:r>
              <a:rPr lang="en-US" altLang="ja-JP" dirty="0">
                <a:ea typeface="+mn-lt"/>
                <a:cs typeface="+mn-lt"/>
              </a:rPr>
              <a:t>Terraform</a:t>
            </a:r>
            <a:r>
              <a:rPr lang="ja-JP">
                <a:ea typeface="+mn-lt"/>
                <a:cs typeface="+mn-lt"/>
              </a:rPr>
              <a:t>とは？</a:t>
            </a:r>
            <a:endParaRPr lang="ja-JP" altLang="en-US" dirty="0"/>
          </a:p>
          <a:p>
            <a:pPr marL="800100" lvl="1" indent="-342900">
              <a:buAutoNum type="arabicPeriod"/>
            </a:pPr>
            <a:r>
              <a:rPr lang="ja-JP">
                <a:ea typeface="+mn-lt"/>
                <a:cs typeface="+mn-lt"/>
              </a:rPr>
              <a:t>VMware Modelで作成される仮想ネットワーク</a:t>
            </a:r>
            <a:endParaRPr lang="ja-JP" altLang="en-US" dirty="0">
              <a:latin typeface="+mn-ea"/>
            </a:endParaRPr>
          </a:p>
          <a:p>
            <a:pPr marL="800100" lvl="1" indent="-342900">
              <a:buAutoNum type="arabicPeriod"/>
            </a:pPr>
            <a:endParaRPr lang="ja-JP" altLang="en-US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altLang="ja-JP" dirty="0">
                <a:ea typeface="+mn-lt"/>
                <a:cs typeface="+mn-lt"/>
              </a:rPr>
              <a:t>VMware Model</a:t>
            </a:r>
            <a:r>
              <a:rPr lang="ja-JP">
                <a:ea typeface="+mn-lt"/>
                <a:cs typeface="+mn-lt"/>
              </a:rPr>
              <a:t>の実行</a:t>
            </a:r>
            <a:endParaRPr lang="ja-JP"/>
          </a:p>
          <a:p>
            <a:pPr marL="800100" lvl="1" indent="-342900">
              <a:buAutoNum type="arabicPeriod"/>
            </a:pPr>
            <a:r>
              <a:rPr lang="ja-JP">
                <a:latin typeface="Meiryo"/>
                <a:ea typeface="Meiryo"/>
              </a:rPr>
              <a:t>実行の流れ</a:t>
            </a:r>
            <a:endParaRPr lang="ja-JP"/>
          </a:p>
          <a:p>
            <a:pPr marL="800100" lvl="1" indent="-342900">
              <a:buAutoNum type="arabicPeriod"/>
            </a:pPr>
            <a:r>
              <a:rPr lang="en-US" altLang="ja-JP" dirty="0">
                <a:ea typeface="+mn-lt"/>
                <a:cs typeface="+mn-lt"/>
              </a:rPr>
              <a:t>Movement</a:t>
            </a:r>
            <a:r>
              <a:rPr lang="ja-JP">
                <a:ea typeface="+mn-lt"/>
                <a:cs typeface="+mn-lt"/>
              </a:rPr>
              <a:t>の概要</a:t>
            </a:r>
            <a:endParaRPr lang="ja-JP"/>
          </a:p>
          <a:p>
            <a:pPr marL="800100" lvl="1" indent="-342900">
              <a:buFontTx/>
              <a:buAutoNum type="arabicPeriod"/>
            </a:pPr>
            <a:endParaRPr lang="ja-JP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参考（応用編）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195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239184" y="3045073"/>
            <a:ext cx="11712000" cy="467239"/>
          </a:xfrm>
        </p:spPr>
        <p:txBody>
          <a:bodyPr/>
          <a:lstStyle/>
          <a:p>
            <a:r>
              <a:rPr lang="ja-JP" altLang="en-US"/>
              <a:t>1. はじめに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1.1 </a:t>
            </a:r>
            <a:r>
              <a:rPr kumimoji="1" lang="ja-JP" altLang="en-US"/>
              <a:t>はじめに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9705" indent="-179705"/>
            <a:r>
              <a:rPr kumimoji="1" lang="ja-JP" altLang="en-US" dirty="0"/>
              <a:t>このドキュメントは、</a:t>
            </a:r>
            <a:r>
              <a:rPr kumimoji="1" lang="en-US" altLang="ja-JP" dirty="0"/>
              <a:t>Setting samples VMware Model</a:t>
            </a:r>
            <a:r>
              <a:rPr lang="ja-JP" altLang="en-US" dirty="0"/>
              <a:t>の概要を記載するものです。</a:t>
            </a:r>
            <a:endParaRPr lang="en-US" altLang="ja-JP" dirty="0"/>
          </a:p>
          <a:p>
            <a:pPr marL="177800" indent="0">
              <a:buNone/>
            </a:pPr>
            <a:r>
              <a:rPr lang="ja-JP" altLang="en-US" dirty="0"/>
              <a:t>また、</a:t>
            </a:r>
            <a:r>
              <a:rPr lang="en-US" altLang="ja-JP" dirty="0"/>
              <a:t>VMware Model</a:t>
            </a:r>
            <a:r>
              <a:rPr lang="ja-JP" altLang="en-US" dirty="0"/>
              <a:t>は </a:t>
            </a:r>
            <a:r>
              <a:rPr lang="en-US" altLang="ja-JP" dirty="0"/>
              <a:t>Exastro IT Automation(</a:t>
            </a:r>
            <a:r>
              <a:rPr lang="ja-JP" altLang="en-US" dirty="0"/>
              <a:t>以下、</a:t>
            </a:r>
            <a:r>
              <a:rPr lang="en-US" altLang="ja-JP" dirty="0"/>
              <a:t>ITA)</a:t>
            </a:r>
            <a:r>
              <a:rPr lang="ja-JP" altLang="en-US" dirty="0"/>
              <a:t> に導入することで実行されます。</a:t>
            </a:r>
            <a:endParaRPr lang="en-US" altLang="ja-JP" dirty="0"/>
          </a:p>
          <a:p>
            <a:pPr marL="177800" indent="0">
              <a:buNone/>
            </a:pPr>
            <a:r>
              <a:rPr lang="ja-JP" altLang="en-US" dirty="0"/>
              <a:t>導入方法を知りたい方はコミュニティサイトの 「</a:t>
            </a:r>
            <a:r>
              <a:rPr lang="en-US" altLang="ja-JP" dirty="0"/>
              <a:t>VMware Model </a:t>
            </a:r>
            <a:r>
              <a:rPr lang="ja-JP" altLang="en-US"/>
              <a:t>導入手順」 をご参照ください。</a:t>
            </a:r>
            <a:endParaRPr lang="en-US" altLang="ja-JP"/>
          </a:p>
          <a:p>
            <a:pPr marL="179705" indent="-179705"/>
            <a:endParaRPr lang="en-US" altLang="ja-JP" dirty="0"/>
          </a:p>
          <a:p>
            <a:pPr marL="179705" indent="-179705"/>
            <a:endParaRPr lang="en-US" altLang="ja-JP" dirty="0"/>
          </a:p>
          <a:p>
            <a:pPr marL="179705" indent="-179705"/>
            <a:endParaRPr lang="en-US" altLang="ja-JP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9694C83-0052-4F32-A7D2-42CF82764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59" y="2020056"/>
            <a:ext cx="9430406" cy="451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2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1.2. VMware</a:t>
            </a:r>
            <a:r>
              <a:rPr lang="ja-JP" altLang="en-US" dirty="0"/>
              <a:t>基盤について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VMware vSphere</a:t>
            </a:r>
          </a:p>
          <a:p>
            <a:pPr marL="179388" indent="0">
              <a:buNone/>
            </a:pPr>
            <a:r>
              <a:rPr lang="en-US" altLang="ja-JP" dirty="0"/>
              <a:t>VMware vSphere</a:t>
            </a:r>
            <a:r>
              <a:rPr lang="ja-JP" altLang="en-US" dirty="0"/>
              <a:t>は、データセンターを </a:t>
            </a:r>
            <a:r>
              <a:rPr lang="en-US" altLang="ja-JP" dirty="0"/>
              <a:t>CPU</a:t>
            </a:r>
            <a:r>
              <a:rPr lang="ja-JP" altLang="en-US" dirty="0" err="1"/>
              <a:t>、</a:t>
            </a:r>
            <a:r>
              <a:rPr lang="ja-JP" altLang="en-US" dirty="0"/>
              <a:t>ストレージ、およびネットワーク リソースを含む統合されたコンピューティング インフラストラクチャに変換する、</a:t>
            </a:r>
            <a:r>
              <a:rPr lang="en-US" altLang="ja-JP" dirty="0"/>
              <a:t>VMware</a:t>
            </a:r>
            <a:r>
              <a:rPr lang="ja-JP" altLang="en-US" dirty="0"/>
              <a:t>社の仮想化プラットフォームです。</a:t>
            </a:r>
            <a:endParaRPr lang="en-US" altLang="ja-JP" dirty="0"/>
          </a:p>
          <a:p>
            <a:pPr marL="179388" indent="0">
              <a:buNone/>
            </a:pPr>
            <a:endParaRPr kumimoji="1" lang="en-US" altLang="ja-JP" dirty="0"/>
          </a:p>
          <a:p>
            <a:r>
              <a:rPr lang="en-US" altLang="ja-JP" dirty="0"/>
              <a:t>VMware NSX-T</a:t>
            </a:r>
          </a:p>
          <a:p>
            <a:pPr marL="179388" indent="0">
              <a:buNone/>
            </a:pPr>
            <a:r>
              <a:rPr lang="en-US" altLang="ja-JP" dirty="0"/>
              <a:t>VMware NSX-T</a:t>
            </a:r>
            <a:r>
              <a:rPr lang="ja-JP" altLang="en-US" dirty="0"/>
              <a:t>は、ネットワークスイッチ、分散ルーティング、分散ファイアウォールなどの仮想ネットワークを実現する</a:t>
            </a:r>
            <a:r>
              <a:rPr lang="en-US" altLang="ja-JP" dirty="0"/>
              <a:t>VMware</a:t>
            </a:r>
            <a:r>
              <a:rPr lang="ja-JP" altLang="en-US" dirty="0"/>
              <a:t>社の仮想化プラットフォームです。</a:t>
            </a:r>
            <a:endParaRPr lang="en-US" altLang="ja-JP" dirty="0"/>
          </a:p>
          <a:p>
            <a:pPr marL="179388" indent="0">
              <a:buNone/>
            </a:pPr>
            <a:endParaRPr lang="en-US" altLang="ja-JP" dirty="0"/>
          </a:p>
          <a:p>
            <a:pPr marL="179388" lvl="0" indent="0">
              <a:buClr>
                <a:srgbClr val="002B62"/>
              </a:buClr>
              <a:buNone/>
            </a:pPr>
            <a:r>
              <a:rPr lang="ja-JP" altLang="en-US" dirty="0"/>
              <a:t>詳しくは</a:t>
            </a:r>
            <a:r>
              <a:rPr lang="en-US" altLang="ja-JP" dirty="0"/>
              <a:t>VMware</a:t>
            </a:r>
            <a:r>
              <a:rPr lang="ja-JP" altLang="en-US" dirty="0"/>
              <a:t>社の公式サイト、ドキュメントをご参照ください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727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1.3.</a:t>
            </a:r>
            <a:r>
              <a:rPr lang="en-US" altLang="en-US"/>
              <a:t> </a:t>
            </a:r>
            <a:r>
              <a:rPr lang="en-US" altLang="ja-JP"/>
              <a:t>Terraform</a:t>
            </a:r>
            <a:r>
              <a:rPr lang="ja-JP" altLang="en-US"/>
              <a:t>とは？</a:t>
            </a:r>
            <a:endParaRPr lang="en-US" altLang="ja-JP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7296849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Terraform</a:t>
            </a:r>
            <a:r>
              <a:rPr lang="ja-JP" altLang="en-US" dirty="0"/>
              <a:t>は、</a:t>
            </a:r>
            <a:r>
              <a:rPr lang="en-US" altLang="ja-JP" dirty="0"/>
              <a:t>Hashicorp</a:t>
            </a:r>
            <a:r>
              <a:rPr lang="ja-JP" altLang="en-US" dirty="0"/>
              <a:t>社が提供するクラウド上のリソースをプロビジョニングするツールです。</a:t>
            </a:r>
            <a:endParaRPr lang="en-US" altLang="ja-JP" dirty="0"/>
          </a:p>
          <a:p>
            <a:pPr marL="177800" indent="0">
              <a:buNone/>
            </a:pPr>
            <a:r>
              <a:rPr lang="en-US" altLang="ja-JP" dirty="0"/>
              <a:t>Terraform</a:t>
            </a:r>
            <a:r>
              <a:rPr lang="ja-JP" altLang="en-US" dirty="0"/>
              <a:t>の実行には以下のいずれかを導入する必要があります。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Terraform Enterprise</a:t>
            </a:r>
          </a:p>
          <a:p>
            <a:pPr marL="177800" indent="0">
              <a:buNone/>
            </a:pPr>
            <a:r>
              <a:rPr lang="ja-JP" altLang="en-US" dirty="0"/>
              <a:t>オンプレミスのサーバに導入することで、パブリック</a:t>
            </a:r>
            <a:r>
              <a:rPr lang="en-US" altLang="ja-JP" dirty="0"/>
              <a:t>/</a:t>
            </a:r>
            <a:r>
              <a:rPr lang="ja-JP" altLang="en-US" dirty="0"/>
              <a:t>プライベートのクラウドリソースをプロビジョニングします。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Terraform Cloud Business</a:t>
            </a:r>
          </a:p>
          <a:p>
            <a:pPr marL="179388" indent="0">
              <a:buNone/>
            </a:pPr>
            <a:r>
              <a:rPr lang="en-US" altLang="ja-JP" dirty="0"/>
              <a:t>Hashicorp</a:t>
            </a:r>
            <a:r>
              <a:rPr lang="ja-JP" altLang="en-US" dirty="0"/>
              <a:t>社のクラウド上で提供され、パブリッククラウドリソースをプロビジョニングします。</a:t>
            </a:r>
            <a:endParaRPr lang="en-US" altLang="ja-JP" dirty="0"/>
          </a:p>
          <a:p>
            <a:pPr marL="179388" indent="0">
              <a:buNone/>
            </a:pPr>
            <a:r>
              <a:rPr lang="en-US" altLang="ja-JP" dirty="0"/>
              <a:t>Terraform Cloud Agent</a:t>
            </a:r>
            <a:r>
              <a:rPr lang="ja-JP" altLang="en-US" dirty="0"/>
              <a:t>を導入することでオンプレミスのリソースであってもプロビジョニングすることが可能です。</a:t>
            </a:r>
            <a:endParaRPr lang="en-US" altLang="ja-JP" dirty="0"/>
          </a:p>
          <a:p>
            <a:pPr marL="179388" indent="0">
              <a:buNone/>
            </a:pPr>
            <a:r>
              <a:rPr lang="ja-JP" altLang="en-US" dirty="0"/>
              <a:t>オンプレサーバに対してリソースやコストを割く必要がなく、小規模なプロビジョニングからスタート出来ます。</a:t>
            </a:r>
          </a:p>
        </p:txBody>
      </p:sp>
      <p:pic>
        <p:nvPicPr>
          <p:cNvPr id="2050" name="Picture 2" descr="How Terraform Cloud Works 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0" r="12529"/>
          <a:stretch/>
        </p:blipFill>
        <p:spPr bwMode="auto">
          <a:xfrm>
            <a:off x="7896250" y="857272"/>
            <a:ext cx="3960550" cy="541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7127720" y="6314688"/>
            <a:ext cx="50642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1200" u="sng" dirty="0"/>
              <a:t>出典</a:t>
            </a:r>
            <a:r>
              <a:rPr lang="en-US" altLang="ja-JP" sz="1200" u="sng" dirty="0"/>
              <a:t>: https://www.terraform.io/cloud</a:t>
            </a:r>
            <a:endParaRPr lang="ja-JP" alt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54799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1.4. VMware Model</a:t>
            </a:r>
            <a:r>
              <a:rPr lang="ja-JP" altLang="en-US" dirty="0"/>
              <a:t>で作成される仮想ネットワーク</a:t>
            </a:r>
            <a:endParaRPr kumimoji="1" lang="ja-JP" altLang="en-US" dirty="0"/>
          </a:p>
        </p:txBody>
      </p:sp>
      <p:sp>
        <p:nvSpPr>
          <p:cNvPr id="26" name="コンテンツ プレースホルダー 2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VMware Model</a:t>
            </a:r>
            <a:r>
              <a:rPr lang="ja-JP" altLang="en-US" dirty="0"/>
              <a:t>を実行すると、以下の仮想ネットワークが</a:t>
            </a:r>
            <a:r>
              <a:rPr lang="en-US" altLang="ja-JP" dirty="0"/>
              <a:t>VMware</a:t>
            </a:r>
            <a:r>
              <a:rPr lang="ja-JP" altLang="en-US" dirty="0"/>
              <a:t>基盤上に作成されます。</a:t>
            </a:r>
            <a:endParaRPr lang="en-US" altLang="ja-JP" dirty="0"/>
          </a:p>
          <a:p>
            <a:pPr marL="179388" indent="0">
              <a:buNone/>
            </a:pPr>
            <a:r>
              <a:rPr lang="ja-JP" altLang="en-US" dirty="0"/>
              <a:t>この仮想ネットワークは、</a:t>
            </a:r>
            <a:r>
              <a:rPr lang="en-US" altLang="ja-JP" dirty="0"/>
              <a:t>DMZ-NW</a:t>
            </a:r>
            <a:r>
              <a:rPr lang="ja-JP" altLang="en-US" dirty="0"/>
              <a:t>に</a:t>
            </a:r>
            <a:r>
              <a:rPr lang="en-US" altLang="ja-JP" dirty="0"/>
              <a:t>Web</a:t>
            </a:r>
            <a:r>
              <a:rPr lang="ja-JP" altLang="en-US" dirty="0"/>
              <a:t>サーバとロードバランサ、</a:t>
            </a:r>
            <a:r>
              <a:rPr lang="en-US" altLang="ja-JP" dirty="0"/>
              <a:t>INTRA-NW</a:t>
            </a:r>
            <a:r>
              <a:rPr lang="ja-JP" altLang="en-US" dirty="0"/>
              <a:t>に</a:t>
            </a:r>
            <a:r>
              <a:rPr lang="en-US" altLang="ja-JP" dirty="0"/>
              <a:t>AP</a:t>
            </a:r>
            <a:r>
              <a:rPr lang="ja-JP" altLang="en-US" dirty="0"/>
              <a:t>サーバ及び</a:t>
            </a:r>
            <a:r>
              <a:rPr lang="en-US" altLang="ja-JP" dirty="0"/>
              <a:t>DB</a:t>
            </a:r>
            <a:r>
              <a:rPr lang="ja-JP" altLang="en-US" dirty="0"/>
              <a:t>サーバが配置された</a:t>
            </a:r>
            <a:r>
              <a:rPr lang="en-US" altLang="ja-JP" dirty="0"/>
              <a:t>Web3</a:t>
            </a:r>
            <a:r>
              <a:rPr lang="ja-JP" altLang="en-US" dirty="0"/>
              <a:t>層モデルで構成されます。</a:t>
            </a:r>
            <a:endParaRPr lang="en-US" altLang="ja-JP" dirty="0"/>
          </a:p>
          <a:p>
            <a:pPr marL="179388" indent="0">
              <a:buNone/>
            </a:pPr>
            <a:r>
              <a:rPr lang="en-US" altLang="ja-JP" dirty="0"/>
              <a:t>Web</a:t>
            </a:r>
            <a:r>
              <a:rPr lang="ja-JP" altLang="en-US" dirty="0"/>
              <a:t>サーバはラウンドロビン方式でロードバランシングされます。</a:t>
            </a:r>
            <a:endParaRPr kumimoji="1" lang="ja-JP" altLang="en-US" dirty="0"/>
          </a:p>
        </p:txBody>
      </p:sp>
      <p:sp>
        <p:nvSpPr>
          <p:cNvPr id="5" name="Freeform 76"/>
          <p:cNvSpPr>
            <a:spLocks noChangeAspect="1" noEditPoints="1"/>
          </p:cNvSpPr>
          <p:nvPr/>
        </p:nvSpPr>
        <p:spPr bwMode="gray">
          <a:xfrm>
            <a:off x="2276452" y="2273532"/>
            <a:ext cx="692241" cy="644449"/>
          </a:xfrm>
          <a:custGeom>
            <a:avLst/>
            <a:gdLst>
              <a:gd name="T0" fmla="*/ 0 w 1153"/>
              <a:gd name="T1" fmla="*/ 577 h 1154"/>
              <a:gd name="T2" fmla="*/ 1153 w 1153"/>
              <a:gd name="T3" fmla="*/ 577 h 1154"/>
              <a:gd name="T4" fmla="*/ 673 w 1153"/>
              <a:gd name="T5" fmla="*/ 1078 h 1154"/>
              <a:gd name="T6" fmla="*/ 596 w 1153"/>
              <a:gd name="T7" fmla="*/ 941 h 1154"/>
              <a:gd name="T8" fmla="*/ 853 w 1153"/>
              <a:gd name="T9" fmla="*/ 868 h 1154"/>
              <a:gd name="T10" fmla="*/ 300 w 1153"/>
              <a:gd name="T11" fmla="*/ 868 h 1154"/>
              <a:gd name="T12" fmla="*/ 557 w 1153"/>
              <a:gd name="T13" fmla="*/ 941 h 1154"/>
              <a:gd name="T14" fmla="*/ 479 w 1153"/>
              <a:gd name="T15" fmla="*/ 1078 h 1154"/>
              <a:gd name="T16" fmla="*/ 67 w 1153"/>
              <a:gd name="T17" fmla="*/ 597 h 1154"/>
              <a:gd name="T18" fmla="*/ 209 w 1153"/>
              <a:gd name="T19" fmla="*/ 670 h 1154"/>
              <a:gd name="T20" fmla="*/ 133 w 1153"/>
              <a:gd name="T21" fmla="*/ 829 h 1154"/>
              <a:gd name="T22" fmla="*/ 479 w 1153"/>
              <a:gd name="T23" fmla="*/ 76 h 1154"/>
              <a:gd name="T24" fmla="*/ 557 w 1153"/>
              <a:gd name="T25" fmla="*/ 285 h 1154"/>
              <a:gd name="T26" fmla="*/ 479 w 1153"/>
              <a:gd name="T27" fmla="*/ 76 h 1154"/>
              <a:gd name="T28" fmla="*/ 789 w 1153"/>
              <a:gd name="T29" fmla="*/ 285 h 1154"/>
              <a:gd name="T30" fmla="*/ 596 w 1153"/>
              <a:gd name="T31" fmla="*/ 67 h 1154"/>
              <a:gd name="T32" fmla="*/ 825 w 1153"/>
              <a:gd name="T33" fmla="*/ 229 h 1154"/>
              <a:gd name="T34" fmla="*/ 882 w 1153"/>
              <a:gd name="T35" fmla="*/ 400 h 1154"/>
              <a:gd name="T36" fmla="*/ 909 w 1153"/>
              <a:gd name="T37" fmla="*/ 557 h 1154"/>
              <a:gd name="T38" fmla="*/ 596 w 1153"/>
              <a:gd name="T39" fmla="*/ 325 h 1154"/>
              <a:gd name="T40" fmla="*/ 557 w 1153"/>
              <a:gd name="T41" fmla="*/ 325 h 1154"/>
              <a:gd name="T42" fmla="*/ 316 w 1153"/>
              <a:gd name="T43" fmla="*/ 557 h 1154"/>
              <a:gd name="T44" fmla="*/ 284 w 1153"/>
              <a:gd name="T45" fmla="*/ 325 h 1154"/>
              <a:gd name="T46" fmla="*/ 209 w 1153"/>
              <a:gd name="T47" fmla="*/ 483 h 1154"/>
              <a:gd name="T48" fmla="*/ 67 w 1153"/>
              <a:gd name="T49" fmla="*/ 557 h 1154"/>
              <a:gd name="T50" fmla="*/ 243 w 1153"/>
              <a:gd name="T51" fmla="*/ 325 h 1154"/>
              <a:gd name="T52" fmla="*/ 248 w 1153"/>
              <a:gd name="T53" fmla="*/ 668 h 1154"/>
              <a:gd name="T54" fmla="*/ 557 w 1153"/>
              <a:gd name="T55" fmla="*/ 597 h 1154"/>
              <a:gd name="T56" fmla="*/ 483 w 1153"/>
              <a:gd name="T57" fmla="*/ 829 h 1154"/>
              <a:gd name="T58" fmla="*/ 248 w 1153"/>
              <a:gd name="T59" fmla="*/ 668 h 1154"/>
              <a:gd name="T60" fmla="*/ 596 w 1153"/>
              <a:gd name="T61" fmla="*/ 756 h 1154"/>
              <a:gd name="T62" fmla="*/ 909 w 1153"/>
              <a:gd name="T63" fmla="*/ 597 h 1154"/>
              <a:gd name="T64" fmla="*/ 669 w 1153"/>
              <a:gd name="T65" fmla="*/ 829 h 1154"/>
              <a:gd name="T66" fmla="*/ 1086 w 1153"/>
              <a:gd name="T67" fmla="*/ 597 h 1154"/>
              <a:gd name="T68" fmla="*/ 910 w 1153"/>
              <a:gd name="T69" fmla="*/ 829 h 1154"/>
              <a:gd name="T70" fmla="*/ 949 w 1153"/>
              <a:gd name="T71" fmla="*/ 557 h 1154"/>
              <a:gd name="T72" fmla="*/ 975 w 1153"/>
              <a:gd name="T73" fmla="*/ 325 h 1154"/>
              <a:gd name="T74" fmla="*/ 1086 w 1153"/>
              <a:gd name="T75" fmla="*/ 557 h 1154"/>
              <a:gd name="T76" fmla="*/ 995 w 1153"/>
              <a:gd name="T77" fmla="*/ 285 h 1154"/>
              <a:gd name="T78" fmla="*/ 882 w 1153"/>
              <a:gd name="T79" fmla="*/ 210 h 1154"/>
              <a:gd name="T80" fmla="*/ 788 w 1153"/>
              <a:gd name="T81" fmla="*/ 112 h 1154"/>
              <a:gd name="T82" fmla="*/ 365 w 1153"/>
              <a:gd name="T83" fmla="*/ 112 h 1154"/>
              <a:gd name="T84" fmla="*/ 158 w 1153"/>
              <a:gd name="T85" fmla="*/ 285 h 1154"/>
              <a:gd name="T86" fmla="*/ 158 w 1153"/>
              <a:gd name="T87" fmla="*/ 868 h 1154"/>
              <a:gd name="T88" fmla="*/ 365 w 1153"/>
              <a:gd name="T89" fmla="*/ 1041 h 1154"/>
              <a:gd name="T90" fmla="*/ 788 w 1153"/>
              <a:gd name="T91" fmla="*/ 1041 h 1154"/>
              <a:gd name="T92" fmla="*/ 995 w 1153"/>
              <a:gd name="T93" fmla="*/ 868 h 1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53" h="1154">
                <a:moveTo>
                  <a:pt x="576" y="0"/>
                </a:moveTo>
                <a:cubicBezTo>
                  <a:pt x="258" y="0"/>
                  <a:pt x="0" y="259"/>
                  <a:pt x="0" y="577"/>
                </a:cubicBezTo>
                <a:cubicBezTo>
                  <a:pt x="0" y="895"/>
                  <a:pt x="258" y="1154"/>
                  <a:pt x="576" y="1154"/>
                </a:cubicBezTo>
                <a:cubicBezTo>
                  <a:pt x="895" y="1154"/>
                  <a:pt x="1153" y="895"/>
                  <a:pt x="1153" y="577"/>
                </a:cubicBezTo>
                <a:cubicBezTo>
                  <a:pt x="1153" y="259"/>
                  <a:pt x="895" y="0"/>
                  <a:pt x="576" y="0"/>
                </a:cubicBezTo>
                <a:close/>
                <a:moveTo>
                  <a:pt x="673" y="1078"/>
                </a:moveTo>
                <a:cubicBezTo>
                  <a:pt x="648" y="1083"/>
                  <a:pt x="623" y="1085"/>
                  <a:pt x="596" y="1086"/>
                </a:cubicBezTo>
                <a:cubicBezTo>
                  <a:pt x="596" y="941"/>
                  <a:pt x="596" y="941"/>
                  <a:pt x="596" y="941"/>
                </a:cubicBezTo>
                <a:cubicBezTo>
                  <a:pt x="633" y="934"/>
                  <a:pt x="662" y="905"/>
                  <a:pt x="669" y="868"/>
                </a:cubicBezTo>
                <a:cubicBezTo>
                  <a:pt x="853" y="868"/>
                  <a:pt x="853" y="868"/>
                  <a:pt x="853" y="868"/>
                </a:cubicBezTo>
                <a:cubicBezTo>
                  <a:pt x="811" y="967"/>
                  <a:pt x="748" y="1042"/>
                  <a:pt x="673" y="1078"/>
                </a:cubicBezTo>
                <a:close/>
                <a:moveTo>
                  <a:pt x="300" y="868"/>
                </a:moveTo>
                <a:cubicBezTo>
                  <a:pt x="483" y="868"/>
                  <a:pt x="483" y="868"/>
                  <a:pt x="483" y="868"/>
                </a:cubicBezTo>
                <a:cubicBezTo>
                  <a:pt x="491" y="905"/>
                  <a:pt x="520" y="934"/>
                  <a:pt x="557" y="941"/>
                </a:cubicBezTo>
                <a:cubicBezTo>
                  <a:pt x="557" y="1086"/>
                  <a:pt x="557" y="1086"/>
                  <a:pt x="557" y="1086"/>
                </a:cubicBezTo>
                <a:cubicBezTo>
                  <a:pt x="530" y="1085"/>
                  <a:pt x="504" y="1083"/>
                  <a:pt x="479" y="1078"/>
                </a:cubicBezTo>
                <a:cubicBezTo>
                  <a:pt x="405" y="1042"/>
                  <a:pt x="342" y="967"/>
                  <a:pt x="300" y="868"/>
                </a:cubicBezTo>
                <a:close/>
                <a:moveTo>
                  <a:pt x="67" y="597"/>
                </a:moveTo>
                <a:cubicBezTo>
                  <a:pt x="130" y="597"/>
                  <a:pt x="130" y="597"/>
                  <a:pt x="130" y="597"/>
                </a:cubicBezTo>
                <a:cubicBezTo>
                  <a:pt x="138" y="635"/>
                  <a:pt x="169" y="664"/>
                  <a:pt x="209" y="670"/>
                </a:cubicBezTo>
                <a:cubicBezTo>
                  <a:pt x="215" y="726"/>
                  <a:pt x="227" y="779"/>
                  <a:pt x="243" y="829"/>
                </a:cubicBezTo>
                <a:cubicBezTo>
                  <a:pt x="133" y="829"/>
                  <a:pt x="133" y="829"/>
                  <a:pt x="133" y="829"/>
                </a:cubicBezTo>
                <a:cubicBezTo>
                  <a:pt x="94" y="760"/>
                  <a:pt x="70" y="681"/>
                  <a:pt x="67" y="597"/>
                </a:cubicBezTo>
                <a:close/>
                <a:moveTo>
                  <a:pt x="479" y="76"/>
                </a:moveTo>
                <a:cubicBezTo>
                  <a:pt x="504" y="71"/>
                  <a:pt x="530" y="68"/>
                  <a:pt x="557" y="67"/>
                </a:cubicBezTo>
                <a:cubicBezTo>
                  <a:pt x="557" y="285"/>
                  <a:pt x="557" y="285"/>
                  <a:pt x="557" y="285"/>
                </a:cubicBezTo>
                <a:cubicBezTo>
                  <a:pt x="300" y="285"/>
                  <a:pt x="300" y="285"/>
                  <a:pt x="300" y="285"/>
                </a:cubicBezTo>
                <a:cubicBezTo>
                  <a:pt x="342" y="186"/>
                  <a:pt x="405" y="111"/>
                  <a:pt x="479" y="76"/>
                </a:cubicBezTo>
                <a:close/>
                <a:moveTo>
                  <a:pt x="825" y="229"/>
                </a:moveTo>
                <a:cubicBezTo>
                  <a:pt x="807" y="243"/>
                  <a:pt x="794" y="262"/>
                  <a:pt x="789" y="285"/>
                </a:cubicBezTo>
                <a:cubicBezTo>
                  <a:pt x="596" y="285"/>
                  <a:pt x="596" y="285"/>
                  <a:pt x="596" y="285"/>
                </a:cubicBezTo>
                <a:cubicBezTo>
                  <a:pt x="596" y="67"/>
                  <a:pt x="596" y="67"/>
                  <a:pt x="596" y="67"/>
                </a:cubicBezTo>
                <a:cubicBezTo>
                  <a:pt x="623" y="68"/>
                  <a:pt x="648" y="71"/>
                  <a:pt x="673" y="76"/>
                </a:cubicBezTo>
                <a:cubicBezTo>
                  <a:pt x="733" y="104"/>
                  <a:pt x="785" y="158"/>
                  <a:pt x="825" y="229"/>
                </a:cubicBezTo>
                <a:close/>
                <a:moveTo>
                  <a:pt x="789" y="325"/>
                </a:moveTo>
                <a:cubicBezTo>
                  <a:pt x="799" y="368"/>
                  <a:pt x="837" y="400"/>
                  <a:pt x="882" y="400"/>
                </a:cubicBezTo>
                <a:cubicBezTo>
                  <a:pt x="885" y="400"/>
                  <a:pt x="887" y="399"/>
                  <a:pt x="890" y="399"/>
                </a:cubicBezTo>
                <a:cubicBezTo>
                  <a:pt x="901" y="449"/>
                  <a:pt x="908" y="502"/>
                  <a:pt x="909" y="557"/>
                </a:cubicBezTo>
                <a:cubicBezTo>
                  <a:pt x="596" y="557"/>
                  <a:pt x="596" y="557"/>
                  <a:pt x="596" y="557"/>
                </a:cubicBezTo>
                <a:cubicBezTo>
                  <a:pt x="596" y="325"/>
                  <a:pt x="596" y="325"/>
                  <a:pt x="596" y="325"/>
                </a:cubicBezTo>
                <a:lnTo>
                  <a:pt x="789" y="325"/>
                </a:lnTo>
                <a:close/>
                <a:moveTo>
                  <a:pt x="557" y="325"/>
                </a:moveTo>
                <a:cubicBezTo>
                  <a:pt x="557" y="557"/>
                  <a:pt x="557" y="557"/>
                  <a:pt x="557" y="557"/>
                </a:cubicBezTo>
                <a:cubicBezTo>
                  <a:pt x="316" y="557"/>
                  <a:pt x="316" y="557"/>
                  <a:pt x="316" y="557"/>
                </a:cubicBezTo>
                <a:cubicBezTo>
                  <a:pt x="309" y="522"/>
                  <a:pt x="282" y="495"/>
                  <a:pt x="248" y="485"/>
                </a:cubicBezTo>
                <a:cubicBezTo>
                  <a:pt x="255" y="428"/>
                  <a:pt x="267" y="374"/>
                  <a:pt x="284" y="325"/>
                </a:cubicBezTo>
                <a:lnTo>
                  <a:pt x="557" y="325"/>
                </a:lnTo>
                <a:close/>
                <a:moveTo>
                  <a:pt x="209" y="483"/>
                </a:moveTo>
                <a:cubicBezTo>
                  <a:pt x="169" y="489"/>
                  <a:pt x="138" y="518"/>
                  <a:pt x="130" y="557"/>
                </a:cubicBezTo>
                <a:cubicBezTo>
                  <a:pt x="67" y="557"/>
                  <a:pt x="67" y="557"/>
                  <a:pt x="67" y="557"/>
                </a:cubicBezTo>
                <a:cubicBezTo>
                  <a:pt x="70" y="473"/>
                  <a:pt x="94" y="394"/>
                  <a:pt x="133" y="325"/>
                </a:cubicBezTo>
                <a:cubicBezTo>
                  <a:pt x="243" y="325"/>
                  <a:pt x="243" y="325"/>
                  <a:pt x="243" y="325"/>
                </a:cubicBezTo>
                <a:cubicBezTo>
                  <a:pt x="227" y="374"/>
                  <a:pt x="215" y="427"/>
                  <a:pt x="209" y="483"/>
                </a:cubicBezTo>
                <a:close/>
                <a:moveTo>
                  <a:pt x="248" y="668"/>
                </a:moveTo>
                <a:cubicBezTo>
                  <a:pt x="282" y="659"/>
                  <a:pt x="309" y="631"/>
                  <a:pt x="316" y="597"/>
                </a:cubicBezTo>
                <a:cubicBezTo>
                  <a:pt x="557" y="597"/>
                  <a:pt x="557" y="597"/>
                  <a:pt x="557" y="597"/>
                </a:cubicBezTo>
                <a:cubicBezTo>
                  <a:pt x="557" y="756"/>
                  <a:pt x="557" y="756"/>
                  <a:pt x="557" y="756"/>
                </a:cubicBezTo>
                <a:cubicBezTo>
                  <a:pt x="520" y="763"/>
                  <a:pt x="491" y="792"/>
                  <a:pt x="483" y="829"/>
                </a:cubicBezTo>
                <a:cubicBezTo>
                  <a:pt x="284" y="829"/>
                  <a:pt x="284" y="829"/>
                  <a:pt x="284" y="829"/>
                </a:cubicBezTo>
                <a:cubicBezTo>
                  <a:pt x="267" y="779"/>
                  <a:pt x="255" y="725"/>
                  <a:pt x="248" y="668"/>
                </a:cubicBezTo>
                <a:close/>
                <a:moveTo>
                  <a:pt x="669" y="829"/>
                </a:moveTo>
                <a:cubicBezTo>
                  <a:pt x="662" y="792"/>
                  <a:pt x="633" y="763"/>
                  <a:pt x="596" y="756"/>
                </a:cubicBezTo>
                <a:cubicBezTo>
                  <a:pt x="596" y="597"/>
                  <a:pt x="596" y="597"/>
                  <a:pt x="596" y="597"/>
                </a:cubicBezTo>
                <a:cubicBezTo>
                  <a:pt x="909" y="597"/>
                  <a:pt x="909" y="597"/>
                  <a:pt x="909" y="597"/>
                </a:cubicBezTo>
                <a:cubicBezTo>
                  <a:pt x="907" y="680"/>
                  <a:pt x="893" y="759"/>
                  <a:pt x="869" y="829"/>
                </a:cubicBezTo>
                <a:lnTo>
                  <a:pt x="669" y="829"/>
                </a:lnTo>
                <a:close/>
                <a:moveTo>
                  <a:pt x="949" y="597"/>
                </a:moveTo>
                <a:cubicBezTo>
                  <a:pt x="1086" y="597"/>
                  <a:pt x="1086" y="597"/>
                  <a:pt x="1086" y="597"/>
                </a:cubicBezTo>
                <a:cubicBezTo>
                  <a:pt x="1083" y="681"/>
                  <a:pt x="1059" y="760"/>
                  <a:pt x="1020" y="829"/>
                </a:cubicBezTo>
                <a:cubicBezTo>
                  <a:pt x="910" y="829"/>
                  <a:pt x="910" y="829"/>
                  <a:pt x="910" y="829"/>
                </a:cubicBezTo>
                <a:cubicBezTo>
                  <a:pt x="933" y="758"/>
                  <a:pt x="947" y="680"/>
                  <a:pt x="949" y="597"/>
                </a:cubicBezTo>
                <a:close/>
                <a:moveTo>
                  <a:pt x="949" y="557"/>
                </a:moveTo>
                <a:cubicBezTo>
                  <a:pt x="948" y="498"/>
                  <a:pt x="940" y="441"/>
                  <a:pt x="928" y="388"/>
                </a:cubicBezTo>
                <a:cubicBezTo>
                  <a:pt x="952" y="375"/>
                  <a:pt x="970" y="352"/>
                  <a:pt x="975" y="325"/>
                </a:cubicBezTo>
                <a:cubicBezTo>
                  <a:pt x="1020" y="325"/>
                  <a:pt x="1020" y="325"/>
                  <a:pt x="1020" y="325"/>
                </a:cubicBezTo>
                <a:cubicBezTo>
                  <a:pt x="1059" y="394"/>
                  <a:pt x="1083" y="473"/>
                  <a:pt x="1086" y="557"/>
                </a:cubicBezTo>
                <a:lnTo>
                  <a:pt x="949" y="557"/>
                </a:lnTo>
                <a:close/>
                <a:moveTo>
                  <a:pt x="995" y="285"/>
                </a:moveTo>
                <a:cubicBezTo>
                  <a:pt x="975" y="285"/>
                  <a:pt x="975" y="285"/>
                  <a:pt x="975" y="285"/>
                </a:cubicBezTo>
                <a:cubicBezTo>
                  <a:pt x="966" y="242"/>
                  <a:pt x="928" y="210"/>
                  <a:pt x="882" y="210"/>
                </a:cubicBezTo>
                <a:cubicBezTo>
                  <a:pt x="875" y="210"/>
                  <a:pt x="868" y="211"/>
                  <a:pt x="861" y="212"/>
                </a:cubicBezTo>
                <a:cubicBezTo>
                  <a:pt x="839" y="174"/>
                  <a:pt x="815" y="141"/>
                  <a:pt x="788" y="112"/>
                </a:cubicBezTo>
                <a:cubicBezTo>
                  <a:pt x="871" y="151"/>
                  <a:pt x="943" y="210"/>
                  <a:pt x="995" y="285"/>
                </a:cubicBezTo>
                <a:close/>
                <a:moveTo>
                  <a:pt x="365" y="112"/>
                </a:moveTo>
                <a:cubicBezTo>
                  <a:pt x="322" y="158"/>
                  <a:pt x="285" y="217"/>
                  <a:pt x="258" y="285"/>
                </a:cubicBezTo>
                <a:cubicBezTo>
                  <a:pt x="158" y="285"/>
                  <a:pt x="158" y="285"/>
                  <a:pt x="158" y="285"/>
                </a:cubicBezTo>
                <a:cubicBezTo>
                  <a:pt x="210" y="210"/>
                  <a:pt x="282" y="151"/>
                  <a:pt x="365" y="112"/>
                </a:cubicBezTo>
                <a:close/>
                <a:moveTo>
                  <a:pt x="158" y="868"/>
                </a:moveTo>
                <a:cubicBezTo>
                  <a:pt x="258" y="868"/>
                  <a:pt x="258" y="868"/>
                  <a:pt x="258" y="868"/>
                </a:cubicBezTo>
                <a:cubicBezTo>
                  <a:pt x="285" y="937"/>
                  <a:pt x="322" y="996"/>
                  <a:pt x="365" y="1041"/>
                </a:cubicBezTo>
                <a:cubicBezTo>
                  <a:pt x="282" y="1003"/>
                  <a:pt x="210" y="943"/>
                  <a:pt x="158" y="868"/>
                </a:cubicBezTo>
                <a:close/>
                <a:moveTo>
                  <a:pt x="788" y="1041"/>
                </a:moveTo>
                <a:cubicBezTo>
                  <a:pt x="831" y="996"/>
                  <a:pt x="868" y="937"/>
                  <a:pt x="895" y="868"/>
                </a:cubicBezTo>
                <a:cubicBezTo>
                  <a:pt x="995" y="868"/>
                  <a:pt x="995" y="868"/>
                  <a:pt x="995" y="868"/>
                </a:cubicBezTo>
                <a:cubicBezTo>
                  <a:pt x="943" y="943"/>
                  <a:pt x="871" y="1003"/>
                  <a:pt x="788" y="104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61964" y="3607729"/>
            <a:ext cx="8081162" cy="2913004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>
                <a:latin typeface="+mn-ea"/>
              </a:rPr>
              <a:t>VMware</a:t>
            </a:r>
            <a:r>
              <a:rPr lang="ja-JP" altLang="en-US" sz="1400" dirty="0">
                <a:latin typeface="+mn-ea"/>
              </a:rPr>
              <a:t>仮想基盤</a:t>
            </a:r>
            <a:endParaRPr lang="en-US" altLang="ja-JP" sz="1400" dirty="0">
              <a:latin typeface="+mn-ea"/>
            </a:endParaRPr>
          </a:p>
          <a:p>
            <a:r>
              <a:rPr lang="en-US" altLang="ja-JP" sz="1050" dirty="0">
                <a:latin typeface="+mn-ea"/>
              </a:rPr>
              <a:t>(</a:t>
            </a:r>
            <a:r>
              <a:rPr lang="en-US" altLang="ja-JP" sz="1050" dirty="0" err="1">
                <a:latin typeface="+mn-ea"/>
              </a:rPr>
              <a:t>ESXi</a:t>
            </a:r>
            <a:r>
              <a:rPr lang="en-US" altLang="ja-JP" sz="1050" dirty="0">
                <a:latin typeface="+mn-ea"/>
              </a:rPr>
              <a:t> 6.7.0 / NSX-T 2.5.1</a:t>
            </a:r>
            <a:r>
              <a:rPr lang="ja-JP" altLang="en-US" sz="1050" dirty="0">
                <a:latin typeface="+mn-ea"/>
              </a:rPr>
              <a:t> 以上</a:t>
            </a:r>
            <a:r>
              <a:rPr lang="en-US" altLang="ja-JP" sz="1050" dirty="0">
                <a:latin typeface="+mn-ea"/>
              </a:rPr>
              <a:t>) 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1182318" y="4208573"/>
            <a:ext cx="7525790" cy="221521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ja-JP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作成される仮想ネットワーク</a:t>
            </a:r>
            <a:endParaRPr lang="en-US" altLang="ja-JP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938578" y="3991999"/>
            <a:ext cx="848234" cy="410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+mn-ea"/>
              </a:rPr>
              <a:t>3. </a:t>
            </a:r>
            <a:r>
              <a:rPr lang="ja-JP" altLang="en-US" sz="1050" dirty="0">
                <a:latin typeface="+mn-ea"/>
              </a:rPr>
              <a:t>踏み台</a:t>
            </a:r>
            <a:endParaRPr lang="en-US" altLang="ja-JP" sz="1050" dirty="0">
              <a:latin typeface="+mn-ea"/>
            </a:endParaRPr>
          </a:p>
          <a:p>
            <a:pPr marL="179388" algn="ctr"/>
            <a:r>
              <a:rPr lang="ja-JP" altLang="en-US" sz="1050" dirty="0">
                <a:latin typeface="+mn-ea"/>
              </a:rPr>
              <a:t>サーバ</a:t>
            </a:r>
            <a:endParaRPr lang="en-US" altLang="ja-JP" sz="1050" dirty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691009" y="4977268"/>
            <a:ext cx="1161926" cy="410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+mn-ea"/>
              </a:rPr>
              <a:t>1. Tier-1</a:t>
            </a:r>
          </a:p>
          <a:p>
            <a:pPr algn="ctr"/>
            <a:r>
              <a:rPr lang="ja-JP" altLang="en-US" sz="1050" dirty="0">
                <a:latin typeface="+mn-ea"/>
              </a:rPr>
              <a:t>ゲートウェイ</a:t>
            </a:r>
            <a:endParaRPr lang="en-US" altLang="ja-JP" sz="1050" dirty="0">
              <a:latin typeface="+mn-ea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5225845" y="5631050"/>
            <a:ext cx="3297224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544824" y="5250801"/>
            <a:ext cx="1178528" cy="40011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latin typeface="+mn-ea"/>
              </a:rPr>
              <a:t>DMZ-NW</a:t>
            </a:r>
          </a:p>
          <a:p>
            <a:r>
              <a:rPr lang="en-US" altLang="ja-JP" sz="1000" dirty="0">
                <a:latin typeface="+mn-ea"/>
              </a:rPr>
              <a:t>192.168.1.0/24</a:t>
            </a:r>
            <a:endParaRPr kumimoji="1" lang="ja-JP" altLang="en-US" sz="1000" dirty="0">
              <a:latin typeface="+mn-ea"/>
            </a:endParaRPr>
          </a:p>
        </p:txBody>
      </p:sp>
      <p:sp>
        <p:nvSpPr>
          <p:cNvPr id="13" name="Freeform 258"/>
          <p:cNvSpPr>
            <a:spLocks/>
          </p:cNvSpPr>
          <p:nvPr/>
        </p:nvSpPr>
        <p:spPr bwMode="auto">
          <a:xfrm>
            <a:off x="61722" y="2314338"/>
            <a:ext cx="1451800" cy="578092"/>
          </a:xfrm>
          <a:custGeom>
            <a:avLst/>
            <a:gdLst>
              <a:gd name="T0" fmla="*/ 186 w 1122"/>
              <a:gd name="T1" fmla="*/ 319 h 394"/>
              <a:gd name="T2" fmla="*/ 223 w 1122"/>
              <a:gd name="T3" fmla="*/ 346 h 394"/>
              <a:gd name="T4" fmla="*/ 276 w 1122"/>
              <a:gd name="T5" fmla="*/ 373 h 394"/>
              <a:gd name="T6" fmla="*/ 372 w 1122"/>
              <a:gd name="T7" fmla="*/ 394 h 394"/>
              <a:gd name="T8" fmla="*/ 474 w 1122"/>
              <a:gd name="T9" fmla="*/ 386 h 394"/>
              <a:gd name="T10" fmla="*/ 524 w 1122"/>
              <a:gd name="T11" fmla="*/ 371 h 394"/>
              <a:gd name="T12" fmla="*/ 561 w 1122"/>
              <a:gd name="T13" fmla="*/ 351 h 394"/>
              <a:gd name="T14" fmla="*/ 653 w 1122"/>
              <a:gd name="T15" fmla="*/ 388 h 394"/>
              <a:gd name="T16" fmla="*/ 755 w 1122"/>
              <a:gd name="T17" fmla="*/ 394 h 394"/>
              <a:gd name="T18" fmla="*/ 851 w 1122"/>
              <a:gd name="T19" fmla="*/ 371 h 394"/>
              <a:gd name="T20" fmla="*/ 905 w 1122"/>
              <a:gd name="T21" fmla="*/ 342 h 394"/>
              <a:gd name="T22" fmla="*/ 939 w 1122"/>
              <a:gd name="T23" fmla="*/ 313 h 394"/>
              <a:gd name="T24" fmla="*/ 962 w 1122"/>
              <a:gd name="T25" fmla="*/ 294 h 394"/>
              <a:gd name="T26" fmla="*/ 989 w 1122"/>
              <a:gd name="T27" fmla="*/ 296 h 394"/>
              <a:gd name="T28" fmla="*/ 1016 w 1122"/>
              <a:gd name="T29" fmla="*/ 294 h 394"/>
              <a:gd name="T30" fmla="*/ 1039 w 1122"/>
              <a:gd name="T31" fmla="*/ 288 h 394"/>
              <a:gd name="T32" fmla="*/ 1062 w 1122"/>
              <a:gd name="T33" fmla="*/ 280 h 394"/>
              <a:gd name="T34" fmla="*/ 1081 w 1122"/>
              <a:gd name="T35" fmla="*/ 269 h 394"/>
              <a:gd name="T36" fmla="*/ 1099 w 1122"/>
              <a:gd name="T37" fmla="*/ 254 h 394"/>
              <a:gd name="T38" fmla="*/ 1110 w 1122"/>
              <a:gd name="T39" fmla="*/ 236 h 394"/>
              <a:gd name="T40" fmla="*/ 1118 w 1122"/>
              <a:gd name="T41" fmla="*/ 219 h 394"/>
              <a:gd name="T42" fmla="*/ 1120 w 1122"/>
              <a:gd name="T43" fmla="*/ 207 h 394"/>
              <a:gd name="T44" fmla="*/ 1122 w 1122"/>
              <a:gd name="T45" fmla="*/ 192 h 394"/>
              <a:gd name="T46" fmla="*/ 1118 w 1122"/>
              <a:gd name="T47" fmla="*/ 173 h 394"/>
              <a:gd name="T48" fmla="*/ 1108 w 1122"/>
              <a:gd name="T49" fmla="*/ 156 h 394"/>
              <a:gd name="T50" fmla="*/ 1095 w 1122"/>
              <a:gd name="T51" fmla="*/ 138 h 394"/>
              <a:gd name="T52" fmla="*/ 1078 w 1122"/>
              <a:gd name="T53" fmla="*/ 125 h 394"/>
              <a:gd name="T54" fmla="*/ 1058 w 1122"/>
              <a:gd name="T55" fmla="*/ 113 h 394"/>
              <a:gd name="T56" fmla="*/ 1035 w 1122"/>
              <a:gd name="T57" fmla="*/ 106 h 394"/>
              <a:gd name="T58" fmla="*/ 1010 w 1122"/>
              <a:gd name="T59" fmla="*/ 100 h 394"/>
              <a:gd name="T60" fmla="*/ 982 w 1122"/>
              <a:gd name="T61" fmla="*/ 100 h 394"/>
              <a:gd name="T62" fmla="*/ 949 w 1122"/>
              <a:gd name="T63" fmla="*/ 94 h 394"/>
              <a:gd name="T64" fmla="*/ 918 w 1122"/>
              <a:gd name="T65" fmla="*/ 62 h 394"/>
              <a:gd name="T66" fmla="*/ 878 w 1122"/>
              <a:gd name="T67" fmla="*/ 37 h 394"/>
              <a:gd name="T68" fmla="*/ 799 w 1122"/>
              <a:gd name="T69" fmla="*/ 8 h 394"/>
              <a:gd name="T70" fmla="*/ 697 w 1122"/>
              <a:gd name="T71" fmla="*/ 2 h 394"/>
              <a:gd name="T72" fmla="*/ 622 w 1122"/>
              <a:gd name="T73" fmla="*/ 17 h 394"/>
              <a:gd name="T74" fmla="*/ 578 w 1122"/>
              <a:gd name="T75" fmla="*/ 35 h 394"/>
              <a:gd name="T76" fmla="*/ 517 w 1122"/>
              <a:gd name="T77" fmla="*/ 21 h 394"/>
              <a:gd name="T78" fmla="*/ 417 w 1122"/>
              <a:gd name="T79" fmla="*/ 2 h 394"/>
              <a:gd name="T80" fmla="*/ 317 w 1122"/>
              <a:gd name="T81" fmla="*/ 10 h 394"/>
              <a:gd name="T82" fmla="*/ 238 w 1122"/>
              <a:gd name="T83" fmla="*/ 40 h 394"/>
              <a:gd name="T84" fmla="*/ 198 w 1122"/>
              <a:gd name="T85" fmla="*/ 67 h 394"/>
              <a:gd name="T86" fmla="*/ 171 w 1122"/>
              <a:gd name="T87" fmla="*/ 94 h 394"/>
              <a:gd name="T88" fmla="*/ 144 w 1122"/>
              <a:gd name="T89" fmla="*/ 100 h 394"/>
              <a:gd name="T90" fmla="*/ 119 w 1122"/>
              <a:gd name="T91" fmla="*/ 100 h 394"/>
              <a:gd name="T92" fmla="*/ 94 w 1122"/>
              <a:gd name="T93" fmla="*/ 104 h 394"/>
              <a:gd name="T94" fmla="*/ 69 w 1122"/>
              <a:gd name="T95" fmla="*/ 111 h 394"/>
              <a:gd name="T96" fmla="*/ 50 w 1122"/>
              <a:gd name="T97" fmla="*/ 121 h 394"/>
              <a:gd name="T98" fmla="*/ 31 w 1122"/>
              <a:gd name="T99" fmla="*/ 134 h 394"/>
              <a:gd name="T100" fmla="*/ 17 w 1122"/>
              <a:gd name="T101" fmla="*/ 150 h 394"/>
              <a:gd name="T102" fmla="*/ 6 w 1122"/>
              <a:gd name="T103" fmla="*/ 167 h 394"/>
              <a:gd name="T104" fmla="*/ 2 w 1122"/>
              <a:gd name="T105" fmla="*/ 184 h 394"/>
              <a:gd name="T106" fmla="*/ 0 w 1122"/>
              <a:gd name="T107" fmla="*/ 198 h 394"/>
              <a:gd name="T108" fmla="*/ 2 w 1122"/>
              <a:gd name="T109" fmla="*/ 217 h 394"/>
              <a:gd name="T110" fmla="*/ 9 w 1122"/>
              <a:gd name="T111" fmla="*/ 236 h 394"/>
              <a:gd name="T112" fmla="*/ 23 w 1122"/>
              <a:gd name="T113" fmla="*/ 252 h 394"/>
              <a:gd name="T114" fmla="*/ 38 w 1122"/>
              <a:gd name="T115" fmla="*/ 267 h 394"/>
              <a:gd name="T116" fmla="*/ 57 w 1122"/>
              <a:gd name="T117" fmla="*/ 278 h 394"/>
              <a:gd name="T118" fmla="*/ 80 w 1122"/>
              <a:gd name="T119" fmla="*/ 288 h 394"/>
              <a:gd name="T120" fmla="*/ 105 w 1122"/>
              <a:gd name="T121" fmla="*/ 294 h 394"/>
              <a:gd name="T122" fmla="*/ 130 w 1122"/>
              <a:gd name="T123" fmla="*/ 296 h 394"/>
              <a:gd name="T124" fmla="*/ 165 w 1122"/>
              <a:gd name="T125" fmla="*/ 292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22" h="394">
                <a:moveTo>
                  <a:pt x="165" y="292"/>
                </a:moveTo>
                <a:lnTo>
                  <a:pt x="171" y="302"/>
                </a:lnTo>
                <a:lnTo>
                  <a:pt x="178" y="309"/>
                </a:lnTo>
                <a:lnTo>
                  <a:pt x="186" y="319"/>
                </a:lnTo>
                <a:lnTo>
                  <a:pt x="196" y="325"/>
                </a:lnTo>
                <a:lnTo>
                  <a:pt x="203" y="332"/>
                </a:lnTo>
                <a:lnTo>
                  <a:pt x="213" y="340"/>
                </a:lnTo>
                <a:lnTo>
                  <a:pt x="223" y="346"/>
                </a:lnTo>
                <a:lnTo>
                  <a:pt x="232" y="351"/>
                </a:lnTo>
                <a:lnTo>
                  <a:pt x="244" y="357"/>
                </a:lnTo>
                <a:lnTo>
                  <a:pt x="253" y="363"/>
                </a:lnTo>
                <a:lnTo>
                  <a:pt x="276" y="373"/>
                </a:lnTo>
                <a:lnTo>
                  <a:pt x="299" y="380"/>
                </a:lnTo>
                <a:lnTo>
                  <a:pt x="323" y="386"/>
                </a:lnTo>
                <a:lnTo>
                  <a:pt x="348" y="390"/>
                </a:lnTo>
                <a:lnTo>
                  <a:pt x="372" y="394"/>
                </a:lnTo>
                <a:lnTo>
                  <a:pt x="397" y="394"/>
                </a:lnTo>
                <a:lnTo>
                  <a:pt x="424" y="394"/>
                </a:lnTo>
                <a:lnTo>
                  <a:pt x="449" y="390"/>
                </a:lnTo>
                <a:lnTo>
                  <a:pt x="474" y="386"/>
                </a:lnTo>
                <a:lnTo>
                  <a:pt x="486" y="382"/>
                </a:lnTo>
                <a:lnTo>
                  <a:pt x="499" y="378"/>
                </a:lnTo>
                <a:lnTo>
                  <a:pt x="511" y="374"/>
                </a:lnTo>
                <a:lnTo>
                  <a:pt x="524" y="371"/>
                </a:lnTo>
                <a:lnTo>
                  <a:pt x="534" y="365"/>
                </a:lnTo>
                <a:lnTo>
                  <a:pt x="542" y="361"/>
                </a:lnTo>
                <a:lnTo>
                  <a:pt x="551" y="355"/>
                </a:lnTo>
                <a:lnTo>
                  <a:pt x="561" y="351"/>
                </a:lnTo>
                <a:lnTo>
                  <a:pt x="582" y="363"/>
                </a:lnTo>
                <a:lnTo>
                  <a:pt x="605" y="373"/>
                </a:lnTo>
                <a:lnTo>
                  <a:pt x="630" y="380"/>
                </a:lnTo>
                <a:lnTo>
                  <a:pt x="653" y="388"/>
                </a:lnTo>
                <a:lnTo>
                  <a:pt x="678" y="390"/>
                </a:lnTo>
                <a:lnTo>
                  <a:pt x="705" y="394"/>
                </a:lnTo>
                <a:lnTo>
                  <a:pt x="730" y="394"/>
                </a:lnTo>
                <a:lnTo>
                  <a:pt x="755" y="394"/>
                </a:lnTo>
                <a:lnTo>
                  <a:pt x="780" y="390"/>
                </a:lnTo>
                <a:lnTo>
                  <a:pt x="805" y="386"/>
                </a:lnTo>
                <a:lnTo>
                  <a:pt x="828" y="378"/>
                </a:lnTo>
                <a:lnTo>
                  <a:pt x="851" y="371"/>
                </a:lnTo>
                <a:lnTo>
                  <a:pt x="874" y="361"/>
                </a:lnTo>
                <a:lnTo>
                  <a:pt x="884" y="355"/>
                </a:lnTo>
                <a:lnTo>
                  <a:pt x="893" y="350"/>
                </a:lnTo>
                <a:lnTo>
                  <a:pt x="905" y="342"/>
                </a:lnTo>
                <a:lnTo>
                  <a:pt x="914" y="336"/>
                </a:lnTo>
                <a:lnTo>
                  <a:pt x="922" y="328"/>
                </a:lnTo>
                <a:lnTo>
                  <a:pt x="932" y="321"/>
                </a:lnTo>
                <a:lnTo>
                  <a:pt x="939" y="313"/>
                </a:lnTo>
                <a:lnTo>
                  <a:pt x="945" y="307"/>
                </a:lnTo>
                <a:lnTo>
                  <a:pt x="951" y="300"/>
                </a:lnTo>
                <a:lnTo>
                  <a:pt x="957" y="292"/>
                </a:lnTo>
                <a:lnTo>
                  <a:pt x="962" y="294"/>
                </a:lnTo>
                <a:lnTo>
                  <a:pt x="970" y="296"/>
                </a:lnTo>
                <a:lnTo>
                  <a:pt x="976" y="296"/>
                </a:lnTo>
                <a:lnTo>
                  <a:pt x="983" y="296"/>
                </a:lnTo>
                <a:lnTo>
                  <a:pt x="989" y="296"/>
                </a:lnTo>
                <a:lnTo>
                  <a:pt x="995" y="296"/>
                </a:lnTo>
                <a:lnTo>
                  <a:pt x="1003" y="296"/>
                </a:lnTo>
                <a:lnTo>
                  <a:pt x="1008" y="296"/>
                </a:lnTo>
                <a:lnTo>
                  <a:pt x="1016" y="294"/>
                </a:lnTo>
                <a:lnTo>
                  <a:pt x="1022" y="292"/>
                </a:lnTo>
                <a:lnTo>
                  <a:pt x="1028" y="292"/>
                </a:lnTo>
                <a:lnTo>
                  <a:pt x="1033" y="290"/>
                </a:lnTo>
                <a:lnTo>
                  <a:pt x="1039" y="288"/>
                </a:lnTo>
                <a:lnTo>
                  <a:pt x="1045" y="286"/>
                </a:lnTo>
                <a:lnTo>
                  <a:pt x="1051" y="284"/>
                </a:lnTo>
                <a:lnTo>
                  <a:pt x="1056" y="282"/>
                </a:lnTo>
                <a:lnTo>
                  <a:pt x="1062" y="280"/>
                </a:lnTo>
                <a:lnTo>
                  <a:pt x="1066" y="277"/>
                </a:lnTo>
                <a:lnTo>
                  <a:pt x="1072" y="275"/>
                </a:lnTo>
                <a:lnTo>
                  <a:pt x="1078" y="271"/>
                </a:lnTo>
                <a:lnTo>
                  <a:pt x="1081" y="269"/>
                </a:lnTo>
                <a:lnTo>
                  <a:pt x="1087" y="265"/>
                </a:lnTo>
                <a:lnTo>
                  <a:pt x="1091" y="261"/>
                </a:lnTo>
                <a:lnTo>
                  <a:pt x="1095" y="257"/>
                </a:lnTo>
                <a:lnTo>
                  <a:pt x="1099" y="254"/>
                </a:lnTo>
                <a:lnTo>
                  <a:pt x="1103" y="250"/>
                </a:lnTo>
                <a:lnTo>
                  <a:pt x="1104" y="246"/>
                </a:lnTo>
                <a:lnTo>
                  <a:pt x="1108" y="240"/>
                </a:lnTo>
                <a:lnTo>
                  <a:pt x="1110" y="236"/>
                </a:lnTo>
                <a:lnTo>
                  <a:pt x="1114" y="232"/>
                </a:lnTo>
                <a:lnTo>
                  <a:pt x="1116" y="227"/>
                </a:lnTo>
                <a:lnTo>
                  <a:pt x="1118" y="223"/>
                </a:lnTo>
                <a:lnTo>
                  <a:pt x="1118" y="219"/>
                </a:lnTo>
                <a:lnTo>
                  <a:pt x="1120" y="215"/>
                </a:lnTo>
                <a:lnTo>
                  <a:pt x="1120" y="213"/>
                </a:lnTo>
                <a:lnTo>
                  <a:pt x="1120" y="209"/>
                </a:lnTo>
                <a:lnTo>
                  <a:pt x="1120" y="207"/>
                </a:lnTo>
                <a:lnTo>
                  <a:pt x="1122" y="204"/>
                </a:lnTo>
                <a:lnTo>
                  <a:pt x="1122" y="200"/>
                </a:lnTo>
                <a:lnTo>
                  <a:pt x="1122" y="198"/>
                </a:lnTo>
                <a:lnTo>
                  <a:pt x="1122" y="192"/>
                </a:lnTo>
                <a:lnTo>
                  <a:pt x="1120" y="188"/>
                </a:lnTo>
                <a:lnTo>
                  <a:pt x="1120" y="182"/>
                </a:lnTo>
                <a:lnTo>
                  <a:pt x="1118" y="177"/>
                </a:lnTo>
                <a:lnTo>
                  <a:pt x="1118" y="173"/>
                </a:lnTo>
                <a:lnTo>
                  <a:pt x="1116" y="169"/>
                </a:lnTo>
                <a:lnTo>
                  <a:pt x="1114" y="163"/>
                </a:lnTo>
                <a:lnTo>
                  <a:pt x="1110" y="159"/>
                </a:lnTo>
                <a:lnTo>
                  <a:pt x="1108" y="156"/>
                </a:lnTo>
                <a:lnTo>
                  <a:pt x="1106" y="150"/>
                </a:lnTo>
                <a:lnTo>
                  <a:pt x="1103" y="146"/>
                </a:lnTo>
                <a:lnTo>
                  <a:pt x="1099" y="142"/>
                </a:lnTo>
                <a:lnTo>
                  <a:pt x="1095" y="138"/>
                </a:lnTo>
                <a:lnTo>
                  <a:pt x="1091" y="134"/>
                </a:lnTo>
                <a:lnTo>
                  <a:pt x="1087" y="131"/>
                </a:lnTo>
                <a:lnTo>
                  <a:pt x="1083" y="129"/>
                </a:lnTo>
                <a:lnTo>
                  <a:pt x="1078" y="125"/>
                </a:lnTo>
                <a:lnTo>
                  <a:pt x="1074" y="121"/>
                </a:lnTo>
                <a:lnTo>
                  <a:pt x="1068" y="119"/>
                </a:lnTo>
                <a:lnTo>
                  <a:pt x="1064" y="115"/>
                </a:lnTo>
                <a:lnTo>
                  <a:pt x="1058" y="113"/>
                </a:lnTo>
                <a:lnTo>
                  <a:pt x="1053" y="111"/>
                </a:lnTo>
                <a:lnTo>
                  <a:pt x="1047" y="110"/>
                </a:lnTo>
                <a:lnTo>
                  <a:pt x="1041" y="108"/>
                </a:lnTo>
                <a:lnTo>
                  <a:pt x="1035" y="106"/>
                </a:lnTo>
                <a:lnTo>
                  <a:pt x="1030" y="104"/>
                </a:lnTo>
                <a:lnTo>
                  <a:pt x="1022" y="102"/>
                </a:lnTo>
                <a:lnTo>
                  <a:pt x="1016" y="100"/>
                </a:lnTo>
                <a:lnTo>
                  <a:pt x="1010" y="100"/>
                </a:lnTo>
                <a:lnTo>
                  <a:pt x="1003" y="100"/>
                </a:lnTo>
                <a:lnTo>
                  <a:pt x="997" y="100"/>
                </a:lnTo>
                <a:lnTo>
                  <a:pt x="989" y="100"/>
                </a:lnTo>
                <a:lnTo>
                  <a:pt x="982" y="100"/>
                </a:lnTo>
                <a:lnTo>
                  <a:pt x="972" y="100"/>
                </a:lnTo>
                <a:lnTo>
                  <a:pt x="964" y="100"/>
                </a:lnTo>
                <a:lnTo>
                  <a:pt x="957" y="102"/>
                </a:lnTo>
                <a:lnTo>
                  <a:pt x="949" y="94"/>
                </a:lnTo>
                <a:lnTo>
                  <a:pt x="941" y="85"/>
                </a:lnTo>
                <a:lnTo>
                  <a:pt x="933" y="77"/>
                </a:lnTo>
                <a:lnTo>
                  <a:pt x="926" y="69"/>
                </a:lnTo>
                <a:lnTo>
                  <a:pt x="918" y="62"/>
                </a:lnTo>
                <a:lnTo>
                  <a:pt x="909" y="56"/>
                </a:lnTo>
                <a:lnTo>
                  <a:pt x="899" y="48"/>
                </a:lnTo>
                <a:lnTo>
                  <a:pt x="889" y="42"/>
                </a:lnTo>
                <a:lnTo>
                  <a:pt x="878" y="37"/>
                </a:lnTo>
                <a:lnTo>
                  <a:pt x="868" y="31"/>
                </a:lnTo>
                <a:lnTo>
                  <a:pt x="845" y="21"/>
                </a:lnTo>
                <a:lnTo>
                  <a:pt x="822" y="15"/>
                </a:lnTo>
                <a:lnTo>
                  <a:pt x="799" y="8"/>
                </a:lnTo>
                <a:lnTo>
                  <a:pt x="774" y="4"/>
                </a:lnTo>
                <a:lnTo>
                  <a:pt x="749" y="2"/>
                </a:lnTo>
                <a:lnTo>
                  <a:pt x="722" y="0"/>
                </a:lnTo>
                <a:lnTo>
                  <a:pt x="697" y="2"/>
                </a:lnTo>
                <a:lnTo>
                  <a:pt x="672" y="6"/>
                </a:lnTo>
                <a:lnTo>
                  <a:pt x="647" y="10"/>
                </a:lnTo>
                <a:lnTo>
                  <a:pt x="634" y="14"/>
                </a:lnTo>
                <a:lnTo>
                  <a:pt x="622" y="17"/>
                </a:lnTo>
                <a:lnTo>
                  <a:pt x="611" y="21"/>
                </a:lnTo>
                <a:lnTo>
                  <a:pt x="597" y="25"/>
                </a:lnTo>
                <a:lnTo>
                  <a:pt x="588" y="29"/>
                </a:lnTo>
                <a:lnTo>
                  <a:pt x="578" y="35"/>
                </a:lnTo>
                <a:lnTo>
                  <a:pt x="570" y="38"/>
                </a:lnTo>
                <a:lnTo>
                  <a:pt x="561" y="44"/>
                </a:lnTo>
                <a:lnTo>
                  <a:pt x="540" y="33"/>
                </a:lnTo>
                <a:lnTo>
                  <a:pt x="517" y="21"/>
                </a:lnTo>
                <a:lnTo>
                  <a:pt x="492" y="15"/>
                </a:lnTo>
                <a:lnTo>
                  <a:pt x="467" y="8"/>
                </a:lnTo>
                <a:lnTo>
                  <a:pt x="442" y="4"/>
                </a:lnTo>
                <a:lnTo>
                  <a:pt x="417" y="2"/>
                </a:lnTo>
                <a:lnTo>
                  <a:pt x="392" y="0"/>
                </a:lnTo>
                <a:lnTo>
                  <a:pt x="367" y="2"/>
                </a:lnTo>
                <a:lnTo>
                  <a:pt x="342" y="6"/>
                </a:lnTo>
                <a:lnTo>
                  <a:pt x="317" y="10"/>
                </a:lnTo>
                <a:lnTo>
                  <a:pt x="294" y="15"/>
                </a:lnTo>
                <a:lnTo>
                  <a:pt x="271" y="25"/>
                </a:lnTo>
                <a:lnTo>
                  <a:pt x="248" y="35"/>
                </a:lnTo>
                <a:lnTo>
                  <a:pt x="238" y="40"/>
                </a:lnTo>
                <a:lnTo>
                  <a:pt x="226" y="46"/>
                </a:lnTo>
                <a:lnTo>
                  <a:pt x="217" y="52"/>
                </a:lnTo>
                <a:lnTo>
                  <a:pt x="207" y="60"/>
                </a:lnTo>
                <a:lnTo>
                  <a:pt x="198" y="67"/>
                </a:lnTo>
                <a:lnTo>
                  <a:pt x="190" y="75"/>
                </a:lnTo>
                <a:lnTo>
                  <a:pt x="182" y="81"/>
                </a:lnTo>
                <a:lnTo>
                  <a:pt x="177" y="88"/>
                </a:lnTo>
                <a:lnTo>
                  <a:pt x="171" y="94"/>
                </a:lnTo>
                <a:lnTo>
                  <a:pt x="165" y="102"/>
                </a:lnTo>
                <a:lnTo>
                  <a:pt x="157" y="100"/>
                </a:lnTo>
                <a:lnTo>
                  <a:pt x="152" y="100"/>
                </a:lnTo>
                <a:lnTo>
                  <a:pt x="144" y="100"/>
                </a:lnTo>
                <a:lnTo>
                  <a:pt x="138" y="100"/>
                </a:lnTo>
                <a:lnTo>
                  <a:pt x="130" y="100"/>
                </a:lnTo>
                <a:lnTo>
                  <a:pt x="125" y="100"/>
                </a:lnTo>
                <a:lnTo>
                  <a:pt x="119" y="100"/>
                </a:lnTo>
                <a:lnTo>
                  <a:pt x="113" y="100"/>
                </a:lnTo>
                <a:lnTo>
                  <a:pt x="105" y="100"/>
                </a:lnTo>
                <a:lnTo>
                  <a:pt x="100" y="102"/>
                </a:lnTo>
                <a:lnTo>
                  <a:pt x="94" y="104"/>
                </a:lnTo>
                <a:lnTo>
                  <a:pt x="88" y="104"/>
                </a:lnTo>
                <a:lnTo>
                  <a:pt x="82" y="108"/>
                </a:lnTo>
                <a:lnTo>
                  <a:pt x="75" y="108"/>
                </a:lnTo>
                <a:lnTo>
                  <a:pt x="69" y="111"/>
                </a:lnTo>
                <a:lnTo>
                  <a:pt x="65" y="113"/>
                </a:lnTo>
                <a:lnTo>
                  <a:pt x="59" y="115"/>
                </a:lnTo>
                <a:lnTo>
                  <a:pt x="54" y="117"/>
                </a:lnTo>
                <a:lnTo>
                  <a:pt x="50" y="121"/>
                </a:lnTo>
                <a:lnTo>
                  <a:pt x="44" y="123"/>
                </a:lnTo>
                <a:lnTo>
                  <a:pt x="40" y="127"/>
                </a:lnTo>
                <a:lnTo>
                  <a:pt x="34" y="131"/>
                </a:lnTo>
                <a:lnTo>
                  <a:pt x="31" y="134"/>
                </a:lnTo>
                <a:lnTo>
                  <a:pt x="27" y="138"/>
                </a:lnTo>
                <a:lnTo>
                  <a:pt x="23" y="142"/>
                </a:lnTo>
                <a:lnTo>
                  <a:pt x="19" y="146"/>
                </a:lnTo>
                <a:lnTo>
                  <a:pt x="17" y="150"/>
                </a:lnTo>
                <a:lnTo>
                  <a:pt x="13" y="154"/>
                </a:lnTo>
                <a:lnTo>
                  <a:pt x="9" y="159"/>
                </a:lnTo>
                <a:lnTo>
                  <a:pt x="7" y="163"/>
                </a:lnTo>
                <a:lnTo>
                  <a:pt x="6" y="167"/>
                </a:lnTo>
                <a:lnTo>
                  <a:pt x="4" y="173"/>
                </a:lnTo>
                <a:lnTo>
                  <a:pt x="2" y="179"/>
                </a:lnTo>
                <a:lnTo>
                  <a:pt x="2" y="182"/>
                </a:lnTo>
                <a:lnTo>
                  <a:pt x="2" y="184"/>
                </a:lnTo>
                <a:lnTo>
                  <a:pt x="0" y="188"/>
                </a:lnTo>
                <a:lnTo>
                  <a:pt x="0" y="192"/>
                </a:lnTo>
                <a:lnTo>
                  <a:pt x="0" y="194"/>
                </a:lnTo>
                <a:lnTo>
                  <a:pt x="0" y="198"/>
                </a:lnTo>
                <a:lnTo>
                  <a:pt x="0" y="204"/>
                </a:lnTo>
                <a:lnTo>
                  <a:pt x="0" y="207"/>
                </a:lnTo>
                <a:lnTo>
                  <a:pt x="2" y="213"/>
                </a:lnTo>
                <a:lnTo>
                  <a:pt x="2" y="217"/>
                </a:lnTo>
                <a:lnTo>
                  <a:pt x="4" y="223"/>
                </a:lnTo>
                <a:lnTo>
                  <a:pt x="6" y="227"/>
                </a:lnTo>
                <a:lnTo>
                  <a:pt x="7" y="232"/>
                </a:lnTo>
                <a:lnTo>
                  <a:pt x="9" y="236"/>
                </a:lnTo>
                <a:lnTo>
                  <a:pt x="13" y="240"/>
                </a:lnTo>
                <a:lnTo>
                  <a:pt x="15" y="244"/>
                </a:lnTo>
                <a:lnTo>
                  <a:pt x="19" y="250"/>
                </a:lnTo>
                <a:lnTo>
                  <a:pt x="23" y="252"/>
                </a:lnTo>
                <a:lnTo>
                  <a:pt x="27" y="255"/>
                </a:lnTo>
                <a:lnTo>
                  <a:pt x="29" y="259"/>
                </a:lnTo>
                <a:lnTo>
                  <a:pt x="34" y="263"/>
                </a:lnTo>
                <a:lnTo>
                  <a:pt x="38" y="267"/>
                </a:lnTo>
                <a:lnTo>
                  <a:pt x="42" y="271"/>
                </a:lnTo>
                <a:lnTo>
                  <a:pt x="48" y="273"/>
                </a:lnTo>
                <a:lnTo>
                  <a:pt x="52" y="277"/>
                </a:lnTo>
                <a:lnTo>
                  <a:pt x="57" y="278"/>
                </a:lnTo>
                <a:lnTo>
                  <a:pt x="63" y="282"/>
                </a:lnTo>
                <a:lnTo>
                  <a:pt x="69" y="284"/>
                </a:lnTo>
                <a:lnTo>
                  <a:pt x="75" y="286"/>
                </a:lnTo>
                <a:lnTo>
                  <a:pt x="80" y="288"/>
                </a:lnTo>
                <a:lnTo>
                  <a:pt x="86" y="290"/>
                </a:lnTo>
                <a:lnTo>
                  <a:pt x="92" y="292"/>
                </a:lnTo>
                <a:lnTo>
                  <a:pt x="98" y="292"/>
                </a:lnTo>
                <a:lnTo>
                  <a:pt x="105" y="294"/>
                </a:lnTo>
                <a:lnTo>
                  <a:pt x="111" y="296"/>
                </a:lnTo>
                <a:lnTo>
                  <a:pt x="119" y="296"/>
                </a:lnTo>
                <a:lnTo>
                  <a:pt x="125" y="296"/>
                </a:lnTo>
                <a:lnTo>
                  <a:pt x="130" y="296"/>
                </a:lnTo>
                <a:lnTo>
                  <a:pt x="140" y="296"/>
                </a:lnTo>
                <a:lnTo>
                  <a:pt x="148" y="296"/>
                </a:lnTo>
                <a:lnTo>
                  <a:pt x="157" y="294"/>
                </a:lnTo>
                <a:lnTo>
                  <a:pt x="165" y="292"/>
                </a:lnTo>
              </a:path>
            </a:pathLst>
          </a:custGeom>
          <a:solidFill>
            <a:schemeClr val="bg1"/>
          </a:solidFill>
          <a:ln w="12700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wrap="square" anchor="ctr" anchorCtr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/>
              <a:t>Terraform Cloud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5735950" y="5888580"/>
            <a:ext cx="1116000" cy="383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 dirty="0">
                <a:latin typeface="+mn-ea"/>
              </a:rPr>
              <a:t>4. WEB</a:t>
            </a:r>
            <a:r>
              <a:rPr lang="ja-JP" altLang="en-US" sz="1050" dirty="0">
                <a:latin typeface="+mn-ea"/>
              </a:rPr>
              <a:t>サーバ</a:t>
            </a:r>
            <a:r>
              <a:rPr lang="en-US" altLang="ja-JP" sz="1050" dirty="0">
                <a:latin typeface="+mn-ea"/>
              </a:rPr>
              <a:t>01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7032130" y="5888580"/>
            <a:ext cx="1116000" cy="383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 dirty="0">
                <a:latin typeface="+mn-ea"/>
              </a:rPr>
              <a:t>5. WEB</a:t>
            </a:r>
            <a:r>
              <a:rPr lang="ja-JP" altLang="en-US" sz="1050" dirty="0">
                <a:latin typeface="+mn-ea"/>
              </a:rPr>
              <a:t>サーバ</a:t>
            </a:r>
            <a:r>
              <a:rPr lang="en-US" altLang="ja-JP" sz="1050" dirty="0">
                <a:latin typeface="+mn-ea"/>
              </a:rPr>
              <a:t>02</a:t>
            </a:r>
          </a:p>
        </p:txBody>
      </p:sp>
      <p:cxnSp>
        <p:nvCxnSpPr>
          <p:cNvPr id="16" name="直線コネクタ 15"/>
          <p:cNvCxnSpPr>
            <a:stCxn id="14" idx="0"/>
          </p:cNvCxnSpPr>
          <p:nvPr/>
        </p:nvCxnSpPr>
        <p:spPr>
          <a:xfrm flipV="1">
            <a:off x="6293950" y="5630858"/>
            <a:ext cx="0" cy="257722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5" idx="0"/>
          </p:cNvCxnSpPr>
          <p:nvPr/>
        </p:nvCxnSpPr>
        <p:spPr>
          <a:xfrm flipH="1" flipV="1">
            <a:off x="7580890" y="5612840"/>
            <a:ext cx="0" cy="27574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9" idx="0"/>
            <a:endCxn id="35" idx="2"/>
          </p:cNvCxnSpPr>
          <p:nvPr/>
        </p:nvCxnSpPr>
        <p:spPr>
          <a:xfrm flipV="1">
            <a:off x="4362695" y="2778193"/>
            <a:ext cx="0" cy="1213806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1420271" y="5631050"/>
            <a:ext cx="3416721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2572812" y="5888580"/>
            <a:ext cx="1072965" cy="383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 dirty="0">
                <a:latin typeface="+mn-ea"/>
              </a:rPr>
              <a:t>6. AP</a:t>
            </a:r>
            <a:r>
              <a:rPr lang="ja-JP" altLang="en-US" sz="1050" dirty="0">
                <a:latin typeface="+mn-ea"/>
              </a:rPr>
              <a:t>サーバ</a:t>
            </a:r>
            <a:r>
              <a:rPr lang="en-US" altLang="ja-JP" sz="1050" dirty="0">
                <a:latin typeface="+mn-ea"/>
              </a:rPr>
              <a:t>01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242644" y="5250801"/>
            <a:ext cx="1178528" cy="40011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latin typeface="+mn-ea"/>
              </a:rPr>
              <a:t>INTRA-NW</a:t>
            </a:r>
          </a:p>
          <a:p>
            <a:r>
              <a:rPr lang="en-US" altLang="ja-JP" sz="1000" dirty="0">
                <a:latin typeface="+mn-ea"/>
              </a:rPr>
              <a:t>192.168.2.0/24</a:t>
            </a:r>
            <a:endParaRPr kumimoji="1" lang="ja-JP" altLang="en-US" sz="1000" dirty="0">
              <a:latin typeface="+mn-ea"/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 flipV="1">
            <a:off x="3282693" y="5387704"/>
            <a:ext cx="0" cy="225136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764027" y="5888580"/>
            <a:ext cx="1072965" cy="3830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 dirty="0">
                <a:latin typeface="+mn-ea"/>
              </a:rPr>
              <a:t>7. DB</a:t>
            </a:r>
            <a:r>
              <a:rPr lang="ja-JP" altLang="en-US" sz="1050" dirty="0">
                <a:latin typeface="+mn-ea"/>
              </a:rPr>
              <a:t>サーバ</a:t>
            </a:r>
            <a:r>
              <a:rPr lang="en-US" altLang="ja-JP" sz="1050" dirty="0">
                <a:latin typeface="+mn-ea"/>
              </a:rPr>
              <a:t>01</a:t>
            </a:r>
          </a:p>
        </p:txBody>
      </p:sp>
      <p:cxnSp>
        <p:nvCxnSpPr>
          <p:cNvPr id="27" name="直線コネクタ 26"/>
          <p:cNvCxnSpPr/>
          <p:nvPr/>
        </p:nvCxnSpPr>
        <p:spPr>
          <a:xfrm flipV="1">
            <a:off x="3139986" y="5631871"/>
            <a:ext cx="3604" cy="25920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4311606" y="5631871"/>
            <a:ext cx="3604" cy="25920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6747480" y="4980514"/>
            <a:ext cx="848234" cy="40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+mn-ea"/>
              </a:rPr>
              <a:t>2. </a:t>
            </a:r>
            <a:r>
              <a:rPr lang="ja-JP" altLang="en-US" sz="1050" dirty="0">
                <a:latin typeface="+mn-ea"/>
              </a:rPr>
              <a:t>ロード</a:t>
            </a:r>
            <a:endParaRPr lang="en-US" altLang="ja-JP" sz="1050" dirty="0">
              <a:latin typeface="+mn-ea"/>
            </a:endParaRPr>
          </a:p>
          <a:p>
            <a:pPr algn="ctr"/>
            <a:r>
              <a:rPr lang="ja-JP" altLang="en-US" sz="1050" dirty="0">
                <a:latin typeface="+mn-ea"/>
              </a:rPr>
              <a:t>バランサ</a:t>
            </a:r>
            <a:endParaRPr lang="en-US" altLang="ja-JP" sz="1050" dirty="0"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5225845" y="4977268"/>
            <a:ext cx="1161926" cy="410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+mn-ea"/>
              </a:rPr>
              <a:t>1. Tier-1</a:t>
            </a:r>
          </a:p>
          <a:p>
            <a:pPr algn="ctr"/>
            <a:r>
              <a:rPr lang="ja-JP" altLang="en-US" sz="1050" dirty="0">
                <a:latin typeface="+mn-ea"/>
              </a:rPr>
              <a:t>ゲートウェイ</a:t>
            </a:r>
            <a:endParaRPr lang="en-US" altLang="ja-JP" sz="1050" dirty="0">
              <a:latin typeface="+mn-ea"/>
            </a:endParaRPr>
          </a:p>
        </p:txBody>
      </p:sp>
      <p:cxnSp>
        <p:nvCxnSpPr>
          <p:cNvPr id="31" name="カギ線コネクタ 30"/>
          <p:cNvCxnSpPr>
            <a:stCxn id="41" idx="4"/>
            <a:endCxn id="10" idx="0"/>
          </p:cNvCxnSpPr>
          <p:nvPr/>
        </p:nvCxnSpPr>
        <p:spPr bwMode="auto">
          <a:xfrm rot="5400000">
            <a:off x="3451770" y="4260645"/>
            <a:ext cx="536825" cy="896421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30" idx="3"/>
            <a:endCxn id="29" idx="1"/>
          </p:cNvCxnSpPr>
          <p:nvPr/>
        </p:nvCxnSpPr>
        <p:spPr>
          <a:xfrm>
            <a:off x="6387771" y="5182486"/>
            <a:ext cx="359709" cy="1623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V="1">
            <a:off x="5805803" y="5394575"/>
            <a:ext cx="0" cy="220298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40" idx="4"/>
            <a:endCxn id="30" idx="0"/>
          </p:cNvCxnSpPr>
          <p:nvPr/>
        </p:nvCxnSpPr>
        <p:spPr bwMode="auto">
          <a:xfrm rot="16200000" flipH="1">
            <a:off x="4940092" y="4110551"/>
            <a:ext cx="536825" cy="11966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 bwMode="auto">
          <a:xfrm>
            <a:off x="3731622" y="2428576"/>
            <a:ext cx="1262145" cy="34961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>
                <a:latin typeface="+mj-ea"/>
                <a:ea typeface="+mj-ea"/>
              </a:rPr>
              <a:t>Proxy</a:t>
            </a:r>
            <a:r>
              <a:rPr kumimoji="1" lang="ja-JP" altLang="en-US" sz="1100" dirty="0">
                <a:latin typeface="+mj-ea"/>
                <a:ea typeface="+mj-ea"/>
              </a:rPr>
              <a:t>サーバー</a:t>
            </a: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6943721" y="3114274"/>
            <a:ext cx="1839409" cy="34961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>
                <a:latin typeface="+mj-ea"/>
                <a:ea typeface="+mj-ea"/>
              </a:rPr>
              <a:t>Exastro IT Automation</a:t>
            </a:r>
            <a:endParaRPr kumimoji="1" lang="ja-JP" altLang="en-US" sz="1100" dirty="0">
              <a:latin typeface="+mj-ea"/>
              <a:ea typeface="+mj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4836993" y="3114274"/>
            <a:ext cx="1839409" cy="34961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>
                <a:latin typeface="+mj-ea"/>
                <a:ea typeface="+mj-ea"/>
              </a:rPr>
              <a:t>Terraform Cloud Agent</a:t>
            </a:r>
            <a:endParaRPr kumimoji="1" lang="ja-JP" altLang="en-US" sz="1100" dirty="0">
              <a:latin typeface="+mj-ea"/>
              <a:ea typeface="+mj-ea"/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 flipH="1">
            <a:off x="3750337" y="2894028"/>
            <a:ext cx="5086692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/>
          <p:cNvSpPr/>
          <p:nvPr/>
        </p:nvSpPr>
        <p:spPr bwMode="auto">
          <a:xfrm>
            <a:off x="4572193" y="4364427"/>
            <a:ext cx="76016" cy="7601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1" name="楕円 40"/>
          <p:cNvSpPr/>
          <p:nvPr/>
        </p:nvSpPr>
        <p:spPr bwMode="auto">
          <a:xfrm>
            <a:off x="4130385" y="4364427"/>
            <a:ext cx="76016" cy="7601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2" name="直線コネクタ 41"/>
          <p:cNvCxnSpPr>
            <a:stCxn id="37" idx="0"/>
          </p:cNvCxnSpPr>
          <p:nvPr/>
        </p:nvCxnSpPr>
        <p:spPr>
          <a:xfrm flipV="1">
            <a:off x="5756698" y="2892431"/>
            <a:ext cx="0" cy="221843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36" idx="0"/>
          </p:cNvCxnSpPr>
          <p:nvPr/>
        </p:nvCxnSpPr>
        <p:spPr>
          <a:xfrm flipV="1">
            <a:off x="7863426" y="2892431"/>
            <a:ext cx="0" cy="221843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185"/>
          <p:cNvCxnSpPr>
            <a:stCxn id="35" idx="1"/>
            <a:endCxn id="5" idx="33"/>
          </p:cNvCxnSpPr>
          <p:nvPr/>
        </p:nvCxnSpPr>
        <p:spPr>
          <a:xfrm flipH="1">
            <a:off x="2928467" y="2603385"/>
            <a:ext cx="803156" cy="3540"/>
          </a:xfrm>
          <a:prstGeom prst="straightConnector1">
            <a:avLst/>
          </a:prstGeom>
          <a:ln w="19050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185"/>
          <p:cNvCxnSpPr/>
          <p:nvPr/>
        </p:nvCxnSpPr>
        <p:spPr>
          <a:xfrm flipH="1">
            <a:off x="1513522" y="2606925"/>
            <a:ext cx="762931" cy="0"/>
          </a:xfrm>
          <a:prstGeom prst="straightConnector1">
            <a:avLst/>
          </a:prstGeom>
          <a:ln w="19050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67489"/>
              </p:ext>
            </p:extLst>
          </p:nvPr>
        </p:nvGraphicFramePr>
        <p:xfrm>
          <a:off x="9114313" y="2892430"/>
          <a:ext cx="3015966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9636">
                  <a:extLst>
                    <a:ext uri="{9D8B030D-6E8A-4147-A177-3AD203B41FA5}">
                      <a16:colId xmlns:a16="http://schemas.microsoft.com/office/drawing/2014/main" val="3902235916"/>
                    </a:ext>
                  </a:extLst>
                </a:gridCol>
                <a:gridCol w="2376330">
                  <a:extLst>
                    <a:ext uri="{9D8B030D-6E8A-4147-A177-3AD203B41FA5}">
                      <a16:colId xmlns:a16="http://schemas.microsoft.com/office/drawing/2014/main" val="2066478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No.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リソース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24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Tier-1 </a:t>
                      </a:r>
                      <a:r>
                        <a:rPr kumimoji="1" lang="ja-JP" altLang="en-US" dirty="0"/>
                        <a:t>ゲートウェイ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62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ロードバランサ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68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踏み台サーバ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95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Web</a:t>
                      </a:r>
                      <a:r>
                        <a:rPr kumimoji="1" lang="ja-JP" altLang="en-US" dirty="0"/>
                        <a:t>サーバ</a:t>
                      </a:r>
                      <a:r>
                        <a:rPr kumimoji="1" lang="en-US" altLang="ja-JP" dirty="0"/>
                        <a:t>01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5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Web</a:t>
                      </a:r>
                      <a:r>
                        <a:rPr kumimoji="1" lang="ja-JP" altLang="en-US" dirty="0"/>
                        <a:t>サーバ</a:t>
                      </a:r>
                      <a:r>
                        <a:rPr kumimoji="1" lang="en-US" altLang="ja-JP" dirty="0"/>
                        <a:t>02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4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AP</a:t>
                      </a:r>
                      <a:r>
                        <a:rPr kumimoji="1" lang="ja-JP" altLang="en-US" dirty="0"/>
                        <a:t>サーバ</a:t>
                      </a:r>
                      <a:r>
                        <a:rPr kumimoji="1" lang="en-US" altLang="ja-JP" dirty="0"/>
                        <a:t>01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07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DB</a:t>
                      </a:r>
                      <a:r>
                        <a:rPr kumimoji="1" lang="ja-JP" altLang="en-US" dirty="0"/>
                        <a:t>サーバ</a:t>
                      </a:r>
                      <a:r>
                        <a:rPr kumimoji="1" lang="en-US" altLang="ja-JP" dirty="0"/>
                        <a:t>01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057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38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239184" y="3045073"/>
            <a:ext cx="11712000" cy="467239"/>
          </a:xfrm>
        </p:spPr>
        <p:txBody>
          <a:bodyPr/>
          <a:lstStyle/>
          <a:p>
            <a:r>
              <a:rPr lang="en-US" altLang="ja-JP" dirty="0"/>
              <a:t>2. VMware Model</a:t>
            </a:r>
            <a:r>
              <a:rPr lang="ja-JP" altLang="en-US"/>
              <a:t>の実行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9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CE743709-CDD3-4419-8D1E-7E69410B2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53" y="3426066"/>
            <a:ext cx="11136923" cy="184638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>
                <a:ea typeface="+mj-lt"/>
                <a:cs typeface="+mj-lt"/>
              </a:rPr>
              <a:t>2.1 実行</a:t>
            </a:r>
            <a:r>
              <a:rPr lang="ja-JP" altLang="en-US" dirty="0">
                <a:ea typeface="+mj-lt"/>
                <a:cs typeface="+mj-lt"/>
              </a:rPr>
              <a:t>の流れ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654CCB7D-FF37-4084-8E04-B7547087E27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7627" y="907050"/>
            <a:ext cx="11713301" cy="56164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9705" indent="-179705"/>
            <a:r>
              <a:rPr lang="en-US" altLang="ja-JP" dirty="0"/>
              <a:t>VMware Model</a:t>
            </a:r>
            <a:r>
              <a:rPr lang="ja-JP" altLang="en-US" dirty="0"/>
              <a:t>は以下の</a:t>
            </a:r>
            <a:r>
              <a:rPr lang="en-US" altLang="ja-JP" dirty="0"/>
              <a:t>Conductor</a:t>
            </a:r>
            <a:r>
              <a:rPr lang="ja-JP" altLang="en-US" dirty="0"/>
              <a:t>によって実行されます。</a:t>
            </a:r>
            <a:endParaRPr lang="en-US" altLang="ja-JP" dirty="0"/>
          </a:p>
          <a:p>
            <a:pPr marL="630238" indent="-363538">
              <a:buFont typeface="+mj-lt"/>
              <a:buAutoNum type="arabicPeriod"/>
              <a:tabLst>
                <a:tab pos="533400" algn="l"/>
              </a:tabLst>
            </a:pPr>
            <a:r>
              <a:rPr lang="en-US" altLang="ja-JP" dirty="0"/>
              <a:t>Terraform</a:t>
            </a:r>
            <a:r>
              <a:rPr lang="ja-JP" altLang="en-US" dirty="0"/>
              <a:t>を使用して</a:t>
            </a:r>
            <a:r>
              <a:rPr lang="en-US" altLang="ja-JP" dirty="0"/>
              <a:t>NSX-T</a:t>
            </a:r>
            <a:r>
              <a:rPr lang="ja-JP" altLang="en-US" dirty="0"/>
              <a:t>上に仮想ネットワークを作成</a:t>
            </a:r>
            <a:endParaRPr lang="en-US" altLang="ja-JP" dirty="0"/>
          </a:p>
          <a:p>
            <a:pPr marL="630238" indent="-363538">
              <a:buFont typeface="+mj-lt"/>
              <a:buAutoNum type="arabicPeriod"/>
            </a:pPr>
            <a:r>
              <a:rPr lang="en-US" altLang="ja-JP" dirty="0"/>
              <a:t>Ansible</a:t>
            </a:r>
            <a:r>
              <a:rPr lang="ja-JP" altLang="en-US" dirty="0"/>
              <a:t>を使用して作成した仮想ネットワーク上のサーバへ機能追加</a:t>
            </a:r>
            <a:endParaRPr lang="en-US" altLang="ja-JP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2441064" y="2983588"/>
            <a:ext cx="7499948" cy="2563113"/>
            <a:chOff x="1706866" y="2875499"/>
            <a:chExt cx="8581606" cy="293277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0C8B15-685E-4E96-B639-3DA7E4E13B7A}"/>
                </a:ext>
              </a:extLst>
            </p:cNvPr>
            <p:cNvSpPr txBox="1"/>
            <p:nvPr/>
          </p:nvSpPr>
          <p:spPr>
            <a:xfrm>
              <a:off x="1798493" y="2875499"/>
              <a:ext cx="4858772" cy="4578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73050" indent="-273050"/>
              <a:r>
                <a:rPr lang="en-US" altLang="ja-JP" sz="2000" b="1" dirty="0">
                  <a:solidFill>
                    <a:srgbClr val="0000FF"/>
                  </a:solidFill>
                </a:rPr>
                <a:t>1. </a:t>
              </a:r>
              <a:r>
                <a:rPr lang="ja-JP" altLang="en-US" sz="2000" b="1" dirty="0">
                  <a:solidFill>
                    <a:srgbClr val="0000FF"/>
                  </a:solidFill>
                </a:rPr>
                <a:t>仮想ネットワークを作成</a:t>
              </a:r>
              <a:endParaRPr 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FFE670-61E3-4768-9C46-5A2CC11EF6E3}"/>
                </a:ext>
              </a:extLst>
            </p:cNvPr>
            <p:cNvSpPr txBox="1"/>
            <p:nvPr/>
          </p:nvSpPr>
          <p:spPr>
            <a:xfrm>
              <a:off x="1706866" y="5350455"/>
              <a:ext cx="8384224" cy="45781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73050" indent="-273050"/>
              <a:r>
                <a:rPr lang="en-US" altLang="ja-JP" sz="2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2. </a:t>
              </a:r>
              <a:r>
                <a:rPr lang="ja-JP" altLang="en-US" sz="2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各サーバ</a:t>
              </a:r>
              <a:r>
                <a:rPr lang="en-US" altLang="ja-JP" sz="2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(Web/AP/DB)</a:t>
              </a:r>
              <a:r>
                <a:rPr lang="ja-JP" altLang="en-US" sz="2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に対して必要な設定を投入</a:t>
              </a:r>
            </a:p>
          </p:txBody>
        </p:sp>
        <p:sp>
          <p:nvSpPr>
            <p:cNvPr id="6" name="正方形/長方形 5"/>
            <p:cNvSpPr/>
            <p:nvPr/>
          </p:nvSpPr>
          <p:spPr bwMode="auto">
            <a:xfrm>
              <a:off x="1798493" y="3326175"/>
              <a:ext cx="3937457" cy="117297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2" name="フリーフォーム 21"/>
            <p:cNvSpPr/>
            <p:nvPr/>
          </p:nvSpPr>
          <p:spPr bwMode="auto">
            <a:xfrm>
              <a:off x="1798493" y="3316554"/>
              <a:ext cx="8489979" cy="2038050"/>
            </a:xfrm>
            <a:custGeom>
              <a:avLst/>
              <a:gdLst>
                <a:gd name="connsiteX0" fmla="*/ 4080958 w 8168048"/>
                <a:gd name="connsiteY0" fmla="*/ 0 h 2011222"/>
                <a:gd name="connsiteX1" fmla="*/ 8168048 w 8168048"/>
                <a:gd name="connsiteY1" fmla="*/ 0 h 2011222"/>
                <a:gd name="connsiteX2" fmla="*/ 8168048 w 8168048"/>
                <a:gd name="connsiteY2" fmla="*/ 1324259 h 2011222"/>
                <a:gd name="connsiteX3" fmla="*/ 8168048 w 8168048"/>
                <a:gd name="connsiteY3" fmla="*/ 1467771 h 2011222"/>
                <a:gd name="connsiteX4" fmla="*/ 8168048 w 8168048"/>
                <a:gd name="connsiteY4" fmla="*/ 2011222 h 2011222"/>
                <a:gd name="connsiteX5" fmla="*/ 0 w 8168048"/>
                <a:gd name="connsiteY5" fmla="*/ 2011222 h 2011222"/>
                <a:gd name="connsiteX6" fmla="*/ 0 w 8168048"/>
                <a:gd name="connsiteY6" fmla="*/ 1324259 h 2011222"/>
                <a:gd name="connsiteX7" fmla="*/ 4080958 w 8168048"/>
                <a:gd name="connsiteY7" fmla="*/ 1324259 h 2011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68048" h="2011222">
                  <a:moveTo>
                    <a:pt x="4080958" y="0"/>
                  </a:moveTo>
                  <a:lnTo>
                    <a:pt x="8168048" y="0"/>
                  </a:lnTo>
                  <a:lnTo>
                    <a:pt x="8168048" y="1324259"/>
                  </a:lnTo>
                  <a:lnTo>
                    <a:pt x="8168048" y="1467771"/>
                  </a:lnTo>
                  <a:lnTo>
                    <a:pt x="8168048" y="2011222"/>
                  </a:lnTo>
                  <a:lnTo>
                    <a:pt x="0" y="2011222"/>
                  </a:lnTo>
                  <a:lnTo>
                    <a:pt x="0" y="1324259"/>
                  </a:lnTo>
                  <a:lnTo>
                    <a:pt x="4080958" y="1324259"/>
                  </a:lnTo>
                  <a:close/>
                </a:path>
              </a:pathLst>
            </a:cu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9073107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893</Words>
  <Application>Microsoft Office PowerPoint</Application>
  <PresentationFormat>ワイド画面</PresentationFormat>
  <Paragraphs>183</Paragraphs>
  <Slides>15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15</vt:i4>
      </vt:variant>
    </vt:vector>
  </HeadingPairs>
  <TitlesOfParts>
    <vt:vector size="25" baseType="lpstr">
      <vt:lpstr>HGP創英角ｺﾞｼｯｸUB</vt:lpstr>
      <vt:lpstr>ＭＳ Ｐゴシック</vt:lpstr>
      <vt:lpstr>メイリオ</vt:lpstr>
      <vt:lpstr>メイリオ</vt:lpstr>
      <vt:lpstr>Arial</vt:lpstr>
      <vt:lpstr>Calibri</vt:lpstr>
      <vt:lpstr>Tahoma</vt:lpstr>
      <vt:lpstr>Wingdings</vt:lpstr>
      <vt:lpstr>NEC_standard4_3</vt:lpstr>
      <vt:lpstr>1_NEC_standard4_3</vt:lpstr>
      <vt:lpstr>Setting samples VMware Model 概要</vt:lpstr>
      <vt:lpstr>概要 目次</vt:lpstr>
      <vt:lpstr>1. はじめに</vt:lpstr>
      <vt:lpstr>1.1 はじめに</vt:lpstr>
      <vt:lpstr>1.2. VMware基盤について</vt:lpstr>
      <vt:lpstr>1.3. Terraformとは？</vt:lpstr>
      <vt:lpstr>1.4. VMware Modelで作成される仮想ネットワーク</vt:lpstr>
      <vt:lpstr>2. VMware Modelの実行</vt:lpstr>
      <vt:lpstr>2.1 実行の流れ</vt:lpstr>
      <vt:lpstr>2.2 Movementの概要</vt:lpstr>
      <vt:lpstr>参考（応用編）</vt:lpstr>
      <vt:lpstr>Playbookの編集</vt:lpstr>
      <vt:lpstr>Module素材の編集</vt:lpstr>
      <vt:lpstr>Module素材/Playbookに関するドキュメント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2021-08-31T02:53:39Z</dcterms:created>
  <dcterms:modified xsi:type="dcterms:W3CDTF">2021-11-02T05:51:01Z</dcterms:modified>
</cp:coreProperties>
</file>