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79" r:id="rId2"/>
    <p:sldMasterId id="2147483691" r:id="rId3"/>
  </p:sldMasterIdLst>
  <p:notesMasterIdLst>
    <p:notesMasterId r:id="rId37"/>
  </p:notesMasterIdLst>
  <p:sldIdLst>
    <p:sldId id="256" r:id="rId4"/>
    <p:sldId id="257" r:id="rId5"/>
    <p:sldId id="259" r:id="rId6"/>
    <p:sldId id="260" r:id="rId7"/>
    <p:sldId id="261" r:id="rId8"/>
    <p:sldId id="271" r:id="rId9"/>
    <p:sldId id="272" r:id="rId10"/>
    <p:sldId id="304" r:id="rId11"/>
    <p:sldId id="273" r:id="rId12"/>
    <p:sldId id="274" r:id="rId13"/>
    <p:sldId id="294" r:id="rId14"/>
    <p:sldId id="295" r:id="rId15"/>
    <p:sldId id="297" r:id="rId16"/>
    <p:sldId id="270" r:id="rId17"/>
    <p:sldId id="280" r:id="rId18"/>
    <p:sldId id="263" r:id="rId19"/>
    <p:sldId id="303" r:id="rId20"/>
    <p:sldId id="306" r:id="rId21"/>
    <p:sldId id="298" r:id="rId22"/>
    <p:sldId id="299" r:id="rId23"/>
    <p:sldId id="301" r:id="rId24"/>
    <p:sldId id="300" r:id="rId25"/>
    <p:sldId id="302" r:id="rId26"/>
    <p:sldId id="307" r:id="rId27"/>
    <p:sldId id="267" r:id="rId28"/>
    <p:sldId id="281" r:id="rId29"/>
    <p:sldId id="283" r:id="rId30"/>
    <p:sldId id="284" r:id="rId31"/>
    <p:sldId id="268" r:id="rId32"/>
    <p:sldId id="269" r:id="rId33"/>
    <p:sldId id="287" r:id="rId34"/>
    <p:sldId id="288" r:id="rId35"/>
    <p:sldId id="292" r:id="rId36"/>
  </p:sldIdLst>
  <p:sldSz cx="12192000" cy="6858000"/>
  <p:notesSz cx="6858000" cy="9144000"/>
  <p:defaultTextStyle>
    <a:defPPr>
      <a:defRPr lang="ja-JP"/>
    </a:defPPr>
    <a:lvl1pPr marL="0" algn="l" defTabSz="914354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4ED6B4EA-C29B-4DB7-835B-A17986D248B4}">
          <p14:sldIdLst>
            <p14:sldId id="256"/>
            <p14:sldId id="257"/>
            <p14:sldId id="259"/>
            <p14:sldId id="260"/>
            <p14:sldId id="261"/>
            <p14:sldId id="271"/>
            <p14:sldId id="272"/>
            <p14:sldId id="304"/>
            <p14:sldId id="273"/>
            <p14:sldId id="274"/>
            <p14:sldId id="294"/>
            <p14:sldId id="295"/>
            <p14:sldId id="297"/>
            <p14:sldId id="270"/>
            <p14:sldId id="280"/>
            <p14:sldId id="263"/>
            <p14:sldId id="303"/>
            <p14:sldId id="306"/>
            <p14:sldId id="298"/>
            <p14:sldId id="299"/>
            <p14:sldId id="301"/>
            <p14:sldId id="300"/>
            <p14:sldId id="302"/>
            <p14:sldId id="307"/>
            <p14:sldId id="267"/>
            <p14:sldId id="281"/>
            <p14:sldId id="283"/>
            <p14:sldId id="284"/>
            <p14:sldId id="268"/>
            <p14:sldId id="269"/>
            <p14:sldId id="287"/>
            <p14:sldId id="288"/>
            <p14:sldId id="292"/>
          </p14:sldIdLst>
        </p14:section>
        <p14:section name="削除されたスライド" id="{70CA51C3-D7F9-4B76-8A80-A574C6F243D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859F0F-52D2-432B-C554-63781772CA90}" v="29" dt="2021-08-30T01:15:44.572"/>
    <p1510:client id="{05267DF0-8306-E7CB-3EF8-68F6BA908C1B}" v="2218" dt="2021-07-21T00:03:15.186"/>
    <p1510:client id="{0ED124B7-75CD-8E79-6148-FFD2CC229236}" v="500" dt="2021-08-06T08:18:32.667"/>
    <p1510:client id="{20C764E0-9B7C-A2B1-9E23-53CA4B21FC39}" v="27" dt="2021-08-31T02:51:20.851"/>
    <p1510:client id="{21E6B68C-8AFC-D30E-E54E-CC6A5F70BEAB}" v="2" dt="2021-07-28T08:01:31.477"/>
    <p1510:client id="{4B636B64-D776-DFD4-4B6B-3AABA3F2AF5D}" v="23" dt="2021-08-30T01:04:33.537"/>
    <p1510:client id="{66C5022B-F15B-9ADE-F1E8-F5803D642AEA}" v="9" dt="2021-07-29T00:21:51.831"/>
    <p1510:client id="{766627BE-D5AB-EFA3-8E44-C10A49FD1F0F}" v="302" dt="2021-07-13T15:27:56.027"/>
    <p1510:client id="{82B0117E-C4CE-79C0-65CD-7708F1679AAA}" v="58" dt="2021-07-16T07:19:28.206"/>
    <p1510:client id="{9155684A-311A-C3ED-4821-52B1D85A1074}" v="185" dt="2021-08-30T09:39:49.435"/>
    <p1510:client id="{91D195FA-B081-6A30-4276-D44F202FD8CD}" v="404" dt="2021-07-15T02:56:19.738"/>
    <p1510:client id="{9A0216F6-F2B0-2F58-69C4-6FB010ADB6B7}" v="12" dt="2021-08-17T05:49:22.844"/>
    <p1510:client id="{A68B40E9-8A57-4ABB-EF5C-D485E241ED83}" v="323" dt="2021-07-13T12:36:05.586"/>
    <p1510:client id="{A8476335-4F14-2DD8-1B40-1F14625F12EC}" v="1494" dt="2021-07-21T05:56:03.776"/>
    <p1510:client id="{AD8C22E7-EF9C-3A44-E575-445A614703B2}" v="19" dt="2021-08-09T15:48:25.821"/>
    <p1510:client id="{AE394C2C-F42B-5E6A-4262-3B182A89449C}" v="75" dt="2021-07-19T09:22:35.128"/>
    <p1510:client id="{BCD98D58-AEB8-B804-EBCA-482523531CA7}" v="6009" dt="2021-07-16T04:43:35.639"/>
    <p1510:client id="{BE43C923-3CC8-BD73-CD57-F48087D57C0C}" v="1" dt="2021-07-14T01:32:48.650"/>
    <p1510:client id="{C8955098-AD2C-7D4D-82DC-F0D177FBAEE1}" v="182" dt="2021-07-27T06:29:10.716"/>
    <p1510:client id="{CBCA7CF1-B0C8-56CB-4E0E-C842D4872A71}" v="328" dt="2021-08-30T07:28:37.197"/>
    <p1510:client id="{CD31FFEB-21EE-390A-E69E-1034AD4B3896}" v="84" dt="2021-08-27T09:46:00.231"/>
    <p1510:client id="{DA1DDE27-552E-D542-AC40-25D7124FF5CC}" v="881" dt="2021-07-13T14:54:40.091"/>
    <p1510:client id="{DC63847A-980E-CBEF-4ABE-7F842141B427}" v="324" dt="2021-08-26T06:20:39.136"/>
    <p1510:client id="{E7C45CA5-0B8A-407D-BB08-0BCE0980AF0F}" v="1" dt="2021-08-03T05:35:58.214"/>
    <p1510:client id="{F9F58C46-4BEC-FEE0-4FFA-C5C482FDCD1E}" v="326" dt="2021-08-30T05:59:51.2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45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79AC8-8881-4020-B05F-8947ED53F7FA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2A056-49EF-443B-8E87-1900B8D3A4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43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2A056-49EF-443B-8E87-1900B8D3A40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82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2A056-49EF-443B-8E87-1900B8D3A40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348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2A056-49EF-443B-8E87-1900B8D3A40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126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2A056-49EF-443B-8E87-1900B8D3A40C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723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2A056-49EF-443B-8E87-1900B8D3A40C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7275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_A">
    <p:bg bwMode="ltGray">
      <p:bgPr>
        <a:gradFill flip="none" rotWithShape="1">
          <a:gsLst>
            <a:gs pos="65000">
              <a:schemeClr val="tx2"/>
            </a:gs>
            <a:gs pos="10000">
              <a:srgbClr val="65B3A4"/>
            </a:gs>
            <a:gs pos="0">
              <a:srgbClr val="A0D8AD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403445" y="2753308"/>
            <a:ext cx="11385115" cy="622985"/>
          </a:xfrm>
          <a:prstGeom prst="rect">
            <a:avLst/>
          </a:prstGeom>
        </p:spPr>
        <p:txBody>
          <a:bodyPr wrap="square" lIns="0" anchor="b" anchorCtr="0">
            <a:noAutofit/>
          </a:bodyPr>
          <a:lstStyle>
            <a:lvl1pPr algn="l">
              <a:spcBef>
                <a:spcPts val="300"/>
              </a:spcBef>
              <a:defRPr sz="3800"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kumimoji="1" lang="ja-JP" altLang="en-US"/>
              <a:t>タイトルを入力</a:t>
            </a:r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03445" y="3537107"/>
            <a:ext cx="8792123" cy="359834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marR="0" indent="0" algn="l" defTabSz="121911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  <a:latin typeface="+mj-ea"/>
                <a:ea typeface="+mj-ea"/>
              </a:defRPr>
            </a:lvl1pPr>
            <a:lvl2pPr marL="95994" indent="0">
              <a:buNone/>
              <a:defRPr>
                <a:solidFill>
                  <a:schemeClr val="bg1"/>
                </a:solidFill>
              </a:defRPr>
            </a:lvl2pPr>
            <a:lvl3pPr marL="297259" indent="0">
              <a:buNone/>
              <a:defRPr>
                <a:solidFill>
                  <a:schemeClr val="bg1"/>
                </a:solidFill>
              </a:defRPr>
            </a:lvl3pPr>
            <a:lvl4pPr marL="437017" indent="0">
              <a:buNone/>
              <a:defRPr>
                <a:solidFill>
                  <a:schemeClr val="bg1"/>
                </a:solidFill>
              </a:defRPr>
            </a:lvl4pPr>
            <a:lvl5pPr marL="41517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121911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/>
              <a:t>年月　部署名　氏名など　適宜改行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03445" y="1152001"/>
            <a:ext cx="8792123" cy="3269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ea"/>
                <a:ea typeface="+mj-ea"/>
              </a:defRPr>
            </a:lvl1pPr>
            <a:lvl2pPr marL="95994" indent="0">
              <a:buNone/>
              <a:defRPr/>
            </a:lvl2pPr>
            <a:lvl3pPr marL="297259" indent="0">
              <a:buNone/>
              <a:defRPr/>
            </a:lvl3pPr>
            <a:lvl4pPr marL="437017" indent="0">
              <a:buNone/>
              <a:defRPr/>
            </a:lvl4pPr>
            <a:lvl5pPr marL="415170" indent="0">
              <a:buNone/>
              <a:defRPr/>
            </a:lvl5pPr>
          </a:lstStyle>
          <a:p>
            <a:r>
              <a:rPr lang="ja-JP" altLang="en-US"/>
              <a:t>宛先がある場合は入力</a:t>
            </a:r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266"/>
          <a:stretch/>
        </p:blipFill>
        <p:spPr bwMode="gray">
          <a:xfrm>
            <a:off x="8572967" y="1"/>
            <a:ext cx="3611912" cy="67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43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(white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geNumber"/>
          <p:cNvSpPr txBox="1"/>
          <p:nvPr/>
        </p:nvSpPr>
        <p:spPr bwMode="gray">
          <a:xfrm>
            <a:off x="185576" y="646223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1067" b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67" b="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gray">
          <a:xfrm>
            <a:off x="9616302" y="6517511"/>
            <a:ext cx="2311647" cy="182055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1438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(deep)">
    <p:bg bwMode="lt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geNumber"/>
          <p:cNvSpPr txBox="1"/>
          <p:nvPr/>
        </p:nvSpPr>
        <p:spPr bwMode="gray">
          <a:xfrm>
            <a:off x="185576" y="646223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1067" b="0" baseline="0" smtClean="0">
                <a:solidFill>
                  <a:schemeClr val="bg1"/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67" b="0" baseline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9616828" y="6517512"/>
            <a:ext cx="2311647" cy="182055"/>
          </a:xfrm>
          <a:prstGeom prst="rect">
            <a:avLst/>
          </a:prstGeom>
        </p:spPr>
      </p:pic>
      <p:sp>
        <p:nvSpPr>
          <p:cNvPr id="7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63524" y="204597"/>
            <a:ext cx="11664955" cy="6155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kumimoji="1" lang="ja-JP" altLang="en-US"/>
              <a:t>タイトルを入力</a:t>
            </a:r>
          </a:p>
        </p:txBody>
      </p:sp>
      <p:sp>
        <p:nvSpPr>
          <p:cNvPr id="8" name="正方形/長方形 7"/>
          <p:cNvSpPr/>
          <p:nvPr/>
        </p:nvSpPr>
        <p:spPr bwMode="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827447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s(deep)">
    <p:bg bwMode="lt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コンテンツ プレースホルダー"/>
          <p:cNvSpPr>
            <a:spLocks noGrp="1"/>
          </p:cNvSpPr>
          <p:nvPr>
            <p:ph sz="quarter" idx="13" hasCustomPrompt="1"/>
          </p:nvPr>
        </p:nvSpPr>
        <p:spPr>
          <a:xfrm>
            <a:off x="263528" y="1016000"/>
            <a:ext cx="11664949" cy="5149850"/>
          </a:xfrm>
          <a:prstGeom prst="rect">
            <a:avLst/>
          </a:prstGeom>
        </p:spPr>
        <p:txBody>
          <a:bodyPr/>
          <a:lstStyle>
            <a:lvl1pPr marL="357666" indent="-357666">
              <a:lnSpc>
                <a:spcPct val="110000"/>
              </a:lnSpc>
              <a:spcBef>
                <a:spcPts val="600"/>
              </a:spcBef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u"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98929" indent="-241265">
              <a:lnSpc>
                <a:spcPct val="110000"/>
              </a:lnSpc>
              <a:spcBef>
                <a:spcPts val="600"/>
              </a:spcBef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n"/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715325" indent="-116401">
              <a:lnSpc>
                <a:spcPct val="110000"/>
              </a:lnSpc>
              <a:spcBef>
                <a:spcPts val="600"/>
              </a:spcBef>
              <a:buClr>
                <a:schemeClr val="bg1">
                  <a:lumMod val="95000"/>
                </a:schemeClr>
              </a:buClr>
              <a:defRPr sz="1600">
                <a:solidFill>
                  <a:schemeClr val="bg1">
                    <a:lumMod val="95000"/>
                  </a:schemeClr>
                </a:solidFill>
              </a:defRPr>
            </a:lvl3pPr>
            <a:lvl4pPr marL="838078" indent="-118517">
              <a:lnSpc>
                <a:spcPct val="110000"/>
              </a:lnSpc>
              <a:spcBef>
                <a:spcPts val="600"/>
              </a:spcBef>
              <a:buClr>
                <a:schemeClr val="bg1">
                  <a:lumMod val="95000"/>
                </a:schemeClr>
              </a:buClr>
              <a:defRPr sz="1400">
                <a:solidFill>
                  <a:schemeClr val="bg1">
                    <a:lumMod val="95000"/>
                  </a:schemeClr>
                </a:solidFill>
              </a:defRPr>
            </a:lvl4pPr>
            <a:lvl5pPr marL="838078" indent="0">
              <a:lnSpc>
                <a:spcPct val="110000"/>
              </a:lnSpc>
              <a:spcBef>
                <a:spcPts val="500"/>
              </a:spcBef>
              <a:buClr>
                <a:schemeClr val="bg1">
                  <a:lumMod val="95000"/>
                </a:schemeClr>
              </a:buClr>
              <a:buFontTx/>
              <a:buNone/>
              <a:defRPr sz="1400" b="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kumimoji="1" lang="ja-JP" altLang="en-US"/>
              <a:t>本文を入力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en-US" altLang="ja-JP"/>
          </a:p>
          <a:p>
            <a:pPr lvl="4"/>
            <a:r>
              <a:rPr kumimoji="1" lang="ja-JP" altLang="en-US"/>
              <a:t>文章を入力</a:t>
            </a:r>
            <a:endParaRPr kumimoji="1" lang="en-US" altLang="ja-JP"/>
          </a:p>
        </p:txBody>
      </p:sp>
      <p:sp>
        <p:nvSpPr>
          <p:cNvPr id="10" name="PageNumber"/>
          <p:cNvSpPr txBox="1"/>
          <p:nvPr/>
        </p:nvSpPr>
        <p:spPr bwMode="gray">
          <a:xfrm>
            <a:off x="185576" y="646223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1067" b="0" baseline="0" smtClean="0">
                <a:solidFill>
                  <a:schemeClr val="bg1"/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67" b="0" baseline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9616828" y="6517512"/>
            <a:ext cx="2311647" cy="182055"/>
          </a:xfrm>
          <a:prstGeom prst="rect">
            <a:avLst/>
          </a:prstGeom>
        </p:spPr>
      </p:pic>
      <p:sp>
        <p:nvSpPr>
          <p:cNvPr id="8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63524" y="204597"/>
            <a:ext cx="11664955" cy="6155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kumimoji="1" lang="ja-JP" altLang="en-US"/>
              <a:t>タイトルを入力</a:t>
            </a:r>
          </a:p>
        </p:txBody>
      </p:sp>
      <p:sp>
        <p:nvSpPr>
          <p:cNvPr id="7" name="正方形/長方形 6"/>
          <p:cNvSpPr/>
          <p:nvPr/>
        </p:nvSpPr>
        <p:spPr bwMode="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66876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A4A3A4"/>
          </p15:clr>
        </p15:guide>
        <p15:guide id="2" orient="horz" pos="3884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line Only(deep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geNumber"/>
          <p:cNvSpPr txBox="1"/>
          <p:nvPr/>
        </p:nvSpPr>
        <p:spPr bwMode="gray">
          <a:xfrm>
            <a:off x="185576" y="646223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1067" b="0" baseline="0" smtClean="0">
                <a:solidFill>
                  <a:schemeClr val="bg1"/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67" b="0" baseline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9616828" y="6517512"/>
            <a:ext cx="2311647" cy="182055"/>
          </a:xfrm>
          <a:prstGeom prst="rect">
            <a:avLst/>
          </a:prstGeom>
        </p:spPr>
      </p:pic>
      <p:sp>
        <p:nvSpPr>
          <p:cNvPr id="8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63524" y="204597"/>
            <a:ext cx="11664955" cy="6155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kumimoji="1" lang="ja-JP" altLang="en-US"/>
              <a:t>タイトルを入力</a:t>
            </a:r>
          </a:p>
        </p:txBody>
      </p:sp>
      <p:sp>
        <p:nvSpPr>
          <p:cNvPr id="7" name="正方形/長方形 6"/>
          <p:cNvSpPr/>
          <p:nvPr/>
        </p:nvSpPr>
        <p:spPr bwMode="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21603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line ＆ Contents(deep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"/>
          <p:cNvSpPr>
            <a:spLocks noGrp="1"/>
          </p:cNvSpPr>
          <p:nvPr>
            <p:ph sz="quarter" idx="13" hasCustomPrompt="1"/>
          </p:nvPr>
        </p:nvSpPr>
        <p:spPr>
          <a:xfrm>
            <a:off x="263529" y="1172637"/>
            <a:ext cx="11664951" cy="49932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buClr>
                <a:schemeClr val="bg1">
                  <a:lumMod val="95000"/>
                </a:schemeClr>
              </a:buClr>
              <a:defRPr lang="ja-JP" altLang="en-US" dirty="0" smtClean="0">
                <a:solidFill>
                  <a:schemeClr val="bg1">
                    <a:lumMod val="95000"/>
                  </a:schemeClr>
                </a:solidFill>
              </a:defRPr>
            </a:lvl1pPr>
            <a:lvl2pPr>
              <a:buClr>
                <a:schemeClr val="bg1">
                  <a:lumMod val="95000"/>
                </a:schemeClr>
              </a:buClr>
              <a:defRPr lang="ja-JP" altLang="en-US" dirty="0" smtClean="0">
                <a:solidFill>
                  <a:schemeClr val="bg1">
                    <a:lumMod val="95000"/>
                  </a:schemeClr>
                </a:solidFill>
              </a:defRPr>
            </a:lvl2pPr>
            <a:lvl3pPr>
              <a:buClr>
                <a:schemeClr val="bg1">
                  <a:lumMod val="95000"/>
                </a:schemeClr>
              </a:buClr>
              <a:defRPr lang="ja-JP" altLang="en-US" dirty="0" smtClean="0">
                <a:solidFill>
                  <a:schemeClr val="bg1">
                    <a:lumMod val="95000"/>
                  </a:schemeClr>
                </a:solidFill>
              </a:defRPr>
            </a:lvl3pPr>
            <a:lvl4pPr>
              <a:buClr>
                <a:schemeClr val="bg1">
                  <a:lumMod val="95000"/>
                </a:schemeClr>
              </a:buClr>
              <a:defRPr lang="en-US" altLang="ja-JP" dirty="0" smtClean="0">
                <a:solidFill>
                  <a:schemeClr val="bg1">
                    <a:lumMod val="95000"/>
                  </a:schemeClr>
                </a:solidFill>
              </a:defRPr>
            </a:lvl4pPr>
            <a:lvl5pPr>
              <a:buClr>
                <a:schemeClr val="bg1">
                  <a:lumMod val="95000"/>
                </a:schemeClr>
              </a:buClr>
              <a:defRPr lang="en-US" altLang="ja-JP" dirty="0" smtClean="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357666" lvl="0" indent="-357666">
              <a:buClr>
                <a:schemeClr val="bg1">
                  <a:lumMod val="95000"/>
                </a:schemeClr>
              </a:buClr>
            </a:pPr>
            <a:r>
              <a:rPr kumimoji="1" lang="ja-JP" altLang="en-US"/>
              <a:t>本文を入力</a:t>
            </a:r>
          </a:p>
          <a:p>
            <a:pPr marL="598929" lvl="1" indent="-241265">
              <a:buClr>
                <a:schemeClr val="bg1">
                  <a:lumMod val="95000"/>
                </a:schemeClr>
              </a:buClr>
            </a:pPr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marL="715325" lvl="2" indent="-116401">
              <a:buClr>
                <a:schemeClr val="bg1">
                  <a:lumMod val="95000"/>
                </a:schemeClr>
              </a:buClr>
            </a:pPr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marL="838078" lvl="3" indent="-118517">
              <a:buClr>
                <a:schemeClr val="bg1">
                  <a:lumMod val="95000"/>
                </a:schemeClr>
              </a:buClr>
            </a:pPr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en-US" altLang="ja-JP"/>
          </a:p>
          <a:p>
            <a:pPr marL="838078" lvl="4"/>
            <a:r>
              <a:rPr kumimoji="1" lang="ja-JP" altLang="en-US"/>
              <a:t>文章を入力</a:t>
            </a:r>
            <a:endParaRPr kumimoji="1" lang="en-US" altLang="ja-JP"/>
          </a:p>
        </p:txBody>
      </p:sp>
      <p:sp>
        <p:nvSpPr>
          <p:cNvPr id="7" name="PageNumber"/>
          <p:cNvSpPr txBox="1"/>
          <p:nvPr/>
        </p:nvSpPr>
        <p:spPr bwMode="gray">
          <a:xfrm>
            <a:off x="185576" y="646223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1067" b="0" baseline="0" smtClean="0">
                <a:solidFill>
                  <a:schemeClr val="bg1"/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67" b="0" baseline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9616828" y="6517512"/>
            <a:ext cx="2311647" cy="182055"/>
          </a:xfrm>
          <a:prstGeom prst="rect">
            <a:avLst/>
          </a:prstGeom>
        </p:spPr>
      </p:pic>
      <p:sp>
        <p:nvSpPr>
          <p:cNvPr id="10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63524" y="204597"/>
            <a:ext cx="11664955" cy="6155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kumimoji="1" lang="ja-JP" altLang="en-US"/>
              <a:t>タイトルを入力</a:t>
            </a:r>
          </a:p>
        </p:txBody>
      </p:sp>
      <p:sp>
        <p:nvSpPr>
          <p:cNvPr id="9" name="正方形/長方形 8"/>
          <p:cNvSpPr/>
          <p:nvPr/>
        </p:nvSpPr>
        <p:spPr bwMode="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3877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A4A3A4"/>
          </p15:clr>
        </p15:guide>
        <p15:guide id="2" orient="horz" pos="3884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d line &amp; Contents(deep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ー"/>
          <p:cNvSpPr>
            <a:spLocks noGrp="1"/>
          </p:cNvSpPr>
          <p:nvPr>
            <p:ph sz="quarter" idx="13" hasCustomPrompt="1"/>
          </p:nvPr>
        </p:nvSpPr>
        <p:spPr>
          <a:xfrm>
            <a:off x="263529" y="2024065"/>
            <a:ext cx="11664951" cy="4141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buClr>
                <a:schemeClr val="bg1">
                  <a:lumMod val="95000"/>
                </a:schemeClr>
              </a:buClr>
              <a:defRPr lang="ja-JP" altLang="en-US" dirty="0" smtClean="0">
                <a:solidFill>
                  <a:schemeClr val="bg1">
                    <a:lumMod val="95000"/>
                  </a:schemeClr>
                </a:solidFill>
              </a:defRPr>
            </a:lvl1pPr>
            <a:lvl2pPr>
              <a:buClr>
                <a:schemeClr val="bg1">
                  <a:lumMod val="95000"/>
                </a:schemeClr>
              </a:buClr>
              <a:defRPr lang="ja-JP" altLang="en-US" dirty="0" smtClean="0">
                <a:solidFill>
                  <a:schemeClr val="bg1">
                    <a:lumMod val="95000"/>
                  </a:schemeClr>
                </a:solidFill>
              </a:defRPr>
            </a:lvl2pPr>
            <a:lvl3pPr>
              <a:buClr>
                <a:schemeClr val="bg1">
                  <a:lumMod val="95000"/>
                </a:schemeClr>
              </a:buClr>
              <a:defRPr lang="ja-JP" altLang="en-US" dirty="0" smtClean="0">
                <a:solidFill>
                  <a:schemeClr val="bg1">
                    <a:lumMod val="95000"/>
                  </a:schemeClr>
                </a:solidFill>
              </a:defRPr>
            </a:lvl3pPr>
            <a:lvl4pPr>
              <a:buClr>
                <a:schemeClr val="bg1">
                  <a:lumMod val="95000"/>
                </a:schemeClr>
              </a:buClr>
              <a:defRPr lang="en-US" altLang="ja-JP" dirty="0" smtClean="0">
                <a:solidFill>
                  <a:schemeClr val="bg1">
                    <a:lumMod val="95000"/>
                  </a:schemeClr>
                </a:solidFill>
              </a:defRPr>
            </a:lvl4pPr>
            <a:lvl5pPr>
              <a:buClr>
                <a:schemeClr val="bg1">
                  <a:lumMod val="95000"/>
                </a:schemeClr>
              </a:buClr>
              <a:defRPr lang="en-US" altLang="ja-JP" dirty="0" smtClean="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357666" lvl="0" indent="-357666">
              <a:buClr>
                <a:schemeClr val="bg1">
                  <a:lumMod val="95000"/>
                </a:schemeClr>
              </a:buClr>
            </a:pPr>
            <a:r>
              <a:rPr kumimoji="1" lang="ja-JP" altLang="en-US"/>
              <a:t>本文を入力</a:t>
            </a:r>
          </a:p>
          <a:p>
            <a:pPr marL="598929" lvl="1" indent="-241265">
              <a:buClr>
                <a:schemeClr val="bg1">
                  <a:lumMod val="95000"/>
                </a:schemeClr>
              </a:buClr>
            </a:pPr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marL="715325" lvl="2" indent="-116401">
              <a:buClr>
                <a:schemeClr val="bg1">
                  <a:lumMod val="95000"/>
                </a:schemeClr>
              </a:buClr>
            </a:pPr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marL="838078" lvl="3" indent="-118517">
              <a:buClr>
                <a:schemeClr val="bg1">
                  <a:lumMod val="95000"/>
                </a:schemeClr>
              </a:buClr>
            </a:pPr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en-US" altLang="ja-JP"/>
          </a:p>
          <a:p>
            <a:pPr marL="838078" lvl="4"/>
            <a:r>
              <a:rPr kumimoji="1" lang="ja-JP" altLang="en-US"/>
              <a:t>文章を入力</a:t>
            </a:r>
            <a:endParaRPr kumimoji="1" lang="en-US" altLang="ja-JP"/>
          </a:p>
        </p:txBody>
      </p:sp>
      <p:sp>
        <p:nvSpPr>
          <p:cNvPr id="13" name="テキスト プレースホルダー 3"/>
          <p:cNvSpPr>
            <a:spLocks noGrp="1"/>
          </p:cNvSpPr>
          <p:nvPr>
            <p:ph type="body" sz="quarter" idx="14" hasCustomPrompt="1"/>
          </p:nvPr>
        </p:nvSpPr>
        <p:spPr>
          <a:xfrm>
            <a:off x="263529" y="1010628"/>
            <a:ext cx="11664950" cy="822442"/>
          </a:xfr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100"/>
              </a:spcBef>
              <a:buFontTx/>
              <a:buNone/>
              <a:defRPr sz="2600">
                <a:solidFill>
                  <a:schemeClr val="bg1">
                    <a:lumMod val="95000"/>
                  </a:schemeClr>
                </a:solidFill>
              </a:defRPr>
            </a:lvl1pPr>
            <a:lvl2pPr marL="355557" indent="0">
              <a:buFontTx/>
              <a:buNone/>
              <a:defRPr sz="2600"/>
            </a:lvl2pPr>
            <a:lvl3pPr marL="598942" indent="0">
              <a:buFontTx/>
              <a:buNone/>
              <a:defRPr sz="2600"/>
            </a:lvl3pPr>
            <a:lvl4pPr marL="719578" indent="0">
              <a:buFontTx/>
              <a:buNone/>
              <a:defRPr sz="2600"/>
            </a:lvl4pPr>
            <a:lvl5pPr marL="835982" indent="0">
              <a:buFontTx/>
              <a:buNone/>
              <a:defRPr sz="2600"/>
            </a:lvl5pPr>
          </a:lstStyle>
          <a:p>
            <a:pPr lvl="0"/>
            <a:r>
              <a:rPr kumimoji="1" lang="ja-JP" altLang="en-US"/>
              <a:t>リード文が１行・２行ともにこのレイアウトで入力</a:t>
            </a:r>
          </a:p>
        </p:txBody>
      </p:sp>
      <p:sp>
        <p:nvSpPr>
          <p:cNvPr id="9" name="PageNumber"/>
          <p:cNvSpPr txBox="1"/>
          <p:nvPr/>
        </p:nvSpPr>
        <p:spPr bwMode="gray">
          <a:xfrm>
            <a:off x="185576" y="646223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1067" b="0" baseline="0" smtClean="0">
                <a:solidFill>
                  <a:schemeClr val="bg1"/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67" b="0" baseline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9616828" y="6517512"/>
            <a:ext cx="2311647" cy="182055"/>
          </a:xfrm>
          <a:prstGeom prst="rect">
            <a:avLst/>
          </a:prstGeom>
        </p:spPr>
      </p:pic>
      <p:sp>
        <p:nvSpPr>
          <p:cNvPr id="8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63524" y="204597"/>
            <a:ext cx="11664955" cy="6155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kumimoji="1" lang="ja-JP" altLang="en-US"/>
              <a:t>タイトルを入力</a:t>
            </a:r>
          </a:p>
        </p:txBody>
      </p:sp>
      <p:sp>
        <p:nvSpPr>
          <p:cNvPr id="11" name="正方形/長方形 10"/>
          <p:cNvSpPr/>
          <p:nvPr/>
        </p:nvSpPr>
        <p:spPr bwMode="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121474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5">
          <p15:clr>
            <a:srgbClr val="A4A3A4"/>
          </p15:clr>
        </p15:guide>
        <p15:guide id="2" orient="horz" pos="3884">
          <p15:clr>
            <a:srgbClr val="A4A3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(deep)">
    <p:bg bwMode="lt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geNumber"/>
          <p:cNvSpPr txBox="1"/>
          <p:nvPr/>
        </p:nvSpPr>
        <p:spPr bwMode="gray">
          <a:xfrm>
            <a:off x="185576" y="646223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1067" b="0" baseline="0" smtClean="0">
                <a:solidFill>
                  <a:schemeClr val="bg1"/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67" b="0" baseline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9616828" y="6517512"/>
            <a:ext cx="2311647" cy="182055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 bwMode="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70194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rporate Mark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11071921" y="6971177"/>
            <a:ext cx="1119015" cy="460398"/>
            <a:chOff x="8303938" y="5228387"/>
            <a:chExt cx="839261" cy="345299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8303938" y="5228387"/>
              <a:ext cx="839261" cy="161583"/>
              <a:chOff x="8303938" y="-416763"/>
              <a:chExt cx="839261" cy="161583"/>
            </a:xfrm>
          </p:grpSpPr>
          <p:sp>
            <p:nvSpPr>
              <p:cNvPr id="13" name="正方形/長方形 12"/>
              <p:cNvSpPr/>
              <p:nvPr/>
            </p:nvSpPr>
            <p:spPr bwMode="auto">
              <a:xfrm>
                <a:off x="8303938" y="-402477"/>
                <a:ext cx="140654" cy="140652"/>
              </a:xfrm>
              <a:prstGeom prst="rect">
                <a:avLst/>
              </a:prstGeom>
              <a:solidFill>
                <a:srgbClr val="002B62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14" name="テキスト ボックス 13"/>
              <p:cNvSpPr txBox="1"/>
              <p:nvPr/>
            </p:nvSpPr>
            <p:spPr>
              <a:xfrm>
                <a:off x="8477151" y="-416763"/>
                <a:ext cx="666048" cy="161583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l"/>
                <a:r>
                  <a:rPr kumimoji="1" lang="en-US" altLang="ja-JP" sz="800" b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Orchestrating </a:t>
                </a:r>
                <a:r>
                  <a:rPr kumimoji="1" lang="en-US" altLang="ja-JP" sz="800" b="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Blue</a:t>
                </a:r>
                <a:endParaRPr kumimoji="1" lang="ja-JP" altLang="en-US" sz="8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8303999" y="5412103"/>
              <a:ext cx="737008" cy="161583"/>
              <a:chOff x="8303999" y="-233047"/>
              <a:chExt cx="737008" cy="161583"/>
            </a:xfrm>
          </p:grpSpPr>
          <p:sp>
            <p:nvSpPr>
              <p:cNvPr id="8" name="正方形/長方形 7"/>
              <p:cNvSpPr/>
              <p:nvPr/>
            </p:nvSpPr>
            <p:spPr bwMode="auto">
              <a:xfrm>
                <a:off x="8303999" y="-218702"/>
                <a:ext cx="141120" cy="141120"/>
              </a:xfrm>
              <a:prstGeom prst="rect">
                <a:avLst/>
              </a:prstGeom>
              <a:solidFill>
                <a:srgbClr val="EB6E0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9" name="テキスト ボックス 8"/>
              <p:cNvSpPr txBox="1"/>
              <p:nvPr/>
            </p:nvSpPr>
            <p:spPr>
              <a:xfrm>
                <a:off x="8477151" y="-233047"/>
                <a:ext cx="563856" cy="161583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l"/>
                <a:r>
                  <a:rPr kumimoji="1" lang="en-US" altLang="ja-JP" sz="800" b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Brighter</a:t>
                </a:r>
                <a:r>
                  <a:rPr kumimoji="1" lang="en-US" altLang="ja-JP" sz="800" b="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 </a:t>
                </a:r>
                <a:r>
                  <a:rPr kumimoji="1" lang="en-US" altLang="ja-JP" sz="800" b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Orange</a:t>
                </a:r>
                <a:endParaRPr kumimoji="1" lang="ja-JP" altLang="en-US" sz="8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02165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1263-344C-46BB-87A4-3E3E3092AEEA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EBE2-4757-41FC-BD68-F33D13F9D9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095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3105369"/>
            <a:ext cx="11712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49031" y="260560"/>
            <a:ext cx="8496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352" y="6021360"/>
            <a:ext cx="8736969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46347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ose_A">
    <p:bg bwMode="ltGray">
      <p:bgPr>
        <a:gradFill flip="none" rotWithShape="1">
          <a:gsLst>
            <a:gs pos="65000">
              <a:schemeClr val="tx2"/>
            </a:gs>
            <a:gs pos="10000">
              <a:srgbClr val="65B3A4"/>
            </a:gs>
            <a:gs pos="0">
              <a:srgbClr val="A0D8AD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3022600" y="1054100"/>
            <a:ext cx="9167757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5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40226017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836712"/>
            <a:ext cx="11713301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8331053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7716" y="836613"/>
            <a:ext cx="11713635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/>
              <a:t>リード文が</a:t>
            </a:r>
            <a:r>
              <a:rPr kumimoji="1" lang="en-US" altLang="ja-JP"/>
              <a:t>1</a:t>
            </a:r>
            <a:r>
              <a:rPr kumimoji="1" lang="ja-JP" altLang="en-US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5" y="1413188"/>
            <a:ext cx="11713633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042972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9184" y="836613"/>
            <a:ext cx="11712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/>
              <a:t>リード文が</a:t>
            </a:r>
            <a:r>
              <a:rPr kumimoji="1" lang="en-US" altLang="ja-JP"/>
              <a:t>2</a:t>
            </a:r>
            <a:r>
              <a:rPr kumimoji="1" lang="ja-JP" altLang="en-US"/>
              <a:t>行にわたる場合は</a:t>
            </a:r>
            <a:r>
              <a:rPr kumimoji="1" lang="en-US" altLang="ja-JP"/>
              <a:t/>
            </a:r>
            <a:br>
              <a:rPr kumimoji="1" lang="en-US" altLang="ja-JP"/>
            </a:br>
            <a:r>
              <a:rPr kumimoji="1" lang="ja-JP" altLang="en-US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7883" y="1737188"/>
            <a:ext cx="11713301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/>
              <a:t>第</a:t>
            </a:r>
            <a:r>
              <a:rPr kumimoji="1" lang="en-US" altLang="ja-JP"/>
              <a:t>2</a:t>
            </a:r>
            <a:r>
              <a:rPr kumimoji="1" lang="ja-JP" altLang="en-US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/>
              <a:t>第</a:t>
            </a:r>
            <a:r>
              <a:rPr kumimoji="1" lang="en-US" altLang="ja-JP"/>
              <a:t>3</a:t>
            </a:r>
            <a:r>
              <a:rPr kumimoji="1" lang="ja-JP" altLang="en-US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/>
              <a:t>第</a:t>
            </a:r>
            <a:r>
              <a:rPr kumimoji="1" lang="en-US" altLang="ja-JP"/>
              <a:t>4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8073875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4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6288817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795640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1607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184" y="3045073"/>
            <a:ext cx="11712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184" y="4365130"/>
            <a:ext cx="96012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/>
              <a:t>サブタイトルを入力</a:t>
            </a:r>
            <a:endParaRPr kumimoji="1" lang="en-US" altLang="ja-JP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7246084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31380" y="430930"/>
            <a:ext cx="9792000" cy="405683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31380" y="1116000"/>
            <a:ext cx="9792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/>
              <a:t>項目を入力</a:t>
            </a:r>
            <a:endParaRPr kumimoji="1" lang="en-US" altLang="ja-JP"/>
          </a:p>
          <a:p>
            <a:pPr lvl="1"/>
            <a:r>
              <a:rPr kumimoji="1" lang="ja-JP" altLang="en-US"/>
              <a:t>第</a:t>
            </a:r>
            <a:r>
              <a:rPr kumimoji="1" lang="en-US" altLang="ja-JP"/>
              <a:t>2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</a:t>
            </a:r>
            <a:r>
              <a:rPr kumimoji="1" lang="en-US" altLang="ja-JP"/>
              <a:t>3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</a:t>
            </a:r>
            <a:r>
              <a:rPr kumimoji="1" lang="en-US" altLang="ja-JP"/>
              <a:t>4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2584239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61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1263-344C-46BB-87A4-3E3E3092AEEA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EBE2-4757-41FC-BD68-F33D13F9D9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30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ble of Contents_A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gray">
          <a:xfrm>
            <a:off x="0" y="0"/>
            <a:ext cx="2184400" cy="68580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75000">
                <a:schemeClr val="tx2"/>
              </a:gs>
            </a:gsLst>
            <a:lin ang="150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>
              <a:latin typeface="+mj-ea"/>
              <a:ea typeface="+mj-ea"/>
            </a:endParaRPr>
          </a:p>
        </p:txBody>
      </p:sp>
      <p:sp>
        <p:nvSpPr>
          <p:cNvPr id="8" name="テキスト プレースホルダー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383283" y="1910626"/>
            <a:ext cx="8009040" cy="40075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457155" marR="0" indent="-457155" algn="l" defTabSz="121908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+mj-lt"/>
              <a:buAutoNum type="arabicPeriod"/>
              <a:tabLst/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  <a:lvl2pPr marL="715361" indent="-241277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>
                  <a:lumMod val="85000"/>
                  <a:lumOff val="15000"/>
                </a:schemeClr>
              </a:buClr>
              <a:buFont typeface="游ゴシック" panose="020B0400000000000000" pitchFamily="50" charset="-128"/>
              <a:buChar char="-"/>
              <a:defRPr lang="ja-JP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297251" indent="0">
              <a:buFontTx/>
              <a:buNone/>
              <a:defRPr sz="4800">
                <a:solidFill>
                  <a:schemeClr val="bg1"/>
                </a:solidFill>
              </a:defRPr>
            </a:lvl3pPr>
            <a:lvl4pPr marL="719595" marR="0" indent="-239161" algn="l" defTabSz="121908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Tahoma" pitchFamily="34" charset="0"/>
              <a:buChar char="–"/>
              <a:tabLst/>
              <a:defRPr sz="1867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474085" indent="0">
              <a:buClr>
                <a:schemeClr val="tx1">
                  <a:lumMod val="85000"/>
                  <a:lumOff val="15000"/>
                </a:schemeClr>
              </a:buClr>
              <a:buFont typeface="游ゴシック" panose="020B0400000000000000" pitchFamily="50" charset="-128"/>
              <a:buNone/>
              <a:defRPr sz="1867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kumimoji="1" lang="ja-JP" altLang="en-US"/>
              <a:t>項目を入力</a:t>
            </a:r>
            <a:endParaRPr kumimoji="1" lang="en-US" altLang="ja-JP"/>
          </a:p>
          <a:p>
            <a:pPr lvl="1"/>
            <a:r>
              <a:rPr kumimoji="1" lang="ja-JP" altLang="en-US"/>
              <a:t>項目を入力</a:t>
            </a:r>
            <a:endParaRPr kumimoji="1" lang="en-US" altLang="ja-JP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gray">
          <a:xfrm>
            <a:off x="9616302" y="6517511"/>
            <a:ext cx="2311647" cy="182055"/>
          </a:xfrm>
          <a:prstGeom prst="rect">
            <a:avLst/>
          </a:prstGeom>
        </p:spPr>
      </p:pic>
      <p:sp>
        <p:nvSpPr>
          <p:cNvPr id="6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992972" y="1211819"/>
            <a:ext cx="8399351" cy="53348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ja-JP" altLang="en-US" sz="2800" dirty="0" smtClean="0"/>
            </a:lvl1pPr>
          </a:lstStyle>
          <a:p>
            <a:pPr marL="0" marR="0" lvl="0" indent="0" defTabSz="1219080" latinLnBrk="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</a:pPr>
            <a:r>
              <a:rPr kumimoji="1" lang="ja-JP" altLang="en-US"/>
              <a:t>目次のタイトル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3069956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184" y="3045073"/>
            <a:ext cx="11712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184" y="4365130"/>
            <a:ext cx="96012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/>
              <a:t>サブタイトルを入力</a:t>
            </a:r>
            <a:endParaRPr kumimoji="1" lang="en-US" altLang="ja-JP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3061892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3105369"/>
            <a:ext cx="11712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49031" y="260560"/>
            <a:ext cx="8496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352" y="6021360"/>
            <a:ext cx="8736969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32605216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16020058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836712"/>
            <a:ext cx="11713301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4491085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7716" y="836613"/>
            <a:ext cx="11713635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/>
              <a:t>リード文が</a:t>
            </a:r>
            <a:r>
              <a:rPr kumimoji="1" lang="en-US" altLang="ja-JP"/>
              <a:t>1</a:t>
            </a:r>
            <a:r>
              <a:rPr kumimoji="1" lang="ja-JP" altLang="en-US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5" y="1413188"/>
            <a:ext cx="11713633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8836882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9184" y="836613"/>
            <a:ext cx="11712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/>
              <a:t>リード文が</a:t>
            </a:r>
            <a:r>
              <a:rPr kumimoji="1" lang="en-US" altLang="ja-JP"/>
              <a:t>2</a:t>
            </a:r>
            <a:r>
              <a:rPr kumimoji="1" lang="ja-JP" altLang="en-US"/>
              <a:t>行にわたる場合は</a:t>
            </a:r>
            <a:r>
              <a:rPr kumimoji="1" lang="en-US" altLang="ja-JP"/>
              <a:t/>
            </a:r>
            <a:br>
              <a:rPr kumimoji="1" lang="en-US" altLang="ja-JP"/>
            </a:br>
            <a:r>
              <a:rPr kumimoji="1" lang="ja-JP" altLang="en-US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7883" y="1737188"/>
            <a:ext cx="11713301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/>
              <a:t>第</a:t>
            </a:r>
            <a:r>
              <a:rPr kumimoji="1" lang="en-US" altLang="ja-JP"/>
              <a:t>2</a:t>
            </a:r>
            <a:r>
              <a:rPr kumimoji="1" lang="ja-JP" altLang="en-US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/>
              <a:t>第</a:t>
            </a:r>
            <a:r>
              <a:rPr kumimoji="1" lang="en-US" altLang="ja-JP"/>
              <a:t>3</a:t>
            </a:r>
            <a:r>
              <a:rPr kumimoji="1" lang="ja-JP" altLang="en-US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/>
              <a:t>第</a:t>
            </a:r>
            <a:r>
              <a:rPr kumimoji="1" lang="en-US" altLang="ja-JP"/>
              <a:t>4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3160248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4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6288817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899155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808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"/>
          <a:stretch/>
        </p:blipFill>
        <p:spPr bwMode="gray">
          <a:xfrm>
            <a:off x="-6000" y="-10145"/>
            <a:ext cx="12204000" cy="687829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184" y="3045073"/>
            <a:ext cx="11712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184" y="4365130"/>
            <a:ext cx="96012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/>
              <a:t>サブタイトルを入力</a:t>
            </a:r>
            <a:endParaRPr kumimoji="1" lang="en-US" altLang="ja-JP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267640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48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_A">
    <p:bg bwMode="lt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-5926" y="3777813"/>
            <a:ext cx="12203851" cy="3080187"/>
            <a:chOff x="-5926" y="3777813"/>
            <a:chExt cx="12203851" cy="3080187"/>
          </a:xfrm>
        </p:grpSpPr>
        <p:sp>
          <p:nvSpPr>
            <p:cNvPr id="5" name="正方形/長方形 4"/>
            <p:cNvSpPr/>
            <p:nvPr/>
          </p:nvSpPr>
          <p:spPr bwMode="gray">
            <a:xfrm>
              <a:off x="-5926" y="3777813"/>
              <a:ext cx="12203851" cy="3080187"/>
            </a:xfrm>
            <a:prstGeom prst="rect">
              <a:avLst/>
            </a:prstGeom>
            <a:gradFill flip="none" rotWithShape="1">
              <a:gsLst>
                <a:gs pos="0">
                  <a:srgbClr val="A0D8AD"/>
                </a:gs>
                <a:gs pos="10000">
                  <a:srgbClr val="65B3A4"/>
                </a:gs>
                <a:gs pos="65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400" b="1">
                <a:latin typeface="+mj-ea"/>
                <a:ea typeface="+mj-ea"/>
              </a:endParaRPr>
            </a:p>
          </p:txBody>
        </p:sp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2">
              <a:biLevel thresh="25000"/>
            </a:blip>
            <a:stretch>
              <a:fillRect/>
            </a:stretch>
          </p:blipFill>
          <p:spPr>
            <a:xfrm>
              <a:off x="9616828" y="6517511"/>
              <a:ext cx="2311647" cy="182055"/>
            </a:xfrm>
            <a:prstGeom prst="rect">
              <a:avLst/>
            </a:prstGeom>
          </p:spPr>
        </p:pic>
      </p:grpSp>
      <p:sp>
        <p:nvSpPr>
          <p:cNvPr id="6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814493" y="2908733"/>
            <a:ext cx="10577827" cy="697627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>
              <a:defRPr lang="ja-JP" altLang="en-US" sz="3800" dirty="0"/>
            </a:lvl1pPr>
          </a:lstStyle>
          <a:p>
            <a:pPr lvl="0"/>
            <a:r>
              <a:rPr kumimoji="1" lang="ja-JP" altLang="en-US"/>
              <a:t>中表紙のタイトルを入力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814495" y="4094483"/>
            <a:ext cx="8060567" cy="216109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marR="0" indent="0" algn="l" defTabSz="1219110" rtl="0" eaLnBrk="1" fontAlgn="base" latinLnBrk="0" hangingPunct="1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bg1"/>
                </a:solidFill>
                <a:latin typeface="+mj-ea"/>
                <a:ea typeface="+mj-ea"/>
              </a:defRPr>
            </a:lvl1pPr>
            <a:lvl2pPr marL="478331" indent="-239167" eaLnBrk="1" latinLnBrk="0" hangingPunct="1">
              <a:lnSpc>
                <a:spcPct val="110000"/>
              </a:lnSpc>
              <a:spcBef>
                <a:spcPts val="200"/>
              </a:spcBef>
              <a:buClr>
                <a:schemeClr val="bg1"/>
              </a:buClr>
              <a:buFont typeface="Segoe UI" panose="020B0502040204020203" pitchFamily="34" charset="0"/>
              <a:buChar char="-"/>
              <a:defRPr sz="1600">
                <a:solidFill>
                  <a:schemeClr val="bg1"/>
                </a:solidFill>
              </a:defRPr>
            </a:lvl2pPr>
            <a:lvl3pPr marL="297259" indent="0">
              <a:buNone/>
              <a:defRPr>
                <a:solidFill>
                  <a:schemeClr val="bg1"/>
                </a:solidFill>
              </a:defRPr>
            </a:lvl3pPr>
            <a:lvl4pPr marL="437017" indent="0">
              <a:buNone/>
              <a:defRPr>
                <a:solidFill>
                  <a:schemeClr val="bg1"/>
                </a:solidFill>
              </a:defRPr>
            </a:lvl4pPr>
            <a:lvl5pPr marL="41517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サブタイトルを入力</a:t>
            </a:r>
          </a:p>
          <a:p>
            <a:pPr lvl="1"/>
            <a:r>
              <a:rPr kumimoji="1" lang="ja-JP" altLang="en-US"/>
              <a:t>項目を入力</a:t>
            </a:r>
          </a:p>
        </p:txBody>
      </p:sp>
    </p:spTree>
    <p:extLst>
      <p:ext uri="{BB962C8B-B14F-4D97-AF65-F5344CB8AC3E}">
        <p14:creationId xmlns:p14="http://schemas.microsoft.com/office/powerpoint/2010/main" val="1267141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ead 2 lines &amp; Content(white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49" y="38400"/>
            <a:ext cx="11712000" cy="624000"/>
          </a:xfrm>
        </p:spPr>
        <p:txBody>
          <a:bodyPr tIns="3600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9349" y="816000"/>
            <a:ext cx="11712000" cy="1008000"/>
          </a:xfrm>
          <a:prstGeom prst="roundRect">
            <a:avLst>
              <a:gd name="adj" fmla="val 9538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 anchorCtr="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95998" indent="0">
              <a:buNone/>
              <a:defRPr/>
            </a:lvl2pPr>
            <a:lvl3pPr marL="297275" indent="0">
              <a:buNone/>
              <a:defRPr/>
            </a:lvl3pPr>
            <a:lvl4pPr marL="437038" indent="0">
              <a:buNone/>
              <a:defRPr/>
            </a:lvl4pPr>
            <a:lvl5pPr marL="41519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/>
              <a:t>リード文が</a:t>
            </a:r>
            <a:r>
              <a:rPr kumimoji="1" lang="en-US" altLang="ja-JP"/>
              <a:t>2</a:t>
            </a:r>
            <a:r>
              <a:rPr kumimoji="1" lang="ja-JP" altLang="en-US"/>
              <a:t>行にわたる場合は</a:t>
            </a:r>
            <a:r>
              <a:rPr kumimoji="1" lang="en-US" altLang="ja-JP"/>
              <a:t/>
            </a:r>
            <a:br>
              <a:rPr kumimoji="1" lang="en-US" altLang="ja-JP"/>
            </a:br>
            <a:r>
              <a:rPr kumimoji="1" lang="ja-JP" altLang="en-US"/>
              <a:t>このレイアウトで入力</a:t>
            </a:r>
          </a:p>
        </p:txBody>
      </p:sp>
      <p:sp>
        <p:nvSpPr>
          <p:cNvPr id="9" name="コンテンツ プレースホルダー"/>
          <p:cNvSpPr>
            <a:spLocks noGrp="1"/>
          </p:cNvSpPr>
          <p:nvPr>
            <p:ph sz="quarter" idx="12" hasCustomPrompt="1"/>
          </p:nvPr>
        </p:nvSpPr>
        <p:spPr>
          <a:xfrm>
            <a:off x="239185" y="1968000"/>
            <a:ext cx="11711516" cy="4485717"/>
          </a:xfrm>
        </p:spPr>
        <p:txBody>
          <a:bodyPr/>
          <a:lstStyle>
            <a:lvl1pPr marL="239994" indent="-239994">
              <a:spcBef>
                <a:spcPts val="667"/>
              </a:spcBef>
              <a:defRPr/>
            </a:lvl1pPr>
            <a:lvl2pPr marL="479988" indent="-239994">
              <a:spcBef>
                <a:spcPts val="667"/>
              </a:spcBef>
              <a:defRPr/>
            </a:lvl2pPr>
            <a:lvl3pPr marL="623984" indent="-143996">
              <a:spcBef>
                <a:spcPts val="667"/>
              </a:spcBef>
              <a:defRPr/>
            </a:lvl3pPr>
            <a:lvl4pPr marL="767981" indent="-143996">
              <a:spcBef>
                <a:spcPts val="667"/>
              </a:spcBef>
              <a:defRPr/>
            </a:lvl4pPr>
          </a:lstStyle>
          <a:p>
            <a:pPr lvl="0"/>
            <a:r>
              <a:rPr kumimoji="1" lang="ja-JP" altLang="en-US"/>
              <a:t>本文を入力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28224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(white)">
    <p:bg bwMode="lt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geNumber"/>
          <p:cNvSpPr txBox="1"/>
          <p:nvPr/>
        </p:nvSpPr>
        <p:spPr bwMode="gray">
          <a:xfrm>
            <a:off x="185576" y="646223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1067" b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67" b="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gray">
          <a:xfrm>
            <a:off x="9616302" y="6517511"/>
            <a:ext cx="2311647" cy="182055"/>
          </a:xfrm>
          <a:prstGeom prst="rect">
            <a:avLst/>
          </a:prstGeom>
        </p:spPr>
      </p:pic>
      <p:sp>
        <p:nvSpPr>
          <p:cNvPr id="6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63524" y="204597"/>
            <a:ext cx="11664955" cy="6155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lvl="0"/>
            <a:r>
              <a:rPr kumimoji="1" lang="ja-JP" altLang="en-US"/>
              <a:t>タイトルを入力</a:t>
            </a:r>
          </a:p>
        </p:txBody>
      </p:sp>
      <p:sp>
        <p:nvSpPr>
          <p:cNvPr id="8" name="正方形/長方形 7"/>
          <p:cNvSpPr/>
          <p:nvPr/>
        </p:nvSpPr>
        <p:spPr bwMode="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81781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A4A3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s(white)">
    <p:bg bwMode="lt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コンテンツ プレースホルダー"/>
          <p:cNvSpPr>
            <a:spLocks noGrp="1"/>
          </p:cNvSpPr>
          <p:nvPr>
            <p:ph sz="quarter" idx="12" hasCustomPrompt="1"/>
          </p:nvPr>
        </p:nvSpPr>
        <p:spPr bwMode="gray">
          <a:xfrm>
            <a:off x="263529" y="1016000"/>
            <a:ext cx="11664951" cy="5149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ja-JP" altLang="en-US" dirty="0" smtClean="0"/>
            </a:lvl1pPr>
            <a:lvl2pPr>
              <a:defRPr lang="ja-JP" altLang="en-US" dirty="0" smtClean="0"/>
            </a:lvl2pPr>
            <a:lvl3pPr>
              <a:defRPr lang="ja-JP" altLang="en-US" dirty="0" smtClean="0"/>
            </a:lvl3pPr>
            <a:lvl4pPr>
              <a:defRPr lang="ja-JP" altLang="en-US" dirty="0" smtClean="0"/>
            </a:lvl4pPr>
            <a:lvl5pPr>
              <a:defRPr lang="en-US" altLang="ja-JP" dirty="0" smtClean="0"/>
            </a:lvl5pPr>
          </a:lstStyle>
          <a:p>
            <a:pPr lvl="0"/>
            <a:r>
              <a:rPr kumimoji="1" lang="ja-JP" altLang="en-US"/>
              <a:t>本文を入力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文章を入力</a:t>
            </a:r>
            <a:endParaRPr kumimoji="1" lang="en-US" altLang="ja-JP"/>
          </a:p>
        </p:txBody>
      </p:sp>
      <p:sp>
        <p:nvSpPr>
          <p:cNvPr id="10" name="PageNumber"/>
          <p:cNvSpPr txBox="1"/>
          <p:nvPr/>
        </p:nvSpPr>
        <p:spPr bwMode="gray">
          <a:xfrm>
            <a:off x="185576" y="646223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1067" b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67" b="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gray">
          <a:xfrm>
            <a:off x="9616302" y="6517511"/>
            <a:ext cx="2311647" cy="182055"/>
          </a:xfrm>
          <a:prstGeom prst="rect">
            <a:avLst/>
          </a:prstGeom>
        </p:spPr>
      </p:pic>
      <p:sp>
        <p:nvSpPr>
          <p:cNvPr id="11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63524" y="204597"/>
            <a:ext cx="11664955" cy="6155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lvl="0"/>
            <a:r>
              <a:rPr kumimoji="1" lang="ja-JP" altLang="en-US"/>
              <a:t>タイトルを入力</a:t>
            </a:r>
          </a:p>
        </p:txBody>
      </p:sp>
      <p:sp>
        <p:nvSpPr>
          <p:cNvPr id="8" name="正方形/長方形 7"/>
          <p:cNvSpPr/>
          <p:nvPr/>
        </p:nvSpPr>
        <p:spPr bwMode="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295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A4A3A4"/>
          </p15:clr>
        </p15:guide>
        <p15:guide id="2" orient="horz" pos="3884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line Only(white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geNumber"/>
          <p:cNvSpPr txBox="1"/>
          <p:nvPr/>
        </p:nvSpPr>
        <p:spPr bwMode="gray">
          <a:xfrm>
            <a:off x="185576" y="646223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1067" b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67" b="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gray">
          <a:xfrm>
            <a:off x="9616302" y="6517511"/>
            <a:ext cx="2311647" cy="182055"/>
          </a:xfrm>
          <a:prstGeom prst="rect">
            <a:avLst/>
          </a:prstGeom>
        </p:spPr>
      </p:pic>
      <p:sp>
        <p:nvSpPr>
          <p:cNvPr id="8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63524" y="204597"/>
            <a:ext cx="11664955" cy="6155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lvl="0"/>
            <a:r>
              <a:rPr kumimoji="1" lang="ja-JP" altLang="en-US"/>
              <a:t>タイトルを入力</a:t>
            </a:r>
          </a:p>
        </p:txBody>
      </p:sp>
      <p:sp>
        <p:nvSpPr>
          <p:cNvPr id="9" name="正方形/長方形 8"/>
          <p:cNvSpPr/>
          <p:nvPr/>
        </p:nvSpPr>
        <p:spPr bwMode="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663557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line ＆ Contents(white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"/>
          <p:cNvSpPr>
            <a:spLocks noGrp="1"/>
          </p:cNvSpPr>
          <p:nvPr>
            <p:ph sz="quarter" idx="12" hasCustomPrompt="1"/>
          </p:nvPr>
        </p:nvSpPr>
        <p:spPr>
          <a:xfrm>
            <a:off x="263529" y="1172637"/>
            <a:ext cx="11664951" cy="49932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ja-JP" altLang="en-US" dirty="0" smtClean="0"/>
            </a:lvl1pPr>
            <a:lvl2pPr>
              <a:defRPr lang="ja-JP" altLang="en-US" dirty="0" smtClean="0"/>
            </a:lvl2pPr>
            <a:lvl3pPr>
              <a:defRPr lang="ja-JP" altLang="en-US" dirty="0" smtClean="0"/>
            </a:lvl3pPr>
            <a:lvl4pPr>
              <a:defRPr lang="ja-JP" altLang="en-US" dirty="0" smtClean="0"/>
            </a:lvl4pPr>
            <a:lvl5pPr>
              <a:defRPr lang="en-US" altLang="ja-JP" dirty="0" smtClean="0"/>
            </a:lvl5pPr>
          </a:lstStyle>
          <a:p>
            <a:pPr lvl="0"/>
            <a:r>
              <a:rPr kumimoji="1" lang="ja-JP" altLang="en-US"/>
              <a:t>本文を入力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文章を入力</a:t>
            </a:r>
            <a:endParaRPr kumimoji="1" lang="en-US" altLang="ja-JP"/>
          </a:p>
        </p:txBody>
      </p:sp>
      <p:sp>
        <p:nvSpPr>
          <p:cNvPr id="8" name="PageNumber"/>
          <p:cNvSpPr txBox="1"/>
          <p:nvPr/>
        </p:nvSpPr>
        <p:spPr bwMode="gray">
          <a:xfrm>
            <a:off x="185576" y="646223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1067" b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67" b="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gray">
          <a:xfrm>
            <a:off x="9616302" y="6517511"/>
            <a:ext cx="2311647" cy="182055"/>
          </a:xfrm>
          <a:prstGeom prst="rect">
            <a:avLst/>
          </a:prstGeom>
        </p:spPr>
      </p:pic>
      <p:sp>
        <p:nvSpPr>
          <p:cNvPr id="7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63524" y="204597"/>
            <a:ext cx="11664955" cy="6155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lvl="0"/>
            <a:r>
              <a:rPr kumimoji="1" lang="ja-JP" altLang="en-US"/>
              <a:t>タイトルを入力</a:t>
            </a:r>
          </a:p>
        </p:txBody>
      </p:sp>
      <p:sp>
        <p:nvSpPr>
          <p:cNvPr id="10" name="正方形/長方形 9"/>
          <p:cNvSpPr/>
          <p:nvPr/>
        </p:nvSpPr>
        <p:spPr bwMode="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87979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731">
          <p15:clr>
            <a:srgbClr val="A4A3A4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d line &amp; Contents(white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"/>
          <p:cNvSpPr>
            <a:spLocks noGrp="1"/>
          </p:cNvSpPr>
          <p:nvPr>
            <p:ph sz="quarter" idx="12" hasCustomPrompt="1"/>
          </p:nvPr>
        </p:nvSpPr>
        <p:spPr>
          <a:xfrm>
            <a:off x="263529" y="2024065"/>
            <a:ext cx="11664951" cy="4141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ja-JP" altLang="en-US" dirty="0" smtClean="0"/>
            </a:lvl1pPr>
            <a:lvl2pPr>
              <a:defRPr lang="ja-JP" altLang="en-US" dirty="0" smtClean="0"/>
            </a:lvl2pPr>
            <a:lvl3pPr>
              <a:defRPr lang="ja-JP" altLang="en-US" dirty="0" smtClean="0"/>
            </a:lvl3pPr>
            <a:lvl4pPr>
              <a:defRPr lang="ja-JP" altLang="en-US" dirty="0" smtClean="0"/>
            </a:lvl4pPr>
            <a:lvl5pPr>
              <a:defRPr lang="en-US" altLang="ja-JP" dirty="0" smtClean="0"/>
            </a:lvl5pPr>
          </a:lstStyle>
          <a:p>
            <a:pPr lvl="0"/>
            <a:r>
              <a:rPr kumimoji="1" lang="ja-JP" altLang="en-US"/>
              <a:t>本文を入力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文章を入力</a:t>
            </a:r>
            <a:endParaRPr kumimoji="1" lang="en-US" altLang="ja-JP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 hasCustomPrompt="1"/>
          </p:nvPr>
        </p:nvSpPr>
        <p:spPr>
          <a:xfrm>
            <a:off x="263529" y="1010628"/>
            <a:ext cx="11664950" cy="822442"/>
          </a:xfr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100"/>
              </a:spcBef>
              <a:buFontTx/>
              <a:buNone/>
              <a:defRPr sz="2600"/>
            </a:lvl1pPr>
            <a:lvl2pPr marL="355557" indent="0">
              <a:buFontTx/>
              <a:buNone/>
              <a:defRPr sz="2600"/>
            </a:lvl2pPr>
            <a:lvl3pPr marL="598942" indent="0">
              <a:buFontTx/>
              <a:buNone/>
              <a:defRPr sz="2600"/>
            </a:lvl3pPr>
            <a:lvl4pPr marL="719578" indent="0">
              <a:buFontTx/>
              <a:buNone/>
              <a:defRPr sz="2600"/>
            </a:lvl4pPr>
            <a:lvl5pPr marL="835982" indent="0">
              <a:buFontTx/>
              <a:buNone/>
              <a:defRPr sz="2600"/>
            </a:lvl5pPr>
          </a:lstStyle>
          <a:p>
            <a:pPr lvl="0"/>
            <a:r>
              <a:rPr kumimoji="1" lang="ja-JP" altLang="en-US"/>
              <a:t>リード文が１行・２行ともにこのレイアウトで入力</a:t>
            </a:r>
          </a:p>
        </p:txBody>
      </p:sp>
      <p:sp>
        <p:nvSpPr>
          <p:cNvPr id="9" name="PageNumber"/>
          <p:cNvSpPr txBox="1"/>
          <p:nvPr/>
        </p:nvSpPr>
        <p:spPr bwMode="gray">
          <a:xfrm>
            <a:off x="185576" y="646223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1067" b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67" b="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gray">
          <a:xfrm>
            <a:off x="9616302" y="6517511"/>
            <a:ext cx="2311647" cy="182055"/>
          </a:xfrm>
          <a:prstGeom prst="rect">
            <a:avLst/>
          </a:prstGeom>
        </p:spPr>
      </p:pic>
      <p:sp>
        <p:nvSpPr>
          <p:cNvPr id="10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63524" y="204597"/>
            <a:ext cx="11664955" cy="6155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lvl="0"/>
            <a:r>
              <a:rPr kumimoji="1" lang="ja-JP" altLang="en-US"/>
              <a:t>タイトルを入力</a:t>
            </a:r>
          </a:p>
        </p:txBody>
      </p:sp>
      <p:sp>
        <p:nvSpPr>
          <p:cNvPr id="13" name="正方形/長方形 12"/>
          <p:cNvSpPr/>
          <p:nvPr/>
        </p:nvSpPr>
        <p:spPr bwMode="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143979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1275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9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image" Target="../media/image14.jpeg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redit"/>
          <p:cNvSpPr txBox="1">
            <a:spLocks/>
          </p:cNvSpPr>
          <p:nvPr/>
        </p:nvSpPr>
        <p:spPr bwMode="gray">
          <a:xfrm>
            <a:off x="677044" y="6485380"/>
            <a:ext cx="156401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r>
              <a:rPr lang="en-US" altLang="ja-JP" sz="9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t>© NEC Corporation 2021</a:t>
            </a:r>
          </a:p>
        </p:txBody>
      </p:sp>
      <p:sp>
        <p:nvSpPr>
          <p:cNvPr id="9" name="Confidential"/>
          <p:cNvSpPr txBox="1">
            <a:spLocks/>
          </p:cNvSpPr>
          <p:nvPr/>
        </p:nvSpPr>
        <p:spPr bwMode="gray">
          <a:xfrm>
            <a:off x="2241063" y="6485380"/>
            <a:ext cx="191464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r>
              <a:rPr lang="en-US" altLang="ja-JP" sz="9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t>NEC Group Internal Use Only</a:t>
            </a:r>
          </a:p>
        </p:txBody>
      </p:sp>
      <p:sp>
        <p:nvSpPr>
          <p:cNvPr id="5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263524" y="204597"/>
            <a:ext cx="11664955" cy="6155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1219110" latinLnBrk="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</a:pPr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 bwMode="gray">
          <a:xfrm>
            <a:off x="263524" y="980019"/>
            <a:ext cx="11664955" cy="51371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55558" lvl="0" indent="-355558">
              <a:lnSpc>
                <a:spcPct val="110000"/>
              </a:lnSpc>
              <a:spcBef>
                <a:spcPts val="600"/>
              </a:spcBef>
            </a:pPr>
            <a:r>
              <a:rPr kumimoji="1" lang="ja-JP" altLang="en-US"/>
              <a:t>マスター テキストの書式設定</a:t>
            </a:r>
          </a:p>
          <a:p>
            <a:pPr marL="598944" lvl="1" indent="-243387">
              <a:lnSpc>
                <a:spcPct val="110000"/>
              </a:lnSpc>
              <a:spcBef>
                <a:spcPts val="600"/>
              </a:spcBef>
            </a:pPr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marL="721695" lvl="2" indent="-122753">
              <a:lnSpc>
                <a:spcPct val="110000"/>
              </a:lnSpc>
              <a:spcBef>
                <a:spcPts val="600"/>
              </a:spcBef>
            </a:pPr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marL="838098" lvl="3" indent="-118520">
              <a:lnSpc>
                <a:spcPct val="110000"/>
              </a:lnSpc>
              <a:spcBef>
                <a:spcPts val="600"/>
              </a:spcBef>
            </a:pPr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en-US" altLang="ja-JP"/>
          </a:p>
          <a:p>
            <a:pPr marL="835982" lvl="4">
              <a:lnSpc>
                <a:spcPct val="110000"/>
              </a:lnSpc>
              <a:spcBef>
                <a:spcPts val="500"/>
              </a:spcBef>
            </a:pPr>
            <a:r>
              <a:rPr kumimoji="1" lang="ja-JP" altLang="en-US"/>
              <a:t>文章を入力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2246894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lang="ja-JP" altLang="en-US" sz="3200" b="0" i="0" u="none" strike="noStrike" kern="0" cap="none" spc="0" normalizeH="0" baseline="0" dirty="0">
          <a:ln>
            <a:noFill/>
          </a:ln>
          <a:solidFill>
            <a:schemeClr val="tx1">
              <a:lumMod val="85000"/>
              <a:lumOff val="15000"/>
            </a:schemeClr>
          </a:solidFill>
          <a:effectLst/>
          <a:uLnTx/>
          <a:uFillTx/>
          <a:latin typeface="+mj-ea"/>
          <a:ea typeface="+mj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733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733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733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733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609555" algn="l" rtl="0" eaLnBrk="1" fontAlgn="base" hangingPunct="1">
        <a:spcBef>
          <a:spcPct val="0"/>
        </a:spcBef>
        <a:spcAft>
          <a:spcPct val="0"/>
        </a:spcAft>
        <a:defRPr kumimoji="1" sz="3733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1219110" algn="l" rtl="0" eaLnBrk="1" fontAlgn="base" hangingPunct="1">
        <a:spcBef>
          <a:spcPct val="0"/>
        </a:spcBef>
        <a:spcAft>
          <a:spcPct val="0"/>
        </a:spcAft>
        <a:defRPr kumimoji="1" sz="3733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828664" algn="l" rtl="0" eaLnBrk="1" fontAlgn="base" hangingPunct="1">
        <a:spcBef>
          <a:spcPct val="0"/>
        </a:spcBef>
        <a:spcAft>
          <a:spcPct val="0"/>
        </a:spcAft>
        <a:defRPr kumimoji="1" sz="3733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2438218" algn="l" rtl="0" eaLnBrk="1" fontAlgn="base" hangingPunct="1">
        <a:spcBef>
          <a:spcPct val="0"/>
        </a:spcBef>
        <a:spcAft>
          <a:spcPct val="0"/>
        </a:spcAft>
        <a:defRPr kumimoji="1" sz="3733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355574" indent="-355574" algn="l" rtl="0" eaLnBrk="1" fontAlgn="base" hangingPunct="1">
        <a:lnSpc>
          <a:spcPct val="105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u"/>
        <a:defRPr kumimoji="1" lang="ja-JP" altLang="en-US" sz="2400" b="0" i="0" u="none" strike="noStrike" kern="0" cap="none" spc="0" normalizeH="0" baseline="0" dirty="0" smtClean="0">
          <a:ln>
            <a:noFill/>
          </a:ln>
          <a:solidFill>
            <a:schemeClr val="tx1">
              <a:lumMod val="85000"/>
              <a:lumOff val="15000"/>
            </a:schemeClr>
          </a:solidFill>
          <a:effectLst/>
          <a:uLnTx/>
          <a:uFillTx/>
          <a:latin typeface="+mn-lt"/>
          <a:ea typeface="+mn-ea"/>
          <a:cs typeface="+mn-cs"/>
        </a:defRPr>
      </a:lvl1pPr>
      <a:lvl2pPr marL="598973" indent="-243399" algn="l" rtl="0" eaLnBrk="1" fontAlgn="base" hangingPunct="1">
        <a:lnSpc>
          <a:spcPct val="105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lang="ja-JP" altLang="en-US" sz="2000" b="0" i="0" u="none" strike="noStrike" kern="0" cap="none" spc="0" normalizeH="0" baseline="0" dirty="0" smtClean="0">
          <a:ln>
            <a:noFill/>
          </a:ln>
          <a:solidFill>
            <a:schemeClr val="tx1">
              <a:lumMod val="85000"/>
              <a:lumOff val="15000"/>
            </a:schemeClr>
          </a:solidFill>
          <a:effectLst/>
          <a:uLnTx/>
          <a:uFillTx/>
          <a:latin typeface="+mn-lt"/>
          <a:ea typeface="+mn-ea"/>
        </a:defRPr>
      </a:lvl2pPr>
      <a:lvl3pPr marL="721731" indent="-122758" algn="l" rtl="0" eaLnBrk="1" fontAlgn="base" hangingPunct="1">
        <a:lnSpc>
          <a:spcPct val="105000"/>
        </a:lnSpc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kumimoji="1" lang="ja-JP" altLang="en-US" sz="1600" b="0" i="0" u="none" strike="noStrike" kern="0" cap="none" spc="0" normalizeH="0" baseline="0" dirty="0" smtClean="0">
          <a:ln>
            <a:noFill/>
          </a:ln>
          <a:solidFill>
            <a:schemeClr val="tx1">
              <a:lumMod val="85000"/>
              <a:lumOff val="15000"/>
            </a:schemeClr>
          </a:solidFill>
          <a:effectLst/>
          <a:uLnTx/>
          <a:uFillTx/>
          <a:latin typeface="+mn-lt"/>
          <a:ea typeface="+mn-ea"/>
        </a:defRPr>
      </a:lvl3pPr>
      <a:lvl4pPr marL="838138" indent="-118525" algn="l" rtl="0" eaLnBrk="1" fontAlgn="base" hangingPunct="1">
        <a:lnSpc>
          <a:spcPct val="105000"/>
        </a:lnSpc>
        <a:spcBef>
          <a:spcPct val="20000"/>
        </a:spcBef>
        <a:spcAft>
          <a:spcPct val="0"/>
        </a:spcAft>
        <a:buClr>
          <a:schemeClr val="accent1"/>
        </a:buClr>
        <a:buFont typeface="Tahoma" pitchFamily="34" charset="0"/>
        <a:buChar char="–"/>
        <a:defRPr kumimoji="1" lang="en-US" altLang="ja-JP" sz="1400" b="0" i="0" u="none" strike="noStrike" kern="0" cap="none" spc="0" normalizeH="0" baseline="0" dirty="0" smtClean="0">
          <a:ln>
            <a:noFill/>
          </a:ln>
          <a:solidFill>
            <a:schemeClr val="tx1">
              <a:lumMod val="85000"/>
              <a:lumOff val="15000"/>
            </a:schemeClr>
          </a:solidFill>
          <a:effectLst/>
          <a:uLnTx/>
          <a:uFillTx/>
          <a:latin typeface="+mn-lt"/>
          <a:ea typeface="+mn-ea"/>
        </a:defRPr>
      </a:lvl4pPr>
      <a:lvl5pPr marL="836022" indent="0" algn="l" rtl="0" eaLnBrk="1" fontAlgn="base" hangingPunct="1">
        <a:lnSpc>
          <a:spcPct val="105000"/>
        </a:lnSpc>
        <a:spcBef>
          <a:spcPct val="20000"/>
        </a:spcBef>
        <a:spcAft>
          <a:spcPct val="0"/>
        </a:spcAft>
        <a:buClr>
          <a:schemeClr val="accent6"/>
        </a:buClr>
        <a:buFontTx/>
        <a:buNone/>
        <a:defRPr kumimoji="1" lang="en-US" altLang="ja-JP" sz="1400" b="0" dirty="0" smtClean="0">
          <a:solidFill>
            <a:schemeClr val="tx1">
              <a:lumMod val="85000"/>
              <a:lumOff val="15000"/>
            </a:schemeClr>
          </a:solidFill>
          <a:latin typeface="+mj-lt"/>
          <a:ea typeface="+mn-ea"/>
        </a:defRPr>
      </a:lvl5pPr>
      <a:lvl6pPr marL="3352548" indent="-304776" algn="l" rtl="0" eaLnBrk="1" fontAlgn="base" hangingPunct="1">
        <a:spcBef>
          <a:spcPct val="20000"/>
        </a:spcBef>
        <a:spcAft>
          <a:spcPct val="0"/>
        </a:spcAft>
        <a:buChar char="≫"/>
        <a:defRPr kumimoji="1" sz="2667">
          <a:solidFill>
            <a:schemeClr val="tx1"/>
          </a:solidFill>
          <a:latin typeface="Arial" charset="0"/>
          <a:ea typeface="+mn-ea"/>
        </a:defRPr>
      </a:lvl6pPr>
      <a:lvl7pPr marL="3962104" indent="-304776" algn="l" rtl="0" eaLnBrk="1" fontAlgn="base" hangingPunct="1">
        <a:spcBef>
          <a:spcPct val="20000"/>
        </a:spcBef>
        <a:spcAft>
          <a:spcPct val="0"/>
        </a:spcAft>
        <a:buChar char="≫"/>
        <a:defRPr kumimoji="1" sz="2667">
          <a:solidFill>
            <a:schemeClr val="tx1"/>
          </a:solidFill>
          <a:latin typeface="Arial" charset="0"/>
          <a:ea typeface="+mn-ea"/>
        </a:defRPr>
      </a:lvl7pPr>
      <a:lvl8pPr marL="4571658" indent="-304776" algn="l" rtl="0" eaLnBrk="1" fontAlgn="base" hangingPunct="1">
        <a:spcBef>
          <a:spcPct val="20000"/>
        </a:spcBef>
        <a:spcAft>
          <a:spcPct val="0"/>
        </a:spcAft>
        <a:buChar char="≫"/>
        <a:defRPr kumimoji="1" sz="2667">
          <a:solidFill>
            <a:schemeClr val="tx1"/>
          </a:solidFill>
          <a:latin typeface="Arial" charset="0"/>
          <a:ea typeface="+mn-ea"/>
        </a:defRPr>
      </a:lvl8pPr>
      <a:lvl9pPr marL="5181212" indent="-304776" algn="l" rtl="0" eaLnBrk="1" fontAlgn="base" hangingPunct="1">
        <a:spcBef>
          <a:spcPct val="20000"/>
        </a:spcBef>
        <a:spcAft>
          <a:spcPct val="0"/>
        </a:spcAft>
        <a:buChar char="≫"/>
        <a:defRPr kumimoji="1" sz="2667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121911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121911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121911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121911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121911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121911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121911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121911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121911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42">
          <p15:clr>
            <a:srgbClr val="A4A3A4"/>
          </p15:clr>
        </p15:guide>
        <p15:guide id="4" pos="3840">
          <p15:clr>
            <a:srgbClr val="A4A3A4"/>
          </p15:clr>
        </p15:guide>
        <p15:guide id="5" pos="166">
          <p15:clr>
            <a:srgbClr val="A4A3A4"/>
          </p15:clr>
        </p15:guide>
        <p15:guide id="6" pos="7514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239184" y="108000"/>
            <a:ext cx="11713633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239183" y="836614"/>
            <a:ext cx="11713635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</a:t>
            </a:r>
            <a:r>
              <a:rPr kumimoji="1" lang="en-US" altLang="ja-JP"/>
              <a:t>2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</a:t>
            </a:r>
            <a:r>
              <a:rPr kumimoji="1" lang="en-US" altLang="ja-JP"/>
              <a:t>3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</a:t>
            </a:r>
            <a:r>
              <a:rPr kumimoji="1" lang="en-US" altLang="ja-JP"/>
              <a:t>4</a:t>
            </a:r>
            <a:r>
              <a:rPr kumimoji="1" lang="ja-JP" altLang="en-US"/>
              <a:t>レベル</a:t>
            </a:r>
          </a:p>
        </p:txBody>
      </p:sp>
      <p:sp>
        <p:nvSpPr>
          <p:cNvPr id="8" name="PageNumber"/>
          <p:cNvSpPr txBox="1"/>
          <p:nvPr/>
        </p:nvSpPr>
        <p:spPr bwMode="black">
          <a:xfrm>
            <a:off x="11088693" y="6606080"/>
            <a:ext cx="912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/>
        </p:nvSpPr>
        <p:spPr bwMode="black">
          <a:xfrm>
            <a:off x="158146" y="6599089"/>
            <a:ext cx="2193335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240460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70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239184" y="108000"/>
            <a:ext cx="11713633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239183" y="836614"/>
            <a:ext cx="11713635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</a:t>
            </a:r>
            <a:r>
              <a:rPr kumimoji="1" lang="en-US" altLang="ja-JP"/>
              <a:t>2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</a:t>
            </a:r>
            <a:r>
              <a:rPr kumimoji="1" lang="en-US" altLang="ja-JP"/>
              <a:t>3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</a:t>
            </a:r>
            <a:r>
              <a:rPr kumimoji="1" lang="en-US" altLang="ja-JP"/>
              <a:t>4</a:t>
            </a:r>
            <a:r>
              <a:rPr kumimoji="1" lang="ja-JP" altLang="en-US"/>
              <a:t>レベル</a:t>
            </a:r>
          </a:p>
        </p:txBody>
      </p:sp>
      <p:sp>
        <p:nvSpPr>
          <p:cNvPr id="8" name="PageNumber"/>
          <p:cNvSpPr txBox="1"/>
          <p:nvPr/>
        </p:nvSpPr>
        <p:spPr bwMode="black">
          <a:xfrm>
            <a:off x="11088693" y="6606080"/>
            <a:ext cx="912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/>
        </p:nvSpPr>
        <p:spPr bwMode="black">
          <a:xfrm>
            <a:off x="158146" y="6599089"/>
            <a:ext cx="2193335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" y="646484"/>
            <a:ext cx="12192000" cy="590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Documents_ja/Exastro-ITA_%E5%88%A9%E7%94%A8%E6%89%8B%E9%A0%86%E3%83%9E%E3%83%8B%E3%83%A5%E3%82%A2%E3%83%AB_Terraform-driver.pdf" TargetMode="External"/><Relationship Id="rId2" Type="http://schemas.openxmlformats.org/officeDocument/2006/relationships/hyperlink" Target="https://exastro-suite.github.io/it-automation-docs/asset/Documents_ja/Exastro-ITA_%E5%88%A9%E7%94%A8%E6%89%8B%E9%A0%86%E3%83%9E%E3%83%8B%E3%83%A5%E3%82%A2%E3%83%AB_%E3%82%A8%E3%82%AF%E3%82%B9%E3%83%9D%E3%83%BC%E3%83%88%EF%BC%8F%E3%82%A4%E3%83%B3%E3%83%9D%E3%83%BC%E3%83%88.pdf" TargetMode="Externa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2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cs/cloud/agents/index.html" TargetMode="External"/><Relationship Id="rId2" Type="http://schemas.openxmlformats.org/officeDocument/2006/relationships/hyperlink" Target="https://exastro-suite.github.io/it-automation-docs/documents_ja.html" TargetMode="Externa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www.terraform.io/docs/cloud/users-teams-organizations/api-tokens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239351" y="2636890"/>
            <a:ext cx="11712000" cy="2806341"/>
          </a:xfrm>
        </p:spPr>
        <p:txBody>
          <a:bodyPr anchor="t"/>
          <a:lstStyle/>
          <a:p>
            <a:r>
              <a:rPr kumimoji="1" lang="en-US" altLang="ja-JP" sz="6000" b="1"/>
              <a:t>Setting samples</a:t>
            </a:r>
            <a:br>
              <a:rPr kumimoji="1" lang="en-US" altLang="ja-JP" sz="6000" b="1"/>
            </a:br>
            <a:r>
              <a:rPr lang="en-US" altLang="ja-JP" sz="6000" b="1"/>
              <a:t>VMware Model</a:t>
            </a:r>
            <a:br>
              <a:rPr lang="en-US" altLang="ja-JP" sz="6000" b="1"/>
            </a:br>
            <a:r>
              <a:rPr lang="ja-JP" altLang="en-US" sz="6000" b="1"/>
              <a:t>導入手順</a:t>
            </a:r>
            <a:endParaRPr kumimoji="1" lang="ja-JP" altLang="en-US" sz="6000" b="1"/>
          </a:p>
        </p:txBody>
      </p:sp>
      <p:sp>
        <p:nvSpPr>
          <p:cNvPr id="5" name="テキスト プレースホルダー 3">
            <a:extLst>
              <a:ext uri="{FF2B5EF4-FFF2-40B4-BE49-F238E27FC236}">
                <a16:creationId xmlns:a16="http://schemas.microsoft.com/office/drawing/2014/main" id="{92F69605-D2F4-4896-92FC-F343DA050119}"/>
              </a:ext>
            </a:extLst>
          </p:cNvPr>
          <p:cNvSpPr>
            <a:spLocks noGrp="1"/>
          </p:cNvSpPr>
          <p:nvPr/>
        </p:nvSpPr>
        <p:spPr bwMode="gray">
          <a:xfrm>
            <a:off x="262799" y="6033083"/>
            <a:ext cx="8736969" cy="772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2000" b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000" indent="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bg1"/>
                </a:solidFill>
                <a:latin typeface="+mn-lt"/>
                <a:ea typeface="+mn-ea"/>
              </a:defRPr>
            </a:lvl2pPr>
            <a:lvl3pPr marL="222962" indent="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400" b="0">
                <a:solidFill>
                  <a:schemeClr val="bg1"/>
                </a:solidFill>
                <a:latin typeface="+mn-lt"/>
                <a:ea typeface="+mn-ea"/>
              </a:defRPr>
            </a:lvl3pPr>
            <a:lvl4pPr marL="327787" indent="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None/>
              <a:defRPr kumimoji="1" sz="1200" b="0">
                <a:solidFill>
                  <a:schemeClr val="bg1"/>
                </a:solidFill>
                <a:latin typeface="+mn-lt"/>
                <a:ea typeface="+mn-ea"/>
              </a:defRPr>
            </a:lvl4pPr>
            <a:lvl5pPr marL="311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None/>
              <a:defRPr kumimoji="1" sz="1200" b="1">
                <a:solidFill>
                  <a:schemeClr val="bg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/>
              <a:t>第</a:t>
            </a:r>
            <a:r>
              <a:rPr lang="en-US" altLang="ja-JP" dirty="0"/>
              <a:t>1.0</a:t>
            </a:r>
            <a:r>
              <a:rPr lang="ja-JP" altLang="en-US"/>
              <a:t>版</a:t>
            </a:r>
            <a:r>
              <a:rPr lang="ja-JP" altLang="en-US">
                <a:ea typeface="+mn-lt"/>
                <a:cs typeface="+mn-lt"/>
              </a:rPr>
              <a:t> </a:t>
            </a:r>
            <a:r>
              <a:rPr lang="ja-JP">
                <a:ea typeface="+mn-lt"/>
                <a:cs typeface="+mn-lt"/>
              </a:rPr>
              <a:t>(</a:t>
            </a:r>
            <a:r>
              <a:rPr lang="ja-JP">
                <a:latin typeface="Meiryo"/>
                <a:ea typeface="Meiryo"/>
              </a:rPr>
              <a:t>ITAバージョン1.8.1版</a:t>
            </a:r>
            <a:r>
              <a:rPr lang="ja-JP">
                <a:ea typeface="+mn-lt"/>
                <a:cs typeface="+mn-lt"/>
              </a:rPr>
              <a:t>)</a:t>
            </a:r>
            <a:endParaRPr lang="en-US" altLang="ja-JP">
              <a:ea typeface="+mn-lt"/>
              <a:cs typeface="+mn-lt"/>
            </a:endParaRPr>
          </a:p>
          <a:p>
            <a:r>
              <a:rPr lang="en-US" altLang="ja-JP" dirty="0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4214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Ⅱ-3. </a:t>
            </a:r>
            <a:r>
              <a:rPr lang="en-US"/>
              <a:t>VMware Model</a:t>
            </a:r>
            <a:r>
              <a:rPr lang="ja-JP" altLang="en-US"/>
              <a:t>のインポート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9705" indent="-179705"/>
            <a:r>
              <a:rPr lang="en-US" altLang="ja-JP"/>
              <a:t>VMware Model</a:t>
            </a:r>
            <a:r>
              <a:rPr lang="ja-JP" altLang="en-US"/>
              <a:t>のイ</a:t>
            </a:r>
            <a:r>
              <a:rPr lang="ja-JP" altLang="ja-JP"/>
              <a:t>ンポート</a:t>
            </a:r>
            <a:endParaRPr lang="en-US" altLang="ja-JP"/>
          </a:p>
          <a:p>
            <a:pPr marL="174625" indent="0">
              <a:buNone/>
            </a:pPr>
            <a:r>
              <a:rPr lang="en-US" altLang="ja-JP" err="1"/>
              <a:t>Exastro</a:t>
            </a:r>
            <a:r>
              <a:rPr lang="ja-JP" altLang="en-US"/>
              <a:t>コミュニティサイトから</a:t>
            </a:r>
            <a:r>
              <a:rPr lang="en-US" altLang="ja-JP"/>
              <a:t>VMware Model</a:t>
            </a:r>
            <a:r>
              <a:rPr lang="ja-JP" altLang="en-US"/>
              <a:t>をダウンロードし、</a:t>
            </a:r>
            <a:r>
              <a:rPr lang="en-US" altLang="ja-JP"/>
              <a:t>ITA</a:t>
            </a:r>
            <a:r>
              <a:rPr lang="ja-JP" altLang="en-US"/>
              <a:t>へインポートします。</a:t>
            </a:r>
            <a:endParaRPr lang="en-US" altLang="ja-JP"/>
          </a:p>
          <a:p>
            <a:pPr marL="174625" indent="0">
              <a:buNone/>
            </a:pPr>
            <a:r>
              <a:rPr lang="ja-JP" altLang="en-US"/>
              <a:t>インポート手順は、コミュニティサイトの </a:t>
            </a:r>
            <a:r>
              <a:rPr lang="en-US" altLang="ja-JP">
                <a:hlinkClick r:id="rId2"/>
              </a:rPr>
              <a:t>ITA_</a:t>
            </a:r>
            <a:r>
              <a:rPr lang="ja-JP" altLang="en-US">
                <a:hlinkClick r:id="rId2"/>
              </a:rPr>
              <a:t>利用手順マニュアル エクスポート</a:t>
            </a:r>
            <a:r>
              <a:rPr lang="en-US" altLang="ja-JP">
                <a:hlinkClick r:id="rId2"/>
              </a:rPr>
              <a:t>/</a:t>
            </a:r>
            <a:r>
              <a:rPr lang="ja-JP" altLang="en-US">
                <a:hlinkClick r:id="rId2"/>
              </a:rPr>
              <a:t>インポート</a:t>
            </a:r>
            <a:r>
              <a:rPr lang="en-US" altLang="ja-JP"/>
              <a:t> </a:t>
            </a:r>
            <a:r>
              <a:rPr lang="ja-JP" altLang="ja-JP"/>
              <a:t>を</a:t>
            </a:r>
            <a:r>
              <a:rPr lang="ja-JP" altLang="en-US"/>
              <a:t>ご参照</a:t>
            </a:r>
            <a:r>
              <a:rPr lang="ja-JP" altLang="ja-JP"/>
              <a:t>ください。</a:t>
            </a:r>
          </a:p>
          <a:p>
            <a:pPr marL="179705" indent="-179705">
              <a:spcBef>
                <a:spcPts val="1800"/>
              </a:spcBef>
            </a:pPr>
            <a:r>
              <a:rPr lang="ja-JP" altLang="ja-JP"/>
              <a:t>プロキシサーバー登録</a:t>
            </a:r>
          </a:p>
          <a:p>
            <a:pPr marL="174625" indent="0">
              <a:buNone/>
            </a:pPr>
            <a:r>
              <a:rPr lang="en-US" altLang="ja-JP" err="1"/>
              <a:t>ITAからTerraform</a:t>
            </a:r>
            <a:r>
              <a:rPr lang="ja-JP" altLang="en-US"/>
              <a:t> </a:t>
            </a:r>
            <a:r>
              <a:rPr lang="en-US" altLang="ja-JP"/>
              <a:t>Cloud</a:t>
            </a:r>
            <a:r>
              <a:rPr lang="ja-JP" altLang="en-US"/>
              <a:t>へ接続するためのプロキシサーバー設定は、</a:t>
            </a:r>
            <a:r>
              <a:rPr lang="en-US" altLang="ja-JP" err="1"/>
              <a:t>Exastro</a:t>
            </a:r>
            <a:r>
              <a:rPr lang="ja-JP" altLang="en-US"/>
              <a:t>コミュニティサイトの</a:t>
            </a:r>
            <a:r>
              <a:rPr lang="en-US" altLang="ja-JP"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ITA_</a:t>
            </a:r>
            <a:r>
              <a:rPr lang="ja-JP" altLang="en-US"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利用手順マニュアル</a:t>
            </a:r>
            <a:r>
              <a:rPr lang="en-US" altLang="ja-JP"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_Terraform-driver</a:t>
            </a:r>
            <a:r>
              <a:rPr lang="ja-JP" altLang="en-US"/>
              <a:t> </a:t>
            </a:r>
            <a:r>
              <a:rPr lang="en-US" altLang="ja-JP"/>
              <a:t>6.2.1</a:t>
            </a:r>
            <a:r>
              <a:rPr lang="ja-JP" altLang="en-US"/>
              <a:t> </a:t>
            </a:r>
            <a:r>
              <a:rPr lang="ja-JP" altLang="ja-JP"/>
              <a:t>インターフェース情報をご参照</a:t>
            </a:r>
            <a:r>
              <a:rPr lang="ja-JP" altLang="en-US"/>
              <a:t>くだ</a:t>
            </a:r>
            <a:r>
              <a:rPr lang="ja-JP" altLang="ja-JP"/>
              <a:t>さい。</a:t>
            </a:r>
          </a:p>
          <a:p>
            <a:pPr marL="179705" indent="-179705">
              <a:spcBef>
                <a:spcPts val="1800"/>
              </a:spcBef>
            </a:pPr>
            <a:r>
              <a:rPr lang="en-US" altLang="ja-JP"/>
              <a:t>Terraform Cloud</a:t>
            </a:r>
            <a:r>
              <a:rPr lang="ja-JP" altLang="en-US"/>
              <a:t>の接続先登録</a:t>
            </a:r>
            <a:endParaRPr lang="en-US" altLang="ja-JP"/>
          </a:p>
          <a:p>
            <a:pPr marL="174625" indent="0">
              <a:buNone/>
            </a:pPr>
            <a:r>
              <a:rPr lang="en-US" altLang="ja-JP"/>
              <a:t>ITA</a:t>
            </a:r>
            <a:r>
              <a:rPr lang="ja-JP" altLang="en-US"/>
              <a:t>の</a:t>
            </a:r>
            <a:r>
              <a:rPr lang="ja-JP" altLang="ja-JP"/>
              <a:t>「</a:t>
            </a:r>
            <a:r>
              <a:rPr lang="en-US" altLang="ja-JP"/>
              <a:t>Terraform</a:t>
            </a:r>
            <a:r>
              <a:rPr lang="ja-JP" altLang="en-US"/>
              <a:t>」メニューグループ　＞「</a:t>
            </a:r>
            <a:r>
              <a:rPr lang="ja-JP" altLang="ja-JP"/>
              <a:t>インターフェイス情報」</a:t>
            </a:r>
            <a:r>
              <a:rPr lang="ja-JP" altLang="en-US"/>
              <a:t>から登録します</a:t>
            </a:r>
            <a:r>
              <a:rPr lang="ja-JP" altLang="ja-JP"/>
              <a:t>。</a:t>
            </a:r>
            <a:endParaRPr lang="en-US" altLang="ja-JP"/>
          </a:p>
          <a:p>
            <a:pPr marL="174625" indent="0">
              <a:buNone/>
            </a:pPr>
            <a:r>
              <a:rPr lang="ja-JP" altLang="ja-JP"/>
              <a:t>「</a:t>
            </a:r>
            <a:r>
              <a:rPr lang="en-US" altLang="ja-JP"/>
              <a:t>Hostname</a:t>
            </a:r>
            <a:r>
              <a:rPr lang="ja-JP" altLang="en-US"/>
              <a:t>」</a:t>
            </a:r>
            <a:r>
              <a:rPr lang="ja-JP" altLang="ja-JP"/>
              <a:t>に</a:t>
            </a:r>
            <a:r>
              <a:rPr lang="ja-JP" altLang="en-US"/>
              <a:t>「</a:t>
            </a:r>
            <a:r>
              <a:rPr lang="en-US" altLang="ja-JP"/>
              <a:t>app.terraform.io</a:t>
            </a:r>
            <a:r>
              <a:rPr lang="ja-JP" altLang="en-US"/>
              <a:t>」と「</a:t>
            </a:r>
            <a:r>
              <a:rPr lang="en-US" altLang="ja-JP" err="1"/>
              <a:t>UserT</a:t>
            </a:r>
            <a:r>
              <a:rPr lang="ja-JP" altLang="en-US"/>
              <a:t>oken」に「</a:t>
            </a:r>
            <a:r>
              <a:rPr lang="en-US" altLang="ja-JP"/>
              <a:t>T</a:t>
            </a:r>
            <a:r>
              <a:rPr lang="en-US" altLang="en-US"/>
              <a:t>erraform</a:t>
            </a:r>
            <a:r>
              <a:rPr lang="ja-JP"/>
              <a:t> </a:t>
            </a:r>
            <a:r>
              <a:rPr lang="en-US"/>
              <a:t>cloud</a:t>
            </a:r>
            <a:r>
              <a:rPr lang="ja-JP" altLang="en-US"/>
              <a:t>の</a:t>
            </a:r>
            <a:r>
              <a:rPr lang="ja-JP"/>
              <a:t>API Tokens</a:t>
            </a:r>
            <a:r>
              <a:rPr lang="ja-JP" altLang="en-US"/>
              <a:t>」</a:t>
            </a:r>
            <a:r>
              <a:rPr lang="ja-JP" altLang="ja-JP"/>
              <a:t>　を設定し更新ボタンを押下する。</a:t>
            </a:r>
            <a:r>
              <a:rPr lang="en-US" altLang="ja-JP" sz="1600"/>
              <a:t>(Terraform Enterprise</a:t>
            </a:r>
            <a:r>
              <a:rPr lang="ja-JP" altLang="en-US" sz="1600"/>
              <a:t>の場合は、そのホスト名を記載してください</a:t>
            </a:r>
            <a:r>
              <a:rPr lang="en-US" altLang="ja-JP" sz="1600"/>
              <a:t>)</a:t>
            </a:r>
            <a:endParaRPr lang="ja-JP"/>
          </a:p>
          <a:p>
            <a:endParaRPr lang="ja-JP" altLang="ja-JP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CB35074B-5820-488D-9C89-D2C22ABA02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3" t="20827" r="1268" b="36021"/>
          <a:stretch/>
        </p:blipFill>
        <p:spPr>
          <a:xfrm>
            <a:off x="608102" y="5224455"/>
            <a:ext cx="10428269" cy="116097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5E67D1D-17C0-4701-8E71-A58B3130D547}"/>
              </a:ext>
            </a:extLst>
          </p:cNvPr>
          <p:cNvSpPr/>
          <p:nvPr/>
        </p:nvSpPr>
        <p:spPr bwMode="auto">
          <a:xfrm>
            <a:off x="972103" y="5224455"/>
            <a:ext cx="2439855" cy="122873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8110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7">
            <a:extLst>
              <a:ext uri="{FF2B5EF4-FFF2-40B4-BE49-F238E27FC236}">
                <a16:creationId xmlns:a16="http://schemas.microsoft.com/office/drawing/2014/main" id="{35DEC645-2900-412C-8DDD-E4F523CB8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31" y="5721236"/>
            <a:ext cx="10525866" cy="5655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4CEE6-AABF-4BCE-A13F-55D40B5E982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9705" indent="-179705"/>
            <a:r>
              <a:rPr lang="en-US" altLang="ja-JP" dirty="0"/>
              <a:t>Organizations</a:t>
            </a:r>
            <a:r>
              <a:rPr lang="ja-JP"/>
              <a:t>管理</a:t>
            </a:r>
            <a:endParaRPr lang="en-US" altLang="ja-JP"/>
          </a:p>
          <a:p>
            <a:pPr marL="266700" indent="0">
              <a:buNone/>
            </a:pPr>
            <a:r>
              <a:rPr lang="en-US" altLang="ja-JP" dirty="0"/>
              <a:t>ITA</a:t>
            </a:r>
            <a:r>
              <a:rPr lang="ja-JP" altLang="en-US"/>
              <a:t>の</a:t>
            </a:r>
            <a:r>
              <a:rPr lang="ja-JP" altLang="ja-JP"/>
              <a:t>「</a:t>
            </a:r>
            <a:r>
              <a:rPr lang="en-US" altLang="ja-JP" dirty="0"/>
              <a:t>Terraform</a:t>
            </a:r>
            <a:r>
              <a:rPr lang="ja-JP" altLang="en-US"/>
              <a:t>」メニューグループ　＞「</a:t>
            </a:r>
            <a:r>
              <a:rPr lang="ja-JP">
                <a:latin typeface="Meiryo"/>
                <a:ea typeface="Meiryo"/>
              </a:rPr>
              <a:t>Organizations管理</a:t>
            </a:r>
            <a:r>
              <a:rPr lang="ja-JP" altLang="ja-JP"/>
              <a:t>」＞</a:t>
            </a:r>
            <a:r>
              <a:rPr lang="ja-JP" altLang="en-US">
                <a:ea typeface="+mn-lt"/>
                <a:cs typeface="+mn-lt"/>
              </a:rPr>
              <a:t>「</a:t>
            </a:r>
            <a:r>
              <a:rPr lang="en-US" altLang="ja-JP" dirty="0">
                <a:ea typeface="+mn-lt"/>
                <a:cs typeface="+mn-lt"/>
              </a:rPr>
              <a:t>Organization ID=</a:t>
            </a:r>
            <a:r>
              <a:rPr lang="en-US" altLang="ja-JP" dirty="0">
                <a:latin typeface="メイリオ"/>
                <a:ea typeface="メイリオ"/>
                <a:cs typeface="+mn-lt"/>
              </a:rPr>
              <a:t>25000</a:t>
            </a:r>
            <a:r>
              <a:rPr lang="en-US" altLang="ja-JP" dirty="0">
                <a:latin typeface="Meiryo"/>
                <a:ea typeface="Meiryo"/>
              </a:rPr>
              <a:t>1</a:t>
            </a:r>
            <a:r>
              <a:rPr lang="ja-JP" altLang="en-US">
                <a:ea typeface="+mn-lt"/>
                <a:cs typeface="+mn-lt"/>
              </a:rPr>
              <a:t>」</a:t>
            </a:r>
            <a:r>
              <a:rPr lang="ja-JP" altLang="en-US"/>
              <a:t>を更新します</a:t>
            </a:r>
            <a:r>
              <a:rPr lang="ja-JP" altLang="ja-JP"/>
              <a:t>。</a:t>
            </a:r>
            <a:endParaRPr lang="en-US" altLang="ja-JP"/>
          </a:p>
          <a:p>
            <a:pPr marL="266700" indent="0">
              <a:buNone/>
            </a:pPr>
            <a:r>
              <a:rPr lang="ja-JP" altLang="en-US">
                <a:ea typeface="+mn-lt"/>
                <a:cs typeface="+mn-lt"/>
              </a:rPr>
              <a:t>①</a:t>
            </a:r>
            <a:r>
              <a:rPr lang="en-US" altLang="ja-JP" dirty="0">
                <a:ea typeface="+mn-lt"/>
                <a:cs typeface="+mn-lt"/>
              </a:rPr>
              <a:t>Organizations Name</a:t>
            </a:r>
            <a:r>
              <a:rPr lang="ja-JP" altLang="en-US"/>
              <a:t>と②Email adderssを</a:t>
            </a:r>
            <a:r>
              <a:rPr lang="en-US" altLang="ja-JP" dirty="0"/>
              <a:t>Terraform Cloud</a:t>
            </a:r>
            <a:r>
              <a:rPr lang="ja-JP" altLang="en-US"/>
              <a:t>に登録しているものに</a:t>
            </a:r>
          </a:p>
          <a:p>
            <a:pPr marL="266700" indent="0">
              <a:buNone/>
            </a:pPr>
            <a:r>
              <a:rPr lang="ja-JP" altLang="en-US"/>
              <a:t>　変更してください。</a:t>
            </a:r>
            <a:endParaRPr lang="ja-JP"/>
          </a:p>
          <a:p>
            <a:pPr marL="179705" indent="-179705"/>
            <a:endParaRPr lang="ja-JP" altLang="en-US"/>
          </a:p>
          <a:p>
            <a:pPr marL="179705" indent="-179705"/>
            <a:endParaRPr lang="ja-JP" altLang="en-US"/>
          </a:p>
          <a:p>
            <a:pPr marL="179705" indent="-179705"/>
            <a:endParaRPr lang="ja-JP"/>
          </a:p>
          <a:p>
            <a:pPr marL="179705" indent="-179705"/>
            <a:endParaRPr lang="ja-JP" altLang="en-US"/>
          </a:p>
          <a:p>
            <a:pPr marL="266700" indent="0">
              <a:buNone/>
            </a:pPr>
            <a:r>
              <a:rPr lang="en-US" altLang="ja-JP" dirty="0"/>
              <a:t>Organizations</a:t>
            </a:r>
            <a:r>
              <a:rPr lang="ja-JP"/>
              <a:t>名の</a:t>
            </a:r>
            <a:r>
              <a:rPr lang="ja-JP" altLang="en-US"/>
              <a:t>更新が終わったら</a:t>
            </a:r>
            <a:r>
              <a:rPr lang="ja-JP"/>
              <a:t>「連携状態チェック」</a:t>
            </a:r>
            <a:r>
              <a:rPr lang="ja-JP" altLang="en-US"/>
              <a:t>ボタンを押下します。</a:t>
            </a:r>
            <a:endParaRPr lang="en-US" altLang="ja-JP"/>
          </a:p>
          <a:p>
            <a:pPr marL="266700" indent="0">
              <a:buNone/>
            </a:pPr>
            <a:r>
              <a:rPr lang="ja-JP"/>
              <a:t>連携状態</a:t>
            </a:r>
            <a:r>
              <a:rPr lang="ja-JP" altLang="en-US"/>
              <a:t>が「</a:t>
            </a:r>
            <a:r>
              <a:rPr lang="ja-JP"/>
              <a:t>登録済み</a:t>
            </a:r>
            <a:r>
              <a:rPr lang="ja-JP" altLang="en-US"/>
              <a:t>」となれば終了です。</a:t>
            </a:r>
            <a:endParaRPr lang="en-US" altLang="ja-JP"/>
          </a:p>
          <a:p>
            <a:pPr marL="534670" indent="-267970">
              <a:buNone/>
            </a:pPr>
            <a:r>
              <a:rPr lang="en-US" altLang="ja-JP" sz="1600" dirty="0"/>
              <a:t>※</a:t>
            </a:r>
            <a:r>
              <a:rPr lang="ja-JP" altLang="en-US" sz="1600"/>
              <a:t>「</a:t>
            </a:r>
            <a:r>
              <a:rPr lang="ja-JP" sz="1600"/>
              <a:t>登録なし</a:t>
            </a:r>
            <a:r>
              <a:rPr lang="ja-JP" altLang="en-US" sz="1600"/>
              <a:t>」となった場合に「</a:t>
            </a:r>
            <a:r>
              <a:rPr lang="ja-JP" sz="1600"/>
              <a:t>登録</a:t>
            </a:r>
            <a:r>
              <a:rPr lang="ja-JP" altLang="en-US" sz="1600"/>
              <a:t>」ボタンを押下すると</a:t>
            </a:r>
            <a:r>
              <a:rPr lang="en-US" altLang="ja-JP" sz="1600" dirty="0"/>
              <a:t>Organizations</a:t>
            </a:r>
            <a:r>
              <a:rPr lang="ja-JP" altLang="en-US" sz="1600"/>
              <a:t>を新たに作成することも可能ですが、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ja-JP" altLang="en-US" sz="1600"/>
              <a:t>それぞれが所属する組織の管理ルールに準じてご利用ください。</a:t>
            </a:r>
            <a:endParaRPr lang="en-US" altLang="ja-JP" sz="1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8D604-7A38-47B8-BBB4-C4479088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Ⅱ-4.</a:t>
            </a:r>
            <a:r>
              <a:rPr lang="ja-JP" altLang="en-US"/>
              <a:t> </a:t>
            </a:r>
            <a:r>
              <a:rPr lang="en-US"/>
              <a:t>Terraform Cloud </a:t>
            </a:r>
            <a:r>
              <a:rPr lang="ja-JP"/>
              <a:t>環境設定</a:t>
            </a:r>
            <a:r>
              <a:rPr lang="ja-JP" altLang="en-US"/>
              <a:t> </a:t>
            </a:r>
            <a:r>
              <a:rPr lang="en-US" altLang="ja-JP"/>
              <a:t>– Organizations</a:t>
            </a:r>
            <a:r>
              <a:rPr lang="ja-JP" altLang="en-US"/>
              <a:t>管理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E909CB-D3C5-457E-A2CA-E8C89ED5AB39}"/>
              </a:ext>
            </a:extLst>
          </p:cNvPr>
          <p:cNvSpPr/>
          <p:nvPr/>
        </p:nvSpPr>
        <p:spPr bwMode="auto">
          <a:xfrm>
            <a:off x="5150602" y="5895354"/>
            <a:ext cx="1320596" cy="359401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>
              <a:latin typeface="+mn-ea"/>
            </a:endParaRPr>
          </a:p>
        </p:txBody>
      </p:sp>
      <p:sp>
        <p:nvSpPr>
          <p:cNvPr id="10" name="下矢印 9"/>
          <p:cNvSpPr/>
          <p:nvPr/>
        </p:nvSpPr>
        <p:spPr bwMode="auto">
          <a:xfrm rot="2700000">
            <a:off x="6419581" y="5506775"/>
            <a:ext cx="417046" cy="43957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atin typeface="+mn-ea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31AB0D33-503A-4DCD-9298-78A061132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73" y="2998208"/>
            <a:ext cx="9898337" cy="531914"/>
          </a:xfrm>
          <a:prstGeom prst="rect">
            <a:avLst/>
          </a:prstGeom>
        </p:spPr>
      </p:pic>
      <p:sp>
        <p:nvSpPr>
          <p:cNvPr id="11" name="楕円 10"/>
          <p:cNvSpPr/>
          <p:nvPr/>
        </p:nvSpPr>
        <p:spPr bwMode="auto">
          <a:xfrm>
            <a:off x="2895662" y="2496140"/>
            <a:ext cx="504070" cy="50407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>
                <a:solidFill>
                  <a:srgbClr val="FF0000"/>
                </a:solidFill>
                <a:latin typeface="+mn-ea"/>
              </a:rPr>
              <a:t>1</a:t>
            </a:r>
            <a:endParaRPr kumimoji="1" lang="ja-JP" altLang="en-US" sz="20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楕円 12"/>
          <p:cNvSpPr/>
          <p:nvPr/>
        </p:nvSpPr>
        <p:spPr bwMode="auto">
          <a:xfrm>
            <a:off x="3994267" y="2529758"/>
            <a:ext cx="504070" cy="50407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>
                <a:solidFill>
                  <a:srgbClr val="FF0000"/>
                </a:solidFill>
                <a:latin typeface="+mn-ea"/>
              </a:rPr>
              <a:t>2</a:t>
            </a:r>
            <a:endParaRPr kumimoji="1" lang="ja-JP" altLang="en-US" sz="20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9723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>
            <a:extLst>
              <a:ext uri="{FF2B5EF4-FFF2-40B4-BE49-F238E27FC236}">
                <a16:creationId xmlns:a16="http://schemas.microsoft.com/office/drawing/2014/main" id="{BA6504F5-2902-4273-B37B-2C9E7B0D2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65" y="5564342"/>
            <a:ext cx="11282082" cy="749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92F6C8-42A8-4357-926F-9B5DB03E7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Ⅱ-5.</a:t>
            </a:r>
            <a:r>
              <a:rPr lang="ja-JP" altLang="en-US"/>
              <a:t> </a:t>
            </a:r>
            <a:r>
              <a:rPr lang="en-US"/>
              <a:t>Terraform Cloud </a:t>
            </a:r>
            <a:r>
              <a:rPr lang="ja-JP" altLang="en-US"/>
              <a:t>環境設定 </a:t>
            </a:r>
            <a:r>
              <a:rPr lang="en-US" altLang="ja-JP"/>
              <a:t>– Workspaces</a:t>
            </a:r>
            <a:r>
              <a:rPr lang="ja-JP" altLang="en-US"/>
              <a:t>管理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41085-D529-492D-84D7-C47F6D06C4F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9705" indent="-179705"/>
            <a:r>
              <a:rPr lang="en-US"/>
              <a:t>Workspaces</a:t>
            </a:r>
            <a:r>
              <a:rPr lang="ja-JP" altLang="en-US"/>
              <a:t>管理</a:t>
            </a:r>
            <a:endParaRPr lang="en-US" altLang="ja-JP"/>
          </a:p>
          <a:p>
            <a:pPr marL="266700" indent="0">
              <a:buNone/>
            </a:pPr>
            <a:r>
              <a:rPr lang="ja-JP"/>
              <a:t>「</a:t>
            </a:r>
            <a:r>
              <a:rPr lang="en-US" altLang="ja-JP">
                <a:latin typeface="Meiryo"/>
                <a:ea typeface="Meiryo"/>
              </a:rPr>
              <a:t>Terraform</a:t>
            </a:r>
            <a:r>
              <a:rPr lang="ja-JP"/>
              <a:t>」</a:t>
            </a:r>
            <a:r>
              <a:rPr lang="ja-JP" altLang="en-US"/>
              <a:t>メニューグループ　</a:t>
            </a:r>
            <a:r>
              <a:rPr lang="ja-JP"/>
              <a:t>＞「</a:t>
            </a:r>
            <a:r>
              <a:rPr lang="en-US"/>
              <a:t>Workspaces</a:t>
            </a:r>
            <a:r>
              <a:rPr lang="ja-JP"/>
              <a:t>管理」</a:t>
            </a:r>
            <a:r>
              <a:rPr lang="ja-JP" altLang="en-US"/>
              <a:t>から管理します。</a:t>
            </a:r>
            <a:endParaRPr lang="en-US" altLang="ja-JP"/>
          </a:p>
          <a:p>
            <a:pPr marL="266700" indent="0">
              <a:buNone/>
            </a:pPr>
            <a:r>
              <a:rPr lang="ja-JP" altLang="en-US"/>
              <a:t>登録されている</a:t>
            </a:r>
            <a:r>
              <a:rPr lang="en-US"/>
              <a:t>Organizations</a:t>
            </a:r>
            <a:r>
              <a:rPr lang="ja-JP" altLang="en-US"/>
              <a:t>をプルダウン選択し、既存または新規の</a:t>
            </a:r>
            <a:r>
              <a:rPr lang="en-US"/>
              <a:t>Workspaces</a:t>
            </a:r>
            <a:r>
              <a:rPr lang="ja-JP"/>
              <a:t>名を入力し</a:t>
            </a:r>
            <a:r>
              <a:rPr lang="ja-JP" altLang="en-US"/>
              <a:t>て更新ボタンをクリックします。</a:t>
            </a:r>
            <a:endParaRPr lang="en-US" altLang="ja-JP"/>
          </a:p>
          <a:p>
            <a:pPr marL="266700" indent="0">
              <a:buNone/>
            </a:pPr>
            <a:r>
              <a:rPr lang="ja-JP" altLang="en-US" sz="1600"/>
              <a:t>以下は</a:t>
            </a:r>
            <a:r>
              <a:rPr lang="en-US" sz="1600"/>
              <a:t>VM-Temp-</a:t>
            </a:r>
            <a:r>
              <a:rPr lang="en-US" sz="1600" err="1"/>
              <a:t>Nsxt</a:t>
            </a:r>
            <a:r>
              <a:rPr lang="ja-JP" altLang="en-US" sz="1600"/>
              <a:t> </a:t>
            </a:r>
            <a:r>
              <a:rPr lang="en-US" altLang="ja-JP" sz="1600"/>
              <a:t>workspaces </a:t>
            </a:r>
            <a:r>
              <a:rPr lang="ja-JP" altLang="en-US" sz="1600"/>
              <a:t>を </a:t>
            </a:r>
            <a:r>
              <a:rPr lang="en-US" altLang="ja-JP" sz="1600" err="1"/>
              <a:t>VMwareModel</a:t>
            </a:r>
            <a:r>
              <a:rPr lang="ja-JP" altLang="en-US" sz="1600"/>
              <a:t> </a:t>
            </a:r>
            <a:r>
              <a:rPr lang="en-US" altLang="ja-JP" sz="1600"/>
              <a:t>Organizations </a:t>
            </a:r>
            <a:r>
              <a:rPr lang="ja-JP" altLang="en-US" sz="1600"/>
              <a:t>へ設定する際の一例です。</a:t>
            </a:r>
            <a:endParaRPr lang="ja-JP" sz="1600"/>
          </a:p>
          <a:p>
            <a:pPr marL="179705" indent="-179705"/>
            <a:endParaRPr lang="en-US" altLang="ja-JP"/>
          </a:p>
          <a:p>
            <a:pPr marL="179705" indent="-179705"/>
            <a:endParaRPr lang="en-US" altLang="ja-JP"/>
          </a:p>
          <a:p>
            <a:pPr marL="179705" indent="-179705"/>
            <a:endParaRPr lang="en-US" altLang="ja-JP"/>
          </a:p>
          <a:p>
            <a:pPr marL="179705" indent="-179705"/>
            <a:endParaRPr lang="ja-JP" altLang="en-US"/>
          </a:p>
          <a:p>
            <a:pPr marL="266700" indent="0">
              <a:buNone/>
            </a:pPr>
            <a:r>
              <a:rPr lang="ja-JP"/>
              <a:t>登録した</a:t>
            </a:r>
            <a:r>
              <a:rPr lang="en-US"/>
              <a:t>Workspaces</a:t>
            </a:r>
            <a:r>
              <a:rPr lang="ja-JP"/>
              <a:t>名の「連携状態チェック」ボタンを</a:t>
            </a:r>
            <a:r>
              <a:rPr lang="ja-JP" altLang="en-US"/>
              <a:t>クリックし、</a:t>
            </a:r>
            <a:r>
              <a:rPr lang="ja-JP"/>
              <a:t>連携状態が</a:t>
            </a:r>
            <a:r>
              <a:rPr lang="ja-JP" altLang="en-US"/>
              <a:t>「</a:t>
            </a:r>
            <a:r>
              <a:rPr lang="ja-JP"/>
              <a:t>登録済み</a:t>
            </a:r>
            <a:r>
              <a:rPr lang="ja-JP" altLang="en-US"/>
              <a:t>」となった</a:t>
            </a:r>
            <a:r>
              <a:rPr lang="ja-JP"/>
              <a:t>場合は</a:t>
            </a:r>
            <a:r>
              <a:rPr lang="ja-JP" altLang="en-US"/>
              <a:t>完了です。</a:t>
            </a:r>
            <a:endParaRPr lang="en-US" altLang="ja-JP"/>
          </a:p>
          <a:p>
            <a:pPr marL="534670" indent="-267970">
              <a:buNone/>
            </a:pPr>
            <a:r>
              <a:rPr lang="en-US" altLang="ja-JP" sz="1600"/>
              <a:t>※</a:t>
            </a:r>
            <a:r>
              <a:rPr lang="ja-JP" altLang="en-US" sz="1600"/>
              <a:t>「</a:t>
            </a:r>
            <a:r>
              <a:rPr lang="ja-JP" altLang="ja-JP" sz="1600"/>
              <a:t>登録なし</a:t>
            </a:r>
            <a:r>
              <a:rPr lang="ja-JP" altLang="en-US" sz="1600"/>
              <a:t>」となった場合に「</a:t>
            </a:r>
            <a:r>
              <a:rPr lang="ja-JP" altLang="ja-JP" sz="1600"/>
              <a:t>登録</a:t>
            </a:r>
            <a:r>
              <a:rPr lang="ja-JP" altLang="en-US" sz="1600"/>
              <a:t>」ボタンを押下すると</a:t>
            </a:r>
            <a:r>
              <a:rPr lang="en-US" altLang="ja-JP" sz="1600"/>
              <a:t>Organizations</a:t>
            </a:r>
            <a:r>
              <a:rPr lang="ja-JP" altLang="en-US" sz="1600"/>
              <a:t>を新たに作成することも可能ですが、</a:t>
            </a:r>
            <a:r>
              <a:rPr lang="en-US" altLang="ja-JP" sz="1600"/>
              <a:t/>
            </a:r>
            <a:br>
              <a:rPr lang="en-US" altLang="ja-JP" sz="1600"/>
            </a:br>
            <a:r>
              <a:rPr lang="ja-JP" altLang="en-US" sz="1600"/>
              <a:t>それぞれが所属する組織の管理ルールに準じてご利用ください。</a:t>
            </a:r>
            <a:endParaRPr lang="en-US" altLang="ja-JP" sz="1600"/>
          </a:p>
          <a:p>
            <a:pPr marL="179705" indent="-179705"/>
            <a:endParaRPr lang="ja-JP" altLang="en-US"/>
          </a:p>
          <a:p>
            <a:pPr marL="179705" indent="-179705"/>
            <a:endParaRPr lang="ja-JP"/>
          </a:p>
          <a:p>
            <a:pPr marL="179705" indent="-179705"/>
            <a:endParaRPr lang="ja-JP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FE909CB-D3C5-457E-A2CA-E8C89ED5AB39}"/>
              </a:ext>
            </a:extLst>
          </p:cNvPr>
          <p:cNvSpPr/>
          <p:nvPr/>
        </p:nvSpPr>
        <p:spPr bwMode="auto">
          <a:xfrm>
            <a:off x="5270692" y="5889465"/>
            <a:ext cx="1309390" cy="370606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>
              <a:latin typeface="+mn-ea"/>
            </a:endParaRPr>
          </a:p>
        </p:txBody>
      </p:sp>
      <p:sp>
        <p:nvSpPr>
          <p:cNvPr id="11" name="下矢印 10"/>
          <p:cNvSpPr/>
          <p:nvPr/>
        </p:nvSpPr>
        <p:spPr bwMode="auto">
          <a:xfrm rot="2700000">
            <a:off x="6214701" y="5456063"/>
            <a:ext cx="417046" cy="43957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atin typeface="+mn-ea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40DE3443-E59B-4E9E-A5AB-521A98A89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753" y="2633540"/>
            <a:ext cx="9914964" cy="97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27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4D34-DD24-4988-B75E-8868F607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Ⅱ-5.</a:t>
            </a:r>
            <a:r>
              <a:rPr lang="ja-JP" altLang="en-US"/>
              <a:t> </a:t>
            </a:r>
            <a:r>
              <a:rPr lang="en-US" altLang="ja-JP"/>
              <a:t>Terraform Cloud </a:t>
            </a:r>
            <a:r>
              <a:rPr lang="ja-JP" altLang="en-US"/>
              <a:t>環境設定 </a:t>
            </a:r>
            <a:r>
              <a:rPr lang="en-US" altLang="ja-JP"/>
              <a:t>– Agent pool</a:t>
            </a:r>
            <a:r>
              <a:rPr lang="ja-JP" altLang="en-US"/>
              <a:t>管理</a:t>
            </a:r>
            <a:endParaRPr 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/>
              <a:t>Terraform Cloud</a:t>
            </a:r>
            <a:r>
              <a:rPr lang="ja-JP" altLang="en-US"/>
              <a:t> より以下を設定します。</a:t>
            </a:r>
            <a:endParaRPr lang="en-US" altLang="ja-JP"/>
          </a:p>
          <a:p>
            <a:pPr marL="723900" indent="-457200">
              <a:buFont typeface="+mj-lt"/>
              <a:buAutoNum type="arabicPeriod"/>
            </a:pPr>
            <a:r>
              <a:rPr lang="ja-JP" altLang="en-US"/>
              <a:t>作成した</a:t>
            </a:r>
            <a:r>
              <a:rPr lang="en-US" altLang="ja-JP"/>
              <a:t>Workspaces</a:t>
            </a:r>
            <a:r>
              <a:rPr lang="ja-JP" altLang="en-US"/>
              <a:t> </a:t>
            </a:r>
            <a:r>
              <a:rPr lang="en-US" altLang="ja-JP"/>
              <a:t>の</a:t>
            </a:r>
            <a:r>
              <a:rPr lang="ja-JP" altLang="en-US"/>
              <a:t> </a:t>
            </a:r>
            <a:r>
              <a:rPr lang="en-US" altLang="ja-JP"/>
              <a:t>Settings</a:t>
            </a:r>
            <a:r>
              <a:rPr lang="ja-JP" altLang="en-US"/>
              <a:t> タブ　</a:t>
            </a:r>
            <a:r>
              <a:rPr lang="en-US" altLang="ja-JP"/>
              <a:t>&gt;</a:t>
            </a:r>
            <a:r>
              <a:rPr lang="ja-JP" altLang="en-US"/>
              <a:t> </a:t>
            </a:r>
            <a:r>
              <a:rPr lang="ja-JP" altLang="ja-JP"/>
              <a:t>「</a:t>
            </a:r>
            <a:r>
              <a:rPr lang="en-US" altLang="ja-JP"/>
              <a:t>General</a:t>
            </a:r>
            <a:r>
              <a:rPr lang="ja-JP" altLang="ja-JP"/>
              <a:t>」</a:t>
            </a:r>
            <a:r>
              <a:rPr lang="en-US" altLang="ja-JP"/>
              <a:t> </a:t>
            </a:r>
            <a:r>
              <a:rPr lang="ja-JP" altLang="en-US"/>
              <a:t>をクリックする。</a:t>
            </a:r>
            <a:endParaRPr lang="en-US" altLang="ja-JP"/>
          </a:p>
          <a:p>
            <a:pPr marL="723900" indent="-457200">
              <a:buFont typeface="+mj-lt"/>
              <a:buAutoNum type="arabicPeriod"/>
            </a:pPr>
            <a:r>
              <a:rPr lang="ja-JP" altLang="en-US"/>
              <a:t>「</a:t>
            </a:r>
            <a:r>
              <a:rPr lang="ja-JP" altLang="ja-JP"/>
              <a:t>General Setting</a:t>
            </a:r>
            <a:r>
              <a:rPr lang="ja-JP" altLang="en-US"/>
              <a:t>」-「</a:t>
            </a:r>
            <a:r>
              <a:rPr lang="en-US" altLang="ja-JP"/>
              <a:t>Execution</a:t>
            </a:r>
            <a:r>
              <a:rPr lang="ja-JP" altLang="en-US"/>
              <a:t> </a:t>
            </a:r>
            <a:r>
              <a:rPr lang="en-US" altLang="ja-JP"/>
              <a:t>Mode</a:t>
            </a:r>
            <a:r>
              <a:rPr lang="ja-JP" altLang="en-US"/>
              <a:t>」で「</a:t>
            </a:r>
            <a:r>
              <a:rPr lang="en-US" altLang="ja-JP"/>
              <a:t>Agent</a:t>
            </a:r>
            <a:r>
              <a:rPr lang="ja-JP" altLang="en-US"/>
              <a:t>」と「</a:t>
            </a:r>
            <a:r>
              <a:rPr lang="ja-JP" altLang="ja-JP"/>
              <a:t>Agent pool</a:t>
            </a:r>
            <a:r>
              <a:rPr lang="en-US" altLang="ja-JP" baseline="30000"/>
              <a:t>※</a:t>
            </a:r>
            <a:r>
              <a:rPr lang="ja-JP" altLang="en-US"/>
              <a:t>」を設定します。</a:t>
            </a:r>
            <a:endParaRPr lang="ja-JP" altLang="ja-JP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095AEC-4F76-4CD1-BBDA-0FAEA831E009}"/>
              </a:ext>
            </a:extLst>
          </p:cNvPr>
          <p:cNvSpPr txBox="1">
            <a:spLocks/>
          </p:cNvSpPr>
          <p:nvPr/>
        </p:nvSpPr>
        <p:spPr bwMode="gray">
          <a:xfrm>
            <a:off x="239350" y="836712"/>
            <a:ext cx="11713301" cy="5616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179705" indent="-179705" defTabSz="914400"/>
            <a:endParaRPr lang="ja-JP" altLang="en-US" kern="0">
              <a:ea typeface="+mn-lt"/>
              <a:cs typeface="+mn-lt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95B09D43-1C9D-44BC-AB1E-038B60C9A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42" y="2555514"/>
            <a:ext cx="4634592" cy="38560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D2635FE-0D6E-4080-B669-200503CD66EB}"/>
              </a:ext>
            </a:extLst>
          </p:cNvPr>
          <p:cNvSpPr/>
          <p:nvPr/>
        </p:nvSpPr>
        <p:spPr bwMode="auto">
          <a:xfrm>
            <a:off x="7775122" y="5489121"/>
            <a:ext cx="1445078" cy="22043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>
              <a:latin typeface="+mn-ea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3FE909CB-D3C5-457E-A2CA-E8C89ED5AB39}"/>
              </a:ext>
            </a:extLst>
          </p:cNvPr>
          <p:cNvSpPr/>
          <p:nvPr/>
        </p:nvSpPr>
        <p:spPr bwMode="auto">
          <a:xfrm>
            <a:off x="1710066" y="4040470"/>
            <a:ext cx="1403004" cy="359401"/>
          </a:xfrm>
          <a:prstGeom prst="rect">
            <a:avLst/>
          </a:prstGeom>
          <a:noFill/>
          <a:ln w="19050">
            <a:solidFill>
              <a:schemeClr val="accent2">
                <a:lumMod val="40000"/>
                <a:lumOff val="60000"/>
              </a:schemeClr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>
              <a:latin typeface="+mn-ea"/>
            </a:endParaRPr>
          </a:p>
        </p:txBody>
      </p:sp>
      <p:sp>
        <p:nvSpPr>
          <p:cNvPr id="15" name="下矢印 14"/>
          <p:cNvSpPr/>
          <p:nvPr/>
        </p:nvSpPr>
        <p:spPr bwMode="auto">
          <a:xfrm rot="2700000">
            <a:off x="2836175" y="3425163"/>
            <a:ext cx="417046" cy="43957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atin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505" y="2555514"/>
            <a:ext cx="5438775" cy="3486150"/>
          </a:xfrm>
          <a:prstGeom prst="rect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</p:pic>
      <p:cxnSp>
        <p:nvCxnSpPr>
          <p:cNvPr id="5" name="直線コネクタ 4"/>
          <p:cNvCxnSpPr/>
          <p:nvPr/>
        </p:nvCxnSpPr>
        <p:spPr bwMode="auto">
          <a:xfrm flipV="1">
            <a:off x="3113070" y="2555514"/>
            <a:ext cx="2673435" cy="148495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直線コネクタ 15"/>
          <p:cNvCxnSpPr/>
          <p:nvPr/>
        </p:nvCxnSpPr>
        <p:spPr bwMode="auto">
          <a:xfrm>
            <a:off x="3113070" y="4399872"/>
            <a:ext cx="2673435" cy="164179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正方形/長方形 18"/>
          <p:cNvSpPr/>
          <p:nvPr/>
        </p:nvSpPr>
        <p:spPr bwMode="auto">
          <a:xfrm>
            <a:off x="6134739" y="5602822"/>
            <a:ext cx="1826024" cy="23887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8849930" y="5602822"/>
            <a:ext cx="1826024" cy="238872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atin typeface="+mn-ea"/>
            </a:endParaRPr>
          </a:p>
        </p:txBody>
      </p:sp>
      <p:sp>
        <p:nvSpPr>
          <p:cNvPr id="21" name="下矢印 20"/>
          <p:cNvSpPr/>
          <p:nvPr/>
        </p:nvSpPr>
        <p:spPr bwMode="auto">
          <a:xfrm rot="2700000">
            <a:off x="7963650" y="5205418"/>
            <a:ext cx="417046" cy="43957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954126" y="2604153"/>
            <a:ext cx="615308" cy="153333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atin typeface="+mn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16947" y="6245396"/>
            <a:ext cx="3964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※Agent pool</a:t>
            </a:r>
            <a:r>
              <a:rPr kumimoji="1" lang="ja-JP" altLang="en-US" sz="1400"/>
              <a:t>がない場合は新規作成が必要です</a:t>
            </a:r>
          </a:p>
        </p:txBody>
      </p:sp>
    </p:spTree>
    <p:extLst>
      <p:ext uri="{BB962C8B-B14F-4D97-AF65-F5344CB8AC3E}">
        <p14:creationId xmlns:p14="http://schemas.microsoft.com/office/powerpoint/2010/main" val="3775011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Ⅲ. VMware</a:t>
            </a:r>
            <a:r>
              <a:rPr lang="ja-JP" altLang="en-US"/>
              <a:t> </a:t>
            </a:r>
            <a:r>
              <a:rPr lang="en-US" altLang="ja-JP"/>
              <a:t>Model</a:t>
            </a:r>
            <a:r>
              <a:rPr lang="ja-JP" altLang="en-US"/>
              <a:t> 実行手順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5313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Ⅲ-1. </a:t>
            </a:r>
            <a:r>
              <a:rPr kumimoji="1" lang="ja-JP" altLang="en-US"/>
              <a:t>はじめに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/>
              <a:t>VMware Model</a:t>
            </a:r>
            <a:r>
              <a:rPr lang="ja-JP" altLang="en-US"/>
              <a:t>を実行すると、以下の仮想ネットワークが</a:t>
            </a:r>
            <a:r>
              <a:rPr lang="en-US" altLang="ja-JP"/>
              <a:t>VMware</a:t>
            </a:r>
            <a:r>
              <a:rPr lang="ja-JP" altLang="en-US"/>
              <a:t>基盤上に作成されます。</a:t>
            </a:r>
            <a:endParaRPr lang="en-US" altLang="ja-JP"/>
          </a:p>
          <a:p>
            <a:pPr marL="179388" indent="0">
              <a:buNone/>
            </a:pPr>
            <a:r>
              <a:rPr lang="ja-JP" altLang="en-US"/>
              <a:t>この仮想ネットワークは、</a:t>
            </a:r>
            <a:r>
              <a:rPr lang="en-US" altLang="ja-JP"/>
              <a:t>DMZ-NW</a:t>
            </a:r>
            <a:r>
              <a:rPr lang="ja-JP" altLang="en-US"/>
              <a:t>に</a:t>
            </a:r>
            <a:r>
              <a:rPr lang="en-US" altLang="ja-JP"/>
              <a:t>Web</a:t>
            </a:r>
            <a:r>
              <a:rPr lang="ja-JP" altLang="en-US"/>
              <a:t>サーバとロードバランサ、</a:t>
            </a:r>
            <a:r>
              <a:rPr lang="en-US" altLang="ja-JP"/>
              <a:t>INTRA-NW</a:t>
            </a:r>
            <a:r>
              <a:rPr lang="ja-JP" altLang="en-US"/>
              <a:t>に</a:t>
            </a:r>
            <a:r>
              <a:rPr lang="en-US" altLang="ja-JP"/>
              <a:t>AP</a:t>
            </a:r>
            <a:r>
              <a:rPr lang="ja-JP" altLang="en-US"/>
              <a:t>サーバ及び</a:t>
            </a:r>
            <a:r>
              <a:rPr lang="en-US" altLang="ja-JP"/>
              <a:t>DB</a:t>
            </a:r>
            <a:r>
              <a:rPr lang="ja-JP" altLang="en-US"/>
              <a:t>サーバが配置された</a:t>
            </a:r>
            <a:r>
              <a:rPr lang="en-US" altLang="ja-JP"/>
              <a:t>Web3</a:t>
            </a:r>
            <a:r>
              <a:rPr lang="ja-JP" altLang="en-US"/>
              <a:t>層モデルで構成されます。</a:t>
            </a:r>
            <a:endParaRPr lang="en-US" altLang="ja-JP"/>
          </a:p>
          <a:p>
            <a:pPr marL="179388" indent="0">
              <a:buNone/>
            </a:pPr>
            <a:r>
              <a:rPr lang="en-US" altLang="ja-JP"/>
              <a:t>Web</a:t>
            </a:r>
            <a:r>
              <a:rPr lang="ja-JP" altLang="en-US"/>
              <a:t>サーバはラウンドロビン方式でロードバランシングされます。</a:t>
            </a:r>
          </a:p>
        </p:txBody>
      </p:sp>
      <p:sp>
        <p:nvSpPr>
          <p:cNvPr id="43" name="Freeform 76"/>
          <p:cNvSpPr>
            <a:spLocks noChangeAspect="1" noEditPoints="1"/>
          </p:cNvSpPr>
          <p:nvPr/>
        </p:nvSpPr>
        <p:spPr bwMode="gray">
          <a:xfrm>
            <a:off x="2276452" y="2273532"/>
            <a:ext cx="692241" cy="644449"/>
          </a:xfrm>
          <a:custGeom>
            <a:avLst/>
            <a:gdLst>
              <a:gd name="T0" fmla="*/ 0 w 1153"/>
              <a:gd name="T1" fmla="*/ 577 h 1154"/>
              <a:gd name="T2" fmla="*/ 1153 w 1153"/>
              <a:gd name="T3" fmla="*/ 577 h 1154"/>
              <a:gd name="T4" fmla="*/ 673 w 1153"/>
              <a:gd name="T5" fmla="*/ 1078 h 1154"/>
              <a:gd name="T6" fmla="*/ 596 w 1153"/>
              <a:gd name="T7" fmla="*/ 941 h 1154"/>
              <a:gd name="T8" fmla="*/ 853 w 1153"/>
              <a:gd name="T9" fmla="*/ 868 h 1154"/>
              <a:gd name="T10" fmla="*/ 300 w 1153"/>
              <a:gd name="T11" fmla="*/ 868 h 1154"/>
              <a:gd name="T12" fmla="*/ 557 w 1153"/>
              <a:gd name="T13" fmla="*/ 941 h 1154"/>
              <a:gd name="T14" fmla="*/ 479 w 1153"/>
              <a:gd name="T15" fmla="*/ 1078 h 1154"/>
              <a:gd name="T16" fmla="*/ 67 w 1153"/>
              <a:gd name="T17" fmla="*/ 597 h 1154"/>
              <a:gd name="T18" fmla="*/ 209 w 1153"/>
              <a:gd name="T19" fmla="*/ 670 h 1154"/>
              <a:gd name="T20" fmla="*/ 133 w 1153"/>
              <a:gd name="T21" fmla="*/ 829 h 1154"/>
              <a:gd name="T22" fmla="*/ 479 w 1153"/>
              <a:gd name="T23" fmla="*/ 76 h 1154"/>
              <a:gd name="T24" fmla="*/ 557 w 1153"/>
              <a:gd name="T25" fmla="*/ 285 h 1154"/>
              <a:gd name="T26" fmla="*/ 479 w 1153"/>
              <a:gd name="T27" fmla="*/ 76 h 1154"/>
              <a:gd name="T28" fmla="*/ 789 w 1153"/>
              <a:gd name="T29" fmla="*/ 285 h 1154"/>
              <a:gd name="T30" fmla="*/ 596 w 1153"/>
              <a:gd name="T31" fmla="*/ 67 h 1154"/>
              <a:gd name="T32" fmla="*/ 825 w 1153"/>
              <a:gd name="T33" fmla="*/ 229 h 1154"/>
              <a:gd name="T34" fmla="*/ 882 w 1153"/>
              <a:gd name="T35" fmla="*/ 400 h 1154"/>
              <a:gd name="T36" fmla="*/ 909 w 1153"/>
              <a:gd name="T37" fmla="*/ 557 h 1154"/>
              <a:gd name="T38" fmla="*/ 596 w 1153"/>
              <a:gd name="T39" fmla="*/ 325 h 1154"/>
              <a:gd name="T40" fmla="*/ 557 w 1153"/>
              <a:gd name="T41" fmla="*/ 325 h 1154"/>
              <a:gd name="T42" fmla="*/ 316 w 1153"/>
              <a:gd name="T43" fmla="*/ 557 h 1154"/>
              <a:gd name="T44" fmla="*/ 284 w 1153"/>
              <a:gd name="T45" fmla="*/ 325 h 1154"/>
              <a:gd name="T46" fmla="*/ 209 w 1153"/>
              <a:gd name="T47" fmla="*/ 483 h 1154"/>
              <a:gd name="T48" fmla="*/ 67 w 1153"/>
              <a:gd name="T49" fmla="*/ 557 h 1154"/>
              <a:gd name="T50" fmla="*/ 243 w 1153"/>
              <a:gd name="T51" fmla="*/ 325 h 1154"/>
              <a:gd name="T52" fmla="*/ 248 w 1153"/>
              <a:gd name="T53" fmla="*/ 668 h 1154"/>
              <a:gd name="T54" fmla="*/ 557 w 1153"/>
              <a:gd name="T55" fmla="*/ 597 h 1154"/>
              <a:gd name="T56" fmla="*/ 483 w 1153"/>
              <a:gd name="T57" fmla="*/ 829 h 1154"/>
              <a:gd name="T58" fmla="*/ 248 w 1153"/>
              <a:gd name="T59" fmla="*/ 668 h 1154"/>
              <a:gd name="T60" fmla="*/ 596 w 1153"/>
              <a:gd name="T61" fmla="*/ 756 h 1154"/>
              <a:gd name="T62" fmla="*/ 909 w 1153"/>
              <a:gd name="T63" fmla="*/ 597 h 1154"/>
              <a:gd name="T64" fmla="*/ 669 w 1153"/>
              <a:gd name="T65" fmla="*/ 829 h 1154"/>
              <a:gd name="T66" fmla="*/ 1086 w 1153"/>
              <a:gd name="T67" fmla="*/ 597 h 1154"/>
              <a:gd name="T68" fmla="*/ 910 w 1153"/>
              <a:gd name="T69" fmla="*/ 829 h 1154"/>
              <a:gd name="T70" fmla="*/ 949 w 1153"/>
              <a:gd name="T71" fmla="*/ 557 h 1154"/>
              <a:gd name="T72" fmla="*/ 975 w 1153"/>
              <a:gd name="T73" fmla="*/ 325 h 1154"/>
              <a:gd name="T74" fmla="*/ 1086 w 1153"/>
              <a:gd name="T75" fmla="*/ 557 h 1154"/>
              <a:gd name="T76" fmla="*/ 995 w 1153"/>
              <a:gd name="T77" fmla="*/ 285 h 1154"/>
              <a:gd name="T78" fmla="*/ 882 w 1153"/>
              <a:gd name="T79" fmla="*/ 210 h 1154"/>
              <a:gd name="T80" fmla="*/ 788 w 1153"/>
              <a:gd name="T81" fmla="*/ 112 h 1154"/>
              <a:gd name="T82" fmla="*/ 365 w 1153"/>
              <a:gd name="T83" fmla="*/ 112 h 1154"/>
              <a:gd name="T84" fmla="*/ 158 w 1153"/>
              <a:gd name="T85" fmla="*/ 285 h 1154"/>
              <a:gd name="T86" fmla="*/ 158 w 1153"/>
              <a:gd name="T87" fmla="*/ 868 h 1154"/>
              <a:gd name="T88" fmla="*/ 365 w 1153"/>
              <a:gd name="T89" fmla="*/ 1041 h 1154"/>
              <a:gd name="T90" fmla="*/ 788 w 1153"/>
              <a:gd name="T91" fmla="*/ 1041 h 1154"/>
              <a:gd name="T92" fmla="*/ 995 w 1153"/>
              <a:gd name="T93" fmla="*/ 868 h 1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153" h="1154">
                <a:moveTo>
                  <a:pt x="576" y="0"/>
                </a:moveTo>
                <a:cubicBezTo>
                  <a:pt x="258" y="0"/>
                  <a:pt x="0" y="259"/>
                  <a:pt x="0" y="577"/>
                </a:cubicBezTo>
                <a:cubicBezTo>
                  <a:pt x="0" y="895"/>
                  <a:pt x="258" y="1154"/>
                  <a:pt x="576" y="1154"/>
                </a:cubicBezTo>
                <a:cubicBezTo>
                  <a:pt x="895" y="1154"/>
                  <a:pt x="1153" y="895"/>
                  <a:pt x="1153" y="577"/>
                </a:cubicBezTo>
                <a:cubicBezTo>
                  <a:pt x="1153" y="259"/>
                  <a:pt x="895" y="0"/>
                  <a:pt x="576" y="0"/>
                </a:cubicBezTo>
                <a:close/>
                <a:moveTo>
                  <a:pt x="673" y="1078"/>
                </a:moveTo>
                <a:cubicBezTo>
                  <a:pt x="648" y="1083"/>
                  <a:pt x="623" y="1085"/>
                  <a:pt x="596" y="1086"/>
                </a:cubicBezTo>
                <a:cubicBezTo>
                  <a:pt x="596" y="941"/>
                  <a:pt x="596" y="941"/>
                  <a:pt x="596" y="941"/>
                </a:cubicBezTo>
                <a:cubicBezTo>
                  <a:pt x="633" y="934"/>
                  <a:pt x="662" y="905"/>
                  <a:pt x="669" y="868"/>
                </a:cubicBezTo>
                <a:cubicBezTo>
                  <a:pt x="853" y="868"/>
                  <a:pt x="853" y="868"/>
                  <a:pt x="853" y="868"/>
                </a:cubicBezTo>
                <a:cubicBezTo>
                  <a:pt x="811" y="967"/>
                  <a:pt x="748" y="1042"/>
                  <a:pt x="673" y="1078"/>
                </a:cubicBezTo>
                <a:close/>
                <a:moveTo>
                  <a:pt x="300" y="868"/>
                </a:moveTo>
                <a:cubicBezTo>
                  <a:pt x="483" y="868"/>
                  <a:pt x="483" y="868"/>
                  <a:pt x="483" y="868"/>
                </a:cubicBezTo>
                <a:cubicBezTo>
                  <a:pt x="491" y="905"/>
                  <a:pt x="520" y="934"/>
                  <a:pt x="557" y="941"/>
                </a:cubicBezTo>
                <a:cubicBezTo>
                  <a:pt x="557" y="1086"/>
                  <a:pt x="557" y="1086"/>
                  <a:pt x="557" y="1086"/>
                </a:cubicBezTo>
                <a:cubicBezTo>
                  <a:pt x="530" y="1085"/>
                  <a:pt x="504" y="1083"/>
                  <a:pt x="479" y="1078"/>
                </a:cubicBezTo>
                <a:cubicBezTo>
                  <a:pt x="405" y="1042"/>
                  <a:pt x="342" y="967"/>
                  <a:pt x="300" y="868"/>
                </a:cubicBezTo>
                <a:close/>
                <a:moveTo>
                  <a:pt x="67" y="597"/>
                </a:moveTo>
                <a:cubicBezTo>
                  <a:pt x="130" y="597"/>
                  <a:pt x="130" y="597"/>
                  <a:pt x="130" y="597"/>
                </a:cubicBezTo>
                <a:cubicBezTo>
                  <a:pt x="138" y="635"/>
                  <a:pt x="169" y="664"/>
                  <a:pt x="209" y="670"/>
                </a:cubicBezTo>
                <a:cubicBezTo>
                  <a:pt x="215" y="726"/>
                  <a:pt x="227" y="779"/>
                  <a:pt x="243" y="829"/>
                </a:cubicBezTo>
                <a:cubicBezTo>
                  <a:pt x="133" y="829"/>
                  <a:pt x="133" y="829"/>
                  <a:pt x="133" y="829"/>
                </a:cubicBezTo>
                <a:cubicBezTo>
                  <a:pt x="94" y="760"/>
                  <a:pt x="70" y="681"/>
                  <a:pt x="67" y="597"/>
                </a:cubicBezTo>
                <a:close/>
                <a:moveTo>
                  <a:pt x="479" y="76"/>
                </a:moveTo>
                <a:cubicBezTo>
                  <a:pt x="504" y="71"/>
                  <a:pt x="530" y="68"/>
                  <a:pt x="557" y="67"/>
                </a:cubicBezTo>
                <a:cubicBezTo>
                  <a:pt x="557" y="285"/>
                  <a:pt x="557" y="285"/>
                  <a:pt x="557" y="285"/>
                </a:cubicBezTo>
                <a:cubicBezTo>
                  <a:pt x="300" y="285"/>
                  <a:pt x="300" y="285"/>
                  <a:pt x="300" y="285"/>
                </a:cubicBezTo>
                <a:cubicBezTo>
                  <a:pt x="342" y="186"/>
                  <a:pt x="405" y="111"/>
                  <a:pt x="479" y="76"/>
                </a:cubicBezTo>
                <a:close/>
                <a:moveTo>
                  <a:pt x="825" y="229"/>
                </a:moveTo>
                <a:cubicBezTo>
                  <a:pt x="807" y="243"/>
                  <a:pt x="794" y="262"/>
                  <a:pt x="789" y="285"/>
                </a:cubicBezTo>
                <a:cubicBezTo>
                  <a:pt x="596" y="285"/>
                  <a:pt x="596" y="285"/>
                  <a:pt x="596" y="285"/>
                </a:cubicBezTo>
                <a:cubicBezTo>
                  <a:pt x="596" y="67"/>
                  <a:pt x="596" y="67"/>
                  <a:pt x="596" y="67"/>
                </a:cubicBezTo>
                <a:cubicBezTo>
                  <a:pt x="623" y="68"/>
                  <a:pt x="648" y="71"/>
                  <a:pt x="673" y="76"/>
                </a:cubicBezTo>
                <a:cubicBezTo>
                  <a:pt x="733" y="104"/>
                  <a:pt x="785" y="158"/>
                  <a:pt x="825" y="229"/>
                </a:cubicBezTo>
                <a:close/>
                <a:moveTo>
                  <a:pt x="789" y="325"/>
                </a:moveTo>
                <a:cubicBezTo>
                  <a:pt x="799" y="368"/>
                  <a:pt x="837" y="400"/>
                  <a:pt x="882" y="400"/>
                </a:cubicBezTo>
                <a:cubicBezTo>
                  <a:pt x="885" y="400"/>
                  <a:pt x="887" y="399"/>
                  <a:pt x="890" y="399"/>
                </a:cubicBezTo>
                <a:cubicBezTo>
                  <a:pt x="901" y="449"/>
                  <a:pt x="908" y="502"/>
                  <a:pt x="909" y="557"/>
                </a:cubicBezTo>
                <a:cubicBezTo>
                  <a:pt x="596" y="557"/>
                  <a:pt x="596" y="557"/>
                  <a:pt x="596" y="557"/>
                </a:cubicBezTo>
                <a:cubicBezTo>
                  <a:pt x="596" y="325"/>
                  <a:pt x="596" y="325"/>
                  <a:pt x="596" y="325"/>
                </a:cubicBezTo>
                <a:lnTo>
                  <a:pt x="789" y="325"/>
                </a:lnTo>
                <a:close/>
                <a:moveTo>
                  <a:pt x="557" y="325"/>
                </a:moveTo>
                <a:cubicBezTo>
                  <a:pt x="557" y="557"/>
                  <a:pt x="557" y="557"/>
                  <a:pt x="557" y="557"/>
                </a:cubicBezTo>
                <a:cubicBezTo>
                  <a:pt x="316" y="557"/>
                  <a:pt x="316" y="557"/>
                  <a:pt x="316" y="557"/>
                </a:cubicBezTo>
                <a:cubicBezTo>
                  <a:pt x="309" y="522"/>
                  <a:pt x="282" y="495"/>
                  <a:pt x="248" y="485"/>
                </a:cubicBezTo>
                <a:cubicBezTo>
                  <a:pt x="255" y="428"/>
                  <a:pt x="267" y="374"/>
                  <a:pt x="284" y="325"/>
                </a:cubicBezTo>
                <a:lnTo>
                  <a:pt x="557" y="325"/>
                </a:lnTo>
                <a:close/>
                <a:moveTo>
                  <a:pt x="209" y="483"/>
                </a:moveTo>
                <a:cubicBezTo>
                  <a:pt x="169" y="489"/>
                  <a:pt x="138" y="518"/>
                  <a:pt x="130" y="557"/>
                </a:cubicBezTo>
                <a:cubicBezTo>
                  <a:pt x="67" y="557"/>
                  <a:pt x="67" y="557"/>
                  <a:pt x="67" y="557"/>
                </a:cubicBezTo>
                <a:cubicBezTo>
                  <a:pt x="70" y="473"/>
                  <a:pt x="94" y="394"/>
                  <a:pt x="133" y="325"/>
                </a:cubicBezTo>
                <a:cubicBezTo>
                  <a:pt x="243" y="325"/>
                  <a:pt x="243" y="325"/>
                  <a:pt x="243" y="325"/>
                </a:cubicBezTo>
                <a:cubicBezTo>
                  <a:pt x="227" y="374"/>
                  <a:pt x="215" y="427"/>
                  <a:pt x="209" y="483"/>
                </a:cubicBezTo>
                <a:close/>
                <a:moveTo>
                  <a:pt x="248" y="668"/>
                </a:moveTo>
                <a:cubicBezTo>
                  <a:pt x="282" y="659"/>
                  <a:pt x="309" y="631"/>
                  <a:pt x="316" y="597"/>
                </a:cubicBezTo>
                <a:cubicBezTo>
                  <a:pt x="557" y="597"/>
                  <a:pt x="557" y="597"/>
                  <a:pt x="557" y="597"/>
                </a:cubicBezTo>
                <a:cubicBezTo>
                  <a:pt x="557" y="756"/>
                  <a:pt x="557" y="756"/>
                  <a:pt x="557" y="756"/>
                </a:cubicBezTo>
                <a:cubicBezTo>
                  <a:pt x="520" y="763"/>
                  <a:pt x="491" y="792"/>
                  <a:pt x="483" y="829"/>
                </a:cubicBezTo>
                <a:cubicBezTo>
                  <a:pt x="284" y="829"/>
                  <a:pt x="284" y="829"/>
                  <a:pt x="284" y="829"/>
                </a:cubicBezTo>
                <a:cubicBezTo>
                  <a:pt x="267" y="779"/>
                  <a:pt x="255" y="725"/>
                  <a:pt x="248" y="668"/>
                </a:cubicBezTo>
                <a:close/>
                <a:moveTo>
                  <a:pt x="669" y="829"/>
                </a:moveTo>
                <a:cubicBezTo>
                  <a:pt x="662" y="792"/>
                  <a:pt x="633" y="763"/>
                  <a:pt x="596" y="756"/>
                </a:cubicBezTo>
                <a:cubicBezTo>
                  <a:pt x="596" y="597"/>
                  <a:pt x="596" y="597"/>
                  <a:pt x="596" y="597"/>
                </a:cubicBezTo>
                <a:cubicBezTo>
                  <a:pt x="909" y="597"/>
                  <a:pt x="909" y="597"/>
                  <a:pt x="909" y="597"/>
                </a:cubicBezTo>
                <a:cubicBezTo>
                  <a:pt x="907" y="680"/>
                  <a:pt x="893" y="759"/>
                  <a:pt x="869" y="829"/>
                </a:cubicBezTo>
                <a:lnTo>
                  <a:pt x="669" y="829"/>
                </a:lnTo>
                <a:close/>
                <a:moveTo>
                  <a:pt x="949" y="597"/>
                </a:moveTo>
                <a:cubicBezTo>
                  <a:pt x="1086" y="597"/>
                  <a:pt x="1086" y="597"/>
                  <a:pt x="1086" y="597"/>
                </a:cubicBezTo>
                <a:cubicBezTo>
                  <a:pt x="1083" y="681"/>
                  <a:pt x="1059" y="760"/>
                  <a:pt x="1020" y="829"/>
                </a:cubicBezTo>
                <a:cubicBezTo>
                  <a:pt x="910" y="829"/>
                  <a:pt x="910" y="829"/>
                  <a:pt x="910" y="829"/>
                </a:cubicBezTo>
                <a:cubicBezTo>
                  <a:pt x="933" y="758"/>
                  <a:pt x="947" y="680"/>
                  <a:pt x="949" y="597"/>
                </a:cubicBezTo>
                <a:close/>
                <a:moveTo>
                  <a:pt x="949" y="557"/>
                </a:moveTo>
                <a:cubicBezTo>
                  <a:pt x="948" y="498"/>
                  <a:pt x="940" y="441"/>
                  <a:pt x="928" y="388"/>
                </a:cubicBezTo>
                <a:cubicBezTo>
                  <a:pt x="952" y="375"/>
                  <a:pt x="970" y="352"/>
                  <a:pt x="975" y="325"/>
                </a:cubicBezTo>
                <a:cubicBezTo>
                  <a:pt x="1020" y="325"/>
                  <a:pt x="1020" y="325"/>
                  <a:pt x="1020" y="325"/>
                </a:cubicBezTo>
                <a:cubicBezTo>
                  <a:pt x="1059" y="394"/>
                  <a:pt x="1083" y="473"/>
                  <a:pt x="1086" y="557"/>
                </a:cubicBezTo>
                <a:lnTo>
                  <a:pt x="949" y="557"/>
                </a:lnTo>
                <a:close/>
                <a:moveTo>
                  <a:pt x="995" y="285"/>
                </a:moveTo>
                <a:cubicBezTo>
                  <a:pt x="975" y="285"/>
                  <a:pt x="975" y="285"/>
                  <a:pt x="975" y="285"/>
                </a:cubicBezTo>
                <a:cubicBezTo>
                  <a:pt x="966" y="242"/>
                  <a:pt x="928" y="210"/>
                  <a:pt x="882" y="210"/>
                </a:cubicBezTo>
                <a:cubicBezTo>
                  <a:pt x="875" y="210"/>
                  <a:pt x="868" y="211"/>
                  <a:pt x="861" y="212"/>
                </a:cubicBezTo>
                <a:cubicBezTo>
                  <a:pt x="839" y="174"/>
                  <a:pt x="815" y="141"/>
                  <a:pt x="788" y="112"/>
                </a:cubicBezTo>
                <a:cubicBezTo>
                  <a:pt x="871" y="151"/>
                  <a:pt x="943" y="210"/>
                  <a:pt x="995" y="285"/>
                </a:cubicBezTo>
                <a:close/>
                <a:moveTo>
                  <a:pt x="365" y="112"/>
                </a:moveTo>
                <a:cubicBezTo>
                  <a:pt x="322" y="158"/>
                  <a:pt x="285" y="217"/>
                  <a:pt x="258" y="285"/>
                </a:cubicBezTo>
                <a:cubicBezTo>
                  <a:pt x="158" y="285"/>
                  <a:pt x="158" y="285"/>
                  <a:pt x="158" y="285"/>
                </a:cubicBezTo>
                <a:cubicBezTo>
                  <a:pt x="210" y="210"/>
                  <a:pt x="282" y="151"/>
                  <a:pt x="365" y="112"/>
                </a:cubicBezTo>
                <a:close/>
                <a:moveTo>
                  <a:pt x="158" y="868"/>
                </a:moveTo>
                <a:cubicBezTo>
                  <a:pt x="258" y="868"/>
                  <a:pt x="258" y="868"/>
                  <a:pt x="258" y="868"/>
                </a:cubicBezTo>
                <a:cubicBezTo>
                  <a:pt x="285" y="937"/>
                  <a:pt x="322" y="996"/>
                  <a:pt x="365" y="1041"/>
                </a:cubicBezTo>
                <a:cubicBezTo>
                  <a:pt x="282" y="1003"/>
                  <a:pt x="210" y="943"/>
                  <a:pt x="158" y="868"/>
                </a:cubicBezTo>
                <a:close/>
                <a:moveTo>
                  <a:pt x="788" y="1041"/>
                </a:moveTo>
                <a:cubicBezTo>
                  <a:pt x="831" y="996"/>
                  <a:pt x="868" y="937"/>
                  <a:pt x="895" y="868"/>
                </a:cubicBezTo>
                <a:cubicBezTo>
                  <a:pt x="995" y="868"/>
                  <a:pt x="995" y="868"/>
                  <a:pt x="995" y="868"/>
                </a:cubicBezTo>
                <a:cubicBezTo>
                  <a:pt x="943" y="943"/>
                  <a:pt x="871" y="1003"/>
                  <a:pt x="788" y="1041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61964" y="3607729"/>
            <a:ext cx="8081162" cy="2913004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>
                <a:latin typeface="+mn-ea"/>
              </a:rPr>
              <a:t>VMware</a:t>
            </a:r>
            <a:r>
              <a:rPr lang="ja-JP" altLang="en-US" sz="1400">
                <a:latin typeface="+mn-ea"/>
              </a:rPr>
              <a:t>仮想基盤</a:t>
            </a:r>
            <a:endParaRPr lang="en-US" altLang="ja-JP" sz="1400">
              <a:latin typeface="+mn-ea"/>
            </a:endParaRPr>
          </a:p>
          <a:p>
            <a:r>
              <a:rPr lang="en-US" altLang="ja-JP" sz="1050">
                <a:latin typeface="+mn-ea"/>
              </a:rPr>
              <a:t>(</a:t>
            </a:r>
            <a:r>
              <a:rPr lang="en-US" altLang="ja-JP" sz="1050" err="1">
                <a:latin typeface="+mn-ea"/>
              </a:rPr>
              <a:t>ESXi</a:t>
            </a:r>
            <a:r>
              <a:rPr lang="en-US" altLang="ja-JP" sz="1050">
                <a:latin typeface="+mn-ea"/>
              </a:rPr>
              <a:t> 6.7.0 / NSX-T 2.5.1</a:t>
            </a:r>
            <a:r>
              <a:rPr lang="ja-JP" altLang="en-US" sz="1050">
                <a:latin typeface="+mn-ea"/>
              </a:rPr>
              <a:t> 以上</a:t>
            </a:r>
            <a:r>
              <a:rPr lang="en-US" altLang="ja-JP" sz="1050">
                <a:latin typeface="+mn-ea"/>
              </a:rPr>
              <a:t>) 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1182318" y="4208573"/>
            <a:ext cx="7525790" cy="221521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ja-JP" altLang="en-US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作成される仮想ネットワーク</a:t>
            </a:r>
            <a:endParaRPr lang="en-US" altLang="ja-JP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3938578" y="3991999"/>
            <a:ext cx="848234" cy="410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>
                <a:latin typeface="+mn-ea"/>
              </a:rPr>
              <a:t>3. </a:t>
            </a:r>
            <a:r>
              <a:rPr lang="ja-JP" altLang="en-US" sz="1050">
                <a:latin typeface="+mn-ea"/>
              </a:rPr>
              <a:t>踏み台</a:t>
            </a:r>
            <a:endParaRPr lang="en-US" altLang="ja-JP" sz="1050">
              <a:latin typeface="+mn-ea"/>
            </a:endParaRPr>
          </a:p>
          <a:p>
            <a:pPr marL="179388" algn="ctr"/>
            <a:r>
              <a:rPr lang="ja-JP" altLang="en-US" sz="1050">
                <a:latin typeface="+mn-ea"/>
              </a:rPr>
              <a:t>サーバ</a:t>
            </a:r>
            <a:endParaRPr lang="en-US" altLang="ja-JP" sz="1050">
              <a:latin typeface="+mn-ea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2691009" y="4977268"/>
            <a:ext cx="1161926" cy="410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>
                <a:latin typeface="+mn-ea"/>
              </a:rPr>
              <a:t>1. Tier-1</a:t>
            </a:r>
          </a:p>
          <a:p>
            <a:pPr algn="ctr"/>
            <a:r>
              <a:rPr lang="ja-JP" altLang="en-US" sz="1050">
                <a:latin typeface="+mn-ea"/>
              </a:rPr>
              <a:t>ゲートウェイ</a:t>
            </a:r>
            <a:endParaRPr lang="en-US" altLang="ja-JP" sz="1050">
              <a:latin typeface="+mn-ea"/>
            </a:endParaRPr>
          </a:p>
        </p:txBody>
      </p:sp>
      <p:cxnSp>
        <p:nvCxnSpPr>
          <p:cNvPr id="48" name="直線コネクタ 47"/>
          <p:cNvCxnSpPr/>
          <p:nvPr/>
        </p:nvCxnSpPr>
        <p:spPr>
          <a:xfrm>
            <a:off x="5225845" y="5631050"/>
            <a:ext cx="3297224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7544824" y="5250801"/>
            <a:ext cx="1178528" cy="40011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ja-JP" sz="1000">
                <a:latin typeface="+mn-ea"/>
              </a:rPr>
              <a:t>DMZ-NW</a:t>
            </a:r>
          </a:p>
          <a:p>
            <a:r>
              <a:rPr lang="en-US" altLang="ja-JP" sz="1000">
                <a:latin typeface="+mn-ea"/>
              </a:rPr>
              <a:t>192.168.1.0/24</a:t>
            </a:r>
            <a:endParaRPr kumimoji="1" lang="ja-JP" altLang="en-US" sz="1000">
              <a:latin typeface="+mn-ea"/>
            </a:endParaRPr>
          </a:p>
        </p:txBody>
      </p:sp>
      <p:sp>
        <p:nvSpPr>
          <p:cNvPr id="50" name="Freeform 258"/>
          <p:cNvSpPr>
            <a:spLocks/>
          </p:cNvSpPr>
          <p:nvPr/>
        </p:nvSpPr>
        <p:spPr bwMode="auto">
          <a:xfrm>
            <a:off x="61722" y="2314338"/>
            <a:ext cx="1451800" cy="578092"/>
          </a:xfrm>
          <a:custGeom>
            <a:avLst/>
            <a:gdLst>
              <a:gd name="T0" fmla="*/ 186 w 1122"/>
              <a:gd name="T1" fmla="*/ 319 h 394"/>
              <a:gd name="T2" fmla="*/ 223 w 1122"/>
              <a:gd name="T3" fmla="*/ 346 h 394"/>
              <a:gd name="T4" fmla="*/ 276 w 1122"/>
              <a:gd name="T5" fmla="*/ 373 h 394"/>
              <a:gd name="T6" fmla="*/ 372 w 1122"/>
              <a:gd name="T7" fmla="*/ 394 h 394"/>
              <a:gd name="T8" fmla="*/ 474 w 1122"/>
              <a:gd name="T9" fmla="*/ 386 h 394"/>
              <a:gd name="T10" fmla="*/ 524 w 1122"/>
              <a:gd name="T11" fmla="*/ 371 h 394"/>
              <a:gd name="T12" fmla="*/ 561 w 1122"/>
              <a:gd name="T13" fmla="*/ 351 h 394"/>
              <a:gd name="T14" fmla="*/ 653 w 1122"/>
              <a:gd name="T15" fmla="*/ 388 h 394"/>
              <a:gd name="T16" fmla="*/ 755 w 1122"/>
              <a:gd name="T17" fmla="*/ 394 h 394"/>
              <a:gd name="T18" fmla="*/ 851 w 1122"/>
              <a:gd name="T19" fmla="*/ 371 h 394"/>
              <a:gd name="T20" fmla="*/ 905 w 1122"/>
              <a:gd name="T21" fmla="*/ 342 h 394"/>
              <a:gd name="T22" fmla="*/ 939 w 1122"/>
              <a:gd name="T23" fmla="*/ 313 h 394"/>
              <a:gd name="T24" fmla="*/ 962 w 1122"/>
              <a:gd name="T25" fmla="*/ 294 h 394"/>
              <a:gd name="T26" fmla="*/ 989 w 1122"/>
              <a:gd name="T27" fmla="*/ 296 h 394"/>
              <a:gd name="T28" fmla="*/ 1016 w 1122"/>
              <a:gd name="T29" fmla="*/ 294 h 394"/>
              <a:gd name="T30" fmla="*/ 1039 w 1122"/>
              <a:gd name="T31" fmla="*/ 288 h 394"/>
              <a:gd name="T32" fmla="*/ 1062 w 1122"/>
              <a:gd name="T33" fmla="*/ 280 h 394"/>
              <a:gd name="T34" fmla="*/ 1081 w 1122"/>
              <a:gd name="T35" fmla="*/ 269 h 394"/>
              <a:gd name="T36" fmla="*/ 1099 w 1122"/>
              <a:gd name="T37" fmla="*/ 254 h 394"/>
              <a:gd name="T38" fmla="*/ 1110 w 1122"/>
              <a:gd name="T39" fmla="*/ 236 h 394"/>
              <a:gd name="T40" fmla="*/ 1118 w 1122"/>
              <a:gd name="T41" fmla="*/ 219 h 394"/>
              <a:gd name="T42" fmla="*/ 1120 w 1122"/>
              <a:gd name="T43" fmla="*/ 207 h 394"/>
              <a:gd name="T44" fmla="*/ 1122 w 1122"/>
              <a:gd name="T45" fmla="*/ 192 h 394"/>
              <a:gd name="T46" fmla="*/ 1118 w 1122"/>
              <a:gd name="T47" fmla="*/ 173 h 394"/>
              <a:gd name="T48" fmla="*/ 1108 w 1122"/>
              <a:gd name="T49" fmla="*/ 156 h 394"/>
              <a:gd name="T50" fmla="*/ 1095 w 1122"/>
              <a:gd name="T51" fmla="*/ 138 h 394"/>
              <a:gd name="T52" fmla="*/ 1078 w 1122"/>
              <a:gd name="T53" fmla="*/ 125 h 394"/>
              <a:gd name="T54" fmla="*/ 1058 w 1122"/>
              <a:gd name="T55" fmla="*/ 113 h 394"/>
              <a:gd name="T56" fmla="*/ 1035 w 1122"/>
              <a:gd name="T57" fmla="*/ 106 h 394"/>
              <a:gd name="T58" fmla="*/ 1010 w 1122"/>
              <a:gd name="T59" fmla="*/ 100 h 394"/>
              <a:gd name="T60" fmla="*/ 982 w 1122"/>
              <a:gd name="T61" fmla="*/ 100 h 394"/>
              <a:gd name="T62" fmla="*/ 949 w 1122"/>
              <a:gd name="T63" fmla="*/ 94 h 394"/>
              <a:gd name="T64" fmla="*/ 918 w 1122"/>
              <a:gd name="T65" fmla="*/ 62 h 394"/>
              <a:gd name="T66" fmla="*/ 878 w 1122"/>
              <a:gd name="T67" fmla="*/ 37 h 394"/>
              <a:gd name="T68" fmla="*/ 799 w 1122"/>
              <a:gd name="T69" fmla="*/ 8 h 394"/>
              <a:gd name="T70" fmla="*/ 697 w 1122"/>
              <a:gd name="T71" fmla="*/ 2 h 394"/>
              <a:gd name="T72" fmla="*/ 622 w 1122"/>
              <a:gd name="T73" fmla="*/ 17 h 394"/>
              <a:gd name="T74" fmla="*/ 578 w 1122"/>
              <a:gd name="T75" fmla="*/ 35 h 394"/>
              <a:gd name="T76" fmla="*/ 517 w 1122"/>
              <a:gd name="T77" fmla="*/ 21 h 394"/>
              <a:gd name="T78" fmla="*/ 417 w 1122"/>
              <a:gd name="T79" fmla="*/ 2 h 394"/>
              <a:gd name="T80" fmla="*/ 317 w 1122"/>
              <a:gd name="T81" fmla="*/ 10 h 394"/>
              <a:gd name="T82" fmla="*/ 238 w 1122"/>
              <a:gd name="T83" fmla="*/ 40 h 394"/>
              <a:gd name="T84" fmla="*/ 198 w 1122"/>
              <a:gd name="T85" fmla="*/ 67 h 394"/>
              <a:gd name="T86" fmla="*/ 171 w 1122"/>
              <a:gd name="T87" fmla="*/ 94 h 394"/>
              <a:gd name="T88" fmla="*/ 144 w 1122"/>
              <a:gd name="T89" fmla="*/ 100 h 394"/>
              <a:gd name="T90" fmla="*/ 119 w 1122"/>
              <a:gd name="T91" fmla="*/ 100 h 394"/>
              <a:gd name="T92" fmla="*/ 94 w 1122"/>
              <a:gd name="T93" fmla="*/ 104 h 394"/>
              <a:gd name="T94" fmla="*/ 69 w 1122"/>
              <a:gd name="T95" fmla="*/ 111 h 394"/>
              <a:gd name="T96" fmla="*/ 50 w 1122"/>
              <a:gd name="T97" fmla="*/ 121 h 394"/>
              <a:gd name="T98" fmla="*/ 31 w 1122"/>
              <a:gd name="T99" fmla="*/ 134 h 394"/>
              <a:gd name="T100" fmla="*/ 17 w 1122"/>
              <a:gd name="T101" fmla="*/ 150 h 394"/>
              <a:gd name="T102" fmla="*/ 6 w 1122"/>
              <a:gd name="T103" fmla="*/ 167 h 394"/>
              <a:gd name="T104" fmla="*/ 2 w 1122"/>
              <a:gd name="T105" fmla="*/ 184 h 394"/>
              <a:gd name="T106" fmla="*/ 0 w 1122"/>
              <a:gd name="T107" fmla="*/ 198 h 394"/>
              <a:gd name="T108" fmla="*/ 2 w 1122"/>
              <a:gd name="T109" fmla="*/ 217 h 394"/>
              <a:gd name="T110" fmla="*/ 9 w 1122"/>
              <a:gd name="T111" fmla="*/ 236 h 394"/>
              <a:gd name="T112" fmla="*/ 23 w 1122"/>
              <a:gd name="T113" fmla="*/ 252 h 394"/>
              <a:gd name="T114" fmla="*/ 38 w 1122"/>
              <a:gd name="T115" fmla="*/ 267 h 394"/>
              <a:gd name="T116" fmla="*/ 57 w 1122"/>
              <a:gd name="T117" fmla="*/ 278 h 394"/>
              <a:gd name="T118" fmla="*/ 80 w 1122"/>
              <a:gd name="T119" fmla="*/ 288 h 394"/>
              <a:gd name="T120" fmla="*/ 105 w 1122"/>
              <a:gd name="T121" fmla="*/ 294 h 394"/>
              <a:gd name="T122" fmla="*/ 130 w 1122"/>
              <a:gd name="T123" fmla="*/ 296 h 394"/>
              <a:gd name="T124" fmla="*/ 165 w 1122"/>
              <a:gd name="T125" fmla="*/ 292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22" h="394">
                <a:moveTo>
                  <a:pt x="165" y="292"/>
                </a:moveTo>
                <a:lnTo>
                  <a:pt x="171" y="302"/>
                </a:lnTo>
                <a:lnTo>
                  <a:pt x="178" y="309"/>
                </a:lnTo>
                <a:lnTo>
                  <a:pt x="186" y="319"/>
                </a:lnTo>
                <a:lnTo>
                  <a:pt x="196" y="325"/>
                </a:lnTo>
                <a:lnTo>
                  <a:pt x="203" y="332"/>
                </a:lnTo>
                <a:lnTo>
                  <a:pt x="213" y="340"/>
                </a:lnTo>
                <a:lnTo>
                  <a:pt x="223" y="346"/>
                </a:lnTo>
                <a:lnTo>
                  <a:pt x="232" y="351"/>
                </a:lnTo>
                <a:lnTo>
                  <a:pt x="244" y="357"/>
                </a:lnTo>
                <a:lnTo>
                  <a:pt x="253" y="363"/>
                </a:lnTo>
                <a:lnTo>
                  <a:pt x="276" y="373"/>
                </a:lnTo>
                <a:lnTo>
                  <a:pt x="299" y="380"/>
                </a:lnTo>
                <a:lnTo>
                  <a:pt x="323" y="386"/>
                </a:lnTo>
                <a:lnTo>
                  <a:pt x="348" y="390"/>
                </a:lnTo>
                <a:lnTo>
                  <a:pt x="372" y="394"/>
                </a:lnTo>
                <a:lnTo>
                  <a:pt x="397" y="394"/>
                </a:lnTo>
                <a:lnTo>
                  <a:pt x="424" y="394"/>
                </a:lnTo>
                <a:lnTo>
                  <a:pt x="449" y="390"/>
                </a:lnTo>
                <a:lnTo>
                  <a:pt x="474" y="386"/>
                </a:lnTo>
                <a:lnTo>
                  <a:pt x="486" y="382"/>
                </a:lnTo>
                <a:lnTo>
                  <a:pt x="499" y="378"/>
                </a:lnTo>
                <a:lnTo>
                  <a:pt x="511" y="374"/>
                </a:lnTo>
                <a:lnTo>
                  <a:pt x="524" y="371"/>
                </a:lnTo>
                <a:lnTo>
                  <a:pt x="534" y="365"/>
                </a:lnTo>
                <a:lnTo>
                  <a:pt x="542" y="361"/>
                </a:lnTo>
                <a:lnTo>
                  <a:pt x="551" y="355"/>
                </a:lnTo>
                <a:lnTo>
                  <a:pt x="561" y="351"/>
                </a:lnTo>
                <a:lnTo>
                  <a:pt x="582" y="363"/>
                </a:lnTo>
                <a:lnTo>
                  <a:pt x="605" y="373"/>
                </a:lnTo>
                <a:lnTo>
                  <a:pt x="630" y="380"/>
                </a:lnTo>
                <a:lnTo>
                  <a:pt x="653" y="388"/>
                </a:lnTo>
                <a:lnTo>
                  <a:pt x="678" y="390"/>
                </a:lnTo>
                <a:lnTo>
                  <a:pt x="705" y="394"/>
                </a:lnTo>
                <a:lnTo>
                  <a:pt x="730" y="394"/>
                </a:lnTo>
                <a:lnTo>
                  <a:pt x="755" y="394"/>
                </a:lnTo>
                <a:lnTo>
                  <a:pt x="780" y="390"/>
                </a:lnTo>
                <a:lnTo>
                  <a:pt x="805" y="386"/>
                </a:lnTo>
                <a:lnTo>
                  <a:pt x="828" y="378"/>
                </a:lnTo>
                <a:lnTo>
                  <a:pt x="851" y="371"/>
                </a:lnTo>
                <a:lnTo>
                  <a:pt x="874" y="361"/>
                </a:lnTo>
                <a:lnTo>
                  <a:pt x="884" y="355"/>
                </a:lnTo>
                <a:lnTo>
                  <a:pt x="893" y="350"/>
                </a:lnTo>
                <a:lnTo>
                  <a:pt x="905" y="342"/>
                </a:lnTo>
                <a:lnTo>
                  <a:pt x="914" y="336"/>
                </a:lnTo>
                <a:lnTo>
                  <a:pt x="922" y="328"/>
                </a:lnTo>
                <a:lnTo>
                  <a:pt x="932" y="321"/>
                </a:lnTo>
                <a:lnTo>
                  <a:pt x="939" y="313"/>
                </a:lnTo>
                <a:lnTo>
                  <a:pt x="945" y="307"/>
                </a:lnTo>
                <a:lnTo>
                  <a:pt x="951" y="300"/>
                </a:lnTo>
                <a:lnTo>
                  <a:pt x="957" y="292"/>
                </a:lnTo>
                <a:lnTo>
                  <a:pt x="962" y="294"/>
                </a:lnTo>
                <a:lnTo>
                  <a:pt x="970" y="296"/>
                </a:lnTo>
                <a:lnTo>
                  <a:pt x="976" y="296"/>
                </a:lnTo>
                <a:lnTo>
                  <a:pt x="983" y="296"/>
                </a:lnTo>
                <a:lnTo>
                  <a:pt x="989" y="296"/>
                </a:lnTo>
                <a:lnTo>
                  <a:pt x="995" y="296"/>
                </a:lnTo>
                <a:lnTo>
                  <a:pt x="1003" y="296"/>
                </a:lnTo>
                <a:lnTo>
                  <a:pt x="1008" y="296"/>
                </a:lnTo>
                <a:lnTo>
                  <a:pt x="1016" y="294"/>
                </a:lnTo>
                <a:lnTo>
                  <a:pt x="1022" y="292"/>
                </a:lnTo>
                <a:lnTo>
                  <a:pt x="1028" y="292"/>
                </a:lnTo>
                <a:lnTo>
                  <a:pt x="1033" y="290"/>
                </a:lnTo>
                <a:lnTo>
                  <a:pt x="1039" y="288"/>
                </a:lnTo>
                <a:lnTo>
                  <a:pt x="1045" y="286"/>
                </a:lnTo>
                <a:lnTo>
                  <a:pt x="1051" y="284"/>
                </a:lnTo>
                <a:lnTo>
                  <a:pt x="1056" y="282"/>
                </a:lnTo>
                <a:lnTo>
                  <a:pt x="1062" y="280"/>
                </a:lnTo>
                <a:lnTo>
                  <a:pt x="1066" y="277"/>
                </a:lnTo>
                <a:lnTo>
                  <a:pt x="1072" y="275"/>
                </a:lnTo>
                <a:lnTo>
                  <a:pt x="1078" y="271"/>
                </a:lnTo>
                <a:lnTo>
                  <a:pt x="1081" y="269"/>
                </a:lnTo>
                <a:lnTo>
                  <a:pt x="1087" y="265"/>
                </a:lnTo>
                <a:lnTo>
                  <a:pt x="1091" y="261"/>
                </a:lnTo>
                <a:lnTo>
                  <a:pt x="1095" y="257"/>
                </a:lnTo>
                <a:lnTo>
                  <a:pt x="1099" y="254"/>
                </a:lnTo>
                <a:lnTo>
                  <a:pt x="1103" y="250"/>
                </a:lnTo>
                <a:lnTo>
                  <a:pt x="1104" y="246"/>
                </a:lnTo>
                <a:lnTo>
                  <a:pt x="1108" y="240"/>
                </a:lnTo>
                <a:lnTo>
                  <a:pt x="1110" y="236"/>
                </a:lnTo>
                <a:lnTo>
                  <a:pt x="1114" y="232"/>
                </a:lnTo>
                <a:lnTo>
                  <a:pt x="1116" y="227"/>
                </a:lnTo>
                <a:lnTo>
                  <a:pt x="1118" y="223"/>
                </a:lnTo>
                <a:lnTo>
                  <a:pt x="1118" y="219"/>
                </a:lnTo>
                <a:lnTo>
                  <a:pt x="1120" y="215"/>
                </a:lnTo>
                <a:lnTo>
                  <a:pt x="1120" y="213"/>
                </a:lnTo>
                <a:lnTo>
                  <a:pt x="1120" y="209"/>
                </a:lnTo>
                <a:lnTo>
                  <a:pt x="1120" y="207"/>
                </a:lnTo>
                <a:lnTo>
                  <a:pt x="1122" y="204"/>
                </a:lnTo>
                <a:lnTo>
                  <a:pt x="1122" y="200"/>
                </a:lnTo>
                <a:lnTo>
                  <a:pt x="1122" y="198"/>
                </a:lnTo>
                <a:lnTo>
                  <a:pt x="1122" y="192"/>
                </a:lnTo>
                <a:lnTo>
                  <a:pt x="1120" y="188"/>
                </a:lnTo>
                <a:lnTo>
                  <a:pt x="1120" y="182"/>
                </a:lnTo>
                <a:lnTo>
                  <a:pt x="1118" y="177"/>
                </a:lnTo>
                <a:lnTo>
                  <a:pt x="1118" y="173"/>
                </a:lnTo>
                <a:lnTo>
                  <a:pt x="1116" y="169"/>
                </a:lnTo>
                <a:lnTo>
                  <a:pt x="1114" y="163"/>
                </a:lnTo>
                <a:lnTo>
                  <a:pt x="1110" y="159"/>
                </a:lnTo>
                <a:lnTo>
                  <a:pt x="1108" y="156"/>
                </a:lnTo>
                <a:lnTo>
                  <a:pt x="1106" y="150"/>
                </a:lnTo>
                <a:lnTo>
                  <a:pt x="1103" y="146"/>
                </a:lnTo>
                <a:lnTo>
                  <a:pt x="1099" y="142"/>
                </a:lnTo>
                <a:lnTo>
                  <a:pt x="1095" y="138"/>
                </a:lnTo>
                <a:lnTo>
                  <a:pt x="1091" y="134"/>
                </a:lnTo>
                <a:lnTo>
                  <a:pt x="1087" y="131"/>
                </a:lnTo>
                <a:lnTo>
                  <a:pt x="1083" y="129"/>
                </a:lnTo>
                <a:lnTo>
                  <a:pt x="1078" y="125"/>
                </a:lnTo>
                <a:lnTo>
                  <a:pt x="1074" y="121"/>
                </a:lnTo>
                <a:lnTo>
                  <a:pt x="1068" y="119"/>
                </a:lnTo>
                <a:lnTo>
                  <a:pt x="1064" y="115"/>
                </a:lnTo>
                <a:lnTo>
                  <a:pt x="1058" y="113"/>
                </a:lnTo>
                <a:lnTo>
                  <a:pt x="1053" y="111"/>
                </a:lnTo>
                <a:lnTo>
                  <a:pt x="1047" y="110"/>
                </a:lnTo>
                <a:lnTo>
                  <a:pt x="1041" y="108"/>
                </a:lnTo>
                <a:lnTo>
                  <a:pt x="1035" y="106"/>
                </a:lnTo>
                <a:lnTo>
                  <a:pt x="1030" y="104"/>
                </a:lnTo>
                <a:lnTo>
                  <a:pt x="1022" y="102"/>
                </a:lnTo>
                <a:lnTo>
                  <a:pt x="1016" y="100"/>
                </a:lnTo>
                <a:lnTo>
                  <a:pt x="1010" y="100"/>
                </a:lnTo>
                <a:lnTo>
                  <a:pt x="1003" y="100"/>
                </a:lnTo>
                <a:lnTo>
                  <a:pt x="997" y="100"/>
                </a:lnTo>
                <a:lnTo>
                  <a:pt x="989" y="100"/>
                </a:lnTo>
                <a:lnTo>
                  <a:pt x="982" y="100"/>
                </a:lnTo>
                <a:lnTo>
                  <a:pt x="972" y="100"/>
                </a:lnTo>
                <a:lnTo>
                  <a:pt x="964" y="100"/>
                </a:lnTo>
                <a:lnTo>
                  <a:pt x="957" y="102"/>
                </a:lnTo>
                <a:lnTo>
                  <a:pt x="949" y="94"/>
                </a:lnTo>
                <a:lnTo>
                  <a:pt x="941" y="85"/>
                </a:lnTo>
                <a:lnTo>
                  <a:pt x="933" y="77"/>
                </a:lnTo>
                <a:lnTo>
                  <a:pt x="926" y="69"/>
                </a:lnTo>
                <a:lnTo>
                  <a:pt x="918" y="62"/>
                </a:lnTo>
                <a:lnTo>
                  <a:pt x="909" y="56"/>
                </a:lnTo>
                <a:lnTo>
                  <a:pt x="899" y="48"/>
                </a:lnTo>
                <a:lnTo>
                  <a:pt x="889" y="42"/>
                </a:lnTo>
                <a:lnTo>
                  <a:pt x="878" y="37"/>
                </a:lnTo>
                <a:lnTo>
                  <a:pt x="868" y="31"/>
                </a:lnTo>
                <a:lnTo>
                  <a:pt x="845" y="21"/>
                </a:lnTo>
                <a:lnTo>
                  <a:pt x="822" y="15"/>
                </a:lnTo>
                <a:lnTo>
                  <a:pt x="799" y="8"/>
                </a:lnTo>
                <a:lnTo>
                  <a:pt x="774" y="4"/>
                </a:lnTo>
                <a:lnTo>
                  <a:pt x="749" y="2"/>
                </a:lnTo>
                <a:lnTo>
                  <a:pt x="722" y="0"/>
                </a:lnTo>
                <a:lnTo>
                  <a:pt x="697" y="2"/>
                </a:lnTo>
                <a:lnTo>
                  <a:pt x="672" y="6"/>
                </a:lnTo>
                <a:lnTo>
                  <a:pt x="647" y="10"/>
                </a:lnTo>
                <a:lnTo>
                  <a:pt x="634" y="14"/>
                </a:lnTo>
                <a:lnTo>
                  <a:pt x="622" y="17"/>
                </a:lnTo>
                <a:lnTo>
                  <a:pt x="611" y="21"/>
                </a:lnTo>
                <a:lnTo>
                  <a:pt x="597" y="25"/>
                </a:lnTo>
                <a:lnTo>
                  <a:pt x="588" y="29"/>
                </a:lnTo>
                <a:lnTo>
                  <a:pt x="578" y="35"/>
                </a:lnTo>
                <a:lnTo>
                  <a:pt x="570" y="38"/>
                </a:lnTo>
                <a:lnTo>
                  <a:pt x="561" y="44"/>
                </a:lnTo>
                <a:lnTo>
                  <a:pt x="540" y="33"/>
                </a:lnTo>
                <a:lnTo>
                  <a:pt x="517" y="21"/>
                </a:lnTo>
                <a:lnTo>
                  <a:pt x="492" y="15"/>
                </a:lnTo>
                <a:lnTo>
                  <a:pt x="467" y="8"/>
                </a:lnTo>
                <a:lnTo>
                  <a:pt x="442" y="4"/>
                </a:lnTo>
                <a:lnTo>
                  <a:pt x="417" y="2"/>
                </a:lnTo>
                <a:lnTo>
                  <a:pt x="392" y="0"/>
                </a:lnTo>
                <a:lnTo>
                  <a:pt x="367" y="2"/>
                </a:lnTo>
                <a:lnTo>
                  <a:pt x="342" y="6"/>
                </a:lnTo>
                <a:lnTo>
                  <a:pt x="317" y="10"/>
                </a:lnTo>
                <a:lnTo>
                  <a:pt x="294" y="15"/>
                </a:lnTo>
                <a:lnTo>
                  <a:pt x="271" y="25"/>
                </a:lnTo>
                <a:lnTo>
                  <a:pt x="248" y="35"/>
                </a:lnTo>
                <a:lnTo>
                  <a:pt x="238" y="40"/>
                </a:lnTo>
                <a:lnTo>
                  <a:pt x="226" y="46"/>
                </a:lnTo>
                <a:lnTo>
                  <a:pt x="217" y="52"/>
                </a:lnTo>
                <a:lnTo>
                  <a:pt x="207" y="60"/>
                </a:lnTo>
                <a:lnTo>
                  <a:pt x="198" y="67"/>
                </a:lnTo>
                <a:lnTo>
                  <a:pt x="190" y="75"/>
                </a:lnTo>
                <a:lnTo>
                  <a:pt x="182" y="81"/>
                </a:lnTo>
                <a:lnTo>
                  <a:pt x="177" y="88"/>
                </a:lnTo>
                <a:lnTo>
                  <a:pt x="171" y="94"/>
                </a:lnTo>
                <a:lnTo>
                  <a:pt x="165" y="102"/>
                </a:lnTo>
                <a:lnTo>
                  <a:pt x="157" y="100"/>
                </a:lnTo>
                <a:lnTo>
                  <a:pt x="152" y="100"/>
                </a:lnTo>
                <a:lnTo>
                  <a:pt x="144" y="100"/>
                </a:lnTo>
                <a:lnTo>
                  <a:pt x="138" y="100"/>
                </a:lnTo>
                <a:lnTo>
                  <a:pt x="130" y="100"/>
                </a:lnTo>
                <a:lnTo>
                  <a:pt x="125" y="100"/>
                </a:lnTo>
                <a:lnTo>
                  <a:pt x="119" y="100"/>
                </a:lnTo>
                <a:lnTo>
                  <a:pt x="113" y="100"/>
                </a:lnTo>
                <a:lnTo>
                  <a:pt x="105" y="100"/>
                </a:lnTo>
                <a:lnTo>
                  <a:pt x="100" y="102"/>
                </a:lnTo>
                <a:lnTo>
                  <a:pt x="94" y="104"/>
                </a:lnTo>
                <a:lnTo>
                  <a:pt x="88" y="104"/>
                </a:lnTo>
                <a:lnTo>
                  <a:pt x="82" y="108"/>
                </a:lnTo>
                <a:lnTo>
                  <a:pt x="75" y="108"/>
                </a:lnTo>
                <a:lnTo>
                  <a:pt x="69" y="111"/>
                </a:lnTo>
                <a:lnTo>
                  <a:pt x="65" y="113"/>
                </a:lnTo>
                <a:lnTo>
                  <a:pt x="59" y="115"/>
                </a:lnTo>
                <a:lnTo>
                  <a:pt x="54" y="117"/>
                </a:lnTo>
                <a:lnTo>
                  <a:pt x="50" y="121"/>
                </a:lnTo>
                <a:lnTo>
                  <a:pt x="44" y="123"/>
                </a:lnTo>
                <a:lnTo>
                  <a:pt x="40" y="127"/>
                </a:lnTo>
                <a:lnTo>
                  <a:pt x="34" y="131"/>
                </a:lnTo>
                <a:lnTo>
                  <a:pt x="31" y="134"/>
                </a:lnTo>
                <a:lnTo>
                  <a:pt x="27" y="138"/>
                </a:lnTo>
                <a:lnTo>
                  <a:pt x="23" y="142"/>
                </a:lnTo>
                <a:lnTo>
                  <a:pt x="19" y="146"/>
                </a:lnTo>
                <a:lnTo>
                  <a:pt x="17" y="150"/>
                </a:lnTo>
                <a:lnTo>
                  <a:pt x="13" y="154"/>
                </a:lnTo>
                <a:lnTo>
                  <a:pt x="9" y="159"/>
                </a:lnTo>
                <a:lnTo>
                  <a:pt x="7" y="163"/>
                </a:lnTo>
                <a:lnTo>
                  <a:pt x="6" y="167"/>
                </a:lnTo>
                <a:lnTo>
                  <a:pt x="4" y="173"/>
                </a:lnTo>
                <a:lnTo>
                  <a:pt x="2" y="179"/>
                </a:lnTo>
                <a:lnTo>
                  <a:pt x="2" y="182"/>
                </a:lnTo>
                <a:lnTo>
                  <a:pt x="2" y="184"/>
                </a:lnTo>
                <a:lnTo>
                  <a:pt x="0" y="188"/>
                </a:lnTo>
                <a:lnTo>
                  <a:pt x="0" y="192"/>
                </a:lnTo>
                <a:lnTo>
                  <a:pt x="0" y="194"/>
                </a:lnTo>
                <a:lnTo>
                  <a:pt x="0" y="198"/>
                </a:lnTo>
                <a:lnTo>
                  <a:pt x="0" y="204"/>
                </a:lnTo>
                <a:lnTo>
                  <a:pt x="0" y="207"/>
                </a:lnTo>
                <a:lnTo>
                  <a:pt x="2" y="213"/>
                </a:lnTo>
                <a:lnTo>
                  <a:pt x="2" y="217"/>
                </a:lnTo>
                <a:lnTo>
                  <a:pt x="4" y="223"/>
                </a:lnTo>
                <a:lnTo>
                  <a:pt x="6" y="227"/>
                </a:lnTo>
                <a:lnTo>
                  <a:pt x="7" y="232"/>
                </a:lnTo>
                <a:lnTo>
                  <a:pt x="9" y="236"/>
                </a:lnTo>
                <a:lnTo>
                  <a:pt x="13" y="240"/>
                </a:lnTo>
                <a:lnTo>
                  <a:pt x="15" y="244"/>
                </a:lnTo>
                <a:lnTo>
                  <a:pt x="19" y="250"/>
                </a:lnTo>
                <a:lnTo>
                  <a:pt x="23" y="252"/>
                </a:lnTo>
                <a:lnTo>
                  <a:pt x="27" y="255"/>
                </a:lnTo>
                <a:lnTo>
                  <a:pt x="29" y="259"/>
                </a:lnTo>
                <a:lnTo>
                  <a:pt x="34" y="263"/>
                </a:lnTo>
                <a:lnTo>
                  <a:pt x="38" y="267"/>
                </a:lnTo>
                <a:lnTo>
                  <a:pt x="42" y="271"/>
                </a:lnTo>
                <a:lnTo>
                  <a:pt x="48" y="273"/>
                </a:lnTo>
                <a:lnTo>
                  <a:pt x="52" y="277"/>
                </a:lnTo>
                <a:lnTo>
                  <a:pt x="57" y="278"/>
                </a:lnTo>
                <a:lnTo>
                  <a:pt x="63" y="282"/>
                </a:lnTo>
                <a:lnTo>
                  <a:pt x="69" y="284"/>
                </a:lnTo>
                <a:lnTo>
                  <a:pt x="75" y="286"/>
                </a:lnTo>
                <a:lnTo>
                  <a:pt x="80" y="288"/>
                </a:lnTo>
                <a:lnTo>
                  <a:pt x="86" y="290"/>
                </a:lnTo>
                <a:lnTo>
                  <a:pt x="92" y="292"/>
                </a:lnTo>
                <a:lnTo>
                  <a:pt x="98" y="292"/>
                </a:lnTo>
                <a:lnTo>
                  <a:pt x="105" y="294"/>
                </a:lnTo>
                <a:lnTo>
                  <a:pt x="111" y="296"/>
                </a:lnTo>
                <a:lnTo>
                  <a:pt x="119" y="296"/>
                </a:lnTo>
                <a:lnTo>
                  <a:pt x="125" y="296"/>
                </a:lnTo>
                <a:lnTo>
                  <a:pt x="130" y="296"/>
                </a:lnTo>
                <a:lnTo>
                  <a:pt x="140" y="296"/>
                </a:lnTo>
                <a:lnTo>
                  <a:pt x="148" y="296"/>
                </a:lnTo>
                <a:lnTo>
                  <a:pt x="157" y="294"/>
                </a:lnTo>
                <a:lnTo>
                  <a:pt x="165" y="292"/>
                </a:lnTo>
              </a:path>
            </a:pathLst>
          </a:custGeom>
          <a:solidFill>
            <a:schemeClr val="bg1"/>
          </a:solidFill>
          <a:ln w="127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wrap="square" anchor="ctr" anchorCtr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/>
              <a:t>Terraform Cloud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5735950" y="5888580"/>
            <a:ext cx="1116000" cy="383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>
                <a:latin typeface="+mn-ea"/>
              </a:rPr>
              <a:t>4. WEB</a:t>
            </a:r>
            <a:r>
              <a:rPr lang="ja-JP" altLang="en-US" sz="1050">
                <a:latin typeface="+mn-ea"/>
              </a:rPr>
              <a:t>サーバ</a:t>
            </a:r>
            <a:r>
              <a:rPr lang="en-US" altLang="ja-JP" sz="1050">
                <a:latin typeface="+mn-ea"/>
              </a:rPr>
              <a:t>01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7032130" y="5888580"/>
            <a:ext cx="1116000" cy="383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>
                <a:latin typeface="+mn-ea"/>
              </a:rPr>
              <a:t>5. WEB</a:t>
            </a:r>
            <a:r>
              <a:rPr lang="ja-JP" altLang="en-US" sz="1050">
                <a:latin typeface="+mn-ea"/>
              </a:rPr>
              <a:t>サーバ</a:t>
            </a:r>
            <a:r>
              <a:rPr lang="en-US" altLang="ja-JP" sz="1050">
                <a:latin typeface="+mn-ea"/>
              </a:rPr>
              <a:t>02</a:t>
            </a:r>
          </a:p>
        </p:txBody>
      </p:sp>
      <p:cxnSp>
        <p:nvCxnSpPr>
          <p:cNvPr id="53" name="直線コネクタ 52"/>
          <p:cNvCxnSpPr>
            <a:stCxn id="51" idx="0"/>
          </p:cNvCxnSpPr>
          <p:nvPr/>
        </p:nvCxnSpPr>
        <p:spPr>
          <a:xfrm flipV="1">
            <a:off x="6293950" y="5630858"/>
            <a:ext cx="0" cy="257722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52" idx="0"/>
          </p:cNvCxnSpPr>
          <p:nvPr/>
        </p:nvCxnSpPr>
        <p:spPr>
          <a:xfrm flipH="1" flipV="1">
            <a:off x="7580890" y="5612840"/>
            <a:ext cx="0" cy="27574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46" idx="0"/>
            <a:endCxn id="110" idx="2"/>
          </p:cNvCxnSpPr>
          <p:nvPr/>
        </p:nvCxnSpPr>
        <p:spPr>
          <a:xfrm flipV="1">
            <a:off x="4362695" y="2778193"/>
            <a:ext cx="0" cy="1213806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1420271" y="5631050"/>
            <a:ext cx="3416721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/>
          <p:cNvSpPr/>
          <p:nvPr/>
        </p:nvSpPr>
        <p:spPr>
          <a:xfrm>
            <a:off x="2572812" y="5888580"/>
            <a:ext cx="1072965" cy="383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>
                <a:latin typeface="+mn-ea"/>
              </a:rPr>
              <a:t>6. AP</a:t>
            </a:r>
            <a:r>
              <a:rPr lang="ja-JP" altLang="en-US" sz="1050">
                <a:latin typeface="+mn-ea"/>
              </a:rPr>
              <a:t>サーバ</a:t>
            </a:r>
            <a:r>
              <a:rPr lang="en-US" altLang="ja-JP" sz="1050">
                <a:latin typeface="+mn-ea"/>
              </a:rPr>
              <a:t>01</a:t>
            </a: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242644" y="5250801"/>
            <a:ext cx="1178528" cy="40011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ja-JP" sz="1000">
                <a:latin typeface="+mn-ea"/>
              </a:rPr>
              <a:t>INTRA-NW</a:t>
            </a:r>
          </a:p>
          <a:p>
            <a:r>
              <a:rPr lang="en-US" altLang="ja-JP" sz="1000">
                <a:latin typeface="+mn-ea"/>
              </a:rPr>
              <a:t>192.168.2.0/24</a:t>
            </a:r>
            <a:endParaRPr kumimoji="1" lang="ja-JP" altLang="en-US" sz="1000">
              <a:latin typeface="+mn-ea"/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 flipV="1">
            <a:off x="3282693" y="5387704"/>
            <a:ext cx="0" cy="225136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3764027" y="5888580"/>
            <a:ext cx="1072965" cy="383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>
                <a:latin typeface="+mn-ea"/>
              </a:rPr>
              <a:t>7. DB</a:t>
            </a:r>
            <a:r>
              <a:rPr lang="ja-JP" altLang="en-US" sz="1050">
                <a:latin typeface="+mn-ea"/>
              </a:rPr>
              <a:t>サーバ</a:t>
            </a:r>
            <a:r>
              <a:rPr lang="en-US" altLang="ja-JP" sz="1050">
                <a:latin typeface="+mn-ea"/>
              </a:rPr>
              <a:t>01</a:t>
            </a:r>
          </a:p>
        </p:txBody>
      </p:sp>
      <p:cxnSp>
        <p:nvCxnSpPr>
          <p:cNvPr id="63" name="直線コネクタ 62"/>
          <p:cNvCxnSpPr/>
          <p:nvPr/>
        </p:nvCxnSpPr>
        <p:spPr>
          <a:xfrm flipV="1">
            <a:off x="3139986" y="5631871"/>
            <a:ext cx="3604" cy="25920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V="1">
            <a:off x="4311606" y="5631871"/>
            <a:ext cx="3604" cy="25920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>
          <a:xfrm>
            <a:off x="6747480" y="4980514"/>
            <a:ext cx="848234" cy="40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>
                <a:latin typeface="+mn-ea"/>
              </a:rPr>
              <a:t>2. </a:t>
            </a:r>
            <a:r>
              <a:rPr lang="ja-JP" altLang="en-US" sz="1050">
                <a:latin typeface="+mn-ea"/>
              </a:rPr>
              <a:t>ロード</a:t>
            </a:r>
            <a:endParaRPr lang="en-US" altLang="ja-JP" sz="1050">
              <a:latin typeface="+mn-ea"/>
            </a:endParaRPr>
          </a:p>
          <a:p>
            <a:pPr algn="ctr"/>
            <a:r>
              <a:rPr lang="ja-JP" altLang="en-US" sz="1050">
                <a:latin typeface="+mn-ea"/>
              </a:rPr>
              <a:t>バランサ</a:t>
            </a:r>
            <a:endParaRPr lang="en-US" altLang="ja-JP" sz="1050">
              <a:latin typeface="+mn-ea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5225845" y="4977268"/>
            <a:ext cx="1161926" cy="410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>
                <a:latin typeface="+mn-ea"/>
              </a:rPr>
              <a:t>1. Tier-1</a:t>
            </a:r>
          </a:p>
          <a:p>
            <a:pPr algn="ctr"/>
            <a:r>
              <a:rPr lang="ja-JP" altLang="en-US" sz="1050">
                <a:latin typeface="+mn-ea"/>
              </a:rPr>
              <a:t>ゲートウェイ</a:t>
            </a:r>
            <a:endParaRPr lang="en-US" altLang="ja-JP" sz="1050">
              <a:latin typeface="+mn-ea"/>
            </a:endParaRPr>
          </a:p>
        </p:txBody>
      </p:sp>
      <p:cxnSp>
        <p:nvCxnSpPr>
          <p:cNvPr id="67" name="カギ線コネクタ 66"/>
          <p:cNvCxnSpPr>
            <a:stCxn id="115" idx="4"/>
            <a:endCxn id="47" idx="0"/>
          </p:cNvCxnSpPr>
          <p:nvPr/>
        </p:nvCxnSpPr>
        <p:spPr bwMode="auto">
          <a:xfrm rot="5400000">
            <a:off x="3451770" y="4260645"/>
            <a:ext cx="536825" cy="896421"/>
          </a:xfrm>
          <a:prstGeom prst="bentConnector3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>
            <a:stCxn id="66" idx="3"/>
            <a:endCxn id="65" idx="1"/>
          </p:cNvCxnSpPr>
          <p:nvPr/>
        </p:nvCxnSpPr>
        <p:spPr>
          <a:xfrm>
            <a:off x="6387771" y="5182486"/>
            <a:ext cx="359709" cy="1623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/>
          <p:nvPr/>
        </p:nvCxnSpPr>
        <p:spPr>
          <a:xfrm flipV="1">
            <a:off x="5805803" y="5394575"/>
            <a:ext cx="0" cy="220298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カギ線コネクタ 108"/>
          <p:cNvCxnSpPr>
            <a:stCxn id="114" idx="4"/>
            <a:endCxn id="66" idx="0"/>
          </p:cNvCxnSpPr>
          <p:nvPr/>
        </p:nvCxnSpPr>
        <p:spPr bwMode="auto">
          <a:xfrm rot="16200000" flipH="1">
            <a:off x="4940092" y="4110551"/>
            <a:ext cx="536825" cy="119660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正方形/長方形 109"/>
          <p:cNvSpPr/>
          <p:nvPr/>
        </p:nvSpPr>
        <p:spPr bwMode="auto">
          <a:xfrm>
            <a:off x="3731622" y="2428576"/>
            <a:ext cx="1262145" cy="34961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>
                <a:latin typeface="+mj-ea"/>
                <a:ea typeface="+mj-ea"/>
              </a:rPr>
              <a:t>Proxy</a:t>
            </a:r>
            <a:r>
              <a:rPr kumimoji="1" lang="ja-JP" altLang="en-US" sz="1100">
                <a:latin typeface="+mj-ea"/>
                <a:ea typeface="+mj-ea"/>
              </a:rPr>
              <a:t>サーバー</a:t>
            </a:r>
          </a:p>
        </p:txBody>
      </p:sp>
      <p:sp>
        <p:nvSpPr>
          <p:cNvPr id="111" name="正方形/長方形 110"/>
          <p:cNvSpPr/>
          <p:nvPr/>
        </p:nvSpPr>
        <p:spPr bwMode="auto">
          <a:xfrm>
            <a:off x="6943721" y="3114274"/>
            <a:ext cx="1839409" cy="34961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>
                <a:latin typeface="+mj-ea"/>
                <a:ea typeface="+mj-ea"/>
              </a:rPr>
              <a:t>Exastro IT Automation</a:t>
            </a:r>
            <a:endParaRPr kumimoji="1" lang="ja-JP" altLang="en-US" sz="1100">
              <a:latin typeface="+mj-ea"/>
              <a:ea typeface="+mj-ea"/>
            </a:endParaRPr>
          </a:p>
        </p:txBody>
      </p:sp>
      <p:sp>
        <p:nvSpPr>
          <p:cNvPr id="112" name="正方形/長方形 111"/>
          <p:cNvSpPr/>
          <p:nvPr/>
        </p:nvSpPr>
        <p:spPr bwMode="auto">
          <a:xfrm>
            <a:off x="4836993" y="3114274"/>
            <a:ext cx="1839409" cy="34961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>
                <a:latin typeface="+mj-ea"/>
                <a:ea typeface="+mj-ea"/>
              </a:rPr>
              <a:t>Terraform Cloud Agent</a:t>
            </a:r>
            <a:endParaRPr kumimoji="1" lang="ja-JP" altLang="en-US" sz="1100">
              <a:latin typeface="+mj-ea"/>
              <a:ea typeface="+mj-ea"/>
            </a:endParaRPr>
          </a:p>
        </p:txBody>
      </p:sp>
      <p:cxnSp>
        <p:nvCxnSpPr>
          <p:cNvPr id="113" name="直線コネクタ 112"/>
          <p:cNvCxnSpPr/>
          <p:nvPr/>
        </p:nvCxnSpPr>
        <p:spPr>
          <a:xfrm flipH="1">
            <a:off x="3750337" y="2894028"/>
            <a:ext cx="5086692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楕円 113"/>
          <p:cNvSpPr/>
          <p:nvPr/>
        </p:nvSpPr>
        <p:spPr bwMode="auto">
          <a:xfrm>
            <a:off x="4572193" y="4364427"/>
            <a:ext cx="76016" cy="76016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5" name="楕円 114"/>
          <p:cNvSpPr/>
          <p:nvPr/>
        </p:nvSpPr>
        <p:spPr bwMode="auto">
          <a:xfrm>
            <a:off x="4130385" y="4364427"/>
            <a:ext cx="76016" cy="76016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16" name="直線コネクタ 115"/>
          <p:cNvCxnSpPr>
            <a:stCxn id="112" idx="0"/>
          </p:cNvCxnSpPr>
          <p:nvPr/>
        </p:nvCxnSpPr>
        <p:spPr>
          <a:xfrm flipV="1">
            <a:off x="5756698" y="2892431"/>
            <a:ext cx="0" cy="221843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>
            <a:stCxn id="111" idx="0"/>
          </p:cNvCxnSpPr>
          <p:nvPr/>
        </p:nvCxnSpPr>
        <p:spPr>
          <a:xfrm flipV="1">
            <a:off x="7863426" y="2892431"/>
            <a:ext cx="0" cy="221843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85"/>
          <p:cNvCxnSpPr>
            <a:stCxn id="110" idx="1"/>
            <a:endCxn id="43" idx="33"/>
          </p:cNvCxnSpPr>
          <p:nvPr/>
        </p:nvCxnSpPr>
        <p:spPr>
          <a:xfrm flipH="1">
            <a:off x="2928467" y="2603385"/>
            <a:ext cx="803156" cy="3540"/>
          </a:xfrm>
          <a:prstGeom prst="straightConnector1">
            <a:avLst/>
          </a:prstGeom>
          <a:ln w="19050"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85"/>
          <p:cNvCxnSpPr/>
          <p:nvPr/>
        </p:nvCxnSpPr>
        <p:spPr>
          <a:xfrm flipH="1">
            <a:off x="1513522" y="2606925"/>
            <a:ext cx="762931" cy="0"/>
          </a:xfrm>
          <a:prstGeom prst="straightConnector1">
            <a:avLst/>
          </a:prstGeom>
          <a:ln w="19050"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0" name="表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133013"/>
              </p:ext>
            </p:extLst>
          </p:nvPr>
        </p:nvGraphicFramePr>
        <p:xfrm>
          <a:off x="9114313" y="2892430"/>
          <a:ext cx="3015966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9636">
                  <a:extLst>
                    <a:ext uri="{9D8B030D-6E8A-4147-A177-3AD203B41FA5}">
                      <a16:colId xmlns:a16="http://schemas.microsoft.com/office/drawing/2014/main" val="3902235916"/>
                    </a:ext>
                  </a:extLst>
                </a:gridCol>
                <a:gridCol w="2376330">
                  <a:extLst>
                    <a:ext uri="{9D8B030D-6E8A-4147-A177-3AD203B41FA5}">
                      <a16:colId xmlns:a16="http://schemas.microsoft.com/office/drawing/2014/main" val="2066478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No.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リソース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24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Tier-1 </a:t>
                      </a:r>
                      <a:r>
                        <a:rPr kumimoji="1" lang="ja-JP" altLang="en-US"/>
                        <a:t>ゲートウェイ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62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ロードバランサ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68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踏み台サーバ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954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4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Web</a:t>
                      </a:r>
                      <a:r>
                        <a:rPr kumimoji="1" lang="ja-JP" altLang="en-US"/>
                        <a:t>サーバ</a:t>
                      </a:r>
                      <a:r>
                        <a:rPr kumimoji="1" lang="en-US" altLang="ja-JP"/>
                        <a:t>01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5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Web</a:t>
                      </a:r>
                      <a:r>
                        <a:rPr kumimoji="1" lang="ja-JP" altLang="en-US"/>
                        <a:t>サーバ</a:t>
                      </a:r>
                      <a:r>
                        <a:rPr kumimoji="1" lang="en-US" altLang="ja-JP"/>
                        <a:t>02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4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6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AP</a:t>
                      </a:r>
                      <a:r>
                        <a:rPr kumimoji="1" lang="ja-JP" altLang="en-US"/>
                        <a:t>サーバ</a:t>
                      </a:r>
                      <a:r>
                        <a:rPr kumimoji="1" lang="en-US" altLang="ja-JP"/>
                        <a:t>01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07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7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DB</a:t>
                      </a:r>
                      <a:r>
                        <a:rPr kumimoji="1" lang="ja-JP" altLang="en-US" dirty="0"/>
                        <a:t>サーバ</a:t>
                      </a:r>
                      <a:r>
                        <a:rPr kumimoji="1" lang="en-US" altLang="ja-JP" dirty="0"/>
                        <a:t>01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057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107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607" y="2129702"/>
            <a:ext cx="6858191" cy="30238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8AB1B1-665E-423C-AC68-AFE0DEBD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Ⅲ-2. </a:t>
            </a:r>
            <a:r>
              <a:rPr lang="ja-JP" altLang="en-US"/>
              <a:t>機器一覧へのパラメータ登録</a:t>
            </a:r>
            <a:r>
              <a:rPr lang="ja-JP" altLang="ja-JP"/>
              <a:t> </a:t>
            </a:r>
            <a:r>
              <a:rPr lang="en-US" altLang="ja-JP" dirty="0"/>
              <a:t>(</a:t>
            </a:r>
            <a:r>
              <a:rPr lang="en-US" altLang="ja-JP"/>
              <a:t>1/2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/>
              <a:t>ITA</a:t>
            </a:r>
            <a:r>
              <a:rPr lang="ja-JP" altLang="en-US"/>
              <a:t>の機器一覧</a:t>
            </a:r>
          </a:p>
          <a:p>
            <a:pPr marL="182563" indent="0">
              <a:buNone/>
            </a:pPr>
            <a:r>
              <a:rPr lang="en-US" altLang="ja-JP"/>
              <a:t>ITA</a:t>
            </a:r>
            <a:r>
              <a:rPr lang="ja-JP" altLang="en-US"/>
              <a:t>サーバの設定と作成する</a:t>
            </a:r>
            <a:r>
              <a:rPr lang="en-US" altLang="ja-JP"/>
              <a:t>VM</a:t>
            </a:r>
            <a:r>
              <a:rPr lang="ja-JP" altLang="en-US"/>
              <a:t>の設定を機器一覧を修正します。</a:t>
            </a:r>
            <a:endParaRPr lang="en-US" altLang="ja-JP"/>
          </a:p>
          <a:p>
            <a:pPr marL="182563" indent="0">
              <a:buNone/>
            </a:pPr>
            <a:r>
              <a:rPr lang="ja-JP" altLang="en-US"/>
              <a:t>「基本コンソール」メニューグループ </a:t>
            </a:r>
            <a:r>
              <a:rPr lang="en-US" altLang="ja-JP"/>
              <a:t>&gt; </a:t>
            </a:r>
            <a:r>
              <a:rPr lang="ja-JP" altLang="en-US"/>
              <a:t>「機器一覧」メニューを選択して更新していきます。</a:t>
            </a:r>
          </a:p>
          <a:p>
            <a:endParaRPr kumimoji="1" lang="ja-JP" alt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D92372F-87BB-4FB0-8B8C-B57C1052C9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983"/>
          <a:stretch/>
        </p:blipFill>
        <p:spPr bwMode="gray">
          <a:xfrm>
            <a:off x="487680" y="2119482"/>
            <a:ext cx="4564380" cy="3976057"/>
          </a:xfrm>
          <a:prstGeom prst="rect">
            <a:avLst/>
          </a:prstGeom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A198CAC2-2960-436E-811B-EFBE57EF2E95}"/>
              </a:ext>
            </a:extLst>
          </p:cNvPr>
          <p:cNvSpPr/>
          <p:nvPr/>
        </p:nvSpPr>
        <p:spPr bwMode="auto">
          <a:xfrm>
            <a:off x="419690" y="2791413"/>
            <a:ext cx="929050" cy="25351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>
              <a:latin typeface="+mn-ea"/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A198CAC2-2960-436E-811B-EFBE57EF2E95}"/>
              </a:ext>
            </a:extLst>
          </p:cNvPr>
          <p:cNvSpPr/>
          <p:nvPr/>
        </p:nvSpPr>
        <p:spPr bwMode="auto">
          <a:xfrm>
            <a:off x="1943690" y="2902928"/>
            <a:ext cx="685210" cy="73181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>
              <a:latin typeface="+mn-ea"/>
            </a:endParaRPr>
          </a:p>
        </p:txBody>
      </p:sp>
      <p:sp>
        <p:nvSpPr>
          <p:cNvPr id="23" name="楕円 22"/>
          <p:cNvSpPr/>
          <p:nvPr/>
        </p:nvSpPr>
        <p:spPr bwMode="auto">
          <a:xfrm>
            <a:off x="1657660" y="2567847"/>
            <a:ext cx="504070" cy="50407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>
                <a:solidFill>
                  <a:srgbClr val="FF0000"/>
                </a:solidFill>
                <a:latin typeface="+mn-ea"/>
              </a:rPr>
              <a:t>1</a:t>
            </a:r>
            <a:endParaRPr kumimoji="1" lang="ja-JP" altLang="en-US" sz="20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楕円 26"/>
          <p:cNvSpPr/>
          <p:nvPr/>
        </p:nvSpPr>
        <p:spPr bwMode="auto">
          <a:xfrm>
            <a:off x="105210" y="2496140"/>
            <a:ext cx="504070" cy="50407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>
                <a:solidFill>
                  <a:srgbClr val="FF0000"/>
                </a:solidFill>
                <a:latin typeface="+mn-ea"/>
              </a:rPr>
              <a:t>2</a:t>
            </a:r>
            <a:endParaRPr kumimoji="1" lang="ja-JP" altLang="en-US" sz="20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A198CAC2-2960-436E-811B-EFBE57EF2E95}"/>
              </a:ext>
            </a:extLst>
          </p:cNvPr>
          <p:cNvSpPr/>
          <p:nvPr/>
        </p:nvSpPr>
        <p:spPr bwMode="auto">
          <a:xfrm>
            <a:off x="6367099" y="4066172"/>
            <a:ext cx="5473110" cy="105330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>
              <a:latin typeface="+mn-ea"/>
            </a:endParaRPr>
          </a:p>
        </p:txBody>
      </p:sp>
      <p:sp>
        <p:nvSpPr>
          <p:cNvPr id="29" name="楕円 28"/>
          <p:cNvSpPr/>
          <p:nvPr/>
        </p:nvSpPr>
        <p:spPr bwMode="auto">
          <a:xfrm>
            <a:off x="6095351" y="3392915"/>
            <a:ext cx="504070" cy="50407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>
                <a:solidFill>
                  <a:srgbClr val="FF0000"/>
                </a:solidFill>
                <a:latin typeface="+mn-ea"/>
              </a:rPr>
              <a:t>3</a:t>
            </a:r>
            <a:endParaRPr kumimoji="1" lang="ja-JP" altLang="en-US" sz="20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3900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84" y="4333848"/>
            <a:ext cx="10925175" cy="1943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8AB1B1-665E-423C-AC68-AFE0DEBD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Ⅲ-2. </a:t>
            </a:r>
            <a:r>
              <a:rPr lang="ja-JP" altLang="en-US"/>
              <a:t>機器一覧へのパラメータ登録</a:t>
            </a:r>
            <a:r>
              <a:rPr lang="ja-JP" altLang="ja-JP"/>
              <a:t> </a:t>
            </a:r>
            <a:r>
              <a:rPr lang="en-US" altLang="ja-JP"/>
              <a:t>(2/2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15" name="コンテンツ プレースホルダー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/>
              <a:t>作成されるサーバの機器情報登録</a:t>
            </a:r>
            <a:endParaRPr lang="en-US" altLang="ja-JP"/>
          </a:p>
          <a:p>
            <a:pPr marL="182563" indent="0">
              <a:buNone/>
            </a:pPr>
            <a:r>
              <a:rPr lang="ja-JP" altLang="en-US"/>
              <a:t>機器一覧で</a:t>
            </a:r>
            <a:r>
              <a:rPr lang="en-US" altLang="ja-JP"/>
              <a:t>Web01</a:t>
            </a:r>
            <a:r>
              <a:rPr lang="ja-JP" altLang="en-US" err="1"/>
              <a:t>、</a:t>
            </a:r>
            <a:r>
              <a:rPr lang="en-US" altLang="ja-JP"/>
              <a:t>Web02</a:t>
            </a:r>
            <a:r>
              <a:rPr lang="ja-JP" altLang="en-US" err="1"/>
              <a:t>、</a:t>
            </a:r>
            <a:r>
              <a:rPr lang="en-US" altLang="ja-JP"/>
              <a:t>AP01</a:t>
            </a:r>
            <a:r>
              <a:rPr lang="ja-JP" altLang="en-US" err="1"/>
              <a:t>、</a:t>
            </a:r>
            <a:r>
              <a:rPr lang="en-US" altLang="ja-JP"/>
              <a:t>DB01</a:t>
            </a:r>
            <a:r>
              <a:rPr lang="ja-JP" altLang="en-US" err="1"/>
              <a:t>、</a:t>
            </a:r>
            <a:r>
              <a:rPr lang="ja-JP" altLang="en-US"/>
              <a:t>踏み台サーバのホスト名のホスト名が変更可能</a:t>
            </a:r>
            <a:endParaRPr lang="en-US" altLang="ja-JP"/>
          </a:p>
          <a:p>
            <a:pPr marL="182563" indent="0">
              <a:buNone/>
            </a:pPr>
            <a:r>
              <a:rPr lang="ja-JP" altLang="en-US"/>
              <a:t>踏み台サーバの</a:t>
            </a:r>
            <a:r>
              <a:rPr lang="en-US" altLang="ja-JP"/>
              <a:t>IP</a:t>
            </a:r>
            <a:r>
              <a:rPr lang="ja-JP" altLang="en-US"/>
              <a:t>アドレス欄に外部接続可能な</a:t>
            </a:r>
            <a:r>
              <a:rPr lang="en-US" altLang="ja-JP"/>
              <a:t>IP</a:t>
            </a:r>
            <a:r>
              <a:rPr lang="ja-JP" altLang="en-US"/>
              <a:t>アドレスを入力する</a:t>
            </a:r>
          </a:p>
          <a:p>
            <a:endParaRPr kumimoji="1" lang="ja-JP" alt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A198CAC2-2960-436E-811B-EFBE57EF2E95}"/>
              </a:ext>
            </a:extLst>
          </p:cNvPr>
          <p:cNvSpPr/>
          <p:nvPr/>
        </p:nvSpPr>
        <p:spPr bwMode="auto">
          <a:xfrm>
            <a:off x="1863593" y="5199984"/>
            <a:ext cx="9726966" cy="107696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>
              <a:latin typeface="+mn-ea"/>
            </a:endParaRP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BDF53706-800D-486E-9FDD-8943192D3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410407"/>
              </p:ext>
            </p:extLst>
          </p:nvPr>
        </p:nvGraphicFramePr>
        <p:xfrm>
          <a:off x="821282" y="1978023"/>
          <a:ext cx="10549436" cy="217958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74368">
                  <a:extLst>
                    <a:ext uri="{9D8B030D-6E8A-4147-A177-3AD203B41FA5}">
                      <a16:colId xmlns:a16="http://schemas.microsoft.com/office/drawing/2014/main" val="2456134392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771057571"/>
                    </a:ext>
                  </a:extLst>
                </a:gridCol>
                <a:gridCol w="4865892">
                  <a:extLst>
                    <a:ext uri="{9D8B030D-6E8A-4147-A177-3AD203B41FA5}">
                      <a16:colId xmlns:a16="http://schemas.microsoft.com/office/drawing/2014/main" val="1950483012"/>
                    </a:ext>
                  </a:extLst>
                </a:gridCol>
                <a:gridCol w="1818526">
                  <a:extLst>
                    <a:ext uri="{9D8B030D-6E8A-4147-A177-3AD203B41FA5}">
                      <a16:colId xmlns:a16="http://schemas.microsoft.com/office/drawing/2014/main" val="801815635"/>
                    </a:ext>
                  </a:extLst>
                </a:gridCol>
              </a:tblGrid>
              <a:tr h="35657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400" u="none" strike="noStrike" noProof="0"/>
                        <a:t>変更箇所</a:t>
                      </a:r>
                      <a:endParaRPr lang="en-US" altLang="ja-JP" sz="1400">
                        <a:latin typeface="メイリオ"/>
                        <a:ea typeface="メイリオ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/>
                        <a:t>初期設定値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/>
                        <a:t>パラメータ説明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/>
                        <a:t>ユーザによる変更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06757"/>
                  </a:ext>
                </a:extLst>
              </a:tr>
              <a:tr h="356573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/>
                        <a:t>VMware-Model-Bastion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10.0.0.1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 u="none" strike="noStrike" noProof="0"/>
                        <a:t>踏み台サーバのインターネット側</a:t>
                      </a:r>
                      <a:r>
                        <a:rPr lang="en-US" altLang="ja-JP" sz="1400" u="none" strike="noStrike" noProof="0"/>
                        <a:t>IP</a:t>
                      </a:r>
                      <a:r>
                        <a:rPr lang="ja-JP" altLang="en-US" sz="1400" u="none" strike="noStrike" noProof="0"/>
                        <a:t>アドレスを入力します。</a:t>
                      </a:r>
                      <a:endParaRPr lang="ja-JP" altLang="en-US" sz="14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Meiryo"/>
                        <a:ea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 u="none" strike="noStrike" noProof="0"/>
                        <a:t>必須</a:t>
                      </a:r>
                      <a:endParaRPr lang="en-US" altLang="ja-JP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87213"/>
                  </a:ext>
                </a:extLst>
              </a:tr>
              <a:tr h="356573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/>
                        <a:t>VMware-Model-Web01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192.168.10.1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"/>
                          <a:ea typeface="Meiryo"/>
                        </a:rPr>
                        <a:t>1</a:t>
                      </a:r>
                      <a:r>
                        <a:rPr lang="ja-JP" altLang="en-US" sz="1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"/>
                          <a:ea typeface="Meiryo"/>
                        </a:rPr>
                        <a:t>台目の</a:t>
                      </a:r>
                      <a:r>
                        <a:rPr lang="en-US" altLang="ja-JP" sz="1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"/>
                          <a:ea typeface="Meiryo"/>
                        </a:rPr>
                        <a:t>Web</a:t>
                      </a:r>
                      <a:r>
                        <a:rPr lang="ja-JP" altLang="en-US" sz="1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"/>
                          <a:ea typeface="Meiryo"/>
                        </a:rPr>
                        <a:t>サーバの</a:t>
                      </a:r>
                      <a:r>
                        <a:rPr lang="en-US" altLang="ja-JP" sz="1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"/>
                          <a:ea typeface="Meiryo"/>
                        </a:rPr>
                        <a:t>IP</a:t>
                      </a:r>
                      <a:r>
                        <a:rPr lang="ja-JP" altLang="en-US" sz="1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"/>
                          <a:ea typeface="Meiryo"/>
                        </a:rPr>
                        <a:t>アドレスです。</a:t>
                      </a:r>
                      <a:endParaRPr lang="en-US" altLang="ja-JP" sz="14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Meiryo"/>
                        <a:ea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"/>
                          <a:ea typeface="Meiryo"/>
                        </a:rPr>
                        <a:t>任意</a:t>
                      </a:r>
                      <a:endParaRPr lang="en-US" altLang="ja-JP" sz="14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Meiryo"/>
                        <a:ea typeface="Meiryo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"/>
                          <a:ea typeface="Meiryo"/>
                        </a:rPr>
                        <a:t>※</a:t>
                      </a:r>
                      <a:r>
                        <a:rPr lang="ja-JP" altLang="en-US" sz="11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"/>
                          <a:ea typeface="Meiryo"/>
                        </a:rPr>
                        <a:t>変更する際は初期値が記載されたモジュール素材の変更も必要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71155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/>
                        <a:t>VMware-Model-Web02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192.168.10.</a:t>
                      </a:r>
                      <a:r>
                        <a:rPr lang="en-US" altLang="ja-JP" sz="1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en-US" altLang="ja-JP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"/>
                          <a:ea typeface="Meiryo"/>
                        </a:rPr>
                        <a:t>2</a:t>
                      </a:r>
                      <a:r>
                        <a:rPr lang="ja-JP" altLang="en-US" sz="1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"/>
                          <a:ea typeface="Meiryo"/>
                        </a:rPr>
                        <a:t>台目の</a:t>
                      </a:r>
                      <a:r>
                        <a:rPr lang="en-US" altLang="ja-JP" sz="1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"/>
                          <a:ea typeface="Meiryo"/>
                        </a:rPr>
                        <a:t>Web</a:t>
                      </a:r>
                      <a:r>
                        <a:rPr lang="ja-JP" altLang="en-US" sz="1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"/>
                          <a:ea typeface="Meiryo"/>
                        </a:rPr>
                        <a:t>サーバの</a:t>
                      </a:r>
                      <a:r>
                        <a:rPr lang="en-US" altLang="ja-JP" sz="1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"/>
                          <a:ea typeface="Meiryo"/>
                        </a:rPr>
                        <a:t>IP</a:t>
                      </a:r>
                      <a:r>
                        <a:rPr lang="ja-JP" altLang="en-US" sz="1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"/>
                          <a:ea typeface="Meiryo"/>
                        </a:rPr>
                        <a:t>アドレスです。</a:t>
                      </a:r>
                      <a:endParaRPr lang="en-US" altLang="ja-JP" sz="14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Meiryo"/>
                        <a:ea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ja-JP" altLang="en-US" sz="14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Meiryo"/>
                        <a:ea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452482"/>
                  </a:ext>
                </a:extLst>
              </a:tr>
              <a:tr h="364433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/>
                        <a:t>VMware-Model-AP01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192.168.</a:t>
                      </a:r>
                      <a:r>
                        <a:rPr lang="en-US" altLang="ja-JP" sz="1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r>
                        <a:rPr lang="ja-JP" sz="1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0.1</a:t>
                      </a:r>
                      <a:endParaRPr lang="en-US" altLang="ja-JP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"/>
                          <a:ea typeface="Meiryo"/>
                        </a:rPr>
                        <a:t>1</a:t>
                      </a:r>
                      <a:r>
                        <a:rPr lang="ja-JP" altLang="en-US" sz="1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"/>
                          <a:ea typeface="Meiryo"/>
                        </a:rPr>
                        <a:t>台目の</a:t>
                      </a:r>
                      <a:r>
                        <a:rPr lang="en-US" altLang="ja-JP" sz="1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"/>
                          <a:ea typeface="Meiryo"/>
                        </a:rPr>
                        <a:t>AP</a:t>
                      </a:r>
                      <a:r>
                        <a:rPr lang="ja-JP" altLang="en-US" sz="1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"/>
                          <a:ea typeface="Meiryo"/>
                        </a:rPr>
                        <a:t>サーバの</a:t>
                      </a:r>
                      <a:r>
                        <a:rPr lang="en-US" altLang="ja-JP" sz="1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"/>
                          <a:ea typeface="Meiryo"/>
                        </a:rPr>
                        <a:t>IP</a:t>
                      </a:r>
                      <a:r>
                        <a:rPr lang="ja-JP" altLang="en-US" sz="1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"/>
                          <a:ea typeface="Meiryo"/>
                        </a:rPr>
                        <a:t>アドレスです。</a:t>
                      </a:r>
                      <a:endParaRPr lang="en-US" altLang="ja-JP" sz="14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Meiryo"/>
                        <a:ea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ja-JP" altLang="en-US" sz="14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Meiryo"/>
                        <a:ea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889661"/>
                  </a:ext>
                </a:extLst>
              </a:tr>
              <a:tr h="36443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/>
                        <a:t>VMware-Model-DB01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192.168.</a:t>
                      </a:r>
                      <a:r>
                        <a:rPr lang="en-US" altLang="ja-JP" sz="1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r>
                        <a:rPr lang="ja-JP" sz="1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</a:t>
                      </a:r>
                      <a:r>
                        <a:rPr lang="en-US" altLang="ja-JP" sz="14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en-US" altLang="ja-JP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0" i="0" u="none" strike="noStrike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"/>
                          <a:ea typeface="Meiryo"/>
                        </a:rPr>
                        <a:t>1</a:t>
                      </a:r>
                      <a:r>
                        <a:rPr lang="ja-JP" altLang="en-US" sz="1400" b="0" i="0" u="none" strike="noStrike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"/>
                          <a:ea typeface="Meiryo"/>
                        </a:rPr>
                        <a:t>台目の</a:t>
                      </a:r>
                      <a:r>
                        <a:rPr lang="en-US" altLang="ja-JP" sz="1400" b="0" i="0" u="none" strike="noStrike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"/>
                          <a:ea typeface="Meiryo"/>
                        </a:rPr>
                        <a:t>DB</a:t>
                      </a:r>
                      <a:r>
                        <a:rPr lang="ja-JP" altLang="en-US" sz="1400" b="0" i="0" u="none" strike="noStrike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"/>
                          <a:ea typeface="Meiryo"/>
                        </a:rPr>
                        <a:t>サーバの</a:t>
                      </a:r>
                      <a:r>
                        <a:rPr lang="en-US" altLang="ja-JP" sz="1400" b="0" i="0" u="none" strike="noStrike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"/>
                          <a:ea typeface="Meiryo"/>
                        </a:rPr>
                        <a:t>IP</a:t>
                      </a:r>
                      <a:r>
                        <a:rPr lang="ja-JP" altLang="en-US" sz="1400" b="0" i="0" u="none" strike="noStrike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"/>
                          <a:ea typeface="Meiryo"/>
                        </a:rPr>
                        <a:t>アドレスです。</a:t>
                      </a:r>
                      <a:endParaRPr lang="en-US" altLang="ja-JP" sz="1400" b="0" i="0" u="none" strike="noStrike" noProof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Meiryo"/>
                        <a:ea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altLang="ja-JP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791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278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507" y="2381652"/>
            <a:ext cx="6848284" cy="1912525"/>
          </a:xfrm>
          <a:prstGeom prst="rect">
            <a:avLst/>
          </a:prstGeom>
        </p:spPr>
      </p:pic>
      <p:sp>
        <p:nvSpPr>
          <p:cNvPr id="9" name="コンテンツ プレースホルダー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/>
              <a:t>VMware</a:t>
            </a:r>
            <a:r>
              <a:rPr lang="ja-JP" altLang="en-US"/>
              <a:t>のパラメータ登録</a:t>
            </a:r>
          </a:p>
          <a:p>
            <a:pPr marL="182563" indent="0">
              <a:buNone/>
            </a:pPr>
            <a:r>
              <a:rPr lang="en-US" altLang="ja-JP"/>
              <a:t>VMware Model</a:t>
            </a:r>
            <a:r>
              <a:rPr lang="ja-JP" altLang="en-US"/>
              <a:t>の実行先となる</a:t>
            </a:r>
            <a:r>
              <a:rPr lang="en-US" altLang="ja-JP"/>
              <a:t>VMware</a:t>
            </a:r>
            <a:r>
              <a:rPr lang="ja-JP" altLang="en-US"/>
              <a:t>情報を登録します。</a:t>
            </a:r>
            <a:endParaRPr lang="en-US" altLang="ja-JP"/>
          </a:p>
          <a:p>
            <a:pPr marL="182563" indent="0">
              <a:buNone/>
            </a:pPr>
            <a:r>
              <a:rPr lang="ja-JP" altLang="en-US"/>
              <a:t>「</a:t>
            </a:r>
            <a:r>
              <a:rPr lang="en-US" altLang="ja-JP"/>
              <a:t>NSX-T(</a:t>
            </a:r>
            <a:r>
              <a:rPr lang="ja-JP" altLang="en-US"/>
              <a:t>入力用</a:t>
            </a:r>
            <a:r>
              <a:rPr lang="en-US" altLang="ja-JP"/>
              <a:t>) or VM</a:t>
            </a:r>
            <a:r>
              <a:rPr lang="ja-JP" altLang="en-US"/>
              <a:t>作成</a:t>
            </a:r>
            <a:r>
              <a:rPr lang="en-US" altLang="ja-JP"/>
              <a:t>(</a:t>
            </a:r>
            <a:r>
              <a:rPr lang="ja-JP" altLang="en-US"/>
              <a:t>入力用</a:t>
            </a:r>
            <a:r>
              <a:rPr lang="en-US" altLang="ja-JP"/>
              <a:t>) or VM</a:t>
            </a:r>
            <a:r>
              <a:rPr lang="ja-JP" altLang="en-US"/>
              <a:t>設定</a:t>
            </a:r>
            <a:r>
              <a:rPr lang="en-US" altLang="ja-JP"/>
              <a:t>(</a:t>
            </a:r>
            <a:r>
              <a:rPr lang="ja-JP" altLang="en-US"/>
              <a:t>入力用</a:t>
            </a:r>
            <a:r>
              <a:rPr lang="en-US" altLang="ja-JP"/>
              <a:t>)</a:t>
            </a:r>
            <a:r>
              <a:rPr lang="ja-JP" altLang="en-US"/>
              <a:t>」メニューグループ </a:t>
            </a:r>
            <a:r>
              <a:rPr lang="en-US" altLang="ja-JP"/>
              <a:t>&gt; (</a:t>
            </a:r>
            <a:r>
              <a:rPr lang="ja-JP" altLang="en-US"/>
              <a:t>個別メニュー</a:t>
            </a:r>
            <a:r>
              <a:rPr lang="en-US" altLang="ja-JP"/>
              <a:t>)</a:t>
            </a:r>
            <a:r>
              <a:rPr lang="ja-JP" altLang="en-US"/>
              <a:t>を選択して更新してください。</a:t>
            </a:r>
          </a:p>
          <a:p>
            <a:endParaRPr kumimoji="1" lang="ja-JP" altLang="en-US"/>
          </a:p>
        </p:txBody>
      </p:sp>
      <p:pic>
        <p:nvPicPr>
          <p:cNvPr id="13" name="Picture 14">
            <a:extLst>
              <a:ext uri="{FF2B5EF4-FFF2-40B4-BE49-F238E27FC236}">
                <a16:creationId xmlns:a16="http://schemas.microsoft.com/office/drawing/2014/main" id="{5E609F28-6CAA-42A3-AF25-4ACF34BE79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178" b="1656"/>
          <a:stretch/>
        </p:blipFill>
        <p:spPr bwMode="gray">
          <a:xfrm>
            <a:off x="487680" y="2381652"/>
            <a:ext cx="4564380" cy="39574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8AB1B1-665E-423C-AC68-AFE0DEBD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Ⅲ-3. VMware</a:t>
            </a:r>
            <a:r>
              <a:rPr lang="ja-JP" altLang="en-US"/>
              <a:t>のパラメータ登録</a:t>
            </a:r>
            <a:r>
              <a:rPr lang="ja-JP" altLang="ja-JP"/>
              <a:t> </a:t>
            </a:r>
            <a:r>
              <a:rPr lang="en-US" altLang="ja-JP"/>
              <a:t>(1/7)</a:t>
            </a:r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A198CAC2-2960-436E-811B-EFBE57EF2E95}"/>
              </a:ext>
            </a:extLst>
          </p:cNvPr>
          <p:cNvSpPr/>
          <p:nvPr/>
        </p:nvSpPr>
        <p:spPr bwMode="auto">
          <a:xfrm>
            <a:off x="419690" y="3053583"/>
            <a:ext cx="929050" cy="25351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>
              <a:latin typeface="+mn-ea"/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A198CAC2-2960-436E-811B-EFBE57EF2E95}"/>
              </a:ext>
            </a:extLst>
          </p:cNvPr>
          <p:cNvSpPr/>
          <p:nvPr/>
        </p:nvSpPr>
        <p:spPr bwMode="auto">
          <a:xfrm>
            <a:off x="3749630" y="4704338"/>
            <a:ext cx="1210990" cy="73181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>
              <a:latin typeface="+mn-ea"/>
            </a:endParaRPr>
          </a:p>
        </p:txBody>
      </p:sp>
      <p:sp>
        <p:nvSpPr>
          <p:cNvPr id="23" name="楕円 22"/>
          <p:cNvSpPr/>
          <p:nvPr/>
        </p:nvSpPr>
        <p:spPr bwMode="auto">
          <a:xfrm>
            <a:off x="3463600" y="4452303"/>
            <a:ext cx="504070" cy="50407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>
                <a:solidFill>
                  <a:srgbClr val="FF0000"/>
                </a:solidFill>
                <a:latin typeface="+mn-ea"/>
              </a:rPr>
              <a:t>1</a:t>
            </a:r>
            <a:endParaRPr kumimoji="1" lang="ja-JP" altLang="en-US" sz="20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楕円 26"/>
          <p:cNvSpPr/>
          <p:nvPr/>
        </p:nvSpPr>
        <p:spPr bwMode="auto">
          <a:xfrm>
            <a:off x="105210" y="2758310"/>
            <a:ext cx="504070" cy="50407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>
                <a:solidFill>
                  <a:srgbClr val="FF0000"/>
                </a:solidFill>
                <a:latin typeface="+mn-ea"/>
              </a:rPr>
              <a:t>2</a:t>
            </a:r>
            <a:endParaRPr kumimoji="1" lang="ja-JP" altLang="en-US" sz="20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A198CAC2-2960-436E-811B-EFBE57EF2E95}"/>
              </a:ext>
            </a:extLst>
          </p:cNvPr>
          <p:cNvSpPr/>
          <p:nvPr/>
        </p:nvSpPr>
        <p:spPr bwMode="auto">
          <a:xfrm>
            <a:off x="1379220" y="5491369"/>
            <a:ext cx="617220" cy="73181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>
              <a:latin typeface="+mn-ea"/>
            </a:endParaRP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A198CAC2-2960-436E-811B-EFBE57EF2E95}"/>
              </a:ext>
            </a:extLst>
          </p:cNvPr>
          <p:cNvSpPr/>
          <p:nvPr/>
        </p:nvSpPr>
        <p:spPr bwMode="auto">
          <a:xfrm>
            <a:off x="6204645" y="3739062"/>
            <a:ext cx="5814696" cy="55721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>
              <a:latin typeface="+mn-ea"/>
            </a:endParaRPr>
          </a:p>
        </p:txBody>
      </p:sp>
      <p:sp>
        <p:nvSpPr>
          <p:cNvPr id="15" name="楕円 14"/>
          <p:cNvSpPr/>
          <p:nvPr/>
        </p:nvSpPr>
        <p:spPr bwMode="auto">
          <a:xfrm>
            <a:off x="5952610" y="3513601"/>
            <a:ext cx="504070" cy="50407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>
                <a:solidFill>
                  <a:srgbClr val="FF0000"/>
                </a:solidFill>
                <a:latin typeface="+mn-ea"/>
              </a:rPr>
              <a:t>3</a:t>
            </a:r>
            <a:endParaRPr kumimoji="1" lang="ja-JP" altLang="en-US" sz="20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503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302E9101-062B-4E06-9C87-B89AACD2C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988" y="5413514"/>
            <a:ext cx="10912288" cy="9839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273F3A-5921-4EA1-987E-6D99C94D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Ⅲ-3. VMware</a:t>
            </a:r>
            <a:r>
              <a:rPr lang="ja-JP" altLang="en-US"/>
              <a:t>のパラメータ登録</a:t>
            </a:r>
            <a:r>
              <a:rPr lang="ja-JP" altLang="ja-JP"/>
              <a:t> </a:t>
            </a:r>
            <a:r>
              <a:rPr lang="en-US" altLang="ja-JP"/>
              <a:t>(2/7)</a:t>
            </a:r>
            <a:endParaRPr lang="en-US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NSX-T</a:t>
            </a:r>
            <a:r>
              <a:rPr lang="ja-JP" altLang="en-US" dirty="0"/>
              <a:t>の機器情報登録</a:t>
            </a:r>
            <a:endParaRPr lang="en-US" altLang="ja-JP" dirty="0"/>
          </a:p>
          <a:p>
            <a:pPr marL="177800" indent="0">
              <a:buNone/>
            </a:pPr>
            <a:r>
              <a:rPr lang="ja-JP" altLang="en-US" dirty="0"/>
              <a:t>仮想ネットワークの作成先となる</a:t>
            </a:r>
            <a:r>
              <a:rPr lang="en-US" altLang="ja-JP" dirty="0"/>
              <a:t>VMware/NSX-T</a:t>
            </a:r>
            <a:r>
              <a:rPr lang="ja-JP" altLang="en-US" dirty="0"/>
              <a:t>の機器情報を登録します。</a:t>
            </a:r>
            <a:endParaRPr lang="en-US" altLang="ja-JP" dirty="0"/>
          </a:p>
          <a:p>
            <a:pPr marL="177800" indent="0">
              <a:buNone/>
            </a:pPr>
            <a:r>
              <a:rPr lang="en-US" altLang="ja-JP" dirty="0"/>
              <a:t>「NSX-T(</a:t>
            </a:r>
            <a:r>
              <a:rPr lang="en-US" altLang="ja-JP" dirty="0" err="1"/>
              <a:t>入力用</a:t>
            </a:r>
            <a:r>
              <a:rPr lang="en-US" altLang="ja-JP" dirty="0"/>
              <a:t>)」</a:t>
            </a:r>
            <a:r>
              <a:rPr lang="ja-JP" altLang="en-US" dirty="0"/>
              <a:t>メニューグループ </a:t>
            </a:r>
            <a:r>
              <a:rPr lang="en-US" altLang="ja-JP" dirty="0"/>
              <a:t>&gt;「NSX-T</a:t>
            </a:r>
            <a:r>
              <a:rPr lang="ja-JP" altLang="ja-JP" dirty="0"/>
              <a:t>設定</a:t>
            </a:r>
            <a:r>
              <a:rPr lang="en-US" altLang="ja-JP" dirty="0"/>
              <a:t>」</a:t>
            </a:r>
            <a:r>
              <a:rPr lang="ja-JP" altLang="ja-JP" dirty="0"/>
              <a:t>から</a:t>
            </a:r>
            <a:r>
              <a:rPr lang="ja-JP" altLang="en-US" dirty="0"/>
              <a:t>以下の項目を更新してください。</a:t>
            </a:r>
            <a:endParaRPr lang="en-US" altLang="ja-JP" dirty="0"/>
          </a:p>
          <a:p>
            <a:endParaRPr lang="ja-JP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060D98-79A7-4791-B706-AB5044013D87}"/>
              </a:ext>
            </a:extLst>
          </p:cNvPr>
          <p:cNvSpPr/>
          <p:nvPr/>
        </p:nvSpPr>
        <p:spPr bwMode="auto">
          <a:xfrm>
            <a:off x="8958942" y="2300942"/>
            <a:ext cx="737508" cy="16600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>
              <a:latin typeface="+mn-ea"/>
            </a:endParaRPr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88BC00DB-A426-4F67-B2CD-9385AA272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240146"/>
              </p:ext>
            </p:extLst>
          </p:nvPr>
        </p:nvGraphicFramePr>
        <p:xfrm>
          <a:off x="570000" y="1953310"/>
          <a:ext cx="11052000" cy="2956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72222">
                  <a:extLst>
                    <a:ext uri="{9D8B030D-6E8A-4147-A177-3AD203B41FA5}">
                      <a16:colId xmlns:a16="http://schemas.microsoft.com/office/drawing/2014/main" val="2456134392"/>
                    </a:ext>
                  </a:extLst>
                </a:gridCol>
                <a:gridCol w="1458178">
                  <a:extLst>
                    <a:ext uri="{9D8B030D-6E8A-4147-A177-3AD203B41FA5}">
                      <a16:colId xmlns:a16="http://schemas.microsoft.com/office/drawing/2014/main" val="2771057571"/>
                    </a:ext>
                  </a:extLst>
                </a:gridCol>
                <a:gridCol w="5535185">
                  <a:extLst>
                    <a:ext uri="{9D8B030D-6E8A-4147-A177-3AD203B41FA5}">
                      <a16:colId xmlns:a16="http://schemas.microsoft.com/office/drawing/2014/main" val="1950483012"/>
                    </a:ext>
                  </a:extLst>
                </a:gridCol>
                <a:gridCol w="1686415">
                  <a:extLst>
                    <a:ext uri="{9D8B030D-6E8A-4147-A177-3AD203B41FA5}">
                      <a16:colId xmlns:a16="http://schemas.microsoft.com/office/drawing/2014/main" val="801815635"/>
                    </a:ext>
                  </a:extLst>
                </a:gridCol>
              </a:tblGrid>
              <a:tr h="3043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 u="none" strike="noStrike" noProof="0"/>
                        <a:t>更新</a:t>
                      </a:r>
                      <a:r>
                        <a:rPr lang="ja-JP" sz="1400" u="none" strike="noStrike" noProof="0"/>
                        <a:t>箇所</a:t>
                      </a:r>
                      <a:endParaRPr lang="en-US" altLang="ja-JP" sz="1400">
                        <a:latin typeface="メイリオ"/>
                        <a:ea typeface="メイリオ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/>
                        <a:t>初期入力値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/>
                        <a:t>説明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/>
                        <a:t>ユーザによる変更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06757"/>
                  </a:ext>
                </a:extLst>
              </a:tr>
              <a:tr h="304330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 b="0" i="0" u="none" strike="noStrike" noProof="0">
                          <a:latin typeface="Meiryo"/>
                          <a:ea typeface="Meiryo"/>
                        </a:rPr>
                        <a:t>NSX-Tマネージャー名</a:t>
                      </a:r>
                      <a:endParaRPr lang="en-US" sz="1400" b="0" i="0">
                        <a:latin typeface="Meiryo"/>
                        <a:ea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noProof="0">
                          <a:latin typeface="Meiryo"/>
                        </a:rPr>
                        <a:t>10.0.0.2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NSX-Tマネージャーのホスト名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または</a:t>
                      </a:r>
                      <a:r>
                        <a:rPr lang="en-US" alt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IP</a:t>
                      </a: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アドレスを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入力します。</a:t>
                      </a:r>
                      <a:r>
                        <a:rPr lang="en-US" altLang="ja-JP" sz="1200" b="0" i="0" u="none" strike="noStrike" noProof="0">
                          <a:effectLst/>
                          <a:latin typeface="Meiryo"/>
                          <a:ea typeface="Meiryo"/>
                        </a:rPr>
                        <a:t>※</a:t>
                      </a:r>
                      <a:endParaRPr lang="en-US" altLang="ja-JP" sz="1200" b="0" i="0">
                        <a:effectLst/>
                        <a:latin typeface="Meiryo"/>
                        <a:ea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 u="none" strike="noStrike" noProof="0">
                          <a:latin typeface="Meiryo"/>
                          <a:ea typeface="Meiryo"/>
                        </a:rPr>
                        <a:t>必須</a:t>
                      </a:r>
                      <a:endParaRPr lang="en-US" altLang="ja-JP" sz="1400">
                        <a:latin typeface="Meiryo"/>
                        <a:ea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87213"/>
                  </a:ext>
                </a:extLst>
              </a:tr>
              <a:tr h="304330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b="0" i="0" u="none" strike="noStrike" noProof="0">
                          <a:latin typeface="Meiryo"/>
                          <a:ea typeface="Meiryo"/>
                        </a:rPr>
                        <a:t>NSX-T</a:t>
                      </a:r>
                      <a:r>
                        <a:rPr lang="ja-JP" sz="1400" b="0" i="0" u="none" strike="noStrike" noProof="0">
                          <a:latin typeface="Meiryo"/>
                          <a:ea typeface="Meiryo"/>
                        </a:rPr>
                        <a:t>ログインユーザ</a:t>
                      </a:r>
                      <a:r>
                        <a:rPr lang="ja-JP" altLang="en-US" sz="1400" b="0" i="0" u="none" strike="noStrike" noProof="0">
                          <a:latin typeface="Meiryo"/>
                          <a:ea typeface="Meiryo"/>
                        </a:rPr>
                        <a:t>名</a:t>
                      </a:r>
                      <a:endParaRPr lang="en-US" sz="1400">
                        <a:latin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u="none" strike="noStrike" noProof="0">
                          <a:latin typeface="Meiryo"/>
                        </a:rPr>
                        <a:t>admin</a:t>
                      </a:r>
                      <a:endParaRPr lang="ja-JP" altLang="en-US" sz="1400" u="none" strike="noStrike" noProof="0">
                        <a:latin typeface="Meiryo"/>
                        <a:ea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NSX-Tマネージャーの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ログイ</a:t>
                      </a: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ン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ユ</a:t>
                      </a: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ーザ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名</a:t>
                      </a: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を入力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します。</a:t>
                      </a:r>
                      <a:r>
                        <a:rPr lang="en-US" alt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※</a:t>
                      </a:r>
                      <a:endParaRPr lang="en-US" sz="1400" b="0" i="0">
                        <a:effectLst/>
                        <a:latin typeface="Meiryo"/>
                        <a:ea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ja-JP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"/>
                          <a:ea typeface="Meiryo"/>
                          <a:cs typeface="+mn-cs"/>
                        </a:rPr>
                        <a:t>必須</a:t>
                      </a:r>
                      <a:endParaRPr lang="en-US" altLang="ja-JP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"/>
                        <a:ea typeface="Meiryo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711552"/>
                  </a:ext>
                </a:extLst>
              </a:tr>
              <a:tr h="30433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b="0" i="0" u="none" strike="noStrike" noProof="0">
                          <a:latin typeface="Meiryo"/>
                          <a:ea typeface="Meiryo"/>
                        </a:rPr>
                        <a:t>N</a:t>
                      </a:r>
                      <a:r>
                        <a:rPr lang="ja-JP" sz="1400" b="0" i="0" u="none" strike="noStrike" noProof="0">
                          <a:latin typeface="Meiryo"/>
                          <a:ea typeface="Meiryo"/>
                        </a:rPr>
                        <a:t>SX-Tログインパスワード</a:t>
                      </a:r>
                      <a:endParaRPr lang="en-US" altLang="ja-JP" sz="1400">
                        <a:latin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 u="none" strike="noStrike" noProof="0">
                          <a:latin typeface="Meiryo"/>
                          <a:ea typeface="Meiryo"/>
                        </a:rPr>
                        <a:t>********</a:t>
                      </a:r>
                      <a:endParaRPr lang="en-US" altLang="ja-JP" sz="1400">
                        <a:latin typeface="Meiryo"/>
                        <a:ea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NSX-Tマネージ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ャ</a:t>
                      </a: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ーのロ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グイ</a:t>
                      </a: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ン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パスワード</a:t>
                      </a: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を入力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します。</a:t>
                      </a:r>
                      <a:r>
                        <a:rPr lang="en-US" alt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※</a:t>
                      </a:r>
                      <a:endParaRPr lang="en-US" sz="1400" b="0" i="0">
                        <a:effectLst/>
                        <a:latin typeface="Meiryo"/>
                        <a:ea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ja-JP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"/>
                          <a:ea typeface="Meiryo"/>
                          <a:cs typeface="+mn-cs"/>
                        </a:rPr>
                        <a:t>必須</a:t>
                      </a:r>
                      <a:endParaRPr lang="en-US" altLang="ja-JP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"/>
                        <a:ea typeface="Meiryo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452482"/>
                  </a:ext>
                </a:extLst>
              </a:tr>
              <a:tr h="304329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 b="0" i="0" u="none" strike="noStrike" noProof="0">
                          <a:latin typeface="Meiryo"/>
                          <a:ea typeface="Meiryo"/>
                        </a:rPr>
                        <a:t>オーバレイトランスポートゾーン名</a:t>
                      </a:r>
                      <a:endParaRPr lang="en-US" altLang="ja-JP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kern="1200" noProof="0">
                          <a:latin typeface="Meiryo"/>
                        </a:rPr>
                        <a:t>TransportZone</a:t>
                      </a:r>
                      <a:endParaRPr lang="en" sz="1400" b="0" i="0" u="none" strike="noStrike" kern="1200" noProof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baseline="0" noProof="0" dirty="0">
                          <a:effectLst/>
                          <a:latin typeface="Meiryo"/>
                          <a:ea typeface="Meiryo"/>
                        </a:rPr>
                        <a:t>エッジクラスタに接続されるオーバレイトランスポートゾーンを入力します。</a:t>
                      </a:r>
                      <a:r>
                        <a:rPr lang="en-US" sz="1400" b="0" i="0" u="none" strike="noStrike" baseline="0" noProof="0" dirty="0">
                          <a:effectLst/>
                          <a:latin typeface="Meiryo"/>
                        </a:rPr>
                        <a:t>※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"/>
                          <a:ea typeface="Meiryo"/>
                          <a:cs typeface="+mn-cs"/>
                        </a:rPr>
                        <a:t>必須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60842"/>
                  </a:ext>
                </a:extLst>
              </a:tr>
              <a:tr h="30433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 b="0" i="0" u="none" strike="noStrike" noProof="0">
                          <a:latin typeface="Meiryo"/>
                          <a:ea typeface="Meiryo"/>
                        </a:rPr>
                        <a:t>edgeクラスタ名</a:t>
                      </a:r>
                      <a:endParaRPr lang="en-US" altLang="ja-JP" sz="1400">
                        <a:latin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1" lang="en" sz="1400" u="none" strike="noStrike" kern="1200" noProof="0">
                          <a:solidFill>
                            <a:schemeClr val="dk1"/>
                          </a:solidFill>
                          <a:latin typeface="Meiryo"/>
                          <a:ea typeface="+mn-ea"/>
                          <a:cs typeface="+mn-cs"/>
                        </a:rPr>
                        <a:t>edgecluster</a:t>
                      </a:r>
                      <a:endParaRPr kumimoji="1" lang="en-US" sz="1400" u="none" strike="noStrike" kern="1200">
                        <a:solidFill>
                          <a:schemeClr val="dk1"/>
                        </a:solidFill>
                        <a:latin typeface="Meiryo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 dirty="0">
                          <a:effectLst/>
                          <a:latin typeface="Meiryo"/>
                          <a:ea typeface="Meiryo"/>
                        </a:rPr>
                        <a:t>仮想ネットワークの作成先となるエッジクラスタを入力します。</a:t>
                      </a:r>
                      <a:r>
                        <a:rPr lang="en-US" altLang="ja-JP" sz="1400" b="0" i="0" u="none" strike="noStrike" baseline="0" noProof="0" dirty="0">
                          <a:effectLst/>
                          <a:latin typeface="Meiryo"/>
                          <a:ea typeface="Meiryo"/>
                        </a:rPr>
                        <a:t>※</a:t>
                      </a:r>
                      <a:endParaRPr lang="en-US" altLang="ja-JP" sz="1400" baseline="0" dirty="0">
                        <a:latin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ja-JP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"/>
                          <a:ea typeface="Meiryo"/>
                          <a:cs typeface="+mn-cs"/>
                        </a:rPr>
                        <a:t>必須</a:t>
                      </a:r>
                      <a:endParaRPr lang="en-US" altLang="ja-JP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"/>
                        <a:ea typeface="Meiryo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889661"/>
                  </a:ext>
                </a:extLst>
              </a:tr>
              <a:tr h="30433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b="0" i="0" u="none" strike="noStrike" noProof="0">
                          <a:latin typeface="Meiryo"/>
                          <a:ea typeface="Meiryo"/>
                        </a:rPr>
                        <a:t>edge</a:t>
                      </a:r>
                      <a:r>
                        <a:rPr lang="ja-JP" altLang="en-US" sz="1400" b="0" i="0" u="none" strike="noStrike" noProof="0">
                          <a:latin typeface="Meiryo"/>
                          <a:ea typeface="Meiryo"/>
                        </a:rPr>
                        <a:t>ノ</a:t>
                      </a:r>
                      <a:r>
                        <a:rPr lang="ja-JP" sz="1400" b="0" i="0" u="none" strike="noStrike" noProof="0">
                          <a:latin typeface="Meiryo"/>
                          <a:ea typeface="Meiryo"/>
                        </a:rPr>
                        <a:t>ード01名</a:t>
                      </a:r>
                      <a:endParaRPr lang="en-US" altLang="ja-JP" sz="1400">
                        <a:latin typeface="Meiryo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b="0" i="0" u="none" strike="noStrike" noProof="0">
                          <a:latin typeface="Meiryo"/>
                          <a:ea typeface="+mn-ea"/>
                        </a:rPr>
                        <a:t>edgenode01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 dirty="0">
                          <a:effectLst/>
                          <a:latin typeface="Meiryo"/>
                          <a:ea typeface="Meiryo"/>
                        </a:rPr>
                        <a:t>エッジクラスタに含まれる</a:t>
                      </a:r>
                      <a:r>
                        <a:rPr lang="en-US" altLang="ja-JP" sz="1400" b="0" i="0" u="none" strike="noStrike" noProof="0" dirty="0">
                          <a:effectLst/>
                          <a:latin typeface="Meiryo"/>
                          <a:ea typeface="Meiryo"/>
                        </a:rPr>
                        <a:t>1</a:t>
                      </a:r>
                      <a:r>
                        <a:rPr lang="ja-JP" altLang="en-US" sz="1400" b="0" i="0" u="none" strike="noStrike" noProof="0" dirty="0">
                          <a:effectLst/>
                          <a:latin typeface="Meiryo"/>
                          <a:ea typeface="Meiryo"/>
                        </a:rPr>
                        <a:t>つ目のエッジノードを入力します。</a:t>
                      </a:r>
                      <a:r>
                        <a:rPr lang="en-US" altLang="ja-JP" sz="1400" b="0" i="0" u="none" strike="noStrike" noProof="0" dirty="0">
                          <a:effectLst/>
                          <a:latin typeface="Meiryo"/>
                          <a:ea typeface="Meiryo"/>
                        </a:rPr>
                        <a:t>※</a:t>
                      </a:r>
                      <a:endParaRPr lang="en-US" altLang="ja-JP" sz="1400" dirty="0">
                        <a:latin typeface="Meiryo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ja-JP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"/>
                          <a:ea typeface="Meiryo"/>
                          <a:cs typeface="+mn-cs"/>
                        </a:rPr>
                        <a:t>必須</a:t>
                      </a:r>
                      <a:endParaRPr lang="en-US" altLang="ja-JP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"/>
                        <a:ea typeface="Meiryo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79066"/>
                  </a:ext>
                </a:extLst>
              </a:tr>
              <a:tr h="30433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 b="0" i="0" u="none" strike="noStrike" noProof="0">
                          <a:latin typeface="Meiryo"/>
                          <a:ea typeface="Meiryo"/>
                        </a:rPr>
                        <a:t>edgeノード02名</a:t>
                      </a:r>
                      <a:endParaRPr lang="en-US" altLang="ja-JP" sz="1400">
                        <a:latin typeface="Meiryo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latin typeface="Meiryo"/>
                        </a:rPr>
                        <a:t>edgenode02</a:t>
                      </a:r>
                      <a:endParaRPr lang="en-US" sz="1400">
                        <a:latin typeface="Meiryo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エッジクラスタに含まれる</a:t>
                      </a:r>
                      <a:r>
                        <a:rPr lang="en-US" alt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2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つ目のエッジノードを入力します。</a:t>
                      </a:r>
                      <a:r>
                        <a:rPr lang="en-US" alt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※</a:t>
                      </a:r>
                      <a:endParaRPr lang="en-US" altLang="ja-JP" sz="1400">
                        <a:latin typeface="Meiryo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ja-JP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"/>
                          <a:ea typeface="Meiryo"/>
                          <a:cs typeface="+mn-cs"/>
                        </a:rPr>
                        <a:t>必須</a:t>
                      </a:r>
                      <a:endParaRPr lang="en-US" altLang="ja-JP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"/>
                        <a:ea typeface="Meiryo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343858"/>
                  </a:ext>
                </a:extLst>
              </a:tr>
              <a:tr h="30433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 b="0" i="0" u="none" strike="noStrike" noProof="0">
                          <a:latin typeface="Meiryo"/>
                          <a:ea typeface="Meiryo"/>
                        </a:rPr>
                        <a:t>踏み台サーバIPア</a:t>
                      </a:r>
                      <a:r>
                        <a:rPr lang="ja-JP" altLang="en-US" sz="1400" b="0" i="0" u="none" strike="noStrike" noProof="0">
                          <a:latin typeface="Meiryo"/>
                          <a:ea typeface="Meiryo"/>
                        </a:rPr>
                        <a:t>ド</a:t>
                      </a:r>
                      <a:r>
                        <a:rPr lang="ja-JP" sz="1400" b="0" i="0" u="none" strike="noStrike" noProof="0">
                          <a:latin typeface="Meiryo"/>
                          <a:ea typeface="Meiryo"/>
                        </a:rPr>
                        <a:t>レス</a:t>
                      </a:r>
                      <a:endParaRPr lang="en-US" altLang="ja-JP" sz="1400">
                        <a:latin typeface="Meiryo"/>
                        <a:ea typeface="Meiryo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u="none" strike="noStrike" noProof="0">
                          <a:latin typeface="Meiryo"/>
                          <a:ea typeface="Meiryo"/>
                        </a:rPr>
                        <a:t>10.0.0.1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dirty="0">
                          <a:effectLst/>
                          <a:latin typeface="Meiryo"/>
                          <a:ea typeface="Meiryo"/>
                        </a:rPr>
                        <a:t>踏み台サーバのIPアドレスが入力されています。変更は不要です。</a:t>
                      </a:r>
                      <a:endParaRPr lang="en-US" altLang="ja-JP" sz="1400" dirty="0">
                        <a:latin typeface="Meiryo"/>
                        <a:ea typeface="Meiry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"/>
                          <a:ea typeface="Meiryo"/>
                          <a:cs typeface="+mn-cs"/>
                        </a:rPr>
                        <a:t>不可</a:t>
                      </a:r>
                      <a:endParaRPr lang="en-US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"/>
                        <a:ea typeface="Meiryo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085679"/>
                  </a:ext>
                </a:extLst>
              </a:tr>
            </a:tbl>
          </a:graphicData>
        </a:graphic>
      </p:graphicFrame>
      <p:sp>
        <p:nvSpPr>
          <p:cNvPr id="9" name="Rectangle 5">
            <a:extLst>
              <a:ext uri="{FF2B5EF4-FFF2-40B4-BE49-F238E27FC236}">
                <a16:creationId xmlns:a16="http://schemas.microsoft.com/office/drawing/2014/main" id="{A198CAC2-2960-436E-811B-EFBE57EF2E95}"/>
              </a:ext>
            </a:extLst>
          </p:cNvPr>
          <p:cNvSpPr/>
          <p:nvPr/>
        </p:nvSpPr>
        <p:spPr bwMode="auto">
          <a:xfrm>
            <a:off x="1129119" y="5409963"/>
            <a:ext cx="9446244" cy="55721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>
              <a:latin typeface="+mn-ea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921750" y="4907077"/>
            <a:ext cx="3200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>
                <a:latin typeface="Meiryo"/>
                <a:ea typeface="Meiryo"/>
              </a:rPr>
              <a:t>※</a:t>
            </a:r>
            <a:r>
              <a:rPr lang="ja-JP" altLang="en-US" sz="1100">
                <a:latin typeface="Meiryo"/>
                <a:ea typeface="Meiryo"/>
              </a:rPr>
              <a:t>細部は</a:t>
            </a:r>
            <a:r>
              <a:rPr lang="en-US" altLang="ja-JP" sz="1100">
                <a:latin typeface="Meiryo"/>
                <a:ea typeface="Meiryo"/>
              </a:rPr>
              <a:t>VMware</a:t>
            </a:r>
            <a:r>
              <a:rPr lang="ja-JP" altLang="en-US" sz="1100">
                <a:latin typeface="Meiryo"/>
                <a:ea typeface="Meiryo"/>
              </a:rPr>
              <a:t>管理者へお問い合わせ下さい。</a:t>
            </a:r>
            <a:endParaRPr lang="en-US" altLang="ja-JP" sz="1100">
              <a:latin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79784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導入手順 目次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/>
        <p:txBody>
          <a:bodyPr vert="horz" wrap="square" lIns="91440" tIns="45720" rIns="91440" bIns="45720" rtlCol="0" anchor="t">
            <a:noAutofit/>
          </a:bodyPr>
          <a:lstStyle/>
          <a:p>
            <a:pPr marL="457200" indent="-457200">
              <a:buAutoNum type="romanUcPeriod"/>
            </a:pPr>
            <a:r>
              <a:rPr lang="ja-JP" altLang="en-US"/>
              <a:t>はじめに</a:t>
            </a:r>
            <a:endParaRPr lang="en-US" altLang="ja-JP">
              <a:latin typeface="メイリオ"/>
              <a:ea typeface="+mn-lt"/>
            </a:endParaRPr>
          </a:p>
          <a:p>
            <a:pPr marL="457200" indent="-457200">
              <a:buAutoNum type="romanUcPeriod"/>
            </a:pPr>
            <a:r>
              <a:rPr lang="en-US" altLang="ja-JP">
                <a:latin typeface="Meiryo"/>
                <a:ea typeface="+mn-lt"/>
              </a:rPr>
              <a:t>VMware Model</a:t>
            </a:r>
            <a:r>
              <a:rPr lang="ja-JP">
                <a:latin typeface="Meiryo"/>
                <a:ea typeface="Meiryo"/>
              </a:rPr>
              <a:t> </a:t>
            </a:r>
            <a:r>
              <a:rPr lang="ja-JP">
                <a:ea typeface="+mn-lt"/>
                <a:cs typeface="+mn-lt"/>
              </a:rPr>
              <a:t>導入手順</a:t>
            </a:r>
            <a:endParaRPr lang="en-US" altLang="ja-JP">
              <a:ea typeface="+mn-lt"/>
              <a:cs typeface="+mn-lt"/>
            </a:endParaRPr>
          </a:p>
          <a:p>
            <a:pPr marL="457200" indent="-457200">
              <a:buAutoNum type="romanUcPeriod"/>
            </a:pPr>
            <a:r>
              <a:rPr lang="en-US" altLang="ja-JP">
                <a:ea typeface="+mn-lt"/>
                <a:cs typeface="+mn-lt"/>
              </a:rPr>
              <a:t>VMware</a:t>
            </a:r>
            <a:r>
              <a:rPr lang="ja-JP" altLang="en-US">
                <a:ea typeface="+mn-lt"/>
                <a:cs typeface="+mn-lt"/>
              </a:rPr>
              <a:t> </a:t>
            </a:r>
            <a:r>
              <a:rPr lang="en-US" altLang="ja-JP">
                <a:ea typeface="+mn-lt"/>
                <a:cs typeface="+mn-lt"/>
              </a:rPr>
              <a:t>Model</a:t>
            </a:r>
            <a:r>
              <a:rPr lang="ja-JP" altLang="en-US">
                <a:ea typeface="+mn-lt"/>
                <a:cs typeface="+mn-lt"/>
              </a:rPr>
              <a:t> 実行手順</a:t>
            </a:r>
            <a:endParaRPr lang="en-US" altLang="ja-JP">
              <a:ea typeface="+mn-lt"/>
              <a:cs typeface="+mn-lt"/>
            </a:endParaRPr>
          </a:p>
          <a:p>
            <a:pPr marL="457200" indent="-457200">
              <a:buAutoNum type="romanUcPeriod"/>
            </a:pPr>
            <a:r>
              <a:rPr lang="en-US" altLang="ja-JP">
                <a:ea typeface="+mn-lt"/>
                <a:cs typeface="+mn-lt"/>
              </a:rPr>
              <a:t>VMware Model </a:t>
            </a:r>
            <a:r>
              <a:rPr lang="ja-JP">
                <a:ea typeface="+mn-lt"/>
                <a:cs typeface="+mn-lt"/>
              </a:rPr>
              <a:t>実行結果の確認</a:t>
            </a:r>
            <a:endParaRPr lang="en-US" altLang="ja-JP">
              <a:ea typeface="+mn-lt"/>
              <a:cs typeface="+mn-lt"/>
            </a:endParaRPr>
          </a:p>
          <a:p>
            <a:pPr marL="457200" indent="-457200">
              <a:buAutoNum type="romanUcPeriod"/>
            </a:pPr>
            <a:r>
              <a:rPr lang="en-US" altLang="ja-JP">
                <a:ea typeface="+mn-lt"/>
                <a:cs typeface="+mn-lt"/>
              </a:rPr>
              <a:t>VMware Model </a:t>
            </a:r>
            <a:r>
              <a:rPr lang="ja-JP" altLang="en-US">
                <a:ea typeface="+mn-lt"/>
                <a:cs typeface="+mn-lt"/>
              </a:rPr>
              <a:t>実行結果の確認</a:t>
            </a:r>
          </a:p>
          <a:p>
            <a:pPr marL="457200" indent="-457200">
              <a:buAutoNum type="romanUcPeriod"/>
            </a:pPr>
            <a:r>
              <a:rPr lang="ja-JP">
                <a:ea typeface="+mn-lt"/>
                <a:cs typeface="+mn-lt"/>
              </a:rPr>
              <a:t>仮想ネットワークの削除</a:t>
            </a:r>
          </a:p>
          <a:p>
            <a:pPr marL="457200" indent="-457200">
              <a:buAutoNum type="romanUcPeriod"/>
            </a:pPr>
            <a:endParaRPr lang="ja-JP" altLang="en-US"/>
          </a:p>
          <a:p>
            <a:pPr marL="457200" indent="-457200">
              <a:buAutoNum type="romanUcPeriod"/>
            </a:pPr>
            <a:endParaRPr lang="ja-JP"/>
          </a:p>
          <a:p>
            <a:pPr marL="457200" indent="-457200">
              <a:buAutoNum type="romanUcPeriod"/>
            </a:pPr>
            <a:endParaRPr lang="ja-JP" altLang="en-US"/>
          </a:p>
          <a:p>
            <a:pPr marL="457200" indent="-457200">
              <a:buAutoNum type="romanUcPeriod"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91028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2DFC05BA-5A3C-4D4B-A28F-7618FFBB6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94" y="5160958"/>
            <a:ext cx="11483788" cy="9512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B889BA-829F-48D2-A24F-1EC18372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Ⅲ-3. VMware</a:t>
            </a:r>
            <a:r>
              <a:rPr lang="ja-JP" altLang="en-US"/>
              <a:t>のパラメータ登録</a:t>
            </a:r>
            <a:r>
              <a:rPr lang="ja-JP" altLang="ja-JP"/>
              <a:t> </a:t>
            </a:r>
            <a:r>
              <a:rPr lang="en-US" altLang="ja-JP"/>
              <a:t>(3/)</a:t>
            </a:r>
            <a:endParaRPr lang="en-US"/>
          </a:p>
        </p:txBody>
      </p:sp>
      <p:sp>
        <p:nvSpPr>
          <p:cNvPr id="4" name="コンテンツ プレースホルダー 4">
            <a:extLst>
              <a:ext uri="{FF2B5EF4-FFF2-40B4-BE49-F238E27FC236}">
                <a16:creationId xmlns:a16="http://schemas.microsoft.com/office/drawing/2014/main" id="{496D5BE6-EFE2-41F3-ACDE-5F8A488FA829}"/>
              </a:ext>
            </a:extLst>
          </p:cNvPr>
          <p:cNvSpPr txBox="1">
            <a:spLocks/>
          </p:cNvSpPr>
          <p:nvPr/>
        </p:nvSpPr>
        <p:spPr bwMode="gray">
          <a:xfrm>
            <a:off x="239350" y="836712"/>
            <a:ext cx="11713301" cy="5616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dirty="0"/>
              <a:t>vSphere</a:t>
            </a:r>
            <a:r>
              <a:rPr lang="ja-JP" altLang="en-US" dirty="0"/>
              <a:t>の機器情報登録</a:t>
            </a:r>
            <a:endParaRPr lang="en-US" altLang="ja-JP" dirty="0"/>
          </a:p>
          <a:p>
            <a:pPr marL="177800" indent="0">
              <a:buNone/>
            </a:pPr>
            <a:r>
              <a:rPr lang="ja-JP" altLang="en-US" dirty="0"/>
              <a:t>仮想ネットワーク作成先となる</a:t>
            </a:r>
            <a:r>
              <a:rPr lang="en-US" altLang="ja-JP" dirty="0"/>
              <a:t>VMware/vSphere</a:t>
            </a:r>
            <a:r>
              <a:rPr lang="ja-JP" altLang="en-US" dirty="0"/>
              <a:t>と仮想マシン作成先となる</a:t>
            </a:r>
            <a:r>
              <a:rPr lang="en-US" altLang="ja-JP" dirty="0"/>
              <a:t>VMware/</a:t>
            </a:r>
            <a:r>
              <a:rPr lang="en-US" altLang="ja-JP" dirty="0" err="1"/>
              <a:t>vSAN</a:t>
            </a:r>
            <a:r>
              <a:rPr lang="ja-JP" altLang="en-US" dirty="0"/>
              <a:t>の機器情報を登録します。</a:t>
            </a:r>
            <a:endParaRPr lang="en-US" altLang="ja-JP" dirty="0"/>
          </a:p>
          <a:p>
            <a:pPr marL="177800" indent="0">
              <a:buNone/>
            </a:pPr>
            <a:r>
              <a:rPr lang="en-US" kern="0" dirty="0">
                <a:latin typeface="Meiryo"/>
                <a:ea typeface="Meiryo"/>
              </a:rPr>
              <a:t>「</a:t>
            </a:r>
            <a:r>
              <a:rPr lang="en-US" dirty="0"/>
              <a:t>VM</a:t>
            </a:r>
            <a:r>
              <a:rPr lang="ja-JP" dirty="0"/>
              <a:t>作成</a:t>
            </a:r>
            <a:r>
              <a:rPr lang="en-US" dirty="0"/>
              <a:t>(</a:t>
            </a:r>
            <a:r>
              <a:rPr lang="en-US" dirty="0" err="1"/>
              <a:t>入力用</a:t>
            </a:r>
            <a:r>
              <a:rPr lang="en-US" dirty="0"/>
              <a:t>)</a:t>
            </a:r>
            <a:r>
              <a:rPr lang="en-US" kern="0" dirty="0">
                <a:latin typeface="Meiryo"/>
                <a:ea typeface="Meiryo"/>
              </a:rPr>
              <a:t>」-「</a:t>
            </a:r>
            <a:r>
              <a:rPr lang="en-US" altLang="ja-JP" kern="0" dirty="0">
                <a:latin typeface="Meiryo"/>
                <a:ea typeface="Meiryo"/>
              </a:rPr>
              <a:t>vSphere</a:t>
            </a:r>
            <a:r>
              <a:rPr lang="ja-JP" altLang="en-US" kern="0" dirty="0">
                <a:latin typeface="Meiryo"/>
                <a:ea typeface="Meiryo"/>
              </a:rPr>
              <a:t>設定</a:t>
            </a:r>
            <a:r>
              <a:rPr lang="en-US" kern="0" dirty="0">
                <a:latin typeface="Meiryo"/>
                <a:ea typeface="Meiryo"/>
              </a:rPr>
              <a:t>」</a:t>
            </a:r>
            <a:r>
              <a:rPr lang="ja-JP" altLang="en-US" kern="0" dirty="0">
                <a:latin typeface="Meiryo"/>
                <a:ea typeface="Meiryo"/>
              </a:rPr>
              <a:t>から</a:t>
            </a:r>
            <a:r>
              <a:rPr lang="ja-JP" altLang="en-US" dirty="0"/>
              <a:t>以下の項目を更新してください。</a:t>
            </a:r>
            <a:endParaRPr lang="en-US" dirty="0"/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88BC00DB-A426-4F67-B2CD-9385AA272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089231"/>
              </p:ext>
            </p:extLst>
          </p:nvPr>
        </p:nvGraphicFramePr>
        <p:xfrm>
          <a:off x="570000" y="2258110"/>
          <a:ext cx="11052000" cy="2346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7700">
                  <a:extLst>
                    <a:ext uri="{9D8B030D-6E8A-4147-A177-3AD203B41FA5}">
                      <a16:colId xmlns:a16="http://schemas.microsoft.com/office/drawing/2014/main" val="245613439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771057571"/>
                    </a:ext>
                  </a:extLst>
                </a:gridCol>
                <a:gridCol w="5020685">
                  <a:extLst>
                    <a:ext uri="{9D8B030D-6E8A-4147-A177-3AD203B41FA5}">
                      <a16:colId xmlns:a16="http://schemas.microsoft.com/office/drawing/2014/main" val="1950483012"/>
                    </a:ext>
                  </a:extLst>
                </a:gridCol>
                <a:gridCol w="1686415">
                  <a:extLst>
                    <a:ext uri="{9D8B030D-6E8A-4147-A177-3AD203B41FA5}">
                      <a16:colId xmlns:a16="http://schemas.microsoft.com/office/drawing/2014/main" val="801815635"/>
                    </a:ext>
                  </a:extLst>
                </a:gridCol>
              </a:tblGrid>
              <a:tr h="3043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>
                          <a:latin typeface="メイリオ"/>
                          <a:ea typeface="メイリオ"/>
                        </a:rPr>
                        <a:t>パラメータ名</a:t>
                      </a:r>
                      <a:endParaRPr lang="en-US" altLang="ja-JP" sz="1400">
                        <a:latin typeface="メイリオ"/>
                        <a:ea typeface="メイリオ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/>
                        <a:t>初期入力値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/>
                        <a:t>説明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/>
                        <a:t>ユーザによる変更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06757"/>
                  </a:ext>
                </a:extLst>
              </a:tr>
              <a:tr h="30433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vSphereホスト名/IPアドレス</a:t>
                      </a:r>
                      <a:endParaRPr lang="en-US" altLang="ja-JP" sz="1400">
                        <a:latin typeface="Meiryo"/>
                        <a:ea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10.0.0.3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vSphere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のホスト名またはIPアドレスを入力します。</a:t>
                      </a:r>
                      <a:r>
                        <a:rPr lang="en-US" alt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※</a:t>
                      </a:r>
                      <a:endParaRPr lang="ja-JP" altLang="en-US" sz="1400" b="0" i="0" u="none" strike="noStrike" noProof="0">
                        <a:effectLst/>
                        <a:latin typeface="Meiryo"/>
                        <a:ea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u="none" strike="noStrike" noProof="0">
                          <a:latin typeface="Meiryo"/>
                          <a:ea typeface="Meiryo"/>
                        </a:rPr>
                        <a:t>必須</a:t>
                      </a:r>
                      <a:endParaRPr lang="en-US" altLang="ja-JP" sz="1400">
                        <a:latin typeface="Meiryo"/>
                        <a:ea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87213"/>
                  </a:ext>
                </a:extLst>
              </a:tr>
              <a:tr h="30433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vSphereログインユーザ</a:t>
                      </a:r>
                      <a:endParaRPr lang="en-US" altLang="ja-JP" sz="1400">
                        <a:latin typeface="Meiryo"/>
                        <a:ea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b="0" i="0" u="none" strike="noStrike" noProof="0">
                          <a:effectLst/>
                          <a:latin typeface="Meiryo"/>
                          <a:ea typeface="メイリオ"/>
                        </a:rPr>
                        <a:t>Administrator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b="0" i="0" u="none" strike="noStrike" noProof="0">
                          <a:effectLst/>
                          <a:latin typeface="Meiryo"/>
                          <a:ea typeface="メイリオ"/>
                        </a:rPr>
                        <a:t>@</a:t>
                      </a: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domain.local</a:t>
                      </a:r>
                      <a:endParaRPr lang="en-US" altLang="ja-JP" sz="1400">
                        <a:latin typeface="Meiryo"/>
                        <a:ea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vSphere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の</a:t>
                      </a: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ログイン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ユーザを入力します。</a:t>
                      </a:r>
                      <a:r>
                        <a:rPr lang="en-US" alt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※</a:t>
                      </a:r>
                      <a:endParaRPr lang="ja-JP" altLang="en-US" sz="1400" b="0" i="0" u="none" strike="noStrike" noProof="0">
                        <a:effectLst/>
                        <a:latin typeface="Meiryo"/>
                        <a:ea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"/>
                          <a:ea typeface="Meiryo"/>
                          <a:cs typeface="+mn-cs"/>
                        </a:rPr>
                        <a:t>必須</a:t>
                      </a:r>
                      <a:endParaRPr kumimoji="1" lang="en-US" altLang="ja-JP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"/>
                        <a:ea typeface="Meiryo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711552"/>
                  </a:ext>
                </a:extLst>
              </a:tr>
              <a:tr h="30433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vSphereログインパスワード</a:t>
                      </a:r>
                      <a:endParaRPr lang="en-US" altLang="ja-JP" sz="1400">
                        <a:latin typeface="Meiryo"/>
                        <a:ea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********</a:t>
                      </a:r>
                      <a:endParaRPr lang="en-US" altLang="ja-JP" sz="1400">
                        <a:latin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vSphere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のログ</a:t>
                      </a: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イン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パスワード</a:t>
                      </a: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を入力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します。</a:t>
                      </a:r>
                      <a:r>
                        <a:rPr lang="en-US" alt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※</a:t>
                      </a:r>
                      <a:endParaRPr lang="ja-JP" altLang="en-US" sz="1400" b="0" i="0" u="none" strike="noStrike" noProof="0">
                        <a:effectLst/>
                        <a:latin typeface="Meiryo"/>
                        <a:ea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"/>
                          <a:ea typeface="Meiryo"/>
                          <a:cs typeface="+mn-cs"/>
                        </a:rPr>
                        <a:t>必須</a:t>
                      </a:r>
                      <a:endParaRPr kumimoji="1" lang="en-US" altLang="ja-JP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"/>
                        <a:ea typeface="Meiryo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452482"/>
                  </a:ext>
                </a:extLst>
              </a:tr>
              <a:tr h="30433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データセンター名</a:t>
                      </a:r>
                      <a:endParaRPr lang="en-US" altLang="ja-JP" sz="1400">
                        <a:latin typeface="Meiryo"/>
                        <a:ea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D</a:t>
                      </a: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atacenter</a:t>
                      </a:r>
                      <a:endParaRPr lang="en-US" altLang="ja-JP" sz="1400">
                        <a:latin typeface="Meiryo"/>
                        <a:ea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ja-JP" sz="1400" b="0" i="0" u="none" strike="noStrike" noProof="0" dirty="0" err="1">
                          <a:effectLst/>
                          <a:latin typeface="Meiryo"/>
                          <a:ea typeface="Meiryo"/>
                        </a:rPr>
                        <a:t>vSAN</a:t>
                      </a:r>
                      <a:r>
                        <a:rPr lang="ja-JP" altLang="en-US" sz="1400" b="0" i="0" u="none" strike="noStrike" noProof="0" dirty="0">
                          <a:effectLst/>
                          <a:latin typeface="Meiryo"/>
                          <a:ea typeface="Meiryo"/>
                        </a:rPr>
                        <a:t>データセンター名を入力します。</a:t>
                      </a:r>
                      <a:r>
                        <a:rPr lang="en-US" altLang="ja-JP" sz="1400" b="0" i="0" u="none" strike="noStrike" noProof="0" dirty="0">
                          <a:effectLst/>
                          <a:latin typeface="Meiryo"/>
                          <a:ea typeface="Meiryo"/>
                        </a:rPr>
                        <a:t>※</a:t>
                      </a:r>
                      <a:endParaRPr lang="ja-JP" altLang="en-US" sz="1400" b="0" i="0" u="none" strike="noStrike" noProof="0" dirty="0">
                        <a:effectLst/>
                        <a:latin typeface="Meiryo"/>
                        <a:ea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"/>
                          <a:ea typeface="Meiryo"/>
                          <a:cs typeface="+mn-cs"/>
                        </a:rPr>
                        <a:t>必須</a:t>
                      </a:r>
                      <a:endParaRPr kumimoji="1" lang="en-US" altLang="ja-JP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"/>
                        <a:ea typeface="Meiryo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889661"/>
                  </a:ext>
                </a:extLst>
              </a:tr>
              <a:tr h="30433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データストア名</a:t>
                      </a:r>
                      <a:endParaRPr lang="en-US" altLang="ja-JP" sz="1400">
                        <a:latin typeface="Meiryo"/>
                        <a:ea typeface="Meiryo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>
                          <a:latin typeface="Meiryo"/>
                          <a:ea typeface="Meiryo"/>
                        </a:rPr>
                        <a:t>Datastore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 dirty="0">
                          <a:effectLst/>
                          <a:latin typeface="Meiryo"/>
                          <a:ea typeface="Meiryo"/>
                        </a:rPr>
                        <a:t>仮想マシン作成先の</a:t>
                      </a:r>
                      <a:r>
                        <a:rPr lang="en-US" altLang="ja-JP" sz="1400" b="0" i="0" u="none" strike="noStrike" noProof="0" dirty="0" err="1">
                          <a:effectLst/>
                          <a:latin typeface="Meiryo"/>
                          <a:ea typeface="Meiryo"/>
                        </a:rPr>
                        <a:t>vSAN</a:t>
                      </a:r>
                      <a:r>
                        <a:rPr lang="ja-JP" altLang="en-US" sz="1400" b="0" i="0" u="none" strike="noStrike" noProof="0" dirty="0">
                          <a:effectLst/>
                          <a:latin typeface="Meiryo"/>
                          <a:ea typeface="Meiryo"/>
                        </a:rPr>
                        <a:t>データストア名を</a:t>
                      </a:r>
                      <a:r>
                        <a:rPr lang="ja-JP" sz="1400" b="0" i="0" u="none" strike="noStrike" noProof="0" dirty="0">
                          <a:effectLst/>
                          <a:latin typeface="Meiryo"/>
                          <a:ea typeface="Meiryo"/>
                        </a:rPr>
                        <a:t>入力</a:t>
                      </a:r>
                      <a:r>
                        <a:rPr lang="ja-JP" altLang="en-US" sz="1400" b="0" i="0" u="none" strike="noStrike" noProof="0" dirty="0">
                          <a:effectLst/>
                          <a:latin typeface="Meiryo"/>
                          <a:ea typeface="Meiryo"/>
                        </a:rPr>
                        <a:t>します。</a:t>
                      </a:r>
                      <a:r>
                        <a:rPr lang="en-US" altLang="ja-JP" sz="1400" b="0" i="0" u="none" strike="noStrike" noProof="0" dirty="0">
                          <a:effectLst/>
                          <a:latin typeface="Meiryo"/>
                          <a:ea typeface="Meiryo"/>
                        </a:rPr>
                        <a:t>※</a:t>
                      </a:r>
                      <a:endParaRPr lang="en-US" sz="1400" dirty="0">
                        <a:latin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"/>
                          <a:ea typeface="Meiryo"/>
                          <a:cs typeface="+mn-cs"/>
                        </a:rPr>
                        <a:t>必須</a:t>
                      </a:r>
                      <a:endParaRPr kumimoji="1" lang="en-US" altLang="ja-JP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"/>
                        <a:ea typeface="Meiryo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79066"/>
                  </a:ext>
                </a:extLst>
              </a:tr>
              <a:tr h="30433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latin typeface="Meiryo"/>
                          <a:ea typeface="Meiryo"/>
                        </a:rPr>
                        <a:t>クラスタ名</a:t>
                      </a:r>
                      <a:endParaRPr lang="en-US" altLang="ja-JP" sz="1400">
                        <a:latin typeface="Meiryo"/>
                        <a:ea typeface="Meiryo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sz="1400" b="0" i="0" u="none" strike="noStrike" noProof="0">
                          <a:effectLst/>
                        </a:rPr>
                        <a:t>Cluster</a:t>
                      </a:r>
                      <a:endParaRPr lang="en-US" altLang="ja-JP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仮想マシン作成先の</a:t>
                      </a:r>
                      <a:r>
                        <a:rPr lang="en-US" altLang="ja-JP" sz="1400" b="0" i="0" u="none" strike="noStrike" noProof="0" err="1">
                          <a:effectLst/>
                          <a:latin typeface="Meiryo"/>
                          <a:ea typeface="Meiryo"/>
                        </a:rPr>
                        <a:t>vSAN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クラスタ</a:t>
                      </a: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名を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入力します。</a:t>
                      </a:r>
                      <a:r>
                        <a:rPr lang="en-US" alt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※</a:t>
                      </a:r>
                      <a:endParaRPr lang="en-US" altLang="ja-JP" sz="1400">
                        <a:latin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"/>
                          <a:ea typeface="Meiryo"/>
                          <a:cs typeface="+mn-cs"/>
                        </a:rPr>
                        <a:t>必須</a:t>
                      </a:r>
                      <a:endParaRPr kumimoji="1" lang="en-US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"/>
                        <a:ea typeface="Meiryo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343858"/>
                  </a:ext>
                </a:extLst>
              </a:tr>
            </a:tbl>
          </a:graphicData>
        </a:graphic>
      </p:graphicFrame>
      <p:sp>
        <p:nvSpPr>
          <p:cNvPr id="10" name="Rectangle 5">
            <a:extLst>
              <a:ext uri="{FF2B5EF4-FFF2-40B4-BE49-F238E27FC236}">
                <a16:creationId xmlns:a16="http://schemas.microsoft.com/office/drawing/2014/main" id="{A198CAC2-2960-436E-811B-EFBE57EF2E95}"/>
              </a:ext>
            </a:extLst>
          </p:cNvPr>
          <p:cNvSpPr/>
          <p:nvPr/>
        </p:nvSpPr>
        <p:spPr bwMode="auto">
          <a:xfrm>
            <a:off x="797548" y="5154606"/>
            <a:ext cx="7089463" cy="68543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>
              <a:latin typeface="+mn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921750" y="4602874"/>
            <a:ext cx="3200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>
                <a:latin typeface="Meiryo"/>
                <a:ea typeface="Meiryo"/>
              </a:rPr>
              <a:t>※</a:t>
            </a:r>
            <a:r>
              <a:rPr lang="ja-JP" altLang="en-US" sz="1100">
                <a:latin typeface="Meiryo"/>
                <a:ea typeface="Meiryo"/>
              </a:rPr>
              <a:t>細部は</a:t>
            </a:r>
            <a:r>
              <a:rPr lang="en-US" altLang="ja-JP" sz="1100">
                <a:latin typeface="Meiryo"/>
                <a:ea typeface="Meiryo"/>
              </a:rPr>
              <a:t>VMware</a:t>
            </a:r>
            <a:r>
              <a:rPr lang="ja-JP" altLang="en-US" sz="1100">
                <a:latin typeface="Meiryo"/>
                <a:ea typeface="Meiryo"/>
              </a:rPr>
              <a:t>管理者へお問い合わせ下さい。</a:t>
            </a:r>
            <a:endParaRPr lang="en-US" altLang="ja-JP" sz="1100">
              <a:latin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426454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FD3F528-D764-44AF-BD0C-2DA9F881E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71" y="4801265"/>
            <a:ext cx="11069170" cy="9870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273F3A-5921-4EA1-987E-6D99C94D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Ⅲ-3. VMware</a:t>
            </a:r>
            <a:r>
              <a:rPr lang="ja-JP" altLang="en-US"/>
              <a:t>のパラメータ登録</a:t>
            </a:r>
            <a:r>
              <a:rPr lang="ja-JP" altLang="ja-JP"/>
              <a:t> </a:t>
            </a:r>
            <a:r>
              <a:rPr lang="en-US" altLang="ja-JP"/>
              <a:t>(4/7)</a:t>
            </a:r>
            <a:endParaRPr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9705" indent="-179705" defTabSz="914400"/>
            <a:r>
              <a:rPr lang="ja-JP" altLang="en-US" dirty="0">
                <a:latin typeface="Meiryo"/>
              </a:rPr>
              <a:t>各サーバの機器情報登録</a:t>
            </a:r>
            <a:endParaRPr lang="en-US" altLang="ja-JP" dirty="0">
              <a:latin typeface="Meiryo"/>
            </a:endParaRPr>
          </a:p>
          <a:p>
            <a:pPr marL="177800" indent="0" defTabSz="914400">
              <a:buNone/>
            </a:pPr>
            <a:r>
              <a:rPr lang="en-US" altLang="ja-JP" dirty="0">
                <a:latin typeface="Meiryo"/>
              </a:rPr>
              <a:t>VMware/vSphere</a:t>
            </a:r>
            <a:r>
              <a:rPr lang="ja-JP" altLang="en-US" dirty="0">
                <a:latin typeface="Meiryo"/>
              </a:rPr>
              <a:t>上に作成される仮想マシンの情報を登録します。</a:t>
            </a:r>
            <a:endParaRPr lang="en-US" altLang="ja-JP" dirty="0">
              <a:latin typeface="Meiryo"/>
            </a:endParaRPr>
          </a:p>
          <a:p>
            <a:pPr marL="177800" indent="0" defTabSz="914400">
              <a:buNone/>
            </a:pPr>
            <a:r>
              <a:rPr lang="ja-JP" altLang="en-US" dirty="0">
                <a:latin typeface="Meiryo"/>
              </a:rPr>
              <a:t>「</a:t>
            </a:r>
            <a:r>
              <a:rPr lang="en-US" altLang="ja-JP" dirty="0">
                <a:latin typeface="Meiryo"/>
              </a:rPr>
              <a:t>VM</a:t>
            </a:r>
            <a:r>
              <a:rPr lang="ja-JP" altLang="ja-JP" dirty="0">
                <a:latin typeface="Meiryo"/>
                <a:ea typeface="Meiryo"/>
              </a:rPr>
              <a:t>作成</a:t>
            </a:r>
            <a:r>
              <a:rPr lang="en-US" altLang="ja-JP" dirty="0">
                <a:latin typeface="Meiryo"/>
                <a:ea typeface="+mn-lt"/>
              </a:rPr>
              <a:t>(</a:t>
            </a:r>
            <a:r>
              <a:rPr lang="ja-JP" altLang="en-US" dirty="0">
                <a:latin typeface="Meiryo"/>
                <a:ea typeface="+mn-lt"/>
              </a:rPr>
              <a:t>入力用</a:t>
            </a:r>
            <a:r>
              <a:rPr lang="en-US" altLang="ja-JP" dirty="0">
                <a:latin typeface="Meiryo"/>
                <a:ea typeface="+mn-lt"/>
              </a:rPr>
              <a:t>)</a:t>
            </a:r>
            <a:r>
              <a:rPr lang="ja-JP" altLang="en-US" dirty="0">
                <a:latin typeface="Meiryo"/>
                <a:ea typeface="+mn-lt"/>
              </a:rPr>
              <a:t>」</a:t>
            </a:r>
            <a:r>
              <a:rPr lang="en-US" altLang="ja-JP" dirty="0">
                <a:latin typeface="Meiryo"/>
                <a:ea typeface="+mn-lt"/>
              </a:rPr>
              <a:t>-</a:t>
            </a:r>
            <a:r>
              <a:rPr lang="ja-JP" altLang="en-US" dirty="0">
                <a:latin typeface="Meiryo"/>
                <a:ea typeface="+mn-lt"/>
              </a:rPr>
              <a:t>「W</a:t>
            </a:r>
            <a:r>
              <a:rPr lang="en-US" altLang="ja-JP" dirty="0">
                <a:latin typeface="Meiryo"/>
                <a:ea typeface="+mn-lt"/>
              </a:rPr>
              <a:t>eb01</a:t>
            </a:r>
            <a:r>
              <a:rPr lang="ja-JP" altLang="en-US" dirty="0">
                <a:latin typeface="Meiryo"/>
                <a:ea typeface="+mn-lt"/>
              </a:rPr>
              <a:t>」「W</a:t>
            </a:r>
            <a:r>
              <a:rPr lang="en-US" altLang="ja-JP" dirty="0">
                <a:latin typeface="Meiryo"/>
                <a:ea typeface="+mn-lt"/>
              </a:rPr>
              <a:t>eb02</a:t>
            </a:r>
            <a:r>
              <a:rPr lang="ja-JP" altLang="en-US" dirty="0">
                <a:latin typeface="Meiryo"/>
                <a:ea typeface="+mn-lt"/>
              </a:rPr>
              <a:t>」「AP</a:t>
            </a:r>
            <a:r>
              <a:rPr lang="en-US" altLang="ja-JP" dirty="0">
                <a:latin typeface="Meiryo"/>
                <a:ea typeface="+mn-lt"/>
              </a:rPr>
              <a:t>01</a:t>
            </a:r>
            <a:r>
              <a:rPr lang="ja-JP" altLang="en-US" dirty="0">
                <a:latin typeface="Meiryo"/>
                <a:ea typeface="+mn-lt"/>
              </a:rPr>
              <a:t>」「DB</a:t>
            </a:r>
            <a:r>
              <a:rPr lang="en-US" altLang="ja-JP" dirty="0">
                <a:latin typeface="Meiryo"/>
                <a:ea typeface="+mn-lt"/>
              </a:rPr>
              <a:t>01</a:t>
            </a:r>
            <a:r>
              <a:rPr lang="ja-JP" altLang="en-US" dirty="0">
                <a:latin typeface="Meiryo"/>
                <a:ea typeface="+mn-lt"/>
              </a:rPr>
              <a:t>」</a:t>
            </a:r>
            <a:r>
              <a:rPr lang="ja-JP" altLang="en-US" dirty="0">
                <a:latin typeface="Meiryo"/>
                <a:ea typeface="メイリオ"/>
              </a:rPr>
              <a:t>サーバ設定</a:t>
            </a:r>
            <a:r>
              <a:rPr lang="ja-JP" altLang="ja-JP" dirty="0">
                <a:latin typeface="Meiryo"/>
                <a:ea typeface="Meiryo"/>
              </a:rPr>
              <a:t>から</a:t>
            </a:r>
            <a:r>
              <a:rPr lang="ja-JP" altLang="en-US" dirty="0">
                <a:latin typeface="Meiryo"/>
                <a:ea typeface="Meiryo"/>
              </a:rPr>
              <a:t>それぞれ以下の項目を更新してください。</a:t>
            </a:r>
            <a:endParaRPr lang="ja-JP" altLang="ja-JP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060D98-79A7-4791-B706-AB5044013D87}"/>
              </a:ext>
            </a:extLst>
          </p:cNvPr>
          <p:cNvSpPr/>
          <p:nvPr/>
        </p:nvSpPr>
        <p:spPr bwMode="auto">
          <a:xfrm>
            <a:off x="8958942" y="1869621"/>
            <a:ext cx="737508" cy="16600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>
              <a:latin typeface="+mn-ea"/>
            </a:endParaRP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BDF53706-800D-486E-9FDD-8943192D3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370587"/>
              </p:ext>
            </p:extLst>
          </p:nvPr>
        </p:nvGraphicFramePr>
        <p:xfrm>
          <a:off x="570000" y="2263729"/>
          <a:ext cx="11052000" cy="1950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95500">
                  <a:extLst>
                    <a:ext uri="{9D8B030D-6E8A-4147-A177-3AD203B41FA5}">
                      <a16:colId xmlns:a16="http://schemas.microsoft.com/office/drawing/2014/main" val="245613439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48919276"/>
                    </a:ext>
                  </a:extLst>
                </a:gridCol>
                <a:gridCol w="5213350">
                  <a:extLst>
                    <a:ext uri="{9D8B030D-6E8A-4147-A177-3AD203B41FA5}">
                      <a16:colId xmlns:a16="http://schemas.microsoft.com/office/drawing/2014/main" val="1950483012"/>
                    </a:ext>
                  </a:extLst>
                </a:gridCol>
                <a:gridCol w="1608050">
                  <a:extLst>
                    <a:ext uri="{9D8B030D-6E8A-4147-A177-3AD203B41FA5}">
                      <a16:colId xmlns:a16="http://schemas.microsoft.com/office/drawing/2014/main" val="80181563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>
                          <a:latin typeface="メイリオ"/>
                          <a:ea typeface="メイリオ"/>
                        </a:rPr>
                        <a:t>パラメータ名</a:t>
                      </a:r>
                      <a:endParaRPr lang="en-US" altLang="ja-JP" sz="1400">
                        <a:latin typeface="メイリオ"/>
                        <a:ea typeface="メイリオ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400" b="1" i="0" u="none" strike="noStrike" noProof="0">
                          <a:solidFill>
                            <a:schemeClr val="lt1"/>
                          </a:solidFill>
                          <a:latin typeface="Meiryo"/>
                          <a:ea typeface="Meiryo"/>
                        </a:rPr>
                        <a:t>初期設定値</a:t>
                      </a:r>
                      <a:endParaRPr lang="en-US" b="1" i="0" u="none" strike="noStrike" noProof="0">
                        <a:solidFill>
                          <a:schemeClr val="lt1"/>
                        </a:solidFill>
                        <a:latin typeface="Meiryo"/>
                        <a:ea typeface="Meiryo"/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/>
                        <a:t>説明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/>
                        <a:t>ユーザによる変更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06757"/>
                  </a:ext>
                </a:extLst>
              </a:tr>
              <a:tr h="35657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ja-JP" sz="1400" b="0" i="0" u="none" strike="noStrike" noProof="0" dirty="0">
                          <a:effectLst/>
                          <a:latin typeface="メイリオ"/>
                          <a:ea typeface="メイリオ"/>
                        </a:rPr>
                        <a:t>[</a:t>
                      </a:r>
                      <a:r>
                        <a:rPr lang="en-US" altLang="ja-JP" sz="1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eiryo"/>
                          <a:ea typeface="Meiryo"/>
                        </a:rPr>
                        <a:t>W</a:t>
                      </a:r>
                      <a:r>
                        <a:rPr lang="en-US" altLang="ja-JP" sz="1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eiryo"/>
                        </a:rPr>
                        <a:t>eb01</a:t>
                      </a:r>
                      <a:r>
                        <a:rPr lang="en-US" altLang="ja-JP" sz="1400" b="0" i="0" u="none" strike="noStrike" noProof="0" dirty="0">
                          <a:effectLst/>
                          <a:latin typeface="メイリオ"/>
                          <a:ea typeface="メイリオ"/>
                        </a:rPr>
                        <a:t>|</a:t>
                      </a:r>
                      <a:r>
                        <a:rPr lang="en-US" altLang="ja-JP" sz="1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eiryo"/>
                          <a:ea typeface="Meiryo"/>
                        </a:rPr>
                        <a:t>W</a:t>
                      </a:r>
                      <a:r>
                        <a:rPr lang="en-US" altLang="ja-JP" sz="1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eiryo"/>
                        </a:rPr>
                        <a:t>eb02</a:t>
                      </a:r>
                      <a:r>
                        <a:rPr lang="en-US" altLang="ja-JP" sz="1400" b="0" i="0" u="none" strike="noStrike" noProof="0" dirty="0">
                          <a:effectLst/>
                          <a:latin typeface="メイリオ"/>
                          <a:ea typeface="メイリオ"/>
                        </a:rPr>
                        <a:t>|AP</a:t>
                      </a:r>
                      <a:r>
                        <a:rPr lang="ja-JP" altLang="en-US" sz="1400" b="0" i="0" u="none" strike="noStrike" noProof="0" dirty="0">
                          <a:effectLst/>
                          <a:latin typeface="メイリオ"/>
                          <a:ea typeface="メイリオ"/>
                        </a:rPr>
                        <a:t>01</a:t>
                      </a:r>
                      <a:r>
                        <a:rPr lang="en-US" altLang="ja-JP" sz="1400" b="0" i="0" u="none" strike="noStrike" noProof="0" dirty="0">
                          <a:effectLst/>
                          <a:latin typeface="メイリオ"/>
                          <a:ea typeface="メイリオ"/>
                        </a:rPr>
                        <a:t>|DB</a:t>
                      </a:r>
                      <a:r>
                        <a:rPr lang="ja-JP" altLang="en-US" sz="1400" b="0" i="0" u="none" strike="noStrike" noProof="0" dirty="0">
                          <a:effectLst/>
                          <a:latin typeface="メイリオ"/>
                          <a:ea typeface="メイリオ"/>
                        </a:rPr>
                        <a:t>01</a:t>
                      </a:r>
                      <a:r>
                        <a:rPr lang="en-US" altLang="ja-JP" sz="1400" b="0" i="0" u="none" strike="noStrike" noProof="0" dirty="0">
                          <a:effectLst/>
                          <a:latin typeface="メイリオ"/>
                          <a:ea typeface="メイリオ"/>
                        </a:rPr>
                        <a:t>]</a:t>
                      </a:r>
                      <a:r>
                        <a:rPr lang="ja-JP" sz="1400" b="0" i="0" u="none" strike="noStrike" noProof="0">
                          <a:effectLst/>
                        </a:rPr>
                        <a:t>用テンプレート名</a:t>
                      </a:r>
                      <a:endParaRPr lang="ja-JP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 b="0" i="0" u="none" strike="noStrike" noProof="0">
                          <a:effectLst/>
                        </a:rPr>
                        <a:t>template</a:t>
                      </a:r>
                      <a:endParaRPr lang="en-US" altLang="ja-JP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 dirty="0">
                          <a:effectLst/>
                          <a:latin typeface="Meiryo"/>
                          <a:ea typeface="Meiryo"/>
                        </a:rPr>
                        <a:t>それぞれのサーバに使用する仮想マシンのテンプレート名を入力します。(</a:t>
                      </a:r>
                      <a:r>
                        <a:rPr lang="ja-JP" sz="1400" b="0" i="0" u="none" strike="noStrike" noProof="0" dirty="0">
                          <a:effectLst/>
                          <a:latin typeface="Meiryo"/>
                          <a:ea typeface="Meiryo"/>
                        </a:rPr>
                        <a:t>事前準備で用意したテンプレート名を入力</a:t>
                      </a:r>
                      <a:r>
                        <a:rPr lang="ja-JP" altLang="en-US" sz="1400" b="0" i="0" u="none" strike="noStrike" noProof="0" dirty="0">
                          <a:effectLst/>
                          <a:latin typeface="Meiryo"/>
                          <a:ea typeface="Meiryo"/>
                        </a:rPr>
                        <a:t>)</a:t>
                      </a:r>
                      <a:endParaRPr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メイリオ"/>
                          <a:ea typeface="メイリオ"/>
                        </a:rPr>
                        <a:t>必須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87213"/>
                  </a:ext>
                </a:extLst>
              </a:tr>
              <a:tr h="3565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[</a:t>
                      </a: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eiryo"/>
                        </a:rPr>
                        <a:t>Web01</a:t>
                      </a:r>
                      <a:r>
                        <a:rPr lang="en-US" altLang="ja-JP" sz="1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|</a:t>
                      </a: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eiryo"/>
                        </a:rPr>
                        <a:t>Web02</a:t>
                      </a:r>
                      <a:r>
                        <a:rPr lang="en-US" altLang="ja-JP" sz="1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|</a:t>
                      </a:r>
                      <a:r>
                        <a:rPr lang="en-US" sz="1400" b="0" i="0" u="none" strike="noStrike" noProof="0" dirty="0">
                          <a:effectLst/>
                          <a:latin typeface="Meiryo"/>
                        </a:rPr>
                        <a:t>AP</a:t>
                      </a:r>
                      <a:r>
                        <a:rPr lang="ja-JP" sz="1400" b="0" i="0" u="none" strike="noStrike" noProof="0" dirty="0">
                          <a:effectLst/>
                          <a:latin typeface="Meiryo"/>
                          <a:ea typeface="Meiryo"/>
                        </a:rPr>
                        <a:t>01</a:t>
                      </a:r>
                      <a:r>
                        <a:rPr lang="en-US" altLang="ja-JP" sz="1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|</a:t>
                      </a:r>
                      <a:r>
                        <a:rPr lang="en-US" sz="1400" b="0" i="0" u="none" strike="noStrike" noProof="0" dirty="0">
                          <a:effectLst/>
                          <a:latin typeface="Meiryo"/>
                        </a:rPr>
                        <a:t>DB</a:t>
                      </a:r>
                      <a:r>
                        <a:rPr lang="ja-JP" sz="1400" b="0" i="0" u="none" strike="noStrike" noProof="0" dirty="0">
                          <a:effectLst/>
                          <a:latin typeface="Meiryo"/>
                          <a:ea typeface="Meiryo"/>
                        </a:rPr>
                        <a:t>01</a:t>
                      </a:r>
                      <a:r>
                        <a:rPr lang="en-US" altLang="ja-JP" sz="1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  <a:r>
                        <a:rPr lang="ja-JP" altLang="ja-JP" sz="1400" b="0" i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用</a:t>
                      </a:r>
                      <a:r>
                        <a:rPr lang="ja-JP" sz="1400" b="0" i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サーバ名</a:t>
                      </a:r>
                      <a:endParaRPr lang="en-US" altLang="ja-JP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各サーバのホスト名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Meiryo"/>
                          <a:ea typeface="Meiryo"/>
                        </a:rPr>
                        <a:t>機器一覧で登録したホスト名が自動設定されます。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Meiryo"/>
                          <a:ea typeface="Meiryo"/>
                        </a:rPr>
                        <a:t>正しく動作しなくなる可能性があるため、変更しないで下さい。</a:t>
                      </a:r>
                      <a:endParaRPr lang="ja-JP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>
                          <a:solidFill>
                            <a:schemeClr val="tx1"/>
                          </a:solidFill>
                          <a:effectLst/>
                        </a:rPr>
                        <a:t>任意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71155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sz="1400" b="0" i="0" u="none" strike="noStrike" noProof="0">
                          <a:effectLst/>
                        </a:rPr>
                        <a:t>CPU</a:t>
                      </a:r>
                      <a:endParaRPr lang="en-US" altLang="ja-JP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 dirty="0">
                          <a:effectLst/>
                          <a:latin typeface="Meiryo"/>
                          <a:ea typeface="Meiryo"/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それぞれのサーバに割り当てるCPU数を入力します。</a:t>
                      </a:r>
                      <a:endParaRPr lang="ja-JP" sz="1400" b="0" i="0" u="none" strike="noStrike" noProof="0">
                        <a:effectLst/>
                        <a:latin typeface="Meiryo"/>
                        <a:ea typeface="Meiry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メイリオ"/>
                          <a:ea typeface="メイリオ"/>
                        </a:rPr>
                        <a:t>任意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4524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メイリオ"/>
                          <a:ea typeface="メイリオ"/>
                        </a:rPr>
                        <a:t>メモリ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ja-JP" sz="1400" b="0" i="0" u="none" strike="noStrike" noProof="0" dirty="0">
                          <a:effectLst/>
                          <a:latin typeface="Meiryo"/>
                          <a:ea typeface="Meiryo"/>
                        </a:rPr>
                        <a:t>1024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それぞれのサーバに割り当てるメモリを</a:t>
                      </a:r>
                      <a:r>
                        <a:rPr lang="en-US" altLang="ja-JP" sz="1400" b="0" i="0" u="none" strike="noStrike" noProof="0" dirty="0">
                          <a:effectLst/>
                          <a:latin typeface="Meiryo"/>
                          <a:ea typeface="Meiryo"/>
                        </a:rPr>
                        <a:t>MB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単位で入力します。</a:t>
                      </a:r>
                      <a:endParaRPr lang="ja-JP" altLang="ja-JP" sz="1400" b="0" i="0" u="none" strike="noStrike" noProof="0">
                        <a:effectLst/>
                        <a:latin typeface="Meiryo"/>
                        <a:ea typeface="Meiry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 dirty="0">
                          <a:effectLst/>
                          <a:latin typeface="Meiryo"/>
                          <a:ea typeface="Meiryo"/>
                        </a:rPr>
                        <a:t>任意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889661"/>
                  </a:ext>
                </a:extLst>
              </a:tr>
            </a:tbl>
          </a:graphicData>
        </a:graphic>
      </p:graphicFrame>
      <p:sp>
        <p:nvSpPr>
          <p:cNvPr id="10" name="Rectangle 5">
            <a:extLst>
              <a:ext uri="{FF2B5EF4-FFF2-40B4-BE49-F238E27FC236}">
                <a16:creationId xmlns:a16="http://schemas.microsoft.com/office/drawing/2014/main" id="{A198CAC2-2960-436E-811B-EFBE57EF2E95}"/>
              </a:ext>
            </a:extLst>
          </p:cNvPr>
          <p:cNvSpPr/>
          <p:nvPr/>
        </p:nvSpPr>
        <p:spPr bwMode="auto">
          <a:xfrm>
            <a:off x="3540310" y="4807594"/>
            <a:ext cx="4102848" cy="60549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5601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>
            <a:extLst>
              <a:ext uri="{FF2B5EF4-FFF2-40B4-BE49-F238E27FC236}">
                <a16:creationId xmlns:a16="http://schemas.microsoft.com/office/drawing/2014/main" id="{96667202-664F-42D4-B7E2-A1A5ECDF549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61762" y="5456241"/>
            <a:ext cx="11713301" cy="85977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ED01F5-A6B5-428E-BE8C-AD94E4CB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Ⅲ-3. VMware</a:t>
            </a:r>
            <a:r>
              <a:rPr lang="ja-JP" altLang="en-US"/>
              <a:t>のパラメータ登録</a:t>
            </a:r>
            <a:r>
              <a:rPr lang="ja-JP" altLang="ja-JP"/>
              <a:t> </a:t>
            </a:r>
            <a:r>
              <a:rPr lang="en-US" altLang="ja-JP"/>
              <a:t>(5/7)</a:t>
            </a:r>
            <a:endParaRPr lang="en-US"/>
          </a:p>
        </p:txBody>
      </p:sp>
      <p:sp>
        <p:nvSpPr>
          <p:cNvPr id="3" name="コンテンツ プレースホルダー 4">
            <a:extLst>
              <a:ext uri="{FF2B5EF4-FFF2-40B4-BE49-F238E27FC236}">
                <a16:creationId xmlns:a16="http://schemas.microsoft.com/office/drawing/2014/main" id="{F0699925-B32C-4E29-BCDD-0A79FEA5B167}"/>
              </a:ext>
            </a:extLst>
          </p:cNvPr>
          <p:cNvSpPr txBox="1">
            <a:spLocks/>
          </p:cNvSpPr>
          <p:nvPr/>
        </p:nvSpPr>
        <p:spPr bwMode="gray">
          <a:xfrm>
            <a:off x="219222" y="830961"/>
            <a:ext cx="11713301" cy="5616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179705" indent="-179705" defTabSz="914400"/>
            <a:r>
              <a:rPr lang="ja-JP" altLang="en-US">
                <a:latin typeface="Meiryo"/>
              </a:rPr>
              <a:t>踏み台サーバの機器情報登録</a:t>
            </a:r>
            <a:endParaRPr lang="en-US" altLang="ja-JP">
              <a:latin typeface="Meiryo"/>
            </a:endParaRPr>
          </a:p>
          <a:p>
            <a:pPr marL="177800" indent="0" defTabSz="914400">
              <a:buNone/>
            </a:pPr>
            <a:r>
              <a:rPr lang="en-US" altLang="ja-JP">
                <a:latin typeface="Meiryo"/>
              </a:rPr>
              <a:t>VMware/vSphere</a:t>
            </a:r>
            <a:r>
              <a:rPr lang="ja-JP" altLang="en-US">
                <a:latin typeface="Meiryo"/>
              </a:rPr>
              <a:t>上に作成される踏み台サーバの情報を登録します。</a:t>
            </a:r>
            <a:endParaRPr lang="en-US" altLang="ja-JP">
              <a:latin typeface="Meiryo"/>
            </a:endParaRPr>
          </a:p>
          <a:p>
            <a:pPr marL="177800" indent="0" defTabSz="914400">
              <a:buNone/>
            </a:pPr>
            <a:r>
              <a:rPr lang="ja-JP" altLang="en-US" kern="0">
                <a:latin typeface="Meiryo"/>
                <a:ea typeface="メイリオ"/>
              </a:rPr>
              <a:t>「</a:t>
            </a:r>
            <a:r>
              <a:rPr lang="en-US" altLang="ja-JP" kern="0">
                <a:latin typeface="Meiryo"/>
                <a:ea typeface="メイリオ"/>
              </a:rPr>
              <a:t>VM</a:t>
            </a:r>
            <a:r>
              <a:rPr lang="ja-JP" kern="0">
                <a:latin typeface="Meiryo"/>
                <a:ea typeface="Meiryo"/>
              </a:rPr>
              <a:t>作成</a:t>
            </a:r>
            <a:r>
              <a:rPr lang="en-US" altLang="ja-JP" kern="0">
                <a:latin typeface="Meiryo"/>
                <a:ea typeface="+mn-lt"/>
              </a:rPr>
              <a:t>(</a:t>
            </a:r>
            <a:r>
              <a:rPr lang="ja-JP" altLang="en-US" kern="0">
                <a:latin typeface="Meiryo"/>
                <a:ea typeface="+mn-lt"/>
              </a:rPr>
              <a:t>入力用</a:t>
            </a:r>
            <a:r>
              <a:rPr lang="en-US" altLang="ja-JP" kern="0">
                <a:latin typeface="Meiryo"/>
                <a:ea typeface="+mn-lt"/>
              </a:rPr>
              <a:t>)</a:t>
            </a:r>
            <a:r>
              <a:rPr lang="ja-JP" altLang="en-US" kern="0">
                <a:latin typeface="Meiryo"/>
                <a:ea typeface="+mn-lt"/>
              </a:rPr>
              <a:t>」</a:t>
            </a:r>
            <a:r>
              <a:rPr lang="en-US" altLang="ja-JP" kern="0">
                <a:latin typeface="Meiryo"/>
                <a:ea typeface="メイリオ"/>
              </a:rPr>
              <a:t>-</a:t>
            </a:r>
            <a:r>
              <a:rPr lang="ja-JP" altLang="en-US" kern="0">
                <a:latin typeface="Meiryo"/>
                <a:ea typeface="メイリオ"/>
              </a:rPr>
              <a:t>「踏み台サーバ設定」</a:t>
            </a:r>
            <a:r>
              <a:rPr lang="ja-JP" kern="0">
                <a:latin typeface="Meiryo"/>
                <a:ea typeface="Meiryo"/>
              </a:rPr>
              <a:t>か</a:t>
            </a:r>
            <a:r>
              <a:rPr lang="ja-JP" altLang="en-US" kern="0">
                <a:latin typeface="Meiryo"/>
                <a:ea typeface="Meiryo"/>
              </a:rPr>
              <a:t>ら以下の項目を更新してください。</a:t>
            </a:r>
            <a:endParaRPr lang="ja-JP" altLang="ja-JP" kern="0"/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BDF53706-800D-486E-9FDD-8943192D3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575061"/>
              </p:ext>
            </p:extLst>
          </p:nvPr>
        </p:nvGraphicFramePr>
        <p:xfrm>
          <a:off x="202406" y="1976437"/>
          <a:ext cx="11885293" cy="3169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25729">
                  <a:extLst>
                    <a:ext uri="{9D8B030D-6E8A-4147-A177-3AD203B41FA5}">
                      <a16:colId xmlns:a16="http://schemas.microsoft.com/office/drawing/2014/main" val="2456134392"/>
                    </a:ext>
                  </a:extLst>
                </a:gridCol>
                <a:gridCol w="1634619">
                  <a:extLst>
                    <a:ext uri="{9D8B030D-6E8A-4147-A177-3AD203B41FA5}">
                      <a16:colId xmlns:a16="http://schemas.microsoft.com/office/drawing/2014/main" val="1644601587"/>
                    </a:ext>
                  </a:extLst>
                </a:gridCol>
                <a:gridCol w="5893593">
                  <a:extLst>
                    <a:ext uri="{9D8B030D-6E8A-4147-A177-3AD203B41FA5}">
                      <a16:colId xmlns:a16="http://schemas.microsoft.com/office/drawing/2014/main" val="1950483012"/>
                    </a:ext>
                  </a:extLst>
                </a:gridCol>
                <a:gridCol w="1631352">
                  <a:extLst>
                    <a:ext uri="{9D8B030D-6E8A-4147-A177-3AD203B41FA5}">
                      <a16:colId xmlns:a16="http://schemas.microsoft.com/office/drawing/2014/main" val="801815635"/>
                    </a:ext>
                  </a:extLst>
                </a:gridCol>
              </a:tblGrid>
              <a:tr h="2617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>
                          <a:latin typeface="Meiryo"/>
                          <a:ea typeface="Meiryo"/>
                        </a:rPr>
                        <a:t>パラメータ名</a:t>
                      </a:r>
                      <a:endParaRPr lang="en-US" altLang="ja-JP" sz="1400">
                        <a:latin typeface="Meiryo"/>
                        <a:ea typeface="Meiryo"/>
                      </a:endParaRPr>
                    </a:p>
                  </a:txBody>
                  <a:tcPr marL="72000" marR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400" b="1" i="0" u="none" strike="noStrike" noProof="0">
                          <a:solidFill>
                            <a:schemeClr val="lt1"/>
                          </a:solidFill>
                          <a:latin typeface="Meiryo"/>
                          <a:ea typeface="Meiryo"/>
                        </a:rPr>
                        <a:t>初期設定値</a:t>
                      </a:r>
                      <a:endParaRPr lang="en-US" altLang="ja-JP" sz="1400">
                        <a:latin typeface="Meiryo"/>
                      </a:endParaRPr>
                    </a:p>
                  </a:txBody>
                  <a:tcPr marL="72000" marR="72000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>
                          <a:latin typeface="Meiryo"/>
                          <a:ea typeface="Meiryo"/>
                        </a:rPr>
                        <a:t>説明</a:t>
                      </a:r>
                    </a:p>
                  </a:txBody>
                  <a:tcPr marL="72000" marR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>
                          <a:latin typeface="Meiryo"/>
                          <a:ea typeface="Meiryo"/>
                        </a:rPr>
                        <a:t>ユーザによる変更</a:t>
                      </a:r>
                    </a:p>
                  </a:txBody>
                  <a:tcPr marL="72000" marR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06757"/>
                  </a:ext>
                </a:extLst>
              </a:tr>
              <a:tr h="25168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踏</a:t>
                      </a: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み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台サーバ</a:t>
                      </a: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テンプレート名</a:t>
                      </a:r>
                      <a:endParaRPr lang="ja-JP" sz="1400">
                        <a:latin typeface="Meiryo"/>
                        <a:ea typeface="Meiryo"/>
                      </a:endParaRPr>
                    </a:p>
                  </a:txBody>
                  <a:tcPr marL="72000" marR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template</a:t>
                      </a:r>
                      <a:endParaRPr lang="en-US" altLang="ja-JP" sz="1400">
                        <a:latin typeface="Meiryo"/>
                        <a:ea typeface="Meiryo"/>
                      </a:endParaRPr>
                    </a:p>
                  </a:txBody>
                  <a:tcPr marL="72000" marR="720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踏み台サーバに使用する仮想マシンのテンプレート名を入力します。</a:t>
                      </a:r>
                      <a:endParaRPr lang="en-US" altLang="ja-JP" sz="1400">
                        <a:latin typeface="Meiryo"/>
                      </a:endParaRPr>
                    </a:p>
                  </a:txBody>
                  <a:tcPr marL="72000" marR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必須</a:t>
                      </a:r>
                    </a:p>
                  </a:txBody>
                  <a:tcPr marL="72000" marR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87213"/>
                  </a:ext>
                </a:extLst>
              </a:tr>
              <a:tr h="44296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Meiryo"/>
                          <a:ea typeface="Meiryo"/>
                        </a:rPr>
                        <a:t>踏</a:t>
                      </a:r>
                      <a:r>
                        <a:rPr lang="ja-JP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Meiryo"/>
                          <a:ea typeface="Meiryo"/>
                        </a:rPr>
                        <a:t>み</a:t>
                      </a:r>
                      <a:r>
                        <a:rPr lang="ja-JP" alt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Meiryo"/>
                          <a:ea typeface="Meiryo"/>
                        </a:rPr>
                        <a:t>台</a:t>
                      </a:r>
                      <a:r>
                        <a:rPr lang="ja-JP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Meiryo"/>
                          <a:ea typeface="Meiryo"/>
                        </a:rPr>
                        <a:t>サーバ名</a:t>
                      </a:r>
                      <a:endParaRPr lang="en-US" altLang="ja-JP" sz="1400">
                        <a:solidFill>
                          <a:schemeClr val="tx1"/>
                        </a:solidFill>
                        <a:latin typeface="Meiryo"/>
                        <a:ea typeface="Meiryo"/>
                      </a:endParaRPr>
                    </a:p>
                  </a:txBody>
                  <a:tcPr marL="72000" marR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Meiryo"/>
                          <a:ea typeface="Meiryo"/>
                        </a:rPr>
                        <a:t>機器一覧で登録したホスト名</a:t>
                      </a:r>
                    </a:p>
                  </a:txBody>
                  <a:tcPr marL="72000" marR="720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1" lang="ja-JP" altLang="en-US" sz="1400" b="0" i="0" u="none" strike="noStrike" kern="1200" noProof="0">
                          <a:solidFill>
                            <a:schemeClr val="dk1"/>
                          </a:solidFill>
                          <a:effectLst/>
                          <a:latin typeface="Meiryo"/>
                          <a:ea typeface="Meiryo"/>
                          <a:cs typeface="+mn-cs"/>
                        </a:rPr>
                        <a:t>機器一覧で登録した</a:t>
                      </a:r>
                      <a:r>
                        <a:rPr lang="ja-JP" altLang="en-US" sz="1400" b="0" i="0" u="none" strike="noStrike" kern="1200" noProof="0">
                          <a:solidFill>
                            <a:schemeClr val="dk1"/>
                          </a:solidFill>
                          <a:effectLst/>
                          <a:latin typeface="Meiryo"/>
                          <a:ea typeface="Meiryo"/>
                          <a:cs typeface="+mn-cs"/>
                        </a:rPr>
                        <a:t>ホスト名を入力します。</a:t>
                      </a:r>
                      <a:endParaRPr kumimoji="1" lang="en-US" altLang="ja-JP" sz="1400" b="0" i="0" u="none" strike="noStrike" kern="1200" noProof="0">
                        <a:solidFill>
                          <a:schemeClr val="dk1"/>
                        </a:solidFill>
                        <a:effectLst/>
                        <a:latin typeface="Meiryo"/>
                        <a:ea typeface="Meiryo"/>
                        <a:cs typeface="+mn-cs"/>
                      </a:endParaRPr>
                    </a:p>
                  </a:txBody>
                  <a:tcPr marL="72000" marR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>
                          <a:solidFill>
                            <a:schemeClr val="tx1"/>
                          </a:solidFill>
                          <a:effectLst/>
                          <a:latin typeface="Meiryo"/>
                          <a:ea typeface="Meiryo"/>
                        </a:rPr>
                        <a:t>任意</a:t>
                      </a:r>
                    </a:p>
                  </a:txBody>
                  <a:tcPr marL="72000" marR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711552"/>
                  </a:ext>
                </a:extLst>
              </a:tr>
              <a:tr h="26175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CPU</a:t>
                      </a:r>
                      <a:endParaRPr lang="en-US" altLang="ja-JP" sz="1400">
                        <a:latin typeface="Meiryo"/>
                        <a:ea typeface="Meiryo"/>
                      </a:endParaRPr>
                    </a:p>
                  </a:txBody>
                  <a:tcPr marL="72000" marR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1</a:t>
                      </a:r>
                    </a:p>
                  </a:txBody>
                  <a:tcPr marL="72000" marR="72000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それぞれのサーバに割り当てるCPU数を入力します。</a:t>
                      </a:r>
                      <a:endParaRPr lang="ja-JP" sz="1400" b="0" i="0" u="none" strike="noStrike" noProof="0">
                        <a:effectLst/>
                        <a:latin typeface="Meiryo"/>
                        <a:ea typeface="Meiryo"/>
                      </a:endParaRPr>
                    </a:p>
                  </a:txBody>
                  <a:tcPr marL="72000" marR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任意</a:t>
                      </a:r>
                    </a:p>
                  </a:txBody>
                  <a:tcPr marL="72000" marR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452482"/>
                  </a:ext>
                </a:extLst>
              </a:tr>
              <a:tr h="25168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メモリ</a:t>
                      </a:r>
                    </a:p>
                  </a:txBody>
                  <a:tcPr marL="72000" marR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1024</a:t>
                      </a:r>
                    </a:p>
                  </a:txBody>
                  <a:tcPr marL="72000" marR="72000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それぞれのサーバに割り当てるメモリを</a:t>
                      </a:r>
                      <a:r>
                        <a:rPr lang="en-US" alt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MB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単位で入力します。</a:t>
                      </a:r>
                      <a:endParaRPr lang="ja-JP" altLang="ja-JP" sz="1400" b="0" i="0" u="none" strike="noStrike" noProof="0">
                        <a:effectLst/>
                        <a:latin typeface="Meiryo"/>
                        <a:ea typeface="Meiryo"/>
                      </a:endParaRPr>
                    </a:p>
                  </a:txBody>
                  <a:tcPr marL="72000" marR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任意</a:t>
                      </a:r>
                    </a:p>
                  </a:txBody>
                  <a:tcPr marL="72000" marR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8896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spc="-150" noProof="0">
                          <a:effectLst/>
                          <a:latin typeface="Meiryo"/>
                          <a:ea typeface="Meiryo"/>
                        </a:rPr>
                        <a:t>外部接続ネットワークアダプター名</a:t>
                      </a:r>
                    </a:p>
                  </a:txBody>
                  <a:tcPr marL="72000" marR="720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" altLang="ja-JP" sz="1400" b="0" i="0" u="none" strike="noStrike" kern="1200" noProof="0" err="1">
                          <a:solidFill>
                            <a:schemeClr val="dk1"/>
                          </a:solidFill>
                          <a:effectLst/>
                          <a:latin typeface="Meiryo"/>
                          <a:ea typeface="+mn-ea"/>
                          <a:cs typeface="+mn-cs"/>
                        </a:rPr>
                        <a:t>NetworkA</a:t>
                      </a:r>
                      <a:r>
                        <a:rPr lang="en" altLang="ja-JP" sz="1400" b="0" i="0" u="none" strike="noStrike" noProof="0" err="1">
                          <a:latin typeface="Meiryo"/>
                        </a:rPr>
                        <a:t>dapter</a:t>
                      </a:r>
                      <a:endParaRPr lang="en-US" altLang="ja-JP" sz="1400" err="1">
                        <a:latin typeface="Meiryo"/>
                      </a:endParaRPr>
                    </a:p>
                  </a:txBody>
                  <a:tcPr marL="72000" marR="720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踏み台サーバの</a:t>
                      </a: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外部接続用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ネットワ</a:t>
                      </a: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ー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クアダプター名を入力します。</a:t>
                      </a:r>
                    </a:p>
                  </a:txBody>
                  <a:tcPr marL="72000" marR="720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必須</a:t>
                      </a:r>
                      <a:endParaRPr lang="en-US" altLang="ja-JP" sz="1400">
                        <a:latin typeface="Meiryo"/>
                      </a:endParaRPr>
                    </a:p>
                  </a:txBody>
                  <a:tcPr marL="72000" marR="720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473164"/>
                  </a:ext>
                </a:extLst>
              </a:tr>
              <a:tr h="44296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 b="0" i="0" u="none" strike="noStrike" noProof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eiryo"/>
                          <a:ea typeface="Meiryo"/>
                        </a:rPr>
                        <a:t>外部接続IPアドレス</a:t>
                      </a:r>
                      <a:endParaRPr lang="en-US" altLang="ja-JP" sz="14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iryo"/>
                        <a:ea typeface="Meiryo"/>
                      </a:endParaRPr>
                    </a:p>
                  </a:txBody>
                  <a:tcPr marL="72000" marR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"/>
                          <a:ea typeface="Meiryo"/>
                        </a:rPr>
                        <a:t>機器一覧で登録</a:t>
                      </a:r>
                      <a:endParaRPr lang="en-US" altLang="ja-JP" sz="14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iryo"/>
                        <a:ea typeface="Meiryo"/>
                      </a:endParaRPr>
                    </a:p>
                    <a:p>
                      <a:pPr lvl="0" algn="l">
                        <a:buNone/>
                      </a:pPr>
                      <a:r>
                        <a:rPr lang="ja-JP" altLang="en-US" sz="1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"/>
                          <a:ea typeface="Meiryo"/>
                        </a:rPr>
                        <a:t>した</a:t>
                      </a:r>
                      <a:r>
                        <a:rPr lang="en-US" altLang="ja-JP" sz="1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"/>
                        </a:rPr>
                        <a:t>IP</a:t>
                      </a:r>
                      <a:r>
                        <a:rPr lang="ja-JP" altLang="en-US" sz="1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"/>
                          <a:ea typeface="Meiryo"/>
                        </a:rPr>
                        <a:t>アドレス</a:t>
                      </a:r>
                      <a:endParaRPr lang="en-US" altLang="ja-JP" sz="14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iryo"/>
                        <a:ea typeface="Meiryo"/>
                      </a:endParaRPr>
                    </a:p>
                  </a:txBody>
                  <a:tcPr marL="72000" marR="720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noProof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eiryo"/>
                          <a:ea typeface="Meiryo"/>
                        </a:rPr>
                        <a:t>機器一覧で登録した外部接続用</a:t>
                      </a:r>
                      <a:r>
                        <a:rPr lang="en-US" altLang="ja-JP" sz="1400" b="0" i="0" u="none" strike="noStrike" noProof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eiryo"/>
                          <a:ea typeface="Meiryo"/>
                        </a:rPr>
                        <a:t>IP</a:t>
                      </a:r>
                      <a:r>
                        <a:rPr lang="ja-JP" altLang="en-US" sz="1400" b="0" i="0" u="none" strike="noStrike" noProof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eiryo"/>
                          <a:ea typeface="Meiryo"/>
                        </a:rPr>
                        <a:t>アドレスが自動設定されます。</a:t>
                      </a:r>
                      <a:endParaRPr lang="en-US" altLang="ja-JP" sz="1400" b="0" i="0" u="none" strike="noStrike" noProof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eiryo"/>
                        <a:ea typeface="Meiryo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 b="0" i="0" u="none" strike="noStrike" noProof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eiryo"/>
                          <a:ea typeface="Meiryo"/>
                        </a:rPr>
                        <a:t>正しく動作しなくなる可能性があるため、変更しないで下さい。</a:t>
                      </a:r>
                      <a:endParaRPr lang="en-US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72000" marR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sz="1400" b="0" i="0" u="none" strike="noStrike" noProof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eiryo"/>
                          <a:ea typeface="Meiryo"/>
                        </a:rPr>
                        <a:t>不可</a:t>
                      </a:r>
                      <a:endParaRPr lang="en-US" altLang="ja-JP" sz="14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iryo"/>
                        <a:ea typeface="Meiryo"/>
                      </a:endParaRPr>
                    </a:p>
                  </a:txBody>
                  <a:tcPr marL="72000" marR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791741"/>
                  </a:ext>
                </a:extLst>
              </a:tr>
              <a:tr h="25168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外部接続用サブネットマスク</a:t>
                      </a:r>
                      <a:endParaRPr lang="en-US" altLang="ja-JP" sz="1400">
                        <a:latin typeface="Meiryo"/>
                        <a:ea typeface="Meiryo"/>
                      </a:endParaRPr>
                    </a:p>
                  </a:txBody>
                  <a:tcPr marL="72000" marR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24</a:t>
                      </a:r>
                    </a:p>
                  </a:txBody>
                  <a:tcPr marL="72000" marR="720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外部接続用サブネットマスクを入力してください。</a:t>
                      </a:r>
                      <a:endParaRPr lang="en-US" altLang="ja-JP" sz="1400" b="0" i="0" u="none" strike="noStrike" noProof="0">
                        <a:effectLst/>
                        <a:latin typeface="Meiryo"/>
                        <a:ea typeface="Meiryo"/>
                      </a:endParaRPr>
                    </a:p>
                  </a:txBody>
                  <a:tcPr marL="72000" marR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必須</a:t>
                      </a:r>
                    </a:p>
                  </a:txBody>
                  <a:tcPr marL="72000" marR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389497"/>
                  </a:ext>
                </a:extLst>
              </a:tr>
              <a:tr h="26175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外部接続用ゲートウェイ</a:t>
                      </a:r>
                      <a:endParaRPr lang="en-US" altLang="ja-JP" sz="1400">
                        <a:latin typeface="Meiryo"/>
                        <a:ea typeface="Meiryo"/>
                      </a:endParaRPr>
                    </a:p>
                  </a:txBody>
                  <a:tcPr marL="72000" marR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10.0.0.254</a:t>
                      </a:r>
                    </a:p>
                  </a:txBody>
                  <a:tcPr marL="72000" marR="720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外部接続用のゲートウェイアドレスを入力してください。</a:t>
                      </a:r>
                      <a:endParaRPr lang="en-US" sz="1400">
                        <a:latin typeface="Meiryo"/>
                        <a:ea typeface="Meiryo"/>
                      </a:endParaRPr>
                    </a:p>
                  </a:txBody>
                  <a:tcPr marL="72000" marR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 dirty="0">
                          <a:effectLst/>
                          <a:latin typeface="Meiryo"/>
                          <a:ea typeface="Meiryo"/>
                        </a:rPr>
                        <a:t>必須</a:t>
                      </a:r>
                    </a:p>
                  </a:txBody>
                  <a:tcPr marL="72000" marR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678491"/>
                  </a:ext>
                </a:extLst>
              </a:tr>
            </a:tbl>
          </a:graphicData>
        </a:graphic>
      </p:graphicFrame>
      <p:sp>
        <p:nvSpPr>
          <p:cNvPr id="9" name="Rectangle 5">
            <a:extLst>
              <a:ext uri="{FF2B5EF4-FFF2-40B4-BE49-F238E27FC236}">
                <a16:creationId xmlns:a16="http://schemas.microsoft.com/office/drawing/2014/main" id="{A198CAC2-2960-436E-811B-EFBE57EF2E95}"/>
              </a:ext>
            </a:extLst>
          </p:cNvPr>
          <p:cNvSpPr/>
          <p:nvPr/>
        </p:nvSpPr>
        <p:spPr bwMode="auto">
          <a:xfrm>
            <a:off x="521635" y="5433826"/>
            <a:ext cx="9680761" cy="53795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9950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ECB2A77-1230-48C5-A3B5-BEC3266B7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58" y="4695781"/>
            <a:ext cx="10945905" cy="8057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273F3A-5921-4EA1-987E-6D99C94D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Ⅲ-3. VMware</a:t>
            </a:r>
            <a:r>
              <a:rPr lang="ja-JP" altLang="en-US"/>
              <a:t>のパラメータ登録</a:t>
            </a:r>
            <a:r>
              <a:rPr lang="ja-JP" altLang="ja-JP"/>
              <a:t> </a:t>
            </a:r>
            <a:r>
              <a:rPr lang="en-US" altLang="ja-JP"/>
              <a:t>(6/7)</a:t>
            </a:r>
            <a:endParaRPr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79705" indent="-179705"/>
            <a:r>
              <a:rPr lang="ja-JP" altLang="en-US">
                <a:latin typeface="Meiryo"/>
              </a:rPr>
              <a:t>踏み台サーバのログイン情報入力</a:t>
            </a:r>
            <a:endParaRPr lang="en-US" altLang="ja-JP">
              <a:latin typeface="Meiryo"/>
            </a:endParaRPr>
          </a:p>
          <a:p>
            <a:pPr marL="177800" indent="0">
              <a:buNone/>
            </a:pPr>
            <a:r>
              <a:rPr lang="en-US" altLang="ja-JP">
                <a:latin typeface="Meiryo"/>
              </a:rPr>
              <a:t>VMware Model</a:t>
            </a:r>
            <a:r>
              <a:rPr lang="ja-JP" altLang="en-US">
                <a:latin typeface="Meiryo"/>
              </a:rPr>
              <a:t>は、踏み台サーバを経由して各サーバをセットアップします。</a:t>
            </a:r>
            <a:endParaRPr lang="en-US" altLang="ja-JP">
              <a:latin typeface="Meiryo"/>
            </a:endParaRPr>
          </a:p>
          <a:p>
            <a:pPr marL="177800" indent="0" defTabSz="914400">
              <a:buNone/>
            </a:pPr>
            <a:r>
              <a:rPr lang="ja-JP" altLang="en-US">
                <a:latin typeface="Meiryo"/>
              </a:rPr>
              <a:t>「</a:t>
            </a:r>
            <a:r>
              <a:rPr lang="en-US" altLang="ja-JP" err="1">
                <a:latin typeface="Meiryo"/>
              </a:rPr>
              <a:t>VM設定</a:t>
            </a:r>
            <a:r>
              <a:rPr lang="en-US" altLang="ja-JP">
                <a:latin typeface="Meiryo"/>
                <a:ea typeface="+mn-lt"/>
              </a:rPr>
              <a:t>(</a:t>
            </a:r>
            <a:r>
              <a:rPr lang="ja-JP" altLang="en-US">
                <a:latin typeface="Meiryo"/>
                <a:ea typeface="+mn-lt"/>
              </a:rPr>
              <a:t>入力用</a:t>
            </a:r>
            <a:r>
              <a:rPr lang="en-US" altLang="ja-JP">
                <a:latin typeface="Meiryo"/>
                <a:ea typeface="+mn-lt"/>
              </a:rPr>
              <a:t>)</a:t>
            </a:r>
            <a:r>
              <a:rPr lang="ja-JP" altLang="en-US">
                <a:latin typeface="Meiryo"/>
                <a:ea typeface="+mn-lt"/>
              </a:rPr>
              <a:t>」 </a:t>
            </a:r>
            <a:r>
              <a:rPr lang="en-US" altLang="ja-JP">
                <a:latin typeface="Meiryo"/>
                <a:ea typeface="+mn-lt"/>
              </a:rPr>
              <a:t>&gt; </a:t>
            </a:r>
            <a:r>
              <a:rPr lang="ja-JP" altLang="en-US">
                <a:latin typeface="Meiryo"/>
              </a:rPr>
              <a:t>「踏み台サーバ設定」</a:t>
            </a:r>
            <a:r>
              <a:rPr lang="ja-JP" altLang="ja-JP">
                <a:latin typeface="Meiryo"/>
                <a:ea typeface="Meiryo"/>
              </a:rPr>
              <a:t>か</a:t>
            </a:r>
            <a:r>
              <a:rPr lang="ja-JP" altLang="en-US">
                <a:latin typeface="Meiryo"/>
                <a:ea typeface="Meiryo"/>
              </a:rPr>
              <a:t>ら踏み台</a:t>
            </a:r>
            <a:r>
              <a:rPr lang="ja-JP" altLang="en-US">
                <a:latin typeface="Meiryo"/>
                <a:ea typeface="+mn-lt"/>
              </a:rPr>
              <a:t>サーバ</a:t>
            </a:r>
            <a:r>
              <a:rPr lang="ja-JP" altLang="ja-JP">
                <a:latin typeface="Meiryo"/>
                <a:ea typeface="Meiryo"/>
              </a:rPr>
              <a:t>の</a:t>
            </a:r>
            <a:r>
              <a:rPr lang="ja-JP" altLang="en-US">
                <a:latin typeface="Meiryo"/>
                <a:ea typeface="Meiryo"/>
              </a:rPr>
              <a:t>ログイン</a:t>
            </a:r>
            <a:r>
              <a:rPr lang="ja-JP" altLang="ja-JP">
                <a:latin typeface="Meiryo"/>
                <a:ea typeface="Meiryo"/>
              </a:rPr>
              <a:t>情報</a:t>
            </a:r>
            <a:r>
              <a:rPr lang="ja-JP" altLang="en-US">
                <a:latin typeface="Meiryo"/>
                <a:ea typeface="Meiryo"/>
              </a:rPr>
              <a:t>が正しく設定されていること</a:t>
            </a:r>
            <a:r>
              <a:rPr lang="ja-JP" altLang="ja-JP">
                <a:latin typeface="Meiryo"/>
                <a:ea typeface="Meiryo"/>
              </a:rPr>
              <a:t>を</a:t>
            </a:r>
            <a:r>
              <a:rPr lang="ja-JP" altLang="en-US">
                <a:latin typeface="Meiryo"/>
                <a:ea typeface="Meiryo"/>
              </a:rPr>
              <a:t>確認してください。</a:t>
            </a:r>
            <a:endParaRPr lang="en-US" altLang="ja-JP">
              <a:ea typeface="+mn-lt"/>
              <a:cs typeface="+mn-lt"/>
            </a:endParaRP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BDF53706-800D-486E-9FDD-8943192D3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932465"/>
              </p:ext>
            </p:extLst>
          </p:nvPr>
        </p:nvGraphicFramePr>
        <p:xfrm>
          <a:off x="654632" y="2418174"/>
          <a:ext cx="11051998" cy="1524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97274">
                  <a:extLst>
                    <a:ext uri="{9D8B030D-6E8A-4147-A177-3AD203B41FA5}">
                      <a16:colId xmlns:a16="http://schemas.microsoft.com/office/drawing/2014/main" val="2456134392"/>
                    </a:ext>
                  </a:extLst>
                </a:gridCol>
                <a:gridCol w="3260775">
                  <a:extLst>
                    <a:ext uri="{9D8B030D-6E8A-4147-A177-3AD203B41FA5}">
                      <a16:colId xmlns:a16="http://schemas.microsoft.com/office/drawing/2014/main" val="498183510"/>
                    </a:ext>
                  </a:extLst>
                </a:gridCol>
                <a:gridCol w="4665916">
                  <a:extLst>
                    <a:ext uri="{9D8B030D-6E8A-4147-A177-3AD203B41FA5}">
                      <a16:colId xmlns:a16="http://schemas.microsoft.com/office/drawing/2014/main" val="1950483012"/>
                    </a:ext>
                  </a:extLst>
                </a:gridCol>
                <a:gridCol w="1628033">
                  <a:extLst>
                    <a:ext uri="{9D8B030D-6E8A-4147-A177-3AD203B41FA5}">
                      <a16:colId xmlns:a16="http://schemas.microsoft.com/office/drawing/2014/main" val="80181563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>
                          <a:latin typeface="メイリオ"/>
                          <a:ea typeface="メイリオ"/>
                        </a:rPr>
                        <a:t>パラメータ名</a:t>
                      </a:r>
                      <a:endParaRPr lang="en-US" altLang="ja-JP" sz="1400">
                        <a:latin typeface="メイリオ"/>
                        <a:ea typeface="メイリオ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400" b="1" i="0" u="none" strike="noStrike" noProof="0">
                          <a:solidFill>
                            <a:schemeClr val="lt1"/>
                          </a:solidFill>
                          <a:latin typeface="Meiryo"/>
                          <a:ea typeface="Meiryo"/>
                        </a:rPr>
                        <a:t>初期設定値</a:t>
                      </a:r>
                      <a:endParaRPr lang="en-US" altLang="ja-JP"/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/>
                        <a:t>説明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/>
                        <a:t>ユーザによる変更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0675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メイリオ"/>
                          <a:ea typeface="メイリオ"/>
                        </a:rPr>
                        <a:t>ホスト名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b="0" i="0" u="none" strike="noStrike" noProof="0">
                          <a:effectLst/>
                        </a:rPr>
                        <a:t>ITA</a:t>
                      </a:r>
                      <a:r>
                        <a:rPr lang="ja-JP" altLang="en-US" sz="1400" b="0" i="0" u="none" strike="noStrike" noProof="0">
                          <a:effectLst/>
                        </a:rPr>
                        <a:t>サーバのホスト名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機器一覧で登録したホスト名が自動設定されます。</a:t>
                      </a:r>
                      <a:endParaRPr lang="en-US" altLang="ja-JP" sz="1400" b="0" i="0" u="none" strike="noStrike" noProof="0">
                        <a:effectLst/>
                        <a:latin typeface="Meiryo"/>
                        <a:ea typeface="Meiry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メイリオ"/>
                          <a:ea typeface="メイリオ"/>
                        </a:rPr>
                        <a:t>不可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87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</a:rPr>
                        <a:t>オペレーション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 b="0" i="0" u="none" strike="noStrike" noProof="0">
                          <a:effectLst/>
                          <a:latin typeface="メイリオ"/>
                          <a:ea typeface="メイリオ"/>
                        </a:rPr>
                        <a:t>VMware-Model</a:t>
                      </a:r>
                      <a:endParaRPr lang="en-US" altLang="ja-JP" sz="14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</a:rPr>
                        <a:t>実行したいオペレーション名が自動設定されます。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>
                          <a:effectLst/>
                        </a:rPr>
                        <a:t>不可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711552"/>
                  </a:ext>
                </a:extLst>
              </a:tr>
              <a:tr h="302172">
                <a:tc rowSpan="2"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sz="1400" b="0" i="0" u="none" strike="noStrike" noProof="0">
                          <a:effectLst/>
                        </a:rPr>
                        <a:t>IPアドレス／</a:t>
                      </a:r>
                      <a:endParaRPr lang="ja-JP" altLang="en-US" sz="1400" b="0" i="0" u="none" strike="noStrike" noProof="0">
                        <a:effectLst/>
                      </a:endParaRPr>
                    </a:p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</a:rPr>
                        <a:t>ユーザ</a:t>
                      </a:r>
                      <a:r>
                        <a:rPr lang="en-US" altLang="ja-JP" sz="1400" b="0" i="0" u="none" strike="noStrike" noProof="0">
                          <a:effectLst/>
                        </a:rPr>
                        <a:t>ID</a:t>
                      </a:r>
                      <a:endParaRPr lang="en-US" altLang="ja-JP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</a:rPr>
                        <a:t>踏み台サーバの</a:t>
                      </a:r>
                      <a:r>
                        <a:rPr lang="en-US" altLang="ja-JP" sz="1400" b="0" i="0" u="none" strike="noStrike" noProof="0">
                          <a:effectLst/>
                        </a:rPr>
                        <a:t>IP</a:t>
                      </a:r>
                      <a:r>
                        <a:rPr lang="ja-JP" altLang="en-US" sz="1400" b="0" i="0" u="none" strike="noStrike" noProof="0">
                          <a:effectLst/>
                        </a:rPr>
                        <a:t>アドレス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機器一覧で登録した踏み台サーバのホスト名が自動設定されます。</a:t>
                      </a:r>
                      <a:endParaRPr lang="en-US" altLang="ja-JP" sz="1400" b="0" i="0" u="none" strike="noStrike" noProof="0">
                        <a:effectLst/>
                        <a:latin typeface="Meiryo"/>
                        <a:ea typeface="Meiry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メイリオ"/>
                          <a:ea typeface="メイリオ"/>
                        </a:rPr>
                        <a:t>不可</a:t>
                      </a:r>
                      <a:endParaRPr lang="ja-JP" altLang="en-US" sz="1400" b="0" i="0" u="none" strike="noStrike" noProof="0">
                        <a:effectLst/>
                        <a:latin typeface="Meiryo"/>
                        <a:ea typeface="Meiry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4524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noProof="0" dirty="0">
                          <a:effectLst/>
                        </a:rPr>
                        <a:t>踏み台サーバのログインユーザ</a:t>
                      </a:r>
                      <a:r>
                        <a:rPr lang="en-US" altLang="ja-JP" sz="1400" b="0" i="0" u="none" strike="noStrike" noProof="0" dirty="0">
                          <a:effectLst/>
                        </a:rPr>
                        <a:t>ID</a:t>
                      </a:r>
                      <a:endParaRPr lang="ja-JP" altLang="en-US" sz="1400" b="0" i="0" u="none" strike="noStrike" noProof="0" dirty="0">
                        <a:effectLst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ja-JP" sz="1400" b="0" i="0" u="none" strike="noStrike" noProof="0">
                        <a:effectLst/>
                        <a:latin typeface="Meiryo"/>
                        <a:ea typeface="Meiry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l">
                        <a:buNone/>
                      </a:pPr>
                      <a:endParaRPr lang="ja-JP" altLang="en-US" sz="1400" b="0" i="0" u="none" strike="noStrike" noProof="0">
                        <a:effectLst/>
                        <a:latin typeface="Meiryo"/>
                        <a:ea typeface="Meiry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889661"/>
                  </a:ext>
                </a:extLst>
              </a:tr>
            </a:tbl>
          </a:graphicData>
        </a:graphic>
      </p:graphicFrame>
      <p:sp>
        <p:nvSpPr>
          <p:cNvPr id="10" name="Rectangle 5">
            <a:extLst>
              <a:ext uri="{FF2B5EF4-FFF2-40B4-BE49-F238E27FC236}">
                <a16:creationId xmlns:a16="http://schemas.microsoft.com/office/drawing/2014/main" id="{A198CAC2-2960-436E-811B-EFBE57EF2E95}"/>
              </a:ext>
            </a:extLst>
          </p:cNvPr>
          <p:cNvSpPr/>
          <p:nvPr/>
        </p:nvSpPr>
        <p:spPr bwMode="auto">
          <a:xfrm>
            <a:off x="5287967" y="4676784"/>
            <a:ext cx="1789662" cy="56349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924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78B448A-B7C3-47D7-A1C2-4BF8909C8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24" y="4952572"/>
            <a:ext cx="11069170" cy="9981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273F3A-5921-4EA1-987E-6D99C94D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Ⅲ-3. VMware</a:t>
            </a:r>
            <a:r>
              <a:rPr lang="ja-JP" altLang="en-US"/>
              <a:t>のパラメータ登録</a:t>
            </a:r>
            <a:r>
              <a:rPr lang="ja-JP" altLang="ja-JP"/>
              <a:t> </a:t>
            </a:r>
            <a:r>
              <a:rPr lang="en-US" altLang="ja-JP"/>
              <a:t>(7/7)</a:t>
            </a:r>
            <a:endParaRPr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9705" indent="-179705"/>
            <a:r>
              <a:rPr lang="ja-JP" altLang="en-US">
                <a:latin typeface="Meiryo"/>
              </a:rPr>
              <a:t>踏み台サーバのログイン情報入力</a:t>
            </a:r>
            <a:endParaRPr lang="en-US" altLang="ja-JP">
              <a:latin typeface="Meiryo"/>
            </a:endParaRPr>
          </a:p>
          <a:p>
            <a:pPr marL="177800" indent="0">
              <a:buNone/>
            </a:pPr>
            <a:r>
              <a:rPr lang="en-US" altLang="ja-JP">
                <a:latin typeface="Meiryo"/>
              </a:rPr>
              <a:t>VMware Model</a:t>
            </a:r>
            <a:r>
              <a:rPr lang="ja-JP" altLang="en-US">
                <a:latin typeface="Meiryo"/>
              </a:rPr>
              <a:t>は、踏み台サーバを経由して各サーバをセットアップします。</a:t>
            </a:r>
            <a:endParaRPr lang="en-US" altLang="ja-JP">
              <a:latin typeface="Meiryo"/>
            </a:endParaRPr>
          </a:p>
          <a:p>
            <a:pPr marL="177800" indent="0">
              <a:buNone/>
            </a:pPr>
            <a:r>
              <a:rPr lang="ja-JP" altLang="en-US">
                <a:latin typeface="Meiryo"/>
              </a:rPr>
              <a:t>「</a:t>
            </a:r>
            <a:r>
              <a:rPr lang="en-US" altLang="ja-JP" err="1">
                <a:latin typeface="Meiryo"/>
              </a:rPr>
              <a:t>VM設定</a:t>
            </a:r>
            <a:r>
              <a:rPr lang="en-US" altLang="ja-JP">
                <a:latin typeface="Meiryo"/>
                <a:ea typeface="+mn-lt"/>
              </a:rPr>
              <a:t>(</a:t>
            </a:r>
            <a:r>
              <a:rPr lang="ja-JP" altLang="en-US">
                <a:latin typeface="Meiryo"/>
                <a:ea typeface="+mn-lt"/>
              </a:rPr>
              <a:t>入力用</a:t>
            </a:r>
            <a:r>
              <a:rPr lang="en-US" altLang="ja-JP">
                <a:latin typeface="Meiryo"/>
                <a:ea typeface="+mn-lt"/>
              </a:rPr>
              <a:t>)</a:t>
            </a:r>
            <a:r>
              <a:rPr lang="ja-JP" altLang="en-US">
                <a:latin typeface="Meiryo"/>
                <a:ea typeface="+mn-lt"/>
              </a:rPr>
              <a:t>」 </a:t>
            </a:r>
            <a:r>
              <a:rPr lang="en-US" altLang="ja-JP">
                <a:latin typeface="Meiryo"/>
                <a:ea typeface="+mn-lt"/>
              </a:rPr>
              <a:t>&gt; </a:t>
            </a:r>
            <a:r>
              <a:rPr lang="ja-JP" altLang="en-US">
                <a:latin typeface="Meiryo"/>
              </a:rPr>
              <a:t>「DNS_PROXY設定」</a:t>
            </a:r>
            <a:r>
              <a:rPr lang="ja-JP" altLang="ja-JP">
                <a:latin typeface="Meiryo"/>
                <a:ea typeface="Meiryo"/>
              </a:rPr>
              <a:t>か</a:t>
            </a:r>
            <a:r>
              <a:rPr lang="ja-JP" altLang="en-US">
                <a:latin typeface="Meiryo"/>
                <a:ea typeface="Meiryo"/>
              </a:rPr>
              <a:t>ら踏み台</a:t>
            </a:r>
            <a:r>
              <a:rPr lang="ja-JP" altLang="en-US">
                <a:latin typeface="Meiryo"/>
                <a:ea typeface="+mn-lt"/>
              </a:rPr>
              <a:t>サーバ</a:t>
            </a:r>
            <a:r>
              <a:rPr lang="ja-JP" altLang="ja-JP">
                <a:latin typeface="Meiryo"/>
                <a:ea typeface="Meiryo"/>
              </a:rPr>
              <a:t>のDNSとプロキシ設定</a:t>
            </a:r>
            <a:r>
              <a:rPr lang="ja-JP" altLang="en-US">
                <a:latin typeface="Meiryo"/>
                <a:ea typeface="Meiryo"/>
              </a:rPr>
              <a:t>が正しく設定されていること</a:t>
            </a:r>
            <a:r>
              <a:rPr lang="ja-JP" altLang="ja-JP">
                <a:latin typeface="Meiryo"/>
                <a:ea typeface="Meiryo"/>
              </a:rPr>
              <a:t>を</a:t>
            </a:r>
            <a:r>
              <a:rPr lang="ja-JP" altLang="en-US">
                <a:latin typeface="Meiryo"/>
                <a:ea typeface="Meiryo"/>
              </a:rPr>
              <a:t>確認してください。</a:t>
            </a:r>
            <a:endParaRPr lang="en-US" altLang="ja-JP">
              <a:ea typeface="+mn-lt"/>
              <a:cs typeface="+mn-lt"/>
            </a:endParaRP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BDF53706-800D-486E-9FDD-8943192D3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223420"/>
              </p:ext>
            </p:extLst>
          </p:nvPr>
        </p:nvGraphicFramePr>
        <p:xfrm>
          <a:off x="583194" y="2227674"/>
          <a:ext cx="11051998" cy="2377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97274">
                  <a:extLst>
                    <a:ext uri="{9D8B030D-6E8A-4147-A177-3AD203B41FA5}">
                      <a16:colId xmlns:a16="http://schemas.microsoft.com/office/drawing/2014/main" val="2456134392"/>
                    </a:ext>
                  </a:extLst>
                </a:gridCol>
                <a:gridCol w="3260775">
                  <a:extLst>
                    <a:ext uri="{9D8B030D-6E8A-4147-A177-3AD203B41FA5}">
                      <a16:colId xmlns:a16="http://schemas.microsoft.com/office/drawing/2014/main" val="498183510"/>
                    </a:ext>
                  </a:extLst>
                </a:gridCol>
                <a:gridCol w="4665916">
                  <a:extLst>
                    <a:ext uri="{9D8B030D-6E8A-4147-A177-3AD203B41FA5}">
                      <a16:colId xmlns:a16="http://schemas.microsoft.com/office/drawing/2014/main" val="1950483012"/>
                    </a:ext>
                  </a:extLst>
                </a:gridCol>
                <a:gridCol w="1628033">
                  <a:extLst>
                    <a:ext uri="{9D8B030D-6E8A-4147-A177-3AD203B41FA5}">
                      <a16:colId xmlns:a16="http://schemas.microsoft.com/office/drawing/2014/main" val="80181563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>
                          <a:latin typeface="メイリオ"/>
                          <a:ea typeface="メイリオ"/>
                        </a:rPr>
                        <a:t>パラメータ名</a:t>
                      </a:r>
                      <a:endParaRPr lang="en-US" altLang="ja-JP" sz="1400">
                        <a:latin typeface="メイリオ"/>
                        <a:ea typeface="メイリオ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400" b="1" i="0" u="none" strike="noStrike" noProof="0">
                          <a:solidFill>
                            <a:schemeClr val="lt1"/>
                          </a:solidFill>
                          <a:latin typeface="Meiryo"/>
                          <a:ea typeface="Meiryo"/>
                        </a:rPr>
                        <a:t>初期設定値</a:t>
                      </a:r>
                      <a:endParaRPr lang="en-US" altLang="ja-JP"/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dirty="0"/>
                        <a:t>説明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/>
                        <a:t>ユーザによる変更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06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sz="1400" b="0" i="0" u="none" strike="noStrike" noProof="0">
                          <a:effectLst/>
                          <a:latin typeface="メイリオ"/>
                          <a:ea typeface="メイリオ"/>
                        </a:rPr>
                        <a:t>DNS設定</a:t>
                      </a:r>
                      <a:endParaRPr lang="en-US" altLang="ja-JP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effectLst/>
                          <a:latin typeface="メイリオ"/>
                        </a:rPr>
                        <a:t>10.0.1.1,10.0.2.1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noProof="0" dirty="0">
                          <a:effectLst/>
                          <a:latin typeface="Meiryo"/>
                          <a:ea typeface="Meiryo"/>
                        </a:rPr>
                        <a:t>踏み台</a:t>
                      </a:r>
                      <a:r>
                        <a:rPr lang="ja-JP" altLang="en-US" sz="1400" b="0" i="0" u="none" strike="noStrike" noProof="0" dirty="0" smtClean="0">
                          <a:effectLst/>
                          <a:latin typeface="Meiryo"/>
                          <a:ea typeface="Meiryo"/>
                        </a:rPr>
                        <a:t>サーバに設定</a:t>
                      </a:r>
                      <a:r>
                        <a:rPr lang="ja-JP" altLang="en-US" sz="1400" b="0" i="0" u="none" strike="noStrike" noProof="0" dirty="0">
                          <a:effectLst/>
                          <a:latin typeface="Meiryo"/>
                          <a:ea typeface="Meiryo"/>
                        </a:rPr>
                        <a:t>するDNSサーバのIPアドレスを指定する。カンマ区切りで複数指定可能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Meiryo"/>
                          <a:ea typeface="Meiryo"/>
                        </a:rPr>
                        <a:t>必須</a:t>
                      </a:r>
                      <a:endParaRPr lang="en-US" altLang="ja-JP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554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sz="1400" b="0" i="0" u="none" strike="noStrike" noProof="0">
                          <a:effectLst/>
                          <a:latin typeface="メイリオ"/>
                          <a:ea typeface="メイリオ"/>
                        </a:rPr>
                        <a:t>プロトコル</a:t>
                      </a:r>
                      <a:endParaRPr lang="en-US" altLang="ja-JP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b="0" i="0" u="none" strike="noStrike" noProof="0" dirty="0" err="1">
                          <a:effectLst/>
                        </a:rPr>
                        <a:t>空欄</a:t>
                      </a:r>
                      <a:endParaRPr lang="en-US" altLang="ja-JP" sz="1400" b="0" i="0" u="none" strike="noStrike" noProof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noProof="0" dirty="0">
                          <a:effectLst/>
                          <a:latin typeface="Meiryo"/>
                          <a:ea typeface="Meiryo"/>
                        </a:rPr>
                        <a:t>踏み台サーバに設定する</a:t>
                      </a:r>
                      <a:r>
                        <a:rPr lang="en-US" altLang="en-US" sz="1400" b="0" i="0" u="none" strike="noStrike" noProof="0" dirty="0">
                          <a:effectLst/>
                          <a:latin typeface="Meiryo"/>
                          <a:ea typeface="Meiryo"/>
                        </a:rPr>
                        <a:t>PROXY</a:t>
                      </a:r>
                      <a:r>
                        <a:rPr lang="ja-JP" altLang="en-US" sz="1400" b="0" i="0" u="none" strike="noStrike" noProof="0" dirty="0">
                          <a:effectLst/>
                          <a:latin typeface="Meiryo"/>
                          <a:ea typeface="Meiryo"/>
                        </a:rPr>
                        <a:t>サーバアドレスのプロトコル部分を入力します。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sz="1400" b="0" i="0" u="none" strike="noStrike" noProof="0">
                          <a:effectLst/>
                          <a:latin typeface="Meiryo"/>
                          <a:ea typeface="Meiryo"/>
                        </a:rPr>
                        <a:t>任意</a:t>
                      </a:r>
                      <a:endParaRPr lang="en-US" altLang="ja-JP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067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sz="1400" b="0" i="0" u="none" strike="noStrike" noProof="0">
                          <a:effectLst/>
                          <a:latin typeface="メイリオ"/>
                          <a:ea typeface="メイリオ"/>
                        </a:rPr>
                        <a:t>ホスト</a:t>
                      </a:r>
                      <a:endParaRPr lang="en-US" altLang="ja-JP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noProof="0" dirty="0">
                          <a:effectLst/>
                          <a:latin typeface="メイリオ"/>
                        </a:rPr>
                        <a:t>空欄</a:t>
                      </a:r>
                      <a:endParaRPr lang="en-US" sz="1400" b="0" i="0" u="none" strike="noStrike" noProof="0" dirty="0">
                        <a:effectLst/>
                        <a:latin typeface="メイリオ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 b="0" i="0" u="none" strike="noStrike" noProof="0" dirty="0">
                          <a:effectLst/>
                          <a:latin typeface="Meiryo"/>
                          <a:ea typeface="Meiryo"/>
                        </a:rPr>
                        <a:t>踏み台サーバに設定するPROXYサーバアドレス</a:t>
                      </a:r>
                      <a:r>
                        <a:rPr lang="ja-JP" sz="1400" b="0" i="0" u="none" strike="noStrike" noProof="0" dirty="0" smtClean="0">
                          <a:effectLst/>
                          <a:latin typeface="Meiryo"/>
                          <a:ea typeface="Meiryo"/>
                        </a:rPr>
                        <a:t>の</a:t>
                      </a:r>
                      <a:r>
                        <a:rPr lang="ja-JP" altLang="en-US" sz="1400" b="0" i="0" u="none" strike="noStrike" noProof="0" dirty="0" smtClean="0">
                          <a:effectLst/>
                          <a:latin typeface="Meiryo"/>
                          <a:ea typeface="Meiryo"/>
                        </a:rPr>
                        <a:t>ホスト</a:t>
                      </a:r>
                      <a:r>
                        <a:rPr lang="ja-JP" sz="1400" b="0" i="0" u="none" strike="noStrike" noProof="0" dirty="0" smtClean="0">
                          <a:effectLst/>
                          <a:latin typeface="Meiryo"/>
                          <a:ea typeface="Meiryo"/>
                        </a:rPr>
                        <a:t>部分</a:t>
                      </a:r>
                      <a:r>
                        <a:rPr lang="ja-JP" sz="1400" b="0" i="0" u="none" strike="noStrike" noProof="0" dirty="0">
                          <a:effectLst/>
                          <a:latin typeface="Meiryo"/>
                          <a:ea typeface="Meiryo"/>
                        </a:rPr>
                        <a:t>を入力</a:t>
                      </a:r>
                      <a:r>
                        <a:rPr lang="ja-JP" altLang="en-US" sz="1400" b="0" i="0" u="none" strike="noStrike" noProof="0" dirty="0">
                          <a:effectLst/>
                          <a:latin typeface="Meiryo"/>
                          <a:ea typeface="Meiryo"/>
                        </a:rPr>
                        <a:t>しま</a:t>
                      </a:r>
                      <a:r>
                        <a:rPr lang="ja-JP" sz="1400" b="0" i="0" u="none" strike="noStrike" noProof="0" dirty="0">
                          <a:effectLst/>
                          <a:latin typeface="Meiryo"/>
                          <a:ea typeface="Meiryo"/>
                        </a:rPr>
                        <a:t>す。</a:t>
                      </a:r>
                      <a:endParaRPr lang="ja-JP" sz="1400" b="0" i="0" u="none" strike="noStrike" noProof="0" dirty="0">
                        <a:effectLst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 dirty="0">
                          <a:effectLst/>
                          <a:latin typeface="Meiryo"/>
                          <a:ea typeface="Meiryo"/>
                        </a:rPr>
                        <a:t>任意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905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sz="1400" b="0" i="0" u="none" strike="noStrike" noProof="0" dirty="0">
                          <a:effectLst/>
                          <a:latin typeface="メイリオ"/>
                          <a:ea typeface="メイリオ"/>
                        </a:rPr>
                        <a:t>ポート</a:t>
                      </a:r>
                      <a:endParaRPr lang="en-US" altLang="ja-JP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noProof="0" dirty="0">
                          <a:effectLst/>
                          <a:latin typeface="メイリオ"/>
                        </a:rPr>
                        <a:t>空欄</a:t>
                      </a:r>
                      <a:endParaRPr lang="en-US" sz="1400" b="0" i="0" u="none" strike="noStrike" noProof="0" dirty="0">
                        <a:effectLst/>
                        <a:latin typeface="メイリオ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 b="0" i="0" u="none" strike="noStrike" noProof="0" dirty="0">
                          <a:effectLst/>
                          <a:latin typeface="Meiryo"/>
                          <a:ea typeface="Meiryo"/>
                        </a:rPr>
                        <a:t>踏み台サーバに設定するPROXYサーバの</a:t>
                      </a:r>
                      <a:r>
                        <a:rPr lang="ja-JP" altLang="en-US" sz="1400" b="0" i="0" u="none" strike="noStrike" noProof="0" dirty="0">
                          <a:effectLst/>
                          <a:latin typeface="Meiryo"/>
                          <a:ea typeface="Meiryo"/>
                        </a:rPr>
                        <a:t>ポート番号を</a:t>
                      </a:r>
                      <a:r>
                        <a:rPr lang="ja-JP" sz="1400" b="0" i="0" u="none" strike="noStrike" noProof="0" dirty="0">
                          <a:effectLst/>
                          <a:latin typeface="Meiryo"/>
                          <a:ea typeface="Meiryo"/>
                        </a:rPr>
                        <a:t>入力します。</a:t>
                      </a:r>
                      <a:endParaRPr lang="en-US" altLang="ja-JP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 dirty="0">
                          <a:effectLst/>
                          <a:latin typeface="Meiryo"/>
                          <a:ea typeface="Meiryo"/>
                        </a:rPr>
                        <a:t>任意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570913"/>
                  </a:ext>
                </a:extLst>
              </a:tr>
            </a:tbl>
          </a:graphicData>
        </a:graphic>
      </p:graphicFrame>
      <p:sp>
        <p:nvSpPr>
          <p:cNvPr id="10" name="Rectangle 5">
            <a:extLst>
              <a:ext uri="{FF2B5EF4-FFF2-40B4-BE49-F238E27FC236}">
                <a16:creationId xmlns:a16="http://schemas.microsoft.com/office/drawing/2014/main" id="{A198CAC2-2960-436E-811B-EFBE57EF2E95}"/>
              </a:ext>
            </a:extLst>
          </p:cNvPr>
          <p:cNvSpPr/>
          <p:nvPr/>
        </p:nvSpPr>
        <p:spPr bwMode="auto">
          <a:xfrm>
            <a:off x="5064361" y="4910534"/>
            <a:ext cx="3287946" cy="67013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1593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Ⅲ-4. Conductor</a:t>
            </a:r>
            <a:r>
              <a:rPr kumimoji="1" lang="ja-JP" altLang="en-US"/>
              <a:t>の実行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9705" indent="-179705"/>
            <a:r>
              <a:rPr lang="en-US" altLang="ja-JP">
                <a:latin typeface="Meiryo"/>
                <a:ea typeface="+mn-lt"/>
              </a:rPr>
              <a:t>Conductor</a:t>
            </a:r>
            <a:r>
              <a:rPr lang="ja-JP" altLang="en-US">
                <a:latin typeface="Meiryo"/>
                <a:ea typeface="+mn-lt"/>
              </a:rPr>
              <a:t>の選択と実行</a:t>
            </a:r>
            <a:endParaRPr lang="en-US" altLang="ja-JP">
              <a:latin typeface="Meiryo"/>
              <a:ea typeface="+mn-lt"/>
            </a:endParaRPr>
          </a:p>
          <a:p>
            <a:pPr marL="177800" indent="0">
              <a:buNone/>
            </a:pPr>
            <a:r>
              <a:rPr lang="en-US" altLang="ja-JP">
                <a:latin typeface="Meiryo"/>
                <a:ea typeface="+mn-lt"/>
              </a:rPr>
              <a:t>VMware-Mode</a:t>
            </a:r>
            <a:r>
              <a:rPr lang="en-US">
                <a:ea typeface="+mn-lt"/>
                <a:cs typeface="+mn-lt"/>
              </a:rPr>
              <a:t>l</a:t>
            </a:r>
            <a:r>
              <a:rPr kumimoji="1" lang="ja-JP" altLang="en-US"/>
              <a:t>は以下の</a:t>
            </a:r>
            <a:r>
              <a:rPr kumimoji="1" lang="en-US" altLang="ja-JP"/>
              <a:t>Conductor</a:t>
            </a:r>
            <a:r>
              <a:rPr kumimoji="1" lang="ja-JP" altLang="en-US"/>
              <a:t>とオペレーションの組み合わせで実行します。</a:t>
            </a:r>
            <a:endParaRPr lang="en-US" altLang="ja-JP"/>
          </a:p>
          <a:p>
            <a:pPr marL="177800" indent="0">
              <a:buNone/>
            </a:pPr>
            <a:r>
              <a:rPr kumimoji="1" lang="en-US" altLang="ja-JP"/>
              <a:t>Conductor</a:t>
            </a:r>
            <a:r>
              <a:rPr kumimoji="1" lang="ja-JP" altLang="en-US"/>
              <a:t>とオペレーション</a:t>
            </a:r>
            <a:r>
              <a:rPr lang="ja-JP" altLang="en-US"/>
              <a:t>が正しく選択されていることを確認して実行してください。</a:t>
            </a:r>
            <a:endParaRPr kumimoji="1" lang="en-US" altLang="ja-JP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524607"/>
              </p:ext>
            </p:extLst>
          </p:nvPr>
        </p:nvGraphicFramePr>
        <p:xfrm>
          <a:off x="3086259" y="2318228"/>
          <a:ext cx="5472760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36380">
                  <a:extLst>
                    <a:ext uri="{9D8B030D-6E8A-4147-A177-3AD203B41FA5}">
                      <a16:colId xmlns:a16="http://schemas.microsoft.com/office/drawing/2014/main" val="3515339660"/>
                    </a:ext>
                  </a:extLst>
                </a:gridCol>
                <a:gridCol w="2736380">
                  <a:extLst>
                    <a:ext uri="{9D8B030D-6E8A-4147-A177-3AD203B41FA5}">
                      <a16:colId xmlns:a16="http://schemas.microsoft.com/office/drawing/2014/main" val="1418758587"/>
                    </a:ext>
                  </a:extLst>
                </a:gridCol>
              </a:tblGrid>
              <a:tr h="3492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>
                          <a:solidFill>
                            <a:schemeClr val="bg1"/>
                          </a:solidFill>
                        </a:rPr>
                        <a:t>Conductor</a:t>
                      </a:r>
                      <a:r>
                        <a:rPr kumimoji="1" lang="ja-JP" altLang="en-US" b="0">
                          <a:solidFill>
                            <a:schemeClr val="bg1"/>
                          </a:solidFill>
                        </a:rPr>
                        <a:t>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bg1"/>
                          </a:solidFill>
                        </a:rPr>
                        <a:t>オペレーション名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190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>
                          <a:solidFill>
                            <a:schemeClr val="tx1"/>
                          </a:solidFill>
                        </a:rPr>
                        <a:t>VMware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環境作成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メイリオ"/>
                        </a:rPr>
                        <a:t>VMware-Mode</a:t>
                      </a:r>
                      <a:r>
                        <a:rPr lang="en-US" altLang="ja-JP" b="0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042141"/>
                  </a:ext>
                </a:extLst>
              </a:tr>
            </a:tbl>
          </a:graphicData>
        </a:graphic>
      </p:graphicFrame>
      <p:pic>
        <p:nvPicPr>
          <p:cNvPr id="4" name="Picture 4">
            <a:extLst>
              <a:ext uri="{FF2B5EF4-FFF2-40B4-BE49-F238E27FC236}">
                <a16:creationId xmlns:a16="http://schemas.microsoft.com/office/drawing/2014/main" id="{9DF393B0-AC97-4F70-BFD3-B0E4E43DA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24" y="3731990"/>
            <a:ext cx="9653751" cy="157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61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Ⅳ. VMware Model </a:t>
            </a:r>
            <a:r>
              <a:rPr lang="ja-JP" altLang="en-US"/>
              <a:t>実行結果の確認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620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Ⅳ-2. </a:t>
            </a:r>
            <a:r>
              <a:rPr kumimoji="1" lang="ja-JP" altLang="en-US"/>
              <a:t>仮想ネットワークの確認</a:t>
            </a:r>
          </a:p>
        </p:txBody>
      </p:sp>
      <p:sp>
        <p:nvSpPr>
          <p:cNvPr id="6" name="コンテンツ プレースホルダー 10">
            <a:extLst>
              <a:ext uri="{FF2B5EF4-FFF2-40B4-BE49-F238E27FC236}">
                <a16:creationId xmlns:a16="http://schemas.microsoft.com/office/drawing/2014/main" id="{EBA625EC-6337-4544-964D-581B16FE0B08}"/>
              </a:ext>
            </a:extLst>
          </p:cNvPr>
          <p:cNvSpPr txBox="1">
            <a:spLocks/>
          </p:cNvSpPr>
          <p:nvPr/>
        </p:nvSpPr>
        <p:spPr bwMode="gray">
          <a:xfrm>
            <a:off x="239350" y="836712"/>
            <a:ext cx="11713301" cy="5616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179705" indent="-179705" defTabSz="914400"/>
            <a:r>
              <a:rPr lang="en-US" altLang="ja-JP" kern="0"/>
              <a:t>VMware/</a:t>
            </a:r>
            <a:r>
              <a:rPr lang="ja-JP" altLang="en-US" kern="0"/>
              <a:t>NSX-Tで仮想ネットワークの存在確認</a:t>
            </a:r>
            <a:endParaRPr lang="en-US" altLang="ja-JP" kern="0"/>
          </a:p>
          <a:p>
            <a:pPr marL="177800" indent="0" defTabSz="914400">
              <a:buNone/>
            </a:pPr>
            <a:r>
              <a:rPr lang="en-US" altLang="ja-JP" kern="0"/>
              <a:t>VMware Model</a:t>
            </a:r>
            <a:r>
              <a:rPr lang="ja-JP" altLang="en-US" kern="0"/>
              <a:t>が正しく実行され、仮想ネットワークが作成されたことを確認します。</a:t>
            </a:r>
            <a:endParaRPr lang="en-US" altLang="ja-JP" kern="0"/>
          </a:p>
          <a:p>
            <a:pPr marL="177800" indent="0" defTabSz="914400">
              <a:buNone/>
            </a:pPr>
            <a:r>
              <a:rPr lang="en-US" altLang="ja-JP" kern="0"/>
              <a:t>NSX-T</a:t>
            </a:r>
            <a:r>
              <a:rPr lang="ja-JP" altLang="en-US" kern="0"/>
              <a:t>へログインし、以下のリソースが作成されていることを確認して下さい。</a:t>
            </a:r>
            <a:endParaRPr lang="en-US" altLang="ja-JP" kern="0"/>
          </a:p>
          <a:p>
            <a:pPr marL="179705" indent="-179705" defTabSz="914400"/>
            <a:endParaRPr lang="ja-JP" altLang="en-US" kern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F53706-800D-486E-9FDD-8943192D3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551620"/>
              </p:ext>
            </p:extLst>
          </p:nvPr>
        </p:nvGraphicFramePr>
        <p:xfrm>
          <a:off x="596333" y="2043742"/>
          <a:ext cx="11052000" cy="3383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26788">
                  <a:extLst>
                    <a:ext uri="{9D8B030D-6E8A-4147-A177-3AD203B41FA5}">
                      <a16:colId xmlns:a16="http://schemas.microsoft.com/office/drawing/2014/main" val="2456134392"/>
                    </a:ext>
                  </a:extLst>
                </a:gridCol>
                <a:gridCol w="2026788">
                  <a:extLst>
                    <a:ext uri="{9D8B030D-6E8A-4147-A177-3AD203B41FA5}">
                      <a16:colId xmlns:a16="http://schemas.microsoft.com/office/drawing/2014/main" val="498183510"/>
                    </a:ext>
                  </a:extLst>
                </a:gridCol>
                <a:gridCol w="2026788">
                  <a:extLst>
                    <a:ext uri="{9D8B030D-6E8A-4147-A177-3AD203B41FA5}">
                      <a16:colId xmlns:a16="http://schemas.microsoft.com/office/drawing/2014/main" val="1950483012"/>
                    </a:ext>
                  </a:extLst>
                </a:gridCol>
                <a:gridCol w="1789386">
                  <a:extLst>
                    <a:ext uri="{9D8B030D-6E8A-4147-A177-3AD203B41FA5}">
                      <a16:colId xmlns:a16="http://schemas.microsoft.com/office/drawing/2014/main" val="801815635"/>
                    </a:ext>
                  </a:extLst>
                </a:gridCol>
                <a:gridCol w="3182250">
                  <a:extLst>
                    <a:ext uri="{9D8B030D-6E8A-4147-A177-3AD203B41FA5}">
                      <a16:colId xmlns:a16="http://schemas.microsoft.com/office/drawing/2014/main" val="48077493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>
                          <a:latin typeface="メイリオ"/>
                          <a:ea typeface="メイリオ"/>
                        </a:rPr>
                        <a:t>タブ名</a:t>
                      </a:r>
                      <a:endParaRPr lang="en-US" altLang="ja-JP" sz="1400">
                        <a:latin typeface="メイリオ"/>
                        <a:ea typeface="メイリオ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/>
                        <a:t>メニューグループ名</a:t>
                      </a:r>
                      <a:endParaRPr lang="en-US" altLang="ja-JP" sz="14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/>
                        <a:t>メニュー名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/>
                        <a:t>作成されたリソース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90675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メイリオ"/>
                          <a:ea typeface="メイリオ"/>
                        </a:rPr>
                        <a:t>ネットワーク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</a:rPr>
                        <a:t>接続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b="0" i="0" u="none" strike="noStrike" noProof="0" dirty="0">
                          <a:effectLst/>
                          <a:latin typeface="Meiryo"/>
                          <a:ea typeface="Meiryo"/>
                        </a:rPr>
                        <a:t>Tier-0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ゲートウェイ</a:t>
                      </a:r>
                      <a:endParaRPr lang="en-US" altLang="ja-JP" sz="1400" b="0" i="0" u="none" strike="noStrike" noProof="0">
                        <a:effectLst/>
                        <a:latin typeface="Meiryo"/>
                        <a:ea typeface="Meiry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ja-JP" sz="1400" b="0" i="0" u="none" strike="noStrike" noProof="0" dirty="0">
                          <a:effectLst/>
                          <a:latin typeface="メイリオ"/>
                          <a:ea typeface="メイリオ"/>
                        </a:rPr>
                        <a:t>VMware-Model-Tier0</a:t>
                      </a:r>
                      <a:endParaRPr lang="ja-JP" altLang="en-US" sz="1400" b="0" i="0" u="none" strike="noStrike" noProof="0" dirty="0">
                        <a:effectLst/>
                        <a:latin typeface="メイリオ"/>
                        <a:ea typeface="メイリオ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987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メイリオ"/>
                          <a:ea typeface="メイリオ"/>
                        </a:rPr>
                        <a:t>ネットワーク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</a:rPr>
                        <a:t>接続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b="0" i="0" u="none" strike="noStrike" noProof="0" dirty="0">
                          <a:effectLst/>
                          <a:latin typeface="Meiryo"/>
                          <a:ea typeface="Meiryo"/>
                        </a:rPr>
                        <a:t>Tier-1</a:t>
                      </a: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ゲートウェイ</a:t>
                      </a:r>
                      <a:endParaRPr lang="en-US" altLang="ja-JP" sz="1400" b="0" i="0" u="none" strike="noStrike" noProof="0">
                        <a:effectLst/>
                        <a:latin typeface="Meiryo"/>
                        <a:ea typeface="Meiry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ja-JP" sz="1400" b="0" i="0" u="none" strike="noStrike" noProof="0" dirty="0">
                          <a:effectLst/>
                          <a:latin typeface="メイリオ"/>
                          <a:ea typeface="メイリオ"/>
                        </a:rPr>
                        <a:t>VMware-Model-Tier1-DMZ</a:t>
                      </a:r>
                    </a:p>
                    <a:p>
                      <a:pPr lvl="0" algn="l">
                        <a:buNone/>
                      </a:pPr>
                      <a:r>
                        <a:rPr lang="en-US" altLang="ja-JP" sz="1400" b="0" i="0" u="none" strike="noStrike" noProof="0" dirty="0">
                          <a:effectLst/>
                          <a:latin typeface="メイリオ"/>
                          <a:ea typeface="メイリオ"/>
                        </a:rPr>
                        <a:t>VMware-Model-Tier1-INTRA</a:t>
                      </a:r>
                      <a:endParaRPr lang="ja-JP" altLang="en-US" sz="1400" b="0" i="0" u="none" strike="noStrike" noProof="0" dirty="0">
                        <a:effectLst/>
                        <a:latin typeface="メイリオ"/>
                        <a:ea typeface="メイリオ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71155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メイリオ"/>
                          <a:ea typeface="メイリオ"/>
                        </a:rPr>
                        <a:t>ネットワーク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</a:rPr>
                        <a:t>接続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セグメント</a:t>
                      </a:r>
                      <a:endParaRPr lang="en-US" altLang="ja-JP" sz="1400" b="0" i="0" u="none" strike="noStrike" noProof="0">
                        <a:effectLst/>
                        <a:latin typeface="Meiryo"/>
                        <a:ea typeface="Meiry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ja-JP" sz="1400" b="0" i="0" u="none" strike="noStrike" noProof="0" dirty="0">
                          <a:effectLst/>
                          <a:latin typeface="メイリオ"/>
                          <a:ea typeface="メイリオ"/>
                        </a:rPr>
                        <a:t>VMware-Model-Segment-DMZ</a:t>
                      </a:r>
                    </a:p>
                    <a:p>
                      <a:pPr lvl="0" algn="l">
                        <a:buNone/>
                      </a:pPr>
                      <a:r>
                        <a:rPr lang="en-US" altLang="ja-JP" sz="1400" b="0" i="0" u="none" strike="noStrike" noProof="0" dirty="0">
                          <a:effectLst/>
                          <a:latin typeface="メイリオ"/>
                          <a:ea typeface="メイリオ"/>
                        </a:rPr>
                        <a:t>VMware</a:t>
                      </a:r>
                      <a:r>
                        <a:rPr lang="en-US" altLang="ja-JP" sz="1400" b="0" i="0" u="none" strike="noStrike" baseline="0" noProof="0" dirty="0">
                          <a:effectLst/>
                          <a:latin typeface="メイリオ"/>
                          <a:ea typeface="メイリオ"/>
                        </a:rPr>
                        <a:t>-Model-Segment-INTRA</a:t>
                      </a:r>
                      <a:endParaRPr lang="ja-JP" altLang="en-US" sz="1400" b="0" i="0" u="none" strike="noStrike" noProof="0" dirty="0">
                        <a:effectLst/>
                        <a:latin typeface="メイリオ"/>
                        <a:ea typeface="メイリオ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259824"/>
                  </a:ext>
                </a:extLst>
              </a:tr>
              <a:tr h="288000">
                <a:tc rowSpan="3"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メイリオ"/>
                          <a:ea typeface="メイリオ"/>
                        </a:rPr>
                        <a:t>ネットワーク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</a:rPr>
                        <a:t>ネットワークサービス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ロードバランシング</a:t>
                      </a:r>
                      <a:endParaRPr lang="en-US" altLang="ja-JP" sz="1400" b="0" i="0" u="none" strike="noStrike" noProof="0">
                        <a:effectLst/>
                        <a:latin typeface="Meiryo"/>
                        <a:ea typeface="Meiry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メイリオ"/>
                          <a:ea typeface="メイリオ"/>
                        </a:rPr>
                        <a:t>ロードバランサタブ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0" i="0" u="none" strike="noStrike" noProof="0" dirty="0">
                          <a:effectLst/>
                          <a:latin typeface="+mn-lt"/>
                          <a:ea typeface="+mn-ea"/>
                        </a:rPr>
                        <a:t>VMware-Model-LB</a:t>
                      </a:r>
                      <a:endParaRPr lang="ja-JP" altLang="en-US" sz="1400" b="0" i="0" u="none" strike="noStrike" noProof="0" dirty="0">
                        <a:effectLst/>
                        <a:latin typeface="メイリオ"/>
                        <a:ea typeface="メイリオ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181579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noProof="0">
                          <a:effectLst/>
                          <a:latin typeface="+mn-lt"/>
                          <a:ea typeface="+mn-ea"/>
                        </a:rPr>
                        <a:t>仮想サーバタブ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0" i="0" u="none" strike="noStrike" noProof="0" dirty="0">
                          <a:effectLst/>
                          <a:latin typeface="+mn-lt"/>
                          <a:ea typeface="+mn-ea"/>
                        </a:rPr>
                        <a:t>VMware-Model-</a:t>
                      </a:r>
                      <a:r>
                        <a:rPr lang="en-US" altLang="ja-JP" sz="1400" b="0" i="0" u="none" strike="noStrike" noProof="0" dirty="0" err="1">
                          <a:effectLst/>
                          <a:latin typeface="+mn-lt"/>
                          <a:ea typeface="+mn-ea"/>
                        </a:rPr>
                        <a:t>LBVserver</a:t>
                      </a:r>
                      <a:endParaRPr lang="en-US" altLang="ja-JP" sz="1400" b="0" i="0" u="none" strike="noStrike" noProof="0" dirty="0">
                        <a:effectLst/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9504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メイリオ"/>
                          <a:ea typeface="メイリオ"/>
                        </a:rPr>
                        <a:t>サーバプールタブ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ja-JP" sz="1400" b="0" i="0" u="none" strike="noStrike" noProof="0" dirty="0">
                          <a:effectLst/>
                          <a:latin typeface="+mn-lt"/>
                          <a:ea typeface="+mn-ea"/>
                        </a:rPr>
                        <a:t>VMware-Model-WEB-Pool</a:t>
                      </a:r>
                      <a:endParaRPr lang="ja-JP" altLang="en-US" sz="1400" b="0" i="0" u="none" strike="noStrike" noProof="0" dirty="0">
                        <a:effectLst/>
                        <a:latin typeface="メイリオ"/>
                        <a:ea typeface="メイリオ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53922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メイリオ"/>
                          <a:ea typeface="メイリオ"/>
                        </a:rPr>
                        <a:t>セキュリティ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</a:rPr>
                        <a:t>分散ファイアウォール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全てのルール</a:t>
                      </a:r>
                      <a:endParaRPr lang="en-US" altLang="ja-JP" sz="1400" b="0" i="0" u="none" strike="noStrike" noProof="0">
                        <a:effectLst/>
                        <a:latin typeface="Meiryo"/>
                        <a:ea typeface="Meiry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ja-JP" sz="1400" b="0" i="0" u="none" strike="noStrike" noProof="0" dirty="0">
                          <a:effectLst/>
                          <a:latin typeface="メイリオ"/>
                          <a:ea typeface="メイリオ"/>
                        </a:rPr>
                        <a:t>VMware-Model-FW-policy</a:t>
                      </a:r>
                      <a:endParaRPr lang="ja-JP" altLang="en-US" sz="1400" b="0" i="0" u="none" strike="noStrike" noProof="0" dirty="0">
                        <a:effectLst/>
                        <a:latin typeface="メイリオ"/>
                        <a:ea typeface="メイリオ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4655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メイリオ"/>
                          <a:ea typeface="メイリオ"/>
                        </a:rPr>
                        <a:t>インベントリ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</a:rPr>
                        <a:t>グループ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Meiryo"/>
                          <a:ea typeface="Meiryo"/>
                        </a:rPr>
                        <a:t>全てのルール</a:t>
                      </a:r>
                      <a:endParaRPr lang="en-US" altLang="ja-JP" sz="1400" b="0" i="0" u="none" strike="noStrike" noProof="0">
                        <a:effectLst/>
                        <a:latin typeface="Meiryo"/>
                        <a:ea typeface="Meiry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ja-JP" sz="1400" b="0" i="0" u="none" strike="noStrike" noProof="0" dirty="0">
                          <a:effectLst/>
                          <a:latin typeface="メイリオ"/>
                          <a:ea typeface="メイリオ"/>
                        </a:rPr>
                        <a:t>VMware-Model-Server-Group</a:t>
                      </a:r>
                    </a:p>
                    <a:p>
                      <a:pPr lvl="0" algn="l">
                        <a:buNone/>
                      </a:pPr>
                      <a:r>
                        <a:rPr lang="en-US" altLang="ja-JP" sz="1400" b="0" i="0" u="none" strike="noStrike" noProof="0" dirty="0">
                          <a:effectLst/>
                          <a:latin typeface="Meiryo"/>
                          <a:ea typeface="Meiryo"/>
                        </a:rPr>
                        <a:t>VMware-Model-</a:t>
                      </a:r>
                      <a:r>
                        <a:rPr lang="en-US" altLang="ja-JP" sz="1400" b="0" i="0" u="none" strike="noStrike" noProof="0" dirty="0" err="1">
                          <a:effectLst/>
                          <a:latin typeface="Meiryo"/>
                          <a:ea typeface="Meiryo"/>
                        </a:rPr>
                        <a:t>BastionMember</a:t>
                      </a:r>
                      <a:endParaRPr lang="ja-JP" b="0" dirty="0" err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99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149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Ⅳ-3. </a:t>
            </a:r>
            <a:r>
              <a:rPr kumimoji="1" lang="ja-JP" altLang="en-US"/>
              <a:t>サーバ</a:t>
            </a:r>
            <a:r>
              <a:rPr kumimoji="1" lang="en-US" altLang="ja-JP"/>
              <a:t>(</a:t>
            </a:r>
            <a:r>
              <a:rPr kumimoji="1" lang="ja-JP" altLang="en-US"/>
              <a:t>仮想マシン</a:t>
            </a:r>
            <a:r>
              <a:rPr kumimoji="1" lang="en-US" altLang="ja-JP"/>
              <a:t>)</a:t>
            </a:r>
            <a:r>
              <a:rPr kumimoji="1" lang="ja-JP" altLang="en-US"/>
              <a:t>の確認</a:t>
            </a:r>
          </a:p>
        </p:txBody>
      </p:sp>
      <p:sp>
        <p:nvSpPr>
          <p:cNvPr id="6" name="コンテンツ プレースホルダー 10">
            <a:extLst>
              <a:ext uri="{FF2B5EF4-FFF2-40B4-BE49-F238E27FC236}">
                <a16:creationId xmlns:a16="http://schemas.microsoft.com/office/drawing/2014/main" id="{1A949184-DFA0-4EF8-BB2A-F8D1466C43E1}"/>
              </a:ext>
            </a:extLst>
          </p:cNvPr>
          <p:cNvSpPr txBox="1">
            <a:spLocks/>
          </p:cNvSpPr>
          <p:nvPr/>
        </p:nvSpPr>
        <p:spPr bwMode="gray">
          <a:xfrm>
            <a:off x="239350" y="836712"/>
            <a:ext cx="11713301" cy="5616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179705" indent="-179705" defTabSz="914400">
              <a:buChar char="•"/>
            </a:pPr>
            <a:endParaRPr lang="en-US" altLang="ja-JP" kern="0"/>
          </a:p>
        </p:txBody>
      </p:sp>
      <p:sp>
        <p:nvSpPr>
          <p:cNvPr id="8" name="コンテンツ プレースホルダー 10">
            <a:extLst>
              <a:ext uri="{FF2B5EF4-FFF2-40B4-BE49-F238E27FC236}">
                <a16:creationId xmlns:a16="http://schemas.microsoft.com/office/drawing/2014/main" id="{33F914A2-F7E9-43E5-91A3-9CEC6A4E4BC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464" y="853040"/>
            <a:ext cx="11713301" cy="56164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9705" indent="-179705"/>
            <a:r>
              <a:rPr lang="en-US" altLang="ja-JP"/>
              <a:t>VMware/vSphere</a:t>
            </a:r>
            <a:r>
              <a:rPr lang="ja-JP" altLang="en-US"/>
              <a:t>でサーバの存在確認</a:t>
            </a:r>
            <a:endParaRPr lang="en-US" altLang="ja-JP"/>
          </a:p>
          <a:p>
            <a:pPr marL="177800" indent="0" defTabSz="914400">
              <a:buNone/>
            </a:pPr>
            <a:r>
              <a:rPr lang="en-US" altLang="ja-JP"/>
              <a:t>VMware Model</a:t>
            </a:r>
            <a:r>
              <a:rPr lang="ja-JP" altLang="en-US"/>
              <a:t>が正しく実行され、サーバが作成されたことを確認します。</a:t>
            </a:r>
            <a:endParaRPr lang="en-US" altLang="ja-JP"/>
          </a:p>
          <a:p>
            <a:pPr marL="177800" indent="0" defTabSz="914400">
              <a:buNone/>
            </a:pPr>
            <a:r>
              <a:rPr lang="en-US" altLang="ja-JP"/>
              <a:t>NSX-T</a:t>
            </a:r>
            <a:r>
              <a:rPr lang="ja-JP" altLang="en-US"/>
              <a:t>へログインし、以下のリソースが作成されていることを確認して下さい。</a:t>
            </a:r>
            <a:endParaRPr lang="en-US" altLang="ja-JP"/>
          </a:p>
          <a:p>
            <a:pPr marL="0" indent="0">
              <a:buNone/>
            </a:pPr>
            <a:endParaRPr lang="ja-JP" altLang="en-US"/>
          </a:p>
          <a:p>
            <a:pPr marL="179705" indent="-179705"/>
            <a:endParaRPr lang="ja-JP" altLang="en-US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BDF53706-800D-486E-9FDD-8943192D3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862415"/>
              </p:ext>
            </p:extLst>
          </p:nvPr>
        </p:nvGraphicFramePr>
        <p:xfrm>
          <a:off x="586577" y="2379871"/>
          <a:ext cx="10415233" cy="347831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82217">
                  <a:extLst>
                    <a:ext uri="{9D8B030D-6E8A-4147-A177-3AD203B41FA5}">
                      <a16:colId xmlns:a16="http://schemas.microsoft.com/office/drawing/2014/main" val="2456134392"/>
                    </a:ext>
                  </a:extLst>
                </a:gridCol>
                <a:gridCol w="2424682">
                  <a:extLst>
                    <a:ext uri="{9D8B030D-6E8A-4147-A177-3AD203B41FA5}">
                      <a16:colId xmlns:a16="http://schemas.microsoft.com/office/drawing/2014/main" val="498183510"/>
                    </a:ext>
                  </a:extLst>
                </a:gridCol>
                <a:gridCol w="2424682">
                  <a:extLst>
                    <a:ext uri="{9D8B030D-6E8A-4147-A177-3AD203B41FA5}">
                      <a16:colId xmlns:a16="http://schemas.microsoft.com/office/drawing/2014/main" val="1950483012"/>
                    </a:ext>
                  </a:extLst>
                </a:gridCol>
                <a:gridCol w="3683652">
                  <a:extLst>
                    <a:ext uri="{9D8B030D-6E8A-4147-A177-3AD203B41FA5}">
                      <a16:colId xmlns:a16="http://schemas.microsoft.com/office/drawing/2014/main" val="801815635"/>
                    </a:ext>
                  </a:extLst>
                </a:gridCol>
              </a:tblGrid>
              <a:tr h="5769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>
                          <a:latin typeface="メイリオ"/>
                          <a:ea typeface="メイリオ"/>
                        </a:rPr>
                        <a:t>メニュー名</a:t>
                      </a:r>
                      <a:endParaRPr lang="en-US" altLang="ja-JP" sz="1400">
                        <a:latin typeface="メイリオ"/>
                        <a:ea typeface="メイリオ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/>
                        <a:t>データセンター名</a:t>
                      </a:r>
                      <a:endParaRPr lang="en-US" altLang="ja-JP" sz="1400"/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/>
                        <a:t>フォルダ名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/>
                        <a:t>リソース名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06757"/>
                  </a:ext>
                </a:extLst>
              </a:tr>
              <a:tr h="576972">
                <a:tc rowSpan="5"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effectLst/>
                          <a:latin typeface="メイリオ"/>
                          <a:ea typeface="メイリオ"/>
                        </a:rPr>
                        <a:t>仮想マシン及びテンプレート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b="0" i="0" u="none" strike="noStrike" noProof="0">
                          <a:effectLst/>
                        </a:rPr>
                        <a:t>[</a:t>
                      </a:r>
                      <a:r>
                        <a:rPr lang="ja-JP" altLang="en-US" sz="1400" b="0" i="0" u="none" strike="noStrike" noProof="0">
                          <a:effectLst/>
                        </a:rPr>
                        <a:t>機器情報登録したデータセンター名</a:t>
                      </a:r>
                      <a:r>
                        <a:rPr lang="en-US" altLang="ja-JP" sz="1400" b="0" i="0" u="none" strike="noStrike" noProof="0">
                          <a:effectLst/>
                        </a:rPr>
                        <a:t>]</a:t>
                      </a:r>
                      <a:endParaRPr lang="ja-JP" altLang="en-US" sz="1400" b="0" i="0" u="none" strike="noStrike" noProof="0">
                        <a:effectLst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>
                          <a:ea typeface="+mn-lt"/>
                          <a:cs typeface="+mn-lt"/>
                        </a:rPr>
                        <a:t>VMware-Model</a:t>
                      </a:r>
                      <a:endParaRPr lang="en-US" altLang="ja-JP" sz="1400" b="0" i="0" u="none" strike="noStrike" noProof="0">
                        <a:effectLst/>
                        <a:latin typeface="Meiryo"/>
                        <a:ea typeface="Meiry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effectLst/>
                        </a:rPr>
                        <a:t>VMware-Model-Bastion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87213"/>
                  </a:ext>
                </a:extLst>
              </a:tr>
              <a:tr h="593457">
                <a:tc vMerge="1">
                  <a:txBody>
                    <a:bodyPr/>
                    <a:lstStyle/>
                    <a:p>
                      <a:pPr lvl="0" algn="l">
                        <a:buNone/>
                      </a:pPr>
                      <a:endParaRPr lang="ja-JP" altLang="en-US" sz="1400" b="0" i="0" u="none" strike="noStrike" noProof="0">
                        <a:effectLst/>
                        <a:latin typeface="メイリオ"/>
                        <a:ea typeface="メイリオ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ja-JP" altLang="en-US" sz="1400" b="0" i="0" u="none" strike="noStrike" noProof="0">
                        <a:effectLst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ja-JP" sz="1400" b="0" i="0" u="none" strike="noStrike" noProof="0">
                        <a:effectLst/>
                        <a:latin typeface="Meiryo"/>
                        <a:ea typeface="Meiry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effectLst/>
                        </a:rPr>
                        <a:t>VMware-Model-Web01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711552"/>
                  </a:ext>
                </a:extLst>
              </a:tr>
              <a:tr h="576972">
                <a:tc vMerge="1">
                  <a:txBody>
                    <a:bodyPr/>
                    <a:lstStyle/>
                    <a:p>
                      <a:pPr lvl="0" algn="l">
                        <a:buNone/>
                      </a:pPr>
                      <a:endParaRPr lang="ja-JP" altLang="en-US" sz="1400" b="0" i="0" u="none" strike="noStrike" noProof="0">
                        <a:effectLst/>
                        <a:latin typeface="メイリオ"/>
                        <a:ea typeface="メイリオ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ja-JP" altLang="en-US" sz="1400" b="0" i="0" u="none" strike="noStrike" noProof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ja-JP" sz="1400" b="0" i="0" u="none" strike="noStrike" noProof="0">
                        <a:effectLst/>
                        <a:latin typeface="Meiryo"/>
                        <a:ea typeface="Meiry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effectLst/>
                        </a:rPr>
                        <a:t>VMware-Model-Web02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259824"/>
                  </a:ext>
                </a:extLst>
              </a:tr>
              <a:tr h="576972">
                <a:tc vMerge="1">
                  <a:txBody>
                    <a:bodyPr/>
                    <a:lstStyle/>
                    <a:p>
                      <a:pPr lvl="0" algn="l">
                        <a:buNone/>
                      </a:pPr>
                      <a:endParaRPr lang="ja-JP" altLang="en-US" sz="1400" b="0" i="0" u="none" strike="noStrike" noProof="0">
                        <a:effectLst/>
                        <a:latin typeface="メイリオ"/>
                        <a:ea typeface="メイリオ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ja-JP" altLang="en-US" sz="1400" b="0" i="0" u="none" strike="noStrike" noProof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ja-JP" sz="1400" b="0" i="0" u="none" strike="noStrike" noProof="0">
                        <a:effectLst/>
                        <a:latin typeface="Meiryo"/>
                        <a:ea typeface="Meiry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effectLst/>
                        </a:rPr>
                        <a:t>VMware-Model-AP01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762474"/>
                  </a:ext>
                </a:extLst>
              </a:tr>
              <a:tr h="576972">
                <a:tc vMerge="1">
                  <a:txBody>
                    <a:bodyPr/>
                    <a:lstStyle/>
                    <a:p>
                      <a:pPr lvl="0" algn="l">
                        <a:buNone/>
                      </a:pPr>
                      <a:endParaRPr lang="ja-JP" altLang="en-US" sz="1400" b="0" i="0" u="none" strike="noStrike" noProof="0">
                        <a:effectLst/>
                        <a:latin typeface="メイリオ"/>
                        <a:ea typeface="メイリオ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ja-JP" altLang="en-US" sz="1400" b="0" i="0" u="none" strike="noStrike" noProof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ja-JP" sz="1400" b="0" i="0" u="none" strike="noStrike" noProof="0">
                        <a:effectLst/>
                        <a:latin typeface="Meiryo"/>
                        <a:ea typeface="Meiry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effectLst/>
                        </a:rPr>
                        <a:t>VMware-Model-DB01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085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752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43709-A77B-46C4-BAF7-8B0F3E25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Ⅳ-4. Web</a:t>
            </a:r>
            <a:r>
              <a:rPr lang="ja-JP" altLang="en-US"/>
              <a:t>サーバの設定確認</a:t>
            </a:r>
            <a:endParaRPr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/>
              <a:t>Web</a:t>
            </a:r>
            <a:r>
              <a:rPr lang="ja-JP" altLang="en-US"/>
              <a:t>サーバが正しく設定されていることの確認</a:t>
            </a:r>
            <a:endParaRPr lang="en-US" altLang="ja-JP"/>
          </a:p>
          <a:p>
            <a:pPr marL="180975" indent="0">
              <a:buNone/>
            </a:pPr>
            <a:r>
              <a:rPr lang="ja-JP" altLang="en-US"/>
              <a:t>踏み台サーバへ</a:t>
            </a:r>
            <a:r>
              <a:rPr lang="en-US" altLang="ja-JP"/>
              <a:t>SSH</a:t>
            </a:r>
            <a:r>
              <a:rPr lang="ja-JP" altLang="en-US"/>
              <a:t>ログインし、ロードバランサー宛に「</a:t>
            </a:r>
            <a:r>
              <a:rPr lang="en-US" altLang="ja-JP"/>
              <a:t>curl</a:t>
            </a:r>
            <a:r>
              <a:rPr lang="ja-JP" altLang="en-US"/>
              <a:t>」コマンドを実行し、</a:t>
            </a:r>
            <a:r>
              <a:rPr lang="en-US" altLang="ja-JP"/>
              <a:t>HTTP</a:t>
            </a:r>
            <a:r>
              <a:rPr lang="ja-JP" altLang="en-US"/>
              <a:t>リクエストの結果が正しく返ってくることを確認してください。</a:t>
            </a:r>
          </a:p>
          <a:p>
            <a:endParaRPr kumimoji="1" lang="ja-JP" altLang="en-US"/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028419"/>
              </p:ext>
            </p:extLst>
          </p:nvPr>
        </p:nvGraphicFramePr>
        <p:xfrm>
          <a:off x="645781" y="1953647"/>
          <a:ext cx="11305570" cy="3106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52785">
                  <a:extLst>
                    <a:ext uri="{9D8B030D-6E8A-4147-A177-3AD203B41FA5}">
                      <a16:colId xmlns:a16="http://schemas.microsoft.com/office/drawing/2014/main" val="1359547242"/>
                    </a:ext>
                  </a:extLst>
                </a:gridCol>
                <a:gridCol w="5652785">
                  <a:extLst>
                    <a:ext uri="{9D8B030D-6E8A-4147-A177-3AD203B41FA5}">
                      <a16:colId xmlns:a16="http://schemas.microsoft.com/office/drawing/2014/main" val="1487810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確認方法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正しい応答の例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701851"/>
                  </a:ext>
                </a:extLst>
              </a:tr>
              <a:tr h="273600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kumimoji="1" lang="ja-JP" altLang="en-US"/>
                        <a:t>踏み台サーバへ</a:t>
                      </a:r>
                      <a:r>
                        <a:rPr kumimoji="1" lang="en-US" altLang="ja-JP"/>
                        <a:t>SSH</a:t>
                      </a:r>
                      <a:r>
                        <a:rPr kumimoji="1" lang="ja-JP" altLang="en-US"/>
                        <a:t>ログインします</a:t>
                      </a:r>
                      <a:endParaRPr kumimoji="1" lang="en-US" altLang="ja-JP"/>
                    </a:p>
                    <a:p>
                      <a:pPr marL="342900" indent="-342900">
                        <a:spcBef>
                          <a:spcPts val="1200"/>
                        </a:spcBef>
                        <a:buAutoNum type="arabicPeriod"/>
                      </a:pPr>
                      <a:r>
                        <a:rPr kumimoji="1" lang="ja-JP" altLang="en-US"/>
                        <a:t>ロードバランサー</a:t>
                      </a:r>
                      <a:r>
                        <a:rPr kumimoji="1" lang="en-US" altLang="ja-JP"/>
                        <a:t>(192.168.10.100)</a:t>
                      </a:r>
                      <a:r>
                        <a:rPr kumimoji="1" lang="ja-JP" altLang="en-US"/>
                        <a:t>に対して</a:t>
                      </a:r>
                      <a:r>
                        <a:rPr kumimoji="1" lang="en-US" altLang="ja-JP"/>
                        <a:t>curl</a:t>
                      </a:r>
                      <a:r>
                        <a:rPr kumimoji="1" lang="ja-JP" altLang="en-US"/>
                        <a:t>コマンドで</a:t>
                      </a:r>
                      <a:r>
                        <a:rPr kumimoji="1" lang="en-US" altLang="ja-JP"/>
                        <a:t>HTTP</a:t>
                      </a:r>
                      <a:r>
                        <a:rPr kumimoji="1" lang="ja-JP" altLang="en-US"/>
                        <a:t>リクエストします</a:t>
                      </a:r>
                      <a:endParaRPr kumimoji="1" lang="en-US" altLang="ja-JP"/>
                    </a:p>
                    <a:p>
                      <a:pPr marL="342900" indent="-342900">
                        <a:spcBef>
                          <a:spcPts val="1200"/>
                        </a:spcBef>
                        <a:buAutoNum type="arabicPeriod"/>
                      </a:pPr>
                      <a:r>
                        <a:rPr kumimoji="1" lang="ja-JP" altLang="en-US"/>
                        <a:t>ラウンドロビンによって、</a:t>
                      </a:r>
                      <a:r>
                        <a:rPr kumimoji="1" lang="en-US" altLang="ja-JP"/>
                        <a:t>Web</a:t>
                      </a:r>
                      <a:r>
                        <a:rPr kumimoji="1" lang="ja-JP" altLang="en-US"/>
                        <a:t>サーバー</a:t>
                      </a:r>
                      <a:r>
                        <a:rPr kumimoji="1" lang="en-US" altLang="ja-JP"/>
                        <a:t>01</a:t>
                      </a:r>
                      <a:r>
                        <a:rPr kumimoji="1" lang="ja-JP" altLang="en-US"/>
                        <a:t>と</a:t>
                      </a:r>
                      <a:r>
                        <a:rPr kumimoji="1" lang="en-US" altLang="ja-JP"/>
                        <a:t>Web</a:t>
                      </a:r>
                      <a:r>
                        <a:rPr kumimoji="1" lang="ja-JP" altLang="en-US"/>
                        <a:t>サーバー</a:t>
                      </a:r>
                      <a:r>
                        <a:rPr kumimoji="1" lang="en-US" altLang="ja-JP"/>
                        <a:t>02</a:t>
                      </a:r>
                      <a:r>
                        <a:rPr kumimoji="1" lang="ja-JP" altLang="en-US"/>
                        <a:t>から交互に応答があることを確認します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206493"/>
                  </a:ext>
                </a:extLst>
              </a:tr>
            </a:tbl>
          </a:graphicData>
        </a:graphic>
      </p:graphicFrame>
      <p:pic>
        <p:nvPicPr>
          <p:cNvPr id="12" name="Picture 4">
            <a:extLst>
              <a:ext uri="{FF2B5EF4-FFF2-40B4-BE49-F238E27FC236}">
                <a16:creationId xmlns:a16="http://schemas.microsoft.com/office/drawing/2014/main" id="{6CD966A9-5E79-4040-8179-6EC17D6104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" r="31671" b="52896"/>
          <a:stretch/>
        </p:blipFill>
        <p:spPr bwMode="gray">
          <a:xfrm>
            <a:off x="6374089" y="2497557"/>
            <a:ext cx="5484556" cy="23224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正方形/長方形 2"/>
          <p:cNvSpPr/>
          <p:nvPr/>
        </p:nvSpPr>
        <p:spPr bwMode="auto">
          <a:xfrm>
            <a:off x="6637282" y="2521206"/>
            <a:ext cx="576318" cy="158932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137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239184" y="3045073"/>
            <a:ext cx="11712000" cy="467239"/>
          </a:xfrm>
        </p:spPr>
        <p:txBody>
          <a:bodyPr/>
          <a:lstStyle/>
          <a:p>
            <a:r>
              <a:rPr lang="ja-JP" altLang="en-US"/>
              <a:t>Ⅰ.はじめに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843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コンテンツ プレースホルダー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/>
              <a:t>AP</a:t>
            </a:r>
            <a:r>
              <a:rPr lang="ja-JP" altLang="en-US"/>
              <a:t>サーバと</a:t>
            </a:r>
            <a:r>
              <a:rPr lang="en-US" altLang="ja-JP"/>
              <a:t>DB</a:t>
            </a:r>
            <a:r>
              <a:rPr lang="ja-JP" altLang="en-US"/>
              <a:t>サーバが正しく設定されていることの確認</a:t>
            </a:r>
            <a:endParaRPr lang="en-US" altLang="ja-JP"/>
          </a:p>
          <a:p>
            <a:pPr marL="180975" indent="0">
              <a:buNone/>
            </a:pPr>
            <a:r>
              <a:rPr lang="ja-JP" altLang="en-US"/>
              <a:t>踏み台サーバ経由で各サーバへ</a:t>
            </a:r>
            <a:r>
              <a:rPr lang="en-US" altLang="ja-JP"/>
              <a:t>SSH</a:t>
            </a:r>
            <a:r>
              <a:rPr lang="ja-JP" altLang="en-US"/>
              <a:t>ログインし、パッケージが正しくインストールされていることを確認して下さい。</a:t>
            </a:r>
            <a:endParaRPr lang="en-US" altLang="ja-JP"/>
          </a:p>
          <a:p>
            <a:endParaRPr lang="ja-JP" altLang="en-US"/>
          </a:p>
          <a:p>
            <a:endParaRPr lang="ja-JP" altLang="en-US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085418"/>
              </p:ext>
            </p:extLst>
          </p:nvPr>
        </p:nvGraphicFramePr>
        <p:xfrm>
          <a:off x="645781" y="1953647"/>
          <a:ext cx="11305570" cy="44550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52785">
                  <a:extLst>
                    <a:ext uri="{9D8B030D-6E8A-4147-A177-3AD203B41FA5}">
                      <a16:colId xmlns:a16="http://schemas.microsoft.com/office/drawing/2014/main" val="1359547242"/>
                    </a:ext>
                  </a:extLst>
                </a:gridCol>
                <a:gridCol w="5652785">
                  <a:extLst>
                    <a:ext uri="{9D8B030D-6E8A-4147-A177-3AD203B41FA5}">
                      <a16:colId xmlns:a16="http://schemas.microsoft.com/office/drawing/2014/main" val="1487810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確認方法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正しい応答の例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701851"/>
                  </a:ext>
                </a:extLst>
              </a:tr>
              <a:tr h="4084196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kumimoji="1" lang="ja-JP" altLang="en-US"/>
                        <a:t>踏み台サーバへ</a:t>
                      </a:r>
                      <a:r>
                        <a:rPr kumimoji="1" lang="en-US" altLang="ja-JP"/>
                        <a:t>SSH</a:t>
                      </a:r>
                      <a:r>
                        <a:rPr kumimoji="1" lang="ja-JP" altLang="en-US"/>
                        <a:t>ログイン</a:t>
                      </a:r>
                      <a:endParaRPr kumimoji="1" lang="en-US" altLang="ja-JP"/>
                    </a:p>
                    <a:p>
                      <a:pPr marL="342900" indent="-342900">
                        <a:spcBef>
                          <a:spcPts val="1200"/>
                        </a:spcBef>
                        <a:buAutoNum type="arabicPeriod"/>
                      </a:pPr>
                      <a:r>
                        <a:rPr kumimoji="1" lang="en-US" altLang="ja-JP"/>
                        <a:t>AP</a:t>
                      </a:r>
                      <a:r>
                        <a:rPr kumimoji="1" lang="ja-JP" altLang="en-US"/>
                        <a:t>サーバへ</a:t>
                      </a:r>
                      <a:r>
                        <a:rPr kumimoji="1" lang="en-US" altLang="ja-JP"/>
                        <a:t>SSH</a:t>
                      </a:r>
                      <a:r>
                        <a:rPr kumimoji="1" lang="ja-JP" altLang="en-US"/>
                        <a:t>ログインし、</a:t>
                      </a:r>
                      <a:r>
                        <a:rPr kumimoji="1" lang="en-US" altLang="ja-JP"/>
                        <a:t>pip</a:t>
                      </a:r>
                      <a:r>
                        <a:rPr kumimoji="1" lang="ja-JP" altLang="en-US"/>
                        <a:t>コマンドで</a:t>
                      </a:r>
                      <a:r>
                        <a:rPr kumimoji="1" lang="en-US" altLang="ja-JP"/>
                        <a:t>Django</a:t>
                      </a:r>
                      <a:r>
                        <a:rPr kumimoji="1" lang="ja-JP" altLang="en-US"/>
                        <a:t>がインストールされていることを確認します。</a:t>
                      </a:r>
                      <a:endParaRPr kumimoji="1" lang="en-US" altLang="ja-JP"/>
                    </a:p>
                    <a:p>
                      <a:pPr marL="342900" indent="-342900">
                        <a:buAutoNum type="arabicPeriod"/>
                      </a:pPr>
                      <a:endParaRPr kumimoji="1" lang="en-US" altLang="ja-JP"/>
                    </a:p>
                    <a:p>
                      <a:pPr marL="342900" lvl="0" indent="-342900">
                        <a:buAutoNum type="arabicPeriod"/>
                      </a:pPr>
                      <a:endParaRPr lang="en-US" altLang="ja-JP"/>
                    </a:p>
                    <a:p>
                      <a:pPr marL="342900" lvl="0" indent="-342900">
                        <a:buAutoNum type="arabicPeriod"/>
                      </a:pPr>
                      <a:endParaRPr lang="en-US" altLang="ja-JP"/>
                    </a:p>
                    <a:p>
                      <a:pPr marL="342900" lvl="0" indent="-342900">
                        <a:buAutoNum type="arabicPeriod"/>
                      </a:pPr>
                      <a:endParaRPr lang="en-US" altLang="ja-JP"/>
                    </a:p>
                    <a:p>
                      <a:pPr marL="342900" indent="-342900">
                        <a:spcBef>
                          <a:spcPts val="1200"/>
                        </a:spcBef>
                        <a:buAutoNum type="arabicPeriod"/>
                      </a:pPr>
                      <a:r>
                        <a:rPr kumimoji="1" lang="en-US" altLang="ja-JP"/>
                        <a:t>DB</a:t>
                      </a:r>
                      <a:r>
                        <a:rPr kumimoji="1" lang="ja-JP" altLang="en-US"/>
                        <a:t>サーバへ</a:t>
                      </a:r>
                      <a:r>
                        <a:rPr kumimoji="1" lang="en-US" altLang="ja-JP"/>
                        <a:t>SSH</a:t>
                      </a:r>
                      <a:r>
                        <a:rPr kumimoji="1" lang="ja-JP" altLang="en-US"/>
                        <a:t>ログインし、</a:t>
                      </a:r>
                      <a:r>
                        <a:rPr kumimoji="1" lang="en-US" altLang="ja-JP" err="1"/>
                        <a:t>mysql</a:t>
                      </a:r>
                      <a:r>
                        <a:rPr kumimoji="1" lang="ja-JP" altLang="en-US"/>
                        <a:t>コマンドでバージョンを確認します。</a:t>
                      </a:r>
                      <a:endParaRPr kumimoji="1" lang="en-US" altLang="ja-JP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20649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8F43709-A77B-46C4-BAF7-8B0F3E25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Ⅳ-5. AP</a:t>
            </a:r>
            <a:r>
              <a:rPr lang="ja-JP" altLang="en-US"/>
              <a:t>サーバ及び</a:t>
            </a:r>
            <a:r>
              <a:rPr lang="en-US" altLang="ja-JP"/>
              <a:t>DB</a:t>
            </a:r>
            <a:r>
              <a:rPr lang="ja-JP" altLang="en-US"/>
              <a:t>サーバの確認方法</a:t>
            </a:r>
            <a:endParaRPr lang="en-US" altLang="ja-JP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4AF1F9B1-3C04-4C39-825A-7F803D3658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671"/>
          <a:stretch/>
        </p:blipFill>
        <p:spPr>
          <a:xfrm>
            <a:off x="6549088" y="4910959"/>
            <a:ext cx="5215919" cy="1136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8AF49200-5B78-40DE-BBA0-55E0FBCB97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809"/>
          <a:stretch/>
        </p:blipFill>
        <p:spPr>
          <a:xfrm>
            <a:off x="6569972" y="2389638"/>
            <a:ext cx="5156935" cy="215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正方形/長方形 8"/>
          <p:cNvSpPr/>
          <p:nvPr/>
        </p:nvSpPr>
        <p:spPr bwMode="auto">
          <a:xfrm>
            <a:off x="6802382" y="2427738"/>
            <a:ext cx="576318" cy="158932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6789682" y="4931278"/>
            <a:ext cx="576318" cy="158932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5919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Ⅵ. </a:t>
            </a:r>
            <a:r>
              <a:rPr kumimoji="1" lang="ja-JP" altLang="en-US"/>
              <a:t>仮想ネットワークの削除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416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ja-JP"/>
              <a:t>VMware Model</a:t>
            </a:r>
            <a:r>
              <a:rPr kumimoji="1" lang="ja-JP" altLang="en-US"/>
              <a:t>で作成された仮想ネットワークの削除</a:t>
            </a:r>
            <a:endParaRPr kumimoji="1" lang="en-US" altLang="ja-JP"/>
          </a:p>
          <a:p>
            <a:pPr marL="180975" indent="0">
              <a:buNone/>
            </a:pPr>
            <a:r>
              <a:rPr lang="en-US" altLang="ja-JP"/>
              <a:t>VMware Model</a:t>
            </a:r>
            <a:r>
              <a:rPr lang="ja-JP" altLang="en-US"/>
              <a:t>で作成された仮想ネットワークの状態は、</a:t>
            </a:r>
            <a:r>
              <a:rPr lang="en-US" altLang="ja-JP"/>
              <a:t>Terraform Cloud</a:t>
            </a:r>
            <a:r>
              <a:rPr lang="ja-JP" altLang="en-US"/>
              <a:t>上のワークスペースに保存されています。</a:t>
            </a:r>
            <a:endParaRPr lang="en-US" altLang="ja-JP"/>
          </a:p>
          <a:p>
            <a:pPr marL="180975" indent="0">
              <a:buNone/>
            </a:pPr>
            <a:r>
              <a:rPr kumimoji="1" lang="ja-JP" altLang="en-US"/>
              <a:t>これらの</a:t>
            </a:r>
            <a:r>
              <a:rPr lang="ja-JP" altLang="en-US"/>
              <a:t>ワークスペース</a:t>
            </a:r>
            <a:r>
              <a:rPr kumimoji="1" lang="ja-JP" altLang="en-US"/>
              <a:t>を削除することで、</a:t>
            </a:r>
            <a:r>
              <a:rPr kumimoji="1" lang="en-US" altLang="ja-JP"/>
              <a:t>VMware Model</a:t>
            </a:r>
            <a:r>
              <a:rPr kumimoji="1" lang="ja-JP" altLang="en-US"/>
              <a:t>で作成された仮想ネットワークを削除することが出来ます。</a:t>
            </a:r>
            <a:endParaRPr kumimoji="1" lang="en-US" altLang="ja-JP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+mj-lt"/>
                <a:cs typeface="+mj-lt"/>
              </a:rPr>
              <a:t>Ⅵ-2. </a:t>
            </a:r>
            <a:r>
              <a:rPr kumimoji="1" lang="ja-JP" altLang="en-US"/>
              <a:t>仮想ネットワークの削除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668BA1-45D1-44D2-9D15-F9BB27130AE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120433" y="3078516"/>
            <a:ext cx="717235" cy="496375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31CF28D9-051A-4E7F-8818-CAE6A45028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1" r="26764" b="30894"/>
          <a:stretch/>
        </p:blipFill>
        <p:spPr>
          <a:xfrm>
            <a:off x="914402" y="2779549"/>
            <a:ext cx="5293566" cy="2773241"/>
          </a:xfrm>
          <a:prstGeom prst="rect">
            <a:avLst/>
          </a:prstGeom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31CF28D9-051A-4E7F-8818-CAE6A45028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67" t="25752" r="60022" b="7737"/>
          <a:stretch/>
        </p:blipFill>
        <p:spPr>
          <a:xfrm>
            <a:off x="2429754" y="3720319"/>
            <a:ext cx="1381300" cy="2826173"/>
          </a:xfrm>
          <a:prstGeom prst="rect">
            <a:avLst/>
          </a:prstGeom>
        </p:spPr>
      </p:pic>
      <p:sp>
        <p:nvSpPr>
          <p:cNvPr id="23" name="Rectangle 5">
            <a:extLst>
              <a:ext uri="{FF2B5EF4-FFF2-40B4-BE49-F238E27FC236}">
                <a16:creationId xmlns:a16="http://schemas.microsoft.com/office/drawing/2014/main" id="{A198CAC2-2960-436E-811B-EFBE57EF2E95}"/>
              </a:ext>
            </a:extLst>
          </p:cNvPr>
          <p:cNvSpPr/>
          <p:nvPr/>
        </p:nvSpPr>
        <p:spPr bwMode="auto">
          <a:xfrm>
            <a:off x="865155" y="2783056"/>
            <a:ext cx="1150257" cy="24006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>
              <a:latin typeface="+mn-ea"/>
            </a:endParaRPr>
          </a:p>
        </p:txBody>
      </p:sp>
      <p:sp>
        <p:nvSpPr>
          <p:cNvPr id="25" name="楕円 24"/>
          <p:cNvSpPr/>
          <p:nvPr/>
        </p:nvSpPr>
        <p:spPr bwMode="auto">
          <a:xfrm>
            <a:off x="633100" y="2520760"/>
            <a:ext cx="363232" cy="3632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b="1">
                <a:solidFill>
                  <a:srgbClr val="FF0000"/>
                </a:solidFill>
                <a:latin typeface="+mn-ea"/>
              </a:rPr>
              <a:t>1</a:t>
            </a:r>
            <a:endParaRPr kumimoji="1" lang="ja-JP" altLang="en-US" sz="16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A198CAC2-2960-436E-811B-EFBE57EF2E95}"/>
              </a:ext>
            </a:extLst>
          </p:cNvPr>
          <p:cNvSpPr/>
          <p:nvPr/>
        </p:nvSpPr>
        <p:spPr bwMode="auto">
          <a:xfrm>
            <a:off x="2987162" y="3435242"/>
            <a:ext cx="732642" cy="24006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>
              <a:latin typeface="+mn-ea"/>
            </a:endParaRP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A198CAC2-2960-436E-811B-EFBE57EF2E95}"/>
              </a:ext>
            </a:extLst>
          </p:cNvPr>
          <p:cNvSpPr/>
          <p:nvPr/>
        </p:nvSpPr>
        <p:spPr bwMode="auto">
          <a:xfrm>
            <a:off x="2429754" y="6253500"/>
            <a:ext cx="1381300" cy="24006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atin typeface="+mn-ea"/>
            </a:endParaRPr>
          </a:p>
        </p:txBody>
      </p:sp>
      <p:sp>
        <p:nvSpPr>
          <p:cNvPr id="28" name="楕円 27"/>
          <p:cNvSpPr/>
          <p:nvPr/>
        </p:nvSpPr>
        <p:spPr bwMode="auto">
          <a:xfrm>
            <a:off x="2248138" y="6018952"/>
            <a:ext cx="363232" cy="3632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b="1">
                <a:solidFill>
                  <a:srgbClr val="FF0000"/>
                </a:solidFill>
                <a:latin typeface="+mn-ea"/>
              </a:rPr>
              <a:t>2</a:t>
            </a:r>
            <a:endParaRPr kumimoji="1" lang="ja-JP" altLang="en-US" sz="1600" b="1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9" name="Picture 5">
            <a:extLst>
              <a:ext uri="{FF2B5EF4-FFF2-40B4-BE49-F238E27FC236}">
                <a16:creationId xmlns:a16="http://schemas.microsoft.com/office/drawing/2014/main" id="{6464C6E5-C61C-4EA7-A827-655C24D41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291" y="2729805"/>
            <a:ext cx="4950375" cy="22814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3" name="直線コネクタ 12"/>
          <p:cNvCxnSpPr/>
          <p:nvPr/>
        </p:nvCxnSpPr>
        <p:spPr bwMode="auto">
          <a:xfrm flipV="1">
            <a:off x="3811054" y="2739177"/>
            <a:ext cx="700237" cy="351432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直線コネクタ 29"/>
          <p:cNvCxnSpPr/>
          <p:nvPr/>
        </p:nvCxnSpPr>
        <p:spPr bwMode="auto">
          <a:xfrm flipV="1">
            <a:off x="3811054" y="5020627"/>
            <a:ext cx="700237" cy="148638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Rectangle 5">
            <a:extLst>
              <a:ext uri="{FF2B5EF4-FFF2-40B4-BE49-F238E27FC236}">
                <a16:creationId xmlns:a16="http://schemas.microsoft.com/office/drawing/2014/main" id="{A198CAC2-2960-436E-811B-EFBE57EF2E95}"/>
              </a:ext>
            </a:extLst>
          </p:cNvPr>
          <p:cNvSpPr/>
          <p:nvPr/>
        </p:nvSpPr>
        <p:spPr bwMode="auto">
          <a:xfrm>
            <a:off x="4395154" y="4692250"/>
            <a:ext cx="1150257" cy="24006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>
              <a:latin typeface="+mn-ea"/>
            </a:endParaRPr>
          </a:p>
        </p:txBody>
      </p:sp>
      <p:pic>
        <p:nvPicPr>
          <p:cNvPr id="34" name="Picture 6">
            <a:extLst>
              <a:ext uri="{FF2B5EF4-FFF2-40B4-BE49-F238E27FC236}">
                <a16:creationId xmlns:a16="http://schemas.microsoft.com/office/drawing/2014/main" id="{389119A3-30E0-4012-97EA-D77B79611B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43" r="2988" b="3453"/>
          <a:stretch/>
        </p:blipFill>
        <p:spPr>
          <a:xfrm>
            <a:off x="7641313" y="2344201"/>
            <a:ext cx="2979939" cy="176447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7" name="Rectangle 5">
            <a:extLst>
              <a:ext uri="{FF2B5EF4-FFF2-40B4-BE49-F238E27FC236}">
                <a16:creationId xmlns:a16="http://schemas.microsoft.com/office/drawing/2014/main" id="{A198CAC2-2960-436E-811B-EFBE57EF2E95}"/>
              </a:ext>
            </a:extLst>
          </p:cNvPr>
          <p:cNvSpPr/>
          <p:nvPr/>
        </p:nvSpPr>
        <p:spPr bwMode="auto">
          <a:xfrm>
            <a:off x="7697775" y="3516781"/>
            <a:ext cx="2923477" cy="58958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>
              <a:latin typeface="+mn-ea"/>
            </a:endParaRPr>
          </a:p>
        </p:txBody>
      </p:sp>
      <p:sp>
        <p:nvSpPr>
          <p:cNvPr id="38" name="楕円 37"/>
          <p:cNvSpPr/>
          <p:nvPr/>
        </p:nvSpPr>
        <p:spPr bwMode="auto">
          <a:xfrm>
            <a:off x="4188915" y="4486147"/>
            <a:ext cx="363232" cy="3632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>
                <a:solidFill>
                  <a:srgbClr val="FF0000"/>
                </a:solidFill>
                <a:latin typeface="+mn-ea"/>
              </a:rPr>
              <a:t>3</a:t>
            </a:r>
            <a:endParaRPr kumimoji="1" lang="ja-JP" altLang="en-US" sz="16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9" name="楕円 38"/>
          <p:cNvSpPr/>
          <p:nvPr/>
        </p:nvSpPr>
        <p:spPr bwMode="auto">
          <a:xfrm>
            <a:off x="7516159" y="3312070"/>
            <a:ext cx="363232" cy="3632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>
                <a:solidFill>
                  <a:srgbClr val="FF0000"/>
                </a:solidFill>
                <a:latin typeface="+mn-ea"/>
              </a:rPr>
              <a:t>4</a:t>
            </a:r>
            <a:endParaRPr kumimoji="1" lang="ja-JP" altLang="en-US" sz="1600" b="1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40" name="直線コネクタ 39"/>
          <p:cNvCxnSpPr/>
          <p:nvPr/>
        </p:nvCxnSpPr>
        <p:spPr bwMode="auto">
          <a:xfrm flipV="1">
            <a:off x="5545411" y="2344201"/>
            <a:ext cx="2081216" cy="234804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直線コネクタ 41"/>
          <p:cNvCxnSpPr/>
          <p:nvPr/>
        </p:nvCxnSpPr>
        <p:spPr bwMode="auto">
          <a:xfrm flipV="1">
            <a:off x="5545411" y="4137030"/>
            <a:ext cx="2081216" cy="808732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748426"/>
              </p:ext>
            </p:extLst>
          </p:nvPr>
        </p:nvGraphicFramePr>
        <p:xfrm>
          <a:off x="7044899" y="4245240"/>
          <a:ext cx="4738199" cy="222330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9636">
                  <a:extLst>
                    <a:ext uri="{9D8B030D-6E8A-4147-A177-3AD203B41FA5}">
                      <a16:colId xmlns:a16="http://schemas.microsoft.com/office/drawing/2014/main" val="3902235916"/>
                    </a:ext>
                  </a:extLst>
                </a:gridCol>
                <a:gridCol w="4098563">
                  <a:extLst>
                    <a:ext uri="{9D8B030D-6E8A-4147-A177-3AD203B41FA5}">
                      <a16:colId xmlns:a16="http://schemas.microsoft.com/office/drawing/2014/main" val="206647874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/>
                        <a:t>No.</a:t>
                      </a:r>
                      <a:endParaRPr kumimoji="1" lang="ja-JP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操作概要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24298"/>
                  </a:ext>
                </a:extLst>
              </a:tr>
              <a:tr h="7907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solidFill>
                            <a:schemeClr val="tx1"/>
                          </a:solidFill>
                        </a:rPr>
                        <a:t>ワークスペースを選択します。</a:t>
                      </a:r>
                      <a:endParaRPr kumimoji="1" lang="en-US" altLang="ja-JP" sz="1400">
                        <a:solidFill>
                          <a:schemeClr val="tx1"/>
                        </a:solidFill>
                      </a:endParaRPr>
                    </a:p>
                    <a:p>
                      <a:endParaRPr kumimoji="1" lang="en-US" altLang="ja-JP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07553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>
                          <a:solidFill>
                            <a:schemeClr val="tx1"/>
                          </a:solidFill>
                        </a:rPr>
                        <a:t>Destruction and Deletion</a:t>
                      </a:r>
                      <a:r>
                        <a:rPr kumimoji="1" lang="ja-JP" altLang="en-US" sz="1400">
                          <a:solidFill>
                            <a:schemeClr val="tx1"/>
                          </a:solidFill>
                        </a:rPr>
                        <a:t>を選択します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05791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>
                          <a:solidFill>
                            <a:schemeClr val="tx1"/>
                          </a:solidFill>
                        </a:rPr>
                        <a:t>Queue</a:t>
                      </a:r>
                      <a:r>
                        <a:rPr kumimoji="1" lang="en-US" altLang="ja-JP" sz="1400" baseline="0">
                          <a:solidFill>
                            <a:schemeClr val="tx1"/>
                          </a:solidFill>
                        </a:rPr>
                        <a:t> destroy plan</a:t>
                      </a:r>
                      <a:r>
                        <a:rPr kumimoji="1" lang="ja-JP" altLang="en-US" sz="1400" baseline="0">
                          <a:solidFill>
                            <a:schemeClr val="tx1"/>
                          </a:solidFill>
                        </a:rPr>
                        <a:t>をクリックします</a:t>
                      </a:r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8122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ワークスペース名を入力し、もう一度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Queue destroy</a:t>
                      </a:r>
                      <a:r>
                        <a:rPr kumimoji="1" lang="en-US" altLang="ja-JP" sz="1400" baseline="0" dirty="0">
                          <a:solidFill>
                            <a:schemeClr val="tx1"/>
                          </a:solidFill>
                        </a:rPr>
                        <a:t> plan</a:t>
                      </a:r>
                      <a:r>
                        <a:rPr kumimoji="1" lang="ja-JP" altLang="en-US" sz="1400" baseline="0" dirty="0">
                          <a:solidFill>
                            <a:schemeClr val="tx1"/>
                          </a:solidFill>
                        </a:rPr>
                        <a:t>をクリックします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045382"/>
                  </a:ext>
                </a:extLst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123249"/>
              </p:ext>
            </p:extLst>
          </p:nvPr>
        </p:nvGraphicFramePr>
        <p:xfrm>
          <a:off x="7929367" y="4826565"/>
          <a:ext cx="3456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3852501516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3439388716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kumimoji="1" lang="en-US" altLang="ja-JP" sz="1100" err="1"/>
                        <a:t>Nsxt</a:t>
                      </a:r>
                      <a:r>
                        <a:rPr kumimoji="1" lang="en-US" altLang="ja-JP" sz="1100"/>
                        <a:t>-Workspace</a:t>
                      </a:r>
                      <a:endParaRPr kumimoji="1" lang="ja-JP" altLang="en-US" sz="1100"/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NSX-T</a:t>
                      </a:r>
                      <a:r>
                        <a:rPr kumimoji="1" lang="ja-JP" altLang="en-US" sz="1100"/>
                        <a:t>上のリソース状態</a:t>
                      </a:r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04295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vSphere-Workspace</a:t>
                      </a:r>
                      <a:endParaRPr kumimoji="1" lang="ja-JP" altLang="en-US" sz="1100"/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vSphere</a:t>
                      </a:r>
                      <a:r>
                        <a:rPr kumimoji="1" lang="ja-JP" altLang="en-US" sz="1100" dirty="0"/>
                        <a:t>上のリソース状態</a:t>
                      </a:r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300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7448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6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はじめに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9705" indent="-179705"/>
            <a:r>
              <a:rPr lang="ja-JP" altLang="en-US"/>
              <a:t>本ドキュメントは、</a:t>
            </a:r>
            <a:r>
              <a:rPr lang="en-US" altLang="en-US"/>
              <a:t>Setting </a:t>
            </a:r>
            <a:r>
              <a:rPr lang="en-US" altLang="ja-JP"/>
              <a:t>samples </a:t>
            </a:r>
            <a:r>
              <a:rPr lang="en-US" altLang="en-US"/>
              <a:t>VMware </a:t>
            </a:r>
            <a:r>
              <a:rPr lang="en-US" altLang="ja-JP"/>
              <a:t>Model </a:t>
            </a:r>
            <a:r>
              <a:rPr lang="ja-JP" altLang="en-US"/>
              <a:t>を </a:t>
            </a:r>
            <a:r>
              <a:rPr lang="en-US" altLang="ja-JP"/>
              <a:t>Exastro IT Automation(</a:t>
            </a:r>
            <a:r>
              <a:rPr lang="ja-JP" altLang="en-US"/>
              <a:t>以下、</a:t>
            </a:r>
            <a:r>
              <a:rPr lang="en-US" altLang="ja-JP"/>
              <a:t>ITA)</a:t>
            </a:r>
            <a:r>
              <a:rPr lang="ja-JP" altLang="en-US"/>
              <a:t>に</a:t>
            </a:r>
            <a:r>
              <a:rPr lang="en-US" altLang="ja-JP"/>
              <a:t/>
            </a:r>
            <a:br>
              <a:rPr lang="en-US" altLang="ja-JP"/>
            </a:br>
            <a:r>
              <a:rPr lang="ja-JP" altLang="en-US"/>
              <a:t>インポートして実行するまでの手順を記載しています。</a:t>
            </a:r>
            <a:endParaRPr lang="en-US" altLang="ja-JP"/>
          </a:p>
          <a:p>
            <a:pPr marL="174625" indent="0">
              <a:buNone/>
            </a:pPr>
            <a:r>
              <a:rPr lang="en-US" altLang="ja-JP"/>
              <a:t>VMware Model</a:t>
            </a:r>
            <a:r>
              <a:rPr lang="ja-JP" altLang="en-US"/>
              <a:t>の概要について知りたい方は、</a:t>
            </a:r>
            <a:r>
              <a:rPr lang="en-US" altLang="ja-JP"/>
              <a:t>Setting samples VMware Model </a:t>
            </a:r>
            <a:r>
              <a:rPr lang="ja-JP" altLang="en-US"/>
              <a:t>概要 を</a:t>
            </a:r>
            <a:endParaRPr lang="en-US" altLang="ja-JP"/>
          </a:p>
          <a:p>
            <a:pPr marL="174625" indent="0">
              <a:buNone/>
            </a:pPr>
            <a:r>
              <a:rPr lang="ja-JP" altLang="en-US"/>
              <a:t>ご参照ください。</a:t>
            </a:r>
            <a:endParaRPr lang="en-US" altLang="ja-JP">
              <a:latin typeface="メイリオ"/>
              <a:ea typeface="メイリオ"/>
            </a:endParaRPr>
          </a:p>
          <a:p>
            <a:pPr marL="174625" indent="0">
              <a:buNone/>
            </a:pPr>
            <a:r>
              <a:rPr lang="ja-JP" altLang="en-US">
                <a:latin typeface="メイリオ"/>
                <a:ea typeface="メイリオ"/>
              </a:rPr>
              <a:t>本手順では</a:t>
            </a:r>
            <a:r>
              <a:rPr lang="en-US" altLang="ja-JP">
                <a:latin typeface="メイリオ"/>
                <a:ea typeface="メイリオ"/>
              </a:rPr>
              <a:t>T</a:t>
            </a:r>
            <a:r>
              <a:rPr lang="en-US" altLang="en-US">
                <a:latin typeface="Meiryo"/>
                <a:ea typeface="Meiryo"/>
              </a:rPr>
              <a:t>erraform</a:t>
            </a:r>
            <a:r>
              <a:rPr lang="en-US">
                <a:latin typeface="Meiryo"/>
                <a:ea typeface="Meiryo"/>
              </a:rPr>
              <a:t> Cloud</a:t>
            </a:r>
            <a:r>
              <a:rPr lang="ja-JP" altLang="en-US">
                <a:latin typeface="Meiryo"/>
                <a:ea typeface="Meiryo"/>
              </a:rPr>
              <a:t>を利用する記載となっていますが、</a:t>
            </a:r>
            <a:r>
              <a:rPr lang="en-US" altLang="ja-JP">
                <a:ea typeface="+mn-lt"/>
              </a:rPr>
              <a:t>Terraform Enterprise</a:t>
            </a:r>
            <a:r>
              <a:rPr lang="ja-JP" altLang="en-US">
                <a:ea typeface="+mn-lt"/>
              </a:rPr>
              <a:t> </a:t>
            </a:r>
            <a:r>
              <a:rPr lang="en-US" altLang="ja-JP">
                <a:ea typeface="+mn-lt"/>
              </a:rPr>
              <a:t>で</a:t>
            </a:r>
            <a:r>
              <a:rPr lang="ja-JP" altLang="en-US">
                <a:ea typeface="+mn-lt"/>
              </a:rPr>
              <a:t>実現することも可能です。</a:t>
            </a:r>
            <a:endParaRPr lang="en-US" altLang="ja-JP">
              <a:ea typeface="+mn-lt"/>
            </a:endParaRPr>
          </a:p>
          <a:p>
            <a:pPr marL="174625" indent="0">
              <a:buNone/>
            </a:pPr>
            <a:r>
              <a:rPr lang="ja-JP" altLang="en-US">
                <a:ea typeface="+mn-lt"/>
              </a:rPr>
              <a:t>その際は、</a:t>
            </a:r>
            <a:r>
              <a:rPr lang="en-US" altLang="ja-JP">
                <a:ea typeface="+mn-lt"/>
              </a:rPr>
              <a:t>Terraform Cloud</a:t>
            </a:r>
            <a:r>
              <a:rPr lang="ja-JP" altLang="en-US">
                <a:ea typeface="+mn-lt"/>
              </a:rPr>
              <a:t>を</a:t>
            </a:r>
            <a:r>
              <a:rPr lang="en-US" altLang="ja-JP">
                <a:ea typeface="+mn-lt"/>
              </a:rPr>
              <a:t>Terraform Enterprise</a:t>
            </a:r>
            <a:r>
              <a:rPr lang="ja-JP" altLang="en-US">
                <a:ea typeface="+mn-lt"/>
              </a:rPr>
              <a:t>と読み替えて</a:t>
            </a:r>
            <a:r>
              <a:rPr lang="en-US" altLang="ja-JP" err="1">
                <a:ea typeface="+mn-lt"/>
              </a:rPr>
              <a:t>操作</a:t>
            </a:r>
            <a:r>
              <a:rPr lang="ja-JP" altLang="en-US">
                <a:ea typeface="+mn-lt"/>
              </a:rPr>
              <a:t>をお願いします</a:t>
            </a:r>
            <a:r>
              <a:rPr lang="en-US" altLang="ja-JP">
                <a:ea typeface="+mn-lt"/>
              </a:rPr>
              <a:t>。</a:t>
            </a:r>
          </a:p>
          <a:p>
            <a:pPr marL="174625" indent="0">
              <a:buNone/>
            </a:pPr>
            <a:endParaRPr lang="en-US" altLang="ja-JP">
              <a:latin typeface="メイリオ"/>
              <a:ea typeface="メイリオ"/>
            </a:endParaRPr>
          </a:p>
          <a:p>
            <a:pPr marL="179705" indent="-179705"/>
            <a:r>
              <a:rPr lang="ja-JP" altLang="en-US"/>
              <a:t>用語の説明</a:t>
            </a:r>
            <a:endParaRPr lang="en-US" altLang="ja-JP"/>
          </a:p>
          <a:p>
            <a:pPr marL="179705" indent="-179705"/>
            <a:endParaRPr lang="en-US" altLang="ja-JP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477047"/>
              </p:ext>
            </p:extLst>
          </p:nvPr>
        </p:nvGraphicFramePr>
        <p:xfrm>
          <a:off x="1224567" y="4210889"/>
          <a:ext cx="9749734" cy="1925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1385">
                  <a:extLst>
                    <a:ext uri="{9D8B030D-6E8A-4147-A177-3AD203B41FA5}">
                      <a16:colId xmlns:a16="http://schemas.microsoft.com/office/drawing/2014/main" val="1884901537"/>
                    </a:ext>
                  </a:extLst>
                </a:gridCol>
                <a:gridCol w="2486660">
                  <a:extLst>
                    <a:ext uri="{9D8B030D-6E8A-4147-A177-3AD203B41FA5}">
                      <a16:colId xmlns:a16="http://schemas.microsoft.com/office/drawing/2014/main" val="2768844600"/>
                    </a:ext>
                  </a:extLst>
                </a:gridCol>
                <a:gridCol w="6591689">
                  <a:extLst>
                    <a:ext uri="{9D8B030D-6E8A-4147-A177-3AD203B41FA5}">
                      <a16:colId xmlns:a16="http://schemas.microsoft.com/office/drawing/2014/main" val="2203131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No.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用　語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1" lang="ja-JP" altLang="en-US"/>
                        <a:t>説　明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892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/>
                        <a:t>Organizations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800" b="0" i="0" u="none" strike="noStrike" noProof="0">
                          <a:latin typeface="Meiryo"/>
                          <a:ea typeface="Meiryo"/>
                        </a:rPr>
                        <a:t>アカウントが所属している</a:t>
                      </a:r>
                      <a:r>
                        <a:rPr lang="ja-JP" sz="1800" b="0" i="0" u="none" strike="noStrike" noProof="0">
                          <a:latin typeface="Meiryo"/>
                          <a:ea typeface="Meiryo"/>
                        </a:rPr>
                        <a:t>組織</a:t>
                      </a:r>
                      <a:r>
                        <a:rPr lang="ja-JP" altLang="en-US" sz="1800" b="0" i="0" u="none" strike="noStrike" noProof="0">
                          <a:latin typeface="Meiryo"/>
                          <a:ea typeface="Meiryo"/>
                        </a:rPr>
                        <a:t>の</a:t>
                      </a:r>
                      <a:r>
                        <a:rPr lang="ja-JP" sz="1800" b="0" i="0" u="none" strike="noStrike" noProof="0">
                          <a:latin typeface="Meiryo"/>
                          <a:ea typeface="Meiryo"/>
                        </a:rPr>
                        <a:t>こと</a:t>
                      </a:r>
                      <a:r>
                        <a:rPr lang="ja-JP" altLang="en-US" sz="1800" b="0" i="0" u="none" strike="noStrike" noProof="0">
                          <a:latin typeface="Meiryo"/>
                          <a:ea typeface="Meiryo"/>
                        </a:rPr>
                        <a:t>。</a:t>
                      </a:r>
                    </a:p>
                    <a:p>
                      <a:pPr lvl="0" algn="l">
                        <a:buNone/>
                      </a:pPr>
                      <a:r>
                        <a:rPr lang="ja-JP" altLang="en-US" sz="1800" b="0" i="0" u="none" strike="noStrike" noProof="0"/>
                        <a:t>組織単位で</a:t>
                      </a:r>
                      <a:r>
                        <a:rPr lang="ja-JP" altLang="en-US" sz="1800" b="0" i="0" u="none" strike="noStrike" noProof="0">
                          <a:latin typeface="メイリオ"/>
                          <a:ea typeface="メイリオ"/>
                        </a:rPr>
                        <a:t>共同</a:t>
                      </a:r>
                      <a:r>
                        <a:rPr lang="ja-JP" sz="1800" b="0" i="0" u="none" strike="noStrike" noProof="0"/>
                        <a:t>ワークスペース</a:t>
                      </a:r>
                      <a:r>
                        <a:rPr lang="ja-JP" altLang="en-US" sz="1800" b="0" i="0" u="none" strike="noStrike" noProof="0"/>
                        <a:t>を提供したり</a:t>
                      </a:r>
                      <a:r>
                        <a:rPr lang="ja-JP" sz="1800" b="0" i="0" u="none" strike="noStrike" noProof="0"/>
                        <a:t>、プライベートモジュールを共有したりすることができます</a:t>
                      </a:r>
                      <a:r>
                        <a:rPr lang="ja-JP" altLang="en-US" sz="1800" b="0" i="0" u="none" strike="noStrike" noProof="0"/>
                        <a:t>。</a:t>
                      </a:r>
                      <a:endParaRPr lang="ja-JP" sz="1800" b="0" i="0" u="none" strike="noStrike" noProof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509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Workspaces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800" b="0" i="0" u="none" strike="noStrike" noProof="0" dirty="0">
                          <a:latin typeface="メイリオ"/>
                          <a:ea typeface="メイリオ"/>
                        </a:rPr>
                        <a:t>T</a:t>
                      </a:r>
                      <a:r>
                        <a:rPr lang="ja-JP" sz="1800" b="0" i="0" u="none" strike="noStrike" noProof="0" dirty="0">
                          <a:latin typeface="メイリオ"/>
                          <a:ea typeface="メイリオ"/>
                        </a:rPr>
                        <a:t>erraformの実行状態を</a:t>
                      </a:r>
                      <a:r>
                        <a:rPr lang="ja-JP" altLang="en-US" sz="1800" b="0" i="0" u="none" strike="noStrike" noProof="0" dirty="0">
                          <a:latin typeface="メイリオ"/>
                          <a:ea typeface="メイリオ"/>
                        </a:rPr>
                        <a:t>保存</a:t>
                      </a:r>
                      <a:r>
                        <a:rPr lang="ja-JP" sz="1800" b="0" i="0" u="none" strike="noStrike" noProof="0" dirty="0">
                          <a:latin typeface="メイリオ"/>
                          <a:ea typeface="メイリオ"/>
                        </a:rPr>
                        <a:t>するデータ</a:t>
                      </a:r>
                      <a:r>
                        <a:rPr lang="ja-JP" altLang="en-US" sz="1800" b="0" i="0" u="none" strike="noStrike" noProof="0" dirty="0">
                          <a:latin typeface="メイリオ"/>
                          <a:ea typeface="メイリオ"/>
                        </a:rPr>
                        <a:t>のこと。</a:t>
                      </a:r>
                      <a:endParaRPr lang="en-US" altLang="ja-JP" sz="1800" b="0" i="0" u="none" strike="noStrike" noProof="0" dirty="0">
                        <a:latin typeface="メイリオ"/>
                        <a:ea typeface="メイリオ"/>
                      </a:endParaRPr>
                    </a:p>
                    <a:p>
                      <a:pPr lvl="0">
                        <a:buNone/>
                      </a:pPr>
                      <a:r>
                        <a:rPr lang="ja-JP" altLang="en-US" sz="1800" b="0" i="0" u="none" strike="noStrike" noProof="0" dirty="0">
                          <a:latin typeface="メイリオ"/>
                          <a:ea typeface="メイリオ"/>
                        </a:rPr>
                        <a:t>プロビジョニングするリソースごとに</a:t>
                      </a:r>
                      <a:r>
                        <a:rPr lang="ja-JP" sz="1800" b="0" i="0" u="none" strike="noStrike" noProof="0" dirty="0">
                          <a:latin typeface="メイリオ"/>
                          <a:ea typeface="メイリオ"/>
                        </a:rPr>
                        <a:t>管理</a:t>
                      </a:r>
                      <a:r>
                        <a:rPr lang="ja-JP" altLang="en-US" sz="1800" b="0" i="0" u="none" strike="noStrike" noProof="0" dirty="0">
                          <a:latin typeface="メイリオ"/>
                          <a:ea typeface="メイリオ"/>
                        </a:rPr>
                        <a:t>することが可能です。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068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859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Ⅱ. </a:t>
            </a:r>
            <a:r>
              <a:rPr lang="en-US">
                <a:latin typeface="Meiryo"/>
                <a:ea typeface="Meiryo"/>
              </a:rPr>
              <a:t>VMware Model</a:t>
            </a:r>
            <a:r>
              <a:rPr lang="ja-JP" altLang="en-US">
                <a:latin typeface="Meiryo"/>
                <a:ea typeface="Meiryo"/>
              </a:rPr>
              <a:t> </a:t>
            </a:r>
            <a:r>
              <a:rPr lang="ja-JP" altLang="en-US"/>
              <a:t>導入手順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020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Ⅱ-1. </a:t>
            </a:r>
            <a:r>
              <a:rPr lang="ja-JP" altLang="en-US"/>
              <a:t>導入準備</a:t>
            </a:r>
            <a:endParaRPr kumimoji="1"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951425" cy="56164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9705" indent="-179705"/>
            <a:r>
              <a:rPr lang="en-US" altLang="ja-JP"/>
              <a:t>VMware Model</a:t>
            </a:r>
            <a:r>
              <a:rPr lang="ja-JP" altLang="en-US"/>
              <a:t>を導入する</a:t>
            </a:r>
            <a:r>
              <a:rPr lang="en-US" altLang="ja-JP"/>
              <a:t>ITA</a:t>
            </a:r>
            <a:r>
              <a:rPr lang="ja-JP" altLang="en-US"/>
              <a:t>の準備</a:t>
            </a:r>
            <a:endParaRPr lang="en-US" altLang="ja-JP"/>
          </a:p>
          <a:p>
            <a:pPr marL="174625" indent="0">
              <a:buNone/>
            </a:pPr>
            <a:r>
              <a:rPr lang="en-US" altLang="ja-JP"/>
              <a:t>[</a:t>
            </a:r>
            <a:r>
              <a:rPr lang="en-US" altLang="ja-JP">
                <a:hlinkClick r:id="rId2"/>
              </a:rPr>
              <a:t>ITA </a:t>
            </a:r>
            <a:r>
              <a:rPr lang="ja-JP" altLang="en-US">
                <a:hlinkClick r:id="rId2"/>
              </a:rPr>
              <a:t>システム構成／環境構築ガイド 基本編</a:t>
            </a:r>
            <a:r>
              <a:rPr lang="en-US" altLang="ja-JP"/>
              <a:t>]</a:t>
            </a:r>
            <a:r>
              <a:rPr lang="ja-JP" altLang="en-US"/>
              <a:t>を参照しながら</a:t>
            </a:r>
            <a:r>
              <a:rPr lang="en-US" altLang="ja-JP"/>
              <a:t>ITA</a:t>
            </a:r>
            <a:r>
              <a:rPr lang="ja-JP" altLang="en-US"/>
              <a:t>サーバを導入します。</a:t>
            </a:r>
            <a:endParaRPr lang="en-US" altLang="ja-JP"/>
          </a:p>
          <a:p>
            <a:pPr marL="174625" indent="0">
              <a:buNone/>
            </a:pPr>
            <a:r>
              <a:rPr lang="en-US" altLang="ja-JP"/>
              <a:t>ITA</a:t>
            </a:r>
            <a:r>
              <a:rPr lang="ja-JP" altLang="en-US"/>
              <a:t>はバージョン</a:t>
            </a:r>
            <a:r>
              <a:rPr lang="en-US" altLang="ja-JP"/>
              <a:t>1.8.1</a:t>
            </a:r>
            <a:r>
              <a:rPr lang="ja-JP" altLang="en-US"/>
              <a:t>をインストールしてください。</a:t>
            </a:r>
            <a:endParaRPr lang="en-US" altLang="ja-JP"/>
          </a:p>
          <a:p>
            <a:pPr marL="0" lvl="0" indent="0">
              <a:buClr>
                <a:srgbClr val="002B62"/>
              </a:buClr>
              <a:buNone/>
            </a:pPr>
            <a:endParaRPr lang="en-US" altLang="ja-JP">
              <a:solidFill>
                <a:srgbClr val="000000"/>
              </a:solidFill>
            </a:endParaRPr>
          </a:p>
          <a:p>
            <a:pPr marL="179705" indent="-179705"/>
            <a:r>
              <a:rPr lang="en-US" altLang="ja-JP"/>
              <a:t>Terraform Cloud </a:t>
            </a:r>
            <a:r>
              <a:rPr lang="ja-JP" altLang="en-US"/>
              <a:t>及び</a:t>
            </a:r>
            <a:r>
              <a:rPr lang="en-US" altLang="ja-JP"/>
              <a:t> Terraform Cloud Agent</a:t>
            </a:r>
            <a:r>
              <a:rPr lang="ja-JP" altLang="en-US"/>
              <a:t>の準備</a:t>
            </a:r>
            <a:endParaRPr lang="en-US" altLang="ja-JP"/>
          </a:p>
          <a:p>
            <a:pPr marL="174625" indent="0">
              <a:buNone/>
            </a:pPr>
            <a:r>
              <a:rPr lang="en-US" altLang="ja-JP">
                <a:latin typeface="Meiryo"/>
                <a:ea typeface="Meiryo"/>
                <a:cs typeface="+mn-lt"/>
              </a:rPr>
              <a:t>ITA</a:t>
            </a:r>
            <a:r>
              <a:rPr lang="ja-JP" altLang="en-US">
                <a:latin typeface="Meiryo"/>
                <a:ea typeface="Meiryo"/>
                <a:cs typeface="+mn-lt"/>
              </a:rPr>
              <a:t>から</a:t>
            </a:r>
            <a:r>
              <a:rPr lang="ja-JP" altLang="ja-JP">
                <a:latin typeface="Meiryo"/>
                <a:ea typeface="Meiryo"/>
                <a:cs typeface="+mn-lt"/>
              </a:rPr>
              <a:t>Terraform Cloud Businessを利用できるよう</a:t>
            </a:r>
            <a:r>
              <a:rPr lang="ja-JP" altLang="en-US">
                <a:latin typeface="Meiryo"/>
                <a:ea typeface="Meiryo"/>
                <a:cs typeface="+mn-lt"/>
              </a:rPr>
              <a:t>アカウントをご</a:t>
            </a:r>
            <a:r>
              <a:rPr lang="ja-JP" altLang="ja-JP">
                <a:latin typeface="Meiryo"/>
                <a:ea typeface="Meiryo"/>
                <a:cs typeface="+mn-lt"/>
              </a:rPr>
              <a:t>準備</a:t>
            </a:r>
            <a:r>
              <a:rPr lang="ja-JP" altLang="en-US">
                <a:latin typeface="Meiryo"/>
                <a:ea typeface="Meiryo"/>
                <a:cs typeface="+mn-lt"/>
              </a:rPr>
              <a:t>ください</a:t>
            </a:r>
            <a:endParaRPr lang="en-US" altLang="ja-JP">
              <a:latin typeface="Meiryo"/>
              <a:ea typeface="Meiryo"/>
              <a:cs typeface="+mn-lt"/>
            </a:endParaRPr>
          </a:p>
          <a:p>
            <a:pPr marL="522605" lvl="1" indent="-342900">
              <a:buAutoNum type="arabicPeriod"/>
            </a:pPr>
            <a:r>
              <a:rPr lang="en-US" altLang="ja-JP" sz="1800">
                <a:latin typeface="Meiryo"/>
                <a:ea typeface="Meiryo"/>
                <a:cs typeface="+mn-lt"/>
              </a:rPr>
              <a:t>VMware</a:t>
            </a:r>
            <a:r>
              <a:rPr lang="ja-JP" altLang="en-US" sz="1800">
                <a:latin typeface="Meiryo"/>
                <a:ea typeface="Meiryo"/>
                <a:cs typeface="+mn-lt"/>
              </a:rPr>
              <a:t>基盤へ</a:t>
            </a:r>
            <a:r>
              <a:rPr lang="en-US" altLang="ja-JP" sz="1800">
                <a:latin typeface="Meiryo"/>
                <a:ea typeface="Meiryo"/>
                <a:cs typeface="+mn-lt"/>
              </a:rPr>
              <a:t>IP</a:t>
            </a:r>
            <a:r>
              <a:rPr lang="ja-JP" altLang="en-US" sz="1800">
                <a:latin typeface="Meiryo"/>
                <a:ea typeface="Meiryo"/>
                <a:cs typeface="+mn-lt"/>
              </a:rPr>
              <a:t>アクセス可能な場所へTerraform Cloud Agents</a:t>
            </a:r>
            <a:r>
              <a:rPr lang="en-US" altLang="ja-JP" sz="1800">
                <a:latin typeface="Meiryo"/>
                <a:ea typeface="Meiryo"/>
                <a:cs typeface="+mn-lt"/>
              </a:rPr>
              <a:t>(</a:t>
            </a:r>
            <a:r>
              <a:rPr lang="ja-JP" altLang="en-US" sz="1800">
                <a:latin typeface="Meiryo"/>
                <a:ea typeface="Meiryo"/>
                <a:cs typeface="+mn-lt"/>
              </a:rPr>
              <a:t>コンテナ版またはLinux版</a:t>
            </a:r>
            <a:r>
              <a:rPr lang="en-US" altLang="ja-JP" sz="1800">
                <a:latin typeface="Meiryo"/>
                <a:ea typeface="Meiryo"/>
                <a:cs typeface="+mn-lt"/>
              </a:rPr>
              <a:t>)</a:t>
            </a:r>
            <a:r>
              <a:rPr lang="ja-JP" altLang="en-US" sz="1800">
                <a:latin typeface="Meiryo"/>
                <a:ea typeface="Meiryo"/>
                <a:cs typeface="+mn-lt"/>
              </a:rPr>
              <a:t>を準備します。</a:t>
            </a:r>
            <a:r>
              <a:rPr lang="en-US" altLang="ja-JP" sz="1800">
                <a:latin typeface="Meiryo"/>
                <a:ea typeface="Meiryo"/>
                <a:cs typeface="+mn-lt"/>
              </a:rPr>
              <a:t/>
            </a:r>
            <a:br>
              <a:rPr lang="en-US" altLang="ja-JP" sz="1800">
                <a:latin typeface="Meiryo"/>
                <a:ea typeface="Meiryo"/>
                <a:cs typeface="+mn-lt"/>
              </a:rPr>
            </a:br>
            <a:r>
              <a:rPr lang="en-US" altLang="ja-JP" sz="1800">
                <a:latin typeface="Meiryo"/>
                <a:ea typeface="Meiryo"/>
              </a:rPr>
              <a:t>(</a:t>
            </a:r>
            <a:r>
              <a:rPr lang="ja-JP" altLang="en-US" sz="1800">
                <a:latin typeface="Meiryo"/>
                <a:ea typeface="Meiryo"/>
              </a:rPr>
              <a:t>参考</a:t>
            </a:r>
            <a:r>
              <a:rPr lang="en-US" altLang="ja-JP" sz="1800">
                <a:latin typeface="Meiryo"/>
                <a:ea typeface="Meiryo"/>
              </a:rPr>
              <a:t>) </a:t>
            </a:r>
            <a:r>
              <a:rPr lang="en-US" altLang="ja-JP" sz="1800">
                <a:latin typeface="Meiryo"/>
                <a:ea typeface="Meiryo"/>
                <a:hlinkClick r:id="rId3"/>
              </a:rPr>
              <a:t>Terraform Cloud Agents </a:t>
            </a:r>
            <a:r>
              <a:rPr lang="ja-JP" altLang="en-US" sz="1800">
                <a:latin typeface="Meiryo"/>
                <a:ea typeface="Meiryo"/>
                <a:hlinkClick r:id="rId3"/>
              </a:rPr>
              <a:t>関連ドキュメント</a:t>
            </a:r>
            <a:endParaRPr lang="en-US" altLang="ja-JP" sz="1800">
              <a:latin typeface="Meiryo"/>
              <a:ea typeface="Meiryo"/>
            </a:endParaRPr>
          </a:p>
          <a:p>
            <a:pPr marL="522605" lvl="1" indent="-342900">
              <a:buAutoNum type="arabicPeriod"/>
            </a:pPr>
            <a:endParaRPr lang="ja-JP" altLang="en-US" sz="1800">
              <a:latin typeface="Meiryo"/>
              <a:ea typeface="Meiryo"/>
            </a:endParaRPr>
          </a:p>
          <a:p>
            <a:pPr marL="522605" lvl="1" indent="-342900">
              <a:buAutoNum type="arabicPeriod"/>
            </a:pPr>
            <a:r>
              <a:rPr lang="ja-JP" sz="1800">
                <a:latin typeface="Meiryo"/>
                <a:ea typeface="Meiryo"/>
              </a:rPr>
              <a:t>Terraform Cloud Business</a:t>
            </a:r>
            <a:r>
              <a:rPr lang="ja-JP" altLang="en-US" sz="1800">
                <a:latin typeface="Meiryo"/>
                <a:ea typeface="Meiryo"/>
              </a:rPr>
              <a:t>に</a:t>
            </a:r>
            <a:r>
              <a:rPr lang="ja-JP" sz="1800">
                <a:latin typeface="Meiryo"/>
                <a:ea typeface="Meiryo"/>
              </a:rPr>
              <a:t>「</a:t>
            </a:r>
            <a:r>
              <a:rPr lang="ja-JP" sz="1800">
                <a:ea typeface="+mn-lt"/>
                <a:cs typeface="+mn-lt"/>
              </a:rPr>
              <a:t>User</a:t>
            </a:r>
            <a:r>
              <a:rPr lang="ja-JP" altLang="en-US" sz="1800">
                <a:ea typeface="+mn-lt"/>
                <a:cs typeface="+mn-lt"/>
              </a:rPr>
              <a:t> </a:t>
            </a:r>
            <a:r>
              <a:rPr lang="ja-JP" altLang="en-US" sz="1800">
                <a:latin typeface="Meiryo"/>
                <a:ea typeface="Meiryo"/>
              </a:rPr>
              <a:t>API Tokens</a:t>
            </a:r>
            <a:r>
              <a:rPr lang="ja-JP" sz="1800">
                <a:latin typeface="Meiryo"/>
                <a:ea typeface="Meiryo"/>
              </a:rPr>
              <a:t>」を設定します</a:t>
            </a:r>
            <a:r>
              <a:rPr lang="ja-JP" altLang="en-US" sz="1800">
                <a:latin typeface="Meiryo"/>
                <a:ea typeface="Meiryo"/>
              </a:rPr>
              <a:t>。</a:t>
            </a:r>
            <a:r>
              <a:rPr lang="ja-JP" sz="1800">
                <a:latin typeface="Meiryo"/>
                <a:ea typeface="Meiryo"/>
              </a:rPr>
              <a:t/>
            </a:r>
            <a:br>
              <a:rPr lang="ja-JP" sz="1800">
                <a:latin typeface="Meiryo"/>
                <a:ea typeface="Meiryo"/>
              </a:rPr>
            </a:br>
            <a:r>
              <a:rPr lang="en-US" altLang="ja-JP" sz="1800">
                <a:latin typeface="Meiryo"/>
                <a:ea typeface="Meiryo"/>
              </a:rPr>
              <a:t>(</a:t>
            </a:r>
            <a:r>
              <a:rPr lang="ja-JP" altLang="en-US" sz="1800">
                <a:latin typeface="Meiryo"/>
                <a:ea typeface="Meiryo"/>
              </a:rPr>
              <a:t>参考</a:t>
            </a:r>
            <a:r>
              <a:rPr lang="en-US" altLang="ja-JP" sz="1800">
                <a:latin typeface="Meiryo"/>
                <a:ea typeface="Meiryo"/>
              </a:rPr>
              <a:t>) </a:t>
            </a:r>
            <a:r>
              <a:rPr lang="en-US" altLang="ja-JP" sz="1800">
                <a:latin typeface="Meiryo"/>
                <a:ea typeface="Meiryo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Terraform Cloud API Tokens</a:t>
            </a:r>
            <a:r>
              <a:rPr lang="ja-JP" altLang="en-US" sz="1800">
                <a:latin typeface="Meiryo"/>
                <a:ea typeface="Meiryo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関連ドキュメント</a:t>
            </a:r>
            <a:endParaRPr lang="ja-JP" altLang="en-US" sz="1800">
              <a:latin typeface="Meiryo"/>
              <a:ea typeface="Meiryo"/>
            </a:endParaRPr>
          </a:p>
          <a:p>
            <a:pPr marL="179705" indent="-179705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1483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Ⅱ-1. </a:t>
            </a:r>
            <a:r>
              <a:rPr lang="ja-JP" altLang="en-US"/>
              <a:t>導入準備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9705" indent="-179705"/>
            <a:r>
              <a:rPr lang="ja-JP" altLang="en-US"/>
              <a:t>連携サービスの設定</a:t>
            </a:r>
            <a:endParaRPr lang="en-US" altLang="ja-JP"/>
          </a:p>
          <a:p>
            <a:pPr marL="174625" indent="0">
              <a:buNone/>
            </a:pPr>
            <a:r>
              <a:rPr lang="en-US" altLang="ja-JP" sz="2200"/>
              <a:t>ITA</a:t>
            </a:r>
            <a:r>
              <a:rPr lang="ja-JP" altLang="en-US" sz="2200"/>
              <a:t>と連携するサービスは、以下の条件で動作確認しています</a:t>
            </a:r>
            <a:endParaRPr lang="en-US" altLang="ja-JP" sz="2200"/>
          </a:p>
          <a:p>
            <a:pPr marL="179705" indent="-179705"/>
            <a:endParaRPr lang="ja-JP" altLang="en-US"/>
          </a:p>
          <a:p>
            <a:pPr marL="179705" indent="-179705"/>
            <a:endParaRPr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997275"/>
              </p:ext>
            </p:extLst>
          </p:nvPr>
        </p:nvGraphicFramePr>
        <p:xfrm>
          <a:off x="1144339" y="1710489"/>
          <a:ext cx="9902024" cy="3454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8090">
                  <a:extLst>
                    <a:ext uri="{9D8B030D-6E8A-4147-A177-3AD203B41FA5}">
                      <a16:colId xmlns:a16="http://schemas.microsoft.com/office/drawing/2014/main" val="3515339660"/>
                    </a:ext>
                  </a:extLst>
                </a:gridCol>
                <a:gridCol w="419426">
                  <a:extLst>
                    <a:ext uri="{9D8B030D-6E8A-4147-A177-3AD203B41FA5}">
                      <a16:colId xmlns:a16="http://schemas.microsoft.com/office/drawing/2014/main" val="2030358754"/>
                    </a:ext>
                  </a:extLst>
                </a:gridCol>
                <a:gridCol w="2929688">
                  <a:extLst>
                    <a:ext uri="{9D8B030D-6E8A-4147-A177-3AD203B41FA5}">
                      <a16:colId xmlns:a16="http://schemas.microsoft.com/office/drawing/2014/main" val="2893812588"/>
                    </a:ext>
                  </a:extLst>
                </a:gridCol>
                <a:gridCol w="5904820">
                  <a:extLst>
                    <a:ext uri="{9D8B030D-6E8A-4147-A177-3AD203B41FA5}">
                      <a16:colId xmlns:a16="http://schemas.microsoft.com/office/drawing/2014/main" val="1418758587"/>
                    </a:ext>
                  </a:extLst>
                </a:gridCol>
              </a:tblGrid>
              <a:tr h="402000">
                <a:tc>
                  <a:txBody>
                    <a:bodyPr/>
                    <a:lstStyle/>
                    <a:p>
                      <a:r>
                        <a:rPr kumimoji="1" lang="en-US" altLang="ja-JP" sz="1800"/>
                        <a:t>No.</a:t>
                      </a:r>
                      <a:endParaRPr kumimoji="1" lang="ja-JP" alt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sz="1800"/>
                        <a:t>サービス名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/>
                        <a:t>利用条件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934657"/>
                  </a:ext>
                </a:extLst>
              </a:tr>
              <a:tr h="402000">
                <a:tc>
                  <a:txBody>
                    <a:bodyPr/>
                    <a:lstStyle/>
                    <a:p>
                      <a:r>
                        <a:rPr kumimoji="1" lang="en-US" altLang="ja-JP" sz="1800"/>
                        <a:t>1</a:t>
                      </a:r>
                      <a:endParaRPr kumimoji="1" lang="ja-JP" alt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800"/>
                        <a:t>vSphere</a:t>
                      </a:r>
                      <a:endParaRPr kumimoji="1" lang="ja-JP" alt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>
                          <a:latin typeface="Meiryo"/>
                          <a:ea typeface="Meiryo"/>
                          <a:cs typeface="+mn-lt"/>
                        </a:rPr>
                        <a:t>バージョン6.7.0.42200 以上</a:t>
                      </a:r>
                      <a:endParaRPr kumimoji="1" lang="ja-JP" alt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190690"/>
                  </a:ext>
                </a:extLst>
              </a:tr>
              <a:tr h="402000">
                <a:tc>
                  <a:txBody>
                    <a:bodyPr/>
                    <a:lstStyle/>
                    <a:p>
                      <a:r>
                        <a:rPr kumimoji="1" lang="en-US" altLang="ja-JP" sz="1800"/>
                        <a:t>2</a:t>
                      </a:r>
                      <a:endParaRPr kumimoji="1" lang="ja-JP" alt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800"/>
                        <a:t>NSX-T</a:t>
                      </a:r>
                      <a:endParaRPr kumimoji="1" lang="ja-JP" alt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042141"/>
                  </a:ext>
                </a:extLst>
              </a:tr>
              <a:tr h="402000">
                <a:tc>
                  <a:txBody>
                    <a:bodyPr/>
                    <a:lstStyle/>
                    <a:p>
                      <a:r>
                        <a:rPr kumimoji="1" lang="en-US" altLang="ja-JP" sz="1800"/>
                        <a:t>2.1</a:t>
                      </a:r>
                      <a:endParaRPr kumimoji="1" lang="ja-JP" alt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/>
                        <a:t>NSX Manager</a:t>
                      </a:r>
                      <a:endParaRPr kumimoji="1" lang="ja-JP" alt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>
                          <a:latin typeface="Meiryo"/>
                          <a:ea typeface="Meiryo"/>
                          <a:cs typeface="+mn-lt"/>
                        </a:rPr>
                        <a:t>バージョン2.5.1.0.0.1531429</a:t>
                      </a:r>
                      <a:r>
                        <a:rPr lang="en-US" altLang="en-US" sz="1800">
                          <a:latin typeface="Meiryo"/>
                          <a:ea typeface="+mn-lt"/>
                          <a:cs typeface="+mn-lt"/>
                        </a:rPr>
                        <a:t>2</a:t>
                      </a:r>
                      <a:r>
                        <a:rPr lang="ja-JP" altLang="en-US" sz="1800">
                          <a:latin typeface="Meiryo"/>
                          <a:ea typeface="+mn-lt"/>
                          <a:cs typeface="+mn-lt"/>
                        </a:rPr>
                        <a:t> 以上</a:t>
                      </a:r>
                      <a:endParaRPr kumimoji="1" lang="ja-JP" alt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434334"/>
                  </a:ext>
                </a:extLst>
              </a:tr>
              <a:tr h="402000">
                <a:tc>
                  <a:txBody>
                    <a:bodyPr/>
                    <a:lstStyle/>
                    <a:p>
                      <a:r>
                        <a:rPr kumimoji="1" lang="en-US" altLang="ja-JP" sz="1800"/>
                        <a:t>2.2</a:t>
                      </a:r>
                      <a:endParaRPr kumimoji="1" lang="ja-JP" alt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/>
                        <a:t>NSX Edge</a:t>
                      </a:r>
                      <a:endParaRPr kumimoji="1" lang="ja-JP" alt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>
                          <a:latin typeface="Meiryo"/>
                          <a:ea typeface="Meiryo"/>
                          <a:cs typeface="+mn-lt"/>
                        </a:rPr>
                        <a:t>バージョン2.5.1.0.0.15314292 以上</a:t>
                      </a:r>
                      <a:endParaRPr kumimoji="1" lang="ja-JP" alt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03100"/>
                  </a:ext>
                </a:extLst>
              </a:tr>
              <a:tr h="402000">
                <a:tc>
                  <a:txBody>
                    <a:bodyPr/>
                    <a:lstStyle/>
                    <a:p>
                      <a:r>
                        <a:rPr kumimoji="1" lang="en-US" altLang="ja-JP" sz="1800"/>
                        <a:t>3</a:t>
                      </a:r>
                      <a:endParaRPr kumimoji="1" lang="ja-JP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800"/>
                        <a:t>Terraform Cloud</a:t>
                      </a:r>
                      <a:endParaRPr kumimoji="1" lang="ja-JP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/>
                        <a:t>Terraform Cloud Business</a:t>
                      </a:r>
                    </a:p>
                    <a:p>
                      <a:r>
                        <a:rPr kumimoji="1" lang="en-US" altLang="ja-JP" sz="1800"/>
                        <a:t>HTTPS(TCP/443)</a:t>
                      </a:r>
                      <a:r>
                        <a:rPr kumimoji="1" lang="ja-JP" altLang="en-US" sz="1800"/>
                        <a:t>でアクセス出来ること</a:t>
                      </a:r>
                      <a:endParaRPr kumimoji="1" lang="en-US" altLang="ja-JP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791289"/>
                  </a:ext>
                </a:extLst>
              </a:tr>
              <a:tr h="402000">
                <a:tc>
                  <a:txBody>
                    <a:bodyPr/>
                    <a:lstStyle/>
                    <a:p>
                      <a:r>
                        <a:rPr kumimoji="1" lang="en-US" altLang="ja-JP" sz="1800"/>
                        <a:t>3.1</a:t>
                      </a:r>
                      <a:endParaRPr kumimoji="1" lang="ja-JP" alt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Terraform Cloud Agents</a:t>
                      </a:r>
                      <a:endParaRPr kumimoji="1" lang="ja-JP" alt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/>
                        <a:t>バージョン</a:t>
                      </a:r>
                      <a:r>
                        <a:rPr kumimoji="1" lang="en-US" altLang="ja-JP" sz="1800"/>
                        <a:t>0.1.9 </a:t>
                      </a:r>
                      <a:r>
                        <a:rPr kumimoji="1" lang="ja-JP" altLang="en-US" sz="1800"/>
                        <a:t>以上</a:t>
                      </a:r>
                      <a:endParaRPr kumimoji="1" lang="en-US" altLang="ja-JP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023384"/>
                  </a:ext>
                </a:extLst>
              </a:tr>
              <a:tr h="402000">
                <a:tc>
                  <a:txBody>
                    <a:bodyPr/>
                    <a:lstStyle/>
                    <a:p>
                      <a:r>
                        <a:rPr kumimoji="1" lang="en-US" altLang="ja-JP" sz="1800"/>
                        <a:t>4</a:t>
                      </a:r>
                      <a:endParaRPr kumimoji="1" lang="ja-JP" alt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800" err="1"/>
                        <a:t>Exastro</a:t>
                      </a:r>
                      <a:r>
                        <a:rPr kumimoji="1" lang="en-US" altLang="ja-JP" sz="1800"/>
                        <a:t> IT Automation</a:t>
                      </a:r>
                      <a:endParaRPr kumimoji="1" lang="ja-JP" alt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バージョン</a:t>
                      </a:r>
                      <a:r>
                        <a:rPr lang="en-US" altLang="ja-JP" sz="1800" dirty="0"/>
                        <a:t>1.８.1</a:t>
                      </a:r>
                      <a:endParaRPr kumimoji="1" lang="ja-JP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955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072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852F739D-4214-46F7-BA19-D7B321450B86}"/>
              </a:ext>
            </a:extLst>
          </p:cNvPr>
          <p:cNvSpPr txBox="1">
            <a:spLocks/>
          </p:cNvSpPr>
          <p:nvPr/>
        </p:nvSpPr>
        <p:spPr bwMode="gray">
          <a:xfrm>
            <a:off x="239350" y="836712"/>
            <a:ext cx="11713301" cy="5616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179705" indent="-179705" defTabSz="914400"/>
            <a:endParaRPr lang="ja-JP" altLang="en-US" kern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A6654-1DD4-4B99-978F-5764CA3E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Ⅱ-1. </a:t>
            </a:r>
            <a:r>
              <a:rPr lang="en-US" altLang="ja-JP">
                <a:latin typeface="Meiryo"/>
                <a:ea typeface="Meiryo"/>
              </a:rPr>
              <a:t>VMware Model</a:t>
            </a:r>
            <a:r>
              <a:rPr lang="ja-JP" altLang="en-US"/>
              <a:t>の導入準備</a:t>
            </a:r>
            <a:endParaRPr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79705" indent="-179705"/>
            <a:r>
              <a:rPr lang="en-US" altLang="ja-JP"/>
              <a:t>OVF</a:t>
            </a:r>
            <a:r>
              <a:rPr lang="ja-JP" altLang="en-US"/>
              <a:t>または</a:t>
            </a:r>
            <a:r>
              <a:rPr lang="en-US" altLang="ja-JP"/>
              <a:t>OVA</a:t>
            </a:r>
            <a:r>
              <a:rPr lang="ja-JP" altLang="en-US"/>
              <a:t>テンプレートの準備</a:t>
            </a:r>
            <a:endParaRPr lang="en-US" altLang="ja-JP"/>
          </a:p>
          <a:p>
            <a:pPr marL="174625" indent="0">
              <a:buNone/>
            </a:pPr>
            <a:r>
              <a:rPr lang="ja-JP" altLang="en-US">
                <a:ea typeface="+mn-lt"/>
                <a:cs typeface="+mn-lt"/>
              </a:rPr>
              <a:t>各サーバは事前に登録された</a:t>
            </a:r>
            <a:r>
              <a:rPr lang="en-US" altLang="ja-JP">
                <a:ea typeface="+mn-lt"/>
                <a:cs typeface="+mn-lt"/>
              </a:rPr>
              <a:t>VMware</a:t>
            </a:r>
            <a:r>
              <a:rPr lang="ja-JP" altLang="en-US">
                <a:ea typeface="+mn-lt"/>
                <a:cs typeface="+mn-lt"/>
              </a:rPr>
              <a:t>のテンプレートファイルを用いて作成されます。</a:t>
            </a:r>
            <a:endParaRPr lang="en-US" altLang="ja-JP">
              <a:ea typeface="+mn-lt"/>
              <a:cs typeface="+mn-lt"/>
            </a:endParaRPr>
          </a:p>
          <a:p>
            <a:pPr marL="174625" indent="0">
              <a:buNone/>
            </a:pPr>
            <a:r>
              <a:rPr lang="ja-JP" altLang="en-US">
                <a:ea typeface="+mn-lt"/>
                <a:cs typeface="+mn-lt"/>
              </a:rPr>
              <a:t>以下の準備が完了した</a:t>
            </a:r>
            <a:r>
              <a:rPr lang="ja-JP" altLang="ja-JP">
                <a:ea typeface="+mn-lt"/>
                <a:cs typeface="+mn-lt"/>
              </a:rPr>
              <a:t>テンプレート</a:t>
            </a:r>
            <a:r>
              <a:rPr lang="ja-JP" altLang="en-US">
                <a:ea typeface="+mn-lt"/>
                <a:cs typeface="+mn-lt"/>
              </a:rPr>
              <a:t>を</a:t>
            </a:r>
            <a:r>
              <a:rPr lang="en-US" altLang="ja-JP">
                <a:ea typeface="+mn-lt"/>
                <a:cs typeface="+mn-lt"/>
              </a:rPr>
              <a:t>ITA</a:t>
            </a:r>
            <a:r>
              <a:rPr lang="ja-JP" altLang="en-US">
                <a:ea typeface="+mn-lt"/>
                <a:cs typeface="+mn-lt"/>
              </a:rPr>
              <a:t>へ登録してください。</a:t>
            </a:r>
            <a:endParaRPr lang="en-US" altLang="ja-JP">
              <a:ea typeface="+mn-lt"/>
              <a:cs typeface="+mn-lt"/>
            </a:endParaRPr>
          </a:p>
          <a:p>
            <a:pPr marL="0" indent="0">
              <a:buNone/>
            </a:pPr>
            <a:endParaRPr lang="en-US" altLang="ja-JP">
              <a:latin typeface="Meiryo"/>
              <a:ea typeface="Meiryo"/>
            </a:endParaRPr>
          </a:p>
          <a:p>
            <a:pPr marL="0" indent="0">
              <a:buNone/>
            </a:pPr>
            <a:endParaRPr lang="en-US" altLang="ja-JP">
              <a:latin typeface="Meiryo"/>
              <a:ea typeface="Meiryo"/>
            </a:endParaRPr>
          </a:p>
          <a:p>
            <a:pPr marL="0" indent="0">
              <a:buNone/>
            </a:pPr>
            <a:endParaRPr lang="en-US" altLang="ja-JP">
              <a:latin typeface="Meiryo"/>
              <a:ea typeface="Meiryo"/>
            </a:endParaRPr>
          </a:p>
          <a:p>
            <a:pPr marL="0" indent="0">
              <a:buNone/>
            </a:pPr>
            <a:endParaRPr lang="en-US" altLang="ja-JP">
              <a:latin typeface="Meiryo"/>
              <a:ea typeface="Meiryo"/>
            </a:endParaRPr>
          </a:p>
          <a:p>
            <a:pPr marL="0" indent="0">
              <a:buNone/>
            </a:pPr>
            <a:endParaRPr lang="en-US" altLang="ja-JP">
              <a:latin typeface="Meiryo"/>
              <a:ea typeface="Meiryo"/>
            </a:endParaRPr>
          </a:p>
          <a:p>
            <a:pPr marL="0" indent="0">
              <a:buNone/>
            </a:pPr>
            <a:r>
              <a:rPr lang="ja-JP" altLang="en-US">
                <a:latin typeface="Meiryo"/>
                <a:ea typeface="Meiryo"/>
              </a:rPr>
              <a:t/>
            </a:r>
            <a:br>
              <a:rPr lang="ja-JP" altLang="en-US">
                <a:latin typeface="Meiryo"/>
                <a:ea typeface="Meiryo"/>
              </a:rPr>
            </a:br>
            <a:endParaRPr lang="en-US" altLang="ja-JP">
              <a:ea typeface="+mn-lt"/>
              <a:cs typeface="+mn-lt"/>
            </a:endParaRPr>
          </a:p>
          <a:p>
            <a:pPr marL="179705" indent="-179705"/>
            <a:r>
              <a:rPr lang="ja-JP" altLang="ja-JP"/>
              <a:t>インターネット</a:t>
            </a:r>
            <a:r>
              <a:rPr lang="ja-JP" altLang="en-US"/>
              <a:t>接続可能なネットワークの準備</a:t>
            </a:r>
            <a:endParaRPr lang="en-US" altLang="ja-JP"/>
          </a:p>
          <a:p>
            <a:pPr marL="174625" indent="0">
              <a:buNone/>
            </a:pPr>
            <a:r>
              <a:rPr lang="ja-JP" altLang="en-US"/>
              <a:t>各サーバは作成後に踏み台サーバ経由で必要な</a:t>
            </a:r>
            <a:r>
              <a:rPr lang="en-US" altLang="ja-JP"/>
              <a:t>yum</a:t>
            </a:r>
            <a:r>
              <a:rPr lang="ja-JP" altLang="en-US"/>
              <a:t>パッケージをインストールします。</a:t>
            </a:r>
            <a:endParaRPr lang="en-US" altLang="ja-JP"/>
          </a:p>
          <a:p>
            <a:pPr marL="174625" indent="0">
              <a:buNone/>
            </a:pPr>
            <a:r>
              <a:rPr lang="en-US" altLang="ja-JP"/>
              <a:t>VMware</a:t>
            </a:r>
            <a:r>
              <a:rPr lang="ja-JP" altLang="en-US"/>
              <a:t>基盤及び踏み台サーバがインターネットへ接続出来るよう準備をお願いします。</a:t>
            </a:r>
          </a:p>
          <a:p>
            <a:endParaRPr kumimoji="1" lang="ja-JP" altLang="en-US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082743"/>
              </p:ext>
            </p:extLst>
          </p:nvPr>
        </p:nvGraphicFramePr>
        <p:xfrm>
          <a:off x="842701" y="2050990"/>
          <a:ext cx="9361948" cy="209061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0099">
                  <a:extLst>
                    <a:ext uri="{9D8B030D-6E8A-4147-A177-3AD203B41FA5}">
                      <a16:colId xmlns:a16="http://schemas.microsoft.com/office/drawing/2014/main" val="4291634858"/>
                    </a:ext>
                  </a:extLst>
                </a:gridCol>
                <a:gridCol w="1944270">
                  <a:extLst>
                    <a:ext uri="{9D8B030D-6E8A-4147-A177-3AD203B41FA5}">
                      <a16:colId xmlns:a16="http://schemas.microsoft.com/office/drawing/2014/main" val="3515339660"/>
                    </a:ext>
                  </a:extLst>
                </a:gridCol>
                <a:gridCol w="6697579">
                  <a:extLst>
                    <a:ext uri="{9D8B030D-6E8A-4147-A177-3AD203B41FA5}">
                      <a16:colId xmlns:a16="http://schemas.microsoft.com/office/drawing/2014/main" val="1418758587"/>
                    </a:ext>
                  </a:extLst>
                </a:gridCol>
              </a:tblGrid>
              <a:tr h="3907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No.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項目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準備内容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934657"/>
                  </a:ext>
                </a:extLst>
              </a:tr>
              <a:tr h="3853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OS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>
                          <a:latin typeface="Meiryo"/>
                          <a:ea typeface="Meiryo"/>
                          <a:cs typeface="+mn-lt"/>
                        </a:rPr>
                        <a:t>CentOS 7のインストール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190690"/>
                  </a:ext>
                </a:extLst>
              </a:tr>
              <a:tr h="6744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SSH</a:t>
                      </a:r>
                      <a:r>
                        <a:rPr kumimoji="1" lang="ja-JP" altLang="en-US"/>
                        <a:t>ログイン用</a:t>
                      </a:r>
                      <a:endParaRPr kumimoji="1" lang="en-US" altLang="ja-JP"/>
                    </a:p>
                    <a:p>
                      <a:r>
                        <a:rPr kumimoji="1" lang="ja-JP" altLang="en-US"/>
                        <a:t>公開鍵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Exastro IT Automation</a:t>
                      </a:r>
                      <a:r>
                        <a:rPr kumimoji="1" lang="ja-JP" altLang="en-US"/>
                        <a:t>の「</a:t>
                      </a:r>
                      <a:r>
                        <a:rPr kumimoji="1" lang="en-US" altLang="ja-JP"/>
                        <a:t>Ansible</a:t>
                      </a:r>
                      <a:r>
                        <a:rPr kumimoji="1" lang="ja-JP" altLang="en-US"/>
                        <a:t>共通」</a:t>
                      </a:r>
                      <a:r>
                        <a:rPr kumimoji="1" lang="en-US" altLang="ja-JP"/>
                        <a:t>-</a:t>
                      </a:r>
                      <a:r>
                        <a:rPr kumimoji="1" lang="ja-JP" altLang="en-US"/>
                        <a:t>「ファイル管理」メニューに登録されている「</a:t>
                      </a:r>
                      <a:r>
                        <a:rPr kumimoji="1" lang="en-US" altLang="ja-JP"/>
                        <a:t>id_rsa.pub</a:t>
                      </a:r>
                      <a:r>
                        <a:rPr kumimoji="1" lang="ja-JP" altLang="en-US"/>
                        <a:t>」を置き換えて下さい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042141"/>
                  </a:ext>
                </a:extLst>
              </a:tr>
              <a:tr h="3907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Firewall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SSH/22、HTTP/80、Proxy/3128のポート開放</a:t>
                      </a:r>
                      <a:endParaRPr lang="en-US" altLang="ja-JP" dirty="0"/>
                    </a:p>
                    <a:p>
                      <a:pPr lvl="0">
                        <a:buNone/>
                      </a:pPr>
                      <a:r>
                        <a:rPr lang="ja-JP" altLang="en-US" dirty="0"/>
                        <a:t>(よく分からない場合は</a:t>
                      </a:r>
                      <a:r>
                        <a:rPr kumimoji="1" lang="ja-JP" altLang="en-US" dirty="0"/>
                        <a:t>無効</a:t>
                      </a:r>
                      <a:r>
                        <a:rPr lang="ja-JP" altLang="en-US" dirty="0"/>
                        <a:t>としてください)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434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92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Ⅱ-2. </a:t>
            </a:r>
            <a:r>
              <a:rPr lang="en-US">
                <a:latin typeface="Meiryo"/>
                <a:ea typeface="Meiryo"/>
              </a:rPr>
              <a:t>VMware Model</a:t>
            </a:r>
            <a:r>
              <a:rPr lang="ja-JP" altLang="en-US"/>
              <a:t>のダウンロード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9705" indent="-179705"/>
            <a:r>
              <a:rPr lang="ja-JP">
                <a:ea typeface="+mn-lt"/>
                <a:cs typeface="+mn-lt"/>
              </a:rPr>
              <a:t>以下URLから</a:t>
            </a:r>
            <a:r>
              <a:rPr lang="en-US" dirty="0">
                <a:latin typeface="Meiryo"/>
                <a:ea typeface="+mn-lt"/>
                <a:cs typeface="+mn-lt"/>
              </a:rPr>
              <a:t>VMware</a:t>
            </a:r>
            <a:r>
              <a:rPr lang="en-US" altLang="ja-JP" dirty="0">
                <a:latin typeface="Meiryo"/>
                <a:ea typeface="+mn-lt"/>
                <a:cs typeface="+mn-lt"/>
              </a:rPr>
              <a:t> </a:t>
            </a:r>
            <a:r>
              <a:rPr lang="en-US" dirty="0">
                <a:latin typeface="Meiryo"/>
                <a:ea typeface="+mn-lt"/>
                <a:cs typeface="+mn-lt"/>
              </a:rPr>
              <a:t>Model</a:t>
            </a:r>
            <a:r>
              <a:rPr lang="ja-JP" altLang="en-US">
                <a:latin typeface="Meiryo"/>
                <a:ea typeface="+mn-lt"/>
                <a:cs typeface="+mn-lt"/>
              </a:rPr>
              <a:t>の</a:t>
            </a:r>
            <a:r>
              <a:rPr lang="ja-JP">
                <a:ea typeface="+mn-lt"/>
                <a:cs typeface="+mn-lt"/>
              </a:rPr>
              <a:t>導入ファイルをダウンロードしてください。</a:t>
            </a:r>
            <a:endParaRPr lang="ja-JP" altLang="en-US"/>
          </a:p>
          <a:p>
            <a:pPr marL="0" indent="0">
              <a:buNone/>
            </a:pPr>
            <a:r>
              <a:rPr lang="ja-JP">
                <a:ea typeface="+mn-lt"/>
                <a:cs typeface="+mn-lt"/>
              </a:rPr>
              <a:t>　URL  :　https://github.com/exastro-suite/SettingSamples-VMware/releases</a:t>
            </a:r>
          </a:p>
          <a:p>
            <a:pPr marL="0" indent="0">
              <a:buNone/>
            </a:pPr>
            <a:r>
              <a:rPr lang="ja-JP">
                <a:ea typeface="+mn-lt"/>
                <a:cs typeface="+mn-lt"/>
              </a:rPr>
              <a:t>　ファイル名 :　cloud-system-template-</a:t>
            </a:r>
            <a:r>
              <a:rPr lang="en-US" altLang="ja-JP">
                <a:ea typeface="+mn-lt"/>
                <a:cs typeface="+mn-lt"/>
              </a:rPr>
              <a:t>vmw</a:t>
            </a:r>
            <a:r>
              <a:rPr lang="ja-JP">
                <a:ea typeface="+mn-lt"/>
                <a:cs typeface="+mn-lt"/>
              </a:rPr>
              <a:t>a</a:t>
            </a:r>
            <a:r>
              <a:rPr lang="en-US" altLang="ja-JP">
                <a:ea typeface="+mn-lt"/>
                <a:cs typeface="+mn-lt"/>
              </a:rPr>
              <a:t>r</a:t>
            </a:r>
            <a:r>
              <a:rPr lang="ja-JP">
                <a:ea typeface="+mn-lt"/>
                <a:cs typeface="+mn-lt"/>
              </a:rPr>
              <a:t>e-1.</a:t>
            </a:r>
            <a:r>
              <a:rPr lang="en-US" altLang="ja-JP">
                <a:ea typeface="+mn-lt"/>
                <a:cs typeface="+mn-lt"/>
              </a:rPr>
              <a:t>0</a:t>
            </a:r>
            <a:r>
              <a:rPr lang="ja-JP">
                <a:ea typeface="+mn-lt"/>
                <a:cs typeface="+mn-lt"/>
              </a:rPr>
              <a:t>.</a:t>
            </a:r>
            <a:r>
              <a:rPr lang="en-US" altLang="ja-JP">
                <a:ea typeface="+mn-lt"/>
                <a:cs typeface="+mn-lt"/>
              </a:rPr>
              <a:t>0</a:t>
            </a:r>
            <a:r>
              <a:rPr lang="ja-JP">
                <a:ea typeface="+mn-lt"/>
                <a:cs typeface="+mn-lt"/>
              </a:rPr>
              <a:t>-exastro-1.</a:t>
            </a:r>
            <a:r>
              <a:rPr lang="en-US" altLang="ja-JP">
                <a:ea typeface="+mn-lt"/>
                <a:cs typeface="+mn-lt"/>
              </a:rPr>
              <a:t>8</a:t>
            </a:r>
            <a:r>
              <a:rPr lang="ja-JP">
                <a:ea typeface="+mn-lt"/>
                <a:cs typeface="+mn-lt"/>
              </a:rPr>
              <a:t>.</a:t>
            </a:r>
            <a:r>
              <a:rPr lang="en-US" altLang="ja-JP">
                <a:ea typeface="+mn-lt"/>
                <a:cs typeface="+mn-lt"/>
              </a:rPr>
              <a:t>1</a:t>
            </a:r>
            <a:r>
              <a:rPr lang="ja-JP">
                <a:ea typeface="+mn-lt"/>
                <a:cs typeface="+mn-lt"/>
              </a:rPr>
              <a:t>.kym</a:t>
            </a:r>
          </a:p>
          <a:p>
            <a:pPr marL="0" indent="0">
              <a:buNone/>
            </a:pPr>
            <a:endParaRPr lang="ja-JP" dirty="0">
              <a:ea typeface="+mn-lt"/>
              <a:cs typeface="+mn-lt"/>
            </a:endParaRPr>
          </a:p>
          <a:p>
            <a:pPr marL="179705" indent="-179705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31971281"/>
      </p:ext>
    </p:extLst>
  </p:cSld>
  <p:clrMapOvr>
    <a:masterClrMapping/>
  </p:clrMapOvr>
</p:sld>
</file>

<file path=ppt/theme/theme1.xml><?xml version="1.0" encoding="utf-8"?>
<a:theme xmlns:a="http://schemas.openxmlformats.org/drawingml/2006/main" name="NEC_Corporation_2021">
  <a:themeElements>
    <a:clrScheme name="NEC_Color_2021">
      <a:dk1>
        <a:srgbClr val="000000"/>
      </a:dk1>
      <a:lt1>
        <a:srgbClr val="FFFFFF"/>
      </a:lt1>
      <a:dk2>
        <a:srgbClr val="04127C"/>
      </a:dk2>
      <a:lt2>
        <a:srgbClr val="858585"/>
      </a:lt2>
      <a:accent1>
        <a:srgbClr val="1E32A5"/>
      </a:accent1>
      <a:accent2>
        <a:srgbClr val="286EBE"/>
      </a:accent2>
      <a:accent3>
        <a:srgbClr val="419B91"/>
      </a:accent3>
      <a:accent4>
        <a:srgbClr val="D2BE00"/>
      </a:accent4>
      <a:accent5>
        <a:srgbClr val="DC8C23"/>
      </a:accent5>
      <a:accent6>
        <a:srgbClr val="BE375A"/>
      </a:accent6>
      <a:hlink>
        <a:srgbClr val="4575FD"/>
      </a:hlink>
      <a:folHlink>
        <a:srgbClr val="9E5ECE"/>
      </a:folHlink>
    </a:clrScheme>
    <a:fontScheme name="NEC_font_2021_jp">
      <a:majorFont>
        <a:latin typeface="游ゴシック"/>
        <a:ea typeface="游ゴシック"/>
        <a:cs typeface=""/>
      </a:majorFont>
      <a:minorFont>
        <a:latin typeface="游ゴシック"/>
        <a:ea typeface="游ゴシック"/>
        <a:cs typeface=""/>
      </a:minorFont>
    </a:fontScheme>
    <a:fmtScheme name="エレメント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bg1"/>
            </a:solidFill>
            <a:latin typeface="+mj-ea"/>
            <a:ea typeface="+mj-ea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 fontAlgn="base">
          <a:defRPr kumimoji="1" sz="1800" dirty="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C_Corporation_2021" id="{6D844812-5049-4BC1-A22C-0BAA3212A3C2}" vid="{A6ECB360-8C21-4DA1-9AEA-0DCE393A979D}"/>
    </a:ext>
  </a:extLst>
</a:theme>
</file>

<file path=ppt/theme/theme2.xml><?xml version="1.0" encoding="utf-8"?>
<a:theme xmlns:a="http://schemas.openxmlformats.org/drawingml/2006/main" name="Exastro-Suite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xastro-Suite" id="{98B375DA-C8EE-4C82-B939-FE9943C40107}" vid="{84A55E75-650A-40EB-B4FD-0CA0709CCFE8}"/>
    </a:ext>
  </a:extLst>
</a:theme>
</file>

<file path=ppt/theme/theme3.xml><?xml version="1.0" encoding="utf-8"?>
<a:theme xmlns:a="http://schemas.openxmlformats.org/drawingml/2006/main" name="1_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NEC_Corporation_2021</Template>
  <TotalTime>0</TotalTime>
  <Words>3058</Words>
  <Application>Microsoft Office PowerPoint</Application>
  <PresentationFormat>ワイド画面</PresentationFormat>
  <Paragraphs>527</Paragraphs>
  <Slides>33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33</vt:i4>
      </vt:variant>
    </vt:vector>
  </HeadingPairs>
  <TitlesOfParts>
    <vt:vector size="45" baseType="lpstr">
      <vt:lpstr>HGP創英角ｺﾞｼｯｸUB</vt:lpstr>
      <vt:lpstr>ＭＳ Ｐゴシック</vt:lpstr>
      <vt:lpstr>メイリオ</vt:lpstr>
      <vt:lpstr>メイリオ</vt:lpstr>
      <vt:lpstr>游ゴシック</vt:lpstr>
      <vt:lpstr>Arial</vt:lpstr>
      <vt:lpstr>Segoe UI</vt:lpstr>
      <vt:lpstr>Tahoma</vt:lpstr>
      <vt:lpstr>Wingdings</vt:lpstr>
      <vt:lpstr>NEC_Corporation_2021</vt:lpstr>
      <vt:lpstr>Exastro-Suite</vt:lpstr>
      <vt:lpstr>1_NEC_standard4_3</vt:lpstr>
      <vt:lpstr>Setting samples VMware Model 導入手順</vt:lpstr>
      <vt:lpstr>導入手順 目次</vt:lpstr>
      <vt:lpstr>Ⅰ.はじめに</vt:lpstr>
      <vt:lpstr>はじめに</vt:lpstr>
      <vt:lpstr>Ⅱ. VMware Model 導入手順</vt:lpstr>
      <vt:lpstr>Ⅱ-1. 導入準備</vt:lpstr>
      <vt:lpstr>Ⅱ-1. 導入準備</vt:lpstr>
      <vt:lpstr>Ⅱ-1. VMware Modelの導入準備</vt:lpstr>
      <vt:lpstr>Ⅱ-2. VMware Modelのダウンロード</vt:lpstr>
      <vt:lpstr>Ⅱ-3. VMware Modelのインポート</vt:lpstr>
      <vt:lpstr>Ⅱ-4. Terraform Cloud 環境設定 – Organizations管理</vt:lpstr>
      <vt:lpstr>Ⅱ-5. Terraform Cloud 環境設定 – Workspaces管理</vt:lpstr>
      <vt:lpstr>Ⅱ-5. Terraform Cloud 環境設定 – Agent pool管理</vt:lpstr>
      <vt:lpstr>Ⅲ. VMware Model 実行手順</vt:lpstr>
      <vt:lpstr>Ⅲ-1. はじめに</vt:lpstr>
      <vt:lpstr>Ⅲ-2. 機器一覧へのパラメータ登録 (1/2)</vt:lpstr>
      <vt:lpstr>Ⅲ-2. 機器一覧へのパラメータ登録 (2/2)</vt:lpstr>
      <vt:lpstr>Ⅲ-3. VMwareのパラメータ登録 (1/7)</vt:lpstr>
      <vt:lpstr>Ⅲ-3. VMwareのパラメータ登録 (2/7)</vt:lpstr>
      <vt:lpstr>Ⅲ-3. VMwareのパラメータ登録 (3/)</vt:lpstr>
      <vt:lpstr>Ⅲ-3. VMwareのパラメータ登録 (4/7)</vt:lpstr>
      <vt:lpstr>Ⅲ-3. VMwareのパラメータ登録 (5/7)</vt:lpstr>
      <vt:lpstr>Ⅲ-3. VMwareのパラメータ登録 (6/7)</vt:lpstr>
      <vt:lpstr>Ⅲ-3. VMwareのパラメータ登録 (7/7)</vt:lpstr>
      <vt:lpstr>Ⅲ-4. Conductorの実行</vt:lpstr>
      <vt:lpstr>Ⅳ. VMware Model 実行結果の確認</vt:lpstr>
      <vt:lpstr>Ⅳ-2. 仮想ネットワークの確認</vt:lpstr>
      <vt:lpstr>Ⅳ-3. サーバ(仮想マシン)の確認</vt:lpstr>
      <vt:lpstr>Ⅳ-4. Webサーバの設定確認</vt:lpstr>
      <vt:lpstr>Ⅳ-5. APサーバ及びDBサーバの確認方法</vt:lpstr>
      <vt:lpstr>Ⅵ. 仮想ネットワークの削除</vt:lpstr>
      <vt:lpstr>Ⅵ-2. 仮想ネットワークの削除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2021-08-31T03:05:56Z</dcterms:created>
  <dcterms:modified xsi:type="dcterms:W3CDTF">2021-11-01T08:02:28Z</dcterms:modified>
</cp:coreProperties>
</file>