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53"/>
  </p:notesMasterIdLst>
  <p:handoutMasterIdLst>
    <p:handoutMasterId r:id="rId54"/>
  </p:handoutMasterIdLst>
  <p:sldIdLst>
    <p:sldId id="262" r:id="rId2"/>
    <p:sldId id="317" r:id="rId3"/>
    <p:sldId id="505" r:id="rId4"/>
    <p:sldId id="558" r:id="rId5"/>
    <p:sldId id="511" r:id="rId6"/>
    <p:sldId id="528" r:id="rId7"/>
    <p:sldId id="512" r:id="rId8"/>
    <p:sldId id="513" r:id="rId9"/>
    <p:sldId id="507" r:id="rId10"/>
    <p:sldId id="514" r:id="rId11"/>
    <p:sldId id="508" r:id="rId12"/>
    <p:sldId id="515" r:id="rId13"/>
    <p:sldId id="516" r:id="rId14"/>
    <p:sldId id="517" r:id="rId15"/>
    <p:sldId id="518" r:id="rId16"/>
    <p:sldId id="521" r:id="rId17"/>
    <p:sldId id="519" r:id="rId18"/>
    <p:sldId id="520" r:id="rId19"/>
    <p:sldId id="522" r:id="rId20"/>
    <p:sldId id="527" r:id="rId21"/>
    <p:sldId id="524" r:id="rId22"/>
    <p:sldId id="526" r:id="rId23"/>
    <p:sldId id="525" r:id="rId24"/>
    <p:sldId id="541" r:id="rId25"/>
    <p:sldId id="529" r:id="rId26"/>
    <p:sldId id="530" r:id="rId27"/>
    <p:sldId id="531" r:id="rId28"/>
    <p:sldId id="532" r:id="rId29"/>
    <p:sldId id="533" r:id="rId30"/>
    <p:sldId id="542" r:id="rId31"/>
    <p:sldId id="543" r:id="rId32"/>
    <p:sldId id="544" r:id="rId33"/>
    <p:sldId id="545" r:id="rId34"/>
    <p:sldId id="546" r:id="rId35"/>
    <p:sldId id="547" r:id="rId36"/>
    <p:sldId id="548" r:id="rId37"/>
    <p:sldId id="549" r:id="rId38"/>
    <p:sldId id="554" r:id="rId39"/>
    <p:sldId id="555" r:id="rId40"/>
    <p:sldId id="556" r:id="rId41"/>
    <p:sldId id="509" r:id="rId42"/>
    <p:sldId id="557" r:id="rId43"/>
    <p:sldId id="550" r:id="rId44"/>
    <p:sldId id="551" r:id="rId45"/>
    <p:sldId id="552" r:id="rId46"/>
    <p:sldId id="553" r:id="rId47"/>
    <p:sldId id="510" r:id="rId48"/>
    <p:sldId id="534" r:id="rId49"/>
    <p:sldId id="535" r:id="rId50"/>
    <p:sldId id="536" r:id="rId51"/>
    <p:sldId id="318" r:id="rId52"/>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58"/>
            <p14:sldId id="511"/>
            <p14:sldId id="528"/>
            <p14:sldId id="512"/>
            <p14:sldId id="513"/>
          </p14:sldIdLst>
        </p14:section>
        <p14:section name="2.　OASE事前設定フローにおける各画面の説明" id="{2BC80C7C-08EC-42AB-B3AC-94A4A88F659B}">
          <p14:sldIdLst>
            <p14:sldId id="507"/>
            <p14:sldId id="514"/>
            <p14:sldId id="508"/>
            <p14:sldId id="515"/>
            <p14:sldId id="516"/>
            <p14:sldId id="517"/>
            <p14:sldId id="518"/>
            <p14:sldId id="521"/>
            <p14:sldId id="519"/>
            <p14:sldId id="520"/>
            <p14:sldId id="522"/>
            <p14:sldId id="527"/>
            <p14:sldId id="524"/>
            <p14:sldId id="526"/>
            <p14:sldId id="525"/>
            <p14:sldId id="541"/>
            <p14:sldId id="529"/>
            <p14:sldId id="530"/>
            <p14:sldId id="531"/>
            <p14:sldId id="532"/>
            <p14:sldId id="533"/>
            <p14:sldId id="542"/>
            <p14:sldId id="543"/>
            <p14:sldId id="544"/>
            <p14:sldId id="545"/>
            <p14:sldId id="546"/>
            <p14:sldId id="547"/>
            <p14:sldId id="548"/>
            <p14:sldId id="549"/>
            <p14:sldId id="554"/>
            <p14:sldId id="555"/>
            <p14:sldId id="556"/>
          </p14:sldIdLst>
        </p14:section>
        <p14:section name="3.　OASE作業フローにおける各画面の説明" id="{59F8EE73-AFC9-4FFE-8AEB-34CD7826CF05}">
          <p14:sldIdLst>
            <p14:sldId id="509"/>
            <p14:sldId id="557"/>
            <p14:sldId id="550"/>
            <p14:sldId id="551"/>
            <p14:sldId id="552"/>
            <p14:sldId id="553"/>
            <p14:sldId id="510"/>
            <p14:sldId id="534"/>
            <p14:sldId id="535"/>
            <p14:sldId id="536"/>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FB2"/>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5507" autoAdjust="0"/>
  </p:normalViewPr>
  <p:slideViewPr>
    <p:cSldViewPr>
      <p:cViewPr varScale="1">
        <p:scale>
          <a:sx n="87" d="100"/>
          <a:sy n="87" d="100"/>
        </p:scale>
        <p:origin x="480" y="77"/>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2021/8/19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traceGroup>
    <inkml:annotationXML>
      <emma:emma xmlns:emma="http://www.w3.org/2003/04/emma" version="1.0">
        <emma:interpretation id="{79C1D697-E741-4850-A0CE-1035AE5D3103}" emma:medium="tactile" emma:mode="ink">
          <msink:context xmlns:msink="http://schemas.microsoft.com/ink/2010/main" type="writingRegion" rotatedBoundingBox="2179,5605 2826,5605 2826,5823 2179,5823"/>
        </emma:interpretation>
      </emma:emma>
    </inkml:annotationXML>
    <inkml:traceGroup>
      <inkml:annotationXML>
        <emma:emma xmlns:emma="http://www.w3.org/2003/04/emma" version="1.0">
          <emma:interpretation id="{81A1B41C-6FA2-4308-9C91-03B790493CF0}" emma:medium="tactile" emma:mode="ink">
            <msink:context xmlns:msink="http://schemas.microsoft.com/ink/2010/main" type="paragraph" rotatedBoundingBox="2179,5605 2826,5605 2826,5823 2179,5823" alignmentLevel="1"/>
          </emma:interpretation>
        </emma:emma>
      </inkml:annotationXML>
      <inkml:traceGroup>
        <inkml:annotationXML>
          <emma:emma xmlns:emma="http://www.w3.org/2003/04/emma" version="1.0">
            <emma:interpretation id="{C3A50712-E59D-472B-9DE5-97157428BBB6}" emma:medium="tactile" emma:mode="ink">
              <msink:context xmlns:msink="http://schemas.microsoft.com/ink/2010/main" type="line" rotatedBoundingBox="2179,5605 2826,5605 2826,5823 2179,5823"/>
            </emma:interpretation>
          </emma:emma>
        </inkml:annotationXML>
        <inkml:traceGroup>
          <inkml:annotationXML>
            <emma:emma xmlns:emma="http://www.w3.org/2003/04/emma" version="1.0">
              <emma:interpretation id="{CC37FEFC-FCDC-47EA-A89B-A844680CE9A2}" emma:medium="tactile" emma:mode="ink">
                <msink:context xmlns:msink="http://schemas.microsoft.com/ink/2010/main" type="inkWord" rotatedBoundingBox="2179,5605 2826,5605 2826,5823 2179,5823"/>
              </emma:interpretation>
            </emma:emma>
          </inkml:annotationXML>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2021/8/19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buClr>
                <a:srgbClr val="11AFB2"/>
              </a:buClr>
              <a:defRPr lang="ja-JP" altLang="en-US" noProof="0" dirty="0" smtClean="0"/>
            </a:lvl1pPr>
            <a:lvl2pPr>
              <a:buClr>
                <a:srgbClr val="11AFB2"/>
              </a:buClr>
              <a:defRPr lang="ja-JP" altLang="en-US" noProof="0" dirty="0" smtClean="0"/>
            </a:lvl2pPr>
            <a:lvl3pPr>
              <a:buClr>
                <a:srgbClr val="11AFB2"/>
              </a:buClr>
              <a:defRPr lang="ja-JP" altLang="en-US" noProof="0" dirty="0" smtClean="0"/>
            </a:lvl3pPr>
            <a:lvl4pPr>
              <a:buClr>
                <a:srgbClr val="11AFB2"/>
              </a:buCl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5" name="コンテンツ プレースホルダー"/>
          <p:cNvSpPr>
            <a:spLocks noGrp="1"/>
          </p:cNvSpPr>
          <p:nvPr>
            <p:ph sz="quarter" idx="12" hasCustomPrompt="1"/>
          </p:nvPr>
        </p:nvSpPr>
        <p:spPr bwMode="gray">
          <a:xfrm>
            <a:off x="239185" y="1737188"/>
            <a:ext cx="11713633" cy="4716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exastro-suite.github.io/oase-docs/OASE_documents_ja/html/api/01_events_request.html#id3"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exastro-suite.github.io/it-automation-docs/asset/Learn/ITA-online-install_en.pdf" TargetMode="External"/><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exastro-suite.github.io/oase-docs/OASE_documents_ja/html/driver_install/index.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hyperlink" Target="https://exastro-suite.github.io/oase-docs/OASE_documents_ja/html/settings/installation.html#id1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37.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42.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46.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hyperlink" Target="https://exastro-suite.github.io/oase-docs/documents_ja.html"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exastro-suite.github.io/oase-docs/documents_ja.html" TargetMode="External"/><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4053539"/>
            <a:ext cx="11712000" cy="959681"/>
          </a:xfrm>
        </p:spPr>
        <p:txBody>
          <a:bodyPr/>
          <a:lstStyle/>
          <a:p>
            <a:r>
              <a:rPr lang="en-US" altLang="ja-JP" sz="6000" b="1" dirty="0" err="1" smtClean="0"/>
              <a:t>Base【Classroom</a:t>
            </a:r>
            <a:r>
              <a:rPr lang="en-US" altLang="ja-JP" sz="6000" b="1" dirty="0" smtClean="0"/>
              <a:t>】</a:t>
            </a:r>
            <a:endParaRPr lang="ja-JP" altLang="en-US" sz="6000" b="1" dirty="0"/>
          </a:p>
        </p:txBody>
      </p:sp>
      <p:sp>
        <p:nvSpPr>
          <p:cNvPr id="3" name="テキスト プレースホルダー 2"/>
          <p:cNvSpPr>
            <a:spLocks noGrp="1"/>
          </p:cNvSpPr>
          <p:nvPr>
            <p:ph type="body" sz="quarter" idx="11"/>
          </p:nvPr>
        </p:nvSpPr>
        <p:spPr/>
        <p:txBody>
          <a:bodyPr/>
          <a:lstStyle/>
          <a:p>
            <a:endParaRPr kumimoji="1" lang="ja-JP" altLang="en-US"/>
          </a:p>
        </p:txBody>
      </p:sp>
      <p:sp>
        <p:nvSpPr>
          <p:cNvPr id="4" name="テキスト プレースホルダー 3"/>
          <p:cNvSpPr>
            <a:spLocks noGrp="1"/>
          </p:cNvSpPr>
          <p:nvPr>
            <p:ph type="body" sz="quarter" idx="10"/>
          </p:nvPr>
        </p:nvSpPr>
        <p:spPr>
          <a:xfrm>
            <a:off x="239352" y="6021360"/>
            <a:ext cx="8736969" cy="772006"/>
          </a:xfrm>
        </p:spPr>
        <p:txBody>
          <a:bodyPr/>
          <a:lstStyle/>
          <a:p>
            <a:r>
              <a:rPr lang="en-US" altLang="ja-JP" dirty="0" err="1"/>
              <a:t>Exastro</a:t>
            </a:r>
            <a:r>
              <a:rPr lang="en-US" altLang="ja-JP" dirty="0"/>
              <a:t> Operation Autonomy Support Engine Version 1.3.1</a:t>
            </a:r>
          </a:p>
          <a:p>
            <a:r>
              <a:rPr lang="en-US" altLang="ja-JP" dirty="0" err="1" smtClean="0"/>
              <a:t>Exastro</a:t>
            </a:r>
            <a:r>
              <a:rPr lang="ja-JP" altLang="en-US" dirty="0" smtClean="0"/>
              <a:t> </a:t>
            </a:r>
            <a:r>
              <a:rPr lang="en-US" altLang="ja-JP" dirty="0" smtClean="0"/>
              <a:t>developer</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751" y="2909705"/>
            <a:ext cx="7315200" cy="1095375"/>
          </a:xfrm>
          <a:prstGeom prst="rect">
            <a:avLst/>
          </a:prstGeom>
        </p:spPr>
      </p:pic>
      <p:sp>
        <p:nvSpPr>
          <p:cNvPr id="6" name="タイトル 1"/>
          <p:cNvSpPr txBox="1">
            <a:spLocks/>
          </p:cNvSpPr>
          <p:nvPr/>
        </p:nvSpPr>
        <p:spPr bwMode="gray">
          <a:xfrm>
            <a:off x="292883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smtClean="0">
                <a:solidFill>
                  <a:schemeClr val="tx2">
                    <a:lumMod val="75000"/>
                    <a:lumOff val="25000"/>
                  </a:schemeClr>
                </a:solidFill>
                <a:latin typeface="+mn-lt"/>
              </a:rPr>
              <a:t>※In this document “Operation Autonomy Support Engine” will be written as “OASE.</a:t>
            </a:r>
            <a:endParaRPr lang="ja-JP" altLang="en-US" sz="1400" b="1" kern="0" dirty="0">
              <a:solidFill>
                <a:schemeClr val="tx2">
                  <a:lumMod val="75000"/>
                  <a:lumOff val="25000"/>
                </a:schemeClr>
              </a:solidFill>
              <a:latin typeface="+mn-lt"/>
            </a:endParaRP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2.1</a:t>
            </a:r>
            <a:r>
              <a:rPr lang="ja-JP" altLang="en-US" dirty="0"/>
              <a:t>　</a:t>
            </a:r>
            <a:r>
              <a:rPr lang="en-US" altLang="ja-JP" dirty="0"/>
              <a:t> Configure permissions</a:t>
            </a:r>
            <a:r>
              <a:rPr lang="ja-JP" altLang="en-US" dirty="0"/>
              <a:t>　</a:t>
            </a:r>
            <a:r>
              <a:rPr lang="en-US" altLang="ja-JP" dirty="0"/>
              <a:t>[Access permission] </a:t>
            </a:r>
            <a:r>
              <a:rPr lang="ja-JP" altLang="en-US" dirty="0" smtClean="0"/>
              <a:t>（</a:t>
            </a:r>
            <a:r>
              <a:rPr lang="en-US" altLang="ja-JP" dirty="0"/>
              <a:t>1/5</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This chapter will cover the part marked with red</a:t>
            </a:r>
            <a:endParaRPr lang="en-US" altLang="ja-JP"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8787960"/>
              </p:ext>
            </p:extLst>
          </p:nvPr>
        </p:nvGraphicFramePr>
        <p:xfrm>
          <a:off x="623240" y="1268700"/>
          <a:ext cx="10476000" cy="5148000"/>
        </p:xfrm>
        <a:graphic>
          <a:graphicData uri="http://schemas.openxmlformats.org/drawingml/2006/table">
            <a:tbl>
              <a:tblPr firstRow="1" bandRow="1">
                <a:tableStyleId>{5C22544A-7EE6-4342-B048-85BDC9FD1C3A}</a:tableStyleId>
              </a:tblPr>
              <a:tblGrid>
                <a:gridCol w="5832810">
                  <a:extLst>
                    <a:ext uri="{9D8B030D-6E8A-4147-A177-3AD203B41FA5}">
                      <a16:colId xmlns:a16="http://schemas.microsoft.com/office/drawing/2014/main" val="772907950"/>
                    </a:ext>
                  </a:extLst>
                </a:gridCol>
                <a:gridCol w="3099327">
                  <a:extLst>
                    <a:ext uri="{9D8B030D-6E8A-4147-A177-3AD203B41FA5}">
                      <a16:colId xmlns:a16="http://schemas.microsoft.com/office/drawing/2014/main" val="2362345457"/>
                    </a:ext>
                  </a:extLst>
                </a:gridCol>
                <a:gridCol w="1543863">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Settings</a:t>
                      </a:r>
                      <a:r>
                        <a:rPr kumimoji="1" lang="en-US" altLang="ja-JP" baseline="0" dirty="0" smtClean="0">
                          <a:solidFill>
                            <a:schemeClr val="bg1"/>
                          </a:solidFill>
                        </a:rPr>
                        <a:t> procedure</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752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752460335"/>
                  </a:ext>
                </a:extLst>
              </a:tr>
            </a:tbl>
          </a:graphicData>
        </a:graphic>
      </p:graphicFrame>
      <p:sp>
        <p:nvSpPr>
          <p:cNvPr id="5" name="正方形/長方形 4"/>
          <p:cNvSpPr/>
          <p:nvPr/>
        </p:nvSpPr>
        <p:spPr bwMode="auto">
          <a:xfrm>
            <a:off x="623240" y="1730561"/>
            <a:ext cx="10476000" cy="307386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lang="ja-JP" altLang="en-US" b="1" dirty="0">
              <a:solidFill>
                <a:srgbClr val="002060"/>
              </a:solidFill>
              <a:latin typeface="+mn-ea"/>
            </a:endParaRPr>
          </a:p>
        </p:txBody>
      </p:sp>
      <p:sp>
        <p:nvSpPr>
          <p:cNvPr id="8" name="正方形/長方形 7"/>
          <p:cNvSpPr/>
          <p:nvPr/>
        </p:nvSpPr>
        <p:spPr bwMode="auto">
          <a:xfrm>
            <a:off x="737540" y="1800629"/>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rgbClr val="FF0000"/>
                </a:solidFill>
                <a:latin typeface="+mn-ea"/>
              </a:rPr>
              <a:t>2.1</a:t>
            </a:r>
            <a:r>
              <a:rPr lang="ja-JP" altLang="en-US" b="1" dirty="0">
                <a:solidFill>
                  <a:srgbClr val="FF0000"/>
                </a:solidFill>
                <a:latin typeface="+mn-ea"/>
              </a:rPr>
              <a:t>　</a:t>
            </a:r>
            <a:r>
              <a:rPr lang="en-US" altLang="ja-JP" b="1" dirty="0">
                <a:solidFill>
                  <a:srgbClr val="FF0000"/>
                </a:solidFill>
                <a:latin typeface="+mn-ea"/>
              </a:rPr>
              <a:t>Configure permissions</a:t>
            </a:r>
            <a:r>
              <a:rPr lang="ja-JP" altLang="en-US" b="1" dirty="0">
                <a:solidFill>
                  <a:srgbClr val="FF0000"/>
                </a:solidFill>
                <a:latin typeface="+mn-ea"/>
              </a:rPr>
              <a:t> </a:t>
            </a:r>
            <a:r>
              <a:rPr lang="en-US" altLang="ja-JP" b="1" dirty="0">
                <a:solidFill>
                  <a:srgbClr val="FF0000"/>
                </a:solidFill>
                <a:latin typeface="+mn-ea"/>
              </a:rPr>
              <a:t>[Access permission]</a:t>
            </a:r>
            <a:endParaRPr lang="ja-JP" altLang="en-US" b="1" dirty="0">
              <a:solidFill>
                <a:srgbClr val="FF0000"/>
              </a:solidFill>
              <a:latin typeface="+mn-ea"/>
            </a:endParaRPr>
          </a:p>
        </p:txBody>
      </p:sp>
      <p:sp>
        <p:nvSpPr>
          <p:cNvPr id="9" name="正方形/長方形 8"/>
          <p:cNvSpPr/>
          <p:nvPr/>
        </p:nvSpPr>
        <p:spPr bwMode="auto">
          <a:xfrm>
            <a:off x="6672080" y="189075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FF0000"/>
                </a:solidFill>
                <a:latin typeface="+mn-ea"/>
              </a:rPr>
              <a:t>Group</a:t>
            </a:r>
            <a:endParaRPr kumimoji="1" lang="ja-JP" altLang="en-US" b="1" dirty="0" smtClean="0">
              <a:solidFill>
                <a:srgbClr val="FF0000"/>
              </a:solidFill>
              <a:latin typeface="+mn-ea"/>
            </a:endParaRPr>
          </a:p>
        </p:txBody>
      </p:sp>
      <p:sp>
        <p:nvSpPr>
          <p:cNvPr id="10" name="正方形/長方形 9"/>
          <p:cNvSpPr/>
          <p:nvPr/>
        </p:nvSpPr>
        <p:spPr bwMode="auto">
          <a:xfrm>
            <a:off x="6672080" y="229813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FF0000"/>
                </a:solidFill>
                <a:latin typeface="+mn-ea"/>
              </a:rPr>
              <a:t>User</a:t>
            </a:r>
            <a:endParaRPr kumimoji="1" lang="ja-JP" altLang="en-US" b="1" dirty="0" smtClean="0">
              <a:solidFill>
                <a:srgbClr val="FF0000"/>
              </a:solidFill>
              <a:latin typeface="+mn-ea"/>
            </a:endParaRPr>
          </a:p>
        </p:txBody>
      </p:sp>
      <p:sp>
        <p:nvSpPr>
          <p:cNvPr id="11" name="正方形/長方形 10"/>
          <p:cNvSpPr/>
          <p:nvPr/>
        </p:nvSpPr>
        <p:spPr bwMode="auto">
          <a:xfrm>
            <a:off x="737540" y="4170310"/>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latin typeface="+mn-ea"/>
              </a:rPr>
              <a:t>2.3</a:t>
            </a:r>
            <a:r>
              <a:rPr lang="ja-JP" altLang="en-US" b="1" dirty="0">
                <a:latin typeface="+mn-ea"/>
              </a:rPr>
              <a:t>　</a:t>
            </a:r>
            <a:r>
              <a:rPr lang="en-US" altLang="ja-JP" b="1" dirty="0">
                <a:latin typeface="+mn-ea"/>
              </a:rPr>
              <a:t>Configure Action destination</a:t>
            </a:r>
            <a:endParaRPr lang="ja-JP" altLang="en-US" b="1" dirty="0">
              <a:latin typeface="+mn-ea"/>
            </a:endParaRPr>
          </a:p>
        </p:txBody>
      </p:sp>
      <p:sp>
        <p:nvSpPr>
          <p:cNvPr id="12" name="正方形/長方形 11"/>
          <p:cNvSpPr/>
          <p:nvPr/>
        </p:nvSpPr>
        <p:spPr bwMode="auto">
          <a:xfrm>
            <a:off x="6677310" y="4274532"/>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3" name="正方形/長方形 12"/>
          <p:cNvSpPr/>
          <p:nvPr/>
        </p:nvSpPr>
        <p:spPr bwMode="auto">
          <a:xfrm>
            <a:off x="623240" y="4958231"/>
            <a:ext cx="10476000" cy="1440000"/>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14" name="正方形/長方形 13"/>
          <p:cNvSpPr/>
          <p:nvPr/>
        </p:nvSpPr>
        <p:spPr bwMode="auto">
          <a:xfrm>
            <a:off x="737540" y="5017807"/>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latin typeface="+mn-ea"/>
              </a:rPr>
              <a:t>2.4</a:t>
            </a:r>
            <a:r>
              <a:rPr lang="ja-JP" altLang="en-US" b="1" dirty="0">
                <a:latin typeface="+mn-ea"/>
              </a:rPr>
              <a:t>　</a:t>
            </a:r>
            <a:r>
              <a:rPr lang="en-US" altLang="ja-JP" b="1" dirty="0">
                <a:latin typeface="+mn-ea"/>
              </a:rPr>
              <a:t>Create Decision table</a:t>
            </a:r>
            <a:endParaRPr lang="ja-JP" altLang="en-US" b="1" dirty="0">
              <a:latin typeface="+mn-ea"/>
            </a:endParaRPr>
          </a:p>
        </p:txBody>
      </p:sp>
      <p:sp>
        <p:nvSpPr>
          <p:cNvPr id="15" name="正方形/長方形 14"/>
          <p:cNvSpPr/>
          <p:nvPr/>
        </p:nvSpPr>
        <p:spPr bwMode="auto">
          <a:xfrm>
            <a:off x="6677310" y="513084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16" name="二等辺三角形 15"/>
          <p:cNvSpPr/>
          <p:nvPr/>
        </p:nvSpPr>
        <p:spPr bwMode="auto">
          <a:xfrm rot="10800000">
            <a:off x="3431669" y="4800278"/>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737540" y="2980225"/>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ysClr val="windowText" lastClr="000000"/>
                </a:solidFill>
                <a:latin typeface="+mn-ea"/>
              </a:rPr>
              <a:t>2.2</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[Registration info]</a:t>
            </a:r>
            <a:endParaRPr lang="ja-JP" altLang="en-US" b="1" dirty="0">
              <a:solidFill>
                <a:sysClr val="windowText" lastClr="000000"/>
              </a:solidFill>
              <a:latin typeface="+mn-ea"/>
            </a:endParaRPr>
          </a:p>
        </p:txBody>
      </p:sp>
      <p:sp>
        <p:nvSpPr>
          <p:cNvPr id="18" name="正方形/長方形 17"/>
          <p:cNvSpPr/>
          <p:nvPr/>
        </p:nvSpPr>
        <p:spPr bwMode="auto">
          <a:xfrm>
            <a:off x="6672080" y="347356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9" name="正方形/長方形 18"/>
          <p:cNvSpPr/>
          <p:nvPr/>
        </p:nvSpPr>
        <p:spPr bwMode="auto">
          <a:xfrm>
            <a:off x="6672080" y="3085677"/>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Pay out Token</a:t>
            </a:r>
            <a:endParaRPr kumimoji="1" lang="ja-JP" altLang="en-US" b="1" dirty="0" smtClean="0">
              <a:solidFill>
                <a:srgbClr val="002060"/>
              </a:solidFill>
              <a:latin typeface="+mn-ea"/>
            </a:endParaRPr>
          </a:p>
        </p:txBody>
      </p:sp>
      <p:sp>
        <p:nvSpPr>
          <p:cNvPr id="20" name="二等辺三角形 19"/>
          <p:cNvSpPr/>
          <p:nvPr/>
        </p:nvSpPr>
        <p:spPr bwMode="auto">
          <a:xfrm rot="10800000">
            <a:off x="3431669" y="278959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737540" y="5796244"/>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solidFill>
                  <a:sysClr val="windowText" lastClr="000000"/>
                </a:solidFill>
                <a:latin typeface="+mn-ea"/>
              </a:rPr>
              <a:t>2.5</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[Decision table]</a:t>
            </a:r>
            <a:endParaRPr lang="ja-JP" altLang="en-US" b="1" dirty="0">
              <a:solidFill>
                <a:sysClr val="windowText" lastClr="000000"/>
              </a:solidFill>
              <a:latin typeface="+mn-ea"/>
            </a:endParaRPr>
          </a:p>
        </p:txBody>
      </p:sp>
      <p:sp>
        <p:nvSpPr>
          <p:cNvPr id="22" name="正方形/長方形 21"/>
          <p:cNvSpPr/>
          <p:nvPr/>
        </p:nvSpPr>
        <p:spPr bwMode="auto">
          <a:xfrm>
            <a:off x="6672080" y="589906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23" name="二等辺三角形 22"/>
          <p:cNvSpPr/>
          <p:nvPr/>
        </p:nvSpPr>
        <p:spPr bwMode="auto">
          <a:xfrm rot="10800000">
            <a:off x="3431669" y="3961611"/>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二等辺三角形 23"/>
          <p:cNvSpPr/>
          <p:nvPr/>
        </p:nvSpPr>
        <p:spPr bwMode="auto">
          <a:xfrm rot="10800000">
            <a:off x="3431669" y="5631722"/>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9601930" y="1281400"/>
            <a:ext cx="1497310" cy="50802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FF0000"/>
                </a:solidFill>
                <a:latin typeface="+mn-ea"/>
              </a:rPr>
              <a:t>System</a:t>
            </a: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002060"/>
                </a:solidFill>
                <a:latin typeface="+mn-ea"/>
              </a:rPr>
              <a:t>Rule</a:t>
            </a:r>
            <a:endParaRPr lang="ja-JP" altLang="en-US" b="1" dirty="0">
              <a:solidFill>
                <a:srgbClr val="002060"/>
              </a:solidFill>
              <a:latin typeface="+mn-ea"/>
            </a:endParaRPr>
          </a:p>
        </p:txBody>
      </p:sp>
      <p:sp>
        <p:nvSpPr>
          <p:cNvPr id="27" name="フリーフォーム 26"/>
          <p:cNvSpPr/>
          <p:nvPr/>
        </p:nvSpPr>
        <p:spPr bwMode="auto">
          <a:xfrm>
            <a:off x="623239" y="1730560"/>
            <a:ext cx="10476000" cy="3061508"/>
          </a:xfrm>
          <a:custGeom>
            <a:avLst/>
            <a:gdLst>
              <a:gd name="connsiteX0" fmla="*/ 0 w 10476000"/>
              <a:gd name="connsiteY0" fmla="*/ 0 h 3061508"/>
              <a:gd name="connsiteX1" fmla="*/ 10476000 w 10476000"/>
              <a:gd name="connsiteY1" fmla="*/ 0 h 3061508"/>
              <a:gd name="connsiteX2" fmla="*/ 10476000 w 10476000"/>
              <a:gd name="connsiteY2" fmla="*/ 1059034 h 3061508"/>
              <a:gd name="connsiteX3" fmla="*/ 10475999 w 10476000"/>
              <a:gd name="connsiteY3" fmla="*/ 1059034 h 3061508"/>
              <a:gd name="connsiteX4" fmla="*/ 10475999 w 10476000"/>
              <a:gd name="connsiteY4" fmla="*/ 3061508 h 3061508"/>
              <a:gd name="connsiteX5" fmla="*/ 8978688 w 10476000"/>
              <a:gd name="connsiteY5" fmla="*/ 3061508 h 3061508"/>
              <a:gd name="connsiteX6" fmla="*/ 8978688 w 10476000"/>
              <a:gd name="connsiteY6" fmla="*/ 1059034 h 3061508"/>
              <a:gd name="connsiteX7" fmla="*/ 0 w 10476000"/>
              <a:gd name="connsiteY7" fmla="*/ 1059034 h 306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6000" h="3061508">
                <a:moveTo>
                  <a:pt x="0" y="0"/>
                </a:moveTo>
                <a:lnTo>
                  <a:pt x="10476000" y="0"/>
                </a:lnTo>
                <a:lnTo>
                  <a:pt x="10476000" y="1059034"/>
                </a:lnTo>
                <a:lnTo>
                  <a:pt x="10475999" y="1059034"/>
                </a:lnTo>
                <a:lnTo>
                  <a:pt x="10475999" y="3061508"/>
                </a:lnTo>
                <a:lnTo>
                  <a:pt x="8978688" y="3061508"/>
                </a:lnTo>
                <a:lnTo>
                  <a:pt x="8978688" y="1059034"/>
                </a:lnTo>
                <a:lnTo>
                  <a:pt x="0" y="1059034"/>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410519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2.1</a:t>
            </a:r>
            <a:r>
              <a:rPr lang="ja-JP" altLang="en-US" dirty="0"/>
              <a:t>　</a:t>
            </a:r>
            <a:r>
              <a:rPr lang="en-US" altLang="ja-JP" dirty="0"/>
              <a:t> Configure permissions</a:t>
            </a:r>
            <a:r>
              <a:rPr lang="ja-JP" altLang="en-US" dirty="0"/>
              <a:t>　</a:t>
            </a:r>
            <a:r>
              <a:rPr lang="en-US" altLang="ja-JP" dirty="0"/>
              <a:t>[Access permission] </a:t>
            </a:r>
            <a:r>
              <a:rPr lang="ja-JP" altLang="en-US" dirty="0" smtClean="0"/>
              <a:t>（</a:t>
            </a:r>
            <a:r>
              <a:rPr lang="en-US" altLang="ja-JP" dirty="0"/>
              <a:t>2/5</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Assign access permission to groups</a:t>
            </a:r>
          </a:p>
          <a:p>
            <a:pPr lvl="1"/>
            <a:endParaRPr lang="en-US" altLang="ja-JP" dirty="0" smtClean="0"/>
          </a:p>
          <a:p>
            <a:pPr lvl="1"/>
            <a:r>
              <a:rPr lang="en-US" altLang="ja-JP" dirty="0" smtClean="0"/>
              <a:t>You can configure access permission </a:t>
            </a:r>
            <a:br>
              <a:rPr lang="en-US" altLang="ja-JP" dirty="0" smtClean="0"/>
            </a:br>
            <a:r>
              <a:rPr lang="en-US" altLang="ja-JP" dirty="0" smtClean="0"/>
              <a:t>in the “group” screen</a:t>
            </a:r>
            <a:endParaRPr lang="en-US" altLang="ja-JP" dirty="0"/>
          </a:p>
          <a:p>
            <a:pPr marL="180000" lvl="1" indent="0">
              <a:buNone/>
            </a:pPr>
            <a:endParaRPr lang="en-US" altLang="ja-JP" dirty="0"/>
          </a:p>
          <a:p>
            <a:pPr lvl="1"/>
            <a:r>
              <a:rPr lang="en-US" altLang="ja-JP" dirty="0" smtClean="0"/>
              <a:t>Access permission for the following screens </a:t>
            </a:r>
            <a:br>
              <a:rPr lang="en-US" altLang="ja-JP" dirty="0" smtClean="0"/>
            </a:br>
            <a:r>
              <a:rPr lang="en-US" altLang="ja-JP" dirty="0" smtClean="0"/>
              <a:t>can be configured</a:t>
            </a:r>
            <a:endParaRPr lang="en-US" altLang="ja-JP" dirty="0"/>
          </a:p>
          <a:p>
            <a:pPr lvl="2"/>
            <a:r>
              <a:rPr lang="en-US" altLang="ja-JP" dirty="0" smtClean="0"/>
              <a:t>Decision table</a:t>
            </a:r>
            <a:endParaRPr lang="en-US" altLang="ja-JP" dirty="0"/>
          </a:p>
          <a:p>
            <a:pPr lvl="2"/>
            <a:r>
              <a:rPr lang="en-US" altLang="ja-JP" dirty="0" smtClean="0"/>
              <a:t>Pay out Token</a:t>
            </a:r>
            <a:endParaRPr lang="en-US" altLang="ja-JP" dirty="0"/>
          </a:p>
          <a:p>
            <a:pPr lvl="2"/>
            <a:r>
              <a:rPr lang="en-US" altLang="ja-JP" dirty="0" smtClean="0"/>
              <a:t>System settings</a:t>
            </a:r>
            <a:endParaRPr lang="en-US" altLang="ja-JP" dirty="0"/>
          </a:p>
          <a:p>
            <a:pPr lvl="2"/>
            <a:r>
              <a:rPr lang="en-US" altLang="ja-JP" dirty="0" smtClean="0"/>
              <a:t>SSO</a:t>
            </a:r>
            <a:r>
              <a:rPr lang="ja-JP" altLang="en-US" dirty="0"/>
              <a:t> </a:t>
            </a:r>
            <a:r>
              <a:rPr lang="en-US" altLang="ja-JP" dirty="0" smtClean="0"/>
              <a:t>settings</a:t>
            </a:r>
            <a:endParaRPr lang="en-US" altLang="ja-JP" dirty="0"/>
          </a:p>
          <a:p>
            <a:pPr lvl="2"/>
            <a:r>
              <a:rPr lang="en-US" altLang="ja-JP" dirty="0" smtClean="0"/>
              <a:t>Group	</a:t>
            </a:r>
            <a:endParaRPr lang="en-US" altLang="ja-JP" dirty="0"/>
          </a:p>
          <a:p>
            <a:pPr lvl="2"/>
            <a:r>
              <a:rPr lang="en-US" altLang="ja-JP" dirty="0" smtClean="0"/>
              <a:t>User</a:t>
            </a:r>
            <a:endParaRPr lang="en-US" altLang="ja-JP" dirty="0"/>
          </a:p>
          <a:p>
            <a:pPr lvl="2"/>
            <a:r>
              <a:rPr lang="en-US" altLang="ja-JP" dirty="0" smtClean="0"/>
              <a:t>Action settings</a:t>
            </a:r>
            <a:endParaRPr lang="en-US" altLang="ja-JP" dirty="0"/>
          </a:p>
          <a:p>
            <a:pPr lvl="1"/>
            <a:endParaRPr lang="en-US" altLang="ja-JP" dirty="0"/>
          </a:p>
          <a:p>
            <a:pPr lvl="1"/>
            <a:r>
              <a:rPr lang="en-US" altLang="ja-JP" dirty="0" smtClean="0"/>
              <a:t>The following permissions are available.</a:t>
            </a:r>
            <a:endParaRPr lang="en-US" altLang="ja-JP" dirty="0"/>
          </a:p>
          <a:p>
            <a:pPr lvl="2"/>
            <a:r>
              <a:rPr lang="en-US" altLang="ja-JP" dirty="0" smtClean="0"/>
              <a:t>No permission: Users will not be able to see the screen</a:t>
            </a:r>
            <a:endParaRPr lang="en-US" altLang="ja-JP" dirty="0"/>
          </a:p>
          <a:p>
            <a:pPr lvl="2"/>
            <a:r>
              <a:rPr lang="en-US" altLang="ja-JP" dirty="0" smtClean="0"/>
              <a:t>Reference only</a:t>
            </a:r>
            <a:r>
              <a:rPr lang="ja-JP" altLang="en-US" dirty="0" smtClean="0"/>
              <a:t>：</a:t>
            </a:r>
            <a:r>
              <a:rPr lang="en-US" altLang="ja-JP" dirty="0" smtClean="0"/>
              <a:t>Users will not be able to update, but can see the screen</a:t>
            </a:r>
            <a:endParaRPr lang="en-US" altLang="ja-JP" dirty="0"/>
          </a:p>
          <a:p>
            <a:pPr lvl="2"/>
            <a:r>
              <a:rPr lang="en-US" altLang="ja-JP" dirty="0" smtClean="0"/>
              <a:t>Can perform update: Users can both update and see the screen</a:t>
            </a:r>
            <a:endParaRPr lang="en-US" altLang="ja-JP" dirty="0"/>
          </a:p>
          <a:p>
            <a:pPr marL="180000" lvl="1" indent="0">
              <a:buNone/>
            </a:pPr>
            <a:endParaRPr lang="en-US" altLang="ja-JP" dirty="0"/>
          </a:p>
          <a:p>
            <a:endParaRPr kumimoji="1" lang="ja-JP" altLang="en-US" dirty="0"/>
          </a:p>
        </p:txBody>
      </p:sp>
      <p:pic>
        <p:nvPicPr>
          <p:cNvPr id="2" name="図 1"/>
          <p:cNvPicPr>
            <a:picLocks noChangeAspect="1"/>
          </p:cNvPicPr>
          <p:nvPr/>
        </p:nvPicPr>
        <p:blipFill>
          <a:blip r:embed="rId2"/>
          <a:stretch>
            <a:fillRect/>
          </a:stretch>
        </p:blipFill>
        <p:spPr>
          <a:xfrm>
            <a:off x="6095351" y="1340710"/>
            <a:ext cx="5038933" cy="4397271"/>
          </a:xfrm>
          <a:prstGeom prst="rect">
            <a:avLst/>
          </a:prstGeom>
        </p:spPr>
      </p:pic>
    </p:spTree>
    <p:extLst>
      <p:ext uri="{BB962C8B-B14F-4D97-AF65-F5344CB8AC3E}">
        <p14:creationId xmlns:p14="http://schemas.microsoft.com/office/powerpoint/2010/main" val="3840712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906471" y="2405884"/>
            <a:ext cx="5765609" cy="3882305"/>
          </a:xfrm>
          <a:prstGeom prst="rect">
            <a:avLst/>
          </a:prstGeom>
        </p:spPr>
      </p:pic>
      <p:pic>
        <p:nvPicPr>
          <p:cNvPr id="14" name="図 13"/>
          <p:cNvPicPr>
            <a:picLocks noChangeAspect="1"/>
          </p:cNvPicPr>
          <p:nvPr/>
        </p:nvPicPr>
        <p:blipFill>
          <a:blip r:embed="rId3"/>
          <a:stretch>
            <a:fillRect/>
          </a:stretch>
        </p:blipFill>
        <p:spPr>
          <a:xfrm>
            <a:off x="4479825" y="3075875"/>
            <a:ext cx="3632455" cy="3169895"/>
          </a:xfrm>
          <a:prstGeom prst="rect">
            <a:avLst/>
          </a:prstGeom>
        </p:spPr>
      </p:pic>
      <p:sp>
        <p:nvSpPr>
          <p:cNvPr id="6" name="タイトル 5"/>
          <p:cNvSpPr>
            <a:spLocks noGrp="1"/>
          </p:cNvSpPr>
          <p:nvPr>
            <p:ph type="title"/>
          </p:nvPr>
        </p:nvSpPr>
        <p:spPr/>
        <p:txBody>
          <a:bodyPr/>
          <a:lstStyle/>
          <a:p>
            <a:r>
              <a:rPr lang="en-US" altLang="ja-JP" dirty="0"/>
              <a:t>2.1</a:t>
            </a:r>
            <a:r>
              <a:rPr lang="ja-JP" altLang="en-US" dirty="0"/>
              <a:t>　</a:t>
            </a:r>
            <a:r>
              <a:rPr lang="en-US" altLang="ja-JP" dirty="0"/>
              <a:t> Configure permissions</a:t>
            </a:r>
            <a:r>
              <a:rPr lang="ja-JP" altLang="en-US" dirty="0"/>
              <a:t>　</a:t>
            </a:r>
            <a:r>
              <a:rPr lang="en-US" altLang="ja-JP" dirty="0"/>
              <a:t>[Access permission] </a:t>
            </a:r>
            <a:r>
              <a:rPr lang="ja-JP" altLang="en-US" dirty="0" smtClean="0"/>
              <a:t>（</a:t>
            </a:r>
            <a:r>
              <a:rPr lang="en-US" altLang="ja-JP" dirty="0"/>
              <a:t>3/5</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E.g.) </a:t>
            </a:r>
            <a:r>
              <a:rPr lang="en-US" altLang="ja-JP" dirty="0"/>
              <a:t>Create "group_A" and "user_A" and set access permissions(1/3)</a:t>
            </a:r>
          </a:p>
          <a:p>
            <a:pPr lvl="1"/>
            <a:endParaRPr lang="en-US" altLang="ja-JP" dirty="0"/>
          </a:p>
          <a:p>
            <a:pPr marL="522900" lvl="1" indent="-342900">
              <a:buFont typeface="+mj-ea"/>
              <a:buAutoNum type="circleNumDbPlain"/>
            </a:pPr>
            <a:r>
              <a:rPr lang="en-US" altLang="ja-JP" dirty="0" smtClean="0"/>
              <a:t>Log in as “administrator” and create a group called “group_A”</a:t>
            </a:r>
            <a:endParaRPr lang="ja-JP" altLang="en-US" dirty="0"/>
          </a:p>
          <a:p>
            <a:pPr marL="522900" lvl="1" indent="-342900">
              <a:buFont typeface="+mj-ea"/>
              <a:buAutoNum type="circleNumDbPlain"/>
            </a:pPr>
            <a:r>
              <a:rPr lang="en-US" altLang="ja-JP" dirty="0" smtClean="0"/>
              <a:t>Configure access permissions for group_A</a:t>
            </a:r>
            <a:endParaRPr lang="ja-JP" altLang="en-US" dirty="0"/>
          </a:p>
          <a:p>
            <a:pPr lvl="1"/>
            <a:endParaRPr lang="en-US" altLang="ja-JP" dirty="0"/>
          </a:p>
          <a:p>
            <a:endParaRPr kumimoji="1" lang="ja-JP" altLang="en-US" dirty="0"/>
          </a:p>
        </p:txBody>
      </p:sp>
      <p:sp>
        <p:nvSpPr>
          <p:cNvPr id="5" name="角丸四角形 4"/>
          <p:cNvSpPr/>
          <p:nvPr/>
        </p:nvSpPr>
        <p:spPr bwMode="auto">
          <a:xfrm>
            <a:off x="911278" y="4832379"/>
            <a:ext cx="2171201" cy="778980"/>
          </a:xfrm>
          <a:prstGeom prst="roundRect">
            <a:avLst>
              <a:gd name="adj" fmla="val 17871"/>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8" name="角丸四角形 7"/>
          <p:cNvSpPr/>
          <p:nvPr/>
        </p:nvSpPr>
        <p:spPr bwMode="auto">
          <a:xfrm>
            <a:off x="8270949" y="1517030"/>
            <a:ext cx="3680402" cy="3424180"/>
          </a:xfrm>
          <a:prstGeom prst="roundRect">
            <a:avLst>
              <a:gd name="adj" fmla="val 6321"/>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smtClean="0">
                <a:latin typeface="+mn-ea"/>
              </a:rPr>
              <a:t>　　</a:t>
            </a:r>
            <a:r>
              <a:rPr lang="en-US" altLang="ja-JP" sz="1200" b="1" dirty="0" smtClean="0">
                <a:latin typeface="+mn-ea"/>
              </a:rPr>
              <a:t>group_A access permissions</a:t>
            </a:r>
            <a:endParaRPr kumimoji="1" lang="ja-JP" altLang="en-US" sz="1200" b="1" dirty="0" smtClean="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2694468515"/>
              </p:ext>
            </p:extLst>
          </p:nvPr>
        </p:nvGraphicFramePr>
        <p:xfrm>
          <a:off x="8408880" y="1934846"/>
          <a:ext cx="3375909" cy="2715883"/>
        </p:xfrm>
        <a:graphic>
          <a:graphicData uri="http://schemas.openxmlformats.org/drawingml/2006/table">
            <a:tbl>
              <a:tblPr firstRow="1" bandRow="1">
                <a:tableStyleId>{5C22544A-7EE6-4342-B048-85BDC9FD1C3A}</a:tableStyleId>
              </a:tblPr>
              <a:tblGrid>
                <a:gridCol w="1791690">
                  <a:extLst>
                    <a:ext uri="{9D8B030D-6E8A-4147-A177-3AD203B41FA5}">
                      <a16:colId xmlns:a16="http://schemas.microsoft.com/office/drawing/2014/main" val="2068615160"/>
                    </a:ext>
                  </a:extLst>
                </a:gridCol>
                <a:gridCol w="1584219">
                  <a:extLst>
                    <a:ext uri="{9D8B030D-6E8A-4147-A177-3AD203B41FA5}">
                      <a16:colId xmlns:a16="http://schemas.microsoft.com/office/drawing/2014/main" val="2185847606"/>
                    </a:ext>
                  </a:extLst>
                </a:gridCol>
              </a:tblGrid>
              <a:tr h="335568">
                <a:tc>
                  <a:txBody>
                    <a:bodyPr/>
                    <a:lstStyle/>
                    <a:p>
                      <a:pPr algn="ctr"/>
                      <a:r>
                        <a:rPr kumimoji="1" lang="en-US" altLang="ja-JP" sz="1200" dirty="0" smtClean="0">
                          <a:latin typeface="+mn-ea"/>
                          <a:ea typeface="+mn-ea"/>
                        </a:rPr>
                        <a:t>Screen</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dirty="0" smtClean="0">
                          <a:latin typeface="+mn-ea"/>
                          <a:ea typeface="+mn-ea"/>
                        </a:rPr>
                        <a:t>Permission</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3940336328"/>
                  </a:ext>
                </a:extLst>
              </a:tr>
              <a:tr h="293183">
                <a:tc>
                  <a:txBody>
                    <a:bodyPr/>
                    <a:lstStyle/>
                    <a:p>
                      <a:r>
                        <a:rPr kumimoji="1" lang="en-US" altLang="ja-JP" sz="1200" dirty="0" smtClean="0">
                          <a:latin typeface="+mn-ea"/>
                          <a:ea typeface="+mn-ea"/>
                        </a:rPr>
                        <a:t>Decision table</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Can perform update</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935678"/>
                  </a:ext>
                </a:extLst>
              </a:tr>
              <a:tr h="293183">
                <a:tc>
                  <a:txBody>
                    <a:bodyPr/>
                    <a:lstStyle/>
                    <a:p>
                      <a:r>
                        <a:rPr kumimoji="1" lang="en-US" altLang="ja-JP" sz="1200" dirty="0" smtClean="0">
                          <a:latin typeface="+mn-ea"/>
                          <a:ea typeface="+mn-ea"/>
                        </a:rPr>
                        <a:t>Pay</a:t>
                      </a:r>
                      <a:r>
                        <a:rPr kumimoji="1" lang="en-US" altLang="ja-JP" sz="1200" baseline="0" dirty="0" smtClean="0">
                          <a:latin typeface="+mn-ea"/>
                          <a:ea typeface="+mn-ea"/>
                        </a:rPr>
                        <a:t> out Token</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Can</a:t>
                      </a:r>
                      <a:r>
                        <a:rPr kumimoji="1" lang="en-US" altLang="ja-JP" sz="1200" baseline="0" dirty="0" smtClean="0">
                          <a:latin typeface="+mn-ea"/>
                          <a:ea typeface="+mn-ea"/>
                        </a:rPr>
                        <a:t> perform update</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1227713"/>
                  </a:ext>
                </a:extLst>
              </a:tr>
              <a:tr h="293183">
                <a:tc>
                  <a:txBody>
                    <a:bodyPr/>
                    <a:lstStyle/>
                    <a:p>
                      <a:r>
                        <a:rPr kumimoji="1" lang="en-US" altLang="ja-JP" sz="1200" dirty="0" smtClean="0">
                          <a:latin typeface="+mn-ea"/>
                          <a:ea typeface="+mn-ea"/>
                        </a:rPr>
                        <a:t>System</a:t>
                      </a:r>
                      <a:r>
                        <a:rPr kumimoji="1" lang="en-US" altLang="ja-JP" sz="1200" baseline="0" dirty="0" smtClean="0">
                          <a:latin typeface="+mn-ea"/>
                          <a:ea typeface="+mn-ea"/>
                        </a:rPr>
                        <a:t> settings</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No</a:t>
                      </a:r>
                      <a:r>
                        <a:rPr kumimoji="1" lang="en-US" altLang="ja-JP" sz="1200" baseline="0" dirty="0" smtClean="0">
                          <a:latin typeface="+mn-ea"/>
                          <a:ea typeface="+mn-ea"/>
                        </a:rPr>
                        <a:t> permission</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68915487"/>
                  </a:ext>
                </a:extLst>
              </a:tr>
              <a:tr h="293183">
                <a:tc>
                  <a:txBody>
                    <a:bodyPr/>
                    <a:lstStyle/>
                    <a:p>
                      <a:r>
                        <a:rPr kumimoji="1" lang="en-US" altLang="ja-JP" sz="1200" dirty="0" smtClean="0">
                          <a:latin typeface="+mn-ea"/>
                          <a:ea typeface="+mn-ea"/>
                        </a:rPr>
                        <a:t>SSO</a:t>
                      </a:r>
                      <a:r>
                        <a:rPr kumimoji="1" lang="ja-JP" altLang="en-US" sz="1200" baseline="0" dirty="0" smtClean="0">
                          <a:latin typeface="+mn-ea"/>
                          <a:ea typeface="+mn-ea"/>
                        </a:rPr>
                        <a:t> </a:t>
                      </a:r>
                      <a:r>
                        <a:rPr kumimoji="1" lang="en-US" altLang="ja-JP" sz="1200" baseline="0" dirty="0" smtClean="0">
                          <a:latin typeface="+mn-ea"/>
                          <a:ea typeface="+mn-ea"/>
                        </a:rPr>
                        <a:t>Settings</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No</a:t>
                      </a:r>
                      <a:r>
                        <a:rPr kumimoji="1" lang="en-US" altLang="ja-JP" sz="1200" baseline="0" dirty="0" smtClean="0">
                          <a:latin typeface="+mn-ea"/>
                          <a:ea typeface="+mn-ea"/>
                        </a:rPr>
                        <a:t> permission</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0755116"/>
                  </a:ext>
                </a:extLst>
              </a:tr>
              <a:tr h="293183">
                <a:tc>
                  <a:txBody>
                    <a:bodyPr/>
                    <a:lstStyle/>
                    <a:p>
                      <a:r>
                        <a:rPr kumimoji="1" lang="en-US" altLang="ja-JP" sz="1200" dirty="0" smtClean="0">
                          <a:latin typeface="+mn-ea"/>
                          <a:ea typeface="+mn-ea"/>
                        </a:rPr>
                        <a:t>Group</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Reference</a:t>
                      </a:r>
                      <a:r>
                        <a:rPr kumimoji="1" lang="en-US" altLang="ja-JP" sz="1200" baseline="0" dirty="0" smtClean="0">
                          <a:latin typeface="+mn-ea"/>
                          <a:ea typeface="+mn-ea"/>
                        </a:rPr>
                        <a:t> only</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6260077"/>
                  </a:ext>
                </a:extLst>
              </a:tr>
              <a:tr h="293183">
                <a:tc>
                  <a:txBody>
                    <a:bodyPr/>
                    <a:lstStyle/>
                    <a:p>
                      <a:r>
                        <a:rPr kumimoji="1" lang="en-US" altLang="ja-JP" sz="1200" dirty="0" smtClean="0">
                          <a:latin typeface="+mn-ea"/>
                          <a:ea typeface="+mn-ea"/>
                        </a:rPr>
                        <a:t>User</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Reference</a:t>
                      </a:r>
                      <a:r>
                        <a:rPr kumimoji="1" lang="en-US" altLang="ja-JP" sz="1200" baseline="0" dirty="0" smtClean="0">
                          <a:latin typeface="+mn-ea"/>
                          <a:ea typeface="+mn-ea"/>
                        </a:rPr>
                        <a:t> only</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20525123"/>
                  </a:ext>
                </a:extLst>
              </a:tr>
              <a:tr h="293183">
                <a:tc>
                  <a:txBody>
                    <a:bodyPr/>
                    <a:lstStyle/>
                    <a:p>
                      <a:r>
                        <a:rPr kumimoji="1" lang="en-US" altLang="ja-JP" sz="1200" dirty="0" smtClean="0">
                          <a:latin typeface="+mn-ea"/>
                          <a:ea typeface="+mn-ea"/>
                        </a:rPr>
                        <a:t>Action</a:t>
                      </a:r>
                      <a:r>
                        <a:rPr kumimoji="1" lang="en-US" altLang="ja-JP" sz="1200" baseline="0" dirty="0" smtClean="0">
                          <a:latin typeface="+mn-ea"/>
                          <a:ea typeface="+mn-ea"/>
                        </a:rPr>
                        <a:t> settings</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Reference</a:t>
                      </a:r>
                      <a:r>
                        <a:rPr kumimoji="1" lang="en-US" altLang="ja-JP" sz="1200" baseline="0" dirty="0" smtClean="0">
                          <a:latin typeface="+mn-ea"/>
                          <a:ea typeface="+mn-ea"/>
                        </a:rPr>
                        <a:t> only</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761374664"/>
                  </a:ext>
                </a:extLst>
              </a:tr>
            </a:tbl>
          </a:graphicData>
        </a:graphic>
      </p:graphicFrame>
      <p:sp>
        <p:nvSpPr>
          <p:cNvPr id="11" name="角丸四角形 10"/>
          <p:cNvSpPr/>
          <p:nvPr/>
        </p:nvSpPr>
        <p:spPr bwMode="auto">
          <a:xfrm>
            <a:off x="4592783" y="4141224"/>
            <a:ext cx="3299091" cy="1643089"/>
          </a:xfrm>
          <a:prstGeom prst="roundRect">
            <a:avLst>
              <a:gd name="adj" fmla="val 6398"/>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2" name="円形吹き出し 11"/>
          <p:cNvSpPr/>
          <p:nvPr/>
        </p:nvSpPr>
        <p:spPr bwMode="auto">
          <a:xfrm>
            <a:off x="8270949" y="1594276"/>
            <a:ext cx="360000" cy="360000"/>
          </a:xfrm>
          <a:prstGeom prst="wedgeEllipseCallout">
            <a:avLst>
              <a:gd name="adj1" fmla="val -265312"/>
              <a:gd name="adj2" fmla="val 627269"/>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2</a:t>
            </a:r>
            <a:endParaRPr kumimoji="1" lang="ja-JP" altLang="en-US" b="1" dirty="0" smtClean="0">
              <a:solidFill>
                <a:schemeClr val="bg1"/>
              </a:solidFill>
              <a:latin typeface="+mn-ea"/>
            </a:endParaRPr>
          </a:p>
        </p:txBody>
      </p:sp>
      <p:sp>
        <p:nvSpPr>
          <p:cNvPr id="13" name="楕円 12"/>
          <p:cNvSpPr/>
          <p:nvPr/>
        </p:nvSpPr>
        <p:spPr bwMode="auto">
          <a:xfrm>
            <a:off x="2722479" y="4810252"/>
            <a:ext cx="360000" cy="360000"/>
          </a:xfrm>
          <a:prstGeom prst="ellipse">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1</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2098627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837353" y="2460671"/>
            <a:ext cx="8524875" cy="2438400"/>
          </a:xfrm>
          <a:prstGeom prst="rect">
            <a:avLst/>
          </a:prstGeom>
        </p:spPr>
      </p:pic>
      <p:pic>
        <p:nvPicPr>
          <p:cNvPr id="4" name="図 3"/>
          <p:cNvPicPr>
            <a:picLocks noChangeAspect="1"/>
          </p:cNvPicPr>
          <p:nvPr/>
        </p:nvPicPr>
        <p:blipFill>
          <a:blip r:embed="rId3"/>
          <a:stretch>
            <a:fillRect/>
          </a:stretch>
        </p:blipFill>
        <p:spPr>
          <a:xfrm>
            <a:off x="7596369" y="2385602"/>
            <a:ext cx="2986031" cy="3134608"/>
          </a:xfrm>
          <a:prstGeom prst="rect">
            <a:avLst/>
          </a:prstGeom>
        </p:spPr>
      </p:pic>
      <p:pic>
        <p:nvPicPr>
          <p:cNvPr id="3" name="図 2"/>
          <p:cNvPicPr>
            <a:picLocks noChangeAspect="1"/>
          </p:cNvPicPr>
          <p:nvPr/>
        </p:nvPicPr>
        <p:blipFill>
          <a:blip r:embed="rId4"/>
          <a:stretch>
            <a:fillRect/>
          </a:stretch>
        </p:blipFill>
        <p:spPr>
          <a:xfrm>
            <a:off x="8565297" y="3174849"/>
            <a:ext cx="3003461" cy="3145961"/>
          </a:xfrm>
          <a:prstGeom prst="rect">
            <a:avLst/>
          </a:prstGeom>
        </p:spPr>
      </p:pic>
      <p:sp>
        <p:nvSpPr>
          <p:cNvPr id="6" name="タイトル 5"/>
          <p:cNvSpPr>
            <a:spLocks noGrp="1"/>
          </p:cNvSpPr>
          <p:nvPr>
            <p:ph type="title"/>
          </p:nvPr>
        </p:nvSpPr>
        <p:spPr/>
        <p:txBody>
          <a:bodyPr/>
          <a:lstStyle/>
          <a:p>
            <a:r>
              <a:rPr lang="en-US" altLang="ja-JP" dirty="0"/>
              <a:t>2.1</a:t>
            </a:r>
            <a:r>
              <a:rPr lang="ja-JP" altLang="en-US" dirty="0"/>
              <a:t>　</a:t>
            </a:r>
            <a:r>
              <a:rPr lang="en-US" altLang="ja-JP" dirty="0"/>
              <a:t> Configure permissions</a:t>
            </a:r>
            <a:r>
              <a:rPr lang="ja-JP" altLang="en-US" dirty="0"/>
              <a:t>　</a:t>
            </a:r>
            <a:r>
              <a:rPr lang="en-US" altLang="ja-JP" dirty="0"/>
              <a:t>[Access permission] </a:t>
            </a:r>
            <a:r>
              <a:rPr lang="ja-JP" altLang="en-US" dirty="0" smtClean="0"/>
              <a:t>（</a:t>
            </a:r>
            <a:r>
              <a:rPr lang="en-US" altLang="ja-JP" dirty="0"/>
              <a:t>4/5</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E.g.) </a:t>
            </a:r>
            <a:r>
              <a:rPr lang="en-US" altLang="ja-JP" dirty="0"/>
              <a:t>Create "group_A" and "user_A" and set access permissions(2/3)</a:t>
            </a:r>
          </a:p>
          <a:p>
            <a:pPr lvl="1"/>
            <a:endParaRPr lang="en-US" altLang="ja-JP" dirty="0"/>
          </a:p>
          <a:p>
            <a:pPr marL="522900" lvl="1" indent="-342900">
              <a:buFont typeface="+mj-ea"/>
              <a:buAutoNum type="circleNumDbPlain" startAt="3"/>
            </a:pPr>
            <a:r>
              <a:rPr lang="en-US" altLang="ja-JP" dirty="0" smtClean="0"/>
              <a:t>Create a user called “user_A” and put it in group_A</a:t>
            </a:r>
          </a:p>
          <a:p>
            <a:pPr marL="522900" lvl="1" indent="-342900">
              <a:buFont typeface="+mj-ea"/>
              <a:buAutoNum type="circleNumDbPlain" startAt="3"/>
            </a:pPr>
            <a:r>
              <a:rPr lang="en-US" altLang="ja-JP" dirty="0" smtClean="0"/>
              <a:t>Use the User ID and one-time-password included in the e-mail sent to you to log in to OASE. </a:t>
            </a:r>
            <a:endParaRPr lang="ja-JP" altLang="en-US" dirty="0" smtClean="0"/>
          </a:p>
          <a:p>
            <a:pPr lvl="1"/>
            <a:endParaRPr lang="en-US" altLang="ja-JP" dirty="0"/>
          </a:p>
          <a:p>
            <a:endParaRPr kumimoji="1" lang="ja-JP" altLang="en-US" dirty="0"/>
          </a:p>
        </p:txBody>
      </p:sp>
      <p:sp>
        <p:nvSpPr>
          <p:cNvPr id="5" name="角丸四角形 4"/>
          <p:cNvSpPr/>
          <p:nvPr/>
        </p:nvSpPr>
        <p:spPr bwMode="auto">
          <a:xfrm>
            <a:off x="859614" y="4437140"/>
            <a:ext cx="4948346" cy="390867"/>
          </a:xfrm>
          <a:prstGeom prst="roundRect">
            <a:avLst>
              <a:gd name="adj" fmla="val 6398"/>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8" name="角丸四角形 7"/>
          <p:cNvSpPr/>
          <p:nvPr/>
        </p:nvSpPr>
        <p:spPr bwMode="auto">
          <a:xfrm>
            <a:off x="2135447" y="3299229"/>
            <a:ext cx="1944273" cy="443211"/>
          </a:xfrm>
          <a:prstGeom prst="roundRect">
            <a:avLst>
              <a:gd name="adj" fmla="val 24449"/>
            </a:avLst>
          </a:pr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ja-JP" altLang="en-US" sz="1200" b="1" dirty="0" smtClean="0">
                <a:latin typeface="+mn-ea"/>
              </a:rPr>
              <a:t>　　</a:t>
            </a:r>
            <a:r>
              <a:rPr kumimoji="1" lang="en-US" altLang="ja-JP" sz="1200" b="1" dirty="0" smtClean="0">
                <a:latin typeface="+mn-ea"/>
              </a:rPr>
              <a:t>Create</a:t>
            </a:r>
            <a:r>
              <a:rPr kumimoji="1" lang="ja-JP" altLang="en-US" sz="1200" b="1" dirty="0" smtClean="0">
                <a:latin typeface="+mn-ea"/>
              </a:rPr>
              <a:t> </a:t>
            </a:r>
            <a:r>
              <a:rPr kumimoji="1" lang="en-US" altLang="ja-JP" sz="1200" b="1" dirty="0" smtClean="0">
                <a:latin typeface="+mn-ea"/>
              </a:rPr>
              <a:t>user_A</a:t>
            </a:r>
            <a:endParaRPr lang="en-US" altLang="ja-JP" sz="1200" b="1" dirty="0">
              <a:latin typeface="+mn-ea"/>
            </a:endParaRPr>
          </a:p>
        </p:txBody>
      </p:sp>
      <p:sp>
        <p:nvSpPr>
          <p:cNvPr id="9" name="角丸四角形 8"/>
          <p:cNvSpPr/>
          <p:nvPr/>
        </p:nvSpPr>
        <p:spPr bwMode="auto">
          <a:xfrm>
            <a:off x="857727" y="5292132"/>
            <a:ext cx="6441233" cy="1057106"/>
          </a:xfrm>
          <a:prstGeom prst="roundRect">
            <a:avLst>
              <a:gd name="adj" fmla="val 19917"/>
            </a:avLst>
          </a:pr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en-US" altLang="ja-JP" sz="1200" b="1" dirty="0" smtClean="0">
                <a:latin typeface="+mn-ea"/>
              </a:rPr>
              <a:t>A confirmation mail will be sent to the E-mail address.</a:t>
            </a:r>
          </a:p>
          <a:p>
            <a:r>
              <a:rPr lang="en-US" altLang="ja-JP" sz="1200" b="1" dirty="0" smtClean="0">
                <a:latin typeface="+mn-ea"/>
              </a:rPr>
              <a:t>Make sure to register a mail address that can receive e-mails.</a:t>
            </a:r>
            <a:endParaRPr kumimoji="1" lang="ja-JP" altLang="en-US" sz="1200" b="1" dirty="0" smtClean="0">
              <a:latin typeface="+mn-ea"/>
            </a:endParaRPr>
          </a:p>
        </p:txBody>
      </p:sp>
      <p:sp>
        <p:nvSpPr>
          <p:cNvPr id="10" name="円形吹き出し 9"/>
          <p:cNvSpPr/>
          <p:nvPr/>
        </p:nvSpPr>
        <p:spPr bwMode="auto">
          <a:xfrm>
            <a:off x="2116463" y="3288078"/>
            <a:ext cx="360000" cy="360000"/>
          </a:xfrm>
          <a:prstGeom prst="wedgeEllipseCallout">
            <a:avLst>
              <a:gd name="adj1" fmla="val -277395"/>
              <a:gd name="adj2" fmla="val 301778"/>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3</a:t>
            </a:r>
            <a:endParaRPr kumimoji="1" lang="ja-JP" altLang="en-US" b="1" dirty="0" smtClean="0">
              <a:solidFill>
                <a:schemeClr val="bg1"/>
              </a:solidFill>
              <a:latin typeface="+mn-ea"/>
            </a:endParaRPr>
          </a:p>
        </p:txBody>
      </p:sp>
      <p:sp>
        <p:nvSpPr>
          <p:cNvPr id="11" name="角丸四角形 10"/>
          <p:cNvSpPr/>
          <p:nvPr/>
        </p:nvSpPr>
        <p:spPr bwMode="auto">
          <a:xfrm>
            <a:off x="7575910" y="2370471"/>
            <a:ext cx="3992849" cy="3978767"/>
          </a:xfrm>
          <a:prstGeom prst="roundRect">
            <a:avLst>
              <a:gd name="adj" fmla="val 155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20" name="円形吹き出し 19"/>
          <p:cNvSpPr/>
          <p:nvPr/>
        </p:nvSpPr>
        <p:spPr bwMode="auto">
          <a:xfrm>
            <a:off x="6940468" y="5301260"/>
            <a:ext cx="360000" cy="360000"/>
          </a:xfrm>
          <a:prstGeom prst="wedgeEllipseCallout">
            <a:avLst>
              <a:gd name="adj1" fmla="val 175520"/>
              <a:gd name="adj2" fmla="val -28728"/>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4</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764553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p:cNvPicPr>
            <a:picLocks noChangeAspect="1"/>
          </p:cNvPicPr>
          <p:nvPr/>
        </p:nvPicPr>
        <p:blipFill>
          <a:blip r:embed="rId2"/>
          <a:stretch>
            <a:fillRect/>
          </a:stretch>
        </p:blipFill>
        <p:spPr>
          <a:xfrm>
            <a:off x="869037" y="1979803"/>
            <a:ext cx="3734293" cy="2277508"/>
          </a:xfrm>
          <a:prstGeom prst="rect">
            <a:avLst/>
          </a:prstGeom>
        </p:spPr>
      </p:pic>
      <p:sp>
        <p:nvSpPr>
          <p:cNvPr id="40" name="フリーフォーム 39"/>
          <p:cNvSpPr/>
          <p:nvPr/>
        </p:nvSpPr>
        <p:spPr bwMode="auto">
          <a:xfrm>
            <a:off x="623240" y="1997343"/>
            <a:ext cx="10300301" cy="4455845"/>
          </a:xfrm>
          <a:custGeom>
            <a:avLst/>
            <a:gdLst>
              <a:gd name="connsiteX0" fmla="*/ 4834051 w 10098071"/>
              <a:gd name="connsiteY0" fmla="*/ 0 h 4455845"/>
              <a:gd name="connsiteX1" fmla="*/ 9976418 w 10098071"/>
              <a:gd name="connsiteY1" fmla="*/ 0 h 4455845"/>
              <a:gd name="connsiteX2" fmla="*/ 10098071 w 10098071"/>
              <a:gd name="connsiteY2" fmla="*/ 121653 h 4455845"/>
              <a:gd name="connsiteX3" fmla="*/ 10098071 w 10098071"/>
              <a:gd name="connsiteY3" fmla="*/ 2488190 h 4455845"/>
              <a:gd name="connsiteX4" fmla="*/ 10098071 w 10098071"/>
              <a:gd name="connsiteY4" fmla="*/ 3451117 h 4455845"/>
              <a:gd name="connsiteX5" fmla="*/ 10098071 w 10098071"/>
              <a:gd name="connsiteY5" fmla="*/ 4339936 h 4455845"/>
              <a:gd name="connsiteX6" fmla="*/ 9982162 w 10098071"/>
              <a:gd name="connsiteY6" fmla="*/ 4455845 h 4455845"/>
              <a:gd name="connsiteX7" fmla="*/ 115909 w 10098071"/>
              <a:gd name="connsiteY7" fmla="*/ 4455845 h 4455845"/>
              <a:gd name="connsiteX8" fmla="*/ 0 w 10098071"/>
              <a:gd name="connsiteY8" fmla="*/ 4339936 h 4455845"/>
              <a:gd name="connsiteX9" fmla="*/ 0 w 10098071"/>
              <a:gd name="connsiteY9" fmla="*/ 2488190 h 4455845"/>
              <a:gd name="connsiteX10" fmla="*/ 115909 w 10098071"/>
              <a:gd name="connsiteY10" fmla="*/ 2372281 h 4455845"/>
              <a:gd name="connsiteX11" fmla="*/ 4712398 w 10098071"/>
              <a:gd name="connsiteY11" fmla="*/ 2372281 h 4455845"/>
              <a:gd name="connsiteX12" fmla="*/ 4712398 w 10098071"/>
              <a:gd name="connsiteY12" fmla="*/ 121653 h 4455845"/>
              <a:gd name="connsiteX13" fmla="*/ 4834051 w 10098071"/>
              <a:gd name="connsiteY13" fmla="*/ 0 h 4455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98071" h="4455845">
                <a:moveTo>
                  <a:pt x="4834051" y="0"/>
                </a:moveTo>
                <a:lnTo>
                  <a:pt x="9976418" y="0"/>
                </a:lnTo>
                <a:cubicBezTo>
                  <a:pt x="10043605" y="0"/>
                  <a:pt x="10098071" y="54466"/>
                  <a:pt x="10098071" y="121653"/>
                </a:cubicBezTo>
                <a:lnTo>
                  <a:pt x="10098071" y="2488190"/>
                </a:lnTo>
                <a:lnTo>
                  <a:pt x="10098071" y="3451117"/>
                </a:lnTo>
                <a:lnTo>
                  <a:pt x="10098071" y="4339936"/>
                </a:lnTo>
                <a:cubicBezTo>
                  <a:pt x="10098071" y="4403951"/>
                  <a:pt x="10046177" y="4455845"/>
                  <a:pt x="9982162" y="4455845"/>
                </a:cubicBezTo>
                <a:lnTo>
                  <a:pt x="115909" y="4455845"/>
                </a:lnTo>
                <a:cubicBezTo>
                  <a:pt x="51894" y="4455845"/>
                  <a:pt x="0" y="4403951"/>
                  <a:pt x="0" y="4339936"/>
                </a:cubicBezTo>
                <a:lnTo>
                  <a:pt x="0" y="2488190"/>
                </a:lnTo>
                <a:cubicBezTo>
                  <a:pt x="0" y="2424175"/>
                  <a:pt x="51894" y="2372281"/>
                  <a:pt x="115909" y="2372281"/>
                </a:cubicBezTo>
                <a:lnTo>
                  <a:pt x="4712398" y="2372281"/>
                </a:lnTo>
                <a:lnTo>
                  <a:pt x="4712398" y="121653"/>
                </a:lnTo>
                <a:cubicBezTo>
                  <a:pt x="4712398" y="54466"/>
                  <a:pt x="4766864" y="0"/>
                  <a:pt x="4834051" y="0"/>
                </a:cubicBezTo>
                <a:close/>
              </a:path>
            </a:pathLst>
          </a:custGeom>
          <a:solidFill>
            <a:srgbClr val="11AFB2">
              <a:alpha val="25000"/>
            </a:srgbClr>
          </a:solidFill>
          <a:ln w="127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35" name="図 34"/>
          <p:cNvPicPr>
            <a:picLocks noChangeAspect="1"/>
          </p:cNvPicPr>
          <p:nvPr/>
        </p:nvPicPr>
        <p:blipFill>
          <a:blip r:embed="rId3"/>
          <a:stretch>
            <a:fillRect/>
          </a:stretch>
        </p:blipFill>
        <p:spPr>
          <a:xfrm>
            <a:off x="6265427" y="3749049"/>
            <a:ext cx="4174145" cy="2591708"/>
          </a:xfrm>
          <a:prstGeom prst="rect">
            <a:avLst/>
          </a:prstGeom>
        </p:spPr>
      </p:pic>
      <p:pic>
        <p:nvPicPr>
          <p:cNvPr id="4" name="図 3"/>
          <p:cNvPicPr>
            <a:picLocks noChangeAspect="1"/>
          </p:cNvPicPr>
          <p:nvPr/>
        </p:nvPicPr>
        <p:blipFill>
          <a:blip r:embed="rId4"/>
          <a:stretch>
            <a:fillRect/>
          </a:stretch>
        </p:blipFill>
        <p:spPr>
          <a:xfrm>
            <a:off x="5591453" y="2225799"/>
            <a:ext cx="5041619" cy="1067637"/>
          </a:xfrm>
          <a:prstGeom prst="rect">
            <a:avLst/>
          </a:prstGeom>
        </p:spPr>
      </p:pic>
      <p:pic>
        <p:nvPicPr>
          <p:cNvPr id="2" name="図 1"/>
          <p:cNvPicPr>
            <a:picLocks noChangeAspect="1"/>
          </p:cNvPicPr>
          <p:nvPr/>
        </p:nvPicPr>
        <p:blipFill>
          <a:blip r:embed="rId5"/>
          <a:stretch>
            <a:fillRect/>
          </a:stretch>
        </p:blipFill>
        <p:spPr>
          <a:xfrm>
            <a:off x="704665" y="4538749"/>
            <a:ext cx="4867171" cy="1670236"/>
          </a:xfrm>
          <a:prstGeom prst="rect">
            <a:avLst/>
          </a:prstGeom>
        </p:spPr>
      </p:pic>
      <p:sp>
        <p:nvSpPr>
          <p:cNvPr id="6" name="タイトル 5"/>
          <p:cNvSpPr>
            <a:spLocks noGrp="1"/>
          </p:cNvSpPr>
          <p:nvPr>
            <p:ph type="title"/>
          </p:nvPr>
        </p:nvSpPr>
        <p:spPr/>
        <p:txBody>
          <a:bodyPr/>
          <a:lstStyle/>
          <a:p>
            <a:r>
              <a:rPr lang="en-US" altLang="ja-JP" dirty="0"/>
              <a:t>2.1</a:t>
            </a:r>
            <a:r>
              <a:rPr lang="ja-JP" altLang="en-US" dirty="0"/>
              <a:t>　</a:t>
            </a:r>
            <a:r>
              <a:rPr lang="en-US" altLang="ja-JP" dirty="0"/>
              <a:t> </a:t>
            </a:r>
            <a:r>
              <a:rPr lang="en-US" altLang="ja-JP" dirty="0" smtClean="0"/>
              <a:t>Configure permissions</a:t>
            </a:r>
            <a:r>
              <a:rPr lang="ja-JP" altLang="en-US" dirty="0"/>
              <a:t>　</a:t>
            </a:r>
            <a:r>
              <a:rPr lang="en-US" altLang="ja-JP" dirty="0"/>
              <a:t>[Access permission] </a:t>
            </a:r>
            <a:r>
              <a:rPr lang="ja-JP" altLang="en-US" dirty="0" smtClean="0"/>
              <a:t>（</a:t>
            </a:r>
            <a:r>
              <a:rPr lang="en-US" altLang="ja-JP" dirty="0"/>
              <a:t>5/5</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E.g.) </a:t>
            </a:r>
            <a:r>
              <a:rPr lang="en-US" altLang="ja-JP" dirty="0"/>
              <a:t>Create "group_A" and "user_A" and set access permissions(3/3)</a:t>
            </a:r>
          </a:p>
          <a:p>
            <a:pPr lvl="1"/>
            <a:endParaRPr lang="en-US" altLang="ja-JP" dirty="0"/>
          </a:p>
          <a:p>
            <a:pPr lvl="1"/>
            <a:r>
              <a:rPr lang="en-US" altLang="ja-JP" dirty="0" smtClean="0"/>
              <a:t>Different access permission settings displays different screens. Please see below.</a:t>
            </a:r>
            <a:endParaRPr lang="en-US" altLang="ja-JP" dirty="0"/>
          </a:p>
          <a:p>
            <a:pPr lvl="1"/>
            <a:endParaRPr lang="en-US" altLang="ja-JP" dirty="0"/>
          </a:p>
          <a:p>
            <a:endParaRPr kumimoji="1" lang="ja-JP" altLang="en-US" dirty="0"/>
          </a:p>
        </p:txBody>
      </p:sp>
      <p:sp>
        <p:nvSpPr>
          <p:cNvPr id="8" name="角丸四角形 7"/>
          <p:cNvSpPr/>
          <p:nvPr/>
        </p:nvSpPr>
        <p:spPr bwMode="auto">
          <a:xfrm>
            <a:off x="1271331" y="2773766"/>
            <a:ext cx="3332000" cy="396000"/>
          </a:xfrm>
          <a:prstGeom prst="roundRect">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9" name="角丸四角形 8"/>
          <p:cNvSpPr/>
          <p:nvPr/>
        </p:nvSpPr>
        <p:spPr bwMode="auto">
          <a:xfrm>
            <a:off x="1271331" y="3172710"/>
            <a:ext cx="3331999" cy="454400"/>
          </a:xfrm>
          <a:prstGeom prst="roundRect">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0" name="角丸四角形 9"/>
          <p:cNvSpPr/>
          <p:nvPr/>
        </p:nvSpPr>
        <p:spPr bwMode="auto">
          <a:xfrm>
            <a:off x="1271331" y="3627110"/>
            <a:ext cx="3331999" cy="648000"/>
          </a:xfrm>
          <a:prstGeom prst="roundRect">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2" name="角丸四角形 11"/>
          <p:cNvSpPr/>
          <p:nvPr/>
        </p:nvSpPr>
        <p:spPr bwMode="auto">
          <a:xfrm>
            <a:off x="8502752" y="2051618"/>
            <a:ext cx="2340000" cy="396000"/>
          </a:xfrm>
          <a:prstGeom prst="roundRect">
            <a:avLst/>
          </a:prstGeom>
          <a:solidFill>
            <a:schemeClr val="bg1"/>
          </a:solidFill>
          <a:ln w="38100">
            <a:solidFill>
              <a:srgbClr val="00206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Logged in as user_A</a:t>
            </a:r>
            <a:endParaRPr kumimoji="1" lang="ja-JP" altLang="en-US" sz="1400" b="1" dirty="0" smtClean="0">
              <a:latin typeface="+mn-ea"/>
            </a:endParaRPr>
          </a:p>
        </p:txBody>
      </p:sp>
      <p:sp>
        <p:nvSpPr>
          <p:cNvPr id="13" name="角丸四角形 12"/>
          <p:cNvSpPr/>
          <p:nvPr/>
        </p:nvSpPr>
        <p:spPr bwMode="auto">
          <a:xfrm>
            <a:off x="9458418" y="2529290"/>
            <a:ext cx="1148400" cy="316800"/>
          </a:xfrm>
          <a:prstGeom prst="roundRect">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cxnSp>
        <p:nvCxnSpPr>
          <p:cNvPr id="14" name="直線コネクタ 13"/>
          <p:cNvCxnSpPr/>
          <p:nvPr/>
        </p:nvCxnSpPr>
        <p:spPr bwMode="auto">
          <a:xfrm flipH="1">
            <a:off x="9973498" y="2856988"/>
            <a:ext cx="227505" cy="420892"/>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コネクタ 14"/>
          <p:cNvCxnSpPr/>
          <p:nvPr/>
        </p:nvCxnSpPr>
        <p:spPr bwMode="auto">
          <a:xfrm flipH="1">
            <a:off x="9062698" y="3294904"/>
            <a:ext cx="910800" cy="9218"/>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角丸四角形 15"/>
          <p:cNvSpPr/>
          <p:nvPr/>
        </p:nvSpPr>
        <p:spPr bwMode="auto">
          <a:xfrm>
            <a:off x="8965329" y="2884541"/>
            <a:ext cx="1105539" cy="403241"/>
          </a:xfrm>
          <a:prstGeom prst="roundRect">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n-ea"/>
              </a:rPr>
              <a:t>Can update</a:t>
            </a:r>
            <a:endParaRPr kumimoji="1" lang="ja-JP" altLang="en-US" sz="1400" b="1" dirty="0" smtClean="0">
              <a:solidFill>
                <a:srgbClr val="FF0000"/>
              </a:solidFill>
              <a:latin typeface="+mn-ea"/>
            </a:endParaRPr>
          </a:p>
        </p:txBody>
      </p:sp>
      <p:cxnSp>
        <p:nvCxnSpPr>
          <p:cNvPr id="17" name="直線矢印コネクタ 16"/>
          <p:cNvCxnSpPr>
            <a:stCxn id="8" idx="3"/>
            <a:endCxn id="13" idx="1"/>
          </p:cNvCxnSpPr>
          <p:nvPr/>
        </p:nvCxnSpPr>
        <p:spPr bwMode="auto">
          <a:xfrm flipV="1">
            <a:off x="4603331" y="2687690"/>
            <a:ext cx="4855087" cy="284076"/>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9" name="角丸四角形 18"/>
          <p:cNvSpPr/>
          <p:nvPr/>
        </p:nvSpPr>
        <p:spPr bwMode="auto">
          <a:xfrm>
            <a:off x="7804343" y="5886230"/>
            <a:ext cx="1033267" cy="278864"/>
          </a:xfrm>
          <a:prstGeom prst="roundRect">
            <a:avLst/>
          </a:prstGeom>
          <a:noFill/>
          <a:ln w="38100">
            <a:solidFill>
              <a:srgbClr val="FF0000"/>
            </a:solidFill>
            <a:prstDash val="sysDot"/>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cxnSp>
        <p:nvCxnSpPr>
          <p:cNvPr id="20" name="直線コネクタ 19"/>
          <p:cNvCxnSpPr/>
          <p:nvPr/>
        </p:nvCxnSpPr>
        <p:spPr bwMode="auto">
          <a:xfrm flipV="1">
            <a:off x="8882375" y="5677085"/>
            <a:ext cx="41339" cy="199915"/>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1" name="直線コネクタ 20"/>
          <p:cNvCxnSpPr/>
          <p:nvPr/>
        </p:nvCxnSpPr>
        <p:spPr bwMode="auto">
          <a:xfrm flipH="1">
            <a:off x="8904390" y="5669910"/>
            <a:ext cx="252035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角丸四角形 21"/>
          <p:cNvSpPr/>
          <p:nvPr/>
        </p:nvSpPr>
        <p:spPr bwMode="auto">
          <a:xfrm>
            <a:off x="8672871" y="5003340"/>
            <a:ext cx="3056263" cy="873660"/>
          </a:xfrm>
          <a:prstGeom prst="roundRect">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FF0000"/>
                </a:solidFill>
                <a:latin typeface="+mn-ea"/>
              </a:rPr>
              <a:t>“System settings” and “SSO settings” are not available</a:t>
            </a:r>
            <a:endParaRPr kumimoji="1" lang="ja-JP" altLang="en-US" sz="1400" b="1" dirty="0" smtClean="0">
              <a:solidFill>
                <a:srgbClr val="FF0000"/>
              </a:solidFill>
              <a:latin typeface="+mn-ea"/>
            </a:endParaRPr>
          </a:p>
        </p:txBody>
      </p:sp>
      <p:cxnSp>
        <p:nvCxnSpPr>
          <p:cNvPr id="23" name="直線矢印コネクタ 22"/>
          <p:cNvCxnSpPr>
            <a:stCxn id="9" idx="3"/>
          </p:cNvCxnSpPr>
          <p:nvPr/>
        </p:nvCxnSpPr>
        <p:spPr bwMode="auto">
          <a:xfrm>
            <a:off x="4603330" y="3399910"/>
            <a:ext cx="3156248" cy="2549440"/>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 name="角丸四角形 24"/>
          <p:cNvSpPr/>
          <p:nvPr/>
        </p:nvSpPr>
        <p:spPr bwMode="auto">
          <a:xfrm>
            <a:off x="704664" y="4558185"/>
            <a:ext cx="4867172" cy="1680686"/>
          </a:xfrm>
          <a:prstGeom prst="roundRect">
            <a:avLst>
              <a:gd name="adj" fmla="val 5897"/>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cxnSp>
        <p:nvCxnSpPr>
          <p:cNvPr id="26" name="直線コネクタ 25"/>
          <p:cNvCxnSpPr/>
          <p:nvPr/>
        </p:nvCxnSpPr>
        <p:spPr bwMode="auto">
          <a:xfrm flipH="1">
            <a:off x="2070391" y="5852376"/>
            <a:ext cx="2376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角丸四角形 26"/>
          <p:cNvSpPr/>
          <p:nvPr/>
        </p:nvSpPr>
        <p:spPr bwMode="auto">
          <a:xfrm>
            <a:off x="1681276" y="5415541"/>
            <a:ext cx="3154230" cy="403241"/>
          </a:xfrm>
          <a:prstGeom prst="roundRect">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n-ea"/>
              </a:rPr>
              <a:t>The user can only view</a:t>
            </a:r>
            <a:br>
              <a:rPr lang="en-US" altLang="ja-JP" sz="1400" b="1" dirty="0" smtClean="0">
                <a:solidFill>
                  <a:srgbClr val="FF0000"/>
                </a:solidFill>
                <a:latin typeface="+mn-ea"/>
              </a:rPr>
            </a:br>
            <a:r>
              <a:rPr lang="ja-JP" altLang="en-US" sz="1400" b="1" dirty="0" smtClean="0">
                <a:solidFill>
                  <a:srgbClr val="FF0000"/>
                </a:solidFill>
                <a:latin typeface="+mn-ea"/>
              </a:rPr>
              <a:t>（</a:t>
            </a:r>
            <a:r>
              <a:rPr lang="en-US" altLang="ja-JP" sz="1400" b="1" dirty="0" smtClean="0">
                <a:solidFill>
                  <a:srgbClr val="FF0000"/>
                </a:solidFill>
                <a:latin typeface="+mn-ea"/>
              </a:rPr>
              <a:t>no update button</a:t>
            </a:r>
            <a:r>
              <a:rPr lang="ja-JP" altLang="en-US" sz="1400" b="1" dirty="0" smtClean="0">
                <a:solidFill>
                  <a:srgbClr val="FF0000"/>
                </a:solidFill>
                <a:latin typeface="+mn-ea"/>
              </a:rPr>
              <a:t>）</a:t>
            </a:r>
            <a:endParaRPr kumimoji="1" lang="ja-JP" altLang="en-US" sz="1400" b="1" dirty="0" smtClean="0">
              <a:solidFill>
                <a:srgbClr val="FF0000"/>
              </a:solidFill>
              <a:latin typeface="+mn-ea"/>
            </a:endParaRPr>
          </a:p>
        </p:txBody>
      </p:sp>
      <p:cxnSp>
        <p:nvCxnSpPr>
          <p:cNvPr id="28" name="直線矢印コネクタ 27"/>
          <p:cNvCxnSpPr>
            <a:stCxn id="10" idx="2"/>
          </p:cNvCxnSpPr>
          <p:nvPr/>
        </p:nvCxnSpPr>
        <p:spPr bwMode="auto">
          <a:xfrm>
            <a:off x="2937331" y="4275110"/>
            <a:ext cx="171848" cy="471444"/>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9" name="直線コネクタ 28"/>
          <p:cNvCxnSpPr/>
          <p:nvPr/>
        </p:nvCxnSpPr>
        <p:spPr bwMode="auto">
          <a:xfrm>
            <a:off x="2433881" y="2150285"/>
            <a:ext cx="334842" cy="355820"/>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0" name="直線コネクタ 29"/>
          <p:cNvCxnSpPr/>
          <p:nvPr/>
        </p:nvCxnSpPr>
        <p:spPr bwMode="auto">
          <a:xfrm flipH="1">
            <a:off x="2768723" y="2485973"/>
            <a:ext cx="990000" cy="9218"/>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角丸四角形 30"/>
          <p:cNvSpPr/>
          <p:nvPr/>
        </p:nvSpPr>
        <p:spPr bwMode="auto">
          <a:xfrm>
            <a:off x="2705622" y="2154081"/>
            <a:ext cx="1105539" cy="403241"/>
          </a:xfrm>
          <a:prstGeom prst="roundRect">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n-ea"/>
              </a:rPr>
              <a:t>group_A</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120373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2.2</a:t>
            </a:r>
            <a:r>
              <a:rPr lang="ja-JP" altLang="en-US" dirty="0"/>
              <a:t>　</a:t>
            </a:r>
            <a:r>
              <a:rPr lang="en-US" altLang="ja-JP" dirty="0" smtClean="0"/>
              <a:t>Permission settings</a:t>
            </a:r>
            <a:r>
              <a:rPr lang="ja-JP" altLang="en-US" dirty="0"/>
              <a:t>　</a:t>
            </a:r>
            <a:r>
              <a:rPr lang="en-US" altLang="zh-TW" dirty="0" smtClean="0"/>
              <a:t>[Registration info</a:t>
            </a:r>
            <a:r>
              <a:rPr lang="en-US" altLang="ja-JP" dirty="0" smtClean="0"/>
              <a:t>] </a:t>
            </a:r>
            <a:r>
              <a:rPr lang="ja-JP" altLang="en-US" dirty="0"/>
              <a:t>（</a:t>
            </a:r>
            <a:r>
              <a:rPr lang="en-US" altLang="ja-JP" dirty="0" smtClean="0"/>
              <a:t>1/4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This chapter will cover the part marked with red</a:t>
            </a: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050537549"/>
              </p:ext>
            </p:extLst>
          </p:nvPr>
        </p:nvGraphicFramePr>
        <p:xfrm>
          <a:off x="623240" y="1268700"/>
          <a:ext cx="10476000" cy="5148000"/>
        </p:xfrm>
        <a:graphic>
          <a:graphicData uri="http://schemas.openxmlformats.org/drawingml/2006/table">
            <a:tbl>
              <a:tblPr firstRow="1" bandRow="1">
                <a:tableStyleId>{5C22544A-7EE6-4342-B048-85BDC9FD1C3A}</a:tableStyleId>
              </a:tblPr>
              <a:tblGrid>
                <a:gridCol w="5832810">
                  <a:extLst>
                    <a:ext uri="{9D8B030D-6E8A-4147-A177-3AD203B41FA5}">
                      <a16:colId xmlns:a16="http://schemas.microsoft.com/office/drawing/2014/main" val="772907950"/>
                    </a:ext>
                  </a:extLst>
                </a:gridCol>
                <a:gridCol w="3099327">
                  <a:extLst>
                    <a:ext uri="{9D8B030D-6E8A-4147-A177-3AD203B41FA5}">
                      <a16:colId xmlns:a16="http://schemas.microsoft.com/office/drawing/2014/main" val="2362345457"/>
                    </a:ext>
                  </a:extLst>
                </a:gridCol>
                <a:gridCol w="1543863">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Settings</a:t>
                      </a:r>
                      <a:r>
                        <a:rPr kumimoji="1" lang="en-US" altLang="ja-JP" baseline="0" dirty="0" smtClean="0">
                          <a:solidFill>
                            <a:schemeClr val="bg1"/>
                          </a:solidFill>
                        </a:rPr>
                        <a:t> procedure</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752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752460335"/>
                  </a:ext>
                </a:extLst>
              </a:tr>
            </a:tbl>
          </a:graphicData>
        </a:graphic>
      </p:graphicFrame>
      <p:sp>
        <p:nvSpPr>
          <p:cNvPr id="5" name="正方形/長方形 4"/>
          <p:cNvSpPr/>
          <p:nvPr/>
        </p:nvSpPr>
        <p:spPr bwMode="auto">
          <a:xfrm>
            <a:off x="623240" y="1730561"/>
            <a:ext cx="10476000" cy="307386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lang="ja-JP" altLang="en-US" b="1" dirty="0">
              <a:solidFill>
                <a:srgbClr val="002060"/>
              </a:solidFill>
              <a:latin typeface="+mn-ea"/>
            </a:endParaRPr>
          </a:p>
        </p:txBody>
      </p:sp>
      <p:sp>
        <p:nvSpPr>
          <p:cNvPr id="8" name="正方形/長方形 7"/>
          <p:cNvSpPr/>
          <p:nvPr/>
        </p:nvSpPr>
        <p:spPr bwMode="auto">
          <a:xfrm>
            <a:off x="737540" y="1800629"/>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ysClr val="windowText" lastClr="000000"/>
                </a:solidFill>
                <a:latin typeface="+mn-ea"/>
              </a:rPr>
              <a:t>2.1</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[Access permission]</a:t>
            </a:r>
            <a:endParaRPr lang="ja-JP" altLang="en-US" b="1" dirty="0">
              <a:solidFill>
                <a:sysClr val="windowText" lastClr="000000"/>
              </a:solidFill>
              <a:latin typeface="+mn-ea"/>
            </a:endParaRPr>
          </a:p>
        </p:txBody>
      </p:sp>
      <p:sp>
        <p:nvSpPr>
          <p:cNvPr id="9" name="正方形/長方形 8"/>
          <p:cNvSpPr/>
          <p:nvPr/>
        </p:nvSpPr>
        <p:spPr bwMode="auto">
          <a:xfrm>
            <a:off x="6672080" y="189075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smtClean="0">
                <a:solidFill>
                  <a:srgbClr val="002060"/>
                </a:solidFill>
                <a:latin typeface="+mn-ea"/>
              </a:rPr>
              <a:t>Group</a:t>
            </a:r>
            <a:endParaRPr kumimoji="1" lang="ja-JP" altLang="en-US" b="1" dirty="0" smtClean="0">
              <a:solidFill>
                <a:srgbClr val="002060"/>
              </a:solidFill>
              <a:latin typeface="+mn-ea"/>
            </a:endParaRPr>
          </a:p>
        </p:txBody>
      </p:sp>
      <p:sp>
        <p:nvSpPr>
          <p:cNvPr id="10" name="正方形/長方形 9"/>
          <p:cNvSpPr/>
          <p:nvPr/>
        </p:nvSpPr>
        <p:spPr bwMode="auto">
          <a:xfrm>
            <a:off x="6672080" y="229813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User</a:t>
            </a:r>
            <a:endParaRPr kumimoji="1" lang="ja-JP" altLang="en-US" b="1" dirty="0" smtClean="0">
              <a:solidFill>
                <a:srgbClr val="002060"/>
              </a:solidFill>
              <a:latin typeface="+mn-ea"/>
            </a:endParaRPr>
          </a:p>
        </p:txBody>
      </p:sp>
      <p:sp>
        <p:nvSpPr>
          <p:cNvPr id="11" name="正方形/長方形 10"/>
          <p:cNvSpPr/>
          <p:nvPr/>
        </p:nvSpPr>
        <p:spPr bwMode="auto">
          <a:xfrm>
            <a:off x="737540" y="4183010"/>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latin typeface="+mn-ea"/>
              </a:rPr>
              <a:t>2.3</a:t>
            </a:r>
            <a:r>
              <a:rPr lang="ja-JP" altLang="en-US" b="1" dirty="0">
                <a:latin typeface="+mn-ea"/>
              </a:rPr>
              <a:t>　</a:t>
            </a:r>
            <a:r>
              <a:rPr lang="en-US" altLang="ja-JP" b="1" dirty="0">
                <a:latin typeface="+mn-ea"/>
              </a:rPr>
              <a:t>Configure Action destination</a:t>
            </a:r>
            <a:endParaRPr lang="ja-JP" altLang="en-US" b="1" dirty="0">
              <a:latin typeface="+mn-ea"/>
            </a:endParaRPr>
          </a:p>
        </p:txBody>
      </p:sp>
      <p:sp>
        <p:nvSpPr>
          <p:cNvPr id="12" name="正方形/長方形 11"/>
          <p:cNvSpPr/>
          <p:nvPr/>
        </p:nvSpPr>
        <p:spPr bwMode="auto">
          <a:xfrm>
            <a:off x="6677310" y="4287232"/>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3" name="正方形/長方形 12"/>
          <p:cNvSpPr/>
          <p:nvPr/>
        </p:nvSpPr>
        <p:spPr bwMode="auto">
          <a:xfrm>
            <a:off x="623240" y="4958231"/>
            <a:ext cx="10476000" cy="1440000"/>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14" name="正方形/長方形 13"/>
          <p:cNvSpPr/>
          <p:nvPr/>
        </p:nvSpPr>
        <p:spPr bwMode="auto">
          <a:xfrm>
            <a:off x="737540" y="5030507"/>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latin typeface="+mn-ea"/>
              </a:rPr>
              <a:t>2.4</a:t>
            </a:r>
            <a:r>
              <a:rPr lang="ja-JP" altLang="en-US" b="1" dirty="0">
                <a:latin typeface="+mn-ea"/>
              </a:rPr>
              <a:t>　</a:t>
            </a:r>
            <a:r>
              <a:rPr lang="en-US" altLang="ja-JP" b="1" dirty="0">
                <a:latin typeface="+mn-ea"/>
              </a:rPr>
              <a:t>Create Decision table</a:t>
            </a:r>
            <a:endParaRPr lang="ja-JP" altLang="en-US" b="1" dirty="0">
              <a:latin typeface="+mn-ea"/>
            </a:endParaRPr>
          </a:p>
        </p:txBody>
      </p:sp>
      <p:sp>
        <p:nvSpPr>
          <p:cNvPr id="15" name="正方形/長方形 14"/>
          <p:cNvSpPr/>
          <p:nvPr/>
        </p:nvSpPr>
        <p:spPr bwMode="auto">
          <a:xfrm>
            <a:off x="6677310" y="514354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16" name="二等辺三角形 15"/>
          <p:cNvSpPr/>
          <p:nvPr/>
        </p:nvSpPr>
        <p:spPr bwMode="auto">
          <a:xfrm rot="10800000">
            <a:off x="3431669" y="4812978"/>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737540" y="2980225"/>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rgbClr val="FF0000"/>
                </a:solidFill>
                <a:latin typeface="+mn-ea"/>
              </a:rPr>
              <a:t>2.2</a:t>
            </a:r>
            <a:r>
              <a:rPr lang="ja-JP" altLang="en-US" b="1" dirty="0">
                <a:solidFill>
                  <a:srgbClr val="FF0000"/>
                </a:solidFill>
                <a:latin typeface="+mn-ea"/>
              </a:rPr>
              <a:t>　</a:t>
            </a:r>
            <a:r>
              <a:rPr lang="en-US" altLang="ja-JP" b="1" dirty="0">
                <a:solidFill>
                  <a:srgbClr val="FF0000"/>
                </a:solidFill>
                <a:latin typeface="+mn-ea"/>
              </a:rPr>
              <a:t>Configure permissions</a:t>
            </a:r>
            <a:r>
              <a:rPr lang="ja-JP" altLang="en-US" b="1" dirty="0">
                <a:solidFill>
                  <a:srgbClr val="FF0000"/>
                </a:solidFill>
                <a:latin typeface="+mn-ea"/>
              </a:rPr>
              <a:t> </a:t>
            </a:r>
            <a:r>
              <a:rPr lang="en-US" altLang="ja-JP" b="1" dirty="0">
                <a:solidFill>
                  <a:srgbClr val="FF0000"/>
                </a:solidFill>
                <a:latin typeface="+mn-ea"/>
              </a:rPr>
              <a:t>[Registration info]</a:t>
            </a:r>
            <a:endParaRPr lang="ja-JP" altLang="en-US" b="1" dirty="0">
              <a:solidFill>
                <a:srgbClr val="FF0000"/>
              </a:solidFill>
              <a:latin typeface="+mn-ea"/>
            </a:endParaRPr>
          </a:p>
        </p:txBody>
      </p:sp>
      <p:sp>
        <p:nvSpPr>
          <p:cNvPr id="18" name="正方形/長方形 17"/>
          <p:cNvSpPr/>
          <p:nvPr/>
        </p:nvSpPr>
        <p:spPr bwMode="auto">
          <a:xfrm>
            <a:off x="6672080" y="347356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FF0000"/>
                </a:solidFill>
                <a:latin typeface="+mn-ea"/>
              </a:rPr>
              <a:t>Action settings</a:t>
            </a:r>
            <a:endParaRPr kumimoji="1" lang="ja-JP" altLang="en-US" b="1" dirty="0" smtClean="0">
              <a:solidFill>
                <a:srgbClr val="FF0000"/>
              </a:solidFill>
              <a:latin typeface="+mn-ea"/>
            </a:endParaRPr>
          </a:p>
        </p:txBody>
      </p:sp>
      <p:sp>
        <p:nvSpPr>
          <p:cNvPr id="19" name="正方形/長方形 18"/>
          <p:cNvSpPr/>
          <p:nvPr/>
        </p:nvSpPr>
        <p:spPr bwMode="auto">
          <a:xfrm>
            <a:off x="6672080" y="3085677"/>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FF0000"/>
                </a:solidFill>
                <a:latin typeface="+mn-ea"/>
              </a:rPr>
              <a:t>Pay out Token</a:t>
            </a:r>
            <a:endParaRPr kumimoji="1" lang="ja-JP" altLang="en-US" b="1" dirty="0" smtClean="0">
              <a:solidFill>
                <a:srgbClr val="FF0000"/>
              </a:solidFill>
              <a:latin typeface="+mn-ea"/>
            </a:endParaRPr>
          </a:p>
        </p:txBody>
      </p:sp>
      <p:sp>
        <p:nvSpPr>
          <p:cNvPr id="20" name="二等辺三角形 19"/>
          <p:cNvSpPr/>
          <p:nvPr/>
        </p:nvSpPr>
        <p:spPr bwMode="auto">
          <a:xfrm rot="10800000">
            <a:off x="3431669" y="278959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737540" y="5808944"/>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solidFill>
                  <a:sysClr val="windowText" lastClr="000000"/>
                </a:solidFill>
                <a:latin typeface="+mn-ea"/>
              </a:rPr>
              <a:t>2.5</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[Decision table]</a:t>
            </a:r>
            <a:endParaRPr lang="ja-JP" altLang="en-US" b="1" dirty="0">
              <a:solidFill>
                <a:sysClr val="windowText" lastClr="000000"/>
              </a:solidFill>
              <a:latin typeface="+mn-ea"/>
            </a:endParaRPr>
          </a:p>
        </p:txBody>
      </p:sp>
      <p:sp>
        <p:nvSpPr>
          <p:cNvPr id="22" name="正方形/長方形 21"/>
          <p:cNvSpPr/>
          <p:nvPr/>
        </p:nvSpPr>
        <p:spPr bwMode="auto">
          <a:xfrm>
            <a:off x="6672080" y="591176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23" name="二等辺三角形 22"/>
          <p:cNvSpPr/>
          <p:nvPr/>
        </p:nvSpPr>
        <p:spPr bwMode="auto">
          <a:xfrm rot="10800000">
            <a:off x="3431669" y="3961611"/>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二等辺三角形 23"/>
          <p:cNvSpPr/>
          <p:nvPr/>
        </p:nvSpPr>
        <p:spPr bwMode="auto">
          <a:xfrm rot="10800000">
            <a:off x="3431669" y="5644422"/>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9601930" y="1281400"/>
            <a:ext cx="1497310" cy="50802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FF0000"/>
                </a:solidFill>
                <a:latin typeface="+mn-ea"/>
              </a:rPr>
              <a:t>System</a:t>
            </a: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r>
              <a:rPr lang="en-US" altLang="ja-JP" b="1" dirty="0" smtClean="0">
                <a:solidFill>
                  <a:srgbClr val="002060"/>
                </a:solidFill>
                <a:latin typeface="+mn-ea"/>
              </a:rPr>
              <a:t>Rule</a:t>
            </a:r>
          </a:p>
        </p:txBody>
      </p:sp>
      <p:sp>
        <p:nvSpPr>
          <p:cNvPr id="27" name="フリーフォーム 26"/>
          <p:cNvSpPr/>
          <p:nvPr/>
        </p:nvSpPr>
        <p:spPr bwMode="auto">
          <a:xfrm>
            <a:off x="623240" y="1729308"/>
            <a:ext cx="10475999" cy="2993702"/>
          </a:xfrm>
          <a:custGeom>
            <a:avLst/>
            <a:gdLst>
              <a:gd name="connsiteX0" fmla="*/ 8978688 w 10475999"/>
              <a:gd name="connsiteY0" fmla="*/ 0 h 2993702"/>
              <a:gd name="connsiteX1" fmla="*/ 10475999 w 10475999"/>
              <a:gd name="connsiteY1" fmla="*/ 0 h 2993702"/>
              <a:gd name="connsiteX2" fmla="*/ 10475999 w 10475999"/>
              <a:gd name="connsiteY2" fmla="*/ 2993702 h 2993702"/>
              <a:gd name="connsiteX3" fmla="*/ 8978688 w 10475999"/>
              <a:gd name="connsiteY3" fmla="*/ 2993702 h 2993702"/>
              <a:gd name="connsiteX4" fmla="*/ 8978688 w 10475999"/>
              <a:gd name="connsiteY4" fmla="*/ 2242721 h 2993702"/>
              <a:gd name="connsiteX5" fmla="*/ 0 w 10475999"/>
              <a:gd name="connsiteY5" fmla="*/ 2242721 h 2993702"/>
              <a:gd name="connsiteX6" fmla="*/ 0 w 10475999"/>
              <a:gd name="connsiteY6" fmla="*/ 1162571 h 2993702"/>
              <a:gd name="connsiteX7" fmla="*/ 8978688 w 10475999"/>
              <a:gd name="connsiteY7" fmla="*/ 1162571 h 299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5999" h="2993702">
                <a:moveTo>
                  <a:pt x="8978688" y="0"/>
                </a:moveTo>
                <a:lnTo>
                  <a:pt x="10475999" y="0"/>
                </a:lnTo>
                <a:lnTo>
                  <a:pt x="10475999" y="2993702"/>
                </a:lnTo>
                <a:lnTo>
                  <a:pt x="8978688" y="2993702"/>
                </a:lnTo>
                <a:lnTo>
                  <a:pt x="8978688" y="2242721"/>
                </a:lnTo>
                <a:lnTo>
                  <a:pt x="0" y="2242721"/>
                </a:lnTo>
                <a:lnTo>
                  <a:pt x="0" y="1162571"/>
                </a:lnTo>
                <a:lnTo>
                  <a:pt x="8978688" y="1162571"/>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907771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2.2</a:t>
            </a:r>
            <a:r>
              <a:rPr lang="ja-JP" altLang="en-US" dirty="0"/>
              <a:t>　</a:t>
            </a:r>
            <a:r>
              <a:rPr lang="en-US" altLang="ja-JP" dirty="0"/>
              <a:t> Permission settings</a:t>
            </a:r>
            <a:r>
              <a:rPr lang="ja-JP" altLang="en-US" dirty="0"/>
              <a:t>　</a:t>
            </a:r>
            <a:r>
              <a:rPr lang="en-US" altLang="zh-TW" dirty="0"/>
              <a:t>[Registration info</a:t>
            </a:r>
            <a:r>
              <a:rPr lang="en-US" altLang="ja-JP" dirty="0"/>
              <a:t>] </a:t>
            </a:r>
            <a:r>
              <a:rPr lang="ja-JP" altLang="en-US" dirty="0" smtClean="0"/>
              <a:t>（</a:t>
            </a:r>
            <a:r>
              <a:rPr lang="en-US" altLang="ja-JP" dirty="0" smtClean="0"/>
              <a:t>2/4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“Pay out Token” screen</a:t>
            </a:r>
            <a:endParaRPr lang="en-US" altLang="ja-JP" dirty="0"/>
          </a:p>
          <a:p>
            <a:endParaRPr lang="en-US" altLang="ja-JP" dirty="0"/>
          </a:p>
          <a:p>
            <a:pPr lvl="1"/>
            <a:r>
              <a:rPr lang="en-US" altLang="ja-JP" dirty="0"/>
              <a:t>As certification is needed when rule matching the messages received from the monitoring application, </a:t>
            </a:r>
            <a:r>
              <a:rPr lang="en-US" altLang="ja-JP" dirty="0" smtClean="0"/>
              <a:t/>
            </a:r>
            <a:br>
              <a:rPr lang="en-US" altLang="ja-JP" dirty="0" smtClean="0"/>
            </a:br>
            <a:r>
              <a:rPr lang="en-US" altLang="ja-JP" dirty="0" smtClean="0"/>
              <a:t>we </a:t>
            </a:r>
            <a:r>
              <a:rPr lang="en-US" altLang="ja-JP" dirty="0"/>
              <a:t>will pay out a token from OASE in advance.</a:t>
            </a:r>
            <a:endParaRPr lang="en-US" altLang="ja-JP" dirty="0" smtClean="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a:p>
            <a:pPr lvl="1"/>
            <a:r>
              <a:rPr lang="en-US" altLang="ja-JP" dirty="0"/>
              <a:t>A token will not be needed in the test request we will make in the latter mentioned "rule" screen chapter</a:t>
            </a:r>
            <a:r>
              <a:rPr lang="en-US" altLang="ja-JP" dirty="0" smtClean="0"/>
              <a:t>.</a:t>
            </a:r>
          </a:p>
          <a:p>
            <a:pPr lvl="1"/>
            <a:r>
              <a:rPr lang="en-US" altLang="ja-JP" dirty="0"/>
              <a:t>If you want to see an example of a token being used, please see the document below.</a:t>
            </a:r>
            <a:br>
              <a:rPr lang="en-US" altLang="ja-JP" dirty="0"/>
            </a:br>
            <a:r>
              <a:rPr lang="en-US" altLang="ja-JP" b="1" dirty="0" smtClean="0">
                <a:hlinkClick r:id="rId2"/>
              </a:rPr>
              <a:t>&lt; RestAPI function user_manual_1 event request &gt;</a:t>
            </a:r>
            <a:endParaRPr lang="en-US" altLang="ja-JP" dirty="0"/>
          </a:p>
          <a:p>
            <a:pPr lvl="1"/>
            <a:endParaRPr lang="en-US" altLang="ja-JP"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422552737"/>
              </p:ext>
            </p:extLst>
          </p:nvPr>
        </p:nvGraphicFramePr>
        <p:xfrm>
          <a:off x="1704600" y="2651856"/>
          <a:ext cx="8712000" cy="144020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3858504258"/>
                    </a:ext>
                  </a:extLst>
                </a:gridCol>
                <a:gridCol w="2448000">
                  <a:extLst>
                    <a:ext uri="{9D8B030D-6E8A-4147-A177-3AD203B41FA5}">
                      <a16:colId xmlns:a16="http://schemas.microsoft.com/office/drawing/2014/main" val="393151939"/>
                    </a:ext>
                  </a:extLst>
                </a:gridCol>
                <a:gridCol w="2448000">
                  <a:extLst>
                    <a:ext uri="{9D8B030D-6E8A-4147-A177-3AD203B41FA5}">
                      <a16:colId xmlns:a16="http://schemas.microsoft.com/office/drawing/2014/main" val="368185662"/>
                    </a:ext>
                  </a:extLst>
                </a:gridCol>
                <a:gridCol w="2448000">
                  <a:extLst>
                    <a:ext uri="{9D8B030D-6E8A-4147-A177-3AD203B41FA5}">
                      <a16:colId xmlns:a16="http://schemas.microsoft.com/office/drawing/2014/main" val="3450260099"/>
                    </a:ext>
                  </a:extLst>
                </a:gridCol>
              </a:tblGrid>
              <a:tr h="474114">
                <a:tc>
                  <a:txBody>
                    <a:bodyPr/>
                    <a:lstStyle/>
                    <a:p>
                      <a:pPr algn="ctr"/>
                      <a:r>
                        <a:rPr kumimoji="1" lang="en-US" altLang="ja-JP" sz="1400" b="1" dirty="0" smtClean="0">
                          <a:solidFill>
                            <a:schemeClr val="bg1"/>
                          </a:solidFill>
                          <a:latin typeface="+mn-ea"/>
                          <a:ea typeface="+mn-ea"/>
                        </a:rPr>
                        <a:t>Flow</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r>
                        <a:rPr kumimoji="1" lang="en-US" altLang="ja-JP" sz="1400" b="1" dirty="0" smtClean="0">
                          <a:solidFill>
                            <a:schemeClr val="bg1"/>
                          </a:solidFill>
                          <a:latin typeface="+mn-ea"/>
                          <a:ea typeface="+mn-ea"/>
                        </a:rPr>
                        <a:t>Request</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r>
                        <a:rPr kumimoji="1" lang="en-US" altLang="ja-JP" sz="1400" b="1" dirty="0" smtClean="0">
                          <a:solidFill>
                            <a:schemeClr val="bg1"/>
                          </a:solidFill>
                          <a:latin typeface="+mn-ea"/>
                          <a:ea typeface="+mn-ea"/>
                        </a:rPr>
                        <a:t>Rule matching</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r>
                        <a:rPr kumimoji="1" lang="en-US" altLang="ja-JP" sz="1400" b="1" dirty="0" smtClean="0">
                          <a:solidFill>
                            <a:schemeClr val="bg1"/>
                          </a:solidFill>
                          <a:latin typeface="+mn-ea"/>
                          <a:ea typeface="+mn-ea"/>
                        </a:rPr>
                        <a:t>Action</a:t>
                      </a:r>
                      <a:endParaRPr kumimoji="1" lang="ja-JP" altLang="en-US" sz="1400" b="1" dirty="0">
                        <a:solidFill>
                          <a:schemeClr val="bg1"/>
                        </a:solidFill>
                        <a:latin typeface="+mn-ea"/>
                        <a:ea typeface="+mn-ea"/>
                      </a:endParaRPr>
                    </a:p>
                  </a:txBody>
                  <a:tcPr anchor="ctr">
                    <a:solidFill>
                      <a:srgbClr val="002060"/>
                    </a:solidFill>
                  </a:tcPr>
                </a:tc>
                <a:extLst>
                  <a:ext uri="{0D108BD9-81ED-4DB2-BD59-A6C34878D82A}">
                    <a16:rowId xmlns:a16="http://schemas.microsoft.com/office/drawing/2014/main" val="1869865517"/>
                  </a:ext>
                </a:extLst>
              </a:tr>
              <a:tr h="966086">
                <a:tc>
                  <a:txBody>
                    <a:bodyPr/>
                    <a:lstStyle/>
                    <a:p>
                      <a:pPr algn="ctr"/>
                      <a:r>
                        <a:rPr kumimoji="1" lang="en-US" altLang="ja-JP" sz="1400" b="1" dirty="0" smtClean="0">
                          <a:solidFill>
                            <a:schemeClr val="bg1"/>
                          </a:solidFill>
                          <a:latin typeface="+mn-ea"/>
                          <a:ea typeface="+mn-ea"/>
                        </a:rPr>
                        <a:t>Image</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endParaRPr kumimoji="1" lang="ja-JP" altLang="en-US" sz="1400" b="1" dirty="0">
                        <a:latin typeface="+mn-ea"/>
                        <a:ea typeface="+mn-ea"/>
                      </a:endParaRPr>
                    </a:p>
                  </a:txBody>
                  <a:tcPr anchor="ctr">
                    <a:solidFill>
                      <a:srgbClr val="11AFB2">
                        <a:alpha val="25000"/>
                      </a:srgbClr>
                    </a:solidFill>
                  </a:tcPr>
                </a:tc>
                <a:tc>
                  <a:txBody>
                    <a:bodyPr/>
                    <a:lstStyle/>
                    <a:p>
                      <a:pPr algn="ctr"/>
                      <a:endParaRPr kumimoji="1" lang="ja-JP" altLang="en-US" sz="1400" b="1" dirty="0">
                        <a:latin typeface="+mn-ea"/>
                        <a:ea typeface="+mn-ea"/>
                      </a:endParaRPr>
                    </a:p>
                  </a:txBody>
                  <a:tcPr anchor="ctr">
                    <a:solidFill>
                      <a:srgbClr val="11AFB2">
                        <a:alpha val="25000"/>
                      </a:srgbClr>
                    </a:solidFill>
                  </a:tcPr>
                </a:tc>
                <a:tc>
                  <a:txBody>
                    <a:bodyPr/>
                    <a:lstStyle/>
                    <a:p>
                      <a:pPr algn="ctr"/>
                      <a:endParaRPr kumimoji="1" lang="ja-JP" altLang="en-US" sz="1400" b="1" dirty="0">
                        <a:latin typeface="+mn-ea"/>
                        <a:ea typeface="+mn-ea"/>
                      </a:endParaRPr>
                    </a:p>
                  </a:txBody>
                  <a:tcPr anchor="ctr">
                    <a:solidFill>
                      <a:srgbClr val="11AFB2">
                        <a:alpha val="25000"/>
                      </a:srgbClr>
                    </a:solidFill>
                  </a:tcPr>
                </a:tc>
                <a:extLst>
                  <a:ext uri="{0D108BD9-81ED-4DB2-BD59-A6C34878D82A}">
                    <a16:rowId xmlns:a16="http://schemas.microsoft.com/office/drawing/2014/main" val="1942711917"/>
                  </a:ext>
                </a:extLst>
              </a:tr>
            </a:tbl>
          </a:graphicData>
        </a:graphic>
      </p:graphicFrame>
      <p:sp>
        <p:nvSpPr>
          <p:cNvPr id="5" name="正方形/長方形 4"/>
          <p:cNvSpPr/>
          <p:nvPr/>
        </p:nvSpPr>
        <p:spPr bwMode="auto">
          <a:xfrm>
            <a:off x="3160402" y="3254669"/>
            <a:ext cx="2232000" cy="712221"/>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rgbClr val="002060"/>
                </a:solidFill>
                <a:latin typeface="+mn-ea"/>
              </a:rPr>
              <a:t>Message</a:t>
            </a:r>
            <a:endParaRPr kumimoji="1" lang="ja-JP" altLang="en-US" sz="1600" b="1" dirty="0" smtClean="0">
              <a:solidFill>
                <a:srgbClr val="002060"/>
              </a:solidFill>
              <a:latin typeface="+mn-ea"/>
            </a:endParaRPr>
          </a:p>
        </p:txBody>
      </p:sp>
      <p:sp>
        <p:nvSpPr>
          <p:cNvPr id="8" name="正方形/長方形 7"/>
          <p:cNvSpPr/>
          <p:nvPr/>
        </p:nvSpPr>
        <p:spPr bwMode="auto">
          <a:xfrm>
            <a:off x="8102783" y="3254669"/>
            <a:ext cx="2232000" cy="712221"/>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rgbClr val="002060"/>
                </a:solidFill>
                <a:latin typeface="+mn-ea"/>
              </a:rPr>
              <a:t>Driver</a:t>
            </a:r>
            <a:endParaRPr kumimoji="1" lang="ja-JP" altLang="en-US" sz="1600" b="1" dirty="0" smtClean="0">
              <a:solidFill>
                <a:srgbClr val="002060"/>
              </a:solidFill>
              <a:latin typeface="+mn-ea"/>
            </a:endParaRPr>
          </a:p>
        </p:txBody>
      </p:sp>
      <p:sp>
        <p:nvSpPr>
          <p:cNvPr id="9" name="正方形/長方形 8"/>
          <p:cNvSpPr/>
          <p:nvPr/>
        </p:nvSpPr>
        <p:spPr bwMode="auto">
          <a:xfrm>
            <a:off x="5659646" y="3254669"/>
            <a:ext cx="2232000" cy="712221"/>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rgbClr val="002060"/>
                </a:solidFill>
                <a:latin typeface="+mn-ea"/>
              </a:rPr>
              <a:t>OASE</a:t>
            </a:r>
            <a:endParaRPr kumimoji="1" lang="ja-JP" altLang="en-US" sz="1600" b="1" dirty="0" smtClean="0">
              <a:solidFill>
                <a:srgbClr val="002060"/>
              </a:solidFill>
              <a:latin typeface="+mn-ea"/>
            </a:endParaRPr>
          </a:p>
        </p:txBody>
      </p:sp>
      <p:sp>
        <p:nvSpPr>
          <p:cNvPr id="10" name="右矢印 9"/>
          <p:cNvSpPr/>
          <p:nvPr/>
        </p:nvSpPr>
        <p:spPr bwMode="auto">
          <a:xfrm>
            <a:off x="5075935" y="3235907"/>
            <a:ext cx="876045" cy="769173"/>
          </a:xfrm>
          <a:prstGeom prst="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050" b="1" dirty="0" err="1" smtClean="0">
                <a:solidFill>
                  <a:schemeClr val="bg1"/>
                </a:solidFill>
                <a:latin typeface="+mn-ea"/>
              </a:rPr>
              <a:t>Certifi</a:t>
            </a:r>
            <a:r>
              <a:rPr kumimoji="1" lang="en-US" altLang="ja-JP" sz="1050" b="1" dirty="0" smtClean="0">
                <a:solidFill>
                  <a:schemeClr val="bg1"/>
                </a:solidFill>
                <a:latin typeface="+mn-ea"/>
              </a:rPr>
              <a:t>-</a:t>
            </a:r>
            <a:br>
              <a:rPr kumimoji="1" lang="en-US" altLang="ja-JP" sz="1050" b="1" dirty="0" smtClean="0">
                <a:solidFill>
                  <a:schemeClr val="bg1"/>
                </a:solidFill>
                <a:latin typeface="+mn-ea"/>
              </a:rPr>
            </a:br>
            <a:r>
              <a:rPr kumimoji="1" lang="en-US" altLang="ja-JP" sz="1050" b="1" dirty="0" smtClean="0">
                <a:solidFill>
                  <a:schemeClr val="bg1"/>
                </a:solidFill>
                <a:latin typeface="+mn-ea"/>
              </a:rPr>
              <a:t>cation</a:t>
            </a:r>
            <a:endParaRPr kumimoji="1" lang="ja-JP" altLang="en-US" sz="1050" b="1" dirty="0" smtClean="0">
              <a:solidFill>
                <a:schemeClr val="bg1"/>
              </a:solidFill>
              <a:latin typeface="+mn-ea"/>
            </a:endParaRPr>
          </a:p>
        </p:txBody>
      </p:sp>
      <p:sp>
        <p:nvSpPr>
          <p:cNvPr id="11" name="右矢印 10"/>
          <p:cNvSpPr/>
          <p:nvPr/>
        </p:nvSpPr>
        <p:spPr bwMode="auto">
          <a:xfrm>
            <a:off x="7697961" y="3220072"/>
            <a:ext cx="616494" cy="697057"/>
          </a:xfrm>
          <a:prstGeom prst="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2" name="直線コネクタ 11"/>
          <p:cNvCxnSpPr/>
          <p:nvPr/>
        </p:nvCxnSpPr>
        <p:spPr bwMode="auto">
          <a:xfrm>
            <a:off x="5499220" y="3854643"/>
            <a:ext cx="366574" cy="751991"/>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64849" y="4596126"/>
            <a:ext cx="1368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5789242" y="4334376"/>
            <a:ext cx="1824602" cy="307777"/>
          </a:xfrm>
          <a:prstGeom prst="rect">
            <a:avLst/>
          </a:prstGeom>
          <a:noFill/>
        </p:spPr>
        <p:txBody>
          <a:bodyPr wrap="none" rtlCol="0">
            <a:spAutoFit/>
          </a:bodyPr>
          <a:lstStyle/>
          <a:p>
            <a:r>
              <a:rPr kumimoji="1" lang="en-US" altLang="ja-JP" sz="1400" b="1" dirty="0" smtClean="0">
                <a:solidFill>
                  <a:srgbClr val="FF0000"/>
                </a:solidFill>
              </a:rPr>
              <a:t>Token is required</a:t>
            </a:r>
            <a:endParaRPr kumimoji="1" lang="ja-JP" altLang="en-US" sz="1400" b="1" dirty="0">
              <a:solidFill>
                <a:srgbClr val="FF0000"/>
              </a:solidFill>
            </a:endParaRPr>
          </a:p>
        </p:txBody>
      </p:sp>
    </p:spTree>
    <p:extLst>
      <p:ext uri="{BB962C8B-B14F-4D97-AF65-F5344CB8AC3E}">
        <p14:creationId xmlns:p14="http://schemas.microsoft.com/office/powerpoint/2010/main" val="1982632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745960" y="4579790"/>
            <a:ext cx="5229376" cy="1801620"/>
          </a:xfrm>
          <a:prstGeom prst="rect">
            <a:avLst/>
          </a:prstGeom>
        </p:spPr>
      </p:pic>
      <p:sp>
        <p:nvSpPr>
          <p:cNvPr id="6" name="タイトル 5"/>
          <p:cNvSpPr>
            <a:spLocks noGrp="1"/>
          </p:cNvSpPr>
          <p:nvPr>
            <p:ph type="title"/>
          </p:nvPr>
        </p:nvSpPr>
        <p:spPr/>
        <p:txBody>
          <a:bodyPr/>
          <a:lstStyle/>
          <a:p>
            <a:r>
              <a:rPr lang="en-US" altLang="ja-JP" dirty="0"/>
              <a:t>2.2</a:t>
            </a:r>
            <a:r>
              <a:rPr lang="ja-JP" altLang="en-US" dirty="0"/>
              <a:t>　</a:t>
            </a:r>
            <a:r>
              <a:rPr lang="en-US" altLang="ja-JP" dirty="0"/>
              <a:t> Permission settings</a:t>
            </a:r>
            <a:r>
              <a:rPr lang="ja-JP" altLang="en-US" dirty="0"/>
              <a:t>　</a:t>
            </a:r>
            <a:r>
              <a:rPr lang="en-US" altLang="zh-TW" dirty="0"/>
              <a:t>[Registration info</a:t>
            </a:r>
            <a:r>
              <a:rPr lang="en-US" altLang="ja-JP" dirty="0"/>
              <a:t>] </a:t>
            </a:r>
            <a:r>
              <a:rPr lang="ja-JP" altLang="en-US" dirty="0" smtClean="0"/>
              <a:t>（</a:t>
            </a:r>
            <a:r>
              <a:rPr lang="en-US" altLang="ja-JP" dirty="0" smtClean="0"/>
              <a:t>3/4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Assign access permission to groups</a:t>
            </a:r>
            <a:endParaRPr lang="en-US" altLang="ja-JP" dirty="0"/>
          </a:p>
          <a:p>
            <a:pPr lvl="1"/>
            <a:endParaRPr lang="en-US" altLang="ja-JP" dirty="0"/>
          </a:p>
          <a:p>
            <a:pPr lvl="1"/>
            <a:r>
              <a:rPr lang="en-US" altLang="ja-JP" dirty="0"/>
              <a:t>If an user has the "Can update" access permission, the user can register, update and delete information.</a:t>
            </a:r>
          </a:p>
          <a:p>
            <a:pPr lvl="1"/>
            <a:r>
              <a:rPr lang="en-US" altLang="ja-JP" dirty="0"/>
              <a:t>Permission settings regarding registered information can be configured in both the "Action settings" and the "Pay out Token" screen</a:t>
            </a:r>
            <a:r>
              <a:rPr lang="en-US" altLang="ja-JP" dirty="0" smtClean="0"/>
              <a:t>.</a:t>
            </a:r>
            <a:endParaRPr lang="en-US" altLang="ja-JP" dirty="0"/>
          </a:p>
          <a:p>
            <a:pPr lvl="1"/>
            <a:r>
              <a:rPr lang="en-US" altLang="ja-JP" dirty="0" smtClean="0"/>
              <a:t>The following permissions are available</a:t>
            </a:r>
            <a:endParaRPr lang="en-US" altLang="ja-JP" dirty="0"/>
          </a:p>
          <a:p>
            <a:pPr lvl="2"/>
            <a:r>
              <a:rPr lang="en-US" altLang="ja-JP" dirty="0" smtClean="0"/>
              <a:t>No permission</a:t>
            </a:r>
            <a:r>
              <a:rPr lang="ja-JP" altLang="en-US" dirty="0" smtClean="0"/>
              <a:t>：</a:t>
            </a:r>
            <a:r>
              <a:rPr lang="en-US" altLang="ja-JP" dirty="0" smtClean="0"/>
              <a:t>Will not be able to see any registered information</a:t>
            </a:r>
            <a:endParaRPr lang="en-US" altLang="ja-JP" dirty="0"/>
          </a:p>
          <a:p>
            <a:pPr lvl="2"/>
            <a:r>
              <a:rPr lang="en-US" altLang="ja-JP" dirty="0" smtClean="0"/>
              <a:t>Reference only</a:t>
            </a:r>
            <a:r>
              <a:rPr lang="ja-JP" altLang="en-US" dirty="0" smtClean="0"/>
              <a:t>：</a:t>
            </a:r>
            <a:r>
              <a:rPr lang="en-US" altLang="ja-JP" dirty="0" smtClean="0"/>
              <a:t>Can see, but not update registered information</a:t>
            </a:r>
            <a:endParaRPr lang="en-US" altLang="ja-JP" dirty="0"/>
          </a:p>
          <a:p>
            <a:pPr lvl="2"/>
            <a:r>
              <a:rPr lang="en-US" altLang="ja-JP" dirty="0" smtClean="0"/>
              <a:t>Can update</a:t>
            </a:r>
            <a:r>
              <a:rPr lang="ja-JP" altLang="en-US" dirty="0" smtClean="0"/>
              <a:t>：</a:t>
            </a:r>
            <a:r>
              <a:rPr lang="en-US" altLang="ja-JP" dirty="0" smtClean="0"/>
              <a:t>Can both see and update registered information</a:t>
            </a:r>
            <a:endParaRPr lang="en-US" altLang="ja-JP" dirty="0"/>
          </a:p>
          <a:p>
            <a:pPr marL="180000" lvl="1" indent="0">
              <a:buNone/>
            </a:pPr>
            <a:endParaRPr lang="en-US" altLang="ja-JP" dirty="0"/>
          </a:p>
          <a:p>
            <a:pPr lvl="1"/>
            <a:r>
              <a:rPr lang="en-US" altLang="ja-JP" dirty="0" smtClean="0"/>
              <a:t>If there are no items the user has permission to see,</a:t>
            </a:r>
            <a:br>
              <a:rPr lang="en-US" altLang="ja-JP" dirty="0" smtClean="0"/>
            </a:br>
            <a:r>
              <a:rPr lang="en-US" altLang="ja-JP" dirty="0" smtClean="0"/>
              <a:t>to following will be displayed.</a:t>
            </a:r>
            <a:endParaRPr lang="en-US" altLang="ja-JP" dirty="0"/>
          </a:p>
          <a:p>
            <a:pPr marL="360000" lvl="2" indent="0">
              <a:buNone/>
            </a:pPr>
            <a:endParaRPr lang="en-US" altLang="ja-JP" dirty="0"/>
          </a:p>
          <a:p>
            <a:pPr lvl="2"/>
            <a:endParaRPr lang="en-US" altLang="ja-JP" dirty="0"/>
          </a:p>
          <a:p>
            <a:endParaRPr kumimoji="1" lang="ja-JP" altLang="en-US" dirty="0"/>
          </a:p>
        </p:txBody>
      </p:sp>
      <p:pic>
        <p:nvPicPr>
          <p:cNvPr id="2" name="図 1"/>
          <p:cNvPicPr>
            <a:picLocks noChangeAspect="1"/>
          </p:cNvPicPr>
          <p:nvPr/>
        </p:nvPicPr>
        <p:blipFill>
          <a:blip r:embed="rId3"/>
          <a:stretch>
            <a:fillRect/>
          </a:stretch>
        </p:blipFill>
        <p:spPr>
          <a:xfrm>
            <a:off x="6744090" y="2317214"/>
            <a:ext cx="3672510" cy="4188597"/>
          </a:xfrm>
          <a:prstGeom prst="rect">
            <a:avLst/>
          </a:prstGeom>
        </p:spPr>
      </p:pic>
    </p:spTree>
    <p:extLst>
      <p:ext uri="{BB962C8B-B14F-4D97-AF65-F5344CB8AC3E}">
        <p14:creationId xmlns:p14="http://schemas.microsoft.com/office/powerpoint/2010/main" val="196870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p:cNvSpPr/>
          <p:nvPr/>
        </p:nvSpPr>
        <p:spPr bwMode="auto">
          <a:xfrm>
            <a:off x="5879180" y="4281098"/>
            <a:ext cx="5040700" cy="2074022"/>
          </a:xfrm>
          <a:prstGeom prst="roundRect">
            <a:avLst>
              <a:gd name="adj" fmla="val 6414"/>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9" name="図 28"/>
          <p:cNvPicPr>
            <a:picLocks noChangeAspect="1"/>
          </p:cNvPicPr>
          <p:nvPr/>
        </p:nvPicPr>
        <p:blipFill>
          <a:blip r:embed="rId2"/>
          <a:stretch>
            <a:fillRect/>
          </a:stretch>
        </p:blipFill>
        <p:spPr>
          <a:xfrm>
            <a:off x="6228210" y="4783862"/>
            <a:ext cx="4350548" cy="1498847"/>
          </a:xfrm>
          <a:prstGeom prst="rect">
            <a:avLst/>
          </a:prstGeom>
        </p:spPr>
      </p:pic>
      <p:sp>
        <p:nvSpPr>
          <p:cNvPr id="3" name="角丸四角形 2"/>
          <p:cNvSpPr/>
          <p:nvPr/>
        </p:nvSpPr>
        <p:spPr bwMode="auto">
          <a:xfrm>
            <a:off x="5879970" y="1811752"/>
            <a:ext cx="5040700" cy="2303999"/>
          </a:xfrm>
          <a:prstGeom prst="roundRect">
            <a:avLst>
              <a:gd name="adj" fmla="val 6414"/>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6" name="図 25"/>
          <p:cNvPicPr>
            <a:picLocks noChangeAspect="1"/>
          </p:cNvPicPr>
          <p:nvPr/>
        </p:nvPicPr>
        <p:blipFill rotWithShape="1">
          <a:blip r:embed="rId3"/>
          <a:srcRect r="843"/>
          <a:stretch/>
        </p:blipFill>
        <p:spPr>
          <a:xfrm>
            <a:off x="6153328" y="2258924"/>
            <a:ext cx="4529441" cy="1380827"/>
          </a:xfrm>
          <a:prstGeom prst="rect">
            <a:avLst/>
          </a:prstGeom>
        </p:spPr>
      </p:pic>
      <p:pic>
        <p:nvPicPr>
          <p:cNvPr id="4" name="図 3"/>
          <p:cNvPicPr>
            <a:picLocks noChangeAspect="1"/>
          </p:cNvPicPr>
          <p:nvPr/>
        </p:nvPicPr>
        <p:blipFill>
          <a:blip r:embed="rId4"/>
          <a:stretch>
            <a:fillRect/>
          </a:stretch>
        </p:blipFill>
        <p:spPr>
          <a:xfrm>
            <a:off x="1217830" y="2801249"/>
            <a:ext cx="4191478" cy="3553871"/>
          </a:xfrm>
          <a:prstGeom prst="rect">
            <a:avLst/>
          </a:prstGeom>
        </p:spPr>
      </p:pic>
      <p:sp>
        <p:nvSpPr>
          <p:cNvPr id="6" name="タイトル 5"/>
          <p:cNvSpPr>
            <a:spLocks noGrp="1"/>
          </p:cNvSpPr>
          <p:nvPr>
            <p:ph type="title"/>
          </p:nvPr>
        </p:nvSpPr>
        <p:spPr/>
        <p:txBody>
          <a:bodyPr/>
          <a:lstStyle/>
          <a:p>
            <a:r>
              <a:rPr lang="en-US" altLang="ja-JP" dirty="0"/>
              <a:t>2.2</a:t>
            </a:r>
            <a:r>
              <a:rPr lang="ja-JP" altLang="en-US" dirty="0"/>
              <a:t>　</a:t>
            </a:r>
            <a:r>
              <a:rPr lang="en-US" altLang="ja-JP" dirty="0"/>
              <a:t> Permission settings</a:t>
            </a:r>
            <a:r>
              <a:rPr lang="ja-JP" altLang="en-US" dirty="0"/>
              <a:t>　</a:t>
            </a:r>
            <a:r>
              <a:rPr lang="en-US" altLang="zh-TW" dirty="0"/>
              <a:t>[Registration info</a:t>
            </a:r>
            <a:r>
              <a:rPr lang="en-US" altLang="ja-JP" dirty="0"/>
              <a:t>] </a:t>
            </a:r>
            <a:r>
              <a:rPr lang="ja-JP" altLang="en-US" dirty="0" smtClean="0"/>
              <a:t>（</a:t>
            </a:r>
            <a:r>
              <a:rPr lang="en-US" altLang="ja-JP" dirty="0" smtClean="0"/>
              <a:t>4/4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E.g.) </a:t>
            </a:r>
            <a:r>
              <a:rPr lang="en-US" altLang="ja-JP" dirty="0"/>
              <a:t>Paying out a token when "group_A" has permission while the other groups does </a:t>
            </a:r>
            <a:r>
              <a:rPr lang="en-US" altLang="ja-JP" dirty="0" smtClean="0"/>
              <a:t>not</a:t>
            </a:r>
            <a:br>
              <a:rPr lang="en-US" altLang="ja-JP" dirty="0" smtClean="0"/>
            </a:br>
            <a:endParaRPr lang="en-US" altLang="ja-JP" dirty="0" smtClean="0"/>
          </a:p>
          <a:p>
            <a:pPr lvl="1"/>
            <a:r>
              <a:rPr lang="en-US" altLang="ja-JP" dirty="0" smtClean="0"/>
              <a:t>In </a:t>
            </a:r>
            <a:r>
              <a:rPr lang="en-US" altLang="ja-JP" dirty="0"/>
              <a:t>this case, only users that belongs in </a:t>
            </a:r>
            <a:r>
              <a:rPr lang="en-US" altLang="ja-JP" dirty="0" smtClean="0"/>
              <a:t>“group_A” </a:t>
            </a:r>
            <a:r>
              <a:rPr lang="en-US" altLang="ja-JP" dirty="0"/>
              <a:t>can </a:t>
            </a:r>
            <a:r>
              <a:rPr lang="en-US" altLang="ja-JP" dirty="0" smtClean="0"/>
              <a:t>see, create and configure </a:t>
            </a:r>
            <a:r>
              <a:rPr lang="en-US" altLang="ja-JP" dirty="0"/>
              <a:t>tokens.</a:t>
            </a:r>
            <a:endParaRPr lang="ja-JP" altLang="en-US" dirty="0"/>
          </a:p>
          <a:p>
            <a:endParaRPr kumimoji="1" lang="ja-JP" altLang="en-US" dirty="0"/>
          </a:p>
        </p:txBody>
      </p:sp>
      <p:sp>
        <p:nvSpPr>
          <p:cNvPr id="8" name="角丸四角形 7"/>
          <p:cNvSpPr/>
          <p:nvPr/>
        </p:nvSpPr>
        <p:spPr bwMode="auto">
          <a:xfrm>
            <a:off x="7137711" y="1827139"/>
            <a:ext cx="3744000" cy="396000"/>
          </a:xfrm>
          <a:prstGeom prst="roundRect">
            <a:avLst/>
          </a:prstGeom>
          <a:solidFill>
            <a:schemeClr val="bg1"/>
          </a:solidFill>
          <a:ln w="38100">
            <a:solidFill>
              <a:srgbClr val="00206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Logged in as a user in group_A</a:t>
            </a:r>
            <a:endParaRPr kumimoji="1" lang="ja-JP" altLang="en-US" sz="1400" b="1" dirty="0" smtClean="0">
              <a:latin typeface="+mn-ea"/>
            </a:endParaRPr>
          </a:p>
        </p:txBody>
      </p:sp>
      <p:sp>
        <p:nvSpPr>
          <p:cNvPr id="10" name="角丸四角形 9"/>
          <p:cNvSpPr/>
          <p:nvPr/>
        </p:nvSpPr>
        <p:spPr bwMode="auto">
          <a:xfrm>
            <a:off x="1210754" y="1811753"/>
            <a:ext cx="4085146" cy="887464"/>
          </a:xfrm>
          <a:prstGeom prst="roundRect">
            <a:avLst>
              <a:gd name="adj" fmla="val 12250"/>
            </a:avLst>
          </a:prstGeom>
          <a:solidFill>
            <a:schemeClr val="bg1"/>
          </a:solidFill>
          <a:ln w="38100">
            <a:solidFill>
              <a:srgbClr val="00206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a:t>
            </a:r>
            <a:r>
              <a:rPr kumimoji="1" lang="en-US" altLang="ja-JP" sz="1400" b="1" dirty="0" smtClean="0">
                <a:latin typeface="+mn-ea"/>
              </a:rPr>
              <a:t>group_A</a:t>
            </a:r>
            <a:r>
              <a:rPr kumimoji="1" lang="ja-JP" altLang="en-US" sz="1400" b="1" dirty="0" smtClean="0">
                <a:latin typeface="+mn-ea"/>
              </a:rPr>
              <a:t>」「</a:t>
            </a:r>
            <a:r>
              <a:rPr kumimoji="1" lang="en-US" altLang="ja-JP" sz="1400" b="1" dirty="0" smtClean="0">
                <a:latin typeface="+mn-ea"/>
              </a:rPr>
              <a:t>group_B</a:t>
            </a:r>
            <a:r>
              <a:rPr kumimoji="1" lang="ja-JP" altLang="en-US" sz="1400" b="1" dirty="0" smtClean="0">
                <a:latin typeface="+mn-ea"/>
              </a:rPr>
              <a:t>」</a:t>
            </a:r>
            <a:endParaRPr kumimoji="1" lang="en-US" altLang="ja-JP" sz="1400" b="1" dirty="0" smtClean="0">
              <a:latin typeface="+mn-ea"/>
            </a:endParaRPr>
          </a:p>
          <a:p>
            <a:pPr algn="ctr"/>
            <a:r>
              <a:rPr lang="ja-JP" altLang="en-US" sz="1400" b="1" dirty="0">
                <a:latin typeface="+mn-ea"/>
              </a:rPr>
              <a:t>「</a:t>
            </a:r>
            <a:r>
              <a:rPr lang="en-US" altLang="ja-JP" sz="1400" b="1" dirty="0" smtClean="0">
                <a:latin typeface="+mn-ea"/>
              </a:rPr>
              <a:t>group_C</a:t>
            </a:r>
            <a:r>
              <a:rPr lang="ja-JP" altLang="en-US" sz="1400" b="1" dirty="0" smtClean="0">
                <a:latin typeface="+mn-ea"/>
              </a:rPr>
              <a:t>」</a:t>
            </a:r>
            <a:r>
              <a:rPr lang="ja-JP" altLang="en-US" sz="1400" b="1" dirty="0">
                <a:latin typeface="+mn-ea"/>
              </a:rPr>
              <a:t>「</a:t>
            </a:r>
            <a:r>
              <a:rPr lang="en-US" altLang="ja-JP" sz="1400" b="1" dirty="0" smtClean="0">
                <a:latin typeface="+mn-ea"/>
              </a:rPr>
              <a:t>group_D</a:t>
            </a:r>
            <a:r>
              <a:rPr lang="ja-JP" altLang="en-US" sz="1400" b="1" dirty="0" smtClean="0">
                <a:latin typeface="+mn-ea"/>
              </a:rPr>
              <a:t>」</a:t>
            </a:r>
            <a:endParaRPr lang="en-US" altLang="ja-JP" sz="1400" b="1" dirty="0">
              <a:latin typeface="+mn-ea"/>
            </a:endParaRPr>
          </a:p>
          <a:p>
            <a:pPr algn="ctr"/>
            <a:r>
              <a:rPr kumimoji="1" lang="en-US" altLang="ja-JP" sz="1400" b="1" dirty="0" smtClean="0">
                <a:latin typeface="+mn-ea"/>
              </a:rPr>
              <a:t>Pay out a token as users in group A,B,C and D</a:t>
            </a:r>
            <a:endParaRPr kumimoji="1" lang="ja-JP" altLang="en-US" sz="1400" b="1" dirty="0" smtClean="0">
              <a:latin typeface="+mn-ea"/>
            </a:endParaRPr>
          </a:p>
        </p:txBody>
      </p:sp>
      <p:cxnSp>
        <p:nvCxnSpPr>
          <p:cNvPr id="12" name="直線コネクタ 11"/>
          <p:cNvCxnSpPr/>
          <p:nvPr/>
        </p:nvCxnSpPr>
        <p:spPr bwMode="auto">
          <a:xfrm>
            <a:off x="8687672" y="3562003"/>
            <a:ext cx="174986" cy="515273"/>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角丸四角形 12"/>
          <p:cNvSpPr/>
          <p:nvPr/>
        </p:nvSpPr>
        <p:spPr bwMode="auto">
          <a:xfrm>
            <a:off x="8857404" y="3654671"/>
            <a:ext cx="1761978" cy="366583"/>
          </a:xfrm>
          <a:prstGeom prst="roundRect">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n-ea"/>
              </a:rPr>
              <a:t>Can both see and update</a:t>
            </a:r>
            <a:endParaRPr kumimoji="1" lang="ja-JP" altLang="en-US" sz="1400" b="1" dirty="0" smtClean="0">
              <a:solidFill>
                <a:srgbClr val="FF0000"/>
              </a:solidFill>
              <a:latin typeface="+mn-ea"/>
            </a:endParaRPr>
          </a:p>
        </p:txBody>
      </p:sp>
      <p:cxnSp>
        <p:nvCxnSpPr>
          <p:cNvPr id="14" name="直線矢印コネクタ 13"/>
          <p:cNvCxnSpPr>
            <a:stCxn id="18" idx="3"/>
            <a:endCxn id="16" idx="1"/>
          </p:cNvCxnSpPr>
          <p:nvPr/>
        </p:nvCxnSpPr>
        <p:spPr bwMode="auto">
          <a:xfrm flipV="1">
            <a:off x="5139093" y="3091366"/>
            <a:ext cx="1014235" cy="1921345"/>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コネクタ 14"/>
          <p:cNvCxnSpPr/>
          <p:nvPr/>
        </p:nvCxnSpPr>
        <p:spPr bwMode="auto">
          <a:xfrm flipH="1">
            <a:off x="8862658" y="4061552"/>
            <a:ext cx="1751469" cy="40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角丸四角形 15"/>
          <p:cNvSpPr/>
          <p:nvPr/>
        </p:nvSpPr>
        <p:spPr bwMode="auto">
          <a:xfrm>
            <a:off x="6153328" y="2608849"/>
            <a:ext cx="4509250" cy="965034"/>
          </a:xfrm>
          <a:prstGeom prst="roundRect">
            <a:avLst>
              <a:gd name="adj" fmla="val 11403"/>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8" name="角丸四角形 17"/>
          <p:cNvSpPr/>
          <p:nvPr/>
        </p:nvSpPr>
        <p:spPr bwMode="auto">
          <a:xfrm>
            <a:off x="1341074" y="4907141"/>
            <a:ext cx="3798019" cy="211139"/>
          </a:xfrm>
          <a:prstGeom prst="roundRect">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9" name="角丸四角形 18"/>
          <p:cNvSpPr/>
          <p:nvPr/>
        </p:nvSpPr>
        <p:spPr bwMode="auto">
          <a:xfrm>
            <a:off x="1341075" y="5118280"/>
            <a:ext cx="3798018" cy="603647"/>
          </a:xfrm>
          <a:prstGeom prst="roundRect">
            <a:avLst>
              <a:gd name="adj" fmla="val 9367"/>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cxnSp>
        <p:nvCxnSpPr>
          <p:cNvPr id="20" name="直線矢印コネクタ 19"/>
          <p:cNvCxnSpPr>
            <a:stCxn id="19" idx="3"/>
            <a:endCxn id="22" idx="1"/>
          </p:cNvCxnSpPr>
          <p:nvPr/>
        </p:nvCxnSpPr>
        <p:spPr bwMode="auto">
          <a:xfrm>
            <a:off x="5139093" y="5420104"/>
            <a:ext cx="1089117" cy="199156"/>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角丸四角形 20"/>
          <p:cNvSpPr/>
          <p:nvPr/>
        </p:nvSpPr>
        <p:spPr bwMode="auto">
          <a:xfrm>
            <a:off x="7137711" y="4301596"/>
            <a:ext cx="3744000" cy="396000"/>
          </a:xfrm>
          <a:prstGeom prst="roundRect">
            <a:avLst/>
          </a:prstGeom>
          <a:solidFill>
            <a:schemeClr val="bg1"/>
          </a:solidFill>
          <a:ln w="38100">
            <a:solidFill>
              <a:srgbClr val="00206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a:latin typeface="+mn-ea"/>
              </a:rPr>
              <a:t>Logged in as a user in </a:t>
            </a:r>
            <a:r>
              <a:rPr lang="en-US" altLang="ja-JP" sz="1400" b="1" dirty="0" smtClean="0">
                <a:latin typeface="+mn-ea"/>
              </a:rPr>
              <a:t>group_C</a:t>
            </a:r>
            <a:endParaRPr lang="ja-JP" altLang="en-US" sz="1400" b="1" dirty="0">
              <a:latin typeface="+mn-ea"/>
            </a:endParaRPr>
          </a:p>
        </p:txBody>
      </p:sp>
      <p:sp>
        <p:nvSpPr>
          <p:cNvPr id="22" name="角丸四角形 21"/>
          <p:cNvSpPr/>
          <p:nvPr/>
        </p:nvSpPr>
        <p:spPr bwMode="auto">
          <a:xfrm>
            <a:off x="6228210" y="5073140"/>
            <a:ext cx="4385917" cy="1092239"/>
          </a:xfrm>
          <a:prstGeom prst="roundRect">
            <a:avLst/>
          </a:prstGeom>
          <a:noFill/>
          <a:ln w="38100">
            <a:solidFill>
              <a:srgbClr val="FF0000"/>
            </a:solidFill>
            <a:prstDash val="sysDot"/>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23" name="角丸四角形 22"/>
          <p:cNvSpPr/>
          <p:nvPr/>
        </p:nvSpPr>
        <p:spPr bwMode="auto">
          <a:xfrm>
            <a:off x="7824241" y="5270636"/>
            <a:ext cx="2407246" cy="366583"/>
          </a:xfrm>
          <a:prstGeom prst="roundRect">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n-ea"/>
              </a:rPr>
              <a:t>Does not have permission to see</a:t>
            </a:r>
            <a:endParaRPr kumimoji="1" lang="ja-JP" altLang="en-US" sz="1400" b="1" dirty="0" smtClean="0">
              <a:solidFill>
                <a:srgbClr val="FF0000"/>
              </a:solidFill>
              <a:latin typeface="+mn-ea"/>
            </a:endParaRPr>
          </a:p>
        </p:txBody>
      </p:sp>
      <p:cxnSp>
        <p:nvCxnSpPr>
          <p:cNvPr id="24" name="直線コネクタ 23"/>
          <p:cNvCxnSpPr/>
          <p:nvPr/>
        </p:nvCxnSpPr>
        <p:spPr bwMode="auto">
          <a:xfrm flipH="1">
            <a:off x="8143910" y="5661310"/>
            <a:ext cx="176862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4627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2.3</a:t>
            </a:r>
            <a:r>
              <a:rPr lang="ja-JP" altLang="en-US" dirty="0"/>
              <a:t>　</a:t>
            </a:r>
            <a:r>
              <a:rPr lang="en-US" altLang="ja-JP" dirty="0" smtClean="0"/>
              <a:t>Configure Action destination</a:t>
            </a:r>
            <a:r>
              <a:rPr lang="ja-JP" altLang="en-US" dirty="0" smtClean="0"/>
              <a:t>（</a:t>
            </a:r>
            <a:r>
              <a:rPr lang="en-US" altLang="ja-JP" dirty="0"/>
              <a:t>1/4</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The following </a:t>
            </a:r>
            <a:r>
              <a:rPr lang="en-US" altLang="ja-JP" dirty="0"/>
              <a:t>chapter will cover the part marked with red</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588436974"/>
              </p:ext>
            </p:extLst>
          </p:nvPr>
        </p:nvGraphicFramePr>
        <p:xfrm>
          <a:off x="623240" y="1268700"/>
          <a:ext cx="10476000" cy="5148000"/>
        </p:xfrm>
        <a:graphic>
          <a:graphicData uri="http://schemas.openxmlformats.org/drawingml/2006/table">
            <a:tbl>
              <a:tblPr firstRow="1" bandRow="1">
                <a:tableStyleId>{5C22544A-7EE6-4342-B048-85BDC9FD1C3A}</a:tableStyleId>
              </a:tblPr>
              <a:tblGrid>
                <a:gridCol w="5832810">
                  <a:extLst>
                    <a:ext uri="{9D8B030D-6E8A-4147-A177-3AD203B41FA5}">
                      <a16:colId xmlns:a16="http://schemas.microsoft.com/office/drawing/2014/main" val="772907950"/>
                    </a:ext>
                  </a:extLst>
                </a:gridCol>
                <a:gridCol w="3099327">
                  <a:extLst>
                    <a:ext uri="{9D8B030D-6E8A-4147-A177-3AD203B41FA5}">
                      <a16:colId xmlns:a16="http://schemas.microsoft.com/office/drawing/2014/main" val="2362345457"/>
                    </a:ext>
                  </a:extLst>
                </a:gridCol>
                <a:gridCol w="1543863">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Settings</a:t>
                      </a:r>
                      <a:r>
                        <a:rPr kumimoji="1" lang="en-US" altLang="ja-JP" baseline="0" dirty="0" smtClean="0">
                          <a:solidFill>
                            <a:schemeClr val="bg1"/>
                          </a:solidFill>
                        </a:rPr>
                        <a:t> procedure</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752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752460335"/>
                  </a:ext>
                </a:extLst>
              </a:tr>
            </a:tbl>
          </a:graphicData>
        </a:graphic>
      </p:graphicFrame>
      <p:sp>
        <p:nvSpPr>
          <p:cNvPr id="5" name="正方形/長方形 4"/>
          <p:cNvSpPr/>
          <p:nvPr/>
        </p:nvSpPr>
        <p:spPr bwMode="auto">
          <a:xfrm>
            <a:off x="623240" y="1730561"/>
            <a:ext cx="10476000" cy="307386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lang="ja-JP" altLang="en-US" b="1" dirty="0">
              <a:solidFill>
                <a:srgbClr val="002060"/>
              </a:solidFill>
              <a:latin typeface="+mn-ea"/>
            </a:endParaRPr>
          </a:p>
        </p:txBody>
      </p:sp>
      <p:sp>
        <p:nvSpPr>
          <p:cNvPr id="8" name="正方形/長方形 7"/>
          <p:cNvSpPr/>
          <p:nvPr/>
        </p:nvSpPr>
        <p:spPr bwMode="auto">
          <a:xfrm>
            <a:off x="737540" y="1800629"/>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ysClr val="windowText" lastClr="000000"/>
                </a:solidFill>
                <a:latin typeface="+mn-ea"/>
              </a:rPr>
              <a:t>2.1</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[Access permission]</a:t>
            </a:r>
            <a:endParaRPr lang="ja-JP" altLang="en-US" b="1" dirty="0">
              <a:solidFill>
                <a:sysClr val="windowText" lastClr="000000"/>
              </a:solidFill>
              <a:latin typeface="+mn-ea"/>
            </a:endParaRPr>
          </a:p>
        </p:txBody>
      </p:sp>
      <p:sp>
        <p:nvSpPr>
          <p:cNvPr id="9" name="正方形/長方形 8"/>
          <p:cNvSpPr/>
          <p:nvPr/>
        </p:nvSpPr>
        <p:spPr bwMode="auto">
          <a:xfrm>
            <a:off x="6672080" y="189075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Group</a:t>
            </a:r>
            <a:endParaRPr kumimoji="1" lang="ja-JP" altLang="en-US" b="1" dirty="0" smtClean="0">
              <a:solidFill>
                <a:srgbClr val="002060"/>
              </a:solidFill>
              <a:latin typeface="+mn-ea"/>
            </a:endParaRPr>
          </a:p>
        </p:txBody>
      </p:sp>
      <p:sp>
        <p:nvSpPr>
          <p:cNvPr id="10" name="正方形/長方形 9"/>
          <p:cNvSpPr/>
          <p:nvPr/>
        </p:nvSpPr>
        <p:spPr bwMode="auto">
          <a:xfrm>
            <a:off x="6672080" y="229813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User</a:t>
            </a:r>
            <a:endParaRPr kumimoji="1" lang="ja-JP" altLang="en-US" b="1" dirty="0" smtClean="0">
              <a:solidFill>
                <a:srgbClr val="002060"/>
              </a:solidFill>
              <a:latin typeface="+mn-ea"/>
            </a:endParaRPr>
          </a:p>
        </p:txBody>
      </p:sp>
      <p:sp>
        <p:nvSpPr>
          <p:cNvPr id="11" name="正方形/長方形 10"/>
          <p:cNvSpPr/>
          <p:nvPr/>
        </p:nvSpPr>
        <p:spPr bwMode="auto">
          <a:xfrm>
            <a:off x="737540" y="4183010"/>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solidFill>
                  <a:srgbClr val="FF0000"/>
                </a:solidFill>
                <a:latin typeface="+mn-ea"/>
              </a:rPr>
              <a:t>2.3</a:t>
            </a:r>
            <a:r>
              <a:rPr lang="ja-JP" altLang="en-US" b="1" dirty="0">
                <a:solidFill>
                  <a:srgbClr val="FF0000"/>
                </a:solidFill>
                <a:latin typeface="+mn-ea"/>
              </a:rPr>
              <a:t>　</a:t>
            </a:r>
            <a:r>
              <a:rPr lang="en-US" altLang="ja-JP" b="1" dirty="0">
                <a:solidFill>
                  <a:srgbClr val="FF0000"/>
                </a:solidFill>
                <a:latin typeface="+mn-ea"/>
              </a:rPr>
              <a:t>Configure Action destination</a:t>
            </a:r>
            <a:endParaRPr lang="ja-JP" altLang="en-US" b="1" dirty="0">
              <a:solidFill>
                <a:srgbClr val="FF0000"/>
              </a:solidFill>
              <a:latin typeface="+mn-ea"/>
            </a:endParaRPr>
          </a:p>
        </p:txBody>
      </p:sp>
      <p:sp>
        <p:nvSpPr>
          <p:cNvPr id="12" name="正方形/長方形 11"/>
          <p:cNvSpPr/>
          <p:nvPr/>
        </p:nvSpPr>
        <p:spPr bwMode="auto">
          <a:xfrm>
            <a:off x="6677310" y="4287232"/>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FF0000"/>
                </a:solidFill>
                <a:latin typeface="+mn-ea"/>
              </a:rPr>
              <a:t>Action settings</a:t>
            </a:r>
            <a:endParaRPr kumimoji="1" lang="ja-JP" altLang="en-US" b="1" dirty="0" smtClean="0">
              <a:solidFill>
                <a:srgbClr val="FF0000"/>
              </a:solidFill>
              <a:latin typeface="+mn-ea"/>
            </a:endParaRPr>
          </a:p>
        </p:txBody>
      </p:sp>
      <p:sp>
        <p:nvSpPr>
          <p:cNvPr id="13" name="正方形/長方形 12"/>
          <p:cNvSpPr/>
          <p:nvPr/>
        </p:nvSpPr>
        <p:spPr bwMode="auto">
          <a:xfrm>
            <a:off x="623240" y="4958231"/>
            <a:ext cx="10476000" cy="1440000"/>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14" name="正方形/長方形 13"/>
          <p:cNvSpPr/>
          <p:nvPr/>
        </p:nvSpPr>
        <p:spPr bwMode="auto">
          <a:xfrm>
            <a:off x="737540" y="5030507"/>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latin typeface="+mn-ea"/>
              </a:rPr>
              <a:t>2.4</a:t>
            </a:r>
            <a:r>
              <a:rPr lang="ja-JP" altLang="en-US" b="1" dirty="0">
                <a:latin typeface="+mn-ea"/>
              </a:rPr>
              <a:t>　</a:t>
            </a:r>
            <a:r>
              <a:rPr lang="en-US" altLang="ja-JP" b="1" dirty="0">
                <a:latin typeface="+mn-ea"/>
              </a:rPr>
              <a:t>Create Decision table</a:t>
            </a:r>
            <a:endParaRPr lang="ja-JP" altLang="en-US" b="1" dirty="0">
              <a:latin typeface="+mn-ea"/>
            </a:endParaRPr>
          </a:p>
        </p:txBody>
      </p:sp>
      <p:sp>
        <p:nvSpPr>
          <p:cNvPr id="15" name="正方形/長方形 14"/>
          <p:cNvSpPr/>
          <p:nvPr/>
        </p:nvSpPr>
        <p:spPr bwMode="auto">
          <a:xfrm>
            <a:off x="6677310" y="514354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16" name="二等辺三角形 15"/>
          <p:cNvSpPr/>
          <p:nvPr/>
        </p:nvSpPr>
        <p:spPr bwMode="auto">
          <a:xfrm rot="10800000">
            <a:off x="3431669" y="4812978"/>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737540" y="2980225"/>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ysClr val="windowText" lastClr="000000"/>
                </a:solidFill>
                <a:latin typeface="+mn-ea"/>
              </a:rPr>
              <a:t>2.2</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[Registration info]</a:t>
            </a:r>
            <a:endParaRPr lang="ja-JP" altLang="en-US" b="1" dirty="0">
              <a:solidFill>
                <a:sysClr val="windowText" lastClr="000000"/>
              </a:solidFill>
              <a:latin typeface="+mn-ea"/>
            </a:endParaRPr>
          </a:p>
        </p:txBody>
      </p:sp>
      <p:sp>
        <p:nvSpPr>
          <p:cNvPr id="18" name="正方形/長方形 17"/>
          <p:cNvSpPr/>
          <p:nvPr/>
        </p:nvSpPr>
        <p:spPr bwMode="auto">
          <a:xfrm>
            <a:off x="6672080" y="347356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9" name="正方形/長方形 18"/>
          <p:cNvSpPr/>
          <p:nvPr/>
        </p:nvSpPr>
        <p:spPr bwMode="auto">
          <a:xfrm>
            <a:off x="6672080" y="3085677"/>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Pay out Token</a:t>
            </a:r>
            <a:endParaRPr kumimoji="1" lang="ja-JP" altLang="en-US" b="1" dirty="0" smtClean="0">
              <a:solidFill>
                <a:srgbClr val="002060"/>
              </a:solidFill>
              <a:latin typeface="+mn-ea"/>
            </a:endParaRPr>
          </a:p>
        </p:txBody>
      </p:sp>
      <p:sp>
        <p:nvSpPr>
          <p:cNvPr id="20" name="二等辺三角形 19"/>
          <p:cNvSpPr/>
          <p:nvPr/>
        </p:nvSpPr>
        <p:spPr bwMode="auto">
          <a:xfrm rot="10800000">
            <a:off x="3431669" y="278959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737540" y="5808944"/>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solidFill>
                  <a:sysClr val="windowText" lastClr="000000"/>
                </a:solidFill>
                <a:latin typeface="+mn-ea"/>
              </a:rPr>
              <a:t>2.5</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[Decision table]</a:t>
            </a:r>
            <a:endParaRPr lang="ja-JP" altLang="en-US" b="1" dirty="0">
              <a:solidFill>
                <a:sysClr val="windowText" lastClr="000000"/>
              </a:solidFill>
              <a:latin typeface="+mn-ea"/>
            </a:endParaRPr>
          </a:p>
        </p:txBody>
      </p:sp>
      <p:sp>
        <p:nvSpPr>
          <p:cNvPr id="22" name="正方形/長方形 21"/>
          <p:cNvSpPr/>
          <p:nvPr/>
        </p:nvSpPr>
        <p:spPr bwMode="auto">
          <a:xfrm>
            <a:off x="6672080" y="591176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23" name="二等辺三角形 22"/>
          <p:cNvSpPr/>
          <p:nvPr/>
        </p:nvSpPr>
        <p:spPr bwMode="auto">
          <a:xfrm rot="10800000">
            <a:off x="3431669" y="3961611"/>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二等辺三角形 23"/>
          <p:cNvSpPr/>
          <p:nvPr/>
        </p:nvSpPr>
        <p:spPr bwMode="auto">
          <a:xfrm rot="10800000">
            <a:off x="3431669" y="5644422"/>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9601930" y="1281400"/>
            <a:ext cx="1497310" cy="50802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FF0000"/>
                </a:solidFill>
                <a:latin typeface="+mn-ea"/>
              </a:rPr>
              <a:t>System</a:t>
            </a: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002060"/>
                </a:solidFill>
                <a:latin typeface="+mn-ea"/>
              </a:rPr>
              <a:t>Rule</a:t>
            </a:r>
            <a:endParaRPr lang="ja-JP" altLang="en-US" b="1" dirty="0">
              <a:solidFill>
                <a:srgbClr val="002060"/>
              </a:solidFill>
              <a:latin typeface="+mn-ea"/>
            </a:endParaRPr>
          </a:p>
        </p:txBody>
      </p:sp>
      <p:sp>
        <p:nvSpPr>
          <p:cNvPr id="27" name="フリーフォーム 26"/>
          <p:cNvSpPr/>
          <p:nvPr/>
        </p:nvSpPr>
        <p:spPr bwMode="auto">
          <a:xfrm>
            <a:off x="623240" y="1730561"/>
            <a:ext cx="10476000" cy="3073861"/>
          </a:xfrm>
          <a:custGeom>
            <a:avLst/>
            <a:gdLst>
              <a:gd name="connsiteX0" fmla="*/ 8978690 w 10476000"/>
              <a:gd name="connsiteY0" fmla="*/ 0 h 3073861"/>
              <a:gd name="connsiteX1" fmla="*/ 10476000 w 10476000"/>
              <a:gd name="connsiteY1" fmla="*/ 0 h 3073861"/>
              <a:gd name="connsiteX2" fmla="*/ 10476000 w 10476000"/>
              <a:gd name="connsiteY2" fmla="*/ 3073861 h 3073861"/>
              <a:gd name="connsiteX3" fmla="*/ 9937380 w 10476000"/>
              <a:gd name="connsiteY3" fmla="*/ 3073861 h 3073861"/>
              <a:gd name="connsiteX4" fmla="*/ 8978690 w 10476000"/>
              <a:gd name="connsiteY4" fmla="*/ 3073861 h 3073861"/>
              <a:gd name="connsiteX5" fmla="*/ 0 w 10476000"/>
              <a:gd name="connsiteY5" fmla="*/ 3073861 h 3073861"/>
              <a:gd name="connsiteX6" fmla="*/ 0 w 10476000"/>
              <a:gd name="connsiteY6" fmla="*/ 2375051 h 3073861"/>
              <a:gd name="connsiteX7" fmla="*/ 8978690 w 10476000"/>
              <a:gd name="connsiteY7" fmla="*/ 2375051 h 307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6000" h="3073861">
                <a:moveTo>
                  <a:pt x="8978690" y="0"/>
                </a:moveTo>
                <a:lnTo>
                  <a:pt x="10476000" y="0"/>
                </a:lnTo>
                <a:lnTo>
                  <a:pt x="10476000" y="3073861"/>
                </a:lnTo>
                <a:lnTo>
                  <a:pt x="9937380" y="3073861"/>
                </a:lnTo>
                <a:lnTo>
                  <a:pt x="8978690" y="3073861"/>
                </a:lnTo>
                <a:lnTo>
                  <a:pt x="0" y="3073861"/>
                </a:lnTo>
                <a:lnTo>
                  <a:pt x="0" y="2375051"/>
                </a:lnTo>
                <a:lnTo>
                  <a:pt x="8978690" y="2375051"/>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147776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lang="en-US" altLang="ja-JP" dirty="0" smtClean="0"/>
              <a:t>Table of contents</a:t>
            </a:r>
            <a:endParaRPr kumimoji="1" lang="ja-JP" altLang="en-US" dirty="0"/>
          </a:p>
        </p:txBody>
      </p:sp>
      <p:sp>
        <p:nvSpPr>
          <p:cNvPr id="4" name="正方形/長方形 3"/>
          <p:cNvSpPr/>
          <p:nvPr/>
        </p:nvSpPr>
        <p:spPr bwMode="auto">
          <a:xfrm>
            <a:off x="1631298" y="522116"/>
            <a:ext cx="734502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dirty="0">
                <a:latin typeface="+mn-ea"/>
              </a:rPr>
              <a:t>Introduction</a:t>
            </a:r>
            <a:endParaRPr lang="ja-JP" altLang="en-US" dirty="0">
              <a:latin typeface="+mn-ea"/>
            </a:endParaRPr>
          </a:p>
          <a:p>
            <a:pPr lvl="1"/>
            <a:r>
              <a:rPr lang="en-US" altLang="ja-JP" sz="1400" dirty="0">
                <a:latin typeface="+mn-ea"/>
              </a:rPr>
              <a:t>1.1</a:t>
            </a:r>
            <a:r>
              <a:rPr lang="ja-JP" altLang="en-US" sz="1400" dirty="0">
                <a:latin typeface="+mn-ea"/>
              </a:rPr>
              <a:t>　</a:t>
            </a:r>
            <a:r>
              <a:rPr lang="en-US" altLang="ja-JP" sz="1400" dirty="0" err="1" smtClean="0"/>
              <a:t>Base【Classroom</a:t>
            </a:r>
            <a:r>
              <a:rPr lang="en-US" altLang="ja-JP" sz="1400" dirty="0"/>
              <a:t>】</a:t>
            </a:r>
          </a:p>
          <a:p>
            <a:pPr lvl="1"/>
            <a:r>
              <a:rPr lang="en-US" altLang="ja-JP" sz="1400" dirty="0">
                <a:latin typeface="+mn-ea"/>
              </a:rPr>
              <a:t>1.2</a:t>
            </a:r>
            <a:r>
              <a:rPr lang="ja-JP" altLang="en-US" sz="1400" dirty="0">
                <a:latin typeface="+mn-ea"/>
              </a:rPr>
              <a:t>　</a:t>
            </a:r>
            <a:r>
              <a:rPr lang="en-US" altLang="ja-JP" sz="1400" dirty="0"/>
              <a:t>OASE Settings procedure</a:t>
            </a:r>
          </a:p>
          <a:p>
            <a:pPr lvl="1"/>
            <a:r>
              <a:rPr lang="en-US" altLang="ja-JP" sz="1400" dirty="0">
                <a:latin typeface="+mn-ea"/>
              </a:rPr>
              <a:t>1.3</a:t>
            </a:r>
            <a:r>
              <a:rPr lang="ja-JP" altLang="en-US" sz="1400" dirty="0">
                <a:latin typeface="+mn-ea"/>
              </a:rPr>
              <a:t>　</a:t>
            </a:r>
            <a:r>
              <a:rPr lang="en-US" altLang="ja-JP" sz="1400" dirty="0"/>
              <a:t>OASE Operation flow</a:t>
            </a:r>
            <a:endParaRPr lang="ja-JP" altLang="en-US" sz="1400" dirty="0">
              <a:latin typeface="+mn-ea"/>
            </a:endParaRPr>
          </a:p>
          <a:p>
            <a:pPr lvl="1"/>
            <a:endParaRPr lang="en-US" altLang="ja-JP" sz="1400" dirty="0" smtClean="0">
              <a:latin typeface="+mn-ea"/>
            </a:endParaRPr>
          </a:p>
          <a:p>
            <a:pPr lvl="1"/>
            <a:endParaRPr lang="en-US" altLang="ja-JP" sz="1400" dirty="0" smtClean="0">
              <a:latin typeface="+mn-ea"/>
            </a:endParaRPr>
          </a:p>
          <a:p>
            <a:pPr marL="342900" indent="-342900">
              <a:buFont typeface="+mj-lt"/>
              <a:buAutoNum type="arabicPeriod"/>
            </a:pPr>
            <a:r>
              <a:rPr lang="en-US" altLang="ja-JP" dirty="0"/>
              <a:t>OASE Settings procedure screen explanation</a:t>
            </a:r>
          </a:p>
          <a:p>
            <a:pPr lvl="1"/>
            <a:r>
              <a:rPr lang="en-US" altLang="ja-JP" sz="1400" dirty="0" smtClean="0">
                <a:latin typeface="+mn-ea"/>
              </a:rPr>
              <a:t>2.1</a:t>
            </a:r>
            <a:r>
              <a:rPr lang="ja-JP" altLang="en-US" sz="1400" dirty="0">
                <a:latin typeface="+mn-ea"/>
              </a:rPr>
              <a:t>　</a:t>
            </a:r>
            <a:r>
              <a:rPr lang="en-US" altLang="ja-JP" sz="1400" dirty="0">
                <a:latin typeface="+mn-ea"/>
              </a:rPr>
              <a:t>Configure permissions</a:t>
            </a:r>
            <a:r>
              <a:rPr lang="ja-JP" altLang="en-US" sz="1400" dirty="0">
                <a:latin typeface="+mn-ea"/>
              </a:rPr>
              <a:t>　</a:t>
            </a:r>
            <a:r>
              <a:rPr lang="en-US" altLang="ja-JP" sz="1400" dirty="0">
                <a:latin typeface="+mn-ea"/>
              </a:rPr>
              <a:t>[Access permission] </a:t>
            </a:r>
            <a:endParaRPr lang="en-US" altLang="ja-JP" sz="1400" dirty="0" smtClean="0">
              <a:latin typeface="+mn-ea"/>
            </a:endParaRPr>
          </a:p>
          <a:p>
            <a:pPr lvl="1"/>
            <a:r>
              <a:rPr lang="en-US" altLang="ja-JP" sz="1400" dirty="0" smtClean="0">
                <a:latin typeface="+mn-ea"/>
              </a:rPr>
              <a:t>2.2</a:t>
            </a:r>
            <a:r>
              <a:rPr lang="ja-JP" altLang="en-US" sz="1400" dirty="0">
                <a:latin typeface="+mn-ea"/>
              </a:rPr>
              <a:t>　</a:t>
            </a:r>
            <a:r>
              <a:rPr lang="en-US" altLang="ja-JP" sz="1400" dirty="0">
                <a:latin typeface="+mn-ea"/>
              </a:rPr>
              <a:t>Configure permissions [Registration info</a:t>
            </a:r>
            <a:r>
              <a:rPr lang="en-US" altLang="ja-JP" sz="1400" dirty="0" smtClean="0">
                <a:latin typeface="+mn-ea"/>
              </a:rPr>
              <a:t>]</a:t>
            </a:r>
            <a:endParaRPr lang="ja-JP" altLang="en-US" sz="1400" dirty="0">
              <a:latin typeface="+mn-ea"/>
            </a:endParaRPr>
          </a:p>
          <a:p>
            <a:pPr lvl="1"/>
            <a:r>
              <a:rPr lang="en-US" altLang="ja-JP" sz="1400" dirty="0" smtClean="0">
                <a:latin typeface="+mn-ea"/>
              </a:rPr>
              <a:t>2.3</a:t>
            </a:r>
            <a:r>
              <a:rPr lang="ja-JP" altLang="en-US" sz="1400" dirty="0" smtClean="0">
                <a:latin typeface="+mn-ea"/>
              </a:rPr>
              <a:t>　</a:t>
            </a:r>
            <a:r>
              <a:rPr lang="en-US" altLang="ja-JP" sz="1400" dirty="0">
                <a:latin typeface="+mn-ea"/>
              </a:rPr>
              <a:t>Configure Action </a:t>
            </a:r>
            <a:r>
              <a:rPr lang="en-US" altLang="ja-JP" sz="1400" dirty="0" smtClean="0">
                <a:latin typeface="+mn-ea"/>
              </a:rPr>
              <a:t>destination</a:t>
            </a:r>
          </a:p>
          <a:p>
            <a:pPr lvl="1"/>
            <a:r>
              <a:rPr lang="en-US" altLang="ja-JP" sz="1400" dirty="0" smtClean="0">
                <a:latin typeface="+mn-ea"/>
              </a:rPr>
              <a:t>2.4</a:t>
            </a:r>
            <a:r>
              <a:rPr lang="ja-JP" altLang="en-US" sz="1400" dirty="0" smtClean="0">
                <a:latin typeface="+mn-ea"/>
              </a:rPr>
              <a:t>　</a:t>
            </a:r>
            <a:r>
              <a:rPr lang="en-US" altLang="ja-JP" sz="1400" dirty="0">
                <a:latin typeface="+mn-ea"/>
              </a:rPr>
              <a:t>Create Decision </a:t>
            </a:r>
            <a:r>
              <a:rPr lang="en-US" altLang="ja-JP" sz="1400" dirty="0" smtClean="0">
                <a:latin typeface="+mn-ea"/>
              </a:rPr>
              <a:t>table</a:t>
            </a:r>
          </a:p>
          <a:p>
            <a:pPr lvl="1"/>
            <a:r>
              <a:rPr lang="en-US" altLang="ja-JP" sz="1400" dirty="0" smtClean="0">
                <a:latin typeface="+mn-ea"/>
              </a:rPr>
              <a:t>2.5</a:t>
            </a:r>
            <a:r>
              <a:rPr lang="ja-JP" altLang="en-US" sz="1400" dirty="0" smtClean="0">
                <a:latin typeface="+mn-ea"/>
              </a:rPr>
              <a:t>　</a:t>
            </a:r>
            <a:r>
              <a:rPr lang="en-US" altLang="ja-JP" sz="1400" dirty="0">
                <a:latin typeface="+mn-ea"/>
              </a:rPr>
              <a:t>Configure permissions [Decision table</a:t>
            </a:r>
            <a:r>
              <a:rPr lang="en-US" altLang="ja-JP" sz="1400" dirty="0" smtClean="0">
                <a:latin typeface="+mn-ea"/>
              </a:rPr>
              <a:t>]</a:t>
            </a:r>
          </a:p>
          <a:p>
            <a:pPr lvl="1"/>
            <a:endParaRPr lang="en-US" altLang="ja-JP" sz="1400" dirty="0">
              <a:latin typeface="+mn-ea"/>
            </a:endParaRPr>
          </a:p>
          <a:p>
            <a:pPr lvl="1"/>
            <a:endParaRPr lang="en-US" altLang="ja-JP" sz="1400" dirty="0">
              <a:latin typeface="+mn-ea"/>
            </a:endParaRPr>
          </a:p>
          <a:p>
            <a:pPr marL="342900" indent="-342900">
              <a:buFont typeface="+mj-lt"/>
              <a:buAutoNum type="arabicPeriod"/>
            </a:pPr>
            <a:r>
              <a:rPr lang="en-US" altLang="ja-JP" dirty="0" smtClean="0"/>
              <a:t>OASE Operation flow screen explanation</a:t>
            </a:r>
            <a:endParaRPr lang="ja-JP" altLang="en-US" dirty="0">
              <a:latin typeface="+mn-ea"/>
            </a:endParaRPr>
          </a:p>
          <a:p>
            <a:pPr lvl="1"/>
            <a:r>
              <a:rPr lang="en-US" altLang="ja-JP" sz="1400" dirty="0" smtClean="0">
                <a:latin typeface="+mn-ea"/>
              </a:rPr>
              <a:t>3.1</a:t>
            </a:r>
            <a:r>
              <a:rPr lang="ja-JP" altLang="en-US" sz="1400" dirty="0">
                <a:latin typeface="+mn-ea"/>
              </a:rPr>
              <a:t>　</a:t>
            </a:r>
            <a:r>
              <a:rPr lang="en-US" altLang="ja-JP" sz="1400" dirty="0">
                <a:latin typeface="+mn-ea"/>
              </a:rPr>
              <a:t>Create Decision table </a:t>
            </a:r>
            <a:r>
              <a:rPr lang="en-US" altLang="ja-JP" sz="1400" dirty="0" smtClean="0">
                <a:latin typeface="+mn-ea"/>
              </a:rPr>
              <a:t>file</a:t>
            </a:r>
          </a:p>
          <a:p>
            <a:pPr lvl="1"/>
            <a:r>
              <a:rPr lang="en-US" altLang="ja-JP" sz="1400" dirty="0" smtClean="0">
                <a:latin typeface="+mn-ea"/>
              </a:rPr>
              <a:t>3.2</a:t>
            </a:r>
            <a:r>
              <a:rPr lang="ja-JP" altLang="en-US" sz="1400" dirty="0">
                <a:latin typeface="+mn-ea"/>
              </a:rPr>
              <a:t>　</a:t>
            </a:r>
            <a:r>
              <a:rPr lang="en-US" altLang="ja-JP" sz="1400" dirty="0">
                <a:latin typeface="+mn-ea"/>
              </a:rPr>
              <a:t>Register rule</a:t>
            </a:r>
          </a:p>
          <a:p>
            <a:pPr lvl="1"/>
            <a:r>
              <a:rPr lang="en-US" altLang="ja-JP" sz="1400" dirty="0" smtClean="0">
                <a:latin typeface="+mn-ea"/>
              </a:rPr>
              <a:t>3.3</a:t>
            </a:r>
            <a:r>
              <a:rPr lang="ja-JP" altLang="en-US" sz="1400" dirty="0">
                <a:latin typeface="+mn-ea"/>
              </a:rPr>
              <a:t>　</a:t>
            </a:r>
            <a:r>
              <a:rPr lang="en-US" altLang="ja-JP" sz="1400" dirty="0">
                <a:latin typeface="+mn-ea"/>
              </a:rPr>
              <a:t>Determine rules</a:t>
            </a:r>
          </a:p>
          <a:p>
            <a:pPr lvl="1"/>
            <a:endParaRPr lang="en-US" altLang="ja-JP" sz="1400" dirty="0" smtClean="0">
              <a:latin typeface="+mn-ea"/>
            </a:endParaRPr>
          </a:p>
          <a:p>
            <a:pPr lvl="1"/>
            <a:endParaRPr lang="en-US" altLang="ja-JP" sz="1400" dirty="0">
              <a:latin typeface="+mn-ea"/>
            </a:endParaRPr>
          </a:p>
        </p:txBody>
      </p:sp>
    </p:spTree>
    <p:extLst>
      <p:ext uri="{BB962C8B-B14F-4D97-AF65-F5344CB8AC3E}">
        <p14:creationId xmlns:p14="http://schemas.microsoft.com/office/powerpoint/2010/main" val="471953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871830" y="3295720"/>
            <a:ext cx="6090623" cy="2960282"/>
          </a:xfrm>
          <a:prstGeom prst="rect">
            <a:avLst/>
          </a:prstGeom>
        </p:spPr>
      </p:pic>
      <p:sp>
        <p:nvSpPr>
          <p:cNvPr id="6" name="タイトル 5"/>
          <p:cNvSpPr>
            <a:spLocks noGrp="1"/>
          </p:cNvSpPr>
          <p:nvPr>
            <p:ph type="title"/>
          </p:nvPr>
        </p:nvSpPr>
        <p:spPr/>
        <p:txBody>
          <a:bodyPr/>
          <a:lstStyle/>
          <a:p>
            <a:r>
              <a:rPr lang="en-US" altLang="ja-JP" dirty="0"/>
              <a:t>2.3</a:t>
            </a:r>
            <a:r>
              <a:rPr lang="ja-JP" altLang="en-US" dirty="0"/>
              <a:t>　</a:t>
            </a:r>
            <a:r>
              <a:rPr lang="en-US" altLang="ja-JP" dirty="0"/>
              <a:t> Configure Action destination </a:t>
            </a:r>
            <a:r>
              <a:rPr lang="ja-JP" altLang="en-US" dirty="0" smtClean="0"/>
              <a:t>（</a:t>
            </a:r>
            <a:r>
              <a:rPr lang="en-US" altLang="ja-JP" dirty="0"/>
              <a:t>2/4</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Check the ITA you want to link</a:t>
            </a:r>
            <a:endParaRPr lang="en-US" altLang="ja-JP" dirty="0"/>
          </a:p>
          <a:p>
            <a:pPr lvl="1"/>
            <a:endParaRPr lang="en-US" altLang="ja-JP" dirty="0"/>
          </a:p>
          <a:p>
            <a:pPr lvl="1"/>
            <a:r>
              <a:rPr lang="en-US" altLang="ja-JP" dirty="0"/>
              <a:t>As we will use the ITA Driver in this document, we will first have to check that we have an ITA environment we can use.</a:t>
            </a:r>
          </a:p>
          <a:p>
            <a:pPr lvl="2"/>
            <a:r>
              <a:rPr lang="en-US" altLang="ja-JP" dirty="0"/>
              <a:t>If you </a:t>
            </a:r>
            <a:r>
              <a:rPr lang="en-US" altLang="ja-JP" dirty="0" smtClean="0"/>
              <a:t>don't </a:t>
            </a:r>
            <a:r>
              <a:rPr lang="en-US" altLang="ja-JP" dirty="0"/>
              <a:t>have an ITA environment available to you, </a:t>
            </a:r>
            <a:r>
              <a:rPr lang="en-US" altLang="ja-JP" dirty="0" smtClean="0"/>
              <a:t>install </a:t>
            </a:r>
            <a:r>
              <a:rPr lang="en-US" altLang="ja-JP" dirty="0"/>
              <a:t>it and check that you can log in to </a:t>
            </a:r>
            <a:r>
              <a:rPr lang="en-US" altLang="ja-JP" dirty="0" smtClean="0"/>
              <a:t>it</a:t>
            </a:r>
          </a:p>
          <a:p>
            <a:pPr lvl="2"/>
            <a:r>
              <a:rPr lang="en-US" altLang="ja-JP" dirty="0"/>
              <a:t>Please see the URL below for the ITA install </a:t>
            </a:r>
            <a:r>
              <a:rPr lang="en-US" altLang="ja-JP" dirty="0" smtClean="0"/>
              <a:t>manual</a:t>
            </a:r>
          </a:p>
          <a:p>
            <a:pPr marL="360000" lvl="2" indent="0">
              <a:buNone/>
            </a:pPr>
            <a:r>
              <a:rPr lang="en-US" altLang="ja-JP" dirty="0"/>
              <a:t> </a:t>
            </a:r>
            <a:r>
              <a:rPr lang="en-US" altLang="ja-JP" dirty="0" smtClean="0"/>
              <a:t>&lt;</a:t>
            </a:r>
            <a:r>
              <a:rPr lang="en-US" altLang="ja-JP" dirty="0" smtClean="0">
                <a:hlinkClick r:id="rId3"/>
              </a:rPr>
              <a:t>ITA Automation Online install</a:t>
            </a:r>
            <a:r>
              <a:rPr lang="en-US" altLang="ja-JP" dirty="0" smtClean="0"/>
              <a:t>&gt;</a:t>
            </a:r>
            <a:endParaRPr lang="en-US" altLang="ja-JP" dirty="0"/>
          </a:p>
          <a:p>
            <a:endParaRPr kumimoji="1" lang="ja-JP" altLang="en-US" dirty="0"/>
          </a:p>
        </p:txBody>
      </p:sp>
      <p:pic>
        <p:nvPicPr>
          <p:cNvPr id="2" name="図 1"/>
          <p:cNvPicPr>
            <a:picLocks noChangeAspect="1"/>
          </p:cNvPicPr>
          <p:nvPr/>
        </p:nvPicPr>
        <p:blipFill>
          <a:blip r:embed="rId4"/>
          <a:stretch>
            <a:fillRect/>
          </a:stretch>
        </p:blipFill>
        <p:spPr>
          <a:xfrm>
            <a:off x="1115228" y="3290951"/>
            <a:ext cx="3085511" cy="2658400"/>
          </a:xfrm>
          <a:prstGeom prst="rect">
            <a:avLst/>
          </a:prstGeom>
        </p:spPr>
      </p:pic>
    </p:spTree>
    <p:extLst>
      <p:ext uri="{BB962C8B-B14F-4D97-AF65-F5344CB8AC3E}">
        <p14:creationId xmlns:p14="http://schemas.microsoft.com/office/powerpoint/2010/main" val="1416499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2.3</a:t>
            </a:r>
            <a:r>
              <a:rPr lang="ja-JP" altLang="en-US" dirty="0"/>
              <a:t>　</a:t>
            </a:r>
            <a:r>
              <a:rPr lang="en-US" altLang="ja-JP" dirty="0"/>
              <a:t> Configure Action destination </a:t>
            </a:r>
            <a:r>
              <a:rPr lang="ja-JP" altLang="en-US" dirty="0" smtClean="0"/>
              <a:t>（</a:t>
            </a:r>
            <a:r>
              <a:rPr lang="en-US" altLang="ja-JP" dirty="0"/>
              <a:t>3/4</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Implement the ITA </a:t>
            </a:r>
            <a:r>
              <a:rPr lang="en-US" altLang="ja-JP" dirty="0" smtClean="0"/>
              <a:t>driver </a:t>
            </a:r>
            <a:r>
              <a:rPr lang="en-US" altLang="ja-JP" dirty="0"/>
              <a:t>as a software link </a:t>
            </a:r>
            <a:r>
              <a:rPr lang="en-US" altLang="ja-JP" dirty="0" smtClean="0"/>
              <a:t>driver</a:t>
            </a:r>
            <a:br>
              <a:rPr lang="en-US" altLang="ja-JP" dirty="0" smtClean="0"/>
            </a:br>
            <a:endParaRPr lang="en-US" altLang="ja-JP" dirty="0" smtClean="0"/>
          </a:p>
          <a:p>
            <a:pPr lvl="1"/>
            <a:r>
              <a:rPr lang="en-US" altLang="ja-JP" dirty="0" smtClean="0"/>
              <a:t>Install ITA driver to OASE</a:t>
            </a:r>
            <a:endParaRPr lang="en-US" altLang="ja-JP" dirty="0"/>
          </a:p>
          <a:p>
            <a:pPr marL="702900" lvl="2" indent="-342900">
              <a:buFont typeface="+mj-lt"/>
              <a:buAutoNum type="alphaUcParenR"/>
            </a:pPr>
            <a:r>
              <a:rPr lang="en-US" altLang="ja-JP" dirty="0"/>
              <a:t>Unpack the files under the "</a:t>
            </a:r>
            <a:r>
              <a:rPr lang="en-US" altLang="ja-JP" dirty="0" err="1"/>
              <a:t>oase</a:t>
            </a:r>
            <a:r>
              <a:rPr lang="en-US" altLang="ja-JP" dirty="0"/>
              <a:t>-contents" in the installer you downloaded from </a:t>
            </a:r>
            <a:r>
              <a:rPr lang="en-US" altLang="ja-JP" dirty="0" smtClean="0"/>
              <a:t>GitHub</a:t>
            </a:r>
          </a:p>
          <a:p>
            <a:pPr marL="702900" lvl="2" indent="-342900">
              <a:buFont typeface="+mj-lt"/>
              <a:buAutoNum type="alphaUcParenR"/>
            </a:pPr>
            <a:r>
              <a:rPr lang="en-US" altLang="ja-JP" dirty="0"/>
              <a:t>Using the unpacked files, run the driver install command from the OASE </a:t>
            </a:r>
            <a:r>
              <a:rPr lang="en-US" altLang="ja-JP" dirty="0" smtClean="0"/>
              <a:t>side</a:t>
            </a:r>
            <a:br>
              <a:rPr lang="en-US" altLang="ja-JP" dirty="0" smtClean="0"/>
            </a:br>
            <a:endParaRPr lang="en-US" altLang="ja-JP" dirty="0" smtClean="0"/>
          </a:p>
          <a:p>
            <a:pPr lvl="2">
              <a:buFont typeface="メイリオ" panose="020B0604030504040204" pitchFamily="50" charset="-128"/>
              <a:buChar char="※"/>
            </a:pPr>
            <a:r>
              <a:rPr lang="en-US" altLang="ja-JP" dirty="0"/>
              <a:t>Note that A and B are in different hierarchies</a:t>
            </a:r>
            <a:r>
              <a:rPr lang="en-US" altLang="ja-JP" dirty="0" smtClean="0"/>
              <a:t>.</a:t>
            </a:r>
          </a:p>
          <a:p>
            <a:pPr lvl="2">
              <a:buFont typeface="メイリオ" panose="020B0604030504040204" pitchFamily="50" charset="-128"/>
              <a:buChar char="※"/>
            </a:pPr>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r>
              <a:rPr lang="en-US" altLang="ja-JP" dirty="0" smtClean="0"/>
              <a:t>For more information regarding installing drivers, please refer to&lt;</a:t>
            </a:r>
            <a:r>
              <a:rPr lang="en-US" altLang="ja-JP" dirty="0" smtClean="0">
                <a:hlinkClick r:id="rId2"/>
              </a:rPr>
              <a:t>Environment construction manual - driver install-</a:t>
            </a:r>
            <a:r>
              <a:rPr lang="en-US" altLang="ja-JP" dirty="0" smtClean="0"/>
              <a:t>&gt;</a:t>
            </a:r>
            <a:endParaRPr lang="en-US" altLang="ja-JP" dirty="0"/>
          </a:p>
        </p:txBody>
      </p:sp>
      <p:grpSp>
        <p:nvGrpSpPr>
          <p:cNvPr id="2" name="グループ化 1"/>
          <p:cNvGrpSpPr/>
          <p:nvPr/>
        </p:nvGrpSpPr>
        <p:grpSpPr>
          <a:xfrm>
            <a:off x="1658921" y="3177320"/>
            <a:ext cx="10055765" cy="2556000"/>
            <a:chOff x="1658921" y="3177320"/>
            <a:chExt cx="10055765" cy="2556000"/>
          </a:xfrm>
        </p:grpSpPr>
        <p:sp>
          <p:nvSpPr>
            <p:cNvPr id="4" name="正方形/長方形 3"/>
            <p:cNvSpPr/>
            <p:nvPr/>
          </p:nvSpPr>
          <p:spPr bwMode="auto">
            <a:xfrm>
              <a:off x="2201954" y="3177320"/>
              <a:ext cx="5328740" cy="2556000"/>
            </a:xfrm>
            <a:prstGeom prst="rect">
              <a:avLst/>
            </a:prstGeom>
            <a:solidFill>
              <a:schemeClr val="tx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400" dirty="0">
                  <a:solidFill>
                    <a:schemeClr val="bg1"/>
                  </a:solidFill>
                  <a:latin typeface="+mn-ea"/>
                </a:rPr>
                <a:t>/</a:t>
              </a:r>
              <a:endParaRPr kumimoji="1" lang="en-US" altLang="ja-JP" sz="1400" dirty="0" smtClean="0">
                <a:solidFill>
                  <a:schemeClr val="bg1"/>
                </a:solidFill>
                <a:latin typeface="+mn-ea"/>
              </a:endParaRPr>
            </a:p>
            <a:p>
              <a:r>
                <a:rPr lang="ja-JP" altLang="en-US" sz="1400" dirty="0" smtClean="0">
                  <a:solidFill>
                    <a:schemeClr val="bg1"/>
                  </a:solidFill>
                  <a:latin typeface="+mn-ea"/>
                </a:rPr>
                <a:t>├ </a:t>
              </a:r>
              <a:r>
                <a:rPr lang="en-US" altLang="ja-JP" sz="1400" dirty="0" smtClean="0">
                  <a:solidFill>
                    <a:schemeClr val="bg1"/>
                  </a:solidFill>
                  <a:latin typeface="+mn-ea"/>
                </a:rPr>
                <a:t>File directory of files downloaded from GitHub</a:t>
              </a:r>
            </a:p>
            <a:p>
              <a:r>
                <a:rPr lang="ja-JP" altLang="en-US" sz="1400" dirty="0" smtClean="0">
                  <a:solidFill>
                    <a:schemeClr val="bg1"/>
                  </a:solidFill>
                  <a:latin typeface="+mn-ea"/>
                </a:rPr>
                <a:t>｜└ </a:t>
              </a:r>
              <a:r>
                <a:rPr lang="en-US" altLang="ja-JP" sz="1400" dirty="0" smtClean="0">
                  <a:solidFill>
                    <a:schemeClr val="bg1"/>
                  </a:solidFill>
                  <a:latin typeface="+mn-ea"/>
                </a:rPr>
                <a:t>oase_install_package</a:t>
              </a:r>
            </a:p>
            <a:p>
              <a:r>
                <a:rPr lang="ja-JP" altLang="en-US" sz="1400" dirty="0" smtClean="0">
                  <a:solidFill>
                    <a:schemeClr val="bg1"/>
                  </a:solidFill>
                  <a:latin typeface="+mn-ea"/>
                </a:rPr>
                <a:t>｜　└ </a:t>
              </a:r>
              <a:r>
                <a:rPr lang="en-US" altLang="ja-JP" sz="1400" dirty="0" smtClean="0">
                  <a:solidFill>
                    <a:schemeClr val="bg1"/>
                  </a:solidFill>
                  <a:latin typeface="+mn-ea"/>
                </a:rPr>
                <a:t>OASE</a:t>
              </a:r>
            </a:p>
            <a:p>
              <a:r>
                <a:rPr lang="ja-JP" altLang="en-US" sz="1400" dirty="0" smtClean="0">
                  <a:solidFill>
                    <a:schemeClr val="bg1"/>
                  </a:solidFill>
                  <a:latin typeface="+mn-ea"/>
                </a:rPr>
                <a:t>｜　</a:t>
              </a:r>
              <a:r>
                <a:rPr lang="ja-JP" altLang="en-US" sz="1400" dirty="0">
                  <a:solidFill>
                    <a:schemeClr val="bg1"/>
                  </a:solidFill>
                  <a:latin typeface="+mn-ea"/>
                </a:rPr>
                <a:t>　</a:t>
              </a:r>
              <a:r>
                <a:rPr lang="ja-JP" altLang="en-US" sz="1400" dirty="0" smtClean="0">
                  <a:solidFill>
                    <a:schemeClr val="bg1"/>
                  </a:solidFill>
                  <a:latin typeface="+mn-ea"/>
                </a:rPr>
                <a:t>└ </a:t>
              </a:r>
              <a:r>
                <a:rPr lang="en-US" altLang="ja-JP" sz="1400" dirty="0" smtClean="0">
                  <a:solidFill>
                    <a:schemeClr val="bg1"/>
                  </a:solidFill>
                  <a:latin typeface="+mn-ea"/>
                </a:rPr>
                <a:t>oase-contents</a:t>
              </a:r>
            </a:p>
            <a:p>
              <a:r>
                <a:rPr lang="ja-JP" altLang="en-US" sz="1400" dirty="0">
                  <a:solidFill>
                    <a:schemeClr val="bg1"/>
                  </a:solidFill>
                  <a:latin typeface="+mn-ea"/>
                </a:rPr>
                <a:t>｜　　　</a:t>
              </a:r>
              <a:r>
                <a:rPr lang="ja-JP" altLang="en-US" sz="1400" dirty="0" smtClean="0">
                  <a:solidFill>
                    <a:schemeClr val="bg1"/>
                  </a:solidFill>
                  <a:latin typeface="+mn-ea"/>
                </a:rPr>
                <a:t>├ </a:t>
              </a:r>
              <a:r>
                <a:rPr lang="en-US" altLang="ja-JP" sz="1400" dirty="0" smtClean="0">
                  <a:solidFill>
                    <a:schemeClr val="bg1"/>
                  </a:solidFill>
                  <a:latin typeface="+mn-ea"/>
                </a:rPr>
                <a:t>ITA_Driver.tar.gz</a:t>
              </a:r>
            </a:p>
            <a:p>
              <a:r>
                <a:rPr lang="ja-JP" altLang="en-US" sz="1400" dirty="0" smtClean="0">
                  <a:solidFill>
                    <a:schemeClr val="bg1"/>
                  </a:solidFill>
                  <a:latin typeface="+mn-ea"/>
                </a:rPr>
                <a:t>｜　　　└</a:t>
              </a:r>
              <a:r>
                <a:rPr lang="en-US" altLang="ja-JP" sz="1400" dirty="0">
                  <a:solidFill>
                    <a:schemeClr val="bg1"/>
                  </a:solidFill>
                  <a:latin typeface="+mn-ea"/>
                </a:rPr>
                <a:t> plugins</a:t>
              </a:r>
            </a:p>
            <a:p>
              <a:r>
                <a:rPr lang="ja-JP" altLang="en-US" sz="1400" dirty="0">
                  <a:solidFill>
                    <a:schemeClr val="bg1"/>
                  </a:solidFill>
                  <a:latin typeface="+mn-ea"/>
                </a:rPr>
                <a:t>｜</a:t>
              </a:r>
              <a:endParaRPr lang="en-US" altLang="ja-JP" sz="1400" dirty="0">
                <a:solidFill>
                  <a:schemeClr val="bg1"/>
                </a:solidFill>
                <a:latin typeface="+mn-ea"/>
              </a:endParaRPr>
            </a:p>
            <a:p>
              <a:r>
                <a:rPr lang="ja-JP" altLang="en-US" sz="1400" dirty="0">
                  <a:solidFill>
                    <a:schemeClr val="bg1"/>
                  </a:solidFill>
                  <a:latin typeface="+mn-ea"/>
                </a:rPr>
                <a:t>└</a:t>
              </a:r>
              <a:r>
                <a:rPr lang="ja-JP" altLang="en-US" sz="1400" dirty="0" smtClean="0">
                  <a:solidFill>
                    <a:schemeClr val="bg1"/>
                  </a:solidFill>
                  <a:latin typeface="+mn-ea"/>
                </a:rPr>
                <a:t> </a:t>
              </a:r>
              <a:r>
                <a:rPr lang="en-US" altLang="ja-JP" sz="1400" dirty="0" smtClean="0">
                  <a:solidFill>
                    <a:schemeClr val="bg1"/>
                  </a:solidFill>
                  <a:latin typeface="+mn-ea"/>
                </a:rPr>
                <a:t>Install </a:t>
              </a:r>
              <a:r>
                <a:rPr lang="en-US" altLang="ja-JP" sz="1400" dirty="0">
                  <a:solidFill>
                    <a:schemeClr val="bg1"/>
                  </a:solidFill>
                  <a:latin typeface="+mn-ea"/>
                </a:rPr>
                <a:t>directory  with "On" specified in the </a:t>
              </a:r>
              <a:r>
                <a:rPr lang="en-US" altLang="ja-JP" sz="1400" dirty="0" err="1">
                  <a:solidFill>
                    <a:schemeClr val="bg1"/>
                  </a:solidFill>
                  <a:latin typeface="+mn-ea"/>
                </a:rPr>
                <a:t>answerfile</a:t>
              </a:r>
              <a:endParaRPr lang="en-US" altLang="ja-JP" sz="1400" dirty="0" smtClean="0">
                <a:solidFill>
                  <a:schemeClr val="bg1"/>
                </a:solidFill>
                <a:latin typeface="+mn-ea"/>
              </a:endParaRPr>
            </a:p>
            <a:p>
              <a:r>
                <a:rPr lang="ja-JP" altLang="en-US" sz="1400" dirty="0" smtClean="0">
                  <a:solidFill>
                    <a:schemeClr val="bg1"/>
                  </a:solidFill>
                  <a:latin typeface="+mn-ea"/>
                </a:rPr>
                <a:t>　└ </a:t>
              </a:r>
              <a:r>
                <a:rPr lang="en-US" altLang="ja-JP" sz="1400" dirty="0" smtClean="0">
                  <a:solidFill>
                    <a:schemeClr val="bg1"/>
                  </a:solidFill>
                  <a:latin typeface="+mn-ea"/>
                </a:rPr>
                <a:t>OASE</a:t>
              </a:r>
            </a:p>
            <a:p>
              <a:r>
                <a:rPr lang="ja-JP" altLang="en-US" sz="1400" dirty="0" smtClean="0">
                  <a:solidFill>
                    <a:schemeClr val="bg1"/>
                  </a:solidFill>
                  <a:latin typeface="+mn-ea"/>
                </a:rPr>
                <a:t>　　 └</a:t>
              </a:r>
              <a:r>
                <a:rPr lang="en-US" altLang="ja-JP" sz="1400" dirty="0" smtClean="0">
                  <a:solidFill>
                    <a:schemeClr val="bg1"/>
                  </a:solidFill>
                  <a:latin typeface="+mn-ea"/>
                </a:rPr>
                <a:t>oase-root</a:t>
              </a:r>
              <a:endParaRPr kumimoji="1" lang="ja-JP" altLang="en-US" sz="1400" dirty="0" smtClean="0">
                <a:solidFill>
                  <a:schemeClr val="bg1"/>
                </a:solidFill>
                <a:latin typeface="+mn-ea"/>
              </a:endParaRPr>
            </a:p>
          </p:txBody>
        </p:sp>
        <p:cxnSp>
          <p:nvCxnSpPr>
            <p:cNvPr id="5" name="直線コネクタ 4"/>
            <p:cNvCxnSpPr/>
            <p:nvPr/>
          </p:nvCxnSpPr>
          <p:spPr bwMode="auto">
            <a:xfrm>
              <a:off x="7992000" y="4262663"/>
              <a:ext cx="2052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7992000" y="3974623"/>
              <a:ext cx="3232873" cy="307777"/>
            </a:xfrm>
            <a:prstGeom prst="rect">
              <a:avLst/>
            </a:prstGeom>
            <a:noFill/>
          </p:spPr>
          <p:txBody>
            <a:bodyPr wrap="none" rtlCol="0">
              <a:spAutoFit/>
            </a:bodyPr>
            <a:lstStyle/>
            <a:p>
              <a:r>
                <a:rPr kumimoji="1" lang="en-US" altLang="ja-JP" sz="1400" b="1" dirty="0" smtClean="0">
                  <a:solidFill>
                    <a:srgbClr val="FF0000"/>
                  </a:solidFill>
                  <a:latin typeface="+mn-ea"/>
                </a:rPr>
                <a:t>Storage path of the unpack files</a:t>
              </a:r>
              <a:endParaRPr kumimoji="1" lang="ja-JP" altLang="en-US" sz="1400" b="1" dirty="0">
                <a:solidFill>
                  <a:srgbClr val="FF0000"/>
                </a:solidFill>
                <a:latin typeface="+mn-ea"/>
              </a:endParaRPr>
            </a:p>
          </p:txBody>
        </p:sp>
        <p:cxnSp>
          <p:nvCxnSpPr>
            <p:cNvPr id="9" name="直線コネクタ 8"/>
            <p:cNvCxnSpPr/>
            <p:nvPr/>
          </p:nvCxnSpPr>
          <p:spPr bwMode="auto">
            <a:xfrm flipV="1">
              <a:off x="3902913" y="4262663"/>
              <a:ext cx="4111121" cy="420587"/>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 name="直線コネクタ 9"/>
            <p:cNvCxnSpPr/>
            <p:nvPr/>
          </p:nvCxnSpPr>
          <p:spPr bwMode="auto">
            <a:xfrm>
              <a:off x="7992000" y="3566133"/>
              <a:ext cx="1332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テキスト ボックス 10"/>
            <p:cNvSpPr txBox="1"/>
            <p:nvPr/>
          </p:nvSpPr>
          <p:spPr>
            <a:xfrm>
              <a:off x="7992000" y="3278093"/>
              <a:ext cx="1342996" cy="307777"/>
            </a:xfrm>
            <a:prstGeom prst="rect">
              <a:avLst/>
            </a:prstGeom>
            <a:noFill/>
          </p:spPr>
          <p:txBody>
            <a:bodyPr wrap="none" rtlCol="0">
              <a:spAutoFit/>
            </a:bodyPr>
            <a:lstStyle/>
            <a:p>
              <a:r>
                <a:rPr kumimoji="1" lang="en-US" altLang="ja-JP" sz="1400" b="1" dirty="0" smtClean="0">
                  <a:solidFill>
                    <a:srgbClr val="FF0000"/>
                  </a:solidFill>
                  <a:latin typeface="+mn-ea"/>
                </a:rPr>
                <a:t>Unpack files</a:t>
              </a:r>
              <a:endParaRPr kumimoji="1" lang="ja-JP" altLang="en-US" sz="1400" b="1" dirty="0">
                <a:solidFill>
                  <a:srgbClr val="FF0000"/>
                </a:solidFill>
                <a:latin typeface="+mn-ea"/>
              </a:endParaRPr>
            </a:p>
          </p:txBody>
        </p:sp>
        <p:cxnSp>
          <p:nvCxnSpPr>
            <p:cNvPr id="12" name="直線コネクタ 11"/>
            <p:cNvCxnSpPr/>
            <p:nvPr/>
          </p:nvCxnSpPr>
          <p:spPr bwMode="auto">
            <a:xfrm flipV="1">
              <a:off x="4729524" y="3566109"/>
              <a:ext cx="3284510" cy="875705"/>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flipV="1">
              <a:off x="3800330" y="5234146"/>
              <a:ext cx="4213704" cy="282485"/>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a:off x="7992000" y="5231021"/>
              <a:ext cx="2448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テキスト ボックス 14"/>
            <p:cNvSpPr txBox="1"/>
            <p:nvPr/>
          </p:nvSpPr>
          <p:spPr>
            <a:xfrm>
              <a:off x="7992000" y="4689509"/>
              <a:ext cx="3722686" cy="523220"/>
            </a:xfrm>
            <a:prstGeom prst="rect">
              <a:avLst/>
            </a:prstGeom>
            <a:noFill/>
          </p:spPr>
          <p:txBody>
            <a:bodyPr wrap="none" rtlCol="0">
              <a:spAutoFit/>
            </a:bodyPr>
            <a:lstStyle/>
            <a:p>
              <a:r>
                <a:rPr lang="en-US" altLang="ja-JP" sz="1400" b="1" dirty="0">
                  <a:solidFill>
                    <a:srgbClr val="FF0000"/>
                  </a:solidFill>
                  <a:latin typeface="+mn-ea"/>
                </a:rPr>
                <a:t>Running the install command </a:t>
              </a:r>
              <a:r>
                <a:rPr lang="en-US" altLang="ja-JP" sz="1400" b="1" dirty="0" smtClean="0">
                  <a:solidFill>
                    <a:srgbClr val="FF0000"/>
                  </a:solidFill>
                  <a:latin typeface="+mn-ea"/>
                </a:rPr>
                <a:t>for</a:t>
              </a:r>
              <a:br>
                <a:rPr lang="en-US" altLang="ja-JP" sz="1400" b="1" dirty="0" smtClean="0">
                  <a:solidFill>
                    <a:srgbClr val="FF0000"/>
                  </a:solidFill>
                  <a:latin typeface="+mn-ea"/>
                </a:rPr>
              </a:br>
              <a:r>
                <a:rPr lang="en-US" altLang="ja-JP" sz="1400" b="1" dirty="0" smtClean="0">
                  <a:solidFill>
                    <a:srgbClr val="FF0000"/>
                  </a:solidFill>
                  <a:latin typeface="+mn-ea"/>
                </a:rPr>
                <a:t> </a:t>
              </a:r>
              <a:r>
                <a:rPr lang="en-US" altLang="ja-JP" sz="1400" b="1" dirty="0">
                  <a:solidFill>
                    <a:srgbClr val="FF0000"/>
                  </a:solidFill>
                  <a:latin typeface="+mn-ea"/>
                </a:rPr>
                <a:t>the driver right under the </a:t>
              </a:r>
              <a:r>
                <a:rPr lang="en-US" altLang="ja-JP" sz="1400" b="1" dirty="0" err="1">
                  <a:solidFill>
                    <a:srgbClr val="FF0000"/>
                  </a:solidFill>
                  <a:latin typeface="+mn-ea"/>
                </a:rPr>
                <a:t>oase</a:t>
              </a:r>
              <a:r>
                <a:rPr lang="en-US" altLang="ja-JP" sz="1400" b="1" dirty="0">
                  <a:solidFill>
                    <a:srgbClr val="FF0000"/>
                  </a:solidFill>
                  <a:latin typeface="+mn-ea"/>
                </a:rPr>
                <a:t>-root.</a:t>
              </a:r>
              <a:endParaRPr lang="en-US" altLang="ja-JP" sz="1400" b="1" dirty="0" smtClean="0">
                <a:solidFill>
                  <a:srgbClr val="FF0000"/>
                </a:solidFill>
                <a:latin typeface="+mn-ea"/>
              </a:endParaRPr>
            </a:p>
          </p:txBody>
        </p:sp>
        <p:sp>
          <p:nvSpPr>
            <p:cNvPr id="16" name="左中かっこ 15"/>
            <p:cNvSpPr/>
            <p:nvPr/>
          </p:nvSpPr>
          <p:spPr bwMode="auto">
            <a:xfrm>
              <a:off x="2006657" y="3421224"/>
              <a:ext cx="288040" cy="1361395"/>
            </a:xfrm>
            <a:prstGeom prst="leftBrace">
              <a:avLst/>
            </a:prstGeom>
            <a:noFill/>
            <a:ln w="38100" cap="flat" cmpd="sng" algn="ctr">
              <a:solidFill>
                <a:srgbClr val="FF0000"/>
              </a:solidFill>
              <a:prstDash val="solid"/>
              <a:round/>
              <a:headEnd type="none" w="med" len="med"/>
              <a:tailEnd type="none" w="med" len="med"/>
            </a:ln>
            <a:effectLst/>
            <a:extLst/>
          </p:spPr>
          <p:txBody>
            <a:bodyPr rtlCol="0" anchor="ctr"/>
            <a:lstStyle/>
            <a:p>
              <a:pPr algn="ctr"/>
              <a:endParaRPr kumimoji="1" lang="ja-JP" altLang="en-US"/>
            </a:p>
          </p:txBody>
        </p:sp>
        <p:sp>
          <p:nvSpPr>
            <p:cNvPr id="17" name="左中かっこ 16"/>
            <p:cNvSpPr/>
            <p:nvPr/>
          </p:nvSpPr>
          <p:spPr bwMode="auto">
            <a:xfrm>
              <a:off x="2006656" y="4907183"/>
              <a:ext cx="288040" cy="768472"/>
            </a:xfrm>
            <a:prstGeom prst="leftBrace">
              <a:avLst/>
            </a:prstGeom>
            <a:noFill/>
            <a:ln w="38100" cap="flat" cmpd="sng" algn="ctr">
              <a:solidFill>
                <a:srgbClr val="FF0000"/>
              </a:solidFill>
              <a:prstDash val="solid"/>
              <a:round/>
              <a:headEnd type="none" w="med" len="med"/>
              <a:tailEnd type="none" w="med" len="med"/>
            </a:ln>
            <a:effectLst/>
            <a:extLst/>
          </p:spPr>
          <p:txBody>
            <a:bodyPr rtlCol="0" anchor="ctr"/>
            <a:lstStyle/>
            <a:p>
              <a:pPr algn="ctr"/>
              <a:endParaRPr kumimoji="1" lang="ja-JP" altLang="en-US"/>
            </a:p>
          </p:txBody>
        </p:sp>
        <p:sp>
          <p:nvSpPr>
            <p:cNvPr id="18" name="テキスト ボックス 17"/>
            <p:cNvSpPr txBox="1"/>
            <p:nvPr/>
          </p:nvSpPr>
          <p:spPr>
            <a:xfrm>
              <a:off x="1682111" y="3930815"/>
              <a:ext cx="356188" cy="369332"/>
            </a:xfrm>
            <a:prstGeom prst="rect">
              <a:avLst/>
            </a:prstGeom>
            <a:noFill/>
          </p:spPr>
          <p:txBody>
            <a:bodyPr wrap="none" rtlCol="0">
              <a:spAutoFit/>
            </a:bodyPr>
            <a:lstStyle/>
            <a:p>
              <a:r>
                <a:rPr kumimoji="1" lang="en-US" altLang="ja-JP" b="1" dirty="0" smtClean="0">
                  <a:solidFill>
                    <a:srgbClr val="FF0000"/>
                  </a:solidFill>
                </a:rPr>
                <a:t>A</a:t>
              </a:r>
              <a:endParaRPr kumimoji="1" lang="ja-JP" altLang="en-US" b="1" dirty="0">
                <a:solidFill>
                  <a:srgbClr val="FF0000"/>
                </a:solidFill>
              </a:endParaRPr>
            </a:p>
          </p:txBody>
        </p:sp>
        <p:sp>
          <p:nvSpPr>
            <p:cNvPr id="19" name="テキスト ボックス 18"/>
            <p:cNvSpPr txBox="1"/>
            <p:nvPr/>
          </p:nvSpPr>
          <p:spPr>
            <a:xfrm>
              <a:off x="1658921" y="5131968"/>
              <a:ext cx="356188" cy="369332"/>
            </a:xfrm>
            <a:prstGeom prst="rect">
              <a:avLst/>
            </a:prstGeom>
            <a:noFill/>
          </p:spPr>
          <p:txBody>
            <a:bodyPr wrap="none" rtlCol="0">
              <a:spAutoFit/>
            </a:bodyPr>
            <a:lstStyle/>
            <a:p>
              <a:r>
                <a:rPr kumimoji="1" lang="en-US" altLang="ja-JP" b="1" dirty="0" smtClean="0">
                  <a:solidFill>
                    <a:srgbClr val="FF0000"/>
                  </a:solidFill>
                </a:rPr>
                <a:t>B</a:t>
              </a:r>
              <a:endParaRPr kumimoji="1" lang="ja-JP" altLang="en-US" b="1" dirty="0">
                <a:solidFill>
                  <a:srgbClr val="FF0000"/>
                </a:solidFill>
              </a:endParaRPr>
            </a:p>
          </p:txBody>
        </p:sp>
      </p:grpSp>
      <mc:AlternateContent xmlns:mc="http://schemas.openxmlformats.org/markup-compatibility/2006" xmlns:p14="http://schemas.microsoft.com/office/powerpoint/2010/main">
        <mc:Choice Requires="p14">
          <p:contentPart p14:bwMode="auto" r:id="rId3">
            <p14:nvContentPartPr>
              <p14:cNvPr id="49" name="インク 48"/>
              <p14:cNvContentPartPr/>
              <p14:nvPr/>
            </p14:nvContentPartPr>
            <p14:xfrm>
              <a:off x="0" y="0"/>
              <a:ext cx="0" cy="0"/>
            </p14:xfrm>
          </p:contentPart>
        </mc:Choice>
        <mc:Fallback xmlns="">
          <p:pic>
            <p:nvPicPr>
              <p:cNvPr id="49" name="インク 48"/>
              <p:cNvPicPr/>
              <p:nvPr/>
            </p:nvPicPr>
            <p:blipFill>
              <a:blip/>
              <a:stretch>
                <a:fillRect/>
              </a:stretch>
            </p:blipFill>
            <p:spPr>
              <a:xfrm>
                <a:off x="0" y="0"/>
                <a:ext cx="0" cy="0"/>
              </a:xfrm>
              <a:prstGeom prst="rect">
                <a:avLst/>
              </a:prstGeom>
            </p:spPr>
          </p:pic>
        </mc:Fallback>
      </mc:AlternateContent>
    </p:spTree>
    <p:extLst>
      <p:ext uri="{BB962C8B-B14F-4D97-AF65-F5344CB8AC3E}">
        <p14:creationId xmlns:p14="http://schemas.microsoft.com/office/powerpoint/2010/main" val="3867630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291072" y="3406910"/>
            <a:ext cx="3255042" cy="3000332"/>
          </a:xfrm>
          <a:prstGeom prst="rect">
            <a:avLst/>
          </a:prstGeom>
        </p:spPr>
      </p:pic>
      <p:sp>
        <p:nvSpPr>
          <p:cNvPr id="6" name="タイトル 5"/>
          <p:cNvSpPr>
            <a:spLocks noGrp="1"/>
          </p:cNvSpPr>
          <p:nvPr>
            <p:ph type="title"/>
          </p:nvPr>
        </p:nvSpPr>
        <p:spPr/>
        <p:txBody>
          <a:bodyPr/>
          <a:lstStyle/>
          <a:p>
            <a:r>
              <a:rPr lang="en-US" altLang="ja-JP" dirty="0" smtClean="0"/>
              <a:t>2.3</a:t>
            </a:r>
            <a:r>
              <a:rPr lang="ja-JP" altLang="en-US" dirty="0" smtClean="0"/>
              <a:t>　</a:t>
            </a:r>
            <a:r>
              <a:rPr lang="en-US" altLang="ja-JP" dirty="0"/>
              <a:t> Configure Action destination </a:t>
            </a:r>
            <a:r>
              <a:rPr lang="ja-JP" altLang="en-US" dirty="0" smtClean="0"/>
              <a:t>（</a:t>
            </a:r>
            <a:r>
              <a:rPr lang="en-US" altLang="ja-JP" dirty="0" smtClean="0"/>
              <a:t>4/4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Register the information needed to link ITA Driver to OASE</a:t>
            </a:r>
            <a:r>
              <a:rPr lang="en-US" altLang="ja-JP" dirty="0" smtClean="0"/>
              <a:t>.</a:t>
            </a:r>
          </a:p>
          <a:p>
            <a:pPr marL="0" indent="0">
              <a:buNone/>
            </a:pPr>
            <a:endParaRPr lang="en-US" altLang="ja-JP" dirty="0"/>
          </a:p>
          <a:p>
            <a:pPr lvl="1"/>
            <a:r>
              <a:rPr lang="en-US" altLang="ja-JP" dirty="0"/>
              <a:t>Add the ITA driver as an action </a:t>
            </a:r>
            <a:r>
              <a:rPr lang="en-US" altLang="ja-JP" dirty="0" smtClean="0"/>
              <a:t>destination</a:t>
            </a:r>
            <a:endParaRPr lang="en-US" altLang="ja-JP" dirty="0"/>
          </a:p>
          <a:p>
            <a:pPr lvl="2"/>
            <a:r>
              <a:rPr lang="en-US" altLang="ja-JP" dirty="0"/>
              <a:t>Configure in the "Action settings" </a:t>
            </a:r>
            <a:r>
              <a:rPr lang="en-US" altLang="ja-JP" dirty="0" smtClean="0"/>
              <a:t>screen</a:t>
            </a:r>
          </a:p>
          <a:p>
            <a:pPr lvl="2"/>
            <a:r>
              <a:rPr lang="en-US" altLang="ja-JP" dirty="0"/>
              <a:t>Register the ITA information</a:t>
            </a:r>
          </a:p>
          <a:p>
            <a:pPr marL="360000" lvl="2" indent="0">
              <a:buNone/>
            </a:pPr>
            <a:r>
              <a:rPr lang="ja-JP" altLang="en-US" dirty="0" smtClean="0"/>
              <a:t>  </a:t>
            </a:r>
            <a:r>
              <a:rPr lang="en-US" altLang="ja-JP" dirty="0" smtClean="0"/>
              <a:t>E.g.</a:t>
            </a:r>
            <a:r>
              <a:rPr lang="ja-JP" altLang="en-US" dirty="0" smtClean="0"/>
              <a:t>）</a:t>
            </a:r>
            <a:r>
              <a:rPr lang="en-US" altLang="ja-JP" dirty="0"/>
              <a:t>ITA Version, Host name/IP Address, Port, Login User name and Password etc.</a:t>
            </a:r>
            <a:endParaRPr lang="en-US" altLang="ja-JP" dirty="0" smtClean="0"/>
          </a:p>
          <a:p>
            <a:pPr marL="360000" lvl="2" indent="0">
              <a:buNone/>
            </a:pPr>
            <a:r>
              <a:rPr lang="en-US" altLang="ja-JP" dirty="0" smtClean="0"/>
              <a:t>  ※An easy connection test will take place when the user is saving the settings.</a:t>
            </a:r>
            <a:endParaRPr lang="en-US" altLang="ja-JP" dirty="0"/>
          </a:p>
          <a:p>
            <a:endParaRPr lang="en-US" altLang="ja-JP" dirty="0"/>
          </a:p>
          <a:p>
            <a:pPr marL="0" indent="0">
              <a:buNone/>
            </a:pPr>
            <a:endParaRPr lang="en-US" altLang="ja-JP" dirty="0"/>
          </a:p>
          <a:p>
            <a:pPr marL="180000" lvl="1" indent="0">
              <a:buNone/>
            </a:pPr>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solidFill>
                <a:schemeClr val="bg1"/>
              </a:solidFill>
            </a:endParaRPr>
          </a:p>
          <a:p>
            <a:pPr marL="180000" lvl="1" indent="0">
              <a:buNone/>
            </a:pPr>
            <a:endParaRPr lang="en-US" altLang="ja-JP" dirty="0"/>
          </a:p>
          <a:p>
            <a:pPr lvl="1"/>
            <a:endParaRPr lang="en-US" altLang="ja-JP" dirty="0"/>
          </a:p>
          <a:p>
            <a:pPr marL="0" indent="0">
              <a:buNone/>
            </a:pPr>
            <a:endParaRPr kumimoji="1" lang="ja-JP" altLang="en-US" dirty="0"/>
          </a:p>
        </p:txBody>
      </p:sp>
      <p:grpSp>
        <p:nvGrpSpPr>
          <p:cNvPr id="13" name="グループ化 12"/>
          <p:cNvGrpSpPr/>
          <p:nvPr/>
        </p:nvGrpSpPr>
        <p:grpSpPr>
          <a:xfrm>
            <a:off x="1117541" y="3037578"/>
            <a:ext cx="3940502" cy="2119663"/>
            <a:chOff x="2454210" y="2988280"/>
            <a:chExt cx="3940502" cy="1903259"/>
          </a:xfrm>
        </p:grpSpPr>
        <p:sp>
          <p:nvSpPr>
            <p:cNvPr id="9" name="正方形/長方形 8"/>
            <p:cNvSpPr/>
            <p:nvPr/>
          </p:nvSpPr>
          <p:spPr>
            <a:xfrm>
              <a:off x="2454210" y="2988280"/>
              <a:ext cx="3940502" cy="369332"/>
            </a:xfrm>
            <a:prstGeom prst="rect">
              <a:avLst/>
            </a:prstGeom>
          </p:spPr>
          <p:txBody>
            <a:bodyPr wrap="none">
              <a:spAutoFit/>
            </a:bodyPr>
            <a:lstStyle/>
            <a:p>
              <a:r>
                <a:rPr lang="en-US" altLang="ja-JP" b="1" dirty="0" smtClean="0"/>
                <a:t>OASE “Action settings” screen.</a:t>
              </a:r>
              <a:endParaRPr lang="ja-JP" altLang="en-US" b="1" dirty="0"/>
            </a:p>
          </p:txBody>
        </p:sp>
        <p:sp>
          <p:nvSpPr>
            <p:cNvPr id="2" name="角丸四角形 1"/>
            <p:cNvSpPr/>
            <p:nvPr/>
          </p:nvSpPr>
          <p:spPr bwMode="auto">
            <a:xfrm>
              <a:off x="2752019" y="3357613"/>
              <a:ext cx="3024420" cy="1533926"/>
            </a:xfrm>
            <a:prstGeom prst="roundRect">
              <a:avLst>
                <a:gd name="adj" fmla="val 379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aphicFrame>
        <p:nvGraphicFramePr>
          <p:cNvPr id="40" name="表 39"/>
          <p:cNvGraphicFramePr>
            <a:graphicFrameLocks noGrp="1"/>
          </p:cNvGraphicFramePr>
          <p:nvPr>
            <p:extLst>
              <p:ext uri="{D42A27DB-BD31-4B8C-83A1-F6EECF244321}">
                <p14:modId xmlns:p14="http://schemas.microsoft.com/office/powerpoint/2010/main" val="3774665292"/>
              </p:ext>
            </p:extLst>
          </p:nvPr>
        </p:nvGraphicFramePr>
        <p:xfrm>
          <a:off x="5807960" y="3408034"/>
          <a:ext cx="4896680" cy="2551866"/>
        </p:xfrm>
        <a:graphic>
          <a:graphicData uri="http://schemas.openxmlformats.org/drawingml/2006/table">
            <a:tbl>
              <a:tblPr firstRow="1" bandRow="1">
                <a:tableStyleId>{5C22544A-7EE6-4342-B048-85BDC9FD1C3A}</a:tableStyleId>
              </a:tblPr>
              <a:tblGrid>
                <a:gridCol w="1252253">
                  <a:extLst>
                    <a:ext uri="{9D8B030D-6E8A-4147-A177-3AD203B41FA5}">
                      <a16:colId xmlns:a16="http://schemas.microsoft.com/office/drawing/2014/main" val="2068615160"/>
                    </a:ext>
                  </a:extLst>
                </a:gridCol>
                <a:gridCol w="3644427">
                  <a:extLst>
                    <a:ext uri="{9D8B030D-6E8A-4147-A177-3AD203B41FA5}">
                      <a16:colId xmlns:a16="http://schemas.microsoft.com/office/drawing/2014/main" val="2185847606"/>
                    </a:ext>
                  </a:extLst>
                </a:gridCol>
              </a:tblGrid>
              <a:tr h="335568">
                <a:tc>
                  <a:txBody>
                    <a:bodyPr/>
                    <a:lstStyle/>
                    <a:p>
                      <a:pPr algn="ctr"/>
                      <a:r>
                        <a:rPr kumimoji="1" lang="en-US" altLang="ja-JP" sz="1200" dirty="0" smtClean="0">
                          <a:latin typeface="+mn-ea"/>
                          <a:ea typeface="+mn-ea"/>
                        </a:rPr>
                        <a:t>Item</a:t>
                      </a:r>
                      <a:r>
                        <a:rPr kumimoji="1" lang="en-US" altLang="ja-JP" sz="1200" baseline="0" dirty="0" smtClean="0">
                          <a:latin typeface="+mn-ea"/>
                          <a:ea typeface="+mn-ea"/>
                        </a:rPr>
                        <a:t> name</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dirty="0" smtClean="0">
                          <a:latin typeface="+mn-ea"/>
                          <a:ea typeface="+mn-ea"/>
                        </a:rPr>
                        <a:t>Setting</a:t>
                      </a:r>
                      <a:r>
                        <a:rPr kumimoji="1" lang="en-US" altLang="ja-JP" sz="1200" baseline="0" dirty="0" smtClean="0">
                          <a:latin typeface="+mn-ea"/>
                          <a:ea typeface="+mn-ea"/>
                        </a:rPr>
                        <a:t> value</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3940336328"/>
                  </a:ext>
                </a:extLst>
              </a:tr>
              <a:tr h="293183">
                <a:tc>
                  <a:txBody>
                    <a:bodyPr/>
                    <a:lstStyle/>
                    <a:p>
                      <a:r>
                        <a:rPr kumimoji="1" lang="en-US" altLang="ja-JP" sz="1200" dirty="0" smtClean="0">
                          <a:latin typeface="+mn-ea"/>
                          <a:ea typeface="+mn-ea"/>
                        </a:rPr>
                        <a:t>Name</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ITA</a:t>
                      </a:r>
                      <a:r>
                        <a:rPr kumimoji="1" lang="ja-JP" altLang="en-US" sz="1200" baseline="0" dirty="0" smtClean="0">
                          <a:latin typeface="+mn-ea"/>
                          <a:ea typeface="+mn-ea"/>
                        </a:rPr>
                        <a:t> </a:t>
                      </a:r>
                      <a:r>
                        <a:rPr kumimoji="1" lang="en-US" altLang="ja-JP" sz="1200" baseline="0" dirty="0" smtClean="0">
                          <a:latin typeface="+mn-ea"/>
                          <a:ea typeface="+mn-ea"/>
                        </a:rPr>
                        <a:t>environment name</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935678"/>
                  </a:ext>
                </a:extLst>
              </a:tr>
              <a:tr h="293183">
                <a:tc>
                  <a:txBody>
                    <a:bodyPr/>
                    <a:lstStyle/>
                    <a:p>
                      <a:r>
                        <a:rPr kumimoji="1" lang="en-US" altLang="ja-JP" sz="1200" dirty="0" smtClean="0">
                          <a:latin typeface="+mn-ea"/>
                          <a:ea typeface="+mn-ea"/>
                        </a:rPr>
                        <a:t>Version</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baseline="0" dirty="0" smtClean="0">
                          <a:latin typeface="+mn-ea"/>
                          <a:ea typeface="+mn-ea"/>
                        </a:rPr>
                        <a:t>ITA Version</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1227713"/>
                  </a:ext>
                </a:extLst>
              </a:tr>
              <a:tr h="293183">
                <a:tc>
                  <a:txBody>
                    <a:bodyPr/>
                    <a:lstStyle/>
                    <a:p>
                      <a:r>
                        <a:rPr kumimoji="1" lang="en-US" altLang="ja-JP" sz="1200" dirty="0" smtClean="0">
                          <a:latin typeface="+mn-ea"/>
                          <a:ea typeface="+mn-ea"/>
                        </a:rPr>
                        <a:t>Protocol</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Protocol</a:t>
                      </a:r>
                      <a:r>
                        <a:rPr kumimoji="1" lang="en-US" altLang="ja-JP" sz="1200" baseline="0" dirty="0" smtClean="0">
                          <a:latin typeface="+mn-ea"/>
                          <a:ea typeface="+mn-ea"/>
                        </a:rPr>
                        <a:t> for when accessing ITA through API</a:t>
                      </a:r>
                      <a:endParaRPr kumimoji="1" lang="en-US" altLang="ja-JP" sz="1200" dirty="0" smtClean="0">
                        <a:latin typeface="+mn-ea"/>
                        <a:ea typeface="+mn-ea"/>
                      </a:endParaRPr>
                    </a:p>
                    <a:p>
                      <a:r>
                        <a:rPr kumimoji="1" lang="en-US" altLang="ja-JP" sz="1200" dirty="0" smtClean="0">
                          <a:latin typeface="+mn-ea"/>
                          <a:ea typeface="+mn-ea"/>
                        </a:rPr>
                        <a:t>(http or https)</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68915487"/>
                  </a:ext>
                </a:extLst>
              </a:tr>
              <a:tr h="293183">
                <a:tc>
                  <a:txBody>
                    <a:bodyPr/>
                    <a:lstStyle/>
                    <a:p>
                      <a:r>
                        <a:rPr kumimoji="1" lang="en-US" altLang="ja-JP" sz="1200" dirty="0" smtClean="0">
                          <a:latin typeface="+mn-ea"/>
                          <a:ea typeface="+mn-ea"/>
                        </a:rPr>
                        <a:t>Host/IP</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ITA Host name or IP Address</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0755116"/>
                  </a:ext>
                </a:extLst>
              </a:tr>
              <a:tr h="293183">
                <a:tc>
                  <a:txBody>
                    <a:bodyPr/>
                    <a:lstStyle/>
                    <a:p>
                      <a:r>
                        <a:rPr kumimoji="1" lang="en-US" altLang="ja-JP" sz="1200" dirty="0" smtClean="0">
                          <a:latin typeface="+mn-ea"/>
                          <a:ea typeface="+mn-ea"/>
                        </a:rPr>
                        <a:t>Port</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ITA Port number when using API</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6260077"/>
                  </a:ext>
                </a:extLst>
              </a:tr>
              <a:tr h="293183">
                <a:tc>
                  <a:txBody>
                    <a:bodyPr/>
                    <a:lstStyle/>
                    <a:p>
                      <a:r>
                        <a:rPr kumimoji="1" lang="en-US" altLang="ja-JP" sz="1200" dirty="0" smtClean="0">
                          <a:latin typeface="+mn-ea"/>
                          <a:ea typeface="+mn-ea"/>
                        </a:rPr>
                        <a:t>User</a:t>
                      </a:r>
                      <a:r>
                        <a:rPr kumimoji="1" lang="en-US" altLang="ja-JP" sz="1200" baseline="0" dirty="0" smtClean="0">
                          <a:latin typeface="+mn-ea"/>
                          <a:ea typeface="+mn-ea"/>
                        </a:rPr>
                        <a:t> name</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ITA Username</a:t>
                      </a:r>
                      <a:r>
                        <a:rPr kumimoji="1" lang="en-US" altLang="ja-JP" sz="1200" baseline="0" dirty="0" smtClean="0">
                          <a:latin typeface="+mn-ea"/>
                          <a:ea typeface="+mn-ea"/>
                        </a:rPr>
                        <a:t> when using API</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20525123"/>
                  </a:ext>
                </a:extLst>
              </a:tr>
              <a:tr h="293183">
                <a:tc>
                  <a:txBody>
                    <a:bodyPr/>
                    <a:lstStyle/>
                    <a:p>
                      <a:r>
                        <a:rPr kumimoji="1" lang="en-US" altLang="ja-JP" sz="1200" dirty="0" smtClean="0">
                          <a:latin typeface="+mn-ea"/>
                          <a:ea typeface="+mn-ea"/>
                        </a:rPr>
                        <a:t>Password</a:t>
                      </a:r>
                      <a:endParaRPr kumimoji="1" lang="ja-JP" altLang="en-US" sz="12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r>
                        <a:rPr kumimoji="1" lang="en-US" altLang="ja-JP" sz="1200" dirty="0" smtClean="0">
                          <a:latin typeface="+mn-ea"/>
                          <a:ea typeface="+mn-ea"/>
                        </a:rPr>
                        <a:t>Password</a:t>
                      </a:r>
                      <a:r>
                        <a:rPr kumimoji="1" lang="en-US" altLang="ja-JP" sz="1200" baseline="0" dirty="0" smtClean="0">
                          <a:latin typeface="+mn-ea"/>
                          <a:ea typeface="+mn-ea"/>
                        </a:rPr>
                        <a:t> for the previously selected user</a:t>
                      </a:r>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761374664"/>
                  </a:ext>
                </a:extLst>
              </a:tr>
            </a:tbl>
          </a:graphicData>
        </a:graphic>
      </p:graphicFrame>
    </p:spTree>
    <p:extLst>
      <p:ext uri="{BB962C8B-B14F-4D97-AF65-F5344CB8AC3E}">
        <p14:creationId xmlns:p14="http://schemas.microsoft.com/office/powerpoint/2010/main" val="3411151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2.4</a:t>
            </a:r>
            <a:r>
              <a:rPr lang="ja-JP" altLang="en-US" dirty="0"/>
              <a:t>　</a:t>
            </a:r>
            <a:r>
              <a:rPr lang="en-US" altLang="ja-JP" dirty="0" smtClean="0"/>
              <a:t>Create Decision table</a:t>
            </a:r>
            <a:r>
              <a:rPr lang="ja-JP" altLang="en-US" dirty="0" smtClean="0"/>
              <a:t>（</a:t>
            </a:r>
            <a:r>
              <a:rPr lang="en-US" altLang="ja-JP" dirty="0"/>
              <a:t>1/6</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The following chapter will cover the part marked with red</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59356329"/>
              </p:ext>
            </p:extLst>
          </p:nvPr>
        </p:nvGraphicFramePr>
        <p:xfrm>
          <a:off x="623240" y="1268700"/>
          <a:ext cx="10476000" cy="5148000"/>
        </p:xfrm>
        <a:graphic>
          <a:graphicData uri="http://schemas.openxmlformats.org/drawingml/2006/table">
            <a:tbl>
              <a:tblPr firstRow="1" bandRow="1">
                <a:tableStyleId>{5C22544A-7EE6-4342-B048-85BDC9FD1C3A}</a:tableStyleId>
              </a:tblPr>
              <a:tblGrid>
                <a:gridCol w="5832810">
                  <a:extLst>
                    <a:ext uri="{9D8B030D-6E8A-4147-A177-3AD203B41FA5}">
                      <a16:colId xmlns:a16="http://schemas.microsoft.com/office/drawing/2014/main" val="772907950"/>
                    </a:ext>
                  </a:extLst>
                </a:gridCol>
                <a:gridCol w="3099327">
                  <a:extLst>
                    <a:ext uri="{9D8B030D-6E8A-4147-A177-3AD203B41FA5}">
                      <a16:colId xmlns:a16="http://schemas.microsoft.com/office/drawing/2014/main" val="2362345457"/>
                    </a:ext>
                  </a:extLst>
                </a:gridCol>
                <a:gridCol w="1543863">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Settings</a:t>
                      </a:r>
                      <a:r>
                        <a:rPr kumimoji="1" lang="en-US" altLang="ja-JP" baseline="0" dirty="0" smtClean="0">
                          <a:solidFill>
                            <a:schemeClr val="bg1"/>
                          </a:solidFill>
                        </a:rPr>
                        <a:t> procedure</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752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752460335"/>
                  </a:ext>
                </a:extLst>
              </a:tr>
            </a:tbl>
          </a:graphicData>
        </a:graphic>
      </p:graphicFrame>
      <p:sp>
        <p:nvSpPr>
          <p:cNvPr id="5" name="正方形/長方形 4"/>
          <p:cNvSpPr/>
          <p:nvPr/>
        </p:nvSpPr>
        <p:spPr bwMode="auto">
          <a:xfrm>
            <a:off x="623240" y="1730561"/>
            <a:ext cx="10476000" cy="307386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lang="ja-JP" altLang="en-US" b="1" dirty="0">
              <a:solidFill>
                <a:srgbClr val="002060"/>
              </a:solidFill>
              <a:latin typeface="+mn-ea"/>
            </a:endParaRPr>
          </a:p>
        </p:txBody>
      </p:sp>
      <p:sp>
        <p:nvSpPr>
          <p:cNvPr id="8" name="正方形/長方形 7"/>
          <p:cNvSpPr/>
          <p:nvPr/>
        </p:nvSpPr>
        <p:spPr bwMode="auto">
          <a:xfrm>
            <a:off x="737540" y="1800629"/>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ysClr val="windowText" lastClr="000000"/>
                </a:solidFill>
                <a:latin typeface="+mn-ea"/>
              </a:rPr>
              <a:t>2.1</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[Access permission]</a:t>
            </a:r>
            <a:endParaRPr lang="ja-JP" altLang="en-US" b="1" dirty="0">
              <a:solidFill>
                <a:sysClr val="windowText" lastClr="000000"/>
              </a:solidFill>
              <a:latin typeface="+mn-ea"/>
            </a:endParaRPr>
          </a:p>
        </p:txBody>
      </p:sp>
      <p:sp>
        <p:nvSpPr>
          <p:cNvPr id="9" name="正方形/長方形 8"/>
          <p:cNvSpPr/>
          <p:nvPr/>
        </p:nvSpPr>
        <p:spPr bwMode="auto">
          <a:xfrm>
            <a:off x="6672080" y="189075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smtClean="0">
                <a:solidFill>
                  <a:srgbClr val="002060"/>
                </a:solidFill>
                <a:latin typeface="+mn-ea"/>
              </a:rPr>
              <a:t>Group</a:t>
            </a:r>
            <a:endParaRPr kumimoji="1" lang="ja-JP" altLang="en-US" b="1" dirty="0" smtClean="0">
              <a:solidFill>
                <a:srgbClr val="002060"/>
              </a:solidFill>
              <a:latin typeface="+mn-ea"/>
            </a:endParaRPr>
          </a:p>
        </p:txBody>
      </p:sp>
      <p:sp>
        <p:nvSpPr>
          <p:cNvPr id="10" name="正方形/長方形 9"/>
          <p:cNvSpPr/>
          <p:nvPr/>
        </p:nvSpPr>
        <p:spPr bwMode="auto">
          <a:xfrm>
            <a:off x="6672080" y="229813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User</a:t>
            </a:r>
            <a:endParaRPr kumimoji="1" lang="ja-JP" altLang="en-US" b="1" dirty="0" smtClean="0">
              <a:solidFill>
                <a:srgbClr val="002060"/>
              </a:solidFill>
              <a:latin typeface="+mn-ea"/>
            </a:endParaRPr>
          </a:p>
        </p:txBody>
      </p:sp>
      <p:sp>
        <p:nvSpPr>
          <p:cNvPr id="11" name="正方形/長方形 10"/>
          <p:cNvSpPr/>
          <p:nvPr/>
        </p:nvSpPr>
        <p:spPr bwMode="auto">
          <a:xfrm>
            <a:off x="737540" y="4183010"/>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latin typeface="+mn-ea"/>
              </a:rPr>
              <a:t>2.3</a:t>
            </a:r>
            <a:r>
              <a:rPr lang="ja-JP" altLang="en-US" b="1" dirty="0">
                <a:latin typeface="+mn-ea"/>
              </a:rPr>
              <a:t>　</a:t>
            </a:r>
            <a:r>
              <a:rPr lang="en-US" altLang="ja-JP" b="1" dirty="0">
                <a:latin typeface="+mn-ea"/>
              </a:rPr>
              <a:t>Configure Action destination</a:t>
            </a:r>
            <a:endParaRPr lang="ja-JP" altLang="en-US" b="1" dirty="0">
              <a:latin typeface="+mn-ea"/>
            </a:endParaRPr>
          </a:p>
        </p:txBody>
      </p:sp>
      <p:sp>
        <p:nvSpPr>
          <p:cNvPr id="12" name="正方形/長方形 11"/>
          <p:cNvSpPr/>
          <p:nvPr/>
        </p:nvSpPr>
        <p:spPr bwMode="auto">
          <a:xfrm>
            <a:off x="6677310" y="4287232"/>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3" name="正方形/長方形 12"/>
          <p:cNvSpPr/>
          <p:nvPr/>
        </p:nvSpPr>
        <p:spPr bwMode="auto">
          <a:xfrm>
            <a:off x="623240" y="4958231"/>
            <a:ext cx="10476000" cy="1440000"/>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14" name="正方形/長方形 13"/>
          <p:cNvSpPr/>
          <p:nvPr/>
        </p:nvSpPr>
        <p:spPr bwMode="auto">
          <a:xfrm>
            <a:off x="737540" y="5030507"/>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solidFill>
                  <a:srgbClr val="FF0000"/>
                </a:solidFill>
                <a:latin typeface="+mn-ea"/>
              </a:rPr>
              <a:t>2.4</a:t>
            </a:r>
            <a:r>
              <a:rPr lang="ja-JP" altLang="en-US" b="1" dirty="0">
                <a:solidFill>
                  <a:srgbClr val="FF0000"/>
                </a:solidFill>
                <a:latin typeface="+mn-ea"/>
              </a:rPr>
              <a:t>　</a:t>
            </a:r>
            <a:r>
              <a:rPr lang="en-US" altLang="ja-JP" b="1" dirty="0">
                <a:solidFill>
                  <a:srgbClr val="FF0000"/>
                </a:solidFill>
                <a:latin typeface="+mn-ea"/>
              </a:rPr>
              <a:t>Create Decision table</a:t>
            </a:r>
            <a:endParaRPr lang="ja-JP" altLang="en-US" b="1" dirty="0">
              <a:solidFill>
                <a:srgbClr val="FF0000"/>
              </a:solidFill>
              <a:latin typeface="+mn-ea"/>
            </a:endParaRPr>
          </a:p>
        </p:txBody>
      </p:sp>
      <p:sp>
        <p:nvSpPr>
          <p:cNvPr id="15" name="正方形/長方形 14"/>
          <p:cNvSpPr/>
          <p:nvPr/>
        </p:nvSpPr>
        <p:spPr bwMode="auto">
          <a:xfrm>
            <a:off x="6677310" y="514354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FF0000"/>
                </a:solidFill>
                <a:latin typeface="+mn-ea"/>
              </a:rPr>
              <a:t>Decision table</a:t>
            </a:r>
            <a:endParaRPr kumimoji="1" lang="ja-JP" altLang="en-US" b="1" dirty="0" smtClean="0">
              <a:solidFill>
                <a:srgbClr val="FF0000"/>
              </a:solidFill>
              <a:latin typeface="+mn-ea"/>
            </a:endParaRPr>
          </a:p>
        </p:txBody>
      </p:sp>
      <p:sp>
        <p:nvSpPr>
          <p:cNvPr id="16" name="二等辺三角形 15"/>
          <p:cNvSpPr/>
          <p:nvPr/>
        </p:nvSpPr>
        <p:spPr bwMode="auto">
          <a:xfrm rot="10800000">
            <a:off x="3431669" y="4812978"/>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737540" y="2980225"/>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ysClr val="windowText" lastClr="000000"/>
                </a:solidFill>
                <a:latin typeface="+mn-ea"/>
              </a:rPr>
              <a:t>2.2</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[Registration info]</a:t>
            </a:r>
            <a:endParaRPr lang="ja-JP" altLang="en-US" b="1" dirty="0">
              <a:solidFill>
                <a:sysClr val="windowText" lastClr="000000"/>
              </a:solidFill>
              <a:latin typeface="+mn-ea"/>
            </a:endParaRPr>
          </a:p>
        </p:txBody>
      </p:sp>
      <p:sp>
        <p:nvSpPr>
          <p:cNvPr id="18" name="正方形/長方形 17"/>
          <p:cNvSpPr/>
          <p:nvPr/>
        </p:nvSpPr>
        <p:spPr bwMode="auto">
          <a:xfrm>
            <a:off x="6672080" y="347356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9" name="正方形/長方形 18"/>
          <p:cNvSpPr/>
          <p:nvPr/>
        </p:nvSpPr>
        <p:spPr bwMode="auto">
          <a:xfrm>
            <a:off x="6672080" y="3085677"/>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Pay out Token</a:t>
            </a:r>
            <a:endParaRPr kumimoji="1" lang="ja-JP" altLang="en-US" b="1" dirty="0" smtClean="0">
              <a:solidFill>
                <a:srgbClr val="002060"/>
              </a:solidFill>
              <a:latin typeface="+mn-ea"/>
            </a:endParaRPr>
          </a:p>
        </p:txBody>
      </p:sp>
      <p:sp>
        <p:nvSpPr>
          <p:cNvPr id="20" name="二等辺三角形 19"/>
          <p:cNvSpPr/>
          <p:nvPr/>
        </p:nvSpPr>
        <p:spPr bwMode="auto">
          <a:xfrm rot="10800000">
            <a:off x="3431669" y="278959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737540" y="5808944"/>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solidFill>
                  <a:sysClr val="windowText" lastClr="000000"/>
                </a:solidFill>
                <a:latin typeface="+mn-ea"/>
              </a:rPr>
              <a:t>2.5</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[Decision table]</a:t>
            </a:r>
            <a:endParaRPr lang="ja-JP" altLang="en-US" b="1" dirty="0">
              <a:solidFill>
                <a:sysClr val="windowText" lastClr="000000"/>
              </a:solidFill>
              <a:latin typeface="+mn-ea"/>
            </a:endParaRPr>
          </a:p>
        </p:txBody>
      </p:sp>
      <p:sp>
        <p:nvSpPr>
          <p:cNvPr id="22" name="正方形/長方形 21"/>
          <p:cNvSpPr/>
          <p:nvPr/>
        </p:nvSpPr>
        <p:spPr bwMode="auto">
          <a:xfrm>
            <a:off x="6672080" y="591176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23" name="二等辺三角形 22"/>
          <p:cNvSpPr/>
          <p:nvPr/>
        </p:nvSpPr>
        <p:spPr bwMode="auto">
          <a:xfrm rot="10800000">
            <a:off x="3431669" y="3961611"/>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二等辺三角形 23"/>
          <p:cNvSpPr/>
          <p:nvPr/>
        </p:nvSpPr>
        <p:spPr bwMode="auto">
          <a:xfrm rot="10800000">
            <a:off x="3431669" y="5644422"/>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9601930" y="1281400"/>
            <a:ext cx="1497310" cy="50802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002060"/>
                </a:solidFill>
                <a:latin typeface="+mn-ea"/>
              </a:rPr>
              <a:t>System</a:t>
            </a: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FF0000"/>
                </a:solidFill>
                <a:latin typeface="+mn-ea"/>
              </a:rPr>
              <a:t>Rule</a:t>
            </a:r>
            <a:endParaRPr lang="ja-JP" altLang="en-US" b="1" dirty="0">
              <a:solidFill>
                <a:srgbClr val="FF0000"/>
              </a:solidFill>
              <a:latin typeface="+mn-ea"/>
            </a:endParaRPr>
          </a:p>
        </p:txBody>
      </p:sp>
      <p:sp>
        <p:nvSpPr>
          <p:cNvPr id="27" name="フリーフォーム 26"/>
          <p:cNvSpPr/>
          <p:nvPr/>
        </p:nvSpPr>
        <p:spPr bwMode="auto">
          <a:xfrm>
            <a:off x="623240" y="4956978"/>
            <a:ext cx="10476000" cy="1417366"/>
          </a:xfrm>
          <a:custGeom>
            <a:avLst/>
            <a:gdLst>
              <a:gd name="connsiteX0" fmla="*/ 0 w 10476000"/>
              <a:gd name="connsiteY0" fmla="*/ 0 h 1417366"/>
              <a:gd name="connsiteX1" fmla="*/ 8978690 w 10476000"/>
              <a:gd name="connsiteY1" fmla="*/ 0 h 1417366"/>
              <a:gd name="connsiteX2" fmla="*/ 10476000 w 10476000"/>
              <a:gd name="connsiteY2" fmla="*/ 0 h 1417366"/>
              <a:gd name="connsiteX3" fmla="*/ 10476000 w 10476000"/>
              <a:gd name="connsiteY3" fmla="*/ 687444 h 1417366"/>
              <a:gd name="connsiteX4" fmla="*/ 10476000 w 10476000"/>
              <a:gd name="connsiteY4" fmla="*/ 1417366 h 1417366"/>
              <a:gd name="connsiteX5" fmla="*/ 8978690 w 10476000"/>
              <a:gd name="connsiteY5" fmla="*/ 1417366 h 1417366"/>
              <a:gd name="connsiteX6" fmla="*/ 8978690 w 10476000"/>
              <a:gd name="connsiteY6" fmla="*/ 687444 h 1417366"/>
              <a:gd name="connsiteX7" fmla="*/ 0 w 10476000"/>
              <a:gd name="connsiteY7" fmla="*/ 687444 h 141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6000" h="1417366">
                <a:moveTo>
                  <a:pt x="0" y="0"/>
                </a:moveTo>
                <a:lnTo>
                  <a:pt x="8978690" y="0"/>
                </a:lnTo>
                <a:lnTo>
                  <a:pt x="10476000" y="0"/>
                </a:lnTo>
                <a:lnTo>
                  <a:pt x="10476000" y="687444"/>
                </a:lnTo>
                <a:lnTo>
                  <a:pt x="10476000" y="1417366"/>
                </a:lnTo>
                <a:lnTo>
                  <a:pt x="8978690" y="1417366"/>
                </a:lnTo>
                <a:lnTo>
                  <a:pt x="8978690" y="687444"/>
                </a:lnTo>
                <a:lnTo>
                  <a:pt x="0" y="687444"/>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262678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2.4</a:t>
            </a:r>
            <a:r>
              <a:rPr lang="ja-JP" altLang="en-US" dirty="0"/>
              <a:t>　</a:t>
            </a:r>
            <a:r>
              <a:rPr lang="en-US" altLang="ja-JP" dirty="0"/>
              <a:t> Create Decision table </a:t>
            </a:r>
            <a:r>
              <a:rPr lang="ja-JP" altLang="en-US" dirty="0" smtClean="0"/>
              <a:t>（</a:t>
            </a:r>
            <a:r>
              <a:rPr lang="en-US" altLang="ja-JP" dirty="0"/>
              <a:t>2/6</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Decision table</a:t>
            </a:r>
            <a:endParaRPr lang="en-US" altLang="ja-JP" dirty="0"/>
          </a:p>
          <a:p>
            <a:pPr lvl="1"/>
            <a:endParaRPr lang="en-US" altLang="ja-JP" dirty="0"/>
          </a:p>
          <a:p>
            <a:pPr lvl="1"/>
            <a:r>
              <a:rPr lang="en-US" altLang="ja-JP" dirty="0"/>
              <a:t>OASE includes Decision tables</a:t>
            </a:r>
            <a:endParaRPr lang="en-US" altLang="ja-JP" dirty="0" smtClean="0"/>
          </a:p>
          <a:p>
            <a:pPr lvl="2"/>
            <a:r>
              <a:rPr lang="en-US" altLang="ja-JP" dirty="0" smtClean="0"/>
              <a:t>Decision table : List of rules</a:t>
            </a:r>
          </a:p>
          <a:p>
            <a:pPr lvl="2"/>
            <a:r>
              <a:rPr lang="en-US" altLang="ja-JP" dirty="0" smtClean="0"/>
              <a:t>Rule</a:t>
            </a:r>
            <a:r>
              <a:rPr lang="ja-JP" altLang="en-US" dirty="0" smtClean="0"/>
              <a:t>：</a:t>
            </a:r>
            <a:r>
              <a:rPr lang="en-US" altLang="ja-JP" dirty="0"/>
              <a:t>Defined one line at a time in the Decision </a:t>
            </a:r>
            <a:r>
              <a:rPr lang="en-US" altLang="ja-JP" dirty="0" smtClean="0"/>
              <a:t>table</a:t>
            </a:r>
          </a:p>
          <a:p>
            <a:pPr lvl="2"/>
            <a:r>
              <a:rPr lang="en-US" altLang="ja-JP" dirty="0" smtClean="0"/>
              <a:t>Rule engine</a:t>
            </a:r>
            <a:r>
              <a:rPr lang="ja-JP" altLang="en-US" dirty="0" smtClean="0"/>
              <a:t>：</a:t>
            </a:r>
            <a:r>
              <a:rPr lang="en-US" altLang="ja-JP" dirty="0"/>
              <a:t> Makes decisions depending on the rules in the rule list</a:t>
            </a:r>
            <a:r>
              <a:rPr lang="en-US" altLang="ja-JP" dirty="0" smtClean="0"/>
              <a:t>.</a:t>
            </a:r>
          </a:p>
          <a:p>
            <a:pPr lvl="2"/>
            <a:endParaRPr lang="en-US" altLang="ja-JP" dirty="0" smtClean="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r>
              <a:rPr lang="en-US" altLang="ja-JP" dirty="0"/>
              <a:t>The following rules are examples. Both of these rules can be defined in decision </a:t>
            </a:r>
            <a:r>
              <a:rPr lang="en-US" altLang="ja-JP" dirty="0" smtClean="0"/>
              <a:t>tables</a:t>
            </a:r>
          </a:p>
          <a:p>
            <a:pPr lvl="3"/>
            <a:r>
              <a:rPr lang="en-US" altLang="ja-JP" dirty="0"/>
              <a:t>If a message containing "HDD" with alert level" Error" is received, run action A</a:t>
            </a:r>
            <a:r>
              <a:rPr lang="en-US" altLang="ja-JP" dirty="0" smtClean="0"/>
              <a:t>.</a:t>
            </a:r>
          </a:p>
          <a:p>
            <a:pPr lvl="3"/>
            <a:r>
              <a:rPr lang="en-US" altLang="ja-JP" dirty="0"/>
              <a:t>If a message containing "CPU" with alert level "Warning" is received, run action B.</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482763414"/>
              </p:ext>
            </p:extLst>
          </p:nvPr>
        </p:nvGraphicFramePr>
        <p:xfrm>
          <a:off x="984000" y="2851195"/>
          <a:ext cx="10224000" cy="2284870"/>
        </p:xfrm>
        <a:graphic>
          <a:graphicData uri="http://schemas.openxmlformats.org/drawingml/2006/table">
            <a:tbl>
              <a:tblPr firstRow="1" bandRow="1">
                <a:tableStyleId>{5C22544A-7EE6-4342-B048-85BDC9FD1C3A}</a:tableStyleId>
              </a:tblPr>
              <a:tblGrid>
                <a:gridCol w="1044000">
                  <a:extLst>
                    <a:ext uri="{9D8B030D-6E8A-4147-A177-3AD203B41FA5}">
                      <a16:colId xmlns:a16="http://schemas.microsoft.com/office/drawing/2014/main" val="3858504258"/>
                    </a:ext>
                  </a:extLst>
                </a:gridCol>
                <a:gridCol w="3060000">
                  <a:extLst>
                    <a:ext uri="{9D8B030D-6E8A-4147-A177-3AD203B41FA5}">
                      <a16:colId xmlns:a16="http://schemas.microsoft.com/office/drawing/2014/main" val="393151939"/>
                    </a:ext>
                  </a:extLst>
                </a:gridCol>
                <a:gridCol w="3060000">
                  <a:extLst>
                    <a:ext uri="{9D8B030D-6E8A-4147-A177-3AD203B41FA5}">
                      <a16:colId xmlns:a16="http://schemas.microsoft.com/office/drawing/2014/main" val="368185662"/>
                    </a:ext>
                  </a:extLst>
                </a:gridCol>
                <a:gridCol w="3060000">
                  <a:extLst>
                    <a:ext uri="{9D8B030D-6E8A-4147-A177-3AD203B41FA5}">
                      <a16:colId xmlns:a16="http://schemas.microsoft.com/office/drawing/2014/main" val="3450260099"/>
                    </a:ext>
                  </a:extLst>
                </a:gridCol>
              </a:tblGrid>
              <a:tr h="289765">
                <a:tc>
                  <a:txBody>
                    <a:bodyPr/>
                    <a:lstStyle/>
                    <a:p>
                      <a:pPr algn="ctr"/>
                      <a:r>
                        <a:rPr kumimoji="1" lang="en-US" altLang="ja-JP" sz="1400" b="1" dirty="0" smtClean="0">
                          <a:solidFill>
                            <a:schemeClr val="bg1"/>
                          </a:solidFill>
                          <a:latin typeface="+mn-ea"/>
                          <a:ea typeface="+mn-ea"/>
                        </a:rPr>
                        <a:t>Flow</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r>
                        <a:rPr kumimoji="1" lang="en-US" altLang="ja-JP" sz="1400" b="1" dirty="0" smtClean="0">
                          <a:solidFill>
                            <a:schemeClr val="bg1"/>
                          </a:solidFill>
                          <a:latin typeface="+mn-ea"/>
                          <a:ea typeface="+mn-ea"/>
                        </a:rPr>
                        <a:t>Request</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r>
                        <a:rPr kumimoji="1" lang="en-US" altLang="ja-JP" sz="1400" b="1" dirty="0" smtClean="0">
                          <a:solidFill>
                            <a:schemeClr val="bg1"/>
                          </a:solidFill>
                          <a:latin typeface="+mn-ea"/>
                          <a:ea typeface="+mn-ea"/>
                        </a:rPr>
                        <a:t>Rule matching</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r>
                        <a:rPr kumimoji="1" lang="en-US" altLang="ja-JP" sz="1400" b="1" dirty="0" smtClean="0">
                          <a:solidFill>
                            <a:schemeClr val="bg1"/>
                          </a:solidFill>
                          <a:latin typeface="+mn-ea"/>
                          <a:ea typeface="+mn-ea"/>
                        </a:rPr>
                        <a:t>Action</a:t>
                      </a:r>
                      <a:endParaRPr kumimoji="1" lang="ja-JP" altLang="en-US" sz="1400" b="1" dirty="0">
                        <a:solidFill>
                          <a:schemeClr val="bg1"/>
                        </a:solidFill>
                        <a:latin typeface="+mn-ea"/>
                        <a:ea typeface="+mn-ea"/>
                      </a:endParaRPr>
                    </a:p>
                  </a:txBody>
                  <a:tcPr anchor="ctr">
                    <a:solidFill>
                      <a:srgbClr val="002060"/>
                    </a:solidFill>
                  </a:tcPr>
                </a:tc>
                <a:extLst>
                  <a:ext uri="{0D108BD9-81ED-4DB2-BD59-A6C34878D82A}">
                    <a16:rowId xmlns:a16="http://schemas.microsoft.com/office/drawing/2014/main" val="1869865517"/>
                  </a:ext>
                </a:extLst>
              </a:tr>
              <a:tr h="1476000">
                <a:tc>
                  <a:txBody>
                    <a:bodyPr/>
                    <a:lstStyle/>
                    <a:p>
                      <a:pPr algn="ctr"/>
                      <a:r>
                        <a:rPr kumimoji="1" lang="en-US" altLang="ja-JP" sz="1400" b="1" dirty="0" smtClean="0">
                          <a:solidFill>
                            <a:schemeClr val="bg1"/>
                          </a:solidFill>
                          <a:latin typeface="+mn-ea"/>
                          <a:ea typeface="+mn-ea"/>
                        </a:rPr>
                        <a:t>Image</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endParaRPr kumimoji="1" lang="ja-JP" altLang="en-US" sz="1400" dirty="0">
                        <a:latin typeface="+mn-ea"/>
                        <a:ea typeface="+mn-ea"/>
                      </a:endParaRPr>
                    </a:p>
                  </a:txBody>
                  <a:tcPr anchor="ctr">
                    <a:solidFill>
                      <a:srgbClr val="11AFB2">
                        <a:alpha val="25000"/>
                      </a:srgbClr>
                    </a:solidFill>
                  </a:tcPr>
                </a:tc>
                <a:tc>
                  <a:txBody>
                    <a:bodyPr/>
                    <a:lstStyle/>
                    <a:p>
                      <a:pPr algn="ctr"/>
                      <a:endParaRPr kumimoji="1" lang="ja-JP" altLang="en-US" sz="1400" dirty="0">
                        <a:latin typeface="+mn-ea"/>
                        <a:ea typeface="+mn-ea"/>
                      </a:endParaRPr>
                    </a:p>
                  </a:txBody>
                  <a:tcPr anchor="ctr">
                    <a:solidFill>
                      <a:srgbClr val="11AFB2">
                        <a:alpha val="25000"/>
                      </a:srgbClr>
                    </a:solidFill>
                  </a:tcPr>
                </a:tc>
                <a:tc>
                  <a:txBody>
                    <a:bodyPr/>
                    <a:lstStyle/>
                    <a:p>
                      <a:pPr algn="ctr"/>
                      <a:endParaRPr kumimoji="1" lang="ja-JP" altLang="en-US" sz="1400" dirty="0">
                        <a:latin typeface="+mn-ea"/>
                        <a:ea typeface="+mn-ea"/>
                      </a:endParaRPr>
                    </a:p>
                  </a:txBody>
                  <a:tcPr anchor="ctr">
                    <a:solidFill>
                      <a:srgbClr val="11AFB2">
                        <a:alpha val="25000"/>
                      </a:srgbClr>
                    </a:solidFill>
                  </a:tcPr>
                </a:tc>
                <a:extLst>
                  <a:ext uri="{0D108BD9-81ED-4DB2-BD59-A6C34878D82A}">
                    <a16:rowId xmlns:a16="http://schemas.microsoft.com/office/drawing/2014/main" val="1942711917"/>
                  </a:ext>
                </a:extLst>
              </a:tr>
              <a:tr h="504070">
                <a:tc>
                  <a:txBody>
                    <a:bodyPr/>
                    <a:lstStyle/>
                    <a:p>
                      <a:pPr algn="ctr"/>
                      <a:r>
                        <a:rPr kumimoji="1" lang="en-US" altLang="ja-JP" sz="1400" b="1" dirty="0" smtClean="0">
                          <a:solidFill>
                            <a:schemeClr val="bg1"/>
                          </a:solidFill>
                          <a:latin typeface="+mn-ea"/>
                          <a:ea typeface="+mn-ea"/>
                        </a:rPr>
                        <a:t>Example</a:t>
                      </a:r>
                      <a:endParaRPr kumimoji="1" lang="ja-JP" altLang="en-US" sz="1400" b="1" dirty="0">
                        <a:solidFill>
                          <a:schemeClr val="bg1"/>
                        </a:solidFill>
                        <a:latin typeface="+mn-ea"/>
                        <a:ea typeface="+mn-ea"/>
                      </a:endParaRPr>
                    </a:p>
                  </a:txBody>
                  <a:tcPr anchor="ctr">
                    <a:solidFill>
                      <a:srgbClr val="002060"/>
                    </a:solidFill>
                  </a:tcPr>
                </a:tc>
                <a:tc>
                  <a:txBody>
                    <a:bodyPr/>
                    <a:lstStyle/>
                    <a:p>
                      <a:pPr algn="ctr"/>
                      <a:r>
                        <a:rPr kumimoji="1" lang="en-US" altLang="ja-JP" sz="1200" dirty="0" smtClean="0">
                          <a:latin typeface="+mn-ea"/>
                          <a:ea typeface="+mn-ea"/>
                        </a:rPr>
                        <a:t>The</a:t>
                      </a:r>
                      <a:r>
                        <a:rPr kumimoji="1" lang="en-US" altLang="ja-JP" sz="1200" baseline="0" dirty="0" smtClean="0">
                          <a:latin typeface="+mn-ea"/>
                          <a:ea typeface="+mn-ea"/>
                        </a:rPr>
                        <a:t> system sends and alert</a:t>
                      </a:r>
                      <a:endParaRPr kumimoji="1" lang="en-US" altLang="ja-JP" sz="1200" dirty="0" smtClean="0">
                        <a:latin typeface="+mn-ea"/>
                        <a:ea typeface="+mn-ea"/>
                      </a:endParaRPr>
                    </a:p>
                  </a:txBody>
                  <a:tcPr anchor="ctr">
                    <a:solidFill>
                      <a:srgbClr val="11AFB2">
                        <a:alpha val="25000"/>
                      </a:srgbClr>
                    </a:solidFill>
                  </a:tcPr>
                </a:tc>
                <a:tc>
                  <a:txBody>
                    <a:bodyPr/>
                    <a:lstStyle/>
                    <a:p>
                      <a:pPr algn="ctr"/>
                      <a:r>
                        <a:rPr kumimoji="1" lang="en-US" altLang="ja-JP" sz="1200" dirty="0" smtClean="0">
                          <a:latin typeface="+mn-ea"/>
                          <a:ea typeface="+mn-ea"/>
                        </a:rPr>
                        <a:t>OASE</a:t>
                      </a:r>
                      <a:r>
                        <a:rPr kumimoji="1" lang="en-US" altLang="ja-JP" sz="1200" baseline="0" dirty="0" smtClean="0">
                          <a:latin typeface="+mn-ea"/>
                          <a:ea typeface="+mn-ea"/>
                        </a:rPr>
                        <a:t> chooses what rules to apply</a:t>
                      </a:r>
                      <a:endParaRPr kumimoji="1" lang="en-US" altLang="ja-JP" sz="1200" dirty="0" smtClean="0">
                        <a:latin typeface="+mn-ea"/>
                        <a:ea typeface="+mn-ea"/>
                      </a:endParaRPr>
                    </a:p>
                  </a:txBody>
                  <a:tcPr anchor="ctr">
                    <a:solidFill>
                      <a:srgbClr val="11AFB2">
                        <a:alpha val="25000"/>
                      </a:srgbClr>
                    </a:solidFill>
                  </a:tcPr>
                </a:tc>
                <a:tc>
                  <a:txBody>
                    <a:bodyPr/>
                    <a:lstStyle/>
                    <a:p>
                      <a:pPr algn="ctr"/>
                      <a:r>
                        <a:rPr kumimoji="1" lang="en-US" altLang="ja-JP" sz="1200" dirty="0" smtClean="0">
                          <a:latin typeface="+mn-ea"/>
                          <a:ea typeface="+mn-ea"/>
                        </a:rPr>
                        <a:t>An</a:t>
                      </a:r>
                      <a:r>
                        <a:rPr kumimoji="1" lang="en-US" altLang="ja-JP" sz="1200" baseline="0" dirty="0" smtClean="0">
                          <a:latin typeface="+mn-ea"/>
                          <a:ea typeface="+mn-ea"/>
                        </a:rPr>
                        <a:t> action is chosen according to the rules</a:t>
                      </a:r>
                      <a:endParaRPr kumimoji="1" lang="ja-JP" altLang="en-US" sz="1200" dirty="0">
                        <a:latin typeface="+mn-ea"/>
                        <a:ea typeface="+mn-ea"/>
                      </a:endParaRPr>
                    </a:p>
                  </a:txBody>
                  <a:tcPr anchor="ctr">
                    <a:solidFill>
                      <a:srgbClr val="11AFB2">
                        <a:alpha val="25000"/>
                      </a:srgbClr>
                    </a:solidFill>
                  </a:tcPr>
                </a:tc>
                <a:extLst>
                  <a:ext uri="{0D108BD9-81ED-4DB2-BD59-A6C34878D82A}">
                    <a16:rowId xmlns:a16="http://schemas.microsoft.com/office/drawing/2014/main" val="328377864"/>
                  </a:ext>
                </a:extLst>
              </a:tr>
            </a:tbl>
          </a:graphicData>
        </a:graphic>
      </p:graphicFrame>
      <p:grpSp>
        <p:nvGrpSpPr>
          <p:cNvPr id="2" name="グループ化 1"/>
          <p:cNvGrpSpPr/>
          <p:nvPr/>
        </p:nvGrpSpPr>
        <p:grpSpPr>
          <a:xfrm>
            <a:off x="2310756" y="3230611"/>
            <a:ext cx="8681924" cy="1350375"/>
            <a:chOff x="1914336" y="3230611"/>
            <a:chExt cx="8681924" cy="1350375"/>
          </a:xfrm>
        </p:grpSpPr>
        <p:sp>
          <p:nvSpPr>
            <p:cNvPr id="5" name="正方形/長方形 4"/>
            <p:cNvSpPr/>
            <p:nvPr/>
          </p:nvSpPr>
          <p:spPr bwMode="auto">
            <a:xfrm>
              <a:off x="1914336" y="3230611"/>
              <a:ext cx="2628000" cy="1332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b="1" dirty="0" smtClean="0">
                  <a:solidFill>
                    <a:srgbClr val="002060"/>
                  </a:solidFill>
                  <a:latin typeface="+mn-ea"/>
                </a:rPr>
                <a:t>Message</a:t>
              </a:r>
              <a:endParaRPr kumimoji="1" lang="ja-JP" altLang="en-US" sz="1600" b="1" dirty="0" smtClean="0">
                <a:solidFill>
                  <a:srgbClr val="002060"/>
                </a:solidFill>
                <a:latin typeface="+mn-ea"/>
              </a:endParaRPr>
            </a:p>
          </p:txBody>
        </p:sp>
        <p:sp>
          <p:nvSpPr>
            <p:cNvPr id="8" name="メモ 7"/>
            <p:cNvSpPr/>
            <p:nvPr/>
          </p:nvSpPr>
          <p:spPr bwMode="auto">
            <a:xfrm>
              <a:off x="2303378" y="3619355"/>
              <a:ext cx="1451932" cy="312987"/>
            </a:xfrm>
            <a:prstGeom prst="foldedCorner">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100" b="1" dirty="0" smtClean="0">
                  <a:latin typeface="+mn-ea"/>
                </a:rPr>
                <a:t>[</a:t>
              </a:r>
              <a:r>
                <a:rPr lang="en-US" altLang="ja-JP" sz="1100" b="1" dirty="0" smtClean="0">
                  <a:latin typeface="+mn-ea"/>
                </a:rPr>
                <a:t>Erro</a:t>
              </a:r>
              <a:r>
                <a:rPr lang="en-US" altLang="ja-JP" sz="1100" b="1" dirty="0">
                  <a:latin typeface="+mn-ea"/>
                </a:rPr>
                <a:t>r</a:t>
              </a:r>
              <a:r>
                <a:rPr kumimoji="1" lang="en-US" altLang="ja-JP" sz="1100" b="1" dirty="0" smtClean="0">
                  <a:latin typeface="+mn-ea"/>
                </a:rPr>
                <a:t>]</a:t>
              </a:r>
              <a:r>
                <a:rPr kumimoji="1" lang="ja-JP" altLang="en-US" sz="1100" b="1" dirty="0" smtClean="0">
                  <a:latin typeface="+mn-ea"/>
                </a:rPr>
                <a:t> </a:t>
              </a:r>
              <a:r>
                <a:rPr lang="en-US" altLang="ja-JP" sz="1100" b="1" dirty="0">
                  <a:latin typeface="+mn-ea"/>
                </a:rPr>
                <a:t>D</a:t>
              </a:r>
              <a:r>
                <a:rPr lang="en-US" altLang="ja-JP" sz="1100" b="1" dirty="0" smtClean="0">
                  <a:latin typeface="+mn-ea"/>
                </a:rPr>
                <a:t>isk</a:t>
              </a:r>
              <a:r>
                <a:rPr kumimoji="1" lang="ja-JP" altLang="en-US" sz="1100" b="1" dirty="0" smtClean="0">
                  <a:latin typeface="+mn-ea"/>
                </a:rPr>
                <a:t> </a:t>
              </a:r>
              <a:r>
                <a:rPr kumimoji="1" lang="en-US" altLang="ja-JP" sz="1100" b="1" dirty="0" smtClean="0">
                  <a:latin typeface="+mn-ea"/>
                </a:rPr>
                <a:t>0%...</a:t>
              </a:r>
              <a:endParaRPr kumimoji="1" lang="ja-JP" altLang="en-US" sz="1100" b="1" dirty="0" smtClean="0">
                <a:latin typeface="+mn-ea"/>
              </a:endParaRPr>
            </a:p>
          </p:txBody>
        </p:sp>
        <p:sp>
          <p:nvSpPr>
            <p:cNvPr id="9" name="メモ 8"/>
            <p:cNvSpPr/>
            <p:nvPr/>
          </p:nvSpPr>
          <p:spPr bwMode="auto">
            <a:xfrm>
              <a:off x="2531380" y="3860124"/>
              <a:ext cx="1728000" cy="312987"/>
            </a:xfrm>
            <a:prstGeom prst="foldedCorner">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100" b="1" dirty="0" smtClean="0">
                  <a:latin typeface="+mn-ea"/>
                </a:rPr>
                <a:t>[Warning]</a:t>
              </a:r>
              <a:r>
                <a:rPr kumimoji="1" lang="ja-JP" altLang="en-US" sz="1100" b="1" dirty="0" smtClean="0">
                  <a:latin typeface="+mn-ea"/>
                </a:rPr>
                <a:t> </a:t>
              </a:r>
              <a:r>
                <a:rPr lang="en-US" altLang="ja-JP" sz="1100" b="1" dirty="0" smtClean="0">
                  <a:latin typeface="+mn-ea"/>
                </a:rPr>
                <a:t>CP</a:t>
              </a:r>
              <a:r>
                <a:rPr lang="en-US" altLang="ja-JP" sz="1100" b="1" dirty="0">
                  <a:latin typeface="+mn-ea"/>
                </a:rPr>
                <a:t>U</a:t>
              </a:r>
              <a:r>
                <a:rPr kumimoji="1" lang="ja-JP" altLang="en-US" sz="1100" b="1" dirty="0" smtClean="0">
                  <a:latin typeface="+mn-ea"/>
                </a:rPr>
                <a:t> </a:t>
              </a:r>
              <a:r>
                <a:rPr lang="en-US" altLang="ja-JP" sz="1100" b="1" dirty="0">
                  <a:latin typeface="+mn-ea"/>
                </a:rPr>
                <a:t>5</a:t>
              </a:r>
              <a:r>
                <a:rPr kumimoji="1" lang="en-US" altLang="ja-JP" sz="1100" b="1" dirty="0" smtClean="0">
                  <a:latin typeface="+mn-ea"/>
                </a:rPr>
                <a:t>0%...</a:t>
              </a:r>
              <a:endParaRPr kumimoji="1" lang="ja-JP" altLang="en-US" sz="1100" b="1" dirty="0" smtClean="0">
                <a:latin typeface="+mn-ea"/>
              </a:endParaRPr>
            </a:p>
          </p:txBody>
        </p:sp>
        <p:sp>
          <p:nvSpPr>
            <p:cNvPr id="10" name="メモ 9"/>
            <p:cNvSpPr/>
            <p:nvPr/>
          </p:nvSpPr>
          <p:spPr bwMode="auto">
            <a:xfrm>
              <a:off x="2129969" y="4141341"/>
              <a:ext cx="1619915" cy="312987"/>
            </a:xfrm>
            <a:prstGeom prst="foldedCorner">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100" b="1" dirty="0" smtClean="0">
                  <a:latin typeface="+mn-ea"/>
                </a:rPr>
                <a:t>[Error]</a:t>
              </a:r>
              <a:r>
                <a:rPr kumimoji="1" lang="ja-JP" altLang="en-US" sz="1100" b="1" dirty="0" smtClean="0">
                  <a:latin typeface="+mn-ea"/>
                </a:rPr>
                <a:t> </a:t>
              </a:r>
              <a:r>
                <a:rPr kumimoji="1" lang="en-US" altLang="ja-JP" sz="1100" b="1" dirty="0" smtClean="0">
                  <a:latin typeface="+mn-ea"/>
                </a:rPr>
                <a:t>HDD</a:t>
              </a:r>
              <a:r>
                <a:rPr kumimoji="1" lang="ja-JP" altLang="en-US" sz="1100" b="1" dirty="0" smtClean="0">
                  <a:latin typeface="+mn-ea"/>
                </a:rPr>
                <a:t> </a:t>
              </a:r>
              <a:r>
                <a:rPr kumimoji="1" lang="en-US" altLang="ja-JP" sz="1100" b="1" dirty="0" smtClean="0">
                  <a:latin typeface="+mn-ea"/>
                </a:rPr>
                <a:t>80%...</a:t>
              </a:r>
              <a:endParaRPr kumimoji="1" lang="ja-JP" altLang="en-US" sz="1100" b="1" dirty="0" smtClean="0">
                <a:latin typeface="+mn-ea"/>
              </a:endParaRPr>
            </a:p>
          </p:txBody>
        </p:sp>
        <p:sp>
          <p:nvSpPr>
            <p:cNvPr id="11" name="正方形/長方形 10"/>
            <p:cNvSpPr/>
            <p:nvPr/>
          </p:nvSpPr>
          <p:spPr bwMode="auto">
            <a:xfrm>
              <a:off x="7968260" y="3230611"/>
              <a:ext cx="2628000" cy="1332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b="1" dirty="0" smtClean="0">
                  <a:solidFill>
                    <a:srgbClr val="002060"/>
                  </a:solidFill>
                  <a:latin typeface="+mn-ea"/>
                </a:rPr>
                <a:t>Driver</a:t>
              </a:r>
              <a:endParaRPr kumimoji="1" lang="ja-JP" altLang="en-US" sz="1600" b="1" dirty="0" smtClean="0">
                <a:solidFill>
                  <a:srgbClr val="002060"/>
                </a:solidFill>
                <a:latin typeface="+mn-ea"/>
              </a:endParaRPr>
            </a:p>
          </p:txBody>
        </p:sp>
        <p:sp>
          <p:nvSpPr>
            <p:cNvPr id="12" name="正方形/長方形 11"/>
            <p:cNvSpPr/>
            <p:nvPr/>
          </p:nvSpPr>
          <p:spPr bwMode="auto">
            <a:xfrm>
              <a:off x="4943840" y="3230611"/>
              <a:ext cx="2628000" cy="1332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b="1" dirty="0" smtClean="0">
                  <a:solidFill>
                    <a:srgbClr val="002060"/>
                  </a:solidFill>
                  <a:latin typeface="+mn-ea"/>
                </a:rPr>
                <a:t>OAS</a:t>
              </a:r>
              <a:r>
                <a:rPr lang="en-US" altLang="ja-JP" sz="1600" b="1" dirty="0">
                  <a:solidFill>
                    <a:srgbClr val="002060"/>
                  </a:solidFill>
                  <a:latin typeface="+mn-ea"/>
                </a:rPr>
                <a:t>E</a:t>
              </a:r>
              <a:endParaRPr kumimoji="1" lang="ja-JP" altLang="en-US" sz="1600" b="1" dirty="0" smtClean="0">
                <a:solidFill>
                  <a:srgbClr val="002060"/>
                </a:solidFill>
                <a:latin typeface="+mn-ea"/>
              </a:endParaRPr>
            </a:p>
          </p:txBody>
        </p:sp>
        <p:sp>
          <p:nvSpPr>
            <p:cNvPr id="13" name="フローチャート: 内部記憶 12"/>
            <p:cNvSpPr/>
            <p:nvPr/>
          </p:nvSpPr>
          <p:spPr bwMode="auto">
            <a:xfrm>
              <a:off x="5393407" y="3604970"/>
              <a:ext cx="1818383" cy="694495"/>
            </a:xfrm>
            <a:prstGeom prst="flowChartInternalStorage">
              <a:avLst/>
            </a:prstGeom>
            <a:solidFill>
              <a:srgbClr val="FCEEEF"/>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100" b="1" dirty="0" smtClean="0">
                  <a:latin typeface="+mn-ea"/>
                </a:rPr>
                <a:t>Error</a:t>
              </a:r>
              <a:r>
                <a:rPr kumimoji="1" lang="ja-JP" altLang="en-US" sz="1100" b="1" dirty="0" smtClean="0">
                  <a:latin typeface="+mn-ea"/>
                </a:rPr>
                <a:t>　　：</a:t>
              </a:r>
              <a:r>
                <a:rPr kumimoji="1" lang="en-US" altLang="ja-JP" sz="1100" b="1" dirty="0" smtClean="0">
                  <a:latin typeface="+mn-ea"/>
                </a:rPr>
                <a:t>reboot</a:t>
              </a:r>
            </a:p>
            <a:p>
              <a:r>
                <a:rPr lang="en-US" altLang="ja-JP" sz="1100" b="1" dirty="0" smtClean="0">
                  <a:latin typeface="+mn-ea"/>
                </a:rPr>
                <a:t>Warning</a:t>
              </a:r>
              <a:r>
                <a:rPr lang="ja-JP" altLang="en-US" sz="1100" b="1" dirty="0" smtClean="0">
                  <a:latin typeface="+mn-ea"/>
                </a:rPr>
                <a:t>：</a:t>
              </a:r>
              <a:r>
                <a:rPr lang="en-US" altLang="ja-JP" sz="1100" b="1" dirty="0" smtClean="0">
                  <a:latin typeface="+mn-ea"/>
                </a:rPr>
                <a:t>mail</a:t>
              </a:r>
            </a:p>
            <a:p>
              <a:r>
                <a:rPr lang="ja-JP" altLang="en-US" sz="1100" b="1" dirty="0" smtClean="0">
                  <a:latin typeface="+mn-ea"/>
                </a:rPr>
                <a:t>　：　　　　：</a:t>
              </a:r>
              <a:endParaRPr lang="en-US" altLang="ja-JP" sz="1100" b="1" dirty="0" smtClean="0">
                <a:latin typeface="+mn-ea"/>
              </a:endParaRPr>
            </a:p>
          </p:txBody>
        </p:sp>
        <p:pic>
          <p:nvPicPr>
            <p:cNvPr id="14" name="図 13"/>
            <p:cNvPicPr>
              <a:picLocks noChangeAspect="1"/>
            </p:cNvPicPr>
            <p:nvPr/>
          </p:nvPicPr>
          <p:blipFill>
            <a:blip r:embed="rId2"/>
            <a:stretch>
              <a:fillRect/>
            </a:stretch>
          </p:blipFill>
          <p:spPr>
            <a:xfrm>
              <a:off x="8659259" y="4072190"/>
              <a:ext cx="432300" cy="292940"/>
            </a:xfrm>
            <a:prstGeom prst="rect">
              <a:avLst/>
            </a:prstGeom>
          </p:spPr>
        </p:pic>
        <p:sp>
          <p:nvSpPr>
            <p:cNvPr id="15" name="テキスト ボックス 14"/>
            <p:cNvSpPr txBox="1"/>
            <p:nvPr/>
          </p:nvSpPr>
          <p:spPr>
            <a:xfrm>
              <a:off x="5458302" y="4303987"/>
              <a:ext cx="1327608" cy="276999"/>
            </a:xfrm>
            <a:prstGeom prst="rect">
              <a:avLst/>
            </a:prstGeom>
            <a:noFill/>
          </p:spPr>
          <p:txBody>
            <a:bodyPr wrap="none" rtlCol="0">
              <a:spAutoFit/>
            </a:bodyPr>
            <a:lstStyle/>
            <a:p>
              <a:r>
                <a:rPr kumimoji="1" lang="en-US" altLang="ja-JP" sz="1200" b="1" dirty="0" smtClean="0">
                  <a:solidFill>
                    <a:srgbClr val="FF0000"/>
                  </a:solidFill>
                </a:rPr>
                <a:t>Decision table</a:t>
              </a:r>
              <a:endParaRPr kumimoji="1" lang="ja-JP" altLang="en-US" sz="1200" b="1" dirty="0">
                <a:solidFill>
                  <a:srgbClr val="FF0000"/>
                </a:solidFill>
              </a:endParaRPr>
            </a:p>
          </p:txBody>
        </p:sp>
        <p:sp>
          <p:nvSpPr>
            <p:cNvPr id="16" name="右矢印 15"/>
            <p:cNvSpPr/>
            <p:nvPr/>
          </p:nvSpPr>
          <p:spPr bwMode="auto">
            <a:xfrm>
              <a:off x="4422265" y="3675049"/>
              <a:ext cx="672855" cy="576080"/>
            </a:xfrm>
            <a:prstGeom prst="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右矢印 16"/>
            <p:cNvSpPr/>
            <p:nvPr/>
          </p:nvSpPr>
          <p:spPr bwMode="auto">
            <a:xfrm>
              <a:off x="7475065" y="3644950"/>
              <a:ext cx="672855" cy="576080"/>
            </a:xfrm>
            <a:prstGeom prst="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8" name="図 17"/>
            <p:cNvPicPr>
              <a:picLocks noChangeAspect="1"/>
            </p:cNvPicPr>
            <p:nvPr/>
          </p:nvPicPr>
          <p:blipFill>
            <a:blip r:embed="rId3"/>
            <a:stretch>
              <a:fillRect/>
            </a:stretch>
          </p:blipFill>
          <p:spPr>
            <a:xfrm>
              <a:off x="9307916" y="3784753"/>
              <a:ext cx="604614" cy="529037"/>
            </a:xfrm>
            <a:prstGeom prst="rect">
              <a:avLst/>
            </a:prstGeom>
          </p:spPr>
        </p:pic>
      </p:grpSp>
    </p:spTree>
    <p:extLst>
      <p:ext uri="{BB962C8B-B14F-4D97-AF65-F5344CB8AC3E}">
        <p14:creationId xmlns:p14="http://schemas.microsoft.com/office/powerpoint/2010/main" val="2300900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2.4</a:t>
            </a:r>
            <a:r>
              <a:rPr lang="ja-JP" altLang="en-US" dirty="0"/>
              <a:t>　</a:t>
            </a:r>
            <a:r>
              <a:rPr lang="en-US" altLang="ja-JP" dirty="0"/>
              <a:t> Create Decision table </a:t>
            </a:r>
            <a:r>
              <a:rPr lang="ja-JP" altLang="en-US" dirty="0" smtClean="0"/>
              <a:t>（</a:t>
            </a:r>
            <a:r>
              <a:rPr lang="en-US" altLang="ja-JP" dirty="0"/>
              <a:t>3/6</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Using the "Decision table" screen </a:t>
            </a:r>
            <a:r>
              <a:rPr lang="ja-JP" altLang="en-US" dirty="0" smtClean="0"/>
              <a:t>（</a:t>
            </a:r>
            <a:r>
              <a:rPr lang="en-US" altLang="ja-JP" dirty="0"/>
              <a:t>1/3</a:t>
            </a:r>
            <a:r>
              <a:rPr lang="ja-JP" altLang="en-US" dirty="0" smtClean="0"/>
              <a:t>）</a:t>
            </a:r>
            <a:endParaRPr lang="en-US" altLang="ja-JP" dirty="0"/>
          </a:p>
          <a:p>
            <a:pPr lvl="1"/>
            <a:endParaRPr lang="en-US" altLang="ja-JP" dirty="0" smtClean="0"/>
          </a:p>
          <a:p>
            <a:pPr lvl="1"/>
            <a:r>
              <a:rPr lang="en-US" altLang="ja-JP" dirty="0" smtClean="0"/>
              <a:t>In order to manage a decision table, you will need to register the following information</a:t>
            </a:r>
            <a:endParaRPr lang="en-US" altLang="ja-JP" dirty="0"/>
          </a:p>
          <a:p>
            <a:pPr lvl="1"/>
            <a:r>
              <a:rPr lang="en-US" altLang="ja-JP" dirty="0" smtClean="0"/>
              <a:t>“Basic information/permissions” tab</a:t>
            </a:r>
            <a:endParaRPr lang="en-US" altLang="ja-JP" dirty="0"/>
          </a:p>
          <a:p>
            <a:pPr lvl="2"/>
            <a:r>
              <a:rPr lang="en-US" altLang="ja-JP" dirty="0" smtClean="0"/>
              <a:t>Decision table name</a:t>
            </a:r>
            <a:endParaRPr lang="en-US" altLang="ja-JP" dirty="0"/>
          </a:p>
          <a:p>
            <a:pPr lvl="3"/>
            <a:r>
              <a:rPr lang="en-US" altLang="ja-JP" sz="1400" dirty="0" smtClean="0"/>
              <a:t>Register the name of the Decision table. This will be the name that will be displayed in OASE.</a:t>
            </a:r>
            <a:endParaRPr lang="en-US" altLang="ja-JP" sz="1400" dirty="0"/>
          </a:p>
          <a:p>
            <a:pPr lvl="3"/>
            <a:r>
              <a:rPr lang="en-US" altLang="ja-JP" sz="1400" dirty="0"/>
              <a:t>Make sure that you name it well, as the decision table name will be used multiple times</a:t>
            </a:r>
            <a:r>
              <a:rPr lang="en-US" altLang="ja-JP" sz="1400" dirty="0" smtClean="0"/>
              <a:t>.</a:t>
            </a:r>
          </a:p>
          <a:p>
            <a:pPr lvl="3"/>
            <a:endParaRPr lang="en-US" altLang="ja-JP" dirty="0"/>
          </a:p>
          <a:p>
            <a:pPr marL="360000" lvl="2" indent="0">
              <a:buNone/>
            </a:pPr>
            <a:endParaRPr lang="en-US" altLang="ja-JP" dirty="0"/>
          </a:p>
          <a:p>
            <a:pPr marL="360000" lvl="2" indent="0">
              <a:buNone/>
            </a:pPr>
            <a:endParaRPr lang="en-US" altLang="ja-JP" dirty="0"/>
          </a:p>
          <a:p>
            <a:pPr marL="360000" lvl="2" indent="0">
              <a:buNone/>
            </a:pPr>
            <a:endParaRPr lang="en-US" altLang="ja-JP" dirty="0"/>
          </a:p>
          <a:p>
            <a:pPr marL="360000" lvl="2" indent="0">
              <a:buNone/>
            </a:pPr>
            <a:endParaRPr lang="en-US" altLang="ja-JP" dirty="0"/>
          </a:p>
          <a:p>
            <a:pPr marL="360000" lvl="2" indent="0">
              <a:buNone/>
            </a:pPr>
            <a:endParaRPr lang="en-US" altLang="ja-JP" dirty="0"/>
          </a:p>
          <a:p>
            <a:pPr marL="360000" lvl="2" indent="0">
              <a:buNone/>
            </a:pPr>
            <a:endParaRPr lang="en-US" altLang="ja-JP" dirty="0"/>
          </a:p>
          <a:p>
            <a:pPr marL="360000" lvl="2" indent="0">
              <a:buNone/>
            </a:pPr>
            <a:endParaRPr lang="en-US" altLang="ja-JP" dirty="0"/>
          </a:p>
          <a:p>
            <a:pPr marL="360000" lvl="2" indent="0">
              <a:buNone/>
            </a:pPr>
            <a:endParaRPr lang="en-US" altLang="ja-JP" dirty="0"/>
          </a:p>
          <a:p>
            <a:pPr lvl="2"/>
            <a:r>
              <a:rPr lang="en-US" altLang="ja-JP" dirty="0" smtClean="0"/>
              <a:t>Set permissions</a:t>
            </a:r>
            <a:endParaRPr lang="en-US" altLang="ja-JP" dirty="0"/>
          </a:p>
          <a:p>
            <a:pPr lvl="3"/>
            <a:r>
              <a:rPr lang="en-US" altLang="ja-JP" sz="1400" dirty="0"/>
              <a:t>It is possible configure permissions per group.</a:t>
            </a:r>
            <a:br>
              <a:rPr lang="en-US" altLang="ja-JP" sz="1400" dirty="0"/>
            </a:br>
            <a:r>
              <a:rPr lang="ja-JP" altLang="en-US" sz="1400" dirty="0" smtClean="0"/>
              <a:t>（</a:t>
            </a:r>
            <a:r>
              <a:rPr lang="en-US" altLang="ja-JP" sz="1400" dirty="0" smtClean="0"/>
              <a:t>For more information, please see chapter ”</a:t>
            </a:r>
            <a:r>
              <a:rPr lang="en-US" altLang="ja-JP" sz="1400" b="1" dirty="0" smtClean="0">
                <a:hlinkClick r:id="rId2" action="ppaction://hlinksldjump"/>
              </a:rPr>
              <a:t>Configure permissions</a:t>
            </a:r>
            <a:r>
              <a:rPr lang="ja-JP" altLang="en-US" sz="1400" b="1" dirty="0" smtClean="0">
                <a:hlinkClick r:id="rId2" action="ppaction://hlinksldjump"/>
              </a:rPr>
              <a:t>　</a:t>
            </a:r>
            <a:r>
              <a:rPr lang="en-US" altLang="ja-JP" sz="1400" b="1" dirty="0" smtClean="0">
                <a:hlinkClick r:id="rId2" action="ppaction://hlinksldjump"/>
              </a:rPr>
              <a:t>[Decision table] </a:t>
            </a:r>
            <a:r>
              <a:rPr lang="en-US" altLang="ja-JP" sz="1400" b="1" dirty="0" smtClean="0"/>
              <a:t>”</a:t>
            </a:r>
            <a:r>
              <a:rPr lang="ja-JP" altLang="en-US" sz="1400" dirty="0" smtClean="0"/>
              <a:t>）</a:t>
            </a:r>
            <a:endParaRPr lang="en-US" altLang="ja-JP" sz="1400" dirty="0"/>
          </a:p>
          <a:p>
            <a:pPr marL="180000" lvl="1" indent="0">
              <a:buNone/>
            </a:pPr>
            <a:endParaRPr lang="en-US" altLang="ja-JP"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155249818"/>
              </p:ext>
            </p:extLst>
          </p:nvPr>
        </p:nvGraphicFramePr>
        <p:xfrm>
          <a:off x="1049560" y="3080380"/>
          <a:ext cx="10092880" cy="2160000"/>
        </p:xfrm>
        <a:graphic>
          <a:graphicData uri="http://schemas.openxmlformats.org/drawingml/2006/table">
            <a:tbl>
              <a:tblPr firstRow="1" bandRow="1">
                <a:tableStyleId>{5C22544A-7EE6-4342-B048-85BDC9FD1C3A}</a:tableStyleId>
              </a:tblPr>
              <a:tblGrid>
                <a:gridCol w="1452880">
                  <a:extLst>
                    <a:ext uri="{9D8B030D-6E8A-4147-A177-3AD203B41FA5}">
                      <a16:colId xmlns:a16="http://schemas.microsoft.com/office/drawing/2014/main" val="1506054713"/>
                    </a:ext>
                  </a:extLst>
                </a:gridCol>
                <a:gridCol w="1728000">
                  <a:extLst>
                    <a:ext uri="{9D8B030D-6E8A-4147-A177-3AD203B41FA5}">
                      <a16:colId xmlns:a16="http://schemas.microsoft.com/office/drawing/2014/main" val="1234006550"/>
                    </a:ext>
                  </a:extLst>
                </a:gridCol>
                <a:gridCol w="1728000">
                  <a:extLst>
                    <a:ext uri="{9D8B030D-6E8A-4147-A177-3AD203B41FA5}">
                      <a16:colId xmlns:a16="http://schemas.microsoft.com/office/drawing/2014/main" val="2951563755"/>
                    </a:ext>
                  </a:extLst>
                </a:gridCol>
                <a:gridCol w="1728000">
                  <a:extLst>
                    <a:ext uri="{9D8B030D-6E8A-4147-A177-3AD203B41FA5}">
                      <a16:colId xmlns:a16="http://schemas.microsoft.com/office/drawing/2014/main" val="1323969077"/>
                    </a:ext>
                  </a:extLst>
                </a:gridCol>
                <a:gridCol w="1728000">
                  <a:extLst>
                    <a:ext uri="{9D8B030D-6E8A-4147-A177-3AD203B41FA5}">
                      <a16:colId xmlns:a16="http://schemas.microsoft.com/office/drawing/2014/main" val="4228639821"/>
                    </a:ext>
                  </a:extLst>
                </a:gridCol>
                <a:gridCol w="1728000">
                  <a:extLst>
                    <a:ext uri="{9D8B030D-6E8A-4147-A177-3AD203B41FA5}">
                      <a16:colId xmlns:a16="http://schemas.microsoft.com/office/drawing/2014/main" val="3642070157"/>
                    </a:ext>
                  </a:extLst>
                </a:gridCol>
              </a:tblGrid>
              <a:tr h="288000">
                <a:tc>
                  <a:txBody>
                    <a:bodyPr/>
                    <a:lstStyle/>
                    <a:p>
                      <a:pPr algn="ctr"/>
                      <a:r>
                        <a:rPr kumimoji="1" lang="en-US" altLang="ja-JP" sz="1200" b="1" dirty="0" smtClean="0"/>
                        <a:t>Category</a:t>
                      </a:r>
                      <a:endParaRPr kumimoji="1" lang="ja-JP" altLang="en-US" sz="1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5">
                  <a:txBody>
                    <a:bodyPr/>
                    <a:lstStyle/>
                    <a:p>
                      <a:pPr algn="ctr"/>
                      <a:r>
                        <a:rPr kumimoji="1" lang="en-US" altLang="ja-JP" sz="1200" dirty="0" smtClean="0"/>
                        <a:t>Rule</a:t>
                      </a:r>
                      <a:endParaRPr kumimoji="1" lang="ja-JP" altLang="en-US" sz="12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endParaRPr kumimoji="1" lang="ja-JP" altLang="en-US" sz="1100" dirty="0"/>
                    </a:p>
                  </a:txBody>
                  <a:tcPr/>
                </a:tc>
                <a:tc hMerge="1">
                  <a:txBody>
                    <a:bodyPr/>
                    <a:lstStyle/>
                    <a:p>
                      <a:endParaRPr kumimoji="1" lang="ja-JP" altLang="en-US" sz="1100" dirty="0"/>
                    </a:p>
                  </a:txBody>
                  <a:tcPr/>
                </a:tc>
                <a:tc hMerge="1">
                  <a:txBody>
                    <a:bodyPr/>
                    <a:lstStyle/>
                    <a:p>
                      <a:endParaRPr kumimoji="1" lang="ja-JP" altLang="en-US" sz="1100" dirty="0"/>
                    </a:p>
                  </a:txBody>
                  <a:tcPr/>
                </a:tc>
                <a:tc hMerge="1">
                  <a:txBody>
                    <a:bodyPr/>
                    <a:lstStyle/>
                    <a:p>
                      <a:endParaRPr kumimoji="1" lang="ja-JP" altLang="en-US" sz="1100" dirty="0"/>
                    </a:p>
                  </a:txBody>
                  <a:tcPr/>
                </a:tc>
                <a:extLst>
                  <a:ext uri="{0D108BD9-81ED-4DB2-BD59-A6C34878D82A}">
                    <a16:rowId xmlns:a16="http://schemas.microsoft.com/office/drawing/2014/main" val="1864170960"/>
                  </a:ext>
                </a:extLst>
              </a:tr>
              <a:tr h="288000">
                <a:tc rowSpan="2">
                  <a:txBody>
                    <a:bodyPr/>
                    <a:lstStyle/>
                    <a:p>
                      <a:pPr algn="ctr"/>
                      <a:r>
                        <a:rPr kumimoji="1" lang="en-US" altLang="ja-JP" sz="1200" b="1" dirty="0" smtClean="0">
                          <a:solidFill>
                            <a:schemeClr val="bg1"/>
                          </a:solidFill>
                        </a:rPr>
                        <a:t>Screen</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rPr>
                        <a:t>Decision table</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2">
                  <a:txBody>
                    <a:bodyPr/>
                    <a:lstStyle/>
                    <a:p>
                      <a:pPr algn="ctr"/>
                      <a:r>
                        <a:rPr kumimoji="1" lang="en-US" altLang="ja-JP" sz="1200" b="1" dirty="0" smtClean="0">
                          <a:solidFill>
                            <a:schemeClr val="bg1"/>
                          </a:solidFill>
                        </a:rPr>
                        <a:t>Rule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endParaRPr kumimoji="1" lang="ja-JP" altLang="en-US" sz="1100" dirty="0"/>
                    </a:p>
                  </a:txBody>
                  <a:tcPr/>
                </a:tc>
                <a:tc rowSpan="2">
                  <a:txBody>
                    <a:bodyPr/>
                    <a:lstStyle/>
                    <a:p>
                      <a:pPr algn="ctr"/>
                      <a:r>
                        <a:rPr kumimoji="1" lang="en-US" altLang="ja-JP" sz="1200" b="1" dirty="0" smtClean="0">
                          <a:solidFill>
                            <a:schemeClr val="bg1"/>
                          </a:solidFill>
                        </a:rPr>
                        <a:t>Request history</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rPr>
                        <a:t>Action history</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4079468299"/>
                  </a:ext>
                </a:extLst>
              </a:tr>
              <a:tr h="28800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200" b="1" dirty="0" smtClean="0">
                          <a:solidFill>
                            <a:schemeClr val="bg1"/>
                          </a:solidFill>
                        </a:rPr>
                        <a:t>Staging</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174862609"/>
                  </a:ext>
                </a:extLst>
              </a:tr>
              <a:tr h="1296000">
                <a:tc>
                  <a:txBody>
                    <a:bodyPr/>
                    <a:lstStyle/>
                    <a:p>
                      <a:pPr algn="ctr"/>
                      <a:r>
                        <a:rPr kumimoji="1" lang="en-US" altLang="ja-JP" sz="1200" b="1" dirty="0" smtClean="0">
                          <a:solidFill>
                            <a:schemeClr val="bg1"/>
                          </a:solidFill>
                        </a:rPr>
                        <a:t>Decision</a:t>
                      </a:r>
                      <a:r>
                        <a:rPr kumimoji="1" lang="en-US" altLang="ja-JP" sz="1200" b="1" baseline="0" dirty="0" smtClean="0">
                          <a:solidFill>
                            <a:schemeClr val="bg1"/>
                          </a:solidFill>
                        </a:rPr>
                        <a:t> table file</a:t>
                      </a:r>
                      <a:endParaRPr kumimoji="1" lang="en-US" altLang="ja-JP" sz="1200" b="1" dirty="0" smtClean="0">
                        <a:solidFill>
                          <a:schemeClr val="bg1"/>
                        </a:solidFill>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a:endParaRPr kumimoji="1" lang="ja-JP" altLang="en-US" sz="12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endParaRPr kumimoji="1" lang="ja-JP" altLang="en-US" sz="12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endParaRPr kumimoji="1" lang="ja-JP" altLang="en-US" sz="12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endParaRPr kumimoji="1" lang="ja-JP" altLang="en-US" sz="12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endParaRPr kumimoji="1" lang="ja-JP" altLang="en-US" sz="12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27179911"/>
                  </a:ext>
                </a:extLst>
              </a:tr>
            </a:tbl>
          </a:graphicData>
        </a:graphic>
      </p:graphicFrame>
      <p:sp>
        <p:nvSpPr>
          <p:cNvPr id="5" name="右矢印 4"/>
          <p:cNvSpPr/>
          <p:nvPr/>
        </p:nvSpPr>
        <p:spPr bwMode="auto">
          <a:xfrm>
            <a:off x="3498005" y="4020105"/>
            <a:ext cx="7566685" cy="523709"/>
          </a:xfrm>
          <a:prstGeom prst="rightArrow">
            <a:avLst/>
          </a:prstGeom>
          <a:solidFill>
            <a:schemeClr val="tx1">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フローチャート: 内部記憶 7"/>
          <p:cNvSpPr/>
          <p:nvPr/>
        </p:nvSpPr>
        <p:spPr bwMode="auto">
          <a:xfrm>
            <a:off x="2639520" y="4085568"/>
            <a:ext cx="1306800" cy="392782"/>
          </a:xfrm>
          <a:prstGeom prst="flowChartInternalStorage">
            <a:avLst/>
          </a:prstGeom>
          <a:solidFill>
            <a:schemeClr val="bg1"/>
          </a:solidFill>
          <a:ln w="12700">
            <a:solidFill>
              <a:schemeClr val="tx1"/>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000" b="1" dirty="0" err="1" smtClean="0">
                <a:latin typeface="+mn-ea"/>
              </a:rPr>
              <a:t>Name_dtAAA</a:t>
            </a:r>
            <a:endParaRPr kumimoji="1" lang="ja-JP" altLang="en-US" sz="1000" b="1" dirty="0" smtClean="0">
              <a:latin typeface="+mn-ea"/>
            </a:endParaRPr>
          </a:p>
        </p:txBody>
      </p:sp>
      <p:sp>
        <p:nvSpPr>
          <p:cNvPr id="9" name="フローチャート: 内部記憶 8"/>
          <p:cNvSpPr/>
          <p:nvPr/>
        </p:nvSpPr>
        <p:spPr bwMode="auto">
          <a:xfrm>
            <a:off x="9109800" y="4085568"/>
            <a:ext cx="1306800" cy="392782"/>
          </a:xfrm>
          <a:prstGeom prst="flowChartInternalStorage">
            <a:avLst/>
          </a:prstGeom>
          <a:solidFill>
            <a:schemeClr val="bg1"/>
          </a:solidFill>
          <a:ln w="12700">
            <a:solidFill>
              <a:schemeClr val="tx1"/>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0" name="右矢印 9"/>
          <p:cNvSpPr/>
          <p:nvPr/>
        </p:nvSpPr>
        <p:spPr bwMode="auto">
          <a:xfrm>
            <a:off x="3498005" y="4639723"/>
            <a:ext cx="7566685" cy="523709"/>
          </a:xfrm>
          <a:prstGeom prst="rightArrow">
            <a:avLst/>
          </a:prstGeom>
          <a:solidFill>
            <a:schemeClr val="tx1">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フローチャート: 内部記憶 10"/>
          <p:cNvSpPr/>
          <p:nvPr/>
        </p:nvSpPr>
        <p:spPr bwMode="auto">
          <a:xfrm>
            <a:off x="2639520" y="4705186"/>
            <a:ext cx="1306800" cy="392782"/>
          </a:xfrm>
          <a:prstGeom prst="flowChartInternalStorage">
            <a:avLst/>
          </a:prstGeom>
          <a:solidFill>
            <a:schemeClr val="bg1"/>
          </a:solidFill>
          <a:ln w="12700">
            <a:solidFill>
              <a:schemeClr val="tx1"/>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000" b="1" dirty="0" err="1" smtClean="0">
                <a:latin typeface="+mn-ea"/>
              </a:rPr>
              <a:t>Name_dtBBB</a:t>
            </a:r>
            <a:endParaRPr kumimoji="1" lang="ja-JP" altLang="en-US" sz="1000" b="1" dirty="0" smtClean="0">
              <a:latin typeface="+mn-ea"/>
            </a:endParaRPr>
          </a:p>
        </p:txBody>
      </p:sp>
      <p:sp>
        <p:nvSpPr>
          <p:cNvPr id="12" name="フローチャート: 内部記憶 11"/>
          <p:cNvSpPr/>
          <p:nvPr/>
        </p:nvSpPr>
        <p:spPr bwMode="auto">
          <a:xfrm>
            <a:off x="9109800" y="4705186"/>
            <a:ext cx="1306800" cy="392782"/>
          </a:xfrm>
          <a:prstGeom prst="flowChartInternalStorage">
            <a:avLst/>
          </a:prstGeom>
          <a:solidFill>
            <a:schemeClr val="bg1"/>
          </a:solidFill>
          <a:ln w="12700">
            <a:solidFill>
              <a:schemeClr val="tx1"/>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Tree>
    <p:extLst>
      <p:ext uri="{BB962C8B-B14F-4D97-AF65-F5344CB8AC3E}">
        <p14:creationId xmlns:p14="http://schemas.microsoft.com/office/powerpoint/2010/main" val="1450165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438846" y="3749910"/>
            <a:ext cx="3684273" cy="2052231"/>
          </a:xfrm>
          <a:prstGeom prst="rect">
            <a:avLst/>
          </a:prstGeom>
        </p:spPr>
      </p:pic>
      <p:sp>
        <p:nvSpPr>
          <p:cNvPr id="6" name="タイトル 5"/>
          <p:cNvSpPr>
            <a:spLocks noGrp="1"/>
          </p:cNvSpPr>
          <p:nvPr>
            <p:ph type="title"/>
          </p:nvPr>
        </p:nvSpPr>
        <p:spPr/>
        <p:txBody>
          <a:bodyPr/>
          <a:lstStyle/>
          <a:p>
            <a:r>
              <a:rPr lang="en-US" altLang="ja-JP" dirty="0"/>
              <a:t>2.4</a:t>
            </a:r>
            <a:r>
              <a:rPr lang="ja-JP" altLang="en-US" dirty="0"/>
              <a:t>　</a:t>
            </a:r>
            <a:r>
              <a:rPr lang="en-US" altLang="ja-JP" dirty="0"/>
              <a:t> Create Decision table </a:t>
            </a:r>
            <a:r>
              <a:rPr lang="ja-JP" altLang="en-US" dirty="0" smtClean="0"/>
              <a:t>（</a:t>
            </a:r>
            <a:r>
              <a:rPr lang="en-US" altLang="ja-JP" dirty="0"/>
              <a:t>4/6</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normAutofit/>
          </a:bodyPr>
          <a:lstStyle/>
          <a:p>
            <a:r>
              <a:rPr lang="en-US" altLang="ja-JP" dirty="0"/>
              <a:t>Using the "Decision table" screen </a:t>
            </a:r>
            <a:r>
              <a:rPr lang="ja-JP" altLang="en-US" dirty="0" smtClean="0"/>
              <a:t>（</a:t>
            </a:r>
            <a:r>
              <a:rPr lang="en-US" altLang="ja-JP" dirty="0"/>
              <a:t>2/3</a:t>
            </a:r>
            <a:r>
              <a:rPr lang="ja-JP" altLang="en-US" dirty="0"/>
              <a:t>）</a:t>
            </a:r>
            <a:endParaRPr lang="en-US" altLang="ja-JP" dirty="0"/>
          </a:p>
          <a:p>
            <a:pPr lvl="1"/>
            <a:endParaRPr lang="en-US" altLang="ja-JP" dirty="0"/>
          </a:p>
          <a:p>
            <a:pPr lvl="1"/>
            <a:r>
              <a:rPr lang="en-US" altLang="ja-JP" dirty="0" smtClean="0"/>
              <a:t>“Conditional expression” tab</a:t>
            </a:r>
            <a:endParaRPr lang="en-US" altLang="ja-JP" dirty="0"/>
          </a:p>
          <a:p>
            <a:pPr lvl="2"/>
            <a:r>
              <a:rPr lang="en-US" altLang="ja-JP" dirty="0" smtClean="0"/>
              <a:t>Input Condition name and Conditional expression and create rule</a:t>
            </a:r>
            <a:endParaRPr lang="en-US" altLang="ja-JP" dirty="0"/>
          </a:p>
          <a:p>
            <a:pPr lvl="2"/>
            <a:endParaRPr lang="en-US" altLang="ja-JP" dirty="0"/>
          </a:p>
          <a:p>
            <a:pPr lvl="2"/>
            <a:r>
              <a:rPr lang="en-US" altLang="ja-JP" dirty="0" smtClean="0"/>
              <a:t>E.g.)</a:t>
            </a:r>
            <a:r>
              <a:rPr lang="en-US" altLang="ja-JP" b="1" u="heavy" dirty="0" smtClean="0">
                <a:uFill>
                  <a:solidFill>
                    <a:srgbClr val="FF0000"/>
                  </a:solidFill>
                </a:uFill>
              </a:rPr>
              <a:t>If </a:t>
            </a:r>
            <a:r>
              <a:rPr lang="en-US" altLang="ja-JP" b="1" u="heavy" dirty="0">
                <a:uFill>
                  <a:solidFill>
                    <a:srgbClr val="FF0000"/>
                  </a:solidFill>
                </a:uFill>
              </a:rPr>
              <a:t>a message containing "HDD" with alert level" Error" is </a:t>
            </a:r>
            <a:r>
              <a:rPr lang="en-US" altLang="ja-JP" b="1" u="heavy" dirty="0">
                <a:solidFill>
                  <a:srgbClr val="002060"/>
                </a:solidFill>
                <a:uFill>
                  <a:solidFill>
                    <a:srgbClr val="FF0000"/>
                  </a:solidFill>
                </a:uFill>
              </a:rPr>
              <a:t>received, run action A</a:t>
            </a:r>
            <a:r>
              <a:rPr lang="en-US" altLang="ja-JP" b="1" u="heavy" dirty="0" smtClean="0">
                <a:solidFill>
                  <a:srgbClr val="002060"/>
                </a:solidFill>
                <a:uFill>
                  <a:solidFill>
                    <a:srgbClr val="FF0000"/>
                  </a:solidFill>
                </a:uFill>
              </a:rPr>
              <a:t>.</a:t>
            </a:r>
          </a:p>
          <a:p>
            <a:pPr lvl="2"/>
            <a:endParaRPr lang="en-US" altLang="ja-JP" sz="1400" b="1" u="heavy" dirty="0">
              <a:uFill>
                <a:solidFill>
                  <a:srgbClr val="0A3368"/>
                </a:solidFill>
              </a:uFill>
            </a:endParaRPr>
          </a:p>
          <a:p>
            <a:pPr lvl="2"/>
            <a:endParaRPr lang="en-US" altLang="ja-JP" b="1" u="heavy" dirty="0" smtClean="0">
              <a:uFill>
                <a:solidFill>
                  <a:srgbClr val="0A3368"/>
                </a:solidFill>
              </a:uFill>
            </a:endParaRPr>
          </a:p>
          <a:p>
            <a:pPr lvl="2"/>
            <a:endParaRPr lang="en-US" altLang="ja-JP" sz="1400" b="1" u="heavy" dirty="0">
              <a:uFill>
                <a:solidFill>
                  <a:srgbClr val="0A3368"/>
                </a:solidFill>
              </a:uFill>
            </a:endParaRPr>
          </a:p>
          <a:p>
            <a:pPr lvl="2"/>
            <a:endParaRPr lang="en-US" altLang="ja-JP" b="1" u="heavy" dirty="0" smtClean="0">
              <a:uFill>
                <a:solidFill>
                  <a:srgbClr val="0A3368"/>
                </a:solidFill>
              </a:uFill>
            </a:endParaRPr>
          </a:p>
          <a:p>
            <a:pPr lvl="2"/>
            <a:endParaRPr lang="en-US" altLang="ja-JP" sz="1400" b="1" u="heavy" dirty="0">
              <a:uFill>
                <a:solidFill>
                  <a:srgbClr val="0A3368"/>
                </a:solidFill>
              </a:uFill>
            </a:endParaRPr>
          </a:p>
          <a:p>
            <a:pPr lvl="2"/>
            <a:endParaRPr lang="en-US" altLang="ja-JP" b="1" u="heavy" dirty="0" smtClean="0">
              <a:uFill>
                <a:solidFill>
                  <a:srgbClr val="0A3368"/>
                </a:solidFill>
              </a:uFill>
            </a:endParaRPr>
          </a:p>
          <a:p>
            <a:pPr lvl="2"/>
            <a:endParaRPr lang="en-US" altLang="ja-JP" sz="1400" b="1" u="heavy" dirty="0">
              <a:uFill>
                <a:solidFill>
                  <a:srgbClr val="0A3368"/>
                </a:solidFill>
              </a:uFill>
            </a:endParaRPr>
          </a:p>
          <a:p>
            <a:pPr lvl="2"/>
            <a:endParaRPr lang="en-US" altLang="ja-JP" b="1" u="heavy" dirty="0" smtClean="0">
              <a:uFill>
                <a:solidFill>
                  <a:srgbClr val="0A3368"/>
                </a:solidFill>
              </a:uFill>
            </a:endParaRPr>
          </a:p>
          <a:p>
            <a:pPr lvl="2"/>
            <a:endParaRPr lang="en-US" altLang="ja-JP" sz="1400" b="1" u="heavy" dirty="0">
              <a:uFill>
                <a:solidFill>
                  <a:srgbClr val="0A3368"/>
                </a:solidFill>
              </a:uFill>
            </a:endParaRPr>
          </a:p>
          <a:p>
            <a:pPr lvl="2"/>
            <a:endParaRPr lang="en-US" altLang="ja-JP" b="1" u="heavy" dirty="0" smtClean="0">
              <a:uFill>
                <a:solidFill>
                  <a:srgbClr val="0A3368"/>
                </a:solidFill>
              </a:uFill>
            </a:endParaRPr>
          </a:p>
          <a:p>
            <a:pPr lvl="2"/>
            <a:endParaRPr lang="en-US" altLang="ja-JP" sz="1400" b="1" u="heavy" dirty="0">
              <a:uFill>
                <a:solidFill>
                  <a:srgbClr val="0A3368"/>
                </a:solidFill>
              </a:uFill>
            </a:endParaRPr>
          </a:p>
          <a:p>
            <a:pPr lvl="2"/>
            <a:endParaRPr lang="en-US" altLang="ja-JP" b="1" u="heavy" dirty="0" smtClean="0">
              <a:uFill>
                <a:solidFill>
                  <a:srgbClr val="0A3368"/>
                </a:solidFill>
              </a:uFill>
            </a:endParaRPr>
          </a:p>
          <a:p>
            <a:pPr lvl="2"/>
            <a:r>
              <a:rPr lang="en-US" altLang="ja-JP" dirty="0"/>
              <a:t>Users can use test requests (explained later) in order to check if the Rule is valid or not</a:t>
            </a:r>
            <a:endParaRPr lang="en-US" altLang="ja-JP" sz="1400" b="0" dirty="0" smtClean="0"/>
          </a:p>
        </p:txBody>
      </p:sp>
      <p:sp>
        <p:nvSpPr>
          <p:cNvPr id="4" name="テキスト ボックス 3"/>
          <p:cNvSpPr txBox="1"/>
          <p:nvPr/>
        </p:nvSpPr>
        <p:spPr>
          <a:xfrm>
            <a:off x="1325163" y="2750103"/>
            <a:ext cx="4082177" cy="307777"/>
          </a:xfrm>
          <a:prstGeom prst="rect">
            <a:avLst/>
          </a:prstGeom>
          <a:noFill/>
          <a:ln>
            <a:noFill/>
          </a:ln>
        </p:spPr>
        <p:txBody>
          <a:bodyPr wrap="square" rtlCol="0" anchor="b">
            <a:spAutoFit/>
          </a:bodyPr>
          <a:lstStyle/>
          <a:p>
            <a:pPr algn="ctr"/>
            <a:r>
              <a:rPr lang="en-US" altLang="ja-JP" sz="1400" dirty="0">
                <a:solidFill>
                  <a:srgbClr val="FF0000"/>
                </a:solidFill>
                <a:latin typeface="+mn-ea"/>
              </a:rPr>
              <a:t>We want to make this a condition in the </a:t>
            </a:r>
            <a:r>
              <a:rPr lang="en-US" altLang="ja-JP" sz="1400" dirty="0" smtClean="0">
                <a:solidFill>
                  <a:srgbClr val="FF0000"/>
                </a:solidFill>
                <a:latin typeface="+mn-ea"/>
              </a:rPr>
              <a:t>rule</a:t>
            </a:r>
            <a:endParaRPr kumimoji="1" lang="en-US" altLang="ja-JP" sz="1400" dirty="0" smtClean="0">
              <a:solidFill>
                <a:srgbClr val="FF0000"/>
              </a:solidFill>
              <a:latin typeface="+mn-ea"/>
            </a:endParaRPr>
          </a:p>
        </p:txBody>
      </p:sp>
      <p:sp>
        <p:nvSpPr>
          <p:cNvPr id="5" name="テキスト ボックス 4"/>
          <p:cNvSpPr txBox="1"/>
          <p:nvPr/>
        </p:nvSpPr>
        <p:spPr>
          <a:xfrm>
            <a:off x="7582833" y="2754664"/>
            <a:ext cx="2833767" cy="954107"/>
          </a:xfrm>
          <a:prstGeom prst="rect">
            <a:avLst/>
          </a:prstGeom>
          <a:noFill/>
        </p:spPr>
        <p:txBody>
          <a:bodyPr wrap="square" rtlCol="0">
            <a:spAutoFit/>
          </a:bodyPr>
          <a:lstStyle/>
          <a:p>
            <a:r>
              <a:rPr lang="en-US" altLang="ja-JP" sz="1400" dirty="0">
                <a:solidFill>
                  <a:srgbClr val="0A3368"/>
                </a:solidFill>
                <a:latin typeface="+mn-ea"/>
              </a:rPr>
              <a:t>The action that will be run after the rule matching is written in </a:t>
            </a:r>
            <a:r>
              <a:rPr lang="en-US" altLang="ja-JP" sz="1400" dirty="0" smtClean="0">
                <a:solidFill>
                  <a:srgbClr val="0A3368"/>
                </a:solidFill>
                <a:latin typeface="+mn-ea"/>
              </a:rPr>
              <a:t>the </a:t>
            </a:r>
            <a:r>
              <a:rPr lang="en-US" altLang="ja-JP" sz="1400" dirty="0">
                <a:solidFill>
                  <a:srgbClr val="0A3368"/>
                </a:solidFill>
                <a:latin typeface="+mn-ea"/>
              </a:rPr>
              <a:t>"Decision table file".</a:t>
            </a:r>
            <a:endParaRPr kumimoji="1" lang="en-US" altLang="ja-JP" sz="1400" dirty="0" smtClean="0">
              <a:solidFill>
                <a:srgbClr val="0A3368"/>
              </a:solidFill>
              <a:latin typeface="+mn-ea"/>
            </a:endParaRPr>
          </a:p>
        </p:txBody>
      </p:sp>
      <p:sp>
        <p:nvSpPr>
          <p:cNvPr id="9" name="下矢印 8"/>
          <p:cNvSpPr/>
          <p:nvPr/>
        </p:nvSpPr>
        <p:spPr bwMode="auto">
          <a:xfrm>
            <a:off x="1504959" y="3030852"/>
            <a:ext cx="3571111" cy="756000"/>
          </a:xfrm>
          <a:prstGeom prst="downArrow">
            <a:avLst>
              <a:gd name="adj1" fmla="val 78874"/>
              <a:gd name="adj2" fmla="val 50000"/>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2030783" y="3065029"/>
            <a:ext cx="2519463" cy="600164"/>
          </a:xfrm>
          <a:prstGeom prst="rect">
            <a:avLst/>
          </a:prstGeom>
          <a:noFill/>
        </p:spPr>
        <p:txBody>
          <a:bodyPr wrap="square" rtlCol="0">
            <a:spAutoFit/>
          </a:bodyPr>
          <a:lstStyle/>
          <a:p>
            <a:pPr algn="ctr"/>
            <a:r>
              <a:rPr lang="en-US" altLang="ja-JP" sz="1100" b="1" dirty="0">
                <a:solidFill>
                  <a:schemeClr val="bg1"/>
                </a:solidFill>
                <a:latin typeface="+mn-ea"/>
              </a:rPr>
              <a:t>Configure in the "Conditional expression" tab in the decision table screen</a:t>
            </a:r>
            <a:endParaRPr kumimoji="1" lang="en-US" altLang="ja-JP" sz="1100" b="1" dirty="0" smtClean="0">
              <a:solidFill>
                <a:schemeClr val="bg1"/>
              </a:solidFill>
              <a:latin typeface="+mn-ea"/>
            </a:endParaRPr>
          </a:p>
        </p:txBody>
      </p:sp>
      <p:cxnSp>
        <p:nvCxnSpPr>
          <p:cNvPr id="11" name="直線コネクタ 10"/>
          <p:cNvCxnSpPr/>
          <p:nvPr/>
        </p:nvCxnSpPr>
        <p:spPr bwMode="auto">
          <a:xfrm>
            <a:off x="1181132" y="2614631"/>
            <a:ext cx="216030" cy="437244"/>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1387434" y="3042320"/>
            <a:ext cx="3636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7244530" y="2675852"/>
            <a:ext cx="360050" cy="1133143"/>
          </a:xfrm>
          <a:prstGeom prst="line">
            <a:avLst/>
          </a:prstGeom>
          <a:solidFill>
            <a:schemeClr val="bg1"/>
          </a:solidFill>
          <a:ln w="38100" cap="flat" cmpd="sng" algn="ctr">
            <a:solidFill>
              <a:srgbClr val="0A3368"/>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flipV="1">
            <a:off x="7604580" y="3792246"/>
            <a:ext cx="2649719" cy="0"/>
          </a:xfrm>
          <a:prstGeom prst="line">
            <a:avLst/>
          </a:prstGeom>
          <a:solidFill>
            <a:schemeClr val="bg1"/>
          </a:solidFill>
          <a:ln w="38100" cap="flat" cmpd="sng" algn="ctr">
            <a:solidFill>
              <a:srgbClr val="0A336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5407340" y="4494482"/>
            <a:ext cx="3504780" cy="1295466"/>
          </a:xfrm>
          <a:prstGeom prst="roundRect">
            <a:avLst>
              <a:gd name="adj" fmla="val 10926"/>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a:xfrm>
            <a:off x="5519920" y="4511230"/>
            <a:ext cx="3185641" cy="1323439"/>
          </a:xfrm>
          <a:prstGeom prst="rect">
            <a:avLst/>
          </a:prstGeom>
        </p:spPr>
        <p:txBody>
          <a:bodyPr wrap="square">
            <a:spAutoFit/>
          </a:bodyPr>
          <a:lstStyle/>
          <a:p>
            <a:pPr marL="0" lvl="2" indent="-287387"/>
            <a:r>
              <a:rPr lang="en-US" altLang="ja-JP" sz="1600" dirty="0"/>
              <a:t>We will describe the condition messages (In this case,  "Error" and "HDD" ) as a specific rule in the "Decision table file".</a:t>
            </a:r>
            <a:endParaRPr lang="en-US" altLang="ja-JP" sz="2000" dirty="0"/>
          </a:p>
        </p:txBody>
      </p:sp>
      <p:cxnSp>
        <p:nvCxnSpPr>
          <p:cNvPr id="17" name="直線コネクタ 16"/>
          <p:cNvCxnSpPr>
            <a:endCxn id="15" idx="1"/>
          </p:cNvCxnSpPr>
          <p:nvPr/>
        </p:nvCxnSpPr>
        <p:spPr bwMode="auto">
          <a:xfrm>
            <a:off x="5157029" y="4731735"/>
            <a:ext cx="250311" cy="410480"/>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フリーフォーム 17"/>
          <p:cNvSpPr/>
          <p:nvPr/>
        </p:nvSpPr>
        <p:spPr bwMode="auto">
          <a:xfrm>
            <a:off x="1438845" y="4055056"/>
            <a:ext cx="3661175" cy="1706302"/>
          </a:xfrm>
          <a:custGeom>
            <a:avLst/>
            <a:gdLst>
              <a:gd name="connsiteX0" fmla="*/ 1078178 w 3078456"/>
              <a:gd name="connsiteY0" fmla="*/ 0 h 1706302"/>
              <a:gd name="connsiteX1" fmla="*/ 2007450 w 3078456"/>
              <a:gd name="connsiteY1" fmla="*/ 0 h 1706302"/>
              <a:gd name="connsiteX2" fmla="*/ 2046884 w 3078456"/>
              <a:gd name="connsiteY2" fmla="*/ 39434 h 1706302"/>
              <a:gd name="connsiteX3" fmla="*/ 2046884 w 3078456"/>
              <a:gd name="connsiteY3" fmla="*/ 307188 h 1706302"/>
              <a:gd name="connsiteX4" fmla="*/ 3032943 w 3078456"/>
              <a:gd name="connsiteY4" fmla="*/ 307188 h 1706302"/>
              <a:gd name="connsiteX5" fmla="*/ 3078456 w 3078456"/>
              <a:gd name="connsiteY5" fmla="*/ 352701 h 1706302"/>
              <a:gd name="connsiteX6" fmla="*/ 3078456 w 3078456"/>
              <a:gd name="connsiteY6" fmla="*/ 1660789 h 1706302"/>
              <a:gd name="connsiteX7" fmla="*/ 3032943 w 3078456"/>
              <a:gd name="connsiteY7" fmla="*/ 1706302 h 1706302"/>
              <a:gd name="connsiteX8" fmla="*/ 45513 w 3078456"/>
              <a:gd name="connsiteY8" fmla="*/ 1706302 h 1706302"/>
              <a:gd name="connsiteX9" fmla="*/ 0 w 3078456"/>
              <a:gd name="connsiteY9" fmla="*/ 1660789 h 1706302"/>
              <a:gd name="connsiteX10" fmla="*/ 0 w 3078456"/>
              <a:gd name="connsiteY10" fmla="*/ 352701 h 1706302"/>
              <a:gd name="connsiteX11" fmla="*/ 45513 w 3078456"/>
              <a:gd name="connsiteY11" fmla="*/ 307188 h 1706302"/>
              <a:gd name="connsiteX12" fmla="*/ 1038744 w 3078456"/>
              <a:gd name="connsiteY12" fmla="*/ 307188 h 1706302"/>
              <a:gd name="connsiteX13" fmla="*/ 1038744 w 3078456"/>
              <a:gd name="connsiteY13" fmla="*/ 39434 h 1706302"/>
              <a:gd name="connsiteX14" fmla="*/ 1078178 w 3078456"/>
              <a:gd name="connsiteY14" fmla="*/ 0 h 170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456" h="1706302">
                <a:moveTo>
                  <a:pt x="1078178" y="0"/>
                </a:moveTo>
                <a:lnTo>
                  <a:pt x="2007450" y="0"/>
                </a:lnTo>
                <a:cubicBezTo>
                  <a:pt x="2029229" y="0"/>
                  <a:pt x="2046884" y="17655"/>
                  <a:pt x="2046884" y="39434"/>
                </a:cubicBezTo>
                <a:lnTo>
                  <a:pt x="2046884" y="307188"/>
                </a:lnTo>
                <a:lnTo>
                  <a:pt x="3032943" y="307188"/>
                </a:lnTo>
                <a:cubicBezTo>
                  <a:pt x="3058079" y="307188"/>
                  <a:pt x="3078456" y="327565"/>
                  <a:pt x="3078456" y="352701"/>
                </a:cubicBezTo>
                <a:lnTo>
                  <a:pt x="3078456" y="1660789"/>
                </a:lnTo>
                <a:cubicBezTo>
                  <a:pt x="3078456" y="1685925"/>
                  <a:pt x="3058079" y="1706302"/>
                  <a:pt x="3032943" y="1706302"/>
                </a:cubicBezTo>
                <a:lnTo>
                  <a:pt x="45513" y="1706302"/>
                </a:lnTo>
                <a:cubicBezTo>
                  <a:pt x="20377" y="1706302"/>
                  <a:pt x="0" y="1685925"/>
                  <a:pt x="0" y="1660789"/>
                </a:cubicBezTo>
                <a:lnTo>
                  <a:pt x="0" y="352701"/>
                </a:lnTo>
                <a:cubicBezTo>
                  <a:pt x="0" y="327565"/>
                  <a:pt x="20377" y="307188"/>
                  <a:pt x="45513" y="307188"/>
                </a:cubicBezTo>
                <a:lnTo>
                  <a:pt x="1038744" y="307188"/>
                </a:lnTo>
                <a:lnTo>
                  <a:pt x="1038744" y="39434"/>
                </a:lnTo>
                <a:cubicBezTo>
                  <a:pt x="1038744" y="17655"/>
                  <a:pt x="1056399" y="0"/>
                  <a:pt x="1078178" y="0"/>
                </a:cubicBez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498075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2.4</a:t>
            </a:r>
            <a:r>
              <a:rPr lang="ja-JP" altLang="en-US" dirty="0"/>
              <a:t>　</a:t>
            </a:r>
            <a:r>
              <a:rPr lang="en-US" altLang="ja-JP" dirty="0"/>
              <a:t> Create Decision table </a:t>
            </a:r>
            <a:r>
              <a:rPr lang="ja-JP" altLang="en-US" dirty="0" smtClean="0"/>
              <a:t>（</a:t>
            </a:r>
            <a:r>
              <a:rPr lang="en-US" altLang="ja-JP" dirty="0"/>
              <a:t>5/6</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Using the "Decision table" screen </a:t>
            </a:r>
            <a:r>
              <a:rPr lang="ja-JP" altLang="en-US" dirty="0" smtClean="0"/>
              <a:t>（</a:t>
            </a:r>
            <a:r>
              <a:rPr lang="en-US" altLang="ja-JP" dirty="0"/>
              <a:t>3/3</a:t>
            </a:r>
            <a:r>
              <a:rPr lang="ja-JP" altLang="en-US" dirty="0"/>
              <a:t>）</a:t>
            </a:r>
            <a:endParaRPr lang="en-US" altLang="ja-JP" dirty="0"/>
          </a:p>
          <a:p>
            <a:pPr lvl="1"/>
            <a:endParaRPr lang="en-US" altLang="ja-JP" dirty="0"/>
          </a:p>
          <a:p>
            <a:pPr lvl="1"/>
            <a:r>
              <a:rPr lang="en-US" altLang="ja-JP" dirty="0" smtClean="0"/>
              <a:t>“Unknown event notification”</a:t>
            </a:r>
            <a:r>
              <a:rPr lang="ja-JP" altLang="en-US" dirty="0"/>
              <a:t> </a:t>
            </a:r>
            <a:r>
              <a:rPr lang="en-US" altLang="ja-JP" dirty="0" smtClean="0"/>
              <a:t>tab</a:t>
            </a:r>
            <a:endParaRPr lang="en-US" altLang="ja-JP" dirty="0"/>
          </a:p>
          <a:p>
            <a:pPr lvl="2"/>
            <a:r>
              <a:rPr lang="en-US" altLang="ja-JP" dirty="0"/>
              <a:t>If you select "Send me notification over e-mail", an notification will be sent to you when an unknown event occurs</a:t>
            </a:r>
            <a:r>
              <a:rPr lang="en-US" altLang="ja-JP" dirty="0" smtClean="0"/>
              <a:t>.</a:t>
            </a:r>
          </a:p>
          <a:p>
            <a:pPr lvl="2"/>
            <a:endParaRPr lang="en-US" altLang="ja-JP" dirty="0"/>
          </a:p>
          <a:p>
            <a:pPr lvl="1"/>
            <a:r>
              <a:rPr lang="en-US" altLang="ja-JP" dirty="0" smtClean="0"/>
              <a:t>“Known” and “Unknown” events</a:t>
            </a:r>
            <a:endParaRPr lang="en-US" altLang="ja-JP" dirty="0"/>
          </a:p>
          <a:p>
            <a:pPr lvl="2"/>
            <a:r>
              <a:rPr lang="en-US" altLang="ja-JP" dirty="0" smtClean="0"/>
              <a:t>Known events</a:t>
            </a:r>
            <a:r>
              <a:rPr lang="ja-JP" altLang="en-US" dirty="0" smtClean="0"/>
              <a:t>：</a:t>
            </a:r>
            <a:r>
              <a:rPr lang="en-US" altLang="ja-JP" dirty="0"/>
              <a:t>R</a:t>
            </a:r>
            <a:r>
              <a:rPr lang="en-US" altLang="ja-JP" dirty="0" smtClean="0"/>
              <a:t>ule defined</a:t>
            </a:r>
            <a:r>
              <a:rPr lang="ja-JP" altLang="en-US" dirty="0" smtClean="0"/>
              <a:t> </a:t>
            </a:r>
            <a:r>
              <a:rPr lang="en-US" altLang="ja-JP" dirty="0" smtClean="0"/>
              <a:t>Events with defined actions.</a:t>
            </a:r>
          </a:p>
          <a:p>
            <a:pPr lvl="2"/>
            <a:r>
              <a:rPr lang="en-US" altLang="ja-JP" dirty="0" smtClean="0"/>
              <a:t>Unknown events</a:t>
            </a:r>
            <a:r>
              <a:rPr lang="ja-JP" altLang="en-US" dirty="0" smtClean="0"/>
              <a:t>：</a:t>
            </a:r>
            <a:r>
              <a:rPr lang="en-US" altLang="ja-JP" dirty="0" smtClean="0"/>
              <a:t>Events that are not defined as Known events</a:t>
            </a:r>
            <a:endParaRPr lang="en-US" altLang="ja-JP" dirty="0"/>
          </a:p>
          <a:p>
            <a:pPr marL="360000" lvl="2" indent="0">
              <a:buNone/>
            </a:pPr>
            <a:endParaRPr lang="en-US" altLang="ja-JP" dirty="0"/>
          </a:p>
          <a:p>
            <a:pPr lvl="1"/>
            <a:r>
              <a:rPr lang="en-US" altLang="ja-JP" dirty="0" smtClean="0"/>
              <a:t>E.g.)</a:t>
            </a:r>
            <a:r>
              <a:rPr lang="ja-JP" altLang="en-US" dirty="0" smtClean="0"/>
              <a:t> </a:t>
            </a:r>
            <a:r>
              <a:rPr lang="en-US" altLang="ja-JP" dirty="0"/>
              <a:t>When you have "Send notification over e-mail" and the system receives a message with "Error", which is </a:t>
            </a:r>
            <a:r>
              <a:rPr lang="en-US" altLang="ja-JP" dirty="0" smtClean="0"/>
              <a:t>	not </a:t>
            </a:r>
            <a:r>
              <a:rPr lang="en-US" altLang="ja-JP" dirty="0"/>
              <a:t>defined by a rule.</a:t>
            </a:r>
          </a:p>
        </p:txBody>
      </p:sp>
      <p:graphicFrame>
        <p:nvGraphicFramePr>
          <p:cNvPr id="4" name="表 3"/>
          <p:cNvGraphicFramePr>
            <a:graphicFrameLocks noGrp="1"/>
          </p:cNvGraphicFramePr>
          <p:nvPr>
            <p:extLst>
              <p:ext uri="{D42A27DB-BD31-4B8C-83A1-F6EECF244321}">
                <p14:modId xmlns:p14="http://schemas.microsoft.com/office/powerpoint/2010/main" val="3943283370"/>
              </p:ext>
            </p:extLst>
          </p:nvPr>
        </p:nvGraphicFramePr>
        <p:xfrm>
          <a:off x="1559370" y="4221110"/>
          <a:ext cx="8404818" cy="216030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3858504258"/>
                    </a:ext>
                  </a:extLst>
                </a:gridCol>
                <a:gridCol w="2484000">
                  <a:extLst>
                    <a:ext uri="{9D8B030D-6E8A-4147-A177-3AD203B41FA5}">
                      <a16:colId xmlns:a16="http://schemas.microsoft.com/office/drawing/2014/main" val="393151939"/>
                    </a:ext>
                  </a:extLst>
                </a:gridCol>
                <a:gridCol w="2484000">
                  <a:extLst>
                    <a:ext uri="{9D8B030D-6E8A-4147-A177-3AD203B41FA5}">
                      <a16:colId xmlns:a16="http://schemas.microsoft.com/office/drawing/2014/main" val="368185662"/>
                    </a:ext>
                  </a:extLst>
                </a:gridCol>
                <a:gridCol w="2484000">
                  <a:extLst>
                    <a:ext uri="{9D8B030D-6E8A-4147-A177-3AD203B41FA5}">
                      <a16:colId xmlns:a16="http://schemas.microsoft.com/office/drawing/2014/main" val="3450260099"/>
                    </a:ext>
                  </a:extLst>
                </a:gridCol>
              </a:tblGrid>
              <a:tr h="364365">
                <a:tc>
                  <a:txBody>
                    <a:bodyPr/>
                    <a:lstStyle/>
                    <a:p>
                      <a:pPr algn="ctr"/>
                      <a:r>
                        <a:rPr kumimoji="1" lang="en-US" altLang="ja-JP" sz="1400" b="1" dirty="0" smtClean="0">
                          <a:solidFill>
                            <a:schemeClr val="bg1"/>
                          </a:solidFill>
                        </a:rPr>
                        <a:t>Flow</a:t>
                      </a:r>
                      <a:endParaRPr kumimoji="1" lang="ja-JP" altLang="en-US" sz="1400" b="1" dirty="0">
                        <a:solidFill>
                          <a:schemeClr val="bg1"/>
                        </a:solidFill>
                      </a:endParaRPr>
                    </a:p>
                  </a:txBody>
                  <a:tcPr anchor="ctr">
                    <a:solidFill>
                      <a:srgbClr val="002060"/>
                    </a:solidFill>
                  </a:tcPr>
                </a:tc>
                <a:tc>
                  <a:txBody>
                    <a:bodyPr/>
                    <a:lstStyle/>
                    <a:p>
                      <a:pPr algn="ctr"/>
                      <a:r>
                        <a:rPr kumimoji="1" lang="en-US" altLang="ja-JP" sz="1400" b="1" dirty="0" smtClean="0">
                          <a:solidFill>
                            <a:schemeClr val="bg1"/>
                          </a:solidFill>
                        </a:rPr>
                        <a:t>Request</a:t>
                      </a:r>
                      <a:endParaRPr kumimoji="1" lang="ja-JP" altLang="en-US" sz="1400" b="1" dirty="0">
                        <a:solidFill>
                          <a:schemeClr val="bg1"/>
                        </a:solidFill>
                      </a:endParaRPr>
                    </a:p>
                  </a:txBody>
                  <a:tcPr anchor="ctr">
                    <a:solidFill>
                      <a:srgbClr val="002060"/>
                    </a:solidFill>
                  </a:tcPr>
                </a:tc>
                <a:tc>
                  <a:txBody>
                    <a:bodyPr/>
                    <a:lstStyle/>
                    <a:p>
                      <a:pPr algn="ctr"/>
                      <a:r>
                        <a:rPr kumimoji="1" lang="en-US" altLang="ja-JP" sz="1400" b="1" dirty="0" smtClean="0">
                          <a:solidFill>
                            <a:schemeClr val="bg1"/>
                          </a:solidFill>
                        </a:rPr>
                        <a:t>Rule</a:t>
                      </a:r>
                      <a:r>
                        <a:rPr kumimoji="1" lang="en-US" altLang="ja-JP" sz="1400" b="1" baseline="0" dirty="0" smtClean="0">
                          <a:solidFill>
                            <a:schemeClr val="bg1"/>
                          </a:solidFill>
                        </a:rPr>
                        <a:t> matching</a:t>
                      </a:r>
                      <a:endParaRPr kumimoji="1" lang="ja-JP" altLang="en-US" sz="1400" b="1" dirty="0">
                        <a:solidFill>
                          <a:schemeClr val="bg1"/>
                        </a:solidFill>
                      </a:endParaRPr>
                    </a:p>
                  </a:txBody>
                  <a:tcPr anchor="ctr">
                    <a:solidFill>
                      <a:srgbClr val="002060"/>
                    </a:solidFill>
                  </a:tcPr>
                </a:tc>
                <a:tc>
                  <a:txBody>
                    <a:bodyPr/>
                    <a:lstStyle/>
                    <a:p>
                      <a:pPr algn="ctr"/>
                      <a:r>
                        <a:rPr kumimoji="1" lang="en-US" altLang="ja-JP" sz="1400" b="1" dirty="0" smtClean="0">
                          <a:solidFill>
                            <a:schemeClr val="bg1"/>
                          </a:solidFill>
                        </a:rPr>
                        <a:t>Action</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869865517"/>
                  </a:ext>
                </a:extLst>
              </a:tr>
              <a:tr h="1795935">
                <a:tc>
                  <a:txBody>
                    <a:bodyPr/>
                    <a:lstStyle/>
                    <a:p>
                      <a:pPr algn="ctr"/>
                      <a:r>
                        <a:rPr kumimoji="1" lang="en-US" altLang="ja-JP" sz="1400" b="1" dirty="0" smtClean="0">
                          <a:solidFill>
                            <a:schemeClr val="bg1"/>
                          </a:solidFill>
                        </a:rPr>
                        <a:t>Image</a:t>
                      </a:r>
                      <a:endParaRPr kumimoji="1" lang="ja-JP" altLang="en-US" sz="1400" b="1" dirty="0">
                        <a:solidFill>
                          <a:schemeClr val="bg1"/>
                        </a:solidFill>
                      </a:endParaRPr>
                    </a:p>
                  </a:txBody>
                  <a:tcPr anchor="ctr">
                    <a:solidFill>
                      <a:srgbClr val="002060"/>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extLst>
                  <a:ext uri="{0D108BD9-81ED-4DB2-BD59-A6C34878D82A}">
                    <a16:rowId xmlns:a16="http://schemas.microsoft.com/office/drawing/2014/main" val="1942711917"/>
                  </a:ext>
                </a:extLst>
              </a:tr>
            </a:tbl>
          </a:graphicData>
        </a:graphic>
      </p:graphicFrame>
      <p:sp>
        <p:nvSpPr>
          <p:cNvPr id="5" name="正方形/長方形 4"/>
          <p:cNvSpPr/>
          <p:nvPr/>
        </p:nvSpPr>
        <p:spPr bwMode="auto">
          <a:xfrm>
            <a:off x="2695547" y="4747414"/>
            <a:ext cx="2160000" cy="144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400" b="1" dirty="0" smtClean="0">
                <a:solidFill>
                  <a:srgbClr val="002060"/>
                </a:solidFill>
                <a:latin typeface="+mn-ea"/>
              </a:rPr>
              <a:t>Message</a:t>
            </a:r>
            <a:endParaRPr kumimoji="1" lang="ja-JP" altLang="en-US" sz="1400" b="1" dirty="0" smtClean="0">
              <a:solidFill>
                <a:srgbClr val="002060"/>
              </a:solidFill>
              <a:latin typeface="+mn-ea"/>
            </a:endParaRPr>
          </a:p>
        </p:txBody>
      </p:sp>
      <p:sp>
        <p:nvSpPr>
          <p:cNvPr id="8" name="正方形/長方形 7"/>
          <p:cNvSpPr/>
          <p:nvPr/>
        </p:nvSpPr>
        <p:spPr bwMode="auto">
          <a:xfrm>
            <a:off x="7634339" y="4747414"/>
            <a:ext cx="2160000" cy="144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400" b="1" dirty="0" smtClean="0">
                <a:solidFill>
                  <a:srgbClr val="002060"/>
                </a:solidFill>
                <a:latin typeface="+mn-ea"/>
              </a:rPr>
              <a:t>Unknown event </a:t>
            </a:r>
            <a:br>
              <a:rPr lang="en-US" altLang="ja-JP" sz="1400" b="1" dirty="0" smtClean="0">
                <a:solidFill>
                  <a:srgbClr val="002060"/>
                </a:solidFill>
                <a:latin typeface="+mn-ea"/>
              </a:rPr>
            </a:br>
            <a:r>
              <a:rPr lang="en-US" altLang="ja-JP" sz="1400" b="1" dirty="0" smtClean="0">
                <a:solidFill>
                  <a:srgbClr val="002060"/>
                </a:solidFill>
                <a:latin typeface="+mn-ea"/>
              </a:rPr>
              <a:t>notification</a:t>
            </a:r>
            <a:endParaRPr kumimoji="1" lang="ja-JP" altLang="en-US" sz="1400" b="1" dirty="0" smtClean="0">
              <a:solidFill>
                <a:srgbClr val="002060"/>
              </a:solidFill>
              <a:latin typeface="+mn-ea"/>
            </a:endParaRPr>
          </a:p>
        </p:txBody>
      </p:sp>
      <p:sp>
        <p:nvSpPr>
          <p:cNvPr id="9" name="正方形/長方形 8"/>
          <p:cNvSpPr/>
          <p:nvPr/>
        </p:nvSpPr>
        <p:spPr bwMode="auto">
          <a:xfrm>
            <a:off x="5193888" y="4747414"/>
            <a:ext cx="2160000" cy="144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400" b="1" dirty="0" smtClean="0">
                <a:solidFill>
                  <a:srgbClr val="002060"/>
                </a:solidFill>
                <a:latin typeface="+mn-ea"/>
              </a:rPr>
              <a:t>OAS</a:t>
            </a:r>
            <a:r>
              <a:rPr lang="en-US" altLang="ja-JP" sz="1400" b="1" dirty="0">
                <a:solidFill>
                  <a:srgbClr val="002060"/>
                </a:solidFill>
                <a:latin typeface="+mn-ea"/>
              </a:rPr>
              <a:t>E</a:t>
            </a:r>
            <a:endParaRPr kumimoji="1" lang="ja-JP" altLang="en-US" sz="1400" b="1" dirty="0" smtClean="0">
              <a:solidFill>
                <a:srgbClr val="002060"/>
              </a:solidFill>
              <a:latin typeface="+mn-ea"/>
            </a:endParaRPr>
          </a:p>
        </p:txBody>
      </p:sp>
      <p:sp>
        <p:nvSpPr>
          <p:cNvPr id="10" name="右矢印 9"/>
          <p:cNvSpPr/>
          <p:nvPr/>
        </p:nvSpPr>
        <p:spPr bwMode="auto">
          <a:xfrm>
            <a:off x="7273989" y="5257203"/>
            <a:ext cx="576000" cy="576080"/>
          </a:xfrm>
          <a:prstGeom prst="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右矢印 10"/>
          <p:cNvSpPr/>
          <p:nvPr/>
        </p:nvSpPr>
        <p:spPr bwMode="auto">
          <a:xfrm>
            <a:off x="4742622" y="5257203"/>
            <a:ext cx="576000" cy="576080"/>
          </a:xfrm>
          <a:prstGeom prst="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メモ 11"/>
          <p:cNvSpPr/>
          <p:nvPr/>
        </p:nvSpPr>
        <p:spPr bwMode="auto">
          <a:xfrm>
            <a:off x="3097409" y="5363687"/>
            <a:ext cx="1217066" cy="357092"/>
          </a:xfrm>
          <a:prstGeom prst="foldedCorner">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400" b="1" dirty="0" smtClean="0">
                <a:latin typeface="+mn-ea"/>
              </a:rPr>
              <a:t>[</a:t>
            </a:r>
            <a:r>
              <a:rPr lang="en-US" altLang="ja-JP" sz="1400" b="1" dirty="0" smtClean="0">
                <a:latin typeface="+mn-ea"/>
              </a:rPr>
              <a:t>Error</a:t>
            </a:r>
            <a:r>
              <a:rPr kumimoji="1" lang="en-US" altLang="ja-JP" sz="1400" b="1" dirty="0" smtClean="0">
                <a:latin typeface="+mn-ea"/>
              </a:rPr>
              <a:t>]…</a:t>
            </a:r>
            <a:endParaRPr kumimoji="1" lang="ja-JP" altLang="en-US" sz="1400" b="1" dirty="0" smtClean="0">
              <a:latin typeface="+mn-ea"/>
            </a:endParaRPr>
          </a:p>
        </p:txBody>
      </p:sp>
      <p:sp>
        <p:nvSpPr>
          <p:cNvPr id="13" name="フローチャート: 内部記憶 12"/>
          <p:cNvSpPr/>
          <p:nvPr/>
        </p:nvSpPr>
        <p:spPr bwMode="auto">
          <a:xfrm>
            <a:off x="5394120" y="5198531"/>
            <a:ext cx="1706509" cy="467076"/>
          </a:xfrm>
          <a:prstGeom prst="flowChartInternalStorage">
            <a:avLst/>
          </a:prstGeom>
          <a:solidFill>
            <a:srgbClr val="FCEEEF"/>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100" b="1" dirty="0" smtClean="0">
                <a:latin typeface="+mn-ea"/>
              </a:rPr>
              <a:t>Error</a:t>
            </a:r>
            <a:r>
              <a:rPr kumimoji="1" lang="ja-JP" altLang="en-US" sz="1100" b="1" dirty="0" smtClean="0">
                <a:latin typeface="+mn-ea"/>
              </a:rPr>
              <a:t>：</a:t>
            </a:r>
            <a:r>
              <a:rPr kumimoji="1" lang="en-US" altLang="ja-JP" sz="1100" b="1" dirty="0" smtClean="0">
                <a:latin typeface="+mn-ea"/>
              </a:rPr>
              <a:t>reboot</a:t>
            </a:r>
          </a:p>
          <a:p>
            <a:r>
              <a:rPr lang="en-US" altLang="ja-JP" sz="1100" b="1" dirty="0" smtClean="0">
                <a:latin typeface="+mn-ea"/>
              </a:rPr>
              <a:t>Warning</a:t>
            </a:r>
            <a:r>
              <a:rPr lang="ja-JP" altLang="en-US" sz="1100" b="1" dirty="0" smtClean="0">
                <a:latin typeface="+mn-ea"/>
              </a:rPr>
              <a:t>：</a:t>
            </a:r>
            <a:r>
              <a:rPr lang="en-US" altLang="ja-JP" sz="1100" b="1" dirty="0" smtClean="0">
                <a:latin typeface="+mn-ea"/>
              </a:rPr>
              <a:t>mail</a:t>
            </a:r>
          </a:p>
        </p:txBody>
      </p:sp>
      <p:pic>
        <p:nvPicPr>
          <p:cNvPr id="14" name="図 13"/>
          <p:cNvPicPr>
            <a:picLocks noChangeAspect="1"/>
          </p:cNvPicPr>
          <p:nvPr/>
        </p:nvPicPr>
        <p:blipFill>
          <a:blip r:embed="rId2"/>
          <a:stretch>
            <a:fillRect/>
          </a:stretch>
        </p:blipFill>
        <p:spPr>
          <a:xfrm>
            <a:off x="8361606" y="5365943"/>
            <a:ext cx="575391" cy="389903"/>
          </a:xfrm>
          <a:prstGeom prst="rect">
            <a:avLst/>
          </a:prstGeom>
        </p:spPr>
      </p:pic>
      <p:sp>
        <p:nvSpPr>
          <p:cNvPr id="15" name="テキスト ボックス 14"/>
          <p:cNvSpPr txBox="1"/>
          <p:nvPr/>
        </p:nvSpPr>
        <p:spPr>
          <a:xfrm>
            <a:off x="5537331" y="5714732"/>
            <a:ext cx="1416798" cy="461665"/>
          </a:xfrm>
          <a:prstGeom prst="rect">
            <a:avLst/>
          </a:prstGeom>
          <a:noFill/>
        </p:spPr>
        <p:txBody>
          <a:bodyPr wrap="none" rtlCol="0">
            <a:spAutoFit/>
          </a:bodyPr>
          <a:lstStyle/>
          <a:p>
            <a:pPr algn="ctr"/>
            <a:r>
              <a:rPr lang="en-US" altLang="ja-JP" sz="1200" b="1" dirty="0" smtClean="0">
                <a:solidFill>
                  <a:srgbClr val="FF0000"/>
                </a:solidFill>
              </a:rPr>
              <a:t>When no rules</a:t>
            </a:r>
            <a:br>
              <a:rPr lang="en-US" altLang="ja-JP" sz="1200" b="1" dirty="0" smtClean="0">
                <a:solidFill>
                  <a:srgbClr val="FF0000"/>
                </a:solidFill>
              </a:rPr>
            </a:br>
            <a:r>
              <a:rPr lang="en-US" altLang="ja-JP" sz="1200" b="1" dirty="0" smtClean="0">
                <a:solidFill>
                  <a:srgbClr val="FF0000"/>
                </a:solidFill>
              </a:rPr>
              <a:t>defines “Error”</a:t>
            </a:r>
            <a:endParaRPr kumimoji="1" lang="ja-JP" altLang="en-US" sz="1200" b="1" dirty="0">
              <a:solidFill>
                <a:srgbClr val="FF0000"/>
              </a:solidFill>
            </a:endParaRPr>
          </a:p>
        </p:txBody>
      </p:sp>
    </p:spTree>
    <p:extLst>
      <p:ext uri="{BB962C8B-B14F-4D97-AF65-F5344CB8AC3E}">
        <p14:creationId xmlns:p14="http://schemas.microsoft.com/office/powerpoint/2010/main" val="57672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5543966" y="3501010"/>
            <a:ext cx="4224544" cy="2678721"/>
          </a:xfrm>
          <a:prstGeom prst="rect">
            <a:avLst/>
          </a:prstGeom>
        </p:spPr>
      </p:pic>
      <p:pic>
        <p:nvPicPr>
          <p:cNvPr id="5" name="図 4"/>
          <p:cNvPicPr>
            <a:picLocks noChangeAspect="1"/>
          </p:cNvPicPr>
          <p:nvPr/>
        </p:nvPicPr>
        <p:blipFill>
          <a:blip r:embed="rId3"/>
          <a:stretch>
            <a:fillRect/>
          </a:stretch>
        </p:blipFill>
        <p:spPr>
          <a:xfrm>
            <a:off x="1500453" y="3501010"/>
            <a:ext cx="3665110" cy="1855974"/>
          </a:xfrm>
          <a:prstGeom prst="rect">
            <a:avLst/>
          </a:prstGeom>
        </p:spPr>
      </p:pic>
      <p:sp>
        <p:nvSpPr>
          <p:cNvPr id="6" name="タイトル 5"/>
          <p:cNvSpPr>
            <a:spLocks noGrp="1"/>
          </p:cNvSpPr>
          <p:nvPr>
            <p:ph type="title"/>
          </p:nvPr>
        </p:nvSpPr>
        <p:spPr/>
        <p:txBody>
          <a:bodyPr/>
          <a:lstStyle/>
          <a:p>
            <a:r>
              <a:rPr lang="en-US" altLang="ja-JP" dirty="0"/>
              <a:t>2.4</a:t>
            </a:r>
            <a:r>
              <a:rPr lang="ja-JP" altLang="en-US" dirty="0"/>
              <a:t>　</a:t>
            </a:r>
            <a:r>
              <a:rPr lang="en-US" altLang="ja-JP" dirty="0"/>
              <a:t> Create Decision table </a:t>
            </a:r>
            <a:r>
              <a:rPr lang="ja-JP" altLang="en-US" dirty="0" smtClean="0"/>
              <a:t>（</a:t>
            </a:r>
            <a:r>
              <a:rPr lang="en-US" altLang="ja-JP" dirty="0"/>
              <a:t>6/6</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Caution</a:t>
            </a:r>
            <a:endParaRPr lang="en-US" altLang="ja-JP" dirty="0"/>
          </a:p>
          <a:p>
            <a:endParaRPr lang="en-US" altLang="ja-JP" dirty="0"/>
          </a:p>
          <a:p>
            <a:pPr lvl="1"/>
            <a:r>
              <a:rPr lang="en-US" altLang="ja-JP" dirty="0"/>
              <a:t>The maximum amount of decision tables that can be created depends on the </a:t>
            </a:r>
            <a:r>
              <a:rPr lang="en-US" altLang="ja-JP" dirty="0" smtClean="0"/>
              <a:t>environment</a:t>
            </a:r>
            <a:endParaRPr lang="en-US" altLang="ja-JP" dirty="0"/>
          </a:p>
          <a:p>
            <a:pPr lvl="1"/>
            <a:r>
              <a:rPr lang="en-US" altLang="ja-JP" dirty="0"/>
              <a:t>We recommend having around 4, and deleting any tables you </a:t>
            </a:r>
            <a:r>
              <a:rPr lang="en-US" altLang="ja-JP" dirty="0" smtClean="0"/>
              <a:t>don't </a:t>
            </a:r>
            <a:r>
              <a:rPr lang="en-US" altLang="ja-JP" dirty="0"/>
              <a:t>need</a:t>
            </a:r>
          </a:p>
          <a:p>
            <a:pPr lvl="1"/>
            <a:r>
              <a:rPr lang="en-US" altLang="ja-JP" dirty="0"/>
              <a:t>If you do happen to create more than the maximum amount allows, an error might </a:t>
            </a:r>
            <a:r>
              <a:rPr lang="en-US" altLang="ja-JP" dirty="0" smtClean="0"/>
              <a:t>occur</a:t>
            </a:r>
          </a:p>
          <a:p>
            <a:pPr lvl="1"/>
            <a:r>
              <a:rPr lang="en-US" altLang="ja-JP" dirty="0" smtClean="0"/>
              <a:t>If an error occurred, please refer to the manual below</a:t>
            </a:r>
            <a:r>
              <a:rPr lang="en-US" altLang="ja-JP" dirty="0"/>
              <a:t/>
            </a:r>
            <a:br>
              <a:rPr lang="en-US" altLang="ja-JP" dirty="0"/>
            </a:br>
            <a:r>
              <a:rPr lang="en-US" altLang="ja-JP" dirty="0"/>
              <a:t>&lt;</a:t>
            </a:r>
            <a:r>
              <a:rPr lang="ja-JP" altLang="en-US" dirty="0"/>
              <a:t> </a:t>
            </a:r>
            <a:r>
              <a:rPr lang="en-US" altLang="ja-JP" b="1" dirty="0" smtClean="0">
                <a:hlinkClick r:id="rId4"/>
              </a:rPr>
              <a:t>Environment construction manual - basics- 4. Cautions</a:t>
            </a:r>
            <a:r>
              <a:rPr lang="en-US" altLang="ja-JP" dirty="0" smtClean="0"/>
              <a:t>&gt;</a:t>
            </a:r>
            <a:endParaRPr lang="en-US" altLang="ja-JP" dirty="0"/>
          </a:p>
          <a:p>
            <a:endParaRPr kumimoji="1" lang="ja-JP" altLang="en-US" dirty="0"/>
          </a:p>
        </p:txBody>
      </p:sp>
      <p:sp>
        <p:nvSpPr>
          <p:cNvPr id="4" name="正方形/長方形 3"/>
          <p:cNvSpPr/>
          <p:nvPr/>
        </p:nvSpPr>
        <p:spPr bwMode="auto">
          <a:xfrm>
            <a:off x="1500453" y="4432689"/>
            <a:ext cx="261854" cy="237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bwMode="auto">
          <a:xfrm>
            <a:off x="7119562" y="5848016"/>
            <a:ext cx="632667" cy="24535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テキスト ボックス 8"/>
          <p:cNvSpPr txBox="1"/>
          <p:nvPr/>
        </p:nvSpPr>
        <p:spPr>
          <a:xfrm>
            <a:off x="1664431" y="4849323"/>
            <a:ext cx="3642414" cy="523220"/>
          </a:xfrm>
          <a:prstGeom prst="rect">
            <a:avLst/>
          </a:prstGeom>
          <a:noFill/>
          <a:ln>
            <a:noFill/>
          </a:ln>
        </p:spPr>
        <p:txBody>
          <a:bodyPr wrap="square" rtlCol="0" anchor="b">
            <a:spAutoFit/>
          </a:bodyPr>
          <a:lstStyle/>
          <a:p>
            <a:pPr algn="ctr"/>
            <a:r>
              <a:rPr kumimoji="1" lang="en-US" altLang="ja-JP" sz="1400" b="1" dirty="0" smtClean="0">
                <a:solidFill>
                  <a:srgbClr val="FF0000"/>
                </a:solidFill>
                <a:latin typeface="+mn-ea"/>
              </a:rPr>
              <a:t>Moves the user to the “Decision table details” screen</a:t>
            </a:r>
          </a:p>
        </p:txBody>
      </p:sp>
      <p:cxnSp>
        <p:nvCxnSpPr>
          <p:cNvPr id="10" name="直線コネクタ 9"/>
          <p:cNvCxnSpPr/>
          <p:nvPr/>
        </p:nvCxnSpPr>
        <p:spPr bwMode="auto">
          <a:xfrm>
            <a:off x="1631380" y="4678346"/>
            <a:ext cx="193198" cy="694197"/>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線コネクタ 10"/>
          <p:cNvCxnSpPr/>
          <p:nvPr/>
        </p:nvCxnSpPr>
        <p:spPr bwMode="auto">
          <a:xfrm>
            <a:off x="1824578" y="5356983"/>
            <a:ext cx="3384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 name="テキスト ボックス 11"/>
          <p:cNvSpPr txBox="1"/>
          <p:nvPr/>
        </p:nvSpPr>
        <p:spPr>
          <a:xfrm>
            <a:off x="7189925" y="4528775"/>
            <a:ext cx="2653353" cy="523220"/>
          </a:xfrm>
          <a:prstGeom prst="rect">
            <a:avLst/>
          </a:prstGeom>
          <a:noFill/>
          <a:ln>
            <a:noFill/>
          </a:ln>
        </p:spPr>
        <p:txBody>
          <a:bodyPr wrap="square" rtlCol="0" anchor="b">
            <a:spAutoFit/>
          </a:bodyPr>
          <a:lstStyle/>
          <a:p>
            <a:pPr algn="ctr"/>
            <a:r>
              <a:rPr kumimoji="1" lang="en-US" altLang="ja-JP" sz="1400" b="1" dirty="0" smtClean="0">
                <a:solidFill>
                  <a:srgbClr val="FF0000"/>
                </a:solidFill>
                <a:latin typeface="+mn-ea"/>
              </a:rPr>
              <a:t>Press the “Delete” button to delete the table</a:t>
            </a:r>
          </a:p>
        </p:txBody>
      </p:sp>
      <p:cxnSp>
        <p:nvCxnSpPr>
          <p:cNvPr id="13" name="直線コネクタ 12"/>
          <p:cNvCxnSpPr>
            <a:stCxn id="8" idx="0"/>
          </p:cNvCxnSpPr>
          <p:nvPr/>
        </p:nvCxnSpPr>
        <p:spPr bwMode="auto">
          <a:xfrm flipV="1">
            <a:off x="7435896" y="5006415"/>
            <a:ext cx="197438" cy="841601"/>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a:off x="7633334" y="5006415"/>
            <a:ext cx="2088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049550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2.5</a:t>
            </a:r>
            <a:r>
              <a:rPr lang="ja-JP" altLang="en-US" dirty="0"/>
              <a:t>　</a:t>
            </a:r>
            <a:r>
              <a:rPr lang="en-US" altLang="ja-JP" dirty="0" smtClean="0"/>
              <a:t>Configure permissions</a:t>
            </a:r>
            <a:r>
              <a:rPr lang="ja-JP" altLang="en-US" dirty="0"/>
              <a:t>　</a:t>
            </a:r>
            <a:r>
              <a:rPr lang="en-US" altLang="ja-JP" dirty="0" smtClean="0"/>
              <a:t>[Decision table] </a:t>
            </a:r>
            <a:r>
              <a:rPr lang="ja-JP" altLang="en-US" dirty="0"/>
              <a:t>（</a:t>
            </a:r>
            <a:r>
              <a:rPr lang="en-US" altLang="ja-JP" dirty="0"/>
              <a:t>1/12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The following chapter will cover the part marked with red</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65934367"/>
              </p:ext>
            </p:extLst>
          </p:nvPr>
        </p:nvGraphicFramePr>
        <p:xfrm>
          <a:off x="623240" y="1268700"/>
          <a:ext cx="10476000" cy="5148000"/>
        </p:xfrm>
        <a:graphic>
          <a:graphicData uri="http://schemas.openxmlformats.org/drawingml/2006/table">
            <a:tbl>
              <a:tblPr firstRow="1" bandRow="1">
                <a:tableStyleId>{5C22544A-7EE6-4342-B048-85BDC9FD1C3A}</a:tableStyleId>
              </a:tblPr>
              <a:tblGrid>
                <a:gridCol w="5832810">
                  <a:extLst>
                    <a:ext uri="{9D8B030D-6E8A-4147-A177-3AD203B41FA5}">
                      <a16:colId xmlns:a16="http://schemas.microsoft.com/office/drawing/2014/main" val="772907950"/>
                    </a:ext>
                  </a:extLst>
                </a:gridCol>
                <a:gridCol w="3099327">
                  <a:extLst>
                    <a:ext uri="{9D8B030D-6E8A-4147-A177-3AD203B41FA5}">
                      <a16:colId xmlns:a16="http://schemas.microsoft.com/office/drawing/2014/main" val="2362345457"/>
                    </a:ext>
                  </a:extLst>
                </a:gridCol>
                <a:gridCol w="1543863">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Settings procedure</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752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752460335"/>
                  </a:ext>
                </a:extLst>
              </a:tr>
            </a:tbl>
          </a:graphicData>
        </a:graphic>
      </p:graphicFrame>
      <p:sp>
        <p:nvSpPr>
          <p:cNvPr id="5" name="正方形/長方形 4"/>
          <p:cNvSpPr/>
          <p:nvPr/>
        </p:nvSpPr>
        <p:spPr bwMode="auto">
          <a:xfrm>
            <a:off x="623240" y="1730561"/>
            <a:ext cx="10476000" cy="307386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lang="ja-JP" altLang="en-US" b="1" dirty="0">
              <a:solidFill>
                <a:srgbClr val="002060"/>
              </a:solidFill>
              <a:latin typeface="+mn-ea"/>
            </a:endParaRPr>
          </a:p>
        </p:txBody>
      </p:sp>
      <p:sp>
        <p:nvSpPr>
          <p:cNvPr id="8" name="正方形/長方形 7"/>
          <p:cNvSpPr/>
          <p:nvPr/>
        </p:nvSpPr>
        <p:spPr bwMode="auto">
          <a:xfrm>
            <a:off x="737540" y="1800629"/>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ysClr val="windowText" lastClr="000000"/>
                </a:solidFill>
                <a:latin typeface="+mn-ea"/>
              </a:rPr>
              <a:t>2.1</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[Access permission]</a:t>
            </a:r>
            <a:endParaRPr lang="ja-JP" altLang="en-US" b="1" dirty="0">
              <a:solidFill>
                <a:sysClr val="windowText" lastClr="000000"/>
              </a:solidFill>
              <a:latin typeface="+mn-ea"/>
            </a:endParaRPr>
          </a:p>
        </p:txBody>
      </p:sp>
      <p:sp>
        <p:nvSpPr>
          <p:cNvPr id="9" name="正方形/長方形 8"/>
          <p:cNvSpPr/>
          <p:nvPr/>
        </p:nvSpPr>
        <p:spPr bwMode="auto">
          <a:xfrm>
            <a:off x="6672080" y="189075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Group</a:t>
            </a:r>
            <a:endParaRPr kumimoji="1" lang="ja-JP" altLang="en-US" b="1" dirty="0" smtClean="0">
              <a:solidFill>
                <a:srgbClr val="002060"/>
              </a:solidFill>
              <a:latin typeface="+mn-ea"/>
            </a:endParaRPr>
          </a:p>
        </p:txBody>
      </p:sp>
      <p:sp>
        <p:nvSpPr>
          <p:cNvPr id="10" name="正方形/長方形 9"/>
          <p:cNvSpPr/>
          <p:nvPr/>
        </p:nvSpPr>
        <p:spPr bwMode="auto">
          <a:xfrm>
            <a:off x="6672080" y="229813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User</a:t>
            </a:r>
            <a:endParaRPr kumimoji="1" lang="ja-JP" altLang="en-US" b="1" dirty="0" smtClean="0">
              <a:solidFill>
                <a:srgbClr val="002060"/>
              </a:solidFill>
              <a:latin typeface="+mn-ea"/>
            </a:endParaRPr>
          </a:p>
        </p:txBody>
      </p:sp>
      <p:sp>
        <p:nvSpPr>
          <p:cNvPr id="11" name="正方形/長方形 10"/>
          <p:cNvSpPr/>
          <p:nvPr/>
        </p:nvSpPr>
        <p:spPr bwMode="auto">
          <a:xfrm>
            <a:off x="737540" y="4183010"/>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latin typeface="+mn-ea"/>
              </a:rPr>
              <a:t>2.3</a:t>
            </a:r>
            <a:r>
              <a:rPr lang="ja-JP" altLang="en-US" b="1" dirty="0">
                <a:latin typeface="+mn-ea"/>
              </a:rPr>
              <a:t>　</a:t>
            </a:r>
            <a:r>
              <a:rPr lang="en-US" altLang="ja-JP" b="1" dirty="0">
                <a:latin typeface="+mn-ea"/>
              </a:rPr>
              <a:t>Configure Action destination</a:t>
            </a:r>
            <a:endParaRPr lang="ja-JP" altLang="en-US" b="1" dirty="0">
              <a:latin typeface="+mn-ea"/>
            </a:endParaRPr>
          </a:p>
        </p:txBody>
      </p:sp>
      <p:sp>
        <p:nvSpPr>
          <p:cNvPr id="12" name="正方形/長方形 11"/>
          <p:cNvSpPr/>
          <p:nvPr/>
        </p:nvSpPr>
        <p:spPr bwMode="auto">
          <a:xfrm>
            <a:off x="6677310" y="4287232"/>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3" name="正方形/長方形 12"/>
          <p:cNvSpPr/>
          <p:nvPr/>
        </p:nvSpPr>
        <p:spPr bwMode="auto">
          <a:xfrm>
            <a:off x="623240" y="4958231"/>
            <a:ext cx="10476000" cy="1440000"/>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14" name="正方形/長方形 13"/>
          <p:cNvSpPr/>
          <p:nvPr/>
        </p:nvSpPr>
        <p:spPr bwMode="auto">
          <a:xfrm>
            <a:off x="737540" y="5030507"/>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latin typeface="+mn-ea"/>
              </a:rPr>
              <a:t>2.4</a:t>
            </a:r>
            <a:r>
              <a:rPr lang="ja-JP" altLang="en-US" b="1" dirty="0">
                <a:latin typeface="+mn-ea"/>
              </a:rPr>
              <a:t>　</a:t>
            </a:r>
            <a:r>
              <a:rPr lang="en-US" altLang="ja-JP" b="1" dirty="0">
                <a:latin typeface="+mn-ea"/>
              </a:rPr>
              <a:t>Create Decision table</a:t>
            </a:r>
            <a:endParaRPr lang="ja-JP" altLang="en-US" b="1" dirty="0">
              <a:latin typeface="+mn-ea"/>
            </a:endParaRPr>
          </a:p>
        </p:txBody>
      </p:sp>
      <p:sp>
        <p:nvSpPr>
          <p:cNvPr id="15" name="正方形/長方形 14"/>
          <p:cNvSpPr/>
          <p:nvPr/>
        </p:nvSpPr>
        <p:spPr bwMode="auto">
          <a:xfrm>
            <a:off x="6677310" y="514354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16" name="二等辺三角形 15"/>
          <p:cNvSpPr/>
          <p:nvPr/>
        </p:nvSpPr>
        <p:spPr bwMode="auto">
          <a:xfrm rot="10800000">
            <a:off x="3431669" y="4812978"/>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737540" y="2980225"/>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ysClr val="windowText" lastClr="000000"/>
                </a:solidFill>
                <a:latin typeface="+mn-ea"/>
              </a:rPr>
              <a:t>2.2</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[Registration info]</a:t>
            </a:r>
            <a:endParaRPr lang="ja-JP" altLang="en-US" b="1" dirty="0">
              <a:solidFill>
                <a:sysClr val="windowText" lastClr="000000"/>
              </a:solidFill>
              <a:latin typeface="+mn-ea"/>
            </a:endParaRPr>
          </a:p>
        </p:txBody>
      </p:sp>
      <p:sp>
        <p:nvSpPr>
          <p:cNvPr id="18" name="正方形/長方形 17"/>
          <p:cNvSpPr/>
          <p:nvPr/>
        </p:nvSpPr>
        <p:spPr bwMode="auto">
          <a:xfrm>
            <a:off x="6672080" y="347356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9" name="正方形/長方形 18"/>
          <p:cNvSpPr/>
          <p:nvPr/>
        </p:nvSpPr>
        <p:spPr bwMode="auto">
          <a:xfrm>
            <a:off x="6672080" y="3085677"/>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Pay out Token</a:t>
            </a:r>
            <a:endParaRPr kumimoji="1" lang="ja-JP" altLang="en-US" b="1" dirty="0" smtClean="0">
              <a:solidFill>
                <a:srgbClr val="002060"/>
              </a:solidFill>
              <a:latin typeface="+mn-ea"/>
            </a:endParaRPr>
          </a:p>
        </p:txBody>
      </p:sp>
      <p:sp>
        <p:nvSpPr>
          <p:cNvPr id="20" name="二等辺三角形 19"/>
          <p:cNvSpPr/>
          <p:nvPr/>
        </p:nvSpPr>
        <p:spPr bwMode="auto">
          <a:xfrm rot="10800000">
            <a:off x="3431669" y="278959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737540" y="5808944"/>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lang="en-US" altLang="ja-JP" b="1" dirty="0">
                <a:solidFill>
                  <a:srgbClr val="FF0000"/>
                </a:solidFill>
                <a:latin typeface="+mn-ea"/>
              </a:rPr>
              <a:t>2.5</a:t>
            </a:r>
            <a:r>
              <a:rPr lang="ja-JP" altLang="en-US" b="1" dirty="0">
                <a:solidFill>
                  <a:srgbClr val="FF0000"/>
                </a:solidFill>
                <a:latin typeface="+mn-ea"/>
              </a:rPr>
              <a:t>　</a:t>
            </a:r>
            <a:r>
              <a:rPr lang="en-US" altLang="ja-JP" b="1" dirty="0">
                <a:solidFill>
                  <a:srgbClr val="FF0000"/>
                </a:solidFill>
                <a:latin typeface="+mn-ea"/>
              </a:rPr>
              <a:t>Configure permissions</a:t>
            </a:r>
            <a:r>
              <a:rPr lang="ja-JP" altLang="en-US" b="1" dirty="0">
                <a:solidFill>
                  <a:srgbClr val="FF0000"/>
                </a:solidFill>
                <a:latin typeface="+mn-ea"/>
              </a:rPr>
              <a:t> </a:t>
            </a:r>
            <a:r>
              <a:rPr lang="en-US" altLang="ja-JP" b="1" dirty="0">
                <a:solidFill>
                  <a:srgbClr val="FF0000"/>
                </a:solidFill>
                <a:latin typeface="+mn-ea"/>
              </a:rPr>
              <a:t>[Decision table]</a:t>
            </a:r>
            <a:endParaRPr lang="ja-JP" altLang="en-US" b="1" dirty="0">
              <a:solidFill>
                <a:srgbClr val="FF0000"/>
              </a:solidFill>
              <a:latin typeface="+mn-ea"/>
            </a:endParaRPr>
          </a:p>
        </p:txBody>
      </p:sp>
      <p:sp>
        <p:nvSpPr>
          <p:cNvPr id="22" name="正方形/長方形 21"/>
          <p:cNvSpPr/>
          <p:nvPr/>
        </p:nvSpPr>
        <p:spPr bwMode="auto">
          <a:xfrm>
            <a:off x="6672080" y="591176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FF0000"/>
                </a:solidFill>
                <a:latin typeface="+mn-ea"/>
              </a:rPr>
              <a:t>Decision table</a:t>
            </a:r>
            <a:endParaRPr kumimoji="1" lang="ja-JP" altLang="en-US" b="1" dirty="0" smtClean="0">
              <a:solidFill>
                <a:srgbClr val="FF0000"/>
              </a:solidFill>
              <a:latin typeface="+mn-ea"/>
            </a:endParaRPr>
          </a:p>
        </p:txBody>
      </p:sp>
      <p:sp>
        <p:nvSpPr>
          <p:cNvPr id="23" name="二等辺三角形 22"/>
          <p:cNvSpPr/>
          <p:nvPr/>
        </p:nvSpPr>
        <p:spPr bwMode="auto">
          <a:xfrm rot="10800000">
            <a:off x="3431669" y="3961611"/>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二等辺三角形 23"/>
          <p:cNvSpPr/>
          <p:nvPr/>
        </p:nvSpPr>
        <p:spPr bwMode="auto">
          <a:xfrm rot="10800000">
            <a:off x="3431669" y="5644422"/>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9601930" y="1281400"/>
            <a:ext cx="1497310" cy="50802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002060"/>
                </a:solidFill>
                <a:latin typeface="+mn-ea"/>
              </a:rPr>
              <a:t>System</a:t>
            </a: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FF0000"/>
                </a:solidFill>
                <a:latin typeface="+mn-ea"/>
              </a:rPr>
              <a:t>Rule</a:t>
            </a:r>
            <a:endParaRPr lang="ja-JP" altLang="en-US" b="1" dirty="0">
              <a:solidFill>
                <a:srgbClr val="FF0000"/>
              </a:solidFill>
              <a:latin typeface="+mn-ea"/>
            </a:endParaRPr>
          </a:p>
        </p:txBody>
      </p:sp>
      <p:sp>
        <p:nvSpPr>
          <p:cNvPr id="27" name="フリーフォーム 26"/>
          <p:cNvSpPr/>
          <p:nvPr/>
        </p:nvSpPr>
        <p:spPr bwMode="auto">
          <a:xfrm>
            <a:off x="623240" y="4956979"/>
            <a:ext cx="10476000" cy="1459506"/>
          </a:xfrm>
          <a:custGeom>
            <a:avLst/>
            <a:gdLst>
              <a:gd name="connsiteX0" fmla="*/ 8978690 w 10476000"/>
              <a:gd name="connsiteY0" fmla="*/ 0 h 1459506"/>
              <a:gd name="connsiteX1" fmla="*/ 10476000 w 10476000"/>
              <a:gd name="connsiteY1" fmla="*/ 0 h 1459506"/>
              <a:gd name="connsiteX2" fmla="*/ 10476000 w 10476000"/>
              <a:gd name="connsiteY2" fmla="*/ 775506 h 1459506"/>
              <a:gd name="connsiteX3" fmla="*/ 10476000 w 10476000"/>
              <a:gd name="connsiteY3" fmla="*/ 1391966 h 1459506"/>
              <a:gd name="connsiteX4" fmla="*/ 10476000 w 10476000"/>
              <a:gd name="connsiteY4" fmla="*/ 1459506 h 1459506"/>
              <a:gd name="connsiteX5" fmla="*/ 0 w 10476000"/>
              <a:gd name="connsiteY5" fmla="*/ 1459506 h 1459506"/>
              <a:gd name="connsiteX6" fmla="*/ 0 w 10476000"/>
              <a:gd name="connsiteY6" fmla="*/ 775506 h 1459506"/>
              <a:gd name="connsiteX7" fmla="*/ 8978690 w 10476000"/>
              <a:gd name="connsiteY7" fmla="*/ 775506 h 1459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6000" h="1459506">
                <a:moveTo>
                  <a:pt x="8978690" y="0"/>
                </a:moveTo>
                <a:lnTo>
                  <a:pt x="10476000" y="0"/>
                </a:lnTo>
                <a:lnTo>
                  <a:pt x="10476000" y="775506"/>
                </a:lnTo>
                <a:lnTo>
                  <a:pt x="10476000" y="1391966"/>
                </a:lnTo>
                <a:lnTo>
                  <a:pt x="10476000" y="1459506"/>
                </a:lnTo>
                <a:lnTo>
                  <a:pt x="0" y="1459506"/>
                </a:lnTo>
                <a:lnTo>
                  <a:pt x="0" y="775506"/>
                </a:lnTo>
                <a:lnTo>
                  <a:pt x="8978690" y="775506"/>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976050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a:t>
            </a:r>
            <a:r>
              <a:rPr lang="ja-JP" altLang="en-US" dirty="0"/>
              <a:t>　</a:t>
            </a:r>
            <a:r>
              <a:rPr lang="en-US" altLang="ja-JP" dirty="0" smtClean="0"/>
              <a:t>Introduction</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2/12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It </a:t>
            </a:r>
            <a:r>
              <a:rPr lang="en-US" altLang="ja-JP" dirty="0"/>
              <a:t>is possible to have access permissions set to decision tables</a:t>
            </a:r>
          </a:p>
          <a:p>
            <a:pPr marL="180000" lvl="1" indent="0">
              <a:buNone/>
            </a:pPr>
            <a:endParaRPr lang="en-US" altLang="ja-JP" dirty="0"/>
          </a:p>
          <a:p>
            <a:pPr lvl="1"/>
            <a:r>
              <a:rPr lang="en-US" altLang="ja-JP" dirty="0"/>
              <a:t>The Decision table access permissions can be configured in the "Decision table" screen</a:t>
            </a:r>
          </a:p>
          <a:p>
            <a:pPr lvl="1"/>
            <a:endParaRPr lang="en-US" altLang="ja-JP" dirty="0"/>
          </a:p>
          <a:p>
            <a:pPr lvl="1"/>
            <a:r>
              <a:rPr lang="en-US" altLang="ja-JP" dirty="0" smtClean="0"/>
              <a:t>The following permissions are available</a:t>
            </a:r>
            <a:endParaRPr lang="en-US" altLang="ja-JP" dirty="0"/>
          </a:p>
          <a:p>
            <a:pPr lvl="2"/>
            <a:r>
              <a:rPr lang="en-US" altLang="ja-JP" dirty="0"/>
              <a:t>No permission</a:t>
            </a:r>
            <a:r>
              <a:rPr lang="ja-JP" altLang="en-US" dirty="0"/>
              <a:t>：</a:t>
            </a:r>
            <a:r>
              <a:rPr lang="en-US" altLang="ja-JP" dirty="0"/>
              <a:t>Will not be able to </a:t>
            </a:r>
            <a:r>
              <a:rPr lang="en-US" altLang="ja-JP" dirty="0" smtClean="0"/>
              <a:t>see the decision table</a:t>
            </a:r>
            <a:endParaRPr lang="en-US" altLang="ja-JP" dirty="0"/>
          </a:p>
          <a:p>
            <a:pPr lvl="2"/>
            <a:r>
              <a:rPr lang="en-US" altLang="ja-JP" dirty="0"/>
              <a:t>Reference only</a:t>
            </a:r>
            <a:r>
              <a:rPr lang="ja-JP" altLang="en-US" dirty="0"/>
              <a:t>：</a:t>
            </a:r>
            <a:r>
              <a:rPr lang="en-US" altLang="ja-JP" dirty="0"/>
              <a:t>Can see, but not update </a:t>
            </a:r>
            <a:r>
              <a:rPr lang="en-US" altLang="ja-JP" dirty="0" smtClean="0"/>
              <a:t>the decision table</a:t>
            </a:r>
            <a:endParaRPr lang="en-US" altLang="ja-JP" dirty="0"/>
          </a:p>
          <a:p>
            <a:pPr lvl="2"/>
            <a:r>
              <a:rPr lang="en-US" altLang="ja-JP" dirty="0"/>
              <a:t>Can update</a:t>
            </a:r>
            <a:r>
              <a:rPr lang="ja-JP" altLang="en-US" dirty="0"/>
              <a:t>：</a:t>
            </a:r>
            <a:r>
              <a:rPr lang="en-US" altLang="ja-JP" dirty="0"/>
              <a:t>Can both see and update </a:t>
            </a:r>
            <a:r>
              <a:rPr lang="en-US" altLang="ja-JP" dirty="0" smtClean="0"/>
              <a:t>the decision table</a:t>
            </a:r>
            <a:endParaRPr lang="en-US" altLang="ja-JP" dirty="0"/>
          </a:p>
          <a:p>
            <a:pPr lvl="2"/>
            <a:endParaRPr lang="en-US" altLang="ja-JP" dirty="0"/>
          </a:p>
          <a:p>
            <a:endParaRPr kumimoji="1" lang="ja-JP" altLang="en-US" dirty="0"/>
          </a:p>
        </p:txBody>
      </p:sp>
      <p:pic>
        <p:nvPicPr>
          <p:cNvPr id="2" name="図 1"/>
          <p:cNvPicPr>
            <a:picLocks noChangeAspect="1"/>
          </p:cNvPicPr>
          <p:nvPr/>
        </p:nvPicPr>
        <p:blipFill>
          <a:blip r:embed="rId2"/>
          <a:stretch>
            <a:fillRect/>
          </a:stretch>
        </p:blipFill>
        <p:spPr>
          <a:xfrm>
            <a:off x="4649256" y="3317837"/>
            <a:ext cx="2892190" cy="3166948"/>
          </a:xfrm>
          <a:prstGeom prst="rect">
            <a:avLst/>
          </a:prstGeom>
        </p:spPr>
      </p:pic>
    </p:spTree>
    <p:extLst>
      <p:ext uri="{BB962C8B-B14F-4D97-AF65-F5344CB8AC3E}">
        <p14:creationId xmlns:p14="http://schemas.microsoft.com/office/powerpoint/2010/main" val="39318269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911280" y="2492870"/>
            <a:ext cx="10369440" cy="3888308"/>
          </a:xfrm>
          <a:prstGeom prst="roundRect">
            <a:avLst>
              <a:gd name="adj" fmla="val 3680"/>
            </a:avLst>
          </a:prstGeom>
          <a:solidFill>
            <a:srgbClr val="11AFB2">
              <a:alpha val="25000"/>
            </a:srgbClr>
          </a:solid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pic>
        <p:nvPicPr>
          <p:cNvPr id="35" name="図 34"/>
          <p:cNvPicPr>
            <a:picLocks noChangeAspect="1"/>
          </p:cNvPicPr>
          <p:nvPr/>
        </p:nvPicPr>
        <p:blipFill>
          <a:blip r:embed="rId2"/>
          <a:stretch>
            <a:fillRect/>
          </a:stretch>
        </p:blipFill>
        <p:spPr>
          <a:xfrm>
            <a:off x="8605021" y="4504661"/>
            <a:ext cx="2168530" cy="1768851"/>
          </a:xfrm>
          <a:prstGeom prst="rect">
            <a:avLst/>
          </a:prstGeom>
        </p:spPr>
      </p:pic>
      <p:pic>
        <p:nvPicPr>
          <p:cNvPr id="34" name="図 33"/>
          <p:cNvPicPr>
            <a:picLocks noChangeAspect="1"/>
          </p:cNvPicPr>
          <p:nvPr/>
        </p:nvPicPr>
        <p:blipFill>
          <a:blip r:embed="rId3"/>
          <a:stretch>
            <a:fillRect/>
          </a:stretch>
        </p:blipFill>
        <p:spPr>
          <a:xfrm>
            <a:off x="6305042" y="4509512"/>
            <a:ext cx="2159287" cy="1764000"/>
          </a:xfrm>
          <a:prstGeom prst="rect">
            <a:avLst/>
          </a:prstGeom>
        </p:spPr>
      </p:pic>
      <p:pic>
        <p:nvPicPr>
          <p:cNvPr id="33" name="図 32"/>
          <p:cNvPicPr>
            <a:picLocks noChangeAspect="1"/>
          </p:cNvPicPr>
          <p:nvPr/>
        </p:nvPicPr>
        <p:blipFill>
          <a:blip r:embed="rId4"/>
          <a:stretch>
            <a:fillRect/>
          </a:stretch>
        </p:blipFill>
        <p:spPr>
          <a:xfrm>
            <a:off x="8613661" y="2670961"/>
            <a:ext cx="2159890" cy="1764000"/>
          </a:xfrm>
          <a:prstGeom prst="rect">
            <a:avLst/>
          </a:prstGeom>
        </p:spPr>
      </p:pic>
      <p:pic>
        <p:nvPicPr>
          <p:cNvPr id="32" name="図 31"/>
          <p:cNvPicPr>
            <a:picLocks noChangeAspect="1"/>
          </p:cNvPicPr>
          <p:nvPr/>
        </p:nvPicPr>
        <p:blipFill>
          <a:blip r:embed="rId5"/>
          <a:stretch>
            <a:fillRect/>
          </a:stretch>
        </p:blipFill>
        <p:spPr>
          <a:xfrm>
            <a:off x="6327848" y="2670961"/>
            <a:ext cx="2156000" cy="1764000"/>
          </a:xfrm>
          <a:prstGeom prst="rect">
            <a:avLst/>
          </a:prstGeom>
        </p:spPr>
      </p:pic>
      <p:pic>
        <p:nvPicPr>
          <p:cNvPr id="31" name="図 30"/>
          <p:cNvPicPr>
            <a:picLocks noChangeAspect="1"/>
          </p:cNvPicPr>
          <p:nvPr/>
        </p:nvPicPr>
        <p:blipFill>
          <a:blip r:embed="rId6"/>
          <a:stretch>
            <a:fillRect/>
          </a:stretch>
        </p:blipFill>
        <p:spPr>
          <a:xfrm>
            <a:off x="1089590" y="3346320"/>
            <a:ext cx="5138273" cy="2650054"/>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3/12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a:t>1/10</a:t>
            </a:r>
            <a:r>
              <a:rPr lang="ja-JP" altLang="en-US" sz="1800" dirty="0"/>
              <a:t>）</a:t>
            </a:r>
            <a:endParaRPr lang="en-US" altLang="ja-JP" sz="1800" dirty="0"/>
          </a:p>
          <a:p>
            <a:pPr marL="522900" lvl="1" indent="-342900">
              <a:buFont typeface="+mj-ea"/>
              <a:buAutoNum type="circleNumDbPlain"/>
            </a:pPr>
            <a:endParaRPr lang="en-US" altLang="ja-JP" dirty="0"/>
          </a:p>
          <a:p>
            <a:pPr marL="522900" lvl="1" indent="-342900">
              <a:buFont typeface="+mj-ea"/>
              <a:buAutoNum type="circleNumDbPlain"/>
            </a:pPr>
            <a:r>
              <a:rPr lang="en-US" altLang="ja-JP" dirty="0"/>
              <a:t>In order to create conditional expressions, we need to access somewhere we </a:t>
            </a:r>
            <a:r>
              <a:rPr lang="en-US" altLang="ja-JP" dirty="0" smtClean="0"/>
              <a:t>don't </a:t>
            </a:r>
            <a:r>
              <a:rPr lang="en-US" altLang="ja-JP" dirty="0"/>
              <a:t>have permission </a:t>
            </a:r>
            <a:r>
              <a:rPr lang="en-US" altLang="ja-JP" dirty="0" smtClean="0"/>
              <a:t>to. Therefore</a:t>
            </a:r>
            <a:r>
              <a:rPr lang="en-US" altLang="ja-JP" dirty="0"/>
              <a:t>, you need to first log in as the system administrator and create group_A</a:t>
            </a:r>
            <a:r>
              <a:rPr lang="en-US" altLang="ja-JP" dirty="0" smtClean="0"/>
              <a:t>, group_B, group_C </a:t>
            </a:r>
            <a:r>
              <a:rPr lang="en-US" altLang="ja-JP" dirty="0"/>
              <a:t>and </a:t>
            </a:r>
            <a:r>
              <a:rPr lang="en-US" altLang="ja-JP" dirty="0" smtClean="0"/>
              <a:t>group_D. After </a:t>
            </a:r>
            <a:r>
              <a:rPr lang="en-US" altLang="ja-JP" dirty="0"/>
              <a:t>that, we need to configure the permissions so that all of the groups can update.</a:t>
            </a:r>
            <a:endParaRPr lang="ja-JP" altLang="en-US" dirty="0"/>
          </a:p>
          <a:p>
            <a:endParaRPr kumimoji="1" lang="ja-JP" altLang="en-US" dirty="0"/>
          </a:p>
        </p:txBody>
      </p:sp>
      <p:cxnSp>
        <p:nvCxnSpPr>
          <p:cNvPr id="10" name="直線コネクタ 9"/>
          <p:cNvCxnSpPr/>
          <p:nvPr/>
        </p:nvCxnSpPr>
        <p:spPr bwMode="auto">
          <a:xfrm>
            <a:off x="7210440" y="3132035"/>
            <a:ext cx="132427" cy="121974"/>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線コネクタ 10"/>
          <p:cNvCxnSpPr/>
          <p:nvPr/>
        </p:nvCxnSpPr>
        <p:spPr bwMode="auto">
          <a:xfrm flipV="1">
            <a:off x="7324287" y="3243494"/>
            <a:ext cx="828000" cy="462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 name="テキスト ボックス 11"/>
          <p:cNvSpPr txBox="1"/>
          <p:nvPr/>
        </p:nvSpPr>
        <p:spPr>
          <a:xfrm>
            <a:off x="7290381" y="2996940"/>
            <a:ext cx="883575" cy="276999"/>
          </a:xfrm>
          <a:prstGeom prst="rect">
            <a:avLst/>
          </a:prstGeom>
          <a:noFill/>
        </p:spPr>
        <p:txBody>
          <a:bodyPr wrap="none" rtlCol="0">
            <a:spAutoFit/>
          </a:bodyPr>
          <a:lstStyle/>
          <a:p>
            <a:r>
              <a:rPr kumimoji="1" lang="en-US" altLang="ja-JP" sz="1200" b="1" dirty="0" smtClean="0">
                <a:solidFill>
                  <a:srgbClr val="FF0000"/>
                </a:solidFill>
              </a:rPr>
              <a:t>group_A</a:t>
            </a:r>
            <a:endParaRPr kumimoji="1" lang="ja-JP" altLang="en-US" sz="1200" b="1" dirty="0">
              <a:solidFill>
                <a:srgbClr val="FF0000"/>
              </a:solidFill>
            </a:endParaRPr>
          </a:p>
        </p:txBody>
      </p:sp>
      <p:cxnSp>
        <p:nvCxnSpPr>
          <p:cNvPr id="13" name="直線コネクタ 12"/>
          <p:cNvCxnSpPr/>
          <p:nvPr/>
        </p:nvCxnSpPr>
        <p:spPr bwMode="auto">
          <a:xfrm>
            <a:off x="9494779" y="4958650"/>
            <a:ext cx="132427" cy="121974"/>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flipV="1">
            <a:off x="9608626" y="5067825"/>
            <a:ext cx="828000" cy="6906"/>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テキスト ボックス 14"/>
          <p:cNvSpPr txBox="1"/>
          <p:nvPr/>
        </p:nvSpPr>
        <p:spPr>
          <a:xfrm>
            <a:off x="9555619" y="4811661"/>
            <a:ext cx="891591" cy="276999"/>
          </a:xfrm>
          <a:prstGeom prst="rect">
            <a:avLst/>
          </a:prstGeom>
          <a:noFill/>
        </p:spPr>
        <p:txBody>
          <a:bodyPr wrap="none" rtlCol="0">
            <a:spAutoFit/>
          </a:bodyPr>
          <a:lstStyle/>
          <a:p>
            <a:r>
              <a:rPr kumimoji="1" lang="en-US" altLang="ja-JP" sz="1200" b="1" dirty="0" smtClean="0">
                <a:solidFill>
                  <a:srgbClr val="FF0000"/>
                </a:solidFill>
              </a:rPr>
              <a:t>group_D</a:t>
            </a:r>
            <a:endParaRPr kumimoji="1" lang="ja-JP" altLang="en-US" sz="1200" b="1" dirty="0">
              <a:solidFill>
                <a:srgbClr val="FF0000"/>
              </a:solidFill>
            </a:endParaRPr>
          </a:p>
        </p:txBody>
      </p:sp>
      <p:cxnSp>
        <p:nvCxnSpPr>
          <p:cNvPr id="17" name="直線コネクタ 16"/>
          <p:cNvCxnSpPr/>
          <p:nvPr/>
        </p:nvCxnSpPr>
        <p:spPr bwMode="auto">
          <a:xfrm>
            <a:off x="9490804" y="3134771"/>
            <a:ext cx="132427" cy="121974"/>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8" name="直線コネクタ 17"/>
          <p:cNvCxnSpPr/>
          <p:nvPr/>
        </p:nvCxnSpPr>
        <p:spPr bwMode="auto">
          <a:xfrm flipV="1">
            <a:off x="9593764" y="3238143"/>
            <a:ext cx="828000" cy="7012"/>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9" name="テキスト ボックス 18"/>
          <p:cNvSpPr txBox="1"/>
          <p:nvPr/>
        </p:nvSpPr>
        <p:spPr>
          <a:xfrm>
            <a:off x="9570745" y="2976816"/>
            <a:ext cx="883575" cy="276999"/>
          </a:xfrm>
          <a:prstGeom prst="rect">
            <a:avLst/>
          </a:prstGeom>
          <a:noFill/>
        </p:spPr>
        <p:txBody>
          <a:bodyPr wrap="none" rtlCol="0">
            <a:spAutoFit/>
          </a:bodyPr>
          <a:lstStyle/>
          <a:p>
            <a:r>
              <a:rPr kumimoji="1" lang="en-US" altLang="ja-JP" sz="1200" b="1" dirty="0" smtClean="0">
                <a:solidFill>
                  <a:srgbClr val="FF0000"/>
                </a:solidFill>
              </a:rPr>
              <a:t>group_B</a:t>
            </a:r>
            <a:endParaRPr kumimoji="1" lang="ja-JP" altLang="en-US" sz="1200" b="1" dirty="0">
              <a:solidFill>
                <a:srgbClr val="FF0000"/>
              </a:solidFill>
            </a:endParaRPr>
          </a:p>
        </p:txBody>
      </p:sp>
      <p:cxnSp>
        <p:nvCxnSpPr>
          <p:cNvPr id="20" name="直線コネクタ 19"/>
          <p:cNvCxnSpPr/>
          <p:nvPr/>
        </p:nvCxnSpPr>
        <p:spPr bwMode="auto">
          <a:xfrm>
            <a:off x="7203174" y="4957760"/>
            <a:ext cx="132427" cy="121974"/>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1" name="直線コネクタ 20"/>
          <p:cNvCxnSpPr/>
          <p:nvPr/>
        </p:nvCxnSpPr>
        <p:spPr bwMode="auto">
          <a:xfrm flipV="1">
            <a:off x="7317021" y="5069219"/>
            <a:ext cx="828000" cy="462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テキスト ボックス 21"/>
          <p:cNvSpPr txBox="1"/>
          <p:nvPr/>
        </p:nvSpPr>
        <p:spPr>
          <a:xfrm>
            <a:off x="7283115" y="4799805"/>
            <a:ext cx="875561" cy="276999"/>
          </a:xfrm>
          <a:prstGeom prst="rect">
            <a:avLst/>
          </a:prstGeom>
          <a:noFill/>
        </p:spPr>
        <p:txBody>
          <a:bodyPr wrap="none" rtlCol="0">
            <a:spAutoFit/>
          </a:bodyPr>
          <a:lstStyle/>
          <a:p>
            <a:r>
              <a:rPr kumimoji="1" lang="en-US" altLang="ja-JP" sz="1200" b="1" dirty="0" smtClean="0">
                <a:solidFill>
                  <a:srgbClr val="FF0000"/>
                </a:solidFill>
              </a:rPr>
              <a:t>group_C</a:t>
            </a:r>
            <a:endParaRPr kumimoji="1" lang="ja-JP" altLang="en-US" sz="1200" b="1" dirty="0">
              <a:solidFill>
                <a:srgbClr val="FF0000"/>
              </a:solidFill>
            </a:endParaRPr>
          </a:p>
        </p:txBody>
      </p:sp>
      <p:sp>
        <p:nvSpPr>
          <p:cNvPr id="23" name="角丸四角形 22"/>
          <p:cNvSpPr/>
          <p:nvPr/>
        </p:nvSpPr>
        <p:spPr bwMode="auto">
          <a:xfrm>
            <a:off x="7752230" y="3308278"/>
            <a:ext cx="566147" cy="828000"/>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24" name="角丸四角形 23"/>
          <p:cNvSpPr/>
          <p:nvPr/>
        </p:nvSpPr>
        <p:spPr bwMode="auto">
          <a:xfrm>
            <a:off x="9977586" y="3300926"/>
            <a:ext cx="652786" cy="835351"/>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25" name="角丸四角形 24"/>
          <p:cNvSpPr/>
          <p:nvPr/>
        </p:nvSpPr>
        <p:spPr bwMode="auto">
          <a:xfrm>
            <a:off x="7752230" y="5148391"/>
            <a:ext cx="561220" cy="847982"/>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26" name="角丸四角形 25"/>
          <p:cNvSpPr/>
          <p:nvPr/>
        </p:nvSpPr>
        <p:spPr bwMode="auto">
          <a:xfrm>
            <a:off x="10056550" y="5144431"/>
            <a:ext cx="573822" cy="870572"/>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28" name="角丸四角形 27"/>
          <p:cNvSpPr/>
          <p:nvPr/>
        </p:nvSpPr>
        <p:spPr bwMode="auto">
          <a:xfrm>
            <a:off x="1097407" y="4434960"/>
            <a:ext cx="5130455" cy="1580043"/>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29" name="角丸四角形 28"/>
          <p:cNvSpPr/>
          <p:nvPr/>
        </p:nvSpPr>
        <p:spPr bwMode="auto">
          <a:xfrm>
            <a:off x="1071003" y="2655302"/>
            <a:ext cx="3763107" cy="517925"/>
          </a:xfrm>
          <a:prstGeom prst="roundRect">
            <a:avLst/>
          </a:prstGeom>
          <a:solidFill>
            <a:schemeClr val="bg1"/>
          </a:solidFill>
          <a:ln w="38100">
            <a:solidFill>
              <a:srgbClr val="00206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Log in as “administrator” and start configuring.</a:t>
            </a:r>
            <a:endParaRPr kumimoji="1" lang="ja-JP" altLang="en-US" sz="1400" b="1" dirty="0" smtClean="0">
              <a:latin typeface="+mn-ea"/>
            </a:endParaRPr>
          </a:p>
        </p:txBody>
      </p:sp>
    </p:spTree>
    <p:extLst>
      <p:ext uri="{BB962C8B-B14F-4D97-AF65-F5344CB8AC3E}">
        <p14:creationId xmlns:p14="http://schemas.microsoft.com/office/powerpoint/2010/main" val="30388253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399105" y="2712094"/>
            <a:ext cx="8801465" cy="3842046"/>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4/12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a:t>2/10</a:t>
            </a:r>
            <a:r>
              <a:rPr lang="ja-JP" altLang="en-US" sz="1800" dirty="0"/>
              <a:t>）</a:t>
            </a:r>
            <a:endParaRPr lang="en-US" altLang="ja-JP" sz="1800" dirty="0"/>
          </a:p>
          <a:p>
            <a:pPr marL="522900" lvl="1" indent="-342900">
              <a:buFont typeface="+mj-ea"/>
              <a:buAutoNum type="circleNumDbPlain"/>
            </a:pPr>
            <a:endParaRPr lang="en-US" altLang="ja-JP" dirty="0"/>
          </a:p>
          <a:p>
            <a:pPr marL="522900" lvl="1" indent="-342900">
              <a:buFont typeface="+mj-ea"/>
              <a:buAutoNum type="circleNumDbPlain" startAt="2"/>
            </a:pPr>
            <a:r>
              <a:rPr lang="en-US" altLang="ja-JP" dirty="0" smtClean="0"/>
              <a:t>  Go to the “User” screen and create the following users: user_A, user_B, user_C, user_D and master</a:t>
            </a:r>
            <a:endParaRPr lang="en-US" altLang="ja-JP" dirty="0"/>
          </a:p>
          <a:p>
            <a:pPr marL="522900" lvl="1" indent="-342900">
              <a:buFont typeface="+mj-ea"/>
              <a:buAutoNum type="circleNumDbPlain" startAt="2"/>
            </a:pPr>
            <a:r>
              <a:rPr lang="en-US" altLang="ja-JP" dirty="0" smtClean="0"/>
              <a:t>Configure the users so that user_A belongs in group_A, user_B belongs in group_B, user_C belongs in group_C</a:t>
            </a:r>
            <a:r>
              <a:rPr lang="en-US" altLang="ja-JP" dirty="0"/>
              <a:t> </a:t>
            </a:r>
            <a:r>
              <a:rPr lang="en-US" altLang="ja-JP" dirty="0" smtClean="0"/>
              <a:t>and user_D belongs in group_D. The “master” user belongs to all of the groups.</a:t>
            </a:r>
            <a:endParaRPr lang="en-US" altLang="ja-JP" dirty="0"/>
          </a:p>
        </p:txBody>
      </p:sp>
      <p:sp>
        <p:nvSpPr>
          <p:cNvPr id="5" name="角丸四角形 4"/>
          <p:cNvSpPr/>
          <p:nvPr/>
        </p:nvSpPr>
        <p:spPr bwMode="auto">
          <a:xfrm>
            <a:off x="1399105" y="4509150"/>
            <a:ext cx="8585435" cy="1728239"/>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8" name="角丸四角形 7"/>
          <p:cNvSpPr/>
          <p:nvPr/>
        </p:nvSpPr>
        <p:spPr bwMode="auto">
          <a:xfrm>
            <a:off x="8832380" y="3310222"/>
            <a:ext cx="2076479" cy="819862"/>
          </a:xfrm>
          <a:prstGeom prst="roundRect">
            <a:avLst/>
          </a:prstGeom>
          <a:solidFill>
            <a:schemeClr val="bg1"/>
          </a:solidFill>
          <a:ln w="38100">
            <a:solidFill>
              <a:srgbClr val="00206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Configure as </a:t>
            </a:r>
            <a:br>
              <a:rPr kumimoji="1" lang="en-US" altLang="ja-JP" sz="1400" b="1" dirty="0" smtClean="0">
                <a:latin typeface="+mn-ea"/>
              </a:rPr>
            </a:br>
            <a:r>
              <a:rPr kumimoji="1" lang="en-US" altLang="ja-JP" sz="1400" b="1" dirty="0" smtClean="0">
                <a:latin typeface="+mn-ea"/>
              </a:rPr>
              <a:t>Administrator</a:t>
            </a:r>
            <a:endParaRPr kumimoji="1" lang="ja-JP" altLang="en-US" sz="1400" b="1" dirty="0" smtClean="0">
              <a:latin typeface="+mn-ea"/>
            </a:endParaRPr>
          </a:p>
        </p:txBody>
      </p:sp>
    </p:spTree>
    <p:extLst>
      <p:ext uri="{BB962C8B-B14F-4D97-AF65-F5344CB8AC3E}">
        <p14:creationId xmlns:p14="http://schemas.microsoft.com/office/powerpoint/2010/main" val="2370592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p:cNvPicPr>
            <a:picLocks noChangeAspect="1"/>
          </p:cNvPicPr>
          <p:nvPr/>
        </p:nvPicPr>
        <p:blipFill>
          <a:blip r:embed="rId2"/>
          <a:stretch>
            <a:fillRect/>
          </a:stretch>
        </p:blipFill>
        <p:spPr>
          <a:xfrm>
            <a:off x="1822953" y="2348850"/>
            <a:ext cx="3816217" cy="4178758"/>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5/12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a:t>3/10</a:t>
            </a:r>
            <a:r>
              <a:rPr lang="ja-JP" altLang="en-US" sz="1800" dirty="0"/>
              <a:t>）</a:t>
            </a:r>
            <a:endParaRPr lang="en-US" altLang="ja-JP" sz="1800" dirty="0"/>
          </a:p>
          <a:p>
            <a:pPr marL="522900" lvl="1" indent="-342900">
              <a:buFont typeface="+mj-ea"/>
              <a:buAutoNum type="circleNumDbPlain" startAt="3"/>
            </a:pPr>
            <a:endParaRPr lang="en-US" altLang="ja-JP" dirty="0"/>
          </a:p>
          <a:p>
            <a:pPr marL="522900" lvl="1" indent="-342900">
              <a:buFont typeface="+mj-ea"/>
              <a:buAutoNum type="circleNumDbPlain" startAt="4"/>
            </a:pPr>
            <a:r>
              <a:rPr lang="en-US" altLang="ja-JP" dirty="0"/>
              <a:t>Log in as the user "master" and go to the Decision table screen. </a:t>
            </a:r>
            <a:r>
              <a:rPr lang="en-US" altLang="ja-JP" dirty="0" smtClean="0"/>
              <a:t/>
            </a:r>
            <a:br>
              <a:rPr lang="en-US" altLang="ja-JP" dirty="0" smtClean="0"/>
            </a:br>
            <a:r>
              <a:rPr lang="en-US" altLang="ja-JP" dirty="0" smtClean="0"/>
              <a:t>Create </a:t>
            </a:r>
            <a:r>
              <a:rPr lang="en-US" altLang="ja-JP" dirty="0"/>
              <a:t>a decision table with the name "master_decision_table" and give the following permissions to each of the groups.</a:t>
            </a:r>
            <a:endParaRPr kumimoji="1" lang="ja-JP" altLang="en-US" dirty="0"/>
          </a:p>
        </p:txBody>
      </p:sp>
      <p:grpSp>
        <p:nvGrpSpPr>
          <p:cNvPr id="2" name="グループ化 1"/>
          <p:cNvGrpSpPr/>
          <p:nvPr/>
        </p:nvGrpSpPr>
        <p:grpSpPr>
          <a:xfrm>
            <a:off x="5375900" y="2780910"/>
            <a:ext cx="6131768" cy="3595317"/>
            <a:chOff x="5185824" y="2531385"/>
            <a:chExt cx="6131768" cy="3595317"/>
          </a:xfrm>
        </p:grpSpPr>
        <p:grpSp>
          <p:nvGrpSpPr>
            <p:cNvPr id="5" name="グループ化 4"/>
            <p:cNvGrpSpPr/>
            <p:nvPr/>
          </p:nvGrpSpPr>
          <p:grpSpPr>
            <a:xfrm>
              <a:off x="5185824" y="2531385"/>
              <a:ext cx="1258123" cy="753229"/>
              <a:chOff x="4866802" y="2960793"/>
              <a:chExt cx="1258123" cy="753229"/>
            </a:xfrm>
          </p:grpSpPr>
          <p:cxnSp>
            <p:nvCxnSpPr>
              <p:cNvPr id="8" name="直線コネクタ 7"/>
              <p:cNvCxnSpPr/>
              <p:nvPr/>
            </p:nvCxnSpPr>
            <p:spPr bwMode="auto">
              <a:xfrm flipV="1">
                <a:off x="4866802" y="3240722"/>
                <a:ext cx="427034" cy="473300"/>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コネクタ 8"/>
              <p:cNvCxnSpPr/>
              <p:nvPr/>
            </p:nvCxnSpPr>
            <p:spPr bwMode="auto">
              <a:xfrm flipV="1">
                <a:off x="5275256" y="3230207"/>
                <a:ext cx="828000" cy="462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テキスト ボックス 9"/>
              <p:cNvSpPr txBox="1"/>
              <p:nvPr/>
            </p:nvSpPr>
            <p:spPr>
              <a:xfrm>
                <a:off x="5241350" y="2960793"/>
                <a:ext cx="883575" cy="276999"/>
              </a:xfrm>
              <a:prstGeom prst="rect">
                <a:avLst/>
              </a:prstGeom>
              <a:noFill/>
            </p:spPr>
            <p:txBody>
              <a:bodyPr wrap="none" rtlCol="0">
                <a:spAutoFit/>
              </a:bodyPr>
              <a:lstStyle/>
              <a:p>
                <a:r>
                  <a:rPr kumimoji="1" lang="en-US" altLang="ja-JP" sz="1200" b="1" dirty="0" smtClean="0">
                    <a:solidFill>
                      <a:srgbClr val="FF0000"/>
                    </a:solidFill>
                  </a:rPr>
                  <a:t>group_A</a:t>
                </a:r>
                <a:endParaRPr kumimoji="1" lang="ja-JP" altLang="en-US" sz="1200" b="1" dirty="0">
                  <a:solidFill>
                    <a:srgbClr val="FF0000"/>
                  </a:solidFill>
                </a:endParaRPr>
              </a:p>
            </p:txBody>
          </p:sp>
        </p:grpSp>
        <p:cxnSp>
          <p:nvCxnSpPr>
            <p:cNvPr id="11" name="直線コネクタ 10"/>
            <p:cNvCxnSpPr/>
            <p:nvPr/>
          </p:nvCxnSpPr>
          <p:spPr bwMode="auto">
            <a:xfrm flipV="1">
              <a:off x="5216481" y="5558581"/>
              <a:ext cx="371837" cy="76700"/>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2" name="グループ化 11"/>
            <p:cNvGrpSpPr/>
            <p:nvPr/>
          </p:nvGrpSpPr>
          <p:grpSpPr>
            <a:xfrm>
              <a:off x="5551131" y="5279893"/>
              <a:ext cx="891591" cy="276999"/>
              <a:chOff x="4987901" y="5373169"/>
              <a:chExt cx="891591" cy="276999"/>
            </a:xfrm>
          </p:grpSpPr>
          <p:cxnSp>
            <p:nvCxnSpPr>
              <p:cNvPr id="13" name="直線コネクタ 12"/>
              <p:cNvCxnSpPr/>
              <p:nvPr/>
            </p:nvCxnSpPr>
            <p:spPr bwMode="auto">
              <a:xfrm flipV="1">
                <a:off x="5021807" y="5642583"/>
                <a:ext cx="828000" cy="462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4987901" y="5373169"/>
                <a:ext cx="891591" cy="276999"/>
              </a:xfrm>
              <a:prstGeom prst="rect">
                <a:avLst/>
              </a:prstGeom>
              <a:noFill/>
            </p:spPr>
            <p:txBody>
              <a:bodyPr wrap="none" rtlCol="0">
                <a:spAutoFit/>
              </a:bodyPr>
              <a:lstStyle/>
              <a:p>
                <a:r>
                  <a:rPr kumimoji="1" lang="en-US" altLang="ja-JP" sz="1200" b="1" dirty="0" smtClean="0">
                    <a:solidFill>
                      <a:srgbClr val="FF0000"/>
                    </a:solidFill>
                  </a:rPr>
                  <a:t>group_D</a:t>
                </a:r>
                <a:endParaRPr kumimoji="1" lang="ja-JP" altLang="en-US" sz="1200" b="1" dirty="0">
                  <a:solidFill>
                    <a:srgbClr val="FF0000"/>
                  </a:solidFill>
                </a:endParaRPr>
              </a:p>
            </p:txBody>
          </p:sp>
        </p:grpSp>
        <p:cxnSp>
          <p:nvCxnSpPr>
            <p:cNvPr id="15" name="直線コネクタ 14"/>
            <p:cNvCxnSpPr/>
            <p:nvPr/>
          </p:nvCxnSpPr>
          <p:spPr bwMode="auto">
            <a:xfrm flipV="1">
              <a:off x="5194812" y="4110200"/>
              <a:ext cx="393506" cy="1003721"/>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 name="グループ化 15"/>
            <p:cNvGrpSpPr/>
            <p:nvPr/>
          </p:nvGrpSpPr>
          <p:grpSpPr>
            <a:xfrm>
              <a:off x="5551131" y="3799493"/>
              <a:ext cx="883575" cy="297650"/>
              <a:chOff x="4987901" y="3892769"/>
              <a:chExt cx="883575" cy="297650"/>
            </a:xfrm>
          </p:grpSpPr>
          <p:cxnSp>
            <p:nvCxnSpPr>
              <p:cNvPr id="17" name="直線コネクタ 16"/>
              <p:cNvCxnSpPr/>
              <p:nvPr/>
            </p:nvCxnSpPr>
            <p:spPr bwMode="auto">
              <a:xfrm flipV="1">
                <a:off x="5021807" y="4182268"/>
                <a:ext cx="828000" cy="4966"/>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テキスト ボックス 17"/>
              <p:cNvSpPr txBox="1"/>
              <p:nvPr/>
            </p:nvSpPr>
            <p:spPr>
              <a:xfrm>
                <a:off x="4987901" y="3892769"/>
                <a:ext cx="883575" cy="297650"/>
              </a:xfrm>
              <a:prstGeom prst="rect">
                <a:avLst/>
              </a:prstGeom>
              <a:noFill/>
            </p:spPr>
            <p:txBody>
              <a:bodyPr wrap="none" rtlCol="0">
                <a:spAutoFit/>
              </a:bodyPr>
              <a:lstStyle/>
              <a:p>
                <a:r>
                  <a:rPr kumimoji="1" lang="en-US" altLang="ja-JP" sz="1200" b="1" dirty="0" smtClean="0">
                    <a:solidFill>
                      <a:srgbClr val="FF0000"/>
                    </a:solidFill>
                  </a:rPr>
                  <a:t>group_B</a:t>
                </a:r>
                <a:endParaRPr kumimoji="1" lang="ja-JP" altLang="en-US" sz="1200" b="1" dirty="0">
                  <a:solidFill>
                    <a:srgbClr val="FF0000"/>
                  </a:solidFill>
                </a:endParaRPr>
              </a:p>
            </p:txBody>
          </p:sp>
        </p:grpSp>
        <p:cxnSp>
          <p:nvCxnSpPr>
            <p:cNvPr id="19" name="直線コネクタ 18"/>
            <p:cNvCxnSpPr/>
            <p:nvPr/>
          </p:nvCxnSpPr>
          <p:spPr bwMode="auto">
            <a:xfrm flipV="1">
              <a:off x="5216481" y="4830780"/>
              <a:ext cx="377797" cy="578948"/>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0" name="グループ化 19"/>
            <p:cNvGrpSpPr/>
            <p:nvPr/>
          </p:nvGrpSpPr>
          <p:grpSpPr>
            <a:xfrm>
              <a:off x="5551131" y="4550019"/>
              <a:ext cx="875561" cy="276999"/>
              <a:chOff x="4987901" y="4456999"/>
              <a:chExt cx="875561" cy="276999"/>
            </a:xfrm>
          </p:grpSpPr>
          <p:cxnSp>
            <p:nvCxnSpPr>
              <p:cNvPr id="21" name="直線コネクタ 20"/>
              <p:cNvCxnSpPr/>
              <p:nvPr/>
            </p:nvCxnSpPr>
            <p:spPr bwMode="auto">
              <a:xfrm flipV="1">
                <a:off x="5021807" y="4726413"/>
                <a:ext cx="828000" cy="462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テキスト ボックス 21"/>
              <p:cNvSpPr txBox="1"/>
              <p:nvPr/>
            </p:nvSpPr>
            <p:spPr>
              <a:xfrm>
                <a:off x="4987901" y="4456999"/>
                <a:ext cx="875561" cy="276999"/>
              </a:xfrm>
              <a:prstGeom prst="rect">
                <a:avLst/>
              </a:prstGeom>
              <a:noFill/>
            </p:spPr>
            <p:txBody>
              <a:bodyPr wrap="none" rtlCol="0">
                <a:spAutoFit/>
              </a:bodyPr>
              <a:lstStyle/>
              <a:p>
                <a:r>
                  <a:rPr kumimoji="1" lang="en-US" altLang="ja-JP" sz="1200" b="1" dirty="0" smtClean="0">
                    <a:solidFill>
                      <a:srgbClr val="FF0000"/>
                    </a:solidFill>
                  </a:rPr>
                  <a:t>group_C</a:t>
                </a:r>
                <a:endParaRPr kumimoji="1" lang="ja-JP" altLang="en-US" sz="1200" b="1" dirty="0">
                  <a:solidFill>
                    <a:srgbClr val="FF0000"/>
                  </a:solidFill>
                </a:endParaRPr>
              </a:p>
            </p:txBody>
          </p:sp>
        </p:grpSp>
        <p:sp>
          <p:nvSpPr>
            <p:cNvPr id="23" name="テキスト ボックス 22"/>
            <p:cNvSpPr txBox="1"/>
            <p:nvPr/>
          </p:nvSpPr>
          <p:spPr>
            <a:xfrm>
              <a:off x="5665608" y="2890505"/>
              <a:ext cx="4629794" cy="646331"/>
            </a:xfrm>
            <a:prstGeom prst="rect">
              <a:avLst/>
            </a:prstGeom>
            <a:noFill/>
          </p:spPr>
          <p:txBody>
            <a:bodyPr wrap="none" rtlCol="0">
              <a:spAutoFit/>
            </a:bodyPr>
            <a:lstStyle/>
            <a:p>
              <a:r>
                <a:rPr lang="en-US" altLang="ja-JP" sz="1200" b="1" dirty="0" smtClean="0"/>
                <a:t>Can perform update</a:t>
              </a:r>
              <a:r>
                <a:rPr kumimoji="1" lang="ja-JP" altLang="en-US" sz="1200" b="1" dirty="0" smtClean="0"/>
                <a:t>：</a:t>
              </a:r>
              <a:r>
                <a:rPr kumimoji="1" lang="en-US" altLang="ja-JP" sz="1200" b="1" dirty="0" smtClean="0"/>
                <a:t>Decision table, Rule</a:t>
              </a:r>
              <a:r>
                <a:rPr kumimoji="1" lang="ja-JP" altLang="en-US" sz="1200" b="1" dirty="0" smtClean="0"/>
                <a:t>（</a:t>
              </a:r>
              <a:r>
                <a:rPr kumimoji="1" lang="en-US" altLang="ja-JP" sz="1200" b="1" dirty="0" smtClean="0"/>
                <a:t>Staging</a:t>
              </a:r>
              <a:r>
                <a:rPr kumimoji="1" lang="ja-JP" altLang="en-US" sz="1200" b="1" dirty="0" smtClean="0"/>
                <a:t>）</a:t>
              </a:r>
              <a:endParaRPr kumimoji="1" lang="en-US" altLang="ja-JP" sz="1200" b="1" dirty="0" smtClean="0"/>
            </a:p>
            <a:p>
              <a:r>
                <a:rPr lang="en-US" altLang="ja-JP" sz="1200" b="1" dirty="0" smtClean="0"/>
                <a:t>Reference only</a:t>
              </a:r>
              <a:r>
                <a:rPr lang="ja-JP" altLang="en-US" sz="1200" b="1" dirty="0" smtClean="0"/>
                <a:t>：</a:t>
              </a:r>
              <a:r>
                <a:rPr lang="en-US" altLang="ja-JP" sz="1200" b="1" dirty="0" smtClean="0"/>
                <a:t>Rule</a:t>
              </a:r>
              <a:r>
                <a:rPr lang="ja-JP" altLang="en-US" sz="1200" b="1" dirty="0" smtClean="0"/>
                <a:t>（</a:t>
              </a:r>
              <a:r>
                <a:rPr lang="en-US" altLang="ja-JP" sz="1200" b="1" dirty="0" smtClean="0"/>
                <a:t>Production</a:t>
              </a:r>
              <a:r>
                <a:rPr lang="ja-JP" altLang="en-US" sz="1200" b="1" dirty="0" smtClean="0"/>
                <a:t>）、</a:t>
              </a:r>
              <a:r>
                <a:rPr lang="en-US" altLang="ja-JP" sz="1200" b="1" dirty="0" smtClean="0"/>
                <a:t>Request history</a:t>
              </a:r>
            </a:p>
            <a:p>
              <a:r>
                <a:rPr lang="en-US" altLang="ja-JP" sz="1200" b="1" dirty="0" smtClean="0"/>
                <a:t>No permission</a:t>
              </a:r>
              <a:r>
                <a:rPr kumimoji="1" lang="ja-JP" altLang="en-US" sz="1200" b="1" dirty="0" smtClean="0"/>
                <a:t>：</a:t>
              </a:r>
              <a:r>
                <a:rPr kumimoji="1" lang="en-US" altLang="ja-JP" sz="1200" b="1" dirty="0" smtClean="0"/>
                <a:t>Action history, Monitoring adapter</a:t>
              </a:r>
              <a:endParaRPr kumimoji="1" lang="ja-JP" altLang="en-US" sz="1200" b="1" dirty="0"/>
            </a:p>
          </p:txBody>
        </p:sp>
        <p:sp>
          <p:nvSpPr>
            <p:cNvPr id="24" name="テキスト ボックス 23"/>
            <p:cNvSpPr txBox="1"/>
            <p:nvPr/>
          </p:nvSpPr>
          <p:spPr>
            <a:xfrm>
              <a:off x="6418795" y="3827548"/>
              <a:ext cx="2778774" cy="276999"/>
            </a:xfrm>
            <a:prstGeom prst="rect">
              <a:avLst/>
            </a:prstGeom>
            <a:noFill/>
          </p:spPr>
          <p:txBody>
            <a:bodyPr wrap="none" rtlCol="0">
              <a:spAutoFit/>
            </a:bodyPr>
            <a:lstStyle/>
            <a:p>
              <a:r>
                <a:rPr kumimoji="1" lang="en-US" altLang="ja-JP" sz="1200" b="1" dirty="0" smtClean="0"/>
                <a:t>“Reference only” for everything</a:t>
              </a:r>
              <a:endParaRPr kumimoji="1" lang="ja-JP" altLang="en-US" sz="1200" b="1" dirty="0"/>
            </a:p>
          </p:txBody>
        </p:sp>
        <p:sp>
          <p:nvSpPr>
            <p:cNvPr id="25" name="テキスト ボックス 24"/>
            <p:cNvSpPr txBox="1"/>
            <p:nvPr/>
          </p:nvSpPr>
          <p:spPr>
            <a:xfrm>
              <a:off x="6418795" y="4558233"/>
              <a:ext cx="2731197" cy="276999"/>
            </a:xfrm>
            <a:prstGeom prst="rect">
              <a:avLst/>
            </a:prstGeom>
            <a:noFill/>
          </p:spPr>
          <p:txBody>
            <a:bodyPr wrap="none" rtlCol="0">
              <a:spAutoFit/>
            </a:bodyPr>
            <a:lstStyle/>
            <a:p>
              <a:r>
                <a:rPr kumimoji="1" lang="en-US" altLang="ja-JP" sz="1200" b="1" dirty="0" smtClean="0"/>
                <a:t>“No permission” for everything</a:t>
              </a:r>
              <a:endParaRPr kumimoji="1" lang="ja-JP" altLang="en-US" sz="1200" b="1" dirty="0"/>
            </a:p>
          </p:txBody>
        </p:sp>
        <p:sp>
          <p:nvSpPr>
            <p:cNvPr id="26" name="テキスト ボックス 25"/>
            <p:cNvSpPr txBox="1"/>
            <p:nvPr/>
          </p:nvSpPr>
          <p:spPr>
            <a:xfrm>
              <a:off x="6418795" y="5266836"/>
              <a:ext cx="3200363" cy="276999"/>
            </a:xfrm>
            <a:prstGeom prst="rect">
              <a:avLst/>
            </a:prstGeom>
            <a:noFill/>
          </p:spPr>
          <p:txBody>
            <a:bodyPr wrap="none" rtlCol="0">
              <a:spAutoFit/>
            </a:bodyPr>
            <a:lstStyle/>
            <a:p>
              <a:r>
                <a:rPr lang="en-US" altLang="ja-JP" sz="1200" b="1" dirty="0" smtClean="0"/>
                <a:t>“Can perform update” for everything</a:t>
              </a:r>
              <a:endParaRPr kumimoji="1" lang="ja-JP" altLang="en-US" sz="1200" b="1" dirty="0"/>
            </a:p>
          </p:txBody>
        </p:sp>
        <p:sp>
          <p:nvSpPr>
            <p:cNvPr id="27" name="角丸四角形 26"/>
            <p:cNvSpPr/>
            <p:nvPr/>
          </p:nvSpPr>
          <p:spPr bwMode="auto">
            <a:xfrm>
              <a:off x="9601494" y="4710081"/>
              <a:ext cx="1716098" cy="1416621"/>
            </a:xfrm>
            <a:prstGeom prst="roundRect">
              <a:avLst/>
            </a:prstGeom>
            <a:solidFill>
              <a:schemeClr val="bg1"/>
            </a:solidFill>
            <a:ln w="38100">
              <a:solidFill>
                <a:srgbClr val="00206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Log in as “master” and configure</a:t>
              </a:r>
              <a:endParaRPr kumimoji="1" lang="ja-JP" altLang="en-US" sz="1400" b="1" dirty="0" smtClean="0">
                <a:latin typeface="+mn-ea"/>
              </a:endParaRPr>
            </a:p>
          </p:txBody>
        </p:sp>
      </p:grpSp>
    </p:spTree>
    <p:extLst>
      <p:ext uri="{BB962C8B-B14F-4D97-AF65-F5344CB8AC3E}">
        <p14:creationId xmlns:p14="http://schemas.microsoft.com/office/powerpoint/2010/main" val="42042299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6/12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a:t>4/10</a:t>
            </a:r>
            <a:r>
              <a:rPr lang="ja-JP" altLang="en-US" sz="1800" dirty="0"/>
              <a:t>）</a:t>
            </a:r>
            <a:endParaRPr lang="en-US" altLang="ja-JP" sz="1800" dirty="0"/>
          </a:p>
          <a:p>
            <a:pPr lvl="1"/>
            <a:endParaRPr lang="en-US" altLang="ja-JP" dirty="0"/>
          </a:p>
          <a:p>
            <a:pPr lvl="1"/>
            <a:r>
              <a:rPr lang="en-US" altLang="ja-JP" dirty="0" smtClean="0"/>
              <a:t>The “master_decision_table” access permissions are as follows</a:t>
            </a:r>
            <a:endParaRPr lang="ja-JP" altLang="en-US" dirty="0"/>
          </a:p>
          <a:p>
            <a:endParaRPr lang="en-US" altLang="ja-JP"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44917388"/>
              </p:ext>
            </p:extLst>
          </p:nvPr>
        </p:nvGraphicFramePr>
        <p:xfrm>
          <a:off x="556448" y="2144251"/>
          <a:ext cx="10833216" cy="4314172"/>
        </p:xfrm>
        <a:graphic>
          <a:graphicData uri="http://schemas.openxmlformats.org/drawingml/2006/table">
            <a:tbl>
              <a:tblPr firstRow="1" bandRow="1">
                <a:tableStyleId>{5C22544A-7EE6-4342-B048-85BDC9FD1C3A}</a:tableStyleId>
              </a:tblPr>
              <a:tblGrid>
                <a:gridCol w="220492">
                  <a:extLst>
                    <a:ext uri="{9D8B030D-6E8A-4147-A177-3AD203B41FA5}">
                      <a16:colId xmlns:a16="http://schemas.microsoft.com/office/drawing/2014/main" val="2881587015"/>
                    </a:ext>
                  </a:extLst>
                </a:gridCol>
                <a:gridCol w="926450">
                  <a:extLst>
                    <a:ext uri="{9D8B030D-6E8A-4147-A177-3AD203B41FA5}">
                      <a16:colId xmlns:a16="http://schemas.microsoft.com/office/drawing/2014/main" val="1364777077"/>
                    </a:ext>
                  </a:extLst>
                </a:gridCol>
                <a:gridCol w="1586274">
                  <a:extLst>
                    <a:ext uri="{9D8B030D-6E8A-4147-A177-3AD203B41FA5}">
                      <a16:colId xmlns:a16="http://schemas.microsoft.com/office/drawing/2014/main" val="3140522702"/>
                    </a:ext>
                  </a:extLst>
                </a:gridCol>
                <a:gridCol w="1620000">
                  <a:extLst>
                    <a:ext uri="{9D8B030D-6E8A-4147-A177-3AD203B41FA5}">
                      <a16:colId xmlns:a16="http://schemas.microsoft.com/office/drawing/2014/main" val="2908756869"/>
                    </a:ext>
                  </a:extLst>
                </a:gridCol>
                <a:gridCol w="1620000">
                  <a:extLst>
                    <a:ext uri="{9D8B030D-6E8A-4147-A177-3AD203B41FA5}">
                      <a16:colId xmlns:a16="http://schemas.microsoft.com/office/drawing/2014/main" val="409649676"/>
                    </a:ext>
                  </a:extLst>
                </a:gridCol>
                <a:gridCol w="1620000">
                  <a:extLst>
                    <a:ext uri="{9D8B030D-6E8A-4147-A177-3AD203B41FA5}">
                      <a16:colId xmlns:a16="http://schemas.microsoft.com/office/drawing/2014/main" val="2528031714"/>
                    </a:ext>
                  </a:extLst>
                </a:gridCol>
                <a:gridCol w="1620000">
                  <a:extLst>
                    <a:ext uri="{9D8B030D-6E8A-4147-A177-3AD203B41FA5}">
                      <a16:colId xmlns:a16="http://schemas.microsoft.com/office/drawing/2014/main" val="2069371508"/>
                    </a:ext>
                  </a:extLst>
                </a:gridCol>
                <a:gridCol w="1620000">
                  <a:extLst>
                    <a:ext uri="{9D8B030D-6E8A-4147-A177-3AD203B41FA5}">
                      <a16:colId xmlns:a16="http://schemas.microsoft.com/office/drawing/2014/main" val="3314244662"/>
                    </a:ext>
                  </a:extLst>
                </a:gridCol>
              </a:tblGrid>
              <a:tr h="450391">
                <a:tc rowSpan="2" gridSpan="2">
                  <a:txBody>
                    <a:bodyPr/>
                    <a:lstStyle/>
                    <a:p>
                      <a:pPr lvl="1" algn="r"/>
                      <a:endParaRPr kumimoji="1" lang="en-US" altLang="ja-JP" sz="1200" b="1" dirty="0" smtClean="0">
                        <a:solidFill>
                          <a:schemeClr val="bg1"/>
                        </a:solidFill>
                        <a:latin typeface="+mn-ea"/>
                        <a:ea typeface="+mn-ea"/>
                      </a:endParaRPr>
                    </a:p>
                    <a:p>
                      <a:pPr lvl="1" algn="r"/>
                      <a:r>
                        <a:rPr kumimoji="1" lang="en-US" altLang="ja-JP" sz="1100" b="1" dirty="0" smtClean="0">
                          <a:solidFill>
                            <a:schemeClr val="bg1"/>
                          </a:solidFill>
                          <a:latin typeface="+mn-ea"/>
                          <a:ea typeface="+mn-ea"/>
                        </a:rPr>
                        <a:t>Screen</a:t>
                      </a:r>
                      <a:endParaRPr kumimoji="1" lang="ja-JP" altLang="en-US" sz="1200" b="1" dirty="0">
                        <a:solidFill>
                          <a:schemeClr val="bg1"/>
                        </a:solidFill>
                        <a:latin typeface="+mn-ea"/>
                        <a:ea typeface="+mn-ea"/>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hMerge="1">
                  <a:txBody>
                    <a:bodyPr/>
                    <a:lstStyle/>
                    <a:p>
                      <a:pPr lvl="1"/>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Decision</a:t>
                      </a:r>
                      <a:r>
                        <a:rPr kumimoji="1" lang="en-US" altLang="ja-JP" sz="1200" b="1" baseline="0" dirty="0" smtClean="0">
                          <a:solidFill>
                            <a:schemeClr val="bg1"/>
                          </a:solidFill>
                          <a:latin typeface="+mn-ea"/>
                          <a:ea typeface="+mn-ea"/>
                        </a:rPr>
                        <a:t> table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2">
                  <a:txBody>
                    <a:bodyPr/>
                    <a:lstStyle/>
                    <a:p>
                      <a:pPr algn="ctr"/>
                      <a:r>
                        <a:rPr kumimoji="1" lang="en-US" altLang="ja-JP" sz="1200" b="1" dirty="0" smtClean="0">
                          <a:solidFill>
                            <a:schemeClr val="bg1"/>
                          </a:solidFill>
                          <a:latin typeface="+mn-ea"/>
                          <a:ea typeface="+mn-ea"/>
                        </a:rPr>
                        <a:t>Rule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Request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Action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Monitoring adapter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763377493"/>
                  </a:ext>
                </a:extLst>
              </a:tr>
              <a:tr h="450391">
                <a:tc gridSpan="2" vMerge="1">
                  <a:txBody>
                    <a:bodyPr/>
                    <a:lstStyle/>
                    <a:p>
                      <a:endParaRPr kumimoji="1" lang="ja-JP" altLang="en-US"/>
                    </a:p>
                  </a:txBody>
                  <a:tcPr/>
                </a:tc>
                <a:tc hMerge="1" vMerge="1">
                  <a:txBody>
                    <a:bodyPr/>
                    <a:lstStyle/>
                    <a:p>
                      <a:pPr lvl="1"/>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Staging</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Production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597687534"/>
                  </a:ext>
                </a:extLst>
              </a:tr>
              <a:tr h="533863">
                <a:tc>
                  <a:txBody>
                    <a:bodyPr/>
                    <a:lstStyle/>
                    <a:p>
                      <a:pPr algn="ctr"/>
                      <a:r>
                        <a:rPr kumimoji="1" lang="ja-JP" altLang="en-US" sz="1200" b="1" dirty="0" smtClean="0">
                          <a:solidFill>
                            <a:schemeClr val="bg1"/>
                          </a:solidFill>
                          <a:latin typeface="+mn-ea"/>
                          <a:ea typeface="+mn-ea"/>
                        </a:rPr>
                        <a:t>①</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master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100" dirty="0" smtClean="0">
                          <a:latin typeface="+mn-ea"/>
                          <a:ea typeface="+mn-ea"/>
                        </a:rPr>
                        <a:t>Can create, duplicate, delete, edit and download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upload and send test requests</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Apply button is active.</a:t>
                      </a:r>
                      <a:br>
                        <a:rPr kumimoji="1" lang="en-US" altLang="ja-JP" sz="1100" dirty="0" smtClean="0">
                          <a:latin typeface="+mn-ea"/>
                          <a:ea typeface="+mn-ea"/>
                        </a:rPr>
                      </a:br>
                      <a:r>
                        <a:rPr kumimoji="1" lang="en-US" altLang="ja-JP" sz="1100" dirty="0" smtClean="0">
                          <a:latin typeface="+mn-ea"/>
                          <a:ea typeface="+mn-ea"/>
                        </a:rPr>
                        <a:t>Can</a:t>
                      </a:r>
                      <a:r>
                        <a:rPr kumimoji="1" lang="en-US" altLang="ja-JP" sz="1100" baseline="0" dirty="0" smtClean="0">
                          <a:latin typeface="+mn-ea"/>
                          <a:ea typeface="+mn-ea"/>
                        </a:rPr>
                        <a:t> apply</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 control and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74463744"/>
                  </a:ext>
                </a:extLst>
              </a:tr>
              <a:tr h="533863">
                <a:tc>
                  <a:txBody>
                    <a:bodyPr/>
                    <a:lstStyle/>
                    <a:p>
                      <a:pPr algn="ctr"/>
                      <a:r>
                        <a:rPr kumimoji="1" lang="ja-JP" altLang="en-US" sz="1200" b="1" dirty="0" smtClean="0">
                          <a:solidFill>
                            <a:schemeClr val="bg1"/>
                          </a:solidFill>
                          <a:latin typeface="+mn-ea"/>
                          <a:ea typeface="+mn-ea"/>
                        </a:rPr>
                        <a:t>②</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user_A</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100" dirty="0" smtClean="0">
                          <a:latin typeface="+mn-ea"/>
                          <a:ea typeface="+mn-ea"/>
                        </a:rPr>
                        <a:t>Can create, duplicate, delete, edit and download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upload and send test requests</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No apply button.</a:t>
                      </a:r>
                      <a:r>
                        <a:rPr kumimoji="1" lang="ja-JP" altLang="en-US" sz="1100" baseline="0" dirty="0" smtClean="0">
                          <a:latin typeface="+mn-ea"/>
                          <a:ea typeface="+mn-ea"/>
                        </a:rPr>
                        <a:t> </a:t>
                      </a:r>
                      <a:r>
                        <a:rPr kumimoji="1" lang="en-US" altLang="ja-JP" sz="1100" baseline="0" dirty="0" smtClean="0">
                          <a:latin typeface="+mn-ea"/>
                          <a:ea typeface="+mn-ea"/>
                        </a:rPr>
                        <a:t/>
                      </a:r>
                      <a:br>
                        <a:rPr kumimoji="1" lang="en-US" altLang="ja-JP" sz="1100" baseline="0" dirty="0" smtClean="0">
                          <a:latin typeface="+mn-ea"/>
                          <a:ea typeface="+mn-ea"/>
                        </a:rPr>
                      </a:br>
                      <a:r>
                        <a:rPr kumimoji="1" lang="en-US" altLang="ja-JP" sz="1100" baseline="0" dirty="0" smtClean="0">
                          <a:latin typeface="+mn-ea"/>
                          <a:ea typeface="+mn-ea"/>
                        </a:rPr>
                        <a:t>Can’t apply</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265951"/>
                  </a:ext>
                </a:extLst>
              </a:tr>
              <a:tr h="533863">
                <a:tc>
                  <a:txBody>
                    <a:bodyPr/>
                    <a:lstStyle/>
                    <a:p>
                      <a:pPr algn="ctr"/>
                      <a:r>
                        <a:rPr kumimoji="1" lang="ja-JP" altLang="en-US" sz="1200" b="1" dirty="0" smtClean="0">
                          <a:solidFill>
                            <a:schemeClr val="bg1"/>
                          </a:solidFill>
                          <a:latin typeface="+mn-ea"/>
                          <a:ea typeface="+mn-ea"/>
                        </a:rPr>
                        <a:t>③</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user_B</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100" dirty="0" smtClean="0">
                          <a:latin typeface="+mn-ea"/>
                          <a:ea typeface="+mn-ea"/>
                        </a:rPr>
                        <a:t>Can create, duplicate, delete, edit and download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Can’t upload, but can send test requests</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No apply button.</a:t>
                      </a:r>
                      <a:br>
                        <a:rPr kumimoji="1" lang="en-US" altLang="ja-JP" sz="1100" dirty="0" smtClean="0">
                          <a:latin typeface="+mn-ea"/>
                          <a:ea typeface="+mn-ea"/>
                        </a:rPr>
                      </a:br>
                      <a:r>
                        <a:rPr kumimoji="1" lang="en-US" altLang="ja-JP" sz="1100" dirty="0" smtClean="0">
                          <a:latin typeface="+mn-ea"/>
                          <a:ea typeface="+mn-ea"/>
                        </a:rPr>
                        <a:t>Can’t apply</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40119855"/>
                  </a:ext>
                </a:extLst>
              </a:tr>
              <a:tr h="463953">
                <a:tc>
                  <a:txBody>
                    <a:bodyPr/>
                    <a:lstStyle/>
                    <a:p>
                      <a:pPr algn="ctr"/>
                      <a:r>
                        <a:rPr kumimoji="1" lang="ja-JP" altLang="en-US" sz="1200" b="1" dirty="0" smtClean="0">
                          <a:solidFill>
                            <a:schemeClr val="bg1"/>
                          </a:solidFill>
                          <a:latin typeface="+mn-ea"/>
                          <a:ea typeface="+mn-ea"/>
                        </a:rPr>
                        <a:t>④</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user_C</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gridSpan="6">
                  <a:txBody>
                    <a:bodyPr/>
                    <a:lstStyle/>
                    <a:p>
                      <a:pPr algn="ctr"/>
                      <a:r>
                        <a:rPr kumimoji="1" lang="en-US" altLang="ja-JP" sz="1100" dirty="0" smtClean="0">
                          <a:latin typeface="+mn-ea"/>
                          <a:ea typeface="+mn-ea"/>
                        </a:rPr>
                        <a:t>Can’t</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79422969"/>
                  </a:ext>
                </a:extLst>
              </a:tr>
              <a:tr h="533863">
                <a:tc>
                  <a:txBody>
                    <a:bodyPr/>
                    <a:lstStyle/>
                    <a:p>
                      <a:pPr algn="ctr"/>
                      <a:r>
                        <a:rPr kumimoji="1" lang="ja-JP" altLang="en-US" sz="1200" b="1" dirty="0" smtClean="0">
                          <a:solidFill>
                            <a:schemeClr val="bg1"/>
                          </a:solidFill>
                          <a:latin typeface="+mn-ea"/>
                          <a:ea typeface="+mn-ea"/>
                        </a:rPr>
                        <a:t>⑤</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user_D</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100" dirty="0" smtClean="0">
                          <a:latin typeface="+mn-ea"/>
                          <a:ea typeface="+mn-ea"/>
                        </a:rPr>
                        <a:t>Can create, duplicate, delete, edit and download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upload and send test requests</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Apply button is active.</a:t>
                      </a:r>
                      <a:br>
                        <a:rPr kumimoji="1" lang="en-US" altLang="ja-JP" sz="1100" dirty="0" smtClean="0">
                          <a:latin typeface="+mn-ea"/>
                          <a:ea typeface="+mn-ea"/>
                        </a:rPr>
                      </a:br>
                      <a:r>
                        <a:rPr kumimoji="1" lang="en-US" altLang="ja-JP" sz="1100" dirty="0" smtClean="0">
                          <a:latin typeface="+mn-ea"/>
                          <a:ea typeface="+mn-ea"/>
                        </a:rPr>
                        <a:t>Can</a:t>
                      </a:r>
                      <a:r>
                        <a:rPr kumimoji="1" lang="en-US" altLang="ja-JP" sz="1100" baseline="0" dirty="0" smtClean="0">
                          <a:latin typeface="+mn-ea"/>
                          <a:ea typeface="+mn-ea"/>
                        </a:rPr>
                        <a:t> apply</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 control and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37561719"/>
                  </a:ext>
                </a:extLst>
              </a:tr>
              <a:tr h="571997">
                <a:tc>
                  <a:txBody>
                    <a:bodyPr/>
                    <a:lstStyle/>
                    <a:p>
                      <a:pPr algn="ctr"/>
                      <a:r>
                        <a:rPr kumimoji="1" lang="ja-JP" altLang="en-US" sz="1200" b="1" dirty="0" smtClean="0">
                          <a:solidFill>
                            <a:schemeClr val="bg1"/>
                          </a:solidFill>
                          <a:latin typeface="+mn-ea"/>
                          <a:ea typeface="+mn-ea"/>
                        </a:rPr>
                        <a:t>⑥</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Admin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85000"/>
                        <a:lumOff val="15000"/>
                      </a:schemeClr>
                    </a:solidFill>
                  </a:tcPr>
                </a:tc>
                <a:tc gridSpan="6">
                  <a:txBody>
                    <a:bodyPr/>
                    <a:lstStyle/>
                    <a:p>
                      <a:pPr algn="ctr"/>
                      <a:r>
                        <a:rPr kumimoji="1" lang="en-US" altLang="ja-JP" sz="1100" dirty="0" smtClean="0">
                          <a:latin typeface="+mn-ea"/>
                          <a:ea typeface="+mn-ea"/>
                        </a:rPr>
                        <a:t>Can’t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kumimoji="1" lang="ja-JP" altLang="en-US" sz="14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kumimoji="1" lang="ja-JP" altLang="en-US" sz="14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smtClean="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kumimoji="1" lang="ja-JP" altLang="en-US" sz="14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smtClean="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404066441"/>
                  </a:ext>
                </a:extLst>
              </a:tr>
            </a:tbl>
          </a:graphicData>
        </a:graphic>
      </p:graphicFrame>
      <p:sp>
        <p:nvSpPr>
          <p:cNvPr id="5" name="直角三角形 4"/>
          <p:cNvSpPr/>
          <p:nvPr/>
        </p:nvSpPr>
        <p:spPr bwMode="auto">
          <a:xfrm>
            <a:off x="558078" y="2132820"/>
            <a:ext cx="1145311" cy="915175"/>
          </a:xfrm>
          <a:prstGeom prst="rtTriangle">
            <a:avLst/>
          </a:prstGeom>
          <a:solidFill>
            <a:schemeClr val="tx1">
              <a:lumMod val="85000"/>
              <a:lumOff val="15000"/>
            </a:schemeClr>
          </a:solidFill>
          <a:ln w="127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546215" y="2676127"/>
            <a:ext cx="558166" cy="276999"/>
          </a:xfrm>
          <a:prstGeom prst="rect">
            <a:avLst/>
          </a:prstGeom>
          <a:noFill/>
        </p:spPr>
        <p:txBody>
          <a:bodyPr wrap="none" rtlCol="0">
            <a:spAutoFit/>
          </a:bodyPr>
          <a:lstStyle/>
          <a:p>
            <a:r>
              <a:rPr lang="en-US" altLang="ja-JP" sz="1200" b="1" dirty="0" smtClean="0">
                <a:solidFill>
                  <a:schemeClr val="bg1"/>
                </a:solidFill>
              </a:rPr>
              <a:t>User</a:t>
            </a:r>
            <a:endParaRPr kumimoji="1" lang="ja-JP" altLang="en-US" sz="1200" b="1" dirty="0">
              <a:solidFill>
                <a:schemeClr val="bg1"/>
              </a:solidFill>
            </a:endParaRPr>
          </a:p>
        </p:txBody>
      </p:sp>
    </p:spTree>
    <p:extLst>
      <p:ext uri="{BB962C8B-B14F-4D97-AF65-F5344CB8AC3E}">
        <p14:creationId xmlns:p14="http://schemas.microsoft.com/office/powerpoint/2010/main" val="550359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683024" y="3128812"/>
            <a:ext cx="10825952" cy="3180588"/>
          </a:xfrm>
          <a:prstGeom prst="roundRect">
            <a:avLst>
              <a:gd name="adj" fmla="val 3680"/>
            </a:avLst>
          </a:prstGeom>
          <a:solidFill>
            <a:srgbClr val="002060">
              <a:alpha val="50000"/>
            </a:srgbClr>
          </a:solid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pic>
        <p:nvPicPr>
          <p:cNvPr id="24" name="図 23"/>
          <p:cNvPicPr>
            <a:picLocks noChangeAspect="1"/>
          </p:cNvPicPr>
          <p:nvPr/>
        </p:nvPicPr>
        <p:blipFill>
          <a:blip r:embed="rId2"/>
          <a:stretch>
            <a:fillRect/>
          </a:stretch>
        </p:blipFill>
        <p:spPr>
          <a:xfrm>
            <a:off x="4194701" y="4909814"/>
            <a:ext cx="1860546" cy="1318902"/>
          </a:xfrm>
          <a:prstGeom prst="rect">
            <a:avLst/>
          </a:prstGeom>
        </p:spPr>
      </p:pic>
      <p:pic>
        <p:nvPicPr>
          <p:cNvPr id="26" name="図 25"/>
          <p:cNvPicPr>
            <a:picLocks noChangeAspect="1"/>
          </p:cNvPicPr>
          <p:nvPr/>
        </p:nvPicPr>
        <p:blipFill>
          <a:blip r:embed="rId3"/>
          <a:stretch>
            <a:fillRect/>
          </a:stretch>
        </p:blipFill>
        <p:spPr>
          <a:xfrm>
            <a:off x="6155198" y="4954081"/>
            <a:ext cx="1893451" cy="1137440"/>
          </a:xfrm>
          <a:prstGeom prst="rect">
            <a:avLst/>
          </a:prstGeom>
        </p:spPr>
      </p:pic>
      <p:pic>
        <p:nvPicPr>
          <p:cNvPr id="22" name="図 21"/>
          <p:cNvPicPr>
            <a:picLocks noChangeAspect="1"/>
          </p:cNvPicPr>
          <p:nvPr/>
        </p:nvPicPr>
        <p:blipFill>
          <a:blip r:embed="rId4"/>
          <a:stretch>
            <a:fillRect/>
          </a:stretch>
        </p:blipFill>
        <p:spPr>
          <a:xfrm>
            <a:off x="8292059" y="3614757"/>
            <a:ext cx="2796762" cy="2068694"/>
          </a:xfrm>
          <a:prstGeom prst="rect">
            <a:avLst/>
          </a:prstGeom>
        </p:spPr>
      </p:pic>
      <p:pic>
        <p:nvPicPr>
          <p:cNvPr id="21" name="図 20"/>
          <p:cNvPicPr>
            <a:picLocks noChangeAspect="1"/>
          </p:cNvPicPr>
          <p:nvPr/>
        </p:nvPicPr>
        <p:blipFill>
          <a:blip r:embed="rId5"/>
          <a:stretch>
            <a:fillRect/>
          </a:stretch>
        </p:blipFill>
        <p:spPr>
          <a:xfrm>
            <a:off x="4222373" y="3229794"/>
            <a:ext cx="3798219" cy="1574300"/>
          </a:xfrm>
          <a:prstGeom prst="rect">
            <a:avLst/>
          </a:prstGeom>
        </p:spPr>
      </p:pic>
      <p:pic>
        <p:nvPicPr>
          <p:cNvPr id="20" name="図 19"/>
          <p:cNvPicPr>
            <a:picLocks noChangeAspect="1"/>
          </p:cNvPicPr>
          <p:nvPr/>
        </p:nvPicPr>
        <p:blipFill>
          <a:blip r:embed="rId6"/>
          <a:stretch>
            <a:fillRect/>
          </a:stretch>
        </p:blipFill>
        <p:spPr>
          <a:xfrm>
            <a:off x="1411440" y="3229794"/>
            <a:ext cx="2536656" cy="2935183"/>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7/12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a:t>5/10</a:t>
            </a:r>
            <a:r>
              <a:rPr lang="ja-JP" altLang="en-US" sz="1800" dirty="0"/>
              <a:t>）</a:t>
            </a:r>
            <a:endParaRPr lang="en-US" altLang="ja-JP" sz="1800" dirty="0"/>
          </a:p>
          <a:p>
            <a:pPr lvl="1"/>
            <a:endParaRPr lang="en-US" altLang="ja-JP" dirty="0" smtClean="0"/>
          </a:p>
          <a:p>
            <a:pPr lvl="1"/>
            <a:r>
              <a:rPr lang="en-US" altLang="ja-JP" dirty="0"/>
              <a:t>The following screen will be displayed if the user is logged in as "master"</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132448618"/>
              </p:ext>
            </p:extLst>
          </p:nvPr>
        </p:nvGraphicFramePr>
        <p:xfrm>
          <a:off x="678829" y="1965940"/>
          <a:ext cx="10834343" cy="1228680"/>
        </p:xfrm>
        <a:graphic>
          <a:graphicData uri="http://schemas.openxmlformats.org/drawingml/2006/table">
            <a:tbl>
              <a:tblPr firstRow="1" bandRow="1">
                <a:tableStyleId>{5C22544A-7EE6-4342-B048-85BDC9FD1C3A}</a:tableStyleId>
              </a:tblPr>
              <a:tblGrid>
                <a:gridCol w="220715">
                  <a:extLst>
                    <a:ext uri="{9D8B030D-6E8A-4147-A177-3AD203B41FA5}">
                      <a16:colId xmlns:a16="http://schemas.microsoft.com/office/drawing/2014/main" val="2881587015"/>
                    </a:ext>
                  </a:extLst>
                </a:gridCol>
                <a:gridCol w="1019876">
                  <a:extLst>
                    <a:ext uri="{9D8B030D-6E8A-4147-A177-3AD203B41FA5}">
                      <a16:colId xmlns:a16="http://schemas.microsoft.com/office/drawing/2014/main" val="1364777077"/>
                    </a:ext>
                  </a:extLst>
                </a:gridCol>
                <a:gridCol w="1493752">
                  <a:extLst>
                    <a:ext uri="{9D8B030D-6E8A-4147-A177-3AD203B41FA5}">
                      <a16:colId xmlns:a16="http://schemas.microsoft.com/office/drawing/2014/main" val="3140522702"/>
                    </a:ext>
                  </a:extLst>
                </a:gridCol>
                <a:gridCol w="1620000">
                  <a:extLst>
                    <a:ext uri="{9D8B030D-6E8A-4147-A177-3AD203B41FA5}">
                      <a16:colId xmlns:a16="http://schemas.microsoft.com/office/drawing/2014/main" val="2908756869"/>
                    </a:ext>
                  </a:extLst>
                </a:gridCol>
                <a:gridCol w="1620000">
                  <a:extLst>
                    <a:ext uri="{9D8B030D-6E8A-4147-A177-3AD203B41FA5}">
                      <a16:colId xmlns:a16="http://schemas.microsoft.com/office/drawing/2014/main" val="409649676"/>
                    </a:ext>
                  </a:extLst>
                </a:gridCol>
                <a:gridCol w="1620000">
                  <a:extLst>
                    <a:ext uri="{9D8B030D-6E8A-4147-A177-3AD203B41FA5}">
                      <a16:colId xmlns:a16="http://schemas.microsoft.com/office/drawing/2014/main" val="2528031714"/>
                    </a:ext>
                  </a:extLst>
                </a:gridCol>
                <a:gridCol w="1620000">
                  <a:extLst>
                    <a:ext uri="{9D8B030D-6E8A-4147-A177-3AD203B41FA5}">
                      <a16:colId xmlns:a16="http://schemas.microsoft.com/office/drawing/2014/main" val="2069371508"/>
                    </a:ext>
                  </a:extLst>
                </a:gridCol>
                <a:gridCol w="1620000">
                  <a:extLst>
                    <a:ext uri="{9D8B030D-6E8A-4147-A177-3AD203B41FA5}">
                      <a16:colId xmlns:a16="http://schemas.microsoft.com/office/drawing/2014/main" val="3314244662"/>
                    </a:ext>
                  </a:extLst>
                </a:gridCol>
              </a:tblGrid>
              <a:tr h="360000">
                <a:tc rowSpan="2" gridSpan="2">
                  <a:txBody>
                    <a:bodyPr/>
                    <a:lstStyle/>
                    <a:p>
                      <a:pPr lvl="1" algn="r"/>
                      <a:r>
                        <a:rPr kumimoji="1" lang="en-US" altLang="ja-JP" sz="1200" b="1" dirty="0" smtClean="0">
                          <a:solidFill>
                            <a:schemeClr val="bg1"/>
                          </a:solidFill>
                          <a:latin typeface="+mn-ea"/>
                          <a:ea typeface="+mn-ea"/>
                        </a:rPr>
                        <a:t>Screen</a:t>
                      </a:r>
                      <a:endParaRPr kumimoji="1" lang="ja-JP" altLang="en-US" sz="1200" b="1" dirty="0">
                        <a:solidFill>
                          <a:schemeClr val="bg1"/>
                        </a:solidFill>
                        <a:latin typeface="+mn-ea"/>
                        <a:ea typeface="+mn-ea"/>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hMerge="1">
                  <a:txBody>
                    <a:bodyPr/>
                    <a:lstStyle/>
                    <a:p>
                      <a:pPr lvl="1"/>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Decision table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2">
                  <a:txBody>
                    <a:bodyPr/>
                    <a:lstStyle/>
                    <a:p>
                      <a:pPr algn="ctr"/>
                      <a:r>
                        <a:rPr kumimoji="1" lang="en-US" altLang="ja-JP" sz="1200" b="1" dirty="0" smtClean="0">
                          <a:solidFill>
                            <a:schemeClr val="bg1"/>
                          </a:solidFill>
                          <a:latin typeface="+mn-ea"/>
                          <a:ea typeface="+mn-ea"/>
                        </a:rPr>
                        <a:t>Rule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Request</a:t>
                      </a:r>
                      <a:r>
                        <a:rPr kumimoji="1" lang="en-US" altLang="ja-JP" sz="1200" b="1" baseline="0" dirty="0" smtClean="0">
                          <a:solidFill>
                            <a:schemeClr val="bg1"/>
                          </a:solidFill>
                          <a:latin typeface="+mn-ea"/>
                          <a:ea typeface="+mn-ea"/>
                        </a:rPr>
                        <a:t>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Action</a:t>
                      </a:r>
                      <a:r>
                        <a:rPr kumimoji="1" lang="en-US" altLang="ja-JP" sz="1200" b="1" baseline="0" dirty="0" smtClean="0">
                          <a:solidFill>
                            <a:schemeClr val="bg1"/>
                          </a:solidFill>
                          <a:latin typeface="+mn-ea"/>
                          <a:ea typeface="+mn-ea"/>
                        </a:rPr>
                        <a:t>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Monitor adapter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763377493"/>
                  </a:ext>
                </a:extLst>
              </a:tr>
              <a:tr h="0">
                <a:tc gridSpan="2" vMerge="1">
                  <a:txBody>
                    <a:bodyPr/>
                    <a:lstStyle/>
                    <a:p>
                      <a:endParaRPr kumimoji="1" lang="ja-JP" altLang="en-US"/>
                    </a:p>
                  </a:txBody>
                  <a:tcPr/>
                </a:tc>
                <a:tc hMerge="1" vMerge="1">
                  <a:txBody>
                    <a:bodyPr/>
                    <a:lstStyle/>
                    <a:p>
                      <a:pPr lvl="1"/>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Staging</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Production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597687534"/>
                  </a:ext>
                </a:extLst>
              </a:tr>
              <a:tr h="370840">
                <a:tc>
                  <a:txBody>
                    <a:bodyPr/>
                    <a:lstStyle/>
                    <a:p>
                      <a:pPr algn="ctr"/>
                      <a:r>
                        <a:rPr kumimoji="1" lang="ja-JP" altLang="en-US" sz="1200" b="1" dirty="0" smtClean="0">
                          <a:solidFill>
                            <a:schemeClr val="bg1"/>
                          </a:solidFill>
                          <a:latin typeface="+mn-ea"/>
                          <a:ea typeface="+mn-ea"/>
                        </a:rPr>
                        <a:t>①</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master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100" dirty="0" smtClean="0">
                          <a:latin typeface="+mn-ea"/>
                          <a:ea typeface="+mn-ea"/>
                        </a:rPr>
                        <a:t>Can create, duplicate, delete, edit and download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upload and send test requests</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Apply button is active.</a:t>
                      </a:r>
                      <a:br>
                        <a:rPr kumimoji="1" lang="en-US" altLang="ja-JP" sz="1100" dirty="0" smtClean="0">
                          <a:latin typeface="+mn-ea"/>
                          <a:ea typeface="+mn-ea"/>
                        </a:rPr>
                      </a:br>
                      <a:r>
                        <a:rPr kumimoji="1" lang="en-US" altLang="ja-JP" sz="1100" dirty="0" smtClean="0">
                          <a:latin typeface="+mn-ea"/>
                          <a:ea typeface="+mn-ea"/>
                        </a:rPr>
                        <a:t>Can</a:t>
                      </a:r>
                      <a:r>
                        <a:rPr kumimoji="1" lang="en-US" altLang="ja-JP" sz="1100" baseline="0" dirty="0" smtClean="0">
                          <a:latin typeface="+mn-ea"/>
                          <a:ea typeface="+mn-ea"/>
                        </a:rPr>
                        <a:t> apply</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 control and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274463744"/>
                  </a:ext>
                </a:extLst>
              </a:tr>
            </a:tbl>
          </a:graphicData>
        </a:graphic>
      </p:graphicFrame>
      <p:sp>
        <p:nvSpPr>
          <p:cNvPr id="9" name="直角三角形 8"/>
          <p:cNvSpPr/>
          <p:nvPr/>
        </p:nvSpPr>
        <p:spPr bwMode="auto">
          <a:xfrm>
            <a:off x="672390" y="1954510"/>
            <a:ext cx="1116000" cy="648000"/>
          </a:xfrm>
          <a:prstGeom prst="rtTriangle">
            <a:avLst/>
          </a:prstGeom>
          <a:solidFill>
            <a:schemeClr val="tx1">
              <a:lumMod val="85000"/>
              <a:lumOff val="15000"/>
            </a:schemeClr>
          </a:solidFill>
          <a:ln w="127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695250" y="2363082"/>
            <a:ext cx="558166" cy="276999"/>
          </a:xfrm>
          <a:prstGeom prst="rect">
            <a:avLst/>
          </a:prstGeom>
          <a:noFill/>
        </p:spPr>
        <p:txBody>
          <a:bodyPr wrap="none" rtlCol="0">
            <a:spAutoFit/>
          </a:bodyPr>
          <a:lstStyle/>
          <a:p>
            <a:r>
              <a:rPr lang="en-US" altLang="ja-JP" sz="1200" b="1" dirty="0" smtClean="0">
                <a:solidFill>
                  <a:schemeClr val="bg1"/>
                </a:solidFill>
              </a:rPr>
              <a:t>User</a:t>
            </a:r>
            <a:endParaRPr kumimoji="1" lang="ja-JP" altLang="en-US" sz="1200" b="1" dirty="0">
              <a:solidFill>
                <a:schemeClr val="bg1"/>
              </a:solidFill>
            </a:endParaRPr>
          </a:p>
        </p:txBody>
      </p:sp>
      <p:sp>
        <p:nvSpPr>
          <p:cNvPr id="15" name="角丸四角形 14"/>
          <p:cNvSpPr/>
          <p:nvPr/>
        </p:nvSpPr>
        <p:spPr bwMode="auto">
          <a:xfrm>
            <a:off x="1676138" y="5900200"/>
            <a:ext cx="1752062" cy="268635"/>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6" name="角丸四角形 15"/>
          <p:cNvSpPr/>
          <p:nvPr/>
        </p:nvSpPr>
        <p:spPr bwMode="auto">
          <a:xfrm>
            <a:off x="5011660" y="3415892"/>
            <a:ext cx="3006126" cy="191038"/>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7" name="角丸四角形 16"/>
          <p:cNvSpPr/>
          <p:nvPr/>
        </p:nvSpPr>
        <p:spPr bwMode="auto">
          <a:xfrm>
            <a:off x="4225509" y="3645520"/>
            <a:ext cx="288431" cy="324000"/>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8" name="角丸四角形 17"/>
          <p:cNvSpPr/>
          <p:nvPr/>
        </p:nvSpPr>
        <p:spPr bwMode="auto">
          <a:xfrm>
            <a:off x="8287863" y="4804094"/>
            <a:ext cx="2781139" cy="869987"/>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9" name="角丸四角形 18"/>
          <p:cNvSpPr/>
          <p:nvPr/>
        </p:nvSpPr>
        <p:spPr bwMode="auto">
          <a:xfrm>
            <a:off x="6200532" y="5372415"/>
            <a:ext cx="374504" cy="548497"/>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Tree>
    <p:extLst>
      <p:ext uri="{BB962C8B-B14F-4D97-AF65-F5344CB8AC3E}">
        <p14:creationId xmlns:p14="http://schemas.microsoft.com/office/powerpoint/2010/main" val="2231014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bwMode="auto">
          <a:xfrm>
            <a:off x="683024" y="3128812"/>
            <a:ext cx="10825952" cy="3180588"/>
          </a:xfrm>
          <a:prstGeom prst="roundRect">
            <a:avLst>
              <a:gd name="adj" fmla="val 3680"/>
            </a:avLst>
          </a:prstGeom>
          <a:solidFill>
            <a:srgbClr val="002060">
              <a:alpha val="50000"/>
            </a:srgbClr>
          </a:solid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pic>
        <p:nvPicPr>
          <p:cNvPr id="24" name="図 23"/>
          <p:cNvPicPr>
            <a:picLocks noChangeAspect="1"/>
          </p:cNvPicPr>
          <p:nvPr/>
        </p:nvPicPr>
        <p:blipFill>
          <a:blip r:embed="rId2"/>
          <a:stretch>
            <a:fillRect/>
          </a:stretch>
        </p:blipFill>
        <p:spPr>
          <a:xfrm>
            <a:off x="8486005" y="3678435"/>
            <a:ext cx="2713451" cy="1897765"/>
          </a:xfrm>
          <a:prstGeom prst="rect">
            <a:avLst/>
          </a:prstGeom>
        </p:spPr>
      </p:pic>
      <p:pic>
        <p:nvPicPr>
          <p:cNvPr id="3" name="図 2"/>
          <p:cNvPicPr>
            <a:picLocks noChangeAspect="1"/>
          </p:cNvPicPr>
          <p:nvPr/>
        </p:nvPicPr>
        <p:blipFill>
          <a:blip r:embed="rId3"/>
          <a:stretch>
            <a:fillRect/>
          </a:stretch>
        </p:blipFill>
        <p:spPr>
          <a:xfrm>
            <a:off x="3921397" y="3208827"/>
            <a:ext cx="4190882" cy="1861168"/>
          </a:xfrm>
          <a:prstGeom prst="rect">
            <a:avLst/>
          </a:prstGeom>
        </p:spPr>
      </p:pic>
      <p:pic>
        <p:nvPicPr>
          <p:cNvPr id="2" name="図 1"/>
          <p:cNvPicPr>
            <a:picLocks noChangeAspect="1"/>
          </p:cNvPicPr>
          <p:nvPr/>
        </p:nvPicPr>
        <p:blipFill>
          <a:blip r:embed="rId4"/>
          <a:stretch>
            <a:fillRect/>
          </a:stretch>
        </p:blipFill>
        <p:spPr>
          <a:xfrm>
            <a:off x="1226509" y="3167760"/>
            <a:ext cx="2623856" cy="3032811"/>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8/12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a:t>6/10</a:t>
            </a:r>
            <a:r>
              <a:rPr lang="ja-JP" altLang="en-US" sz="1800" dirty="0"/>
              <a:t>）</a:t>
            </a:r>
            <a:endParaRPr lang="en-US" altLang="ja-JP" sz="1800" dirty="0"/>
          </a:p>
          <a:p>
            <a:pPr lvl="1"/>
            <a:endParaRPr lang="en-US" altLang="ja-JP" dirty="0"/>
          </a:p>
          <a:p>
            <a:pPr lvl="1"/>
            <a:r>
              <a:rPr lang="en-US" altLang="ja-JP" dirty="0"/>
              <a:t>The following screen will be displayed if the user is logged in as "user_A"</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1350529826"/>
              </p:ext>
            </p:extLst>
          </p:nvPr>
        </p:nvGraphicFramePr>
        <p:xfrm>
          <a:off x="678829" y="1850809"/>
          <a:ext cx="10834343" cy="1228680"/>
        </p:xfrm>
        <a:graphic>
          <a:graphicData uri="http://schemas.openxmlformats.org/drawingml/2006/table">
            <a:tbl>
              <a:tblPr firstRow="1" bandRow="1">
                <a:tableStyleId>{5C22544A-7EE6-4342-B048-85BDC9FD1C3A}</a:tableStyleId>
              </a:tblPr>
              <a:tblGrid>
                <a:gridCol w="220715">
                  <a:extLst>
                    <a:ext uri="{9D8B030D-6E8A-4147-A177-3AD203B41FA5}">
                      <a16:colId xmlns:a16="http://schemas.microsoft.com/office/drawing/2014/main" val="2881587015"/>
                    </a:ext>
                  </a:extLst>
                </a:gridCol>
                <a:gridCol w="893628">
                  <a:extLst>
                    <a:ext uri="{9D8B030D-6E8A-4147-A177-3AD203B41FA5}">
                      <a16:colId xmlns:a16="http://schemas.microsoft.com/office/drawing/2014/main" val="1364777077"/>
                    </a:ext>
                  </a:extLst>
                </a:gridCol>
                <a:gridCol w="1620000">
                  <a:extLst>
                    <a:ext uri="{9D8B030D-6E8A-4147-A177-3AD203B41FA5}">
                      <a16:colId xmlns:a16="http://schemas.microsoft.com/office/drawing/2014/main" val="3140522702"/>
                    </a:ext>
                  </a:extLst>
                </a:gridCol>
                <a:gridCol w="1620000">
                  <a:extLst>
                    <a:ext uri="{9D8B030D-6E8A-4147-A177-3AD203B41FA5}">
                      <a16:colId xmlns:a16="http://schemas.microsoft.com/office/drawing/2014/main" val="2908756869"/>
                    </a:ext>
                  </a:extLst>
                </a:gridCol>
                <a:gridCol w="1620000">
                  <a:extLst>
                    <a:ext uri="{9D8B030D-6E8A-4147-A177-3AD203B41FA5}">
                      <a16:colId xmlns:a16="http://schemas.microsoft.com/office/drawing/2014/main" val="409649676"/>
                    </a:ext>
                  </a:extLst>
                </a:gridCol>
                <a:gridCol w="1620000">
                  <a:extLst>
                    <a:ext uri="{9D8B030D-6E8A-4147-A177-3AD203B41FA5}">
                      <a16:colId xmlns:a16="http://schemas.microsoft.com/office/drawing/2014/main" val="2528031714"/>
                    </a:ext>
                  </a:extLst>
                </a:gridCol>
                <a:gridCol w="1620000">
                  <a:extLst>
                    <a:ext uri="{9D8B030D-6E8A-4147-A177-3AD203B41FA5}">
                      <a16:colId xmlns:a16="http://schemas.microsoft.com/office/drawing/2014/main" val="2069371508"/>
                    </a:ext>
                  </a:extLst>
                </a:gridCol>
                <a:gridCol w="1620000">
                  <a:extLst>
                    <a:ext uri="{9D8B030D-6E8A-4147-A177-3AD203B41FA5}">
                      <a16:colId xmlns:a16="http://schemas.microsoft.com/office/drawing/2014/main" val="3314244662"/>
                    </a:ext>
                  </a:extLst>
                </a:gridCol>
              </a:tblGrid>
              <a:tr h="360000">
                <a:tc rowSpan="2" gridSpan="2">
                  <a:txBody>
                    <a:bodyPr/>
                    <a:lstStyle/>
                    <a:p>
                      <a:pPr lvl="1" algn="r"/>
                      <a:r>
                        <a:rPr kumimoji="1" lang="en-US" altLang="ja-JP" sz="1000" b="1" dirty="0" smtClean="0">
                          <a:solidFill>
                            <a:schemeClr val="bg1"/>
                          </a:solidFill>
                          <a:latin typeface="+mn-ea"/>
                          <a:ea typeface="+mn-ea"/>
                        </a:rPr>
                        <a:t/>
                      </a:r>
                      <a:br>
                        <a:rPr kumimoji="1" lang="en-US" altLang="ja-JP" sz="1000" b="1" dirty="0" smtClean="0">
                          <a:solidFill>
                            <a:schemeClr val="bg1"/>
                          </a:solidFill>
                          <a:latin typeface="+mn-ea"/>
                          <a:ea typeface="+mn-ea"/>
                        </a:rPr>
                      </a:br>
                      <a:r>
                        <a:rPr kumimoji="1" lang="en-US" altLang="ja-JP" sz="1000" b="1" dirty="0" smtClean="0">
                          <a:solidFill>
                            <a:schemeClr val="bg1"/>
                          </a:solidFill>
                          <a:latin typeface="+mn-ea"/>
                          <a:ea typeface="+mn-ea"/>
                        </a:rPr>
                        <a:t>Screen</a:t>
                      </a:r>
                      <a:endParaRPr kumimoji="1" lang="ja-JP" altLang="en-US" sz="1100" b="1" dirty="0">
                        <a:solidFill>
                          <a:schemeClr val="bg1"/>
                        </a:solidFill>
                        <a:latin typeface="+mn-ea"/>
                        <a:ea typeface="+mn-ea"/>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hMerge="1">
                  <a:txBody>
                    <a:bodyPr/>
                    <a:lstStyle/>
                    <a:p>
                      <a:pPr lvl="1"/>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Decision</a:t>
                      </a:r>
                      <a:r>
                        <a:rPr kumimoji="1" lang="en-US" altLang="ja-JP" sz="1200" b="1" baseline="0" dirty="0" smtClean="0">
                          <a:solidFill>
                            <a:schemeClr val="bg1"/>
                          </a:solidFill>
                          <a:latin typeface="+mn-ea"/>
                          <a:ea typeface="+mn-ea"/>
                        </a:rPr>
                        <a:t> table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2">
                  <a:txBody>
                    <a:bodyPr/>
                    <a:lstStyle/>
                    <a:p>
                      <a:pPr algn="ctr"/>
                      <a:r>
                        <a:rPr kumimoji="1" lang="en-US" altLang="ja-JP" sz="1200" b="1" dirty="0" smtClean="0">
                          <a:solidFill>
                            <a:schemeClr val="bg1"/>
                          </a:solidFill>
                          <a:latin typeface="+mn-ea"/>
                          <a:ea typeface="+mn-ea"/>
                        </a:rPr>
                        <a:t>Rule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Request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Action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Monitoring adapter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763377493"/>
                  </a:ext>
                </a:extLst>
              </a:tr>
              <a:tr h="0">
                <a:tc gridSpan="2" vMerge="1">
                  <a:txBody>
                    <a:bodyPr/>
                    <a:lstStyle/>
                    <a:p>
                      <a:endParaRPr kumimoji="1" lang="ja-JP" altLang="en-US"/>
                    </a:p>
                  </a:txBody>
                  <a:tcPr/>
                </a:tc>
                <a:tc hMerge="1" vMerge="1">
                  <a:txBody>
                    <a:bodyPr/>
                    <a:lstStyle/>
                    <a:p>
                      <a:pPr lvl="1"/>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Staging</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Production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597687534"/>
                  </a:ext>
                </a:extLst>
              </a:tr>
              <a:tr h="370840">
                <a:tc>
                  <a:txBody>
                    <a:bodyPr/>
                    <a:lstStyle/>
                    <a:p>
                      <a:pPr algn="ctr"/>
                      <a:r>
                        <a:rPr kumimoji="1" lang="ja-JP" altLang="en-US" sz="1200" b="1" dirty="0" smtClean="0">
                          <a:solidFill>
                            <a:schemeClr val="bg1"/>
                          </a:solidFill>
                          <a:latin typeface="+mn-ea"/>
                          <a:ea typeface="+mn-ea"/>
                        </a:rPr>
                        <a:t>②</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user_A</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100" dirty="0" smtClean="0">
                          <a:latin typeface="+mn-ea"/>
                          <a:ea typeface="+mn-ea"/>
                        </a:rPr>
                        <a:t>Can create, duplicate, delete, edit and download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upload and send test requests</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No apply button.</a:t>
                      </a:r>
                      <a:r>
                        <a:rPr kumimoji="1" lang="ja-JP" altLang="en-US" sz="1100" baseline="0" dirty="0" smtClean="0">
                          <a:latin typeface="+mn-ea"/>
                          <a:ea typeface="+mn-ea"/>
                        </a:rPr>
                        <a:t> </a:t>
                      </a:r>
                      <a:r>
                        <a:rPr kumimoji="1" lang="en-US" altLang="ja-JP" sz="1100" baseline="0" dirty="0" smtClean="0">
                          <a:latin typeface="+mn-ea"/>
                          <a:ea typeface="+mn-ea"/>
                        </a:rPr>
                        <a:t/>
                      </a:r>
                      <a:br>
                        <a:rPr kumimoji="1" lang="en-US" altLang="ja-JP" sz="1100" baseline="0" dirty="0" smtClean="0">
                          <a:latin typeface="+mn-ea"/>
                          <a:ea typeface="+mn-ea"/>
                        </a:rPr>
                      </a:br>
                      <a:r>
                        <a:rPr kumimoji="1" lang="en-US" altLang="ja-JP" sz="1100" baseline="0" dirty="0" smtClean="0">
                          <a:latin typeface="+mn-ea"/>
                          <a:ea typeface="+mn-ea"/>
                        </a:rPr>
                        <a:t>Can’t apply</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265951"/>
                  </a:ext>
                </a:extLst>
              </a:tr>
            </a:tbl>
          </a:graphicData>
        </a:graphic>
      </p:graphicFrame>
      <p:sp>
        <p:nvSpPr>
          <p:cNvPr id="11" name="直角三角形 10"/>
          <p:cNvSpPr/>
          <p:nvPr/>
        </p:nvSpPr>
        <p:spPr bwMode="auto">
          <a:xfrm>
            <a:off x="678829" y="1845581"/>
            <a:ext cx="1116000" cy="648000"/>
          </a:xfrm>
          <a:prstGeom prst="rtTriangle">
            <a:avLst/>
          </a:prstGeom>
          <a:solidFill>
            <a:schemeClr val="tx1">
              <a:lumMod val="85000"/>
              <a:lumOff val="15000"/>
            </a:schemeClr>
          </a:solidFill>
          <a:ln w="127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テキスト ボックス 11"/>
          <p:cNvSpPr txBox="1"/>
          <p:nvPr/>
        </p:nvSpPr>
        <p:spPr>
          <a:xfrm>
            <a:off x="678829" y="2216582"/>
            <a:ext cx="558166" cy="276999"/>
          </a:xfrm>
          <a:prstGeom prst="rect">
            <a:avLst/>
          </a:prstGeom>
          <a:noFill/>
        </p:spPr>
        <p:txBody>
          <a:bodyPr wrap="none" rtlCol="0">
            <a:spAutoFit/>
          </a:bodyPr>
          <a:lstStyle/>
          <a:p>
            <a:r>
              <a:rPr lang="en-US" altLang="ja-JP" sz="1200" b="1" dirty="0" smtClean="0">
                <a:solidFill>
                  <a:schemeClr val="bg1"/>
                </a:solidFill>
              </a:rPr>
              <a:t>User</a:t>
            </a:r>
            <a:endParaRPr kumimoji="1" lang="ja-JP" altLang="en-US" sz="1200" b="1" dirty="0">
              <a:solidFill>
                <a:schemeClr val="bg1"/>
              </a:solidFill>
            </a:endParaRPr>
          </a:p>
        </p:txBody>
      </p:sp>
      <p:sp>
        <p:nvSpPr>
          <p:cNvPr id="13" name="角丸四角形 12"/>
          <p:cNvSpPr/>
          <p:nvPr/>
        </p:nvSpPr>
        <p:spPr bwMode="auto">
          <a:xfrm>
            <a:off x="1533076" y="5939028"/>
            <a:ext cx="1675803" cy="227091"/>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4" name="角丸四角形 13"/>
          <p:cNvSpPr/>
          <p:nvPr/>
        </p:nvSpPr>
        <p:spPr bwMode="auto">
          <a:xfrm>
            <a:off x="3921397" y="3659227"/>
            <a:ext cx="286400" cy="345853"/>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6" name="角丸四角形 15"/>
          <p:cNvSpPr/>
          <p:nvPr/>
        </p:nvSpPr>
        <p:spPr bwMode="auto">
          <a:xfrm>
            <a:off x="4817681" y="3414693"/>
            <a:ext cx="3261699" cy="201748"/>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8" name="角丸四角形 17"/>
          <p:cNvSpPr/>
          <p:nvPr/>
        </p:nvSpPr>
        <p:spPr bwMode="auto">
          <a:xfrm>
            <a:off x="9336450" y="4797191"/>
            <a:ext cx="1656229" cy="320118"/>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pic>
        <p:nvPicPr>
          <p:cNvPr id="22" name="図 21"/>
          <p:cNvPicPr>
            <a:picLocks noChangeAspect="1"/>
          </p:cNvPicPr>
          <p:nvPr/>
        </p:nvPicPr>
        <p:blipFill>
          <a:blip r:embed="rId5"/>
          <a:stretch>
            <a:fillRect/>
          </a:stretch>
        </p:blipFill>
        <p:spPr>
          <a:xfrm>
            <a:off x="4078691" y="5117308"/>
            <a:ext cx="1553979" cy="1101583"/>
          </a:xfrm>
          <a:prstGeom prst="rect">
            <a:avLst/>
          </a:prstGeom>
        </p:spPr>
      </p:pic>
      <p:pic>
        <p:nvPicPr>
          <p:cNvPr id="23" name="図 22"/>
          <p:cNvPicPr>
            <a:picLocks noChangeAspect="1"/>
          </p:cNvPicPr>
          <p:nvPr/>
        </p:nvPicPr>
        <p:blipFill>
          <a:blip r:embed="rId6"/>
          <a:stretch>
            <a:fillRect/>
          </a:stretch>
        </p:blipFill>
        <p:spPr>
          <a:xfrm>
            <a:off x="5848582" y="5117308"/>
            <a:ext cx="1979644" cy="1099108"/>
          </a:xfrm>
          <a:prstGeom prst="rect">
            <a:avLst/>
          </a:prstGeom>
        </p:spPr>
      </p:pic>
    </p:spTree>
    <p:extLst>
      <p:ext uri="{BB962C8B-B14F-4D97-AF65-F5344CB8AC3E}">
        <p14:creationId xmlns:p14="http://schemas.microsoft.com/office/powerpoint/2010/main" val="1557959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bwMode="auto">
          <a:xfrm>
            <a:off x="683024" y="3128812"/>
            <a:ext cx="10825952" cy="3180588"/>
          </a:xfrm>
          <a:prstGeom prst="roundRect">
            <a:avLst>
              <a:gd name="adj" fmla="val 3680"/>
            </a:avLst>
          </a:prstGeom>
          <a:solidFill>
            <a:srgbClr val="002060">
              <a:alpha val="50000"/>
            </a:srgbClr>
          </a:solid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pic>
        <p:nvPicPr>
          <p:cNvPr id="19" name="図 18"/>
          <p:cNvPicPr>
            <a:picLocks noChangeAspect="1"/>
          </p:cNvPicPr>
          <p:nvPr/>
        </p:nvPicPr>
        <p:blipFill>
          <a:blip r:embed="rId2"/>
          <a:stretch>
            <a:fillRect/>
          </a:stretch>
        </p:blipFill>
        <p:spPr>
          <a:xfrm>
            <a:off x="4151731" y="5231616"/>
            <a:ext cx="1692406" cy="933085"/>
          </a:xfrm>
          <a:prstGeom prst="rect">
            <a:avLst/>
          </a:prstGeom>
        </p:spPr>
      </p:pic>
      <p:pic>
        <p:nvPicPr>
          <p:cNvPr id="3" name="図 2"/>
          <p:cNvPicPr>
            <a:picLocks noChangeAspect="1"/>
          </p:cNvPicPr>
          <p:nvPr/>
        </p:nvPicPr>
        <p:blipFill>
          <a:blip r:embed="rId3"/>
          <a:stretch>
            <a:fillRect/>
          </a:stretch>
        </p:blipFill>
        <p:spPr>
          <a:xfrm>
            <a:off x="1231181" y="3208926"/>
            <a:ext cx="2560500" cy="2397929"/>
          </a:xfrm>
          <a:prstGeom prst="rect">
            <a:avLst/>
          </a:prstGeom>
        </p:spPr>
      </p:pic>
      <p:pic>
        <p:nvPicPr>
          <p:cNvPr id="2" name="図 1"/>
          <p:cNvPicPr>
            <a:picLocks noChangeAspect="1"/>
          </p:cNvPicPr>
          <p:nvPr/>
        </p:nvPicPr>
        <p:blipFill>
          <a:blip r:embed="rId4"/>
          <a:stretch>
            <a:fillRect/>
          </a:stretch>
        </p:blipFill>
        <p:spPr>
          <a:xfrm>
            <a:off x="4116842" y="3208926"/>
            <a:ext cx="3878645" cy="1712766"/>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9/12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a:t>7/10</a:t>
            </a:r>
            <a:r>
              <a:rPr lang="ja-JP" altLang="en-US" sz="1800" dirty="0"/>
              <a:t>）</a:t>
            </a:r>
            <a:endParaRPr lang="en-US" altLang="ja-JP" sz="1800" dirty="0"/>
          </a:p>
          <a:p>
            <a:pPr lvl="1"/>
            <a:endParaRPr lang="en-US" altLang="ja-JP" dirty="0"/>
          </a:p>
          <a:p>
            <a:pPr lvl="1"/>
            <a:r>
              <a:rPr lang="en-US" altLang="ja-JP" dirty="0"/>
              <a:t>The following screen will be displayed if the user is logged in as "</a:t>
            </a:r>
            <a:r>
              <a:rPr lang="en-US" altLang="ja-JP" dirty="0" smtClean="0"/>
              <a:t>user_B"</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564819374"/>
              </p:ext>
            </p:extLst>
          </p:nvPr>
        </p:nvGraphicFramePr>
        <p:xfrm>
          <a:off x="674633" y="1867235"/>
          <a:ext cx="10834343" cy="1228680"/>
        </p:xfrm>
        <a:graphic>
          <a:graphicData uri="http://schemas.openxmlformats.org/drawingml/2006/table">
            <a:tbl>
              <a:tblPr firstRow="1" bandRow="1">
                <a:tableStyleId>{5C22544A-7EE6-4342-B048-85BDC9FD1C3A}</a:tableStyleId>
              </a:tblPr>
              <a:tblGrid>
                <a:gridCol w="220715">
                  <a:extLst>
                    <a:ext uri="{9D8B030D-6E8A-4147-A177-3AD203B41FA5}">
                      <a16:colId xmlns:a16="http://schemas.microsoft.com/office/drawing/2014/main" val="2881587015"/>
                    </a:ext>
                  </a:extLst>
                </a:gridCol>
                <a:gridCol w="893628">
                  <a:extLst>
                    <a:ext uri="{9D8B030D-6E8A-4147-A177-3AD203B41FA5}">
                      <a16:colId xmlns:a16="http://schemas.microsoft.com/office/drawing/2014/main" val="1364777077"/>
                    </a:ext>
                  </a:extLst>
                </a:gridCol>
                <a:gridCol w="1620000">
                  <a:extLst>
                    <a:ext uri="{9D8B030D-6E8A-4147-A177-3AD203B41FA5}">
                      <a16:colId xmlns:a16="http://schemas.microsoft.com/office/drawing/2014/main" val="3140522702"/>
                    </a:ext>
                  </a:extLst>
                </a:gridCol>
                <a:gridCol w="1620000">
                  <a:extLst>
                    <a:ext uri="{9D8B030D-6E8A-4147-A177-3AD203B41FA5}">
                      <a16:colId xmlns:a16="http://schemas.microsoft.com/office/drawing/2014/main" val="2908756869"/>
                    </a:ext>
                  </a:extLst>
                </a:gridCol>
                <a:gridCol w="1620000">
                  <a:extLst>
                    <a:ext uri="{9D8B030D-6E8A-4147-A177-3AD203B41FA5}">
                      <a16:colId xmlns:a16="http://schemas.microsoft.com/office/drawing/2014/main" val="409649676"/>
                    </a:ext>
                  </a:extLst>
                </a:gridCol>
                <a:gridCol w="1620000">
                  <a:extLst>
                    <a:ext uri="{9D8B030D-6E8A-4147-A177-3AD203B41FA5}">
                      <a16:colId xmlns:a16="http://schemas.microsoft.com/office/drawing/2014/main" val="2528031714"/>
                    </a:ext>
                  </a:extLst>
                </a:gridCol>
                <a:gridCol w="1620000">
                  <a:extLst>
                    <a:ext uri="{9D8B030D-6E8A-4147-A177-3AD203B41FA5}">
                      <a16:colId xmlns:a16="http://schemas.microsoft.com/office/drawing/2014/main" val="2069371508"/>
                    </a:ext>
                  </a:extLst>
                </a:gridCol>
                <a:gridCol w="1620000">
                  <a:extLst>
                    <a:ext uri="{9D8B030D-6E8A-4147-A177-3AD203B41FA5}">
                      <a16:colId xmlns:a16="http://schemas.microsoft.com/office/drawing/2014/main" val="3314244662"/>
                    </a:ext>
                  </a:extLst>
                </a:gridCol>
              </a:tblGrid>
              <a:tr h="360000">
                <a:tc rowSpan="2" gridSpan="2">
                  <a:txBody>
                    <a:bodyPr/>
                    <a:lstStyle/>
                    <a:p>
                      <a:pPr lvl="1" algn="r"/>
                      <a:endParaRPr kumimoji="1" lang="en-US" altLang="ja-JP" sz="1200" b="1" dirty="0" smtClean="0">
                        <a:solidFill>
                          <a:schemeClr val="bg1"/>
                        </a:solidFill>
                        <a:latin typeface="+mn-ea"/>
                        <a:ea typeface="+mn-ea"/>
                      </a:endParaRPr>
                    </a:p>
                    <a:p>
                      <a:pPr lvl="1" algn="r"/>
                      <a:r>
                        <a:rPr kumimoji="1" lang="en-US" altLang="ja-JP" sz="1000" b="1" dirty="0" smtClean="0">
                          <a:solidFill>
                            <a:schemeClr val="bg1"/>
                          </a:solidFill>
                          <a:latin typeface="+mn-ea"/>
                          <a:ea typeface="+mn-ea"/>
                        </a:rPr>
                        <a:t>Screen</a:t>
                      </a:r>
                      <a:endParaRPr kumimoji="1" lang="ja-JP" altLang="en-US" sz="1050" b="1" dirty="0">
                        <a:solidFill>
                          <a:schemeClr val="bg1"/>
                        </a:solidFill>
                        <a:latin typeface="+mn-ea"/>
                        <a:ea typeface="+mn-ea"/>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hMerge="1">
                  <a:txBody>
                    <a:bodyPr/>
                    <a:lstStyle/>
                    <a:p>
                      <a:pPr lvl="1"/>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Decision</a:t>
                      </a:r>
                      <a:r>
                        <a:rPr kumimoji="1" lang="en-US" altLang="ja-JP" sz="1200" b="1" baseline="0" dirty="0" smtClean="0">
                          <a:solidFill>
                            <a:schemeClr val="bg1"/>
                          </a:solidFill>
                          <a:latin typeface="+mn-ea"/>
                          <a:ea typeface="+mn-ea"/>
                        </a:rPr>
                        <a:t> table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2">
                  <a:txBody>
                    <a:bodyPr/>
                    <a:lstStyle/>
                    <a:p>
                      <a:pPr algn="ctr"/>
                      <a:r>
                        <a:rPr kumimoji="1" lang="en-US" altLang="ja-JP" sz="1200" b="1" dirty="0" smtClean="0">
                          <a:solidFill>
                            <a:schemeClr val="bg1"/>
                          </a:solidFill>
                          <a:latin typeface="+mn-ea"/>
                          <a:ea typeface="+mn-ea"/>
                        </a:rPr>
                        <a:t>Rule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Request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Action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Monitoring adapter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763377493"/>
                  </a:ext>
                </a:extLst>
              </a:tr>
              <a:tr h="0">
                <a:tc gridSpan="2" vMerge="1">
                  <a:txBody>
                    <a:bodyPr/>
                    <a:lstStyle/>
                    <a:p>
                      <a:endParaRPr kumimoji="1" lang="ja-JP" altLang="en-US"/>
                    </a:p>
                  </a:txBody>
                  <a:tcPr/>
                </a:tc>
                <a:tc hMerge="1" vMerge="1">
                  <a:txBody>
                    <a:bodyPr/>
                    <a:lstStyle/>
                    <a:p>
                      <a:pPr lvl="1"/>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Staging</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Production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597687534"/>
                  </a:ext>
                </a:extLst>
              </a:tr>
              <a:tr h="370840">
                <a:tc>
                  <a:txBody>
                    <a:bodyPr/>
                    <a:lstStyle/>
                    <a:p>
                      <a:pPr algn="ctr"/>
                      <a:r>
                        <a:rPr kumimoji="1" lang="ja-JP" altLang="en-US" sz="1200" b="1" dirty="0" smtClean="0">
                          <a:solidFill>
                            <a:schemeClr val="bg1"/>
                          </a:solidFill>
                          <a:latin typeface="+mn-ea"/>
                          <a:ea typeface="+mn-ea"/>
                        </a:rPr>
                        <a:t>③</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user_B</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100" dirty="0" smtClean="0">
                          <a:latin typeface="+mn-ea"/>
                          <a:ea typeface="+mn-ea"/>
                        </a:rPr>
                        <a:t>Can create, duplicate, delete, edit and download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Can’t upload, but can send test requests</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No apply button.</a:t>
                      </a:r>
                      <a:br>
                        <a:rPr kumimoji="1" lang="en-US" altLang="ja-JP" sz="1100" dirty="0" smtClean="0">
                          <a:latin typeface="+mn-ea"/>
                          <a:ea typeface="+mn-ea"/>
                        </a:rPr>
                      </a:br>
                      <a:r>
                        <a:rPr kumimoji="1" lang="en-US" altLang="ja-JP" sz="1100" dirty="0" smtClean="0">
                          <a:latin typeface="+mn-ea"/>
                          <a:ea typeface="+mn-ea"/>
                        </a:rPr>
                        <a:t>Can’t apply</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40119855"/>
                  </a:ext>
                </a:extLst>
              </a:tr>
            </a:tbl>
          </a:graphicData>
        </a:graphic>
      </p:graphicFrame>
      <p:sp>
        <p:nvSpPr>
          <p:cNvPr id="5" name="直角三角形 4"/>
          <p:cNvSpPr/>
          <p:nvPr/>
        </p:nvSpPr>
        <p:spPr bwMode="auto">
          <a:xfrm>
            <a:off x="675949" y="1875086"/>
            <a:ext cx="1116000" cy="648000"/>
          </a:xfrm>
          <a:prstGeom prst="rtTriangle">
            <a:avLst/>
          </a:prstGeom>
          <a:solidFill>
            <a:schemeClr val="tx1">
              <a:lumMod val="85000"/>
              <a:lumOff val="15000"/>
            </a:schemeClr>
          </a:solidFill>
          <a:ln w="127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645262" y="2246087"/>
            <a:ext cx="558166" cy="276999"/>
          </a:xfrm>
          <a:prstGeom prst="rect">
            <a:avLst/>
          </a:prstGeom>
          <a:noFill/>
        </p:spPr>
        <p:txBody>
          <a:bodyPr wrap="none" rtlCol="0">
            <a:spAutoFit/>
          </a:bodyPr>
          <a:lstStyle/>
          <a:p>
            <a:r>
              <a:rPr kumimoji="1" lang="en-US" altLang="ja-JP" sz="1200" b="1" dirty="0" smtClean="0">
                <a:solidFill>
                  <a:schemeClr val="bg1"/>
                </a:solidFill>
              </a:rPr>
              <a:t>User</a:t>
            </a:r>
            <a:endParaRPr kumimoji="1" lang="ja-JP" altLang="en-US" sz="1200" b="1" dirty="0">
              <a:solidFill>
                <a:schemeClr val="bg1"/>
              </a:solidFill>
            </a:endParaRPr>
          </a:p>
        </p:txBody>
      </p:sp>
      <p:sp>
        <p:nvSpPr>
          <p:cNvPr id="11" name="角丸四角形 10"/>
          <p:cNvSpPr/>
          <p:nvPr/>
        </p:nvSpPr>
        <p:spPr bwMode="auto">
          <a:xfrm>
            <a:off x="1624223" y="5347090"/>
            <a:ext cx="1889107" cy="287362"/>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14" name="角丸四角形 13"/>
          <p:cNvSpPr/>
          <p:nvPr/>
        </p:nvSpPr>
        <p:spPr bwMode="auto">
          <a:xfrm>
            <a:off x="4118976" y="3638650"/>
            <a:ext cx="182876" cy="324000"/>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pic>
        <p:nvPicPr>
          <p:cNvPr id="20" name="図 19"/>
          <p:cNvPicPr>
            <a:picLocks noChangeAspect="1"/>
          </p:cNvPicPr>
          <p:nvPr/>
        </p:nvPicPr>
        <p:blipFill>
          <a:blip r:embed="rId5"/>
          <a:stretch>
            <a:fillRect/>
          </a:stretch>
        </p:blipFill>
        <p:spPr>
          <a:xfrm>
            <a:off x="8486005" y="3678435"/>
            <a:ext cx="2713451" cy="1897765"/>
          </a:xfrm>
          <a:prstGeom prst="rect">
            <a:avLst/>
          </a:prstGeom>
        </p:spPr>
      </p:pic>
      <p:pic>
        <p:nvPicPr>
          <p:cNvPr id="21" name="図 20"/>
          <p:cNvPicPr>
            <a:picLocks noChangeAspect="1"/>
          </p:cNvPicPr>
          <p:nvPr/>
        </p:nvPicPr>
        <p:blipFill>
          <a:blip r:embed="rId6"/>
          <a:stretch>
            <a:fillRect/>
          </a:stretch>
        </p:blipFill>
        <p:spPr>
          <a:xfrm>
            <a:off x="6155198" y="5148033"/>
            <a:ext cx="1692406" cy="1016668"/>
          </a:xfrm>
          <a:prstGeom prst="rect">
            <a:avLst/>
          </a:prstGeom>
        </p:spPr>
      </p:pic>
      <p:sp>
        <p:nvSpPr>
          <p:cNvPr id="22" name="角丸四角形 21"/>
          <p:cNvSpPr/>
          <p:nvPr/>
        </p:nvSpPr>
        <p:spPr bwMode="auto">
          <a:xfrm>
            <a:off x="9336450" y="4797191"/>
            <a:ext cx="1656229" cy="320118"/>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23" name="角丸四角形 22"/>
          <p:cNvSpPr/>
          <p:nvPr/>
        </p:nvSpPr>
        <p:spPr bwMode="auto">
          <a:xfrm>
            <a:off x="5951980" y="3429000"/>
            <a:ext cx="686029" cy="144020"/>
          </a:xfrm>
          <a:prstGeom prst="roundRect">
            <a:avLst/>
          </a:prstGeom>
          <a:noFill/>
          <a:ln w="38100">
            <a:solidFill>
              <a:srgbClr val="FF0000"/>
            </a:solidFill>
            <a:prstDash val="sysDot"/>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Tree>
    <p:extLst>
      <p:ext uri="{BB962C8B-B14F-4D97-AF65-F5344CB8AC3E}">
        <p14:creationId xmlns:p14="http://schemas.microsoft.com/office/powerpoint/2010/main" val="2123880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bwMode="auto">
          <a:xfrm>
            <a:off x="683024" y="3128812"/>
            <a:ext cx="10825952" cy="3180588"/>
          </a:xfrm>
          <a:prstGeom prst="roundRect">
            <a:avLst>
              <a:gd name="adj" fmla="val 3680"/>
            </a:avLst>
          </a:prstGeom>
          <a:solidFill>
            <a:srgbClr val="002060">
              <a:alpha val="50000"/>
            </a:srgbClr>
          </a:solid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pic>
        <p:nvPicPr>
          <p:cNvPr id="16" name="図 15"/>
          <p:cNvPicPr>
            <a:picLocks noChangeAspect="1"/>
          </p:cNvPicPr>
          <p:nvPr/>
        </p:nvPicPr>
        <p:blipFill>
          <a:blip r:embed="rId2"/>
          <a:stretch>
            <a:fillRect/>
          </a:stretch>
        </p:blipFill>
        <p:spPr>
          <a:xfrm>
            <a:off x="4125960" y="3236102"/>
            <a:ext cx="3537911" cy="1569346"/>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10/12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a:t>8/10</a:t>
            </a:r>
            <a:r>
              <a:rPr lang="ja-JP" altLang="en-US" sz="1800" dirty="0"/>
              <a:t>）</a:t>
            </a:r>
            <a:endParaRPr lang="en-US" altLang="ja-JP" sz="1800" dirty="0"/>
          </a:p>
          <a:p>
            <a:pPr lvl="1"/>
            <a:endParaRPr lang="en-US" altLang="ja-JP" dirty="0"/>
          </a:p>
          <a:p>
            <a:pPr lvl="1"/>
            <a:r>
              <a:rPr lang="en-US" altLang="ja-JP" dirty="0"/>
              <a:t>The following screen will be displayed if the user is logged in as "</a:t>
            </a:r>
            <a:r>
              <a:rPr lang="en-US" altLang="ja-JP" dirty="0" smtClean="0"/>
              <a:t>user_C"</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593144188"/>
              </p:ext>
            </p:extLst>
          </p:nvPr>
        </p:nvGraphicFramePr>
        <p:xfrm>
          <a:off x="676234" y="1976100"/>
          <a:ext cx="10833216" cy="1005160"/>
        </p:xfrm>
        <a:graphic>
          <a:graphicData uri="http://schemas.openxmlformats.org/drawingml/2006/table">
            <a:tbl>
              <a:tblPr firstRow="1" bandRow="1">
                <a:tableStyleId>{5C22544A-7EE6-4342-B048-85BDC9FD1C3A}</a:tableStyleId>
              </a:tblPr>
              <a:tblGrid>
                <a:gridCol w="220492">
                  <a:extLst>
                    <a:ext uri="{9D8B030D-6E8A-4147-A177-3AD203B41FA5}">
                      <a16:colId xmlns:a16="http://schemas.microsoft.com/office/drawing/2014/main" val="2881587015"/>
                    </a:ext>
                  </a:extLst>
                </a:gridCol>
                <a:gridCol w="892724">
                  <a:extLst>
                    <a:ext uri="{9D8B030D-6E8A-4147-A177-3AD203B41FA5}">
                      <a16:colId xmlns:a16="http://schemas.microsoft.com/office/drawing/2014/main" val="1364777077"/>
                    </a:ext>
                  </a:extLst>
                </a:gridCol>
                <a:gridCol w="1620000">
                  <a:extLst>
                    <a:ext uri="{9D8B030D-6E8A-4147-A177-3AD203B41FA5}">
                      <a16:colId xmlns:a16="http://schemas.microsoft.com/office/drawing/2014/main" val="3140522702"/>
                    </a:ext>
                  </a:extLst>
                </a:gridCol>
                <a:gridCol w="1620000">
                  <a:extLst>
                    <a:ext uri="{9D8B030D-6E8A-4147-A177-3AD203B41FA5}">
                      <a16:colId xmlns:a16="http://schemas.microsoft.com/office/drawing/2014/main" val="2908756869"/>
                    </a:ext>
                  </a:extLst>
                </a:gridCol>
                <a:gridCol w="1620000">
                  <a:extLst>
                    <a:ext uri="{9D8B030D-6E8A-4147-A177-3AD203B41FA5}">
                      <a16:colId xmlns:a16="http://schemas.microsoft.com/office/drawing/2014/main" val="409649676"/>
                    </a:ext>
                  </a:extLst>
                </a:gridCol>
                <a:gridCol w="1620000">
                  <a:extLst>
                    <a:ext uri="{9D8B030D-6E8A-4147-A177-3AD203B41FA5}">
                      <a16:colId xmlns:a16="http://schemas.microsoft.com/office/drawing/2014/main" val="2528031714"/>
                    </a:ext>
                  </a:extLst>
                </a:gridCol>
                <a:gridCol w="1620000">
                  <a:extLst>
                    <a:ext uri="{9D8B030D-6E8A-4147-A177-3AD203B41FA5}">
                      <a16:colId xmlns:a16="http://schemas.microsoft.com/office/drawing/2014/main" val="2069371508"/>
                    </a:ext>
                  </a:extLst>
                </a:gridCol>
                <a:gridCol w="1620000">
                  <a:extLst>
                    <a:ext uri="{9D8B030D-6E8A-4147-A177-3AD203B41FA5}">
                      <a16:colId xmlns:a16="http://schemas.microsoft.com/office/drawing/2014/main" val="3314244662"/>
                    </a:ext>
                  </a:extLst>
                </a:gridCol>
              </a:tblGrid>
              <a:tr h="360000">
                <a:tc rowSpan="2" gridSpan="2">
                  <a:txBody>
                    <a:bodyPr/>
                    <a:lstStyle/>
                    <a:p>
                      <a:pPr lvl="1" algn="r"/>
                      <a:endParaRPr kumimoji="1" lang="en-US" altLang="ja-JP" sz="1200" b="1" dirty="0" smtClean="0">
                        <a:solidFill>
                          <a:schemeClr val="bg1"/>
                        </a:solidFill>
                        <a:latin typeface="+mn-ea"/>
                        <a:ea typeface="+mn-ea"/>
                      </a:endParaRPr>
                    </a:p>
                    <a:p>
                      <a:pPr lvl="1" algn="r"/>
                      <a:r>
                        <a:rPr kumimoji="1" lang="en-US" altLang="ja-JP" sz="1000" b="1" dirty="0" smtClean="0">
                          <a:solidFill>
                            <a:schemeClr val="bg1"/>
                          </a:solidFill>
                          <a:latin typeface="+mn-ea"/>
                          <a:ea typeface="+mn-ea"/>
                        </a:rPr>
                        <a:t>Screen</a:t>
                      </a:r>
                      <a:endParaRPr kumimoji="1" lang="ja-JP" altLang="en-US" sz="1050" b="1" dirty="0">
                        <a:solidFill>
                          <a:schemeClr val="bg1"/>
                        </a:solidFill>
                        <a:latin typeface="+mn-ea"/>
                        <a:ea typeface="+mn-ea"/>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hMerge="1">
                  <a:txBody>
                    <a:bodyPr/>
                    <a:lstStyle/>
                    <a:p>
                      <a:pPr lvl="1"/>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Decision</a:t>
                      </a:r>
                      <a:r>
                        <a:rPr kumimoji="1" lang="en-US" altLang="ja-JP" sz="1200" b="1" baseline="0" dirty="0" smtClean="0">
                          <a:solidFill>
                            <a:schemeClr val="bg1"/>
                          </a:solidFill>
                          <a:latin typeface="+mn-ea"/>
                          <a:ea typeface="+mn-ea"/>
                        </a:rPr>
                        <a:t> table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algn="ctr"/>
                      <a:r>
                        <a:rPr kumimoji="1" lang="en-US" altLang="ja-JP" sz="1200" b="1" dirty="0" smtClean="0">
                          <a:solidFill>
                            <a:schemeClr val="bg1"/>
                          </a:solidFill>
                          <a:latin typeface="+mn-ea"/>
                          <a:ea typeface="+mn-ea"/>
                        </a:rPr>
                        <a:t>Rule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Request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algn="ctr"/>
                      <a:r>
                        <a:rPr kumimoji="1" lang="en-US" altLang="ja-JP" sz="1200" b="1" dirty="0" smtClean="0">
                          <a:solidFill>
                            <a:schemeClr val="bg1"/>
                          </a:solidFill>
                          <a:latin typeface="+mn-ea"/>
                          <a:ea typeface="+mn-ea"/>
                        </a:rPr>
                        <a:t>Action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algn="ctr"/>
                      <a:r>
                        <a:rPr kumimoji="1" lang="en-US" altLang="ja-JP" sz="1200" b="1" dirty="0" smtClean="0">
                          <a:solidFill>
                            <a:schemeClr val="bg1"/>
                          </a:solidFill>
                          <a:latin typeface="+mn-ea"/>
                          <a:ea typeface="+mn-ea"/>
                        </a:rPr>
                        <a:t>Monitoring adapter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763377493"/>
                  </a:ext>
                </a:extLst>
              </a:tr>
              <a:tr h="0">
                <a:tc gridSpan="2" vMerge="1">
                  <a:txBody>
                    <a:bodyPr/>
                    <a:lstStyle/>
                    <a:p>
                      <a:endParaRPr kumimoji="1" lang="ja-JP" altLang="en-US"/>
                    </a:p>
                  </a:txBody>
                  <a:tcPr/>
                </a:tc>
                <a:tc hMerge="1" vMerge="1">
                  <a:txBody>
                    <a:bodyPr/>
                    <a:lstStyle/>
                    <a:p>
                      <a:pPr lvl="1"/>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Staging</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mn-ea"/>
                          <a:ea typeface="+mn-ea"/>
                        </a:rPr>
                        <a:t>Production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597687534"/>
                  </a:ext>
                </a:extLst>
              </a:tr>
              <a:tr h="370840">
                <a:tc>
                  <a:txBody>
                    <a:bodyPr/>
                    <a:lstStyle/>
                    <a:p>
                      <a:pPr algn="ctr"/>
                      <a:r>
                        <a:rPr kumimoji="1" lang="ja-JP" altLang="en-US" sz="1200" b="1" dirty="0" smtClean="0">
                          <a:solidFill>
                            <a:schemeClr val="bg1"/>
                          </a:solidFill>
                          <a:latin typeface="+mn-ea"/>
                          <a:ea typeface="+mn-ea"/>
                        </a:rPr>
                        <a:t>④</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user_C</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gridSpan="6">
                  <a:txBody>
                    <a:bodyPr/>
                    <a:lstStyle/>
                    <a:p>
                      <a:pPr algn="ctr"/>
                      <a:r>
                        <a:rPr kumimoji="1" lang="en-US" altLang="ja-JP" sz="1100" dirty="0" smtClean="0">
                          <a:latin typeface="+mn-ea"/>
                          <a:ea typeface="+mn-ea"/>
                        </a:rPr>
                        <a:t>Can’t</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kumimoji="1" lang="ja-JP" altLang="en-US" sz="12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ct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79422969"/>
                  </a:ext>
                </a:extLst>
              </a:tr>
            </a:tbl>
          </a:graphicData>
        </a:graphic>
      </p:graphicFrame>
      <p:sp>
        <p:nvSpPr>
          <p:cNvPr id="5" name="直角三角形 4"/>
          <p:cNvSpPr/>
          <p:nvPr/>
        </p:nvSpPr>
        <p:spPr bwMode="auto">
          <a:xfrm>
            <a:off x="645902" y="1976100"/>
            <a:ext cx="1116000" cy="648000"/>
          </a:xfrm>
          <a:prstGeom prst="rtTriangle">
            <a:avLst/>
          </a:prstGeom>
          <a:solidFill>
            <a:schemeClr val="tx1">
              <a:lumMod val="85000"/>
              <a:lumOff val="15000"/>
            </a:schemeClr>
          </a:solidFill>
          <a:ln w="127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645736" y="2355082"/>
            <a:ext cx="558166" cy="276999"/>
          </a:xfrm>
          <a:prstGeom prst="rect">
            <a:avLst/>
          </a:prstGeom>
          <a:noFill/>
        </p:spPr>
        <p:txBody>
          <a:bodyPr wrap="none" rtlCol="0">
            <a:spAutoFit/>
          </a:bodyPr>
          <a:lstStyle/>
          <a:p>
            <a:r>
              <a:rPr kumimoji="1" lang="en-US" altLang="ja-JP" sz="1200" b="1" dirty="0" smtClean="0">
                <a:solidFill>
                  <a:schemeClr val="bg1"/>
                </a:solidFill>
              </a:rPr>
              <a:t>User</a:t>
            </a:r>
            <a:endParaRPr kumimoji="1" lang="ja-JP" altLang="en-US" sz="1200" b="1" dirty="0">
              <a:solidFill>
                <a:schemeClr val="bg1"/>
              </a:solidFill>
            </a:endParaRPr>
          </a:p>
        </p:txBody>
      </p:sp>
      <p:pic>
        <p:nvPicPr>
          <p:cNvPr id="17" name="図 16"/>
          <p:cNvPicPr>
            <a:picLocks noChangeAspect="1"/>
          </p:cNvPicPr>
          <p:nvPr/>
        </p:nvPicPr>
        <p:blipFill>
          <a:blip r:embed="rId3"/>
          <a:stretch>
            <a:fillRect/>
          </a:stretch>
        </p:blipFill>
        <p:spPr>
          <a:xfrm>
            <a:off x="8486005" y="3678435"/>
            <a:ext cx="2713451" cy="1897765"/>
          </a:xfrm>
          <a:prstGeom prst="rect">
            <a:avLst/>
          </a:prstGeom>
        </p:spPr>
      </p:pic>
      <p:pic>
        <p:nvPicPr>
          <p:cNvPr id="18" name="図 17"/>
          <p:cNvPicPr>
            <a:picLocks noChangeAspect="1"/>
          </p:cNvPicPr>
          <p:nvPr/>
        </p:nvPicPr>
        <p:blipFill>
          <a:blip r:embed="rId4"/>
          <a:stretch>
            <a:fillRect/>
          </a:stretch>
        </p:blipFill>
        <p:spPr>
          <a:xfrm>
            <a:off x="6136803" y="5026642"/>
            <a:ext cx="2106797" cy="1169704"/>
          </a:xfrm>
          <a:prstGeom prst="rect">
            <a:avLst/>
          </a:prstGeom>
        </p:spPr>
      </p:pic>
      <p:pic>
        <p:nvPicPr>
          <p:cNvPr id="2" name="図 1"/>
          <p:cNvPicPr>
            <a:picLocks noChangeAspect="1"/>
          </p:cNvPicPr>
          <p:nvPr/>
        </p:nvPicPr>
        <p:blipFill>
          <a:blip r:embed="rId5"/>
          <a:stretch>
            <a:fillRect/>
          </a:stretch>
        </p:blipFill>
        <p:spPr>
          <a:xfrm>
            <a:off x="923500" y="3360242"/>
            <a:ext cx="2922061" cy="2739432"/>
          </a:xfrm>
          <a:prstGeom prst="rect">
            <a:avLst/>
          </a:prstGeom>
        </p:spPr>
      </p:pic>
      <p:pic>
        <p:nvPicPr>
          <p:cNvPr id="19" name="図 18"/>
          <p:cNvPicPr>
            <a:picLocks noChangeAspect="1"/>
          </p:cNvPicPr>
          <p:nvPr/>
        </p:nvPicPr>
        <p:blipFill>
          <a:blip r:embed="rId6"/>
          <a:stretch>
            <a:fillRect/>
          </a:stretch>
        </p:blipFill>
        <p:spPr>
          <a:xfrm>
            <a:off x="3901940" y="5033080"/>
            <a:ext cx="2141884" cy="1190734"/>
          </a:xfrm>
          <a:prstGeom prst="rect">
            <a:avLst/>
          </a:prstGeom>
        </p:spPr>
      </p:pic>
      <p:sp>
        <p:nvSpPr>
          <p:cNvPr id="20" name="角丸四角形 19"/>
          <p:cNvSpPr/>
          <p:nvPr/>
        </p:nvSpPr>
        <p:spPr bwMode="auto">
          <a:xfrm>
            <a:off x="9336450" y="4797191"/>
            <a:ext cx="1656229" cy="320118"/>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Tree>
    <p:extLst>
      <p:ext uri="{BB962C8B-B14F-4D97-AF65-F5344CB8AC3E}">
        <p14:creationId xmlns:p14="http://schemas.microsoft.com/office/powerpoint/2010/main" val="2528772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p:cNvSpPr/>
          <p:nvPr/>
        </p:nvSpPr>
        <p:spPr bwMode="auto">
          <a:xfrm>
            <a:off x="683024" y="3128812"/>
            <a:ext cx="10825952" cy="3180588"/>
          </a:xfrm>
          <a:prstGeom prst="roundRect">
            <a:avLst>
              <a:gd name="adj" fmla="val 3680"/>
            </a:avLst>
          </a:prstGeom>
          <a:solidFill>
            <a:srgbClr val="002060">
              <a:alpha val="50000"/>
            </a:srgbClr>
          </a:solid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pic>
        <p:nvPicPr>
          <p:cNvPr id="3" name="図 2"/>
          <p:cNvPicPr>
            <a:picLocks noChangeAspect="1"/>
          </p:cNvPicPr>
          <p:nvPr/>
        </p:nvPicPr>
        <p:blipFill>
          <a:blip r:embed="rId2"/>
          <a:stretch>
            <a:fillRect/>
          </a:stretch>
        </p:blipFill>
        <p:spPr>
          <a:xfrm>
            <a:off x="1129489" y="3704813"/>
            <a:ext cx="2719722" cy="2521791"/>
          </a:xfrm>
          <a:prstGeom prst="rect">
            <a:avLst/>
          </a:prstGeom>
        </p:spPr>
      </p:pic>
      <p:pic>
        <p:nvPicPr>
          <p:cNvPr id="20" name="図 19"/>
          <p:cNvPicPr>
            <a:picLocks noChangeAspect="1"/>
          </p:cNvPicPr>
          <p:nvPr/>
        </p:nvPicPr>
        <p:blipFill>
          <a:blip r:embed="rId3"/>
          <a:stretch>
            <a:fillRect/>
          </a:stretch>
        </p:blipFill>
        <p:spPr>
          <a:xfrm>
            <a:off x="6439920" y="5088491"/>
            <a:ext cx="1864194" cy="1119865"/>
          </a:xfrm>
          <a:prstGeom prst="rect">
            <a:avLst/>
          </a:prstGeom>
        </p:spPr>
      </p:pic>
      <p:pic>
        <p:nvPicPr>
          <p:cNvPr id="2" name="図 1"/>
          <p:cNvPicPr>
            <a:picLocks noChangeAspect="1"/>
          </p:cNvPicPr>
          <p:nvPr/>
        </p:nvPicPr>
        <p:blipFill>
          <a:blip r:embed="rId4"/>
          <a:stretch>
            <a:fillRect/>
          </a:stretch>
        </p:blipFill>
        <p:spPr>
          <a:xfrm>
            <a:off x="4292886" y="3214631"/>
            <a:ext cx="4005059" cy="1770330"/>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 </a:t>
            </a:r>
            <a:r>
              <a:rPr lang="ja-JP" altLang="en-US" dirty="0" smtClean="0"/>
              <a:t>（</a:t>
            </a:r>
            <a:r>
              <a:rPr lang="en-US" altLang="ja-JP" dirty="0"/>
              <a:t>11/12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a:t>
            </a:r>
            <a:r>
              <a:rPr lang="ja-JP" altLang="en-US" sz="1800" dirty="0" smtClean="0"/>
              <a:t>（</a:t>
            </a:r>
            <a:r>
              <a:rPr lang="en-US" altLang="ja-JP" sz="1800" dirty="0" smtClean="0"/>
              <a:t>9/10</a:t>
            </a:r>
            <a:r>
              <a:rPr lang="ja-JP" altLang="en-US" sz="1800" dirty="0" smtClean="0"/>
              <a:t>）</a:t>
            </a:r>
            <a:endParaRPr lang="en-US" altLang="ja-JP" sz="1800" dirty="0" smtClean="0"/>
          </a:p>
          <a:p>
            <a:pPr lvl="1"/>
            <a:endParaRPr lang="en-US" altLang="ja-JP" dirty="0" smtClean="0"/>
          </a:p>
          <a:p>
            <a:pPr lvl="1"/>
            <a:r>
              <a:rPr lang="en-US" altLang="ja-JP" dirty="0" smtClean="0"/>
              <a:t>The following screen will be displayed if the user is logged in as "user_D"</a:t>
            </a:r>
            <a:endParaRPr kumimoji="1" lang="ja-JP" altLang="en-US" dirty="0"/>
          </a:p>
        </p:txBody>
      </p:sp>
      <p:graphicFrame>
        <p:nvGraphicFramePr>
          <p:cNvPr id="22" name="表 21"/>
          <p:cNvGraphicFramePr>
            <a:graphicFrameLocks noGrp="1"/>
          </p:cNvGraphicFramePr>
          <p:nvPr>
            <p:extLst>
              <p:ext uri="{D42A27DB-BD31-4B8C-83A1-F6EECF244321}">
                <p14:modId xmlns:p14="http://schemas.microsoft.com/office/powerpoint/2010/main" val="2901098153"/>
              </p:ext>
            </p:extLst>
          </p:nvPr>
        </p:nvGraphicFramePr>
        <p:xfrm>
          <a:off x="675760" y="1854645"/>
          <a:ext cx="10833216" cy="1228680"/>
        </p:xfrm>
        <a:graphic>
          <a:graphicData uri="http://schemas.openxmlformats.org/drawingml/2006/table">
            <a:tbl>
              <a:tblPr firstRow="1" bandRow="1">
                <a:tableStyleId>{5C22544A-7EE6-4342-B048-85BDC9FD1C3A}</a:tableStyleId>
              </a:tblPr>
              <a:tblGrid>
                <a:gridCol w="220492">
                  <a:extLst>
                    <a:ext uri="{9D8B030D-6E8A-4147-A177-3AD203B41FA5}">
                      <a16:colId xmlns:a16="http://schemas.microsoft.com/office/drawing/2014/main" val="2881587015"/>
                    </a:ext>
                  </a:extLst>
                </a:gridCol>
                <a:gridCol w="892724">
                  <a:extLst>
                    <a:ext uri="{9D8B030D-6E8A-4147-A177-3AD203B41FA5}">
                      <a16:colId xmlns:a16="http://schemas.microsoft.com/office/drawing/2014/main" val="1364777077"/>
                    </a:ext>
                  </a:extLst>
                </a:gridCol>
                <a:gridCol w="1620000">
                  <a:extLst>
                    <a:ext uri="{9D8B030D-6E8A-4147-A177-3AD203B41FA5}">
                      <a16:colId xmlns:a16="http://schemas.microsoft.com/office/drawing/2014/main" val="3140522702"/>
                    </a:ext>
                  </a:extLst>
                </a:gridCol>
                <a:gridCol w="1620000">
                  <a:extLst>
                    <a:ext uri="{9D8B030D-6E8A-4147-A177-3AD203B41FA5}">
                      <a16:colId xmlns:a16="http://schemas.microsoft.com/office/drawing/2014/main" val="2908756869"/>
                    </a:ext>
                  </a:extLst>
                </a:gridCol>
                <a:gridCol w="1620000">
                  <a:extLst>
                    <a:ext uri="{9D8B030D-6E8A-4147-A177-3AD203B41FA5}">
                      <a16:colId xmlns:a16="http://schemas.microsoft.com/office/drawing/2014/main" val="409649676"/>
                    </a:ext>
                  </a:extLst>
                </a:gridCol>
                <a:gridCol w="1620000">
                  <a:extLst>
                    <a:ext uri="{9D8B030D-6E8A-4147-A177-3AD203B41FA5}">
                      <a16:colId xmlns:a16="http://schemas.microsoft.com/office/drawing/2014/main" val="2528031714"/>
                    </a:ext>
                  </a:extLst>
                </a:gridCol>
                <a:gridCol w="1620000">
                  <a:extLst>
                    <a:ext uri="{9D8B030D-6E8A-4147-A177-3AD203B41FA5}">
                      <a16:colId xmlns:a16="http://schemas.microsoft.com/office/drawing/2014/main" val="2069371508"/>
                    </a:ext>
                  </a:extLst>
                </a:gridCol>
                <a:gridCol w="1620000">
                  <a:extLst>
                    <a:ext uri="{9D8B030D-6E8A-4147-A177-3AD203B41FA5}">
                      <a16:colId xmlns:a16="http://schemas.microsoft.com/office/drawing/2014/main" val="3314244662"/>
                    </a:ext>
                  </a:extLst>
                </a:gridCol>
              </a:tblGrid>
              <a:tr h="360000">
                <a:tc rowSpan="2" gridSpan="2">
                  <a:txBody>
                    <a:bodyPr/>
                    <a:lstStyle/>
                    <a:p>
                      <a:pPr lvl="1" algn="r"/>
                      <a:endParaRPr kumimoji="1" lang="en-US" altLang="ja-JP" sz="1200" b="1" dirty="0" smtClean="0">
                        <a:solidFill>
                          <a:schemeClr val="bg1"/>
                        </a:solidFill>
                        <a:latin typeface="+mn-ea"/>
                        <a:ea typeface="+mn-ea"/>
                      </a:endParaRPr>
                    </a:p>
                    <a:p>
                      <a:pPr lvl="1" algn="r"/>
                      <a:r>
                        <a:rPr kumimoji="1" lang="en-US" altLang="ja-JP" sz="1000" b="1" dirty="0" smtClean="0">
                          <a:solidFill>
                            <a:schemeClr val="bg1"/>
                          </a:solidFill>
                          <a:latin typeface="+mn-ea"/>
                          <a:ea typeface="+mn-ea"/>
                        </a:rPr>
                        <a:t>Screen</a:t>
                      </a:r>
                      <a:endParaRPr kumimoji="1" lang="ja-JP" altLang="en-US" sz="1050" b="1" dirty="0">
                        <a:solidFill>
                          <a:schemeClr val="bg1"/>
                        </a:solidFill>
                        <a:latin typeface="+mn-ea"/>
                        <a:ea typeface="+mn-ea"/>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hMerge="1">
                  <a:txBody>
                    <a:bodyPr/>
                    <a:lstStyle/>
                    <a:p>
                      <a:pPr lvl="1"/>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Decision</a:t>
                      </a:r>
                      <a:r>
                        <a:rPr kumimoji="1" lang="en-US" altLang="ja-JP" sz="1200" b="1" baseline="0" dirty="0" smtClean="0">
                          <a:solidFill>
                            <a:schemeClr val="bg1"/>
                          </a:solidFill>
                          <a:latin typeface="+mn-ea"/>
                          <a:ea typeface="+mn-ea"/>
                        </a:rPr>
                        <a:t> table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2">
                  <a:txBody>
                    <a:bodyPr/>
                    <a:lstStyle/>
                    <a:p>
                      <a:pPr algn="ctr"/>
                      <a:r>
                        <a:rPr kumimoji="1" lang="en-US" altLang="ja-JP" sz="1200" b="1" dirty="0" smtClean="0">
                          <a:solidFill>
                            <a:schemeClr val="bg1"/>
                          </a:solidFill>
                          <a:latin typeface="+mn-ea"/>
                          <a:ea typeface="+mn-ea"/>
                        </a:rPr>
                        <a:t>Rule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Request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Action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Monitoring adapter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763377493"/>
                  </a:ext>
                </a:extLst>
              </a:tr>
              <a:tr h="0">
                <a:tc gridSpan="2" vMerge="1">
                  <a:txBody>
                    <a:bodyPr/>
                    <a:lstStyle/>
                    <a:p>
                      <a:endParaRPr kumimoji="1" lang="ja-JP" altLang="en-US"/>
                    </a:p>
                  </a:txBody>
                  <a:tcPr/>
                </a:tc>
                <a:tc hMerge="1" vMerge="1">
                  <a:txBody>
                    <a:bodyPr/>
                    <a:lstStyle/>
                    <a:p>
                      <a:pPr lvl="1"/>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Staging</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Production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597687534"/>
                  </a:ext>
                </a:extLst>
              </a:tr>
              <a:tr h="370840">
                <a:tc>
                  <a:txBody>
                    <a:bodyPr/>
                    <a:lstStyle/>
                    <a:p>
                      <a:pPr algn="ctr"/>
                      <a:r>
                        <a:rPr kumimoji="1" lang="ja-JP" altLang="en-US" sz="1200" b="1" dirty="0" smtClean="0">
                          <a:solidFill>
                            <a:schemeClr val="bg1"/>
                          </a:solidFill>
                          <a:latin typeface="+mn-ea"/>
                          <a:ea typeface="+mn-ea"/>
                        </a:rPr>
                        <a:t>⑤</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user_D</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100" dirty="0" smtClean="0">
                          <a:latin typeface="+mn-ea"/>
                          <a:ea typeface="+mn-ea"/>
                        </a:rPr>
                        <a:t>Can create, duplicate, delete, edit and download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upload and send test requests</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Apply button is active.</a:t>
                      </a:r>
                      <a:br>
                        <a:rPr kumimoji="1" lang="en-US" altLang="ja-JP" sz="1100" dirty="0" smtClean="0">
                          <a:latin typeface="+mn-ea"/>
                          <a:ea typeface="+mn-ea"/>
                        </a:rPr>
                      </a:br>
                      <a:r>
                        <a:rPr kumimoji="1" lang="en-US" altLang="ja-JP" sz="1100" dirty="0" smtClean="0">
                          <a:latin typeface="+mn-ea"/>
                          <a:ea typeface="+mn-ea"/>
                        </a:rPr>
                        <a:t>Can</a:t>
                      </a:r>
                      <a:r>
                        <a:rPr kumimoji="1" lang="en-US" altLang="ja-JP" sz="1100" baseline="0" dirty="0" smtClean="0">
                          <a:latin typeface="+mn-ea"/>
                          <a:ea typeface="+mn-ea"/>
                        </a:rPr>
                        <a:t> apply</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 control and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latin typeface="+mn-ea"/>
                          <a:ea typeface="+mn-ea"/>
                        </a:rPr>
                        <a:t>Can</a:t>
                      </a:r>
                      <a:r>
                        <a:rPr kumimoji="1" lang="en-US" altLang="ja-JP" sz="1100" baseline="0" dirty="0" smtClean="0">
                          <a:latin typeface="+mn-ea"/>
                          <a:ea typeface="+mn-ea"/>
                        </a:rPr>
                        <a: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37561719"/>
                  </a:ext>
                </a:extLst>
              </a:tr>
            </a:tbl>
          </a:graphicData>
        </a:graphic>
      </p:graphicFrame>
      <p:sp>
        <p:nvSpPr>
          <p:cNvPr id="23" name="直角三角形 22"/>
          <p:cNvSpPr/>
          <p:nvPr/>
        </p:nvSpPr>
        <p:spPr bwMode="auto">
          <a:xfrm>
            <a:off x="645428" y="1847462"/>
            <a:ext cx="1116000" cy="648000"/>
          </a:xfrm>
          <a:prstGeom prst="rtTriangle">
            <a:avLst/>
          </a:prstGeom>
          <a:solidFill>
            <a:schemeClr val="tx1">
              <a:lumMod val="85000"/>
              <a:lumOff val="15000"/>
            </a:schemeClr>
          </a:solidFill>
          <a:ln w="127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テキスト ボックス 23"/>
          <p:cNvSpPr txBox="1"/>
          <p:nvPr/>
        </p:nvSpPr>
        <p:spPr>
          <a:xfrm>
            <a:off x="645262" y="2220927"/>
            <a:ext cx="558166" cy="276999"/>
          </a:xfrm>
          <a:prstGeom prst="rect">
            <a:avLst/>
          </a:prstGeom>
          <a:noFill/>
        </p:spPr>
        <p:txBody>
          <a:bodyPr wrap="none" rtlCol="0">
            <a:spAutoFit/>
          </a:bodyPr>
          <a:lstStyle/>
          <a:p>
            <a:r>
              <a:rPr kumimoji="1" lang="en-US" altLang="ja-JP" sz="1200" b="1" dirty="0" smtClean="0">
                <a:solidFill>
                  <a:schemeClr val="bg1"/>
                </a:solidFill>
              </a:rPr>
              <a:t>User</a:t>
            </a:r>
            <a:endParaRPr kumimoji="1" lang="ja-JP" altLang="en-US" sz="1200" b="1" dirty="0">
              <a:solidFill>
                <a:schemeClr val="bg1"/>
              </a:solidFill>
            </a:endParaRPr>
          </a:p>
        </p:txBody>
      </p:sp>
      <p:sp>
        <p:nvSpPr>
          <p:cNvPr id="27" name="角丸四角形 26"/>
          <p:cNvSpPr/>
          <p:nvPr/>
        </p:nvSpPr>
        <p:spPr bwMode="auto">
          <a:xfrm>
            <a:off x="1559371" y="5954112"/>
            <a:ext cx="1872260" cy="254244"/>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31" name="角丸四角形 30"/>
          <p:cNvSpPr/>
          <p:nvPr/>
        </p:nvSpPr>
        <p:spPr bwMode="auto">
          <a:xfrm>
            <a:off x="5131654" y="3451448"/>
            <a:ext cx="3193478" cy="191038"/>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32" name="角丸四角形 31"/>
          <p:cNvSpPr/>
          <p:nvPr/>
        </p:nvSpPr>
        <p:spPr bwMode="auto">
          <a:xfrm>
            <a:off x="4295751" y="3642486"/>
            <a:ext cx="324000" cy="362594"/>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
        <p:nvSpPr>
          <p:cNvPr id="35" name="角丸四角形 34"/>
          <p:cNvSpPr/>
          <p:nvPr/>
        </p:nvSpPr>
        <p:spPr bwMode="auto">
          <a:xfrm>
            <a:off x="6618843" y="5450043"/>
            <a:ext cx="396000" cy="504070"/>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pic>
        <p:nvPicPr>
          <p:cNvPr id="19" name="図 18"/>
          <p:cNvPicPr>
            <a:picLocks noChangeAspect="1"/>
          </p:cNvPicPr>
          <p:nvPr/>
        </p:nvPicPr>
        <p:blipFill>
          <a:blip r:embed="rId5"/>
          <a:stretch>
            <a:fillRect/>
          </a:stretch>
        </p:blipFill>
        <p:spPr>
          <a:xfrm>
            <a:off x="4266038" y="5088492"/>
            <a:ext cx="2031183" cy="1119865"/>
          </a:xfrm>
          <a:prstGeom prst="rect">
            <a:avLst/>
          </a:prstGeom>
        </p:spPr>
      </p:pic>
      <p:pic>
        <p:nvPicPr>
          <p:cNvPr id="29" name="図 28"/>
          <p:cNvPicPr>
            <a:picLocks noChangeAspect="1"/>
          </p:cNvPicPr>
          <p:nvPr/>
        </p:nvPicPr>
        <p:blipFill>
          <a:blip r:embed="rId6"/>
          <a:stretch>
            <a:fillRect/>
          </a:stretch>
        </p:blipFill>
        <p:spPr>
          <a:xfrm>
            <a:off x="8467831" y="3642486"/>
            <a:ext cx="2796762" cy="2068694"/>
          </a:xfrm>
          <a:prstGeom prst="rect">
            <a:avLst/>
          </a:prstGeom>
        </p:spPr>
      </p:pic>
      <p:sp>
        <p:nvSpPr>
          <p:cNvPr id="37" name="角丸四角形 36"/>
          <p:cNvSpPr/>
          <p:nvPr/>
        </p:nvSpPr>
        <p:spPr bwMode="auto">
          <a:xfrm>
            <a:off x="8463635" y="4831823"/>
            <a:ext cx="2781139" cy="869987"/>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Tree>
    <p:extLst>
      <p:ext uri="{BB962C8B-B14F-4D97-AF65-F5344CB8AC3E}">
        <p14:creationId xmlns:p14="http://schemas.microsoft.com/office/powerpoint/2010/main" val="2643666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err="1" smtClean="0"/>
              <a:t>Base【Classroom</a:t>
            </a:r>
            <a:r>
              <a:rPr lang="en-US" altLang="ja-JP" dirty="0" smtClean="0"/>
              <a:t>】(1/3)</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Preface</a:t>
            </a:r>
            <a:endParaRPr lang="en-US" altLang="ja-JP" dirty="0"/>
          </a:p>
          <a:p>
            <a:pPr lvl="1"/>
            <a:endParaRPr lang="en-US" altLang="ja-JP" dirty="0" smtClean="0"/>
          </a:p>
          <a:p>
            <a:pPr lvl="1"/>
            <a:r>
              <a:rPr lang="en-US" altLang="ja-JP" dirty="0" smtClean="0"/>
              <a:t>This document uses Exastro Operation Autonomy Support Engine (OASE) to help users better understand the software’s basic functions.</a:t>
            </a:r>
          </a:p>
          <a:p>
            <a:pPr lvl="1"/>
            <a:r>
              <a:rPr lang="en-US" altLang="ja-JP" dirty="0" smtClean="0"/>
              <a:t>If you want to learn by getting some first-hand experience, we recommend that you see the Exastro OASE Base Practice document, which is a specific step to step guide on how to use it.</a:t>
            </a:r>
          </a:p>
          <a:p>
            <a:pPr lvl="1"/>
            <a:r>
              <a:rPr lang="en-US" altLang="ja-JP" dirty="0" smtClean="0"/>
              <a:t>For documents with more comprehensive information, please see the official Exastro OASE manual page, </a:t>
            </a:r>
            <a:r>
              <a:rPr lang="en-US" altLang="ja-JP" dirty="0" smtClean="0">
                <a:hlinkClick r:id="rId2"/>
              </a:rPr>
              <a:t>OASE docs.</a:t>
            </a:r>
            <a:endParaRPr lang="en-US" altLang="ja-JP" dirty="0" smtClean="0"/>
          </a:p>
          <a:p>
            <a:pPr lvl="1"/>
            <a:endParaRPr lang="en-US" altLang="ja-JP" dirty="0"/>
          </a:p>
        </p:txBody>
      </p:sp>
    </p:spTree>
    <p:extLst>
      <p:ext uri="{BB962C8B-B14F-4D97-AF65-F5344CB8AC3E}">
        <p14:creationId xmlns:p14="http://schemas.microsoft.com/office/powerpoint/2010/main" val="291710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bwMode="auto">
          <a:xfrm>
            <a:off x="683024" y="3128812"/>
            <a:ext cx="10825952" cy="3180588"/>
          </a:xfrm>
          <a:prstGeom prst="roundRect">
            <a:avLst>
              <a:gd name="adj" fmla="val 3680"/>
            </a:avLst>
          </a:prstGeom>
          <a:solidFill>
            <a:srgbClr val="002060">
              <a:alpha val="50000"/>
            </a:srgbClr>
          </a:solid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pic>
        <p:nvPicPr>
          <p:cNvPr id="2" name="図 1"/>
          <p:cNvPicPr>
            <a:picLocks noChangeAspect="1"/>
          </p:cNvPicPr>
          <p:nvPr/>
        </p:nvPicPr>
        <p:blipFill>
          <a:blip r:embed="rId2"/>
          <a:stretch>
            <a:fillRect/>
          </a:stretch>
        </p:blipFill>
        <p:spPr>
          <a:xfrm>
            <a:off x="4125960" y="3236102"/>
            <a:ext cx="3313733" cy="1469905"/>
          </a:xfrm>
          <a:prstGeom prst="rect">
            <a:avLst/>
          </a:prstGeom>
        </p:spPr>
      </p:pic>
      <p:sp>
        <p:nvSpPr>
          <p:cNvPr id="6" name="タイトル 5"/>
          <p:cNvSpPr>
            <a:spLocks noGrp="1"/>
          </p:cNvSpPr>
          <p:nvPr>
            <p:ph type="title"/>
          </p:nvPr>
        </p:nvSpPr>
        <p:spPr/>
        <p:txBody>
          <a:bodyPr/>
          <a:lstStyle/>
          <a:p>
            <a:r>
              <a:rPr lang="en-US" altLang="ja-JP" dirty="0"/>
              <a:t>2.5</a:t>
            </a:r>
            <a:r>
              <a:rPr lang="ja-JP" altLang="en-US" dirty="0"/>
              <a:t>　</a:t>
            </a:r>
            <a:r>
              <a:rPr lang="en-US" altLang="ja-JP" dirty="0"/>
              <a:t> Configure permissions</a:t>
            </a:r>
            <a:r>
              <a:rPr lang="ja-JP" altLang="en-US" dirty="0"/>
              <a:t>　</a:t>
            </a:r>
            <a:r>
              <a:rPr lang="en-US" altLang="ja-JP" dirty="0"/>
              <a:t>[Decision table]</a:t>
            </a:r>
            <a:r>
              <a:rPr lang="ja-JP" altLang="en-US" dirty="0" smtClean="0"/>
              <a:t> </a:t>
            </a:r>
            <a:r>
              <a:rPr lang="ja-JP" altLang="en-US" dirty="0"/>
              <a:t>（</a:t>
            </a:r>
            <a:r>
              <a:rPr lang="en-US" altLang="ja-JP" dirty="0"/>
              <a:t>12/12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sz="1800" dirty="0" smtClean="0"/>
              <a:t>E.g.) </a:t>
            </a:r>
            <a:r>
              <a:rPr lang="en-US" altLang="ja-JP" sz="1800" dirty="0"/>
              <a:t>Checking the decision table and related contents as users with different permissions </a:t>
            </a:r>
            <a:r>
              <a:rPr lang="ja-JP" altLang="en-US" sz="1800" dirty="0" smtClean="0"/>
              <a:t>（</a:t>
            </a:r>
            <a:r>
              <a:rPr lang="en-US" altLang="ja-JP" sz="1800" dirty="0"/>
              <a:t>10/10</a:t>
            </a:r>
            <a:r>
              <a:rPr lang="ja-JP" altLang="en-US" sz="1800" dirty="0"/>
              <a:t>）</a:t>
            </a:r>
            <a:endParaRPr lang="en-US" altLang="ja-JP" sz="1800" dirty="0"/>
          </a:p>
          <a:p>
            <a:pPr lvl="1"/>
            <a:endParaRPr lang="en-US" altLang="ja-JP" dirty="0"/>
          </a:p>
          <a:p>
            <a:pPr lvl="1"/>
            <a:r>
              <a:rPr lang="en-US" altLang="ja-JP" dirty="0"/>
              <a:t>The following screen will be displayed if the user is logged in as </a:t>
            </a:r>
            <a:r>
              <a:rPr lang="en-US" altLang="ja-JP" dirty="0" smtClean="0"/>
              <a:t>“administrator"</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2044032"/>
              </p:ext>
            </p:extLst>
          </p:nvPr>
        </p:nvGraphicFramePr>
        <p:xfrm>
          <a:off x="551231" y="1977430"/>
          <a:ext cx="10958219" cy="1005160"/>
        </p:xfrm>
        <a:graphic>
          <a:graphicData uri="http://schemas.openxmlformats.org/drawingml/2006/table">
            <a:tbl>
              <a:tblPr firstRow="1" bandRow="1">
                <a:tableStyleId>{5C22544A-7EE6-4342-B048-85BDC9FD1C3A}</a:tableStyleId>
              </a:tblPr>
              <a:tblGrid>
                <a:gridCol w="223036">
                  <a:extLst>
                    <a:ext uri="{9D8B030D-6E8A-4147-A177-3AD203B41FA5}">
                      <a16:colId xmlns:a16="http://schemas.microsoft.com/office/drawing/2014/main" val="2881587015"/>
                    </a:ext>
                  </a:extLst>
                </a:gridCol>
                <a:gridCol w="929123">
                  <a:extLst>
                    <a:ext uri="{9D8B030D-6E8A-4147-A177-3AD203B41FA5}">
                      <a16:colId xmlns:a16="http://schemas.microsoft.com/office/drawing/2014/main" val="1364777077"/>
                    </a:ext>
                  </a:extLst>
                </a:gridCol>
                <a:gridCol w="1612595">
                  <a:extLst>
                    <a:ext uri="{9D8B030D-6E8A-4147-A177-3AD203B41FA5}">
                      <a16:colId xmlns:a16="http://schemas.microsoft.com/office/drawing/2014/main" val="3140522702"/>
                    </a:ext>
                  </a:extLst>
                </a:gridCol>
                <a:gridCol w="1638693">
                  <a:extLst>
                    <a:ext uri="{9D8B030D-6E8A-4147-A177-3AD203B41FA5}">
                      <a16:colId xmlns:a16="http://schemas.microsoft.com/office/drawing/2014/main" val="2908756869"/>
                    </a:ext>
                  </a:extLst>
                </a:gridCol>
                <a:gridCol w="1638693">
                  <a:extLst>
                    <a:ext uri="{9D8B030D-6E8A-4147-A177-3AD203B41FA5}">
                      <a16:colId xmlns:a16="http://schemas.microsoft.com/office/drawing/2014/main" val="409649676"/>
                    </a:ext>
                  </a:extLst>
                </a:gridCol>
                <a:gridCol w="1638693">
                  <a:extLst>
                    <a:ext uri="{9D8B030D-6E8A-4147-A177-3AD203B41FA5}">
                      <a16:colId xmlns:a16="http://schemas.microsoft.com/office/drawing/2014/main" val="2528031714"/>
                    </a:ext>
                  </a:extLst>
                </a:gridCol>
                <a:gridCol w="1638693">
                  <a:extLst>
                    <a:ext uri="{9D8B030D-6E8A-4147-A177-3AD203B41FA5}">
                      <a16:colId xmlns:a16="http://schemas.microsoft.com/office/drawing/2014/main" val="2069371508"/>
                    </a:ext>
                  </a:extLst>
                </a:gridCol>
                <a:gridCol w="1638693">
                  <a:extLst>
                    <a:ext uri="{9D8B030D-6E8A-4147-A177-3AD203B41FA5}">
                      <a16:colId xmlns:a16="http://schemas.microsoft.com/office/drawing/2014/main" val="3314244662"/>
                    </a:ext>
                  </a:extLst>
                </a:gridCol>
              </a:tblGrid>
              <a:tr h="360000">
                <a:tc rowSpan="2" gridSpan="2">
                  <a:txBody>
                    <a:bodyPr/>
                    <a:lstStyle/>
                    <a:p>
                      <a:pPr lvl="1" algn="ctr"/>
                      <a:r>
                        <a:rPr kumimoji="1" lang="en-US" altLang="ja-JP" sz="1100" b="1" dirty="0" smtClean="0">
                          <a:solidFill>
                            <a:schemeClr val="bg1"/>
                          </a:solidFill>
                          <a:latin typeface="+mn-ea"/>
                          <a:ea typeface="+mn-ea"/>
                        </a:rPr>
                        <a:t>Screen</a:t>
                      </a:r>
                      <a:endParaRPr kumimoji="1" lang="ja-JP" altLang="en-US" sz="1200" b="1" dirty="0">
                        <a:solidFill>
                          <a:schemeClr val="bg1"/>
                        </a:solidFill>
                        <a:latin typeface="+mn-ea"/>
                        <a:ea typeface="+mn-ea"/>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hMerge="1">
                  <a:txBody>
                    <a:bodyPr/>
                    <a:lstStyle/>
                    <a:p>
                      <a:pPr lvl="1"/>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Decision</a:t>
                      </a:r>
                      <a:r>
                        <a:rPr kumimoji="1" lang="en-US" altLang="ja-JP" sz="1200" b="1" baseline="0" dirty="0" smtClean="0">
                          <a:solidFill>
                            <a:schemeClr val="bg1"/>
                          </a:solidFill>
                          <a:latin typeface="+mn-ea"/>
                          <a:ea typeface="+mn-ea"/>
                        </a:rPr>
                        <a:t> table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2">
                  <a:txBody>
                    <a:bodyPr/>
                    <a:lstStyle/>
                    <a:p>
                      <a:pPr algn="ctr"/>
                      <a:r>
                        <a:rPr kumimoji="1" lang="en-US" altLang="ja-JP" sz="1200" b="1" dirty="0" smtClean="0">
                          <a:solidFill>
                            <a:schemeClr val="bg1"/>
                          </a:solidFill>
                          <a:latin typeface="+mn-ea"/>
                          <a:ea typeface="+mn-ea"/>
                        </a:rPr>
                        <a:t>Rule</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Request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Action history</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rowSpan="2">
                  <a:txBody>
                    <a:bodyPr/>
                    <a:lstStyle/>
                    <a:p>
                      <a:pPr algn="ctr"/>
                      <a:r>
                        <a:rPr kumimoji="1" lang="en-US" altLang="ja-JP" sz="1200" b="1" dirty="0" smtClean="0">
                          <a:solidFill>
                            <a:schemeClr val="bg1"/>
                          </a:solidFill>
                          <a:latin typeface="+mn-ea"/>
                          <a:ea typeface="+mn-ea"/>
                        </a:rPr>
                        <a:t>Monitoring adapter</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763377493"/>
                  </a:ext>
                </a:extLst>
              </a:tr>
              <a:tr h="0">
                <a:tc gridSpan="2" vMerge="1">
                  <a:txBody>
                    <a:bodyPr/>
                    <a:lstStyle/>
                    <a:p>
                      <a:endParaRPr kumimoji="1" lang="ja-JP" altLang="en-US"/>
                    </a:p>
                  </a:txBody>
                  <a:tcPr/>
                </a:tc>
                <a:tc hMerge="1" vMerge="1">
                  <a:txBody>
                    <a:bodyPr/>
                    <a:lstStyle/>
                    <a:p>
                      <a:pPr lvl="1"/>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Staging</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b="1" dirty="0" smtClean="0">
                          <a:solidFill>
                            <a:schemeClr val="bg1"/>
                          </a:solidFill>
                          <a:latin typeface="+mn-ea"/>
                          <a:ea typeface="+mn-ea"/>
                        </a:rPr>
                        <a:t>Production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vMerge="1">
                  <a:txBody>
                    <a:bodyPr/>
                    <a:lstStyle/>
                    <a:p>
                      <a:pPr algn="ct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597687534"/>
                  </a:ext>
                </a:extLst>
              </a:tr>
              <a:tr h="370840">
                <a:tc>
                  <a:txBody>
                    <a:bodyPr/>
                    <a:lstStyle/>
                    <a:p>
                      <a:pPr algn="ctr"/>
                      <a:r>
                        <a:rPr kumimoji="1" lang="ja-JP" altLang="en-US" sz="1200" b="1" dirty="0" smtClean="0">
                          <a:solidFill>
                            <a:schemeClr val="bg1"/>
                          </a:solidFill>
                          <a:latin typeface="+mn-ea"/>
                          <a:ea typeface="+mn-ea"/>
                        </a:rPr>
                        <a:t>⑥</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200" b="1" dirty="0" smtClean="0">
                          <a:solidFill>
                            <a:schemeClr val="bg1"/>
                          </a:solidFill>
                          <a:latin typeface="+mn-ea"/>
                          <a:ea typeface="+mn-ea"/>
                        </a:rPr>
                        <a:t>Admin</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gridSpan="6">
                  <a:txBody>
                    <a:bodyPr/>
                    <a:lstStyle/>
                    <a:p>
                      <a:pPr algn="ctr"/>
                      <a:r>
                        <a:rPr kumimoji="1" lang="en-US" altLang="ja-JP" sz="1100" dirty="0" smtClean="0">
                          <a:latin typeface="+mn-ea"/>
                          <a:ea typeface="+mn-ea"/>
                        </a:rPr>
                        <a:t>Can’t view</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kumimoji="1" lang="ja-JP" altLang="en-US" sz="14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kumimoji="1" lang="ja-JP" altLang="en-US" sz="14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smtClean="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kumimoji="1" lang="ja-JP" altLang="en-US" sz="14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smtClean="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404066441"/>
                  </a:ext>
                </a:extLst>
              </a:tr>
            </a:tbl>
          </a:graphicData>
        </a:graphic>
      </p:graphicFrame>
      <p:sp>
        <p:nvSpPr>
          <p:cNvPr id="5" name="直角三角形 4"/>
          <p:cNvSpPr/>
          <p:nvPr/>
        </p:nvSpPr>
        <p:spPr bwMode="auto">
          <a:xfrm>
            <a:off x="551231" y="1959101"/>
            <a:ext cx="1116000" cy="648000"/>
          </a:xfrm>
          <a:prstGeom prst="rtTriangle">
            <a:avLst/>
          </a:prstGeom>
          <a:solidFill>
            <a:schemeClr val="tx1">
              <a:lumMod val="85000"/>
              <a:lumOff val="15000"/>
            </a:schemeClr>
          </a:solidFill>
          <a:ln w="127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645736" y="2355082"/>
            <a:ext cx="558166" cy="276999"/>
          </a:xfrm>
          <a:prstGeom prst="rect">
            <a:avLst/>
          </a:prstGeom>
          <a:noFill/>
        </p:spPr>
        <p:txBody>
          <a:bodyPr wrap="none" rtlCol="0">
            <a:spAutoFit/>
          </a:bodyPr>
          <a:lstStyle/>
          <a:p>
            <a:r>
              <a:rPr kumimoji="1" lang="en-US" altLang="ja-JP" sz="1200" b="1" dirty="0" smtClean="0">
                <a:solidFill>
                  <a:schemeClr val="bg1"/>
                </a:solidFill>
              </a:rPr>
              <a:t>User</a:t>
            </a:r>
            <a:endParaRPr kumimoji="1" lang="ja-JP" altLang="en-US" sz="1200" b="1" dirty="0">
              <a:solidFill>
                <a:schemeClr val="bg1"/>
              </a:solidFill>
            </a:endParaRPr>
          </a:p>
        </p:txBody>
      </p:sp>
      <p:pic>
        <p:nvPicPr>
          <p:cNvPr id="16" name="図 15"/>
          <p:cNvPicPr>
            <a:picLocks noChangeAspect="1"/>
          </p:cNvPicPr>
          <p:nvPr/>
        </p:nvPicPr>
        <p:blipFill>
          <a:blip r:embed="rId3"/>
          <a:stretch>
            <a:fillRect/>
          </a:stretch>
        </p:blipFill>
        <p:spPr>
          <a:xfrm>
            <a:off x="8486005" y="3678435"/>
            <a:ext cx="2713451" cy="1897765"/>
          </a:xfrm>
          <a:prstGeom prst="rect">
            <a:avLst/>
          </a:prstGeom>
        </p:spPr>
      </p:pic>
      <p:pic>
        <p:nvPicPr>
          <p:cNvPr id="3" name="図 2"/>
          <p:cNvPicPr>
            <a:picLocks noChangeAspect="1"/>
          </p:cNvPicPr>
          <p:nvPr/>
        </p:nvPicPr>
        <p:blipFill>
          <a:blip r:embed="rId4"/>
          <a:stretch>
            <a:fillRect/>
          </a:stretch>
        </p:blipFill>
        <p:spPr>
          <a:xfrm>
            <a:off x="6136803" y="5026642"/>
            <a:ext cx="2106797" cy="1169704"/>
          </a:xfrm>
          <a:prstGeom prst="rect">
            <a:avLst/>
          </a:prstGeom>
        </p:spPr>
      </p:pic>
      <p:pic>
        <p:nvPicPr>
          <p:cNvPr id="17" name="図 16"/>
          <p:cNvPicPr>
            <a:picLocks noChangeAspect="1"/>
          </p:cNvPicPr>
          <p:nvPr/>
        </p:nvPicPr>
        <p:blipFill>
          <a:blip r:embed="rId5"/>
          <a:stretch>
            <a:fillRect/>
          </a:stretch>
        </p:blipFill>
        <p:spPr>
          <a:xfrm>
            <a:off x="835039" y="3360242"/>
            <a:ext cx="2922061" cy="2739432"/>
          </a:xfrm>
          <a:prstGeom prst="rect">
            <a:avLst/>
          </a:prstGeom>
        </p:spPr>
      </p:pic>
      <p:pic>
        <p:nvPicPr>
          <p:cNvPr id="18" name="図 17"/>
          <p:cNvPicPr>
            <a:picLocks noChangeAspect="1"/>
          </p:cNvPicPr>
          <p:nvPr/>
        </p:nvPicPr>
        <p:blipFill>
          <a:blip r:embed="rId6"/>
          <a:stretch>
            <a:fillRect/>
          </a:stretch>
        </p:blipFill>
        <p:spPr>
          <a:xfrm>
            <a:off x="3838979" y="5026642"/>
            <a:ext cx="2141884" cy="1190734"/>
          </a:xfrm>
          <a:prstGeom prst="rect">
            <a:avLst/>
          </a:prstGeom>
        </p:spPr>
      </p:pic>
      <p:sp>
        <p:nvSpPr>
          <p:cNvPr id="19" name="角丸四角形 18"/>
          <p:cNvSpPr/>
          <p:nvPr/>
        </p:nvSpPr>
        <p:spPr bwMode="auto">
          <a:xfrm>
            <a:off x="9336450" y="4797191"/>
            <a:ext cx="1656229" cy="320118"/>
          </a:xfrm>
          <a:prstGeom prst="roundRect">
            <a:avLst>
              <a:gd name="adj" fmla="val 10695"/>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en-US" altLang="ja-JP" sz="1400" b="1" dirty="0">
              <a:latin typeface="+mn-ea"/>
            </a:endParaRPr>
          </a:p>
        </p:txBody>
      </p:sp>
    </p:spTree>
    <p:extLst>
      <p:ext uri="{BB962C8B-B14F-4D97-AF65-F5344CB8AC3E}">
        <p14:creationId xmlns:p14="http://schemas.microsoft.com/office/powerpoint/2010/main" val="2188021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3.</a:t>
            </a:r>
            <a:r>
              <a:rPr lang="ja-JP" altLang="en-US" dirty="0"/>
              <a:t>　</a:t>
            </a:r>
            <a:r>
              <a:rPr lang="en-US" altLang="ja-JP" dirty="0" smtClean="0"/>
              <a:t>OASE operation flow screen explanation</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479225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3.1</a:t>
            </a:r>
            <a:r>
              <a:rPr lang="ja-JP" altLang="en-US" dirty="0"/>
              <a:t>　</a:t>
            </a:r>
            <a:r>
              <a:rPr lang="en-US" altLang="ja-JP" dirty="0" smtClean="0"/>
              <a:t>Create Decision table file</a:t>
            </a:r>
            <a:r>
              <a:rPr lang="ja-JP" altLang="en-US" dirty="0" smtClean="0"/>
              <a:t>（</a:t>
            </a:r>
            <a:r>
              <a:rPr lang="en-US" altLang="ja-JP" dirty="0"/>
              <a:t>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The following chapter will cover the part marked with red</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9034404"/>
              </p:ext>
            </p:extLst>
          </p:nvPr>
        </p:nvGraphicFramePr>
        <p:xfrm>
          <a:off x="580820" y="1520790"/>
          <a:ext cx="10483870" cy="4464000"/>
        </p:xfrm>
        <a:graphic>
          <a:graphicData uri="http://schemas.openxmlformats.org/drawingml/2006/table">
            <a:tbl>
              <a:tblPr firstRow="1" bandRow="1">
                <a:tableStyleId>{5C22544A-7EE6-4342-B048-85BDC9FD1C3A}</a:tableStyleId>
              </a:tblPr>
              <a:tblGrid>
                <a:gridCol w="5824960">
                  <a:extLst>
                    <a:ext uri="{9D8B030D-6E8A-4147-A177-3AD203B41FA5}">
                      <a16:colId xmlns:a16="http://schemas.microsoft.com/office/drawing/2014/main" val="772907950"/>
                    </a:ext>
                  </a:extLst>
                </a:gridCol>
                <a:gridCol w="3113859">
                  <a:extLst>
                    <a:ext uri="{9D8B030D-6E8A-4147-A177-3AD203B41FA5}">
                      <a16:colId xmlns:a16="http://schemas.microsoft.com/office/drawing/2014/main" val="2362345457"/>
                    </a:ext>
                  </a:extLst>
                </a:gridCol>
                <a:gridCol w="1545051">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Operation</a:t>
                      </a:r>
                      <a:r>
                        <a:rPr kumimoji="1" lang="en-US" altLang="ja-JP" baseline="0" dirty="0" smtClean="0">
                          <a:solidFill>
                            <a:schemeClr val="bg1"/>
                          </a:solidFill>
                        </a:rPr>
                        <a:t> flow</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068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258076725"/>
                  </a:ext>
                </a:extLst>
              </a:tr>
            </a:tbl>
          </a:graphicData>
        </a:graphic>
      </p:graphicFrame>
      <p:sp>
        <p:nvSpPr>
          <p:cNvPr id="5" name="正方形/長方形 4"/>
          <p:cNvSpPr/>
          <p:nvPr/>
        </p:nvSpPr>
        <p:spPr bwMode="auto">
          <a:xfrm>
            <a:off x="580820" y="1988799"/>
            <a:ext cx="10483870" cy="399460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8" name="正方形/長方形 7"/>
          <p:cNvSpPr/>
          <p:nvPr/>
        </p:nvSpPr>
        <p:spPr bwMode="auto">
          <a:xfrm>
            <a:off x="695120" y="2277146"/>
            <a:ext cx="8785350" cy="648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rgbClr val="FF0000"/>
                </a:solidFill>
                <a:latin typeface="+mn-ea"/>
              </a:rPr>
              <a:t>3</a:t>
            </a:r>
            <a:r>
              <a:rPr kumimoji="1" lang="en-US" altLang="ja-JP" b="1" dirty="0" smtClean="0">
                <a:solidFill>
                  <a:srgbClr val="FF0000"/>
                </a:solidFill>
                <a:latin typeface="+mn-ea"/>
              </a:rPr>
              <a:t>.1</a:t>
            </a:r>
            <a:r>
              <a:rPr kumimoji="1" lang="ja-JP" altLang="en-US" b="1" dirty="0" smtClean="0">
                <a:solidFill>
                  <a:srgbClr val="FF0000"/>
                </a:solidFill>
                <a:latin typeface="+mn-ea"/>
              </a:rPr>
              <a:t>　</a:t>
            </a:r>
            <a:r>
              <a:rPr lang="en-US" altLang="ja-JP" b="1" dirty="0" smtClean="0">
                <a:solidFill>
                  <a:srgbClr val="FF0000"/>
                </a:solidFill>
                <a:latin typeface="+mn-ea"/>
              </a:rPr>
              <a:t>Create Decision table file</a:t>
            </a:r>
            <a:endParaRPr kumimoji="1" lang="ja-JP" altLang="en-US" b="1" dirty="0" smtClean="0">
              <a:solidFill>
                <a:srgbClr val="FF0000"/>
              </a:solidFill>
              <a:latin typeface="+mn-ea"/>
            </a:endParaRPr>
          </a:p>
        </p:txBody>
      </p:sp>
      <p:sp>
        <p:nvSpPr>
          <p:cNvPr id="9" name="正方形/長方形 8"/>
          <p:cNvSpPr/>
          <p:nvPr/>
        </p:nvSpPr>
        <p:spPr bwMode="auto">
          <a:xfrm>
            <a:off x="695120" y="3412506"/>
            <a:ext cx="8785350" cy="648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a:t>
            </a:r>
            <a:r>
              <a:rPr kumimoji="1" lang="en-US" altLang="ja-JP" b="1" dirty="0" smtClean="0">
                <a:latin typeface="+mn-ea"/>
              </a:rPr>
              <a:t>.2</a:t>
            </a:r>
            <a:r>
              <a:rPr kumimoji="1" lang="ja-JP" altLang="en-US" b="1" dirty="0" smtClean="0">
                <a:latin typeface="+mn-ea"/>
              </a:rPr>
              <a:t>　</a:t>
            </a:r>
            <a:r>
              <a:rPr lang="en-US" altLang="ja-JP" b="1" dirty="0" smtClean="0">
                <a:latin typeface="+mn-ea"/>
              </a:rPr>
              <a:t>Register rule</a:t>
            </a:r>
            <a:endParaRPr kumimoji="1" lang="ja-JP" altLang="en-US" b="1" dirty="0" smtClean="0">
              <a:latin typeface="+mn-ea"/>
            </a:endParaRPr>
          </a:p>
        </p:txBody>
      </p:sp>
      <p:sp>
        <p:nvSpPr>
          <p:cNvPr id="10" name="正方形/長方形 9"/>
          <p:cNvSpPr/>
          <p:nvPr/>
        </p:nvSpPr>
        <p:spPr bwMode="auto">
          <a:xfrm>
            <a:off x="6604260" y="3533609"/>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Rule</a:t>
            </a:r>
            <a:endParaRPr kumimoji="1" lang="ja-JP" altLang="en-US" b="1" dirty="0" smtClean="0">
              <a:solidFill>
                <a:srgbClr val="002060"/>
              </a:solidFill>
              <a:latin typeface="+mn-ea"/>
            </a:endParaRPr>
          </a:p>
        </p:txBody>
      </p:sp>
      <p:sp>
        <p:nvSpPr>
          <p:cNvPr id="11" name="正方形/長方形 10"/>
          <p:cNvSpPr/>
          <p:nvPr/>
        </p:nvSpPr>
        <p:spPr bwMode="auto">
          <a:xfrm>
            <a:off x="6609490" y="2386950"/>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FF0000"/>
                </a:solidFill>
                <a:latin typeface="+mn-ea"/>
              </a:rPr>
              <a:t>Decision table</a:t>
            </a:r>
            <a:endParaRPr kumimoji="1" lang="ja-JP" altLang="en-US" b="1" dirty="0" smtClean="0">
              <a:solidFill>
                <a:srgbClr val="FF0000"/>
              </a:solidFill>
              <a:latin typeface="+mn-ea"/>
            </a:endParaRPr>
          </a:p>
        </p:txBody>
      </p:sp>
      <p:sp>
        <p:nvSpPr>
          <p:cNvPr id="12" name="二等辺三角形 11"/>
          <p:cNvSpPr/>
          <p:nvPr/>
        </p:nvSpPr>
        <p:spPr bwMode="auto">
          <a:xfrm rot="10800000">
            <a:off x="3359660" y="3137166"/>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 name="正方形/長方形 12"/>
          <p:cNvSpPr/>
          <p:nvPr/>
        </p:nvSpPr>
        <p:spPr bwMode="auto">
          <a:xfrm>
            <a:off x="695120" y="4543220"/>
            <a:ext cx="8785350" cy="1152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a:t>
            </a:r>
            <a:r>
              <a:rPr kumimoji="1" lang="en-US" altLang="ja-JP" b="1" dirty="0" smtClean="0">
                <a:latin typeface="+mn-ea"/>
              </a:rPr>
              <a:t>.3</a:t>
            </a:r>
            <a:r>
              <a:rPr kumimoji="1" lang="ja-JP" altLang="en-US" b="1" dirty="0" smtClean="0">
                <a:latin typeface="+mn-ea"/>
              </a:rPr>
              <a:t>　</a:t>
            </a:r>
            <a:r>
              <a:rPr lang="en-US" altLang="ja-JP" b="1" dirty="0" smtClean="0">
                <a:latin typeface="+mn-ea"/>
              </a:rPr>
              <a:t>Determine rules</a:t>
            </a:r>
            <a:endParaRPr kumimoji="1" lang="ja-JP" altLang="en-US" b="1" dirty="0" smtClean="0">
              <a:latin typeface="+mn-ea"/>
            </a:endParaRPr>
          </a:p>
        </p:txBody>
      </p:sp>
      <p:sp>
        <p:nvSpPr>
          <p:cNvPr id="14" name="正方形/長方形 13"/>
          <p:cNvSpPr/>
          <p:nvPr/>
        </p:nvSpPr>
        <p:spPr bwMode="auto">
          <a:xfrm>
            <a:off x="6609490" y="4653024"/>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Request history</a:t>
            </a:r>
            <a:endParaRPr kumimoji="1" lang="ja-JP" altLang="en-US" b="1" dirty="0" smtClean="0">
              <a:solidFill>
                <a:srgbClr val="002060"/>
              </a:solidFill>
              <a:latin typeface="+mn-ea"/>
            </a:endParaRPr>
          </a:p>
        </p:txBody>
      </p:sp>
      <p:sp>
        <p:nvSpPr>
          <p:cNvPr id="15" name="二等辺三角形 14"/>
          <p:cNvSpPr/>
          <p:nvPr/>
        </p:nvSpPr>
        <p:spPr bwMode="auto">
          <a:xfrm rot="10800000">
            <a:off x="3359660" y="426048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6604260" y="5189648"/>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Action history</a:t>
            </a:r>
            <a:endParaRPr kumimoji="1" lang="ja-JP" altLang="en-US" b="1" dirty="0" smtClean="0">
              <a:solidFill>
                <a:srgbClr val="002060"/>
              </a:solidFill>
              <a:latin typeface="+mn-ea"/>
            </a:endParaRPr>
          </a:p>
        </p:txBody>
      </p:sp>
      <p:sp>
        <p:nvSpPr>
          <p:cNvPr id="17" name="正方形/長方形 16"/>
          <p:cNvSpPr/>
          <p:nvPr/>
        </p:nvSpPr>
        <p:spPr bwMode="auto">
          <a:xfrm>
            <a:off x="9556800" y="1531340"/>
            <a:ext cx="1507890" cy="445206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r>
              <a:rPr lang="en-US" altLang="ja-JP" b="1" dirty="0" smtClean="0">
                <a:solidFill>
                  <a:srgbClr val="FF0000"/>
                </a:solidFill>
                <a:latin typeface="+mn-ea"/>
              </a:rPr>
              <a:t>Rule</a:t>
            </a:r>
            <a:endParaRPr lang="ja-JP" altLang="en-US" b="1" dirty="0">
              <a:solidFill>
                <a:srgbClr val="FF0000"/>
              </a:solidFill>
              <a:latin typeface="+mn-ea"/>
            </a:endParaRPr>
          </a:p>
        </p:txBody>
      </p:sp>
      <p:sp>
        <p:nvSpPr>
          <p:cNvPr id="19" name="フリーフォーム 18"/>
          <p:cNvSpPr/>
          <p:nvPr/>
        </p:nvSpPr>
        <p:spPr bwMode="auto">
          <a:xfrm>
            <a:off x="580820" y="1986019"/>
            <a:ext cx="10483870" cy="3997381"/>
          </a:xfrm>
          <a:custGeom>
            <a:avLst/>
            <a:gdLst>
              <a:gd name="connsiteX0" fmla="*/ 0 w 10483870"/>
              <a:gd name="connsiteY0" fmla="*/ 0 h 3997381"/>
              <a:gd name="connsiteX1" fmla="*/ 10339850 w 10483870"/>
              <a:gd name="connsiteY1" fmla="*/ 0 h 3997381"/>
              <a:gd name="connsiteX2" fmla="*/ 10339850 w 10483870"/>
              <a:gd name="connsiteY2" fmla="*/ 1390 h 3997381"/>
              <a:gd name="connsiteX3" fmla="*/ 10483870 w 10483870"/>
              <a:gd name="connsiteY3" fmla="*/ 1390 h 3997381"/>
              <a:gd name="connsiteX4" fmla="*/ 10483870 w 10483870"/>
              <a:gd name="connsiteY4" fmla="*/ 3997381 h 3997381"/>
              <a:gd name="connsiteX5" fmla="*/ 9013950 w 10483870"/>
              <a:gd name="connsiteY5" fmla="*/ 3997381 h 3997381"/>
              <a:gd name="connsiteX6" fmla="*/ 9013950 w 10483870"/>
              <a:gd name="connsiteY6" fmla="*/ 1149757 h 3997381"/>
              <a:gd name="connsiteX7" fmla="*/ 0 w 10483870"/>
              <a:gd name="connsiteY7" fmla="*/ 1149757 h 39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3870" h="3997381">
                <a:moveTo>
                  <a:pt x="0" y="0"/>
                </a:moveTo>
                <a:lnTo>
                  <a:pt x="10339850" y="0"/>
                </a:lnTo>
                <a:lnTo>
                  <a:pt x="10339850" y="1390"/>
                </a:lnTo>
                <a:lnTo>
                  <a:pt x="10483870" y="1390"/>
                </a:lnTo>
                <a:lnTo>
                  <a:pt x="10483870" y="3997381"/>
                </a:lnTo>
                <a:lnTo>
                  <a:pt x="9013950" y="3997381"/>
                </a:lnTo>
                <a:lnTo>
                  <a:pt x="9013950" y="1149757"/>
                </a:lnTo>
                <a:lnTo>
                  <a:pt x="0" y="1149757"/>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121081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stretch>
            <a:fillRect/>
          </a:stretch>
        </p:blipFill>
        <p:spPr>
          <a:xfrm>
            <a:off x="8327954" y="3337416"/>
            <a:ext cx="2281099" cy="1782149"/>
          </a:xfrm>
          <a:prstGeom prst="rect">
            <a:avLst/>
          </a:prstGeom>
        </p:spPr>
      </p:pic>
      <p:pic>
        <p:nvPicPr>
          <p:cNvPr id="3" name="図 2"/>
          <p:cNvPicPr>
            <a:picLocks noChangeAspect="1"/>
          </p:cNvPicPr>
          <p:nvPr/>
        </p:nvPicPr>
        <p:blipFill>
          <a:blip r:embed="rId3"/>
          <a:stretch>
            <a:fillRect/>
          </a:stretch>
        </p:blipFill>
        <p:spPr>
          <a:xfrm>
            <a:off x="1740379" y="3356990"/>
            <a:ext cx="6334125" cy="1828800"/>
          </a:xfrm>
          <a:prstGeom prst="rect">
            <a:avLst/>
          </a:prstGeom>
        </p:spPr>
      </p:pic>
      <p:sp>
        <p:nvSpPr>
          <p:cNvPr id="6" name="タイトル 5"/>
          <p:cNvSpPr>
            <a:spLocks noGrp="1"/>
          </p:cNvSpPr>
          <p:nvPr>
            <p:ph type="title"/>
          </p:nvPr>
        </p:nvSpPr>
        <p:spPr/>
        <p:txBody>
          <a:bodyPr/>
          <a:lstStyle/>
          <a:p>
            <a:r>
              <a:rPr lang="en-US" altLang="ja-JP" dirty="0"/>
              <a:t>3.1</a:t>
            </a:r>
            <a:r>
              <a:rPr lang="ja-JP" altLang="en-US" dirty="0"/>
              <a:t>　</a:t>
            </a:r>
            <a:r>
              <a:rPr lang="en-US" altLang="ja-JP" dirty="0"/>
              <a:t> Create Decision table file </a:t>
            </a:r>
            <a:r>
              <a:rPr lang="ja-JP" altLang="en-US" dirty="0" smtClean="0"/>
              <a:t>（</a:t>
            </a:r>
            <a:r>
              <a:rPr lang="en-US" altLang="ja-JP" dirty="0"/>
              <a:t>2/2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Describing specific rules</a:t>
            </a:r>
            <a:endParaRPr lang="en-US" altLang="ja-JP" dirty="0"/>
          </a:p>
          <a:p>
            <a:pPr lvl="1"/>
            <a:endParaRPr lang="en-US" altLang="ja-JP" dirty="0"/>
          </a:p>
          <a:p>
            <a:pPr lvl="1"/>
            <a:r>
              <a:rPr lang="en-US" altLang="ja-JP" dirty="0"/>
              <a:t>Write the rules that are used when deciding what to do with the request </a:t>
            </a:r>
            <a:r>
              <a:rPr lang="en-US" altLang="ja-JP" dirty="0" smtClean="0"/>
              <a:t>messages</a:t>
            </a:r>
          </a:p>
          <a:p>
            <a:pPr marL="630900" lvl="2" indent="-342900">
              <a:buFont typeface="+mj-ea"/>
              <a:buAutoNum type="circleNumDbPlain"/>
            </a:pPr>
            <a:r>
              <a:rPr lang="en-US" altLang="ja-JP" dirty="0" smtClean="0"/>
              <a:t>Comment part	</a:t>
            </a:r>
            <a:r>
              <a:rPr lang="ja-JP" altLang="en-US" dirty="0" smtClean="0"/>
              <a:t>：</a:t>
            </a:r>
            <a:r>
              <a:rPr lang="en-US" altLang="ja-JP" dirty="0"/>
              <a:t>Free field. Can be used for rule descriptions, </a:t>
            </a:r>
            <a:r>
              <a:rPr lang="en-US" altLang="ja-JP" dirty="0" smtClean="0"/>
              <a:t>etc.</a:t>
            </a:r>
          </a:p>
          <a:p>
            <a:pPr marL="630900" lvl="2" indent="-342900">
              <a:buFont typeface="+mj-ea"/>
              <a:buAutoNum type="circleNumDbPlain"/>
            </a:pPr>
            <a:r>
              <a:rPr lang="en-US" altLang="ja-JP" dirty="0" smtClean="0"/>
              <a:t>Condition part</a:t>
            </a:r>
            <a:r>
              <a:rPr lang="ja-JP" altLang="en-US" dirty="0"/>
              <a:t>　</a:t>
            </a:r>
            <a:r>
              <a:rPr lang="en-US" altLang="ja-JP" dirty="0" smtClean="0"/>
              <a:t>	</a:t>
            </a:r>
            <a:r>
              <a:rPr lang="ja-JP" altLang="en-US" dirty="0" smtClean="0"/>
              <a:t>：</a:t>
            </a:r>
            <a:r>
              <a:rPr lang="en-US" altLang="ja-JP" dirty="0"/>
              <a:t>Write a specific condition that fits the conditional </a:t>
            </a:r>
            <a:r>
              <a:rPr lang="en-US" altLang="ja-JP" dirty="0" smtClean="0"/>
              <a:t>expression</a:t>
            </a:r>
          </a:p>
          <a:p>
            <a:pPr marL="630900" lvl="2" indent="-342900">
              <a:buFont typeface="+mj-ea"/>
              <a:buAutoNum type="circleNumDbPlain"/>
            </a:pPr>
            <a:r>
              <a:rPr lang="en-US" altLang="ja-JP" dirty="0" smtClean="0"/>
              <a:t>Action part</a:t>
            </a:r>
            <a:r>
              <a:rPr lang="en-US" altLang="ja-JP" dirty="0"/>
              <a:t>	</a:t>
            </a:r>
            <a:r>
              <a:rPr lang="en-US" altLang="ja-JP" dirty="0" smtClean="0"/>
              <a:t>	</a:t>
            </a:r>
            <a:r>
              <a:rPr lang="ja-JP" altLang="en-US" dirty="0" smtClean="0"/>
              <a:t>：</a:t>
            </a:r>
            <a:r>
              <a:rPr lang="en-US" altLang="ja-JP" dirty="0"/>
              <a:t>Configure the action that will happen after the rule </a:t>
            </a:r>
            <a:r>
              <a:rPr lang="en-US" altLang="ja-JP" dirty="0" smtClean="0"/>
              <a:t>matching</a:t>
            </a:r>
          </a:p>
          <a:p>
            <a:pPr marL="630900" lvl="2" indent="-342900">
              <a:buFont typeface="+mj-ea"/>
              <a:buAutoNum type="circleNumDbPlain"/>
            </a:pPr>
            <a:r>
              <a:rPr lang="en-US" altLang="ja-JP" dirty="0" smtClean="0"/>
              <a:t>Action condition part</a:t>
            </a:r>
            <a:r>
              <a:rPr lang="ja-JP" altLang="en-US" dirty="0"/>
              <a:t>　</a:t>
            </a:r>
            <a:r>
              <a:rPr lang="en-US" altLang="ja-JP" dirty="0" smtClean="0"/>
              <a:t>	</a:t>
            </a:r>
            <a:r>
              <a:rPr lang="ja-JP" altLang="en-US" dirty="0" smtClean="0"/>
              <a:t>：</a:t>
            </a:r>
            <a:r>
              <a:rPr lang="en-US" altLang="ja-JP" dirty="0" smtClean="0"/>
              <a:t>Set the effective and expiration date</a:t>
            </a:r>
            <a:endParaRPr lang="en-US" altLang="ja-JP" dirty="0"/>
          </a:p>
          <a:p>
            <a:pPr marL="630900" lvl="2" indent="-342900">
              <a:buFont typeface="+mj-ea"/>
              <a:buAutoNum type="circleNumDbPlain"/>
            </a:pPr>
            <a:endParaRPr lang="en-US" altLang="ja-JP" dirty="0"/>
          </a:p>
          <a:p>
            <a:pPr marL="630900" lvl="2" indent="-342900">
              <a:buFont typeface="+mj-ea"/>
              <a:buAutoNum type="circleNumDbPlain"/>
            </a:pPr>
            <a:endParaRPr lang="en-US" altLang="ja-JP" dirty="0"/>
          </a:p>
          <a:p>
            <a:pPr marL="630900" lvl="2" indent="-342900">
              <a:buFont typeface="+mj-ea"/>
              <a:buAutoNum type="circleNumDbPlain"/>
            </a:pPr>
            <a:endParaRPr lang="en-US" altLang="ja-JP" dirty="0"/>
          </a:p>
          <a:p>
            <a:pPr marL="630900" lvl="2" indent="-342900">
              <a:buFont typeface="+mj-ea"/>
              <a:buAutoNum type="circleNumDbPlain"/>
            </a:pPr>
            <a:endParaRPr lang="en-US" altLang="ja-JP" dirty="0"/>
          </a:p>
          <a:p>
            <a:pPr marL="630900" lvl="2" indent="-342900">
              <a:buFont typeface="+mj-ea"/>
              <a:buAutoNum type="circleNumDbPlain"/>
            </a:pPr>
            <a:endParaRPr lang="en-US" altLang="ja-JP" dirty="0"/>
          </a:p>
          <a:p>
            <a:pPr marL="630900" lvl="2" indent="-342900">
              <a:buFont typeface="+mj-ea"/>
              <a:buAutoNum type="circleNumDbPlain"/>
            </a:pPr>
            <a:endParaRPr lang="en-US" altLang="ja-JP" dirty="0"/>
          </a:p>
          <a:p>
            <a:pPr marL="630900" lvl="2" indent="-342900">
              <a:buFont typeface="+mj-ea"/>
              <a:buAutoNum type="circleNumDbPlain"/>
            </a:pPr>
            <a:endParaRPr lang="en-US" altLang="ja-JP" dirty="0"/>
          </a:p>
          <a:p>
            <a:pPr marL="630900" lvl="2" indent="-342900">
              <a:buFont typeface="+mj-ea"/>
              <a:buAutoNum type="circleNumDbPlain"/>
            </a:pPr>
            <a:endParaRPr lang="en-US" altLang="ja-JP" dirty="0"/>
          </a:p>
          <a:p>
            <a:pPr marL="630900" lvl="2" indent="-342900">
              <a:buFont typeface="+mj-ea"/>
              <a:buAutoNum type="circleNumDbPlain"/>
            </a:pPr>
            <a:endParaRPr lang="en-US" altLang="ja-JP" dirty="0"/>
          </a:p>
          <a:p>
            <a:pPr lvl="1"/>
            <a:endParaRPr lang="en-US" altLang="ja-JP" dirty="0"/>
          </a:p>
          <a:p>
            <a:pPr marL="180000" lvl="1" indent="0">
              <a:buNone/>
            </a:pPr>
            <a:r>
              <a:rPr lang="en-US" altLang="ja-JP" dirty="0"/>
              <a:t>If a message with the words "Error" or "HDD" is requested to the decision table above, it will match "</a:t>
            </a:r>
            <a:r>
              <a:rPr lang="en-US" altLang="ja-JP" dirty="0" err="1"/>
              <a:t>rule_error</a:t>
            </a:r>
            <a:r>
              <a:rPr lang="en-US" altLang="ja-JP" dirty="0"/>
              <a:t>" rule with "Alert: Error" and "Target :HDD".</a:t>
            </a:r>
            <a:endParaRPr kumimoji="1" lang="ja-JP" altLang="en-US" dirty="0"/>
          </a:p>
        </p:txBody>
      </p:sp>
      <p:grpSp>
        <p:nvGrpSpPr>
          <p:cNvPr id="2" name="グループ化 1"/>
          <p:cNvGrpSpPr>
            <a:grpSpLocks noChangeAspect="1"/>
          </p:cNvGrpSpPr>
          <p:nvPr/>
        </p:nvGrpSpPr>
        <p:grpSpPr>
          <a:xfrm>
            <a:off x="2450977" y="3048090"/>
            <a:ext cx="7965623" cy="2520000"/>
            <a:chOff x="1348910" y="3064873"/>
            <a:chExt cx="6751580" cy="2164377"/>
          </a:xfrm>
        </p:grpSpPr>
        <p:grpSp>
          <p:nvGrpSpPr>
            <p:cNvPr id="8" name="グループ化 7"/>
            <p:cNvGrpSpPr/>
            <p:nvPr/>
          </p:nvGrpSpPr>
          <p:grpSpPr>
            <a:xfrm>
              <a:off x="5898786" y="3064873"/>
              <a:ext cx="536718" cy="2164377"/>
              <a:chOff x="4861708" y="3132951"/>
              <a:chExt cx="536718" cy="2164377"/>
            </a:xfrm>
          </p:grpSpPr>
          <p:sp>
            <p:nvSpPr>
              <p:cNvPr id="9" name="フリーフォーム 8"/>
              <p:cNvSpPr/>
              <p:nvPr/>
            </p:nvSpPr>
            <p:spPr bwMode="auto">
              <a:xfrm>
                <a:off x="4861708" y="3132951"/>
                <a:ext cx="377855" cy="2146610"/>
              </a:xfrm>
              <a:custGeom>
                <a:avLst/>
                <a:gdLst>
                  <a:gd name="connsiteX0" fmla="*/ 356839 w 457205"/>
                  <a:gd name="connsiteY0" fmla="*/ 0 h 1951464"/>
                  <a:gd name="connsiteX1" fmla="*/ 11151 w 457205"/>
                  <a:gd name="connsiteY1" fmla="*/ 557561 h 1951464"/>
                  <a:gd name="connsiteX2" fmla="*/ 457200 w 457205"/>
                  <a:gd name="connsiteY2" fmla="*/ 1248937 h 1951464"/>
                  <a:gd name="connsiteX3" fmla="*/ 0 w 457205"/>
                  <a:gd name="connsiteY3" fmla="*/ 1951464 h 1951464"/>
                </a:gdLst>
                <a:ahLst/>
                <a:cxnLst>
                  <a:cxn ang="0">
                    <a:pos x="connsiteX0" y="connsiteY0"/>
                  </a:cxn>
                  <a:cxn ang="0">
                    <a:pos x="connsiteX1" y="connsiteY1"/>
                  </a:cxn>
                  <a:cxn ang="0">
                    <a:pos x="connsiteX2" y="connsiteY2"/>
                  </a:cxn>
                  <a:cxn ang="0">
                    <a:pos x="connsiteX3" y="connsiteY3"/>
                  </a:cxn>
                </a:cxnLst>
                <a:rect l="l" t="t" r="r" b="b"/>
                <a:pathLst>
                  <a:path w="457205" h="1951464">
                    <a:moveTo>
                      <a:pt x="356839" y="0"/>
                    </a:moveTo>
                    <a:cubicBezTo>
                      <a:pt x="175631" y="174702"/>
                      <a:pt x="-5576" y="349405"/>
                      <a:pt x="11151" y="557561"/>
                    </a:cubicBezTo>
                    <a:cubicBezTo>
                      <a:pt x="27878" y="765717"/>
                      <a:pt x="459058" y="1016620"/>
                      <a:pt x="457200" y="1248937"/>
                    </a:cubicBezTo>
                    <a:cubicBezTo>
                      <a:pt x="455342" y="1481254"/>
                      <a:pt x="227671" y="1716359"/>
                      <a:pt x="0" y="1951464"/>
                    </a:cubicBezTo>
                  </a:path>
                </a:pathLst>
              </a:custGeom>
              <a:noFill/>
              <a:ln w="12700">
                <a:solidFill>
                  <a:schemeClr val="tx1"/>
                </a:solidFill>
              </a:ln>
              <a:effectLst/>
              <a:extLst/>
            </p:spPr>
            <p:txBody>
              <a:bodyPr rtlCol="0" anchor="ctr"/>
              <a:lstStyle/>
              <a:p>
                <a:pPr algn="ctr"/>
                <a:endParaRPr kumimoji="1" lang="ja-JP" altLang="en-US"/>
              </a:p>
            </p:txBody>
          </p:sp>
          <p:sp>
            <p:nvSpPr>
              <p:cNvPr id="10" name="フリーフォーム 9"/>
              <p:cNvSpPr/>
              <p:nvPr/>
            </p:nvSpPr>
            <p:spPr bwMode="auto">
              <a:xfrm>
                <a:off x="5020571" y="3150718"/>
                <a:ext cx="377855" cy="2146610"/>
              </a:xfrm>
              <a:custGeom>
                <a:avLst/>
                <a:gdLst>
                  <a:gd name="connsiteX0" fmla="*/ 356839 w 457205"/>
                  <a:gd name="connsiteY0" fmla="*/ 0 h 1951464"/>
                  <a:gd name="connsiteX1" fmla="*/ 11151 w 457205"/>
                  <a:gd name="connsiteY1" fmla="*/ 557561 h 1951464"/>
                  <a:gd name="connsiteX2" fmla="*/ 457200 w 457205"/>
                  <a:gd name="connsiteY2" fmla="*/ 1248937 h 1951464"/>
                  <a:gd name="connsiteX3" fmla="*/ 0 w 457205"/>
                  <a:gd name="connsiteY3" fmla="*/ 1951464 h 1951464"/>
                </a:gdLst>
                <a:ahLst/>
                <a:cxnLst>
                  <a:cxn ang="0">
                    <a:pos x="connsiteX0" y="connsiteY0"/>
                  </a:cxn>
                  <a:cxn ang="0">
                    <a:pos x="connsiteX1" y="connsiteY1"/>
                  </a:cxn>
                  <a:cxn ang="0">
                    <a:pos x="connsiteX2" y="connsiteY2"/>
                  </a:cxn>
                  <a:cxn ang="0">
                    <a:pos x="connsiteX3" y="connsiteY3"/>
                  </a:cxn>
                </a:cxnLst>
                <a:rect l="l" t="t" r="r" b="b"/>
                <a:pathLst>
                  <a:path w="457205" h="1951464">
                    <a:moveTo>
                      <a:pt x="356839" y="0"/>
                    </a:moveTo>
                    <a:cubicBezTo>
                      <a:pt x="175631" y="174702"/>
                      <a:pt x="-5576" y="349405"/>
                      <a:pt x="11151" y="557561"/>
                    </a:cubicBezTo>
                    <a:cubicBezTo>
                      <a:pt x="27878" y="765717"/>
                      <a:pt x="459058" y="1016620"/>
                      <a:pt x="457200" y="1248937"/>
                    </a:cubicBezTo>
                    <a:cubicBezTo>
                      <a:pt x="455342" y="1481254"/>
                      <a:pt x="227671" y="1716359"/>
                      <a:pt x="0" y="1951464"/>
                    </a:cubicBezTo>
                  </a:path>
                </a:pathLst>
              </a:custGeom>
              <a:noFill/>
              <a:ln w="12700">
                <a:solidFill>
                  <a:schemeClr val="tx1"/>
                </a:solidFill>
              </a:ln>
              <a:effectLst/>
              <a:extLst/>
            </p:spPr>
            <p:txBody>
              <a:bodyPr rtlCol="0" anchor="ctr"/>
              <a:lstStyle/>
              <a:p>
                <a:pPr algn="ctr"/>
                <a:endParaRPr kumimoji="1" lang="ja-JP" altLang="en-US"/>
              </a:p>
            </p:txBody>
          </p:sp>
        </p:grpSp>
        <p:sp>
          <p:nvSpPr>
            <p:cNvPr id="11" name="左中かっこ 10"/>
            <p:cNvSpPr/>
            <p:nvPr/>
          </p:nvSpPr>
          <p:spPr bwMode="auto">
            <a:xfrm rot="5400000">
              <a:off x="1744925" y="2998777"/>
              <a:ext cx="216030" cy="1008060"/>
            </a:xfrm>
            <a:prstGeom prst="leftBrace">
              <a:avLst/>
            </a:prstGeom>
            <a:noFill/>
            <a:ln w="38100" cap="flat" cmpd="sng" algn="ctr">
              <a:solidFill>
                <a:schemeClr val="tx1"/>
              </a:solidFill>
              <a:prstDash val="solid"/>
              <a:round/>
              <a:headEnd type="none" w="med" len="med"/>
              <a:tailEnd type="none" w="med" len="med"/>
            </a:ln>
            <a:effectLst/>
            <a:extLst/>
          </p:spPr>
          <p:txBody>
            <a:bodyPr rtlCol="0" anchor="ctr"/>
            <a:lstStyle/>
            <a:p>
              <a:pPr algn="ctr"/>
              <a:endParaRPr kumimoji="1" lang="ja-JP" altLang="en-US"/>
            </a:p>
          </p:txBody>
        </p:sp>
        <p:sp>
          <p:nvSpPr>
            <p:cNvPr id="12" name="左中かっこ 11"/>
            <p:cNvSpPr/>
            <p:nvPr/>
          </p:nvSpPr>
          <p:spPr bwMode="auto">
            <a:xfrm rot="5400000">
              <a:off x="3605833" y="2205587"/>
              <a:ext cx="216030" cy="2594438"/>
            </a:xfrm>
            <a:prstGeom prst="leftBrace">
              <a:avLst/>
            </a:prstGeom>
            <a:noFill/>
            <a:ln w="38100" cap="flat" cmpd="sng" algn="ctr">
              <a:solidFill>
                <a:schemeClr val="tx1"/>
              </a:solidFill>
              <a:prstDash val="solid"/>
              <a:round/>
              <a:headEnd type="none" w="med" len="med"/>
              <a:tailEnd type="none" w="med" len="med"/>
            </a:ln>
            <a:effectLst/>
            <a:extLst/>
          </p:spPr>
          <p:txBody>
            <a:bodyPr rtlCol="0" anchor="ctr"/>
            <a:lstStyle/>
            <a:p>
              <a:pPr algn="ctr"/>
              <a:endParaRPr kumimoji="1" lang="ja-JP" altLang="en-US"/>
            </a:p>
          </p:txBody>
        </p:sp>
        <p:sp>
          <p:nvSpPr>
            <p:cNvPr id="13" name="左中かっこ 12"/>
            <p:cNvSpPr/>
            <p:nvPr/>
          </p:nvSpPr>
          <p:spPr bwMode="auto">
            <a:xfrm rot="5400000">
              <a:off x="5721488" y="2744030"/>
              <a:ext cx="216030" cy="1517554"/>
            </a:xfrm>
            <a:prstGeom prst="leftBrace">
              <a:avLst/>
            </a:prstGeom>
            <a:noFill/>
            <a:ln w="38100" cap="flat" cmpd="sng" algn="ctr">
              <a:solidFill>
                <a:schemeClr val="tx1"/>
              </a:solidFill>
              <a:prstDash val="solid"/>
              <a:round/>
              <a:headEnd type="none" w="med" len="med"/>
              <a:tailEnd type="none" w="med" len="med"/>
            </a:ln>
            <a:effectLst/>
            <a:extLst/>
          </p:spPr>
          <p:txBody>
            <a:bodyPr rtlCol="0" anchor="ctr"/>
            <a:lstStyle/>
            <a:p>
              <a:pPr algn="ctr"/>
              <a:endParaRPr kumimoji="1" lang="ja-JP" altLang="en-US"/>
            </a:p>
          </p:txBody>
        </p:sp>
        <p:sp>
          <p:nvSpPr>
            <p:cNvPr id="14" name="左中かっこ 13"/>
            <p:cNvSpPr/>
            <p:nvPr/>
          </p:nvSpPr>
          <p:spPr bwMode="auto">
            <a:xfrm rot="5400000">
              <a:off x="7273352" y="2783684"/>
              <a:ext cx="216030" cy="1438246"/>
            </a:xfrm>
            <a:prstGeom prst="leftBrace">
              <a:avLst/>
            </a:prstGeom>
            <a:noFill/>
            <a:ln w="38100" cap="flat" cmpd="sng" algn="ctr">
              <a:solidFill>
                <a:schemeClr val="tx1"/>
              </a:solidFill>
              <a:prstDash val="solid"/>
              <a:round/>
              <a:headEnd type="none" w="med" len="med"/>
              <a:tailEnd type="none" w="med" len="med"/>
            </a:ln>
            <a:effectLst/>
            <a:extLst/>
          </p:spPr>
          <p:txBody>
            <a:bodyPr rtlCol="0" anchor="ctr"/>
            <a:lstStyle/>
            <a:p>
              <a:pPr algn="ctr"/>
              <a:endParaRPr kumimoji="1" lang="ja-JP" altLang="en-US"/>
            </a:p>
          </p:txBody>
        </p:sp>
        <p:sp>
          <p:nvSpPr>
            <p:cNvPr id="15" name="楕円 14"/>
            <p:cNvSpPr/>
            <p:nvPr/>
          </p:nvSpPr>
          <p:spPr bwMode="auto">
            <a:xfrm>
              <a:off x="1672940" y="3066313"/>
              <a:ext cx="360000" cy="360000"/>
            </a:xfrm>
            <a:prstGeom prst="ellips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1</a:t>
              </a:r>
              <a:endParaRPr kumimoji="1" lang="ja-JP" altLang="en-US" b="1" dirty="0" smtClean="0">
                <a:solidFill>
                  <a:schemeClr val="bg1"/>
                </a:solidFill>
                <a:latin typeface="+mn-ea"/>
              </a:endParaRPr>
            </a:p>
          </p:txBody>
        </p:sp>
        <p:sp>
          <p:nvSpPr>
            <p:cNvPr id="16" name="楕円 15"/>
            <p:cNvSpPr/>
            <p:nvPr/>
          </p:nvSpPr>
          <p:spPr bwMode="auto">
            <a:xfrm>
              <a:off x="3538510" y="3066313"/>
              <a:ext cx="360000" cy="360000"/>
            </a:xfrm>
            <a:prstGeom prst="ellips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2</a:t>
              </a:r>
              <a:endParaRPr kumimoji="1" lang="ja-JP" altLang="en-US" b="1" dirty="0" smtClean="0">
                <a:solidFill>
                  <a:schemeClr val="bg1"/>
                </a:solidFill>
                <a:latin typeface="+mn-ea"/>
              </a:endParaRPr>
            </a:p>
          </p:txBody>
        </p:sp>
        <p:sp>
          <p:nvSpPr>
            <p:cNvPr id="17" name="楕円 16"/>
            <p:cNvSpPr/>
            <p:nvPr/>
          </p:nvSpPr>
          <p:spPr bwMode="auto">
            <a:xfrm>
              <a:off x="7202460" y="3066802"/>
              <a:ext cx="360000" cy="360000"/>
            </a:xfrm>
            <a:prstGeom prst="ellips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solidFill>
                    <a:schemeClr val="bg1"/>
                  </a:solidFill>
                  <a:latin typeface="+mn-ea"/>
                </a:rPr>
                <a:t>４</a:t>
              </a:r>
              <a:endParaRPr kumimoji="1" lang="ja-JP" altLang="en-US" b="1" dirty="0" smtClean="0">
                <a:solidFill>
                  <a:schemeClr val="bg1"/>
                </a:solidFill>
                <a:latin typeface="+mn-ea"/>
              </a:endParaRPr>
            </a:p>
          </p:txBody>
        </p:sp>
        <p:sp>
          <p:nvSpPr>
            <p:cNvPr id="18" name="楕円 17"/>
            <p:cNvSpPr/>
            <p:nvPr/>
          </p:nvSpPr>
          <p:spPr bwMode="auto">
            <a:xfrm>
              <a:off x="5636960" y="3066313"/>
              <a:ext cx="360000" cy="360000"/>
            </a:xfrm>
            <a:prstGeom prst="ellips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3</a:t>
              </a:r>
              <a:endParaRPr kumimoji="1" lang="ja-JP" altLang="en-US" b="1" dirty="0" smtClean="0">
                <a:solidFill>
                  <a:schemeClr val="bg1"/>
                </a:solidFill>
                <a:latin typeface="+mn-ea"/>
              </a:endParaRPr>
            </a:p>
          </p:txBody>
        </p:sp>
      </p:grpSp>
    </p:spTree>
    <p:extLst>
      <p:ext uri="{BB962C8B-B14F-4D97-AF65-F5344CB8AC3E}">
        <p14:creationId xmlns:p14="http://schemas.microsoft.com/office/powerpoint/2010/main" val="932422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3.2</a:t>
            </a:r>
            <a:r>
              <a:rPr lang="ja-JP" altLang="en-US" dirty="0"/>
              <a:t>　</a:t>
            </a:r>
            <a:r>
              <a:rPr lang="en-US" altLang="ja-JP" dirty="0" smtClean="0"/>
              <a:t>Register rule</a:t>
            </a:r>
            <a:r>
              <a:rPr lang="ja-JP" altLang="en-US" dirty="0" smtClean="0"/>
              <a:t>（</a:t>
            </a:r>
            <a:r>
              <a:rPr lang="en-US" altLang="ja-JP" dirty="0" smtClean="0"/>
              <a:t>1/4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The following chapter will cover the part marked with red</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13286961"/>
              </p:ext>
            </p:extLst>
          </p:nvPr>
        </p:nvGraphicFramePr>
        <p:xfrm>
          <a:off x="580820" y="1520790"/>
          <a:ext cx="10483870" cy="4464000"/>
        </p:xfrm>
        <a:graphic>
          <a:graphicData uri="http://schemas.openxmlformats.org/drawingml/2006/table">
            <a:tbl>
              <a:tblPr firstRow="1" bandRow="1">
                <a:tableStyleId>{5C22544A-7EE6-4342-B048-85BDC9FD1C3A}</a:tableStyleId>
              </a:tblPr>
              <a:tblGrid>
                <a:gridCol w="5824960">
                  <a:extLst>
                    <a:ext uri="{9D8B030D-6E8A-4147-A177-3AD203B41FA5}">
                      <a16:colId xmlns:a16="http://schemas.microsoft.com/office/drawing/2014/main" val="772907950"/>
                    </a:ext>
                  </a:extLst>
                </a:gridCol>
                <a:gridCol w="3113859">
                  <a:extLst>
                    <a:ext uri="{9D8B030D-6E8A-4147-A177-3AD203B41FA5}">
                      <a16:colId xmlns:a16="http://schemas.microsoft.com/office/drawing/2014/main" val="2362345457"/>
                    </a:ext>
                  </a:extLst>
                </a:gridCol>
                <a:gridCol w="1545051">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Application</a:t>
                      </a:r>
                      <a:r>
                        <a:rPr kumimoji="1" lang="en-US" altLang="ja-JP" baseline="0" dirty="0" smtClean="0">
                          <a:solidFill>
                            <a:schemeClr val="bg1"/>
                          </a:solidFill>
                        </a:rPr>
                        <a:t> flow</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068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258076725"/>
                  </a:ext>
                </a:extLst>
              </a:tr>
            </a:tbl>
          </a:graphicData>
        </a:graphic>
      </p:graphicFrame>
      <p:sp>
        <p:nvSpPr>
          <p:cNvPr id="5" name="正方形/長方形 4"/>
          <p:cNvSpPr/>
          <p:nvPr/>
        </p:nvSpPr>
        <p:spPr bwMode="auto">
          <a:xfrm>
            <a:off x="580820" y="1988799"/>
            <a:ext cx="10483870" cy="399460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8" name="正方形/長方形 7"/>
          <p:cNvSpPr/>
          <p:nvPr/>
        </p:nvSpPr>
        <p:spPr bwMode="auto">
          <a:xfrm>
            <a:off x="695120" y="2277146"/>
            <a:ext cx="8785350" cy="648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3.1</a:t>
            </a:r>
            <a:r>
              <a:rPr lang="ja-JP" altLang="en-US" b="1" dirty="0">
                <a:latin typeface="+mn-ea"/>
              </a:rPr>
              <a:t>　</a:t>
            </a:r>
            <a:r>
              <a:rPr lang="en-US" altLang="ja-JP" b="1" dirty="0">
                <a:latin typeface="+mn-ea"/>
              </a:rPr>
              <a:t>Create Decision table file</a:t>
            </a:r>
            <a:endParaRPr lang="ja-JP" altLang="en-US" b="1" dirty="0">
              <a:latin typeface="+mn-ea"/>
            </a:endParaRPr>
          </a:p>
        </p:txBody>
      </p:sp>
      <p:sp>
        <p:nvSpPr>
          <p:cNvPr id="9" name="正方形/長方形 8"/>
          <p:cNvSpPr/>
          <p:nvPr/>
        </p:nvSpPr>
        <p:spPr bwMode="auto">
          <a:xfrm>
            <a:off x="695120" y="3412506"/>
            <a:ext cx="8785350" cy="648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rgbClr val="FF0000"/>
                </a:solidFill>
                <a:latin typeface="+mn-ea"/>
              </a:rPr>
              <a:t>3.2</a:t>
            </a:r>
            <a:r>
              <a:rPr lang="ja-JP" altLang="en-US" b="1" dirty="0">
                <a:solidFill>
                  <a:srgbClr val="FF0000"/>
                </a:solidFill>
                <a:latin typeface="+mn-ea"/>
              </a:rPr>
              <a:t>　</a:t>
            </a:r>
            <a:r>
              <a:rPr lang="en-US" altLang="ja-JP" b="1" dirty="0">
                <a:solidFill>
                  <a:srgbClr val="FF0000"/>
                </a:solidFill>
                <a:latin typeface="+mn-ea"/>
              </a:rPr>
              <a:t>Register rule</a:t>
            </a:r>
            <a:endParaRPr lang="ja-JP" altLang="en-US" b="1" dirty="0">
              <a:solidFill>
                <a:srgbClr val="FF0000"/>
              </a:solidFill>
              <a:latin typeface="+mn-ea"/>
            </a:endParaRPr>
          </a:p>
        </p:txBody>
      </p:sp>
      <p:sp>
        <p:nvSpPr>
          <p:cNvPr id="10" name="正方形/長方形 9"/>
          <p:cNvSpPr/>
          <p:nvPr/>
        </p:nvSpPr>
        <p:spPr bwMode="auto">
          <a:xfrm>
            <a:off x="6604260" y="3533609"/>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FF0000"/>
                </a:solidFill>
                <a:latin typeface="+mn-ea"/>
              </a:rPr>
              <a:t>Rule</a:t>
            </a:r>
            <a:endParaRPr kumimoji="1" lang="ja-JP" altLang="en-US" b="1" dirty="0" smtClean="0">
              <a:solidFill>
                <a:srgbClr val="FF0000"/>
              </a:solidFill>
              <a:latin typeface="+mn-ea"/>
            </a:endParaRPr>
          </a:p>
        </p:txBody>
      </p:sp>
      <p:sp>
        <p:nvSpPr>
          <p:cNvPr id="11" name="正方形/長方形 10"/>
          <p:cNvSpPr/>
          <p:nvPr/>
        </p:nvSpPr>
        <p:spPr bwMode="auto">
          <a:xfrm>
            <a:off x="6609490" y="2386950"/>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12" name="二等辺三角形 11"/>
          <p:cNvSpPr/>
          <p:nvPr/>
        </p:nvSpPr>
        <p:spPr bwMode="auto">
          <a:xfrm rot="10800000">
            <a:off x="3359660" y="3137166"/>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 name="正方形/長方形 12"/>
          <p:cNvSpPr/>
          <p:nvPr/>
        </p:nvSpPr>
        <p:spPr bwMode="auto">
          <a:xfrm>
            <a:off x="695120" y="4543220"/>
            <a:ext cx="8785350" cy="1152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3.3</a:t>
            </a:r>
            <a:r>
              <a:rPr lang="ja-JP" altLang="en-US" b="1" dirty="0">
                <a:latin typeface="+mn-ea"/>
              </a:rPr>
              <a:t>　</a:t>
            </a:r>
            <a:r>
              <a:rPr lang="en-US" altLang="ja-JP" b="1" dirty="0" smtClean="0">
                <a:latin typeface="+mn-ea"/>
              </a:rPr>
              <a:t>Determine </a:t>
            </a:r>
            <a:r>
              <a:rPr lang="en-US" altLang="ja-JP" b="1" dirty="0">
                <a:latin typeface="+mn-ea"/>
              </a:rPr>
              <a:t>rules</a:t>
            </a:r>
            <a:endParaRPr lang="ja-JP" altLang="en-US" b="1" dirty="0">
              <a:latin typeface="+mn-ea"/>
            </a:endParaRPr>
          </a:p>
        </p:txBody>
      </p:sp>
      <p:sp>
        <p:nvSpPr>
          <p:cNvPr id="14" name="正方形/長方形 13"/>
          <p:cNvSpPr/>
          <p:nvPr/>
        </p:nvSpPr>
        <p:spPr bwMode="auto">
          <a:xfrm>
            <a:off x="6609490" y="4653024"/>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Request history</a:t>
            </a:r>
            <a:endParaRPr kumimoji="1" lang="ja-JP" altLang="en-US" b="1" dirty="0" smtClean="0">
              <a:solidFill>
                <a:srgbClr val="002060"/>
              </a:solidFill>
              <a:latin typeface="+mn-ea"/>
            </a:endParaRPr>
          </a:p>
        </p:txBody>
      </p:sp>
      <p:sp>
        <p:nvSpPr>
          <p:cNvPr id="15" name="二等辺三角形 14"/>
          <p:cNvSpPr/>
          <p:nvPr/>
        </p:nvSpPr>
        <p:spPr bwMode="auto">
          <a:xfrm rot="10800000">
            <a:off x="3359660" y="426048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6604260" y="5189648"/>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Action history</a:t>
            </a:r>
            <a:endParaRPr kumimoji="1" lang="ja-JP" altLang="en-US" b="1" dirty="0" smtClean="0">
              <a:solidFill>
                <a:srgbClr val="002060"/>
              </a:solidFill>
              <a:latin typeface="+mn-ea"/>
            </a:endParaRPr>
          </a:p>
        </p:txBody>
      </p:sp>
      <p:sp>
        <p:nvSpPr>
          <p:cNvPr id="17" name="正方形/長方形 16"/>
          <p:cNvSpPr/>
          <p:nvPr/>
        </p:nvSpPr>
        <p:spPr bwMode="auto">
          <a:xfrm>
            <a:off x="9556800" y="1531340"/>
            <a:ext cx="1507890" cy="445206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a:solidFill>
                <a:srgbClr val="FF0000"/>
              </a:solidFill>
              <a:latin typeface="+mn-ea"/>
            </a:endParaRPr>
          </a:p>
          <a:p>
            <a:pPr algn="ctr"/>
            <a:endParaRPr lang="en-US" altLang="ja-JP" b="1" dirty="0" smtClean="0">
              <a:solidFill>
                <a:srgbClr val="FF0000"/>
              </a:solidFill>
              <a:latin typeface="+mn-ea"/>
            </a:endParaRPr>
          </a:p>
          <a:p>
            <a:pPr algn="ctr"/>
            <a:endParaRPr lang="en-US" altLang="ja-JP" b="1" dirty="0">
              <a:solidFill>
                <a:srgbClr val="FF0000"/>
              </a:solidFill>
              <a:latin typeface="+mn-ea"/>
            </a:endParaRPr>
          </a:p>
          <a:p>
            <a:pPr algn="ctr"/>
            <a:r>
              <a:rPr lang="en-US" altLang="ja-JP" b="1" dirty="0" smtClean="0">
                <a:solidFill>
                  <a:srgbClr val="FF0000"/>
                </a:solidFill>
                <a:latin typeface="+mn-ea"/>
              </a:rPr>
              <a:t>Rule</a:t>
            </a:r>
            <a:endParaRPr lang="ja-JP" altLang="en-US" b="1" dirty="0">
              <a:solidFill>
                <a:srgbClr val="FF0000"/>
              </a:solidFill>
              <a:latin typeface="+mn-ea"/>
            </a:endParaRPr>
          </a:p>
        </p:txBody>
      </p:sp>
      <p:sp>
        <p:nvSpPr>
          <p:cNvPr id="19" name="フリーフォーム 18"/>
          <p:cNvSpPr/>
          <p:nvPr/>
        </p:nvSpPr>
        <p:spPr bwMode="auto">
          <a:xfrm>
            <a:off x="580820" y="2012320"/>
            <a:ext cx="10483870" cy="3971080"/>
          </a:xfrm>
          <a:custGeom>
            <a:avLst/>
            <a:gdLst>
              <a:gd name="connsiteX0" fmla="*/ 9013950 w 10483870"/>
              <a:gd name="connsiteY0" fmla="*/ 0 h 3971080"/>
              <a:gd name="connsiteX1" fmla="*/ 10483870 w 10483870"/>
              <a:gd name="connsiteY1" fmla="*/ 0 h 3971080"/>
              <a:gd name="connsiteX2" fmla="*/ 10483870 w 10483870"/>
              <a:gd name="connsiteY2" fmla="*/ 3971080 h 3971080"/>
              <a:gd name="connsiteX3" fmla="*/ 9013950 w 10483870"/>
              <a:gd name="connsiteY3" fmla="*/ 3971080 h 3971080"/>
              <a:gd name="connsiteX4" fmla="*/ 9013950 w 10483870"/>
              <a:gd name="connsiteY4" fmla="*/ 2248165 h 3971080"/>
              <a:gd name="connsiteX5" fmla="*/ 0 w 10483870"/>
              <a:gd name="connsiteY5" fmla="*/ 2248165 h 3971080"/>
              <a:gd name="connsiteX6" fmla="*/ 0 w 10483870"/>
              <a:gd name="connsiteY6" fmla="*/ 1268847 h 3971080"/>
              <a:gd name="connsiteX7" fmla="*/ 9013950 w 10483870"/>
              <a:gd name="connsiteY7" fmla="*/ 1268847 h 397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3870" h="3971080">
                <a:moveTo>
                  <a:pt x="9013950" y="0"/>
                </a:moveTo>
                <a:lnTo>
                  <a:pt x="10483870" y="0"/>
                </a:lnTo>
                <a:lnTo>
                  <a:pt x="10483870" y="3971080"/>
                </a:lnTo>
                <a:lnTo>
                  <a:pt x="9013950" y="3971080"/>
                </a:lnTo>
                <a:lnTo>
                  <a:pt x="9013950" y="2248165"/>
                </a:lnTo>
                <a:lnTo>
                  <a:pt x="0" y="2248165"/>
                </a:lnTo>
                <a:lnTo>
                  <a:pt x="0" y="1268847"/>
                </a:lnTo>
                <a:lnTo>
                  <a:pt x="9013950" y="1268847"/>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6044838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3.2</a:t>
            </a:r>
            <a:r>
              <a:rPr lang="ja-JP" altLang="en-US" dirty="0"/>
              <a:t>　</a:t>
            </a:r>
            <a:r>
              <a:rPr lang="en-US" altLang="ja-JP" dirty="0"/>
              <a:t> Register rule </a:t>
            </a:r>
            <a:r>
              <a:rPr lang="ja-JP" altLang="en-US" dirty="0" smtClean="0"/>
              <a:t>（</a:t>
            </a:r>
            <a:r>
              <a:rPr lang="en-US" altLang="ja-JP" dirty="0" smtClean="0"/>
              <a:t>2/4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“Staging” and “Production”</a:t>
            </a:r>
          </a:p>
          <a:p>
            <a:pPr lvl="1"/>
            <a:r>
              <a:rPr lang="en-US" altLang="ja-JP" dirty="0" smtClean="0"/>
              <a:t>It </a:t>
            </a:r>
            <a:r>
              <a:rPr lang="en-US" altLang="ja-JP" dirty="0"/>
              <a:t>is possible to test the requests in a staging environment before applying them to the production environment</a:t>
            </a:r>
            <a:r>
              <a:rPr lang="en-US" altLang="ja-JP" dirty="0" smtClean="0"/>
              <a:t>.</a:t>
            </a:r>
            <a:endParaRPr lang="en-US" altLang="ja-JP" dirty="0"/>
          </a:p>
          <a:p>
            <a:pPr lvl="1"/>
            <a:r>
              <a:rPr lang="en-US" altLang="ja-JP" dirty="0"/>
              <a:t>If the rules are verified, the status will change to </a:t>
            </a:r>
            <a:r>
              <a:rPr lang="en-US" altLang="ja-JP" dirty="0" smtClean="0"/>
              <a:t>“Applied to Production” where it can be used in the real environment (the action will not be executed when being verified)</a:t>
            </a:r>
          </a:p>
          <a:p>
            <a:pPr lvl="1"/>
            <a:r>
              <a:rPr lang="en-US" altLang="ja-JP" dirty="0"/>
              <a:t>If a message that corresponds to the production applied rule hits OASE, </a:t>
            </a:r>
            <a:r>
              <a:rPr lang="en-US" altLang="ja-JP" dirty="0" smtClean="0"/>
              <a:t>OASE </a:t>
            </a:r>
            <a:r>
              <a:rPr lang="en-US" altLang="ja-JP" dirty="0"/>
              <a:t>will start the rule matching and run the action described.</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648819521"/>
              </p:ext>
            </p:extLst>
          </p:nvPr>
        </p:nvGraphicFramePr>
        <p:xfrm>
          <a:off x="965685" y="3076504"/>
          <a:ext cx="10260630" cy="3220196"/>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val="1265401838"/>
                    </a:ext>
                  </a:extLst>
                </a:gridCol>
                <a:gridCol w="2916630">
                  <a:extLst>
                    <a:ext uri="{9D8B030D-6E8A-4147-A177-3AD203B41FA5}">
                      <a16:colId xmlns:a16="http://schemas.microsoft.com/office/drawing/2014/main" val="486085912"/>
                    </a:ext>
                  </a:extLst>
                </a:gridCol>
                <a:gridCol w="5724000">
                  <a:extLst>
                    <a:ext uri="{9D8B030D-6E8A-4147-A177-3AD203B41FA5}">
                      <a16:colId xmlns:a16="http://schemas.microsoft.com/office/drawing/2014/main" val="2621459445"/>
                    </a:ext>
                  </a:extLst>
                </a:gridCol>
              </a:tblGrid>
              <a:tr h="340196">
                <a:tc>
                  <a:txBody>
                    <a:bodyPr/>
                    <a:lstStyle/>
                    <a:p>
                      <a:pPr algn="ctr"/>
                      <a:r>
                        <a:rPr kumimoji="1" lang="en-US" altLang="ja-JP" sz="1600" dirty="0" smtClean="0">
                          <a:latin typeface="+mn-ea"/>
                          <a:ea typeface="+mn-ea"/>
                        </a:rPr>
                        <a:t>Status</a:t>
                      </a:r>
                      <a:endParaRPr kumimoji="1" lang="ja-JP" altLang="en-US" sz="16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600" dirty="0" smtClean="0">
                          <a:latin typeface="+mn-ea"/>
                          <a:ea typeface="+mn-ea"/>
                        </a:rPr>
                        <a:t>Flow</a:t>
                      </a:r>
                      <a:endParaRPr kumimoji="1" lang="ja-JP" altLang="en-US" sz="1600" dirty="0">
                        <a:latin typeface="+mn-ea"/>
                        <a:ea typeface="+mn-ea"/>
                      </a:endParaRP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tc>
                  <a:txBody>
                    <a:bodyPr/>
                    <a:lstStyle/>
                    <a:p>
                      <a:pPr algn="ctr"/>
                      <a:r>
                        <a:rPr kumimoji="1" lang="en-US" altLang="ja-JP" sz="1600" dirty="0" smtClean="0">
                          <a:latin typeface="+mn-ea"/>
                          <a:ea typeface="+mn-ea"/>
                        </a:rPr>
                        <a:t>Details</a:t>
                      </a:r>
                      <a:endParaRPr kumimoji="1" lang="ja-JP" altLang="en-US" sz="1600" dirty="0">
                        <a:latin typeface="+mn-ea"/>
                        <a:ea typeface="+mn-ea"/>
                      </a:endParaRP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426563500"/>
                  </a:ext>
                </a:extLst>
              </a:tr>
              <a:tr h="1440000">
                <a:tc>
                  <a:txBody>
                    <a:bodyPr/>
                    <a:lstStyle/>
                    <a:p>
                      <a:pPr algn="l"/>
                      <a:r>
                        <a:rPr kumimoji="1" lang="en-US" altLang="ja-JP" sz="1600" b="1" dirty="0" smtClean="0">
                          <a:solidFill>
                            <a:srgbClr val="F7FBFF"/>
                          </a:solidFill>
                          <a:latin typeface="+mn-ea"/>
                          <a:ea typeface="+mn-ea"/>
                        </a:rPr>
                        <a:t>Staging</a:t>
                      </a:r>
                      <a:endParaRPr kumimoji="1" lang="ja-JP" altLang="en-US" sz="1600" b="1" dirty="0">
                        <a:solidFill>
                          <a:srgbClr val="F7FBFF"/>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A3368"/>
                    </a:solidFill>
                  </a:tcPr>
                </a:tc>
                <a:tc>
                  <a:txBody>
                    <a:bodyPr/>
                    <a:lstStyle/>
                    <a:p>
                      <a:pPr algn="ctr"/>
                      <a:r>
                        <a:rPr kumimoji="1" lang="en-US" altLang="ja-JP" sz="1600" dirty="0" smtClean="0">
                          <a:solidFill>
                            <a:srgbClr val="0A3368"/>
                          </a:solidFill>
                          <a:latin typeface="+mn-ea"/>
                          <a:ea typeface="+mn-ea"/>
                        </a:rPr>
                        <a:t>Test</a:t>
                      </a:r>
                      <a:r>
                        <a:rPr kumimoji="1" lang="en-US" altLang="ja-JP" sz="1600" baseline="0" dirty="0" smtClean="0">
                          <a:solidFill>
                            <a:srgbClr val="0A3368"/>
                          </a:solidFill>
                          <a:latin typeface="+mn-ea"/>
                          <a:ea typeface="+mn-ea"/>
                        </a:rPr>
                        <a:t> environment</a:t>
                      </a:r>
                      <a:endParaRPr kumimoji="1" lang="ja-JP" altLang="en-US" sz="1600" dirty="0">
                        <a:solidFill>
                          <a:srgbClr val="0A3368"/>
                        </a:solidFill>
                        <a:latin typeface="+mn-ea"/>
                        <a:ea typeface="+mn-ea"/>
                      </a:endParaRPr>
                    </a:p>
                  </a:txBody>
                  <a:tcP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400" b="1" dirty="0" smtClean="0">
                          <a:solidFill>
                            <a:srgbClr val="0A3368"/>
                          </a:solidFill>
                          <a:latin typeface="+mn-ea"/>
                          <a:ea typeface="+mn-ea"/>
                        </a:rPr>
                        <a:t>Keeps the verification results and changes status to "Production"</a:t>
                      </a:r>
                      <a:endParaRPr kumimoji="1" lang="en-US" altLang="ja-JP" sz="1400" dirty="0" smtClean="0">
                        <a:latin typeface="+mn-ea"/>
                        <a:ea typeface="+mn-ea"/>
                      </a:endParaRPr>
                    </a:p>
                    <a:p>
                      <a:pPr marL="285750" indent="-285750">
                        <a:buFont typeface="Arial" panose="020B0604020202020204" pitchFamily="34" charset="0"/>
                        <a:buChar char="•"/>
                      </a:pPr>
                      <a:r>
                        <a:rPr kumimoji="1" lang="en-US" altLang="ja-JP" sz="1400" dirty="0" smtClean="0">
                          <a:latin typeface="+mn-ea"/>
                          <a:ea typeface="+mn-ea"/>
                        </a:rPr>
                        <a:t>Upload Decision table file</a:t>
                      </a:r>
                    </a:p>
                    <a:p>
                      <a:pPr marL="285750" indent="-285750">
                        <a:buFont typeface="Arial" panose="020B0604020202020204" pitchFamily="34" charset="0"/>
                        <a:buChar char="•"/>
                      </a:pPr>
                      <a:r>
                        <a:rPr kumimoji="1" lang="en-US" altLang="ja-JP" sz="1400" dirty="0" smtClean="0">
                          <a:latin typeface="+mn-ea"/>
                          <a:ea typeface="+mn-ea"/>
                        </a:rPr>
                        <a:t>Start Test request and rule verification</a:t>
                      </a: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8232470"/>
                  </a:ext>
                </a:extLst>
              </a:tr>
              <a:tr h="1440000">
                <a:tc>
                  <a:txBody>
                    <a:bodyPr/>
                    <a:lstStyle/>
                    <a:p>
                      <a:pPr algn="l"/>
                      <a:r>
                        <a:rPr kumimoji="1" lang="en-US" altLang="ja-JP" sz="1600" b="1" dirty="0" smtClean="0">
                          <a:solidFill>
                            <a:srgbClr val="E7FFF2"/>
                          </a:solidFill>
                          <a:latin typeface="+mn-ea"/>
                          <a:ea typeface="+mn-ea"/>
                        </a:rPr>
                        <a:t>Production</a:t>
                      </a:r>
                      <a:endParaRPr kumimoji="1" lang="ja-JP" altLang="en-US" sz="1600" b="1" dirty="0">
                        <a:solidFill>
                          <a:srgbClr val="E7FFF2"/>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50"/>
                    </a:solidFill>
                  </a:tcPr>
                </a:tc>
                <a:tc>
                  <a:txBody>
                    <a:bodyPr/>
                    <a:lstStyle/>
                    <a:p>
                      <a:pPr algn="ctr"/>
                      <a:r>
                        <a:rPr kumimoji="1" lang="en-US" altLang="ja-JP" sz="1600" dirty="0" smtClean="0">
                          <a:solidFill>
                            <a:srgbClr val="00B050"/>
                          </a:solidFill>
                          <a:latin typeface="+mn-ea"/>
                          <a:ea typeface="+mn-ea"/>
                        </a:rPr>
                        <a:t>Real</a:t>
                      </a:r>
                      <a:r>
                        <a:rPr kumimoji="1" lang="en-US" altLang="ja-JP" sz="1600" baseline="0" dirty="0" smtClean="0">
                          <a:solidFill>
                            <a:srgbClr val="00B050"/>
                          </a:solidFill>
                          <a:latin typeface="+mn-ea"/>
                          <a:ea typeface="+mn-ea"/>
                        </a:rPr>
                        <a:t> environment</a:t>
                      </a:r>
                      <a:endParaRPr kumimoji="1" lang="ja-JP" altLang="en-US" sz="1600" dirty="0">
                        <a:solidFill>
                          <a:srgbClr val="00B050"/>
                        </a:solidFill>
                        <a:latin typeface="+mn-ea"/>
                        <a:ea typeface="+mn-ea"/>
                      </a:endParaRPr>
                    </a:p>
                  </a:txBody>
                  <a:tcPr anchor="b">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indent="0" algn="ctr">
                        <a:buFont typeface="Arial" panose="020B0604020202020204" pitchFamily="34" charset="0"/>
                        <a:buNone/>
                      </a:pPr>
                      <a:r>
                        <a:rPr kumimoji="1" lang="en-US" altLang="ja-JP" sz="1400" b="1" dirty="0" smtClean="0">
                          <a:solidFill>
                            <a:srgbClr val="00B050"/>
                          </a:solidFill>
                          <a:latin typeface="+mn-ea"/>
                          <a:ea typeface="+mn-ea"/>
                        </a:rPr>
                        <a:t>Tested rules in the Staging environment gets applied as “Rule applied to Production"</a:t>
                      </a:r>
                      <a:endParaRPr kumimoji="1" lang="en-US" altLang="ja-JP" sz="1400" dirty="0" smtClean="0">
                        <a:latin typeface="+mn-ea"/>
                        <a:ea typeface="+mn-ea"/>
                      </a:endParaRPr>
                    </a:p>
                    <a:p>
                      <a:pPr marL="285750" indent="-285750">
                        <a:buFont typeface="Arial" panose="020B0604020202020204" pitchFamily="34" charset="0"/>
                        <a:buChar char="•"/>
                      </a:pPr>
                      <a:r>
                        <a:rPr kumimoji="1" lang="en-US" altLang="ja-JP" sz="1400" dirty="0" smtClean="0">
                          <a:latin typeface="+mn-ea"/>
                          <a:ea typeface="+mn-ea"/>
                        </a:rPr>
                        <a:t>Rule matching runs when a request is received</a:t>
                      </a:r>
                    </a:p>
                    <a:p>
                      <a:pPr marL="285750" indent="-285750">
                        <a:buFont typeface="Arial" panose="020B0604020202020204" pitchFamily="34" charset="0"/>
                        <a:buChar char="•"/>
                      </a:pPr>
                      <a:r>
                        <a:rPr kumimoji="1" lang="en-US" altLang="ja-JP" sz="1400" dirty="0" smtClean="0">
                          <a:latin typeface="+mn-ea"/>
                          <a:ea typeface="+mn-ea"/>
                        </a:rPr>
                        <a:t>If the rule matches the request, the action registered in the decision file will be run</a:t>
                      </a:r>
                      <a:endParaRPr kumimoji="1" lang="ja-JP" altLang="en-US" sz="1400" dirty="0">
                        <a:latin typeface="+mn-ea"/>
                        <a:ea typeface="+mn-ea"/>
                      </a:endParaRP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92403998"/>
                  </a:ext>
                </a:extLst>
              </a:tr>
            </a:tbl>
          </a:graphicData>
        </a:graphic>
      </p:graphicFrame>
      <p:sp>
        <p:nvSpPr>
          <p:cNvPr id="9" name="右矢印 8"/>
          <p:cNvSpPr/>
          <p:nvPr/>
        </p:nvSpPr>
        <p:spPr bwMode="auto">
          <a:xfrm rot="5400000">
            <a:off x="3719550" y="3747769"/>
            <a:ext cx="576000" cy="2304000"/>
          </a:xfrm>
          <a:prstGeom prst="rightArrow">
            <a:avLst>
              <a:gd name="adj1" fmla="val 71729"/>
              <a:gd name="adj2" fmla="val 67009"/>
            </a:avLst>
          </a:prstGeom>
          <a:solidFill>
            <a:schemeClr val="tx1">
              <a:lumMod val="85000"/>
              <a:lumOff val="1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3239573" y="4677696"/>
            <a:ext cx="1544013" cy="307777"/>
          </a:xfrm>
          <a:prstGeom prst="rect">
            <a:avLst/>
          </a:prstGeom>
          <a:noFill/>
        </p:spPr>
        <p:txBody>
          <a:bodyPr wrap="none" rtlCol="0">
            <a:spAutoFit/>
          </a:bodyPr>
          <a:lstStyle/>
          <a:p>
            <a:pPr algn="ctr"/>
            <a:r>
              <a:rPr lang="en-US" altLang="ja-JP" sz="1400" b="1" dirty="0" smtClean="0">
                <a:solidFill>
                  <a:schemeClr val="bg1"/>
                </a:solidFill>
                <a:latin typeface="+mn-ea"/>
              </a:rPr>
              <a:t>Change status</a:t>
            </a:r>
            <a:endParaRPr kumimoji="1" lang="ja-JP" altLang="en-US" sz="1400" b="1" dirty="0">
              <a:solidFill>
                <a:schemeClr val="bg1"/>
              </a:solidFill>
              <a:latin typeface="+mn-ea"/>
            </a:endParaRPr>
          </a:p>
        </p:txBody>
      </p:sp>
      <p:sp>
        <p:nvSpPr>
          <p:cNvPr id="11" name="フローチャート: 内部記憶 10"/>
          <p:cNvSpPr/>
          <p:nvPr/>
        </p:nvSpPr>
        <p:spPr bwMode="auto">
          <a:xfrm>
            <a:off x="2863607" y="3776009"/>
            <a:ext cx="2295943" cy="654636"/>
          </a:xfrm>
          <a:prstGeom prst="flowChartInternalStorage">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Decision table</a:t>
            </a:r>
            <a:endParaRPr kumimoji="1" lang="ja-JP" altLang="en-US" sz="1400" b="1" dirty="0" smtClean="0">
              <a:latin typeface="+mn-ea"/>
            </a:endParaRPr>
          </a:p>
        </p:txBody>
      </p:sp>
      <p:sp>
        <p:nvSpPr>
          <p:cNvPr id="12" name="フローチャート: 内部記憶 11"/>
          <p:cNvSpPr/>
          <p:nvPr/>
        </p:nvSpPr>
        <p:spPr bwMode="auto">
          <a:xfrm>
            <a:off x="2863607" y="5277824"/>
            <a:ext cx="2295943" cy="654636"/>
          </a:xfrm>
          <a:prstGeom prst="flowChartInternalStorage">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Decision table</a:t>
            </a:r>
            <a:endParaRPr kumimoji="1" lang="ja-JP" altLang="en-US" sz="1400" b="1" dirty="0" smtClean="0">
              <a:latin typeface="+mn-ea"/>
            </a:endParaRPr>
          </a:p>
        </p:txBody>
      </p:sp>
    </p:spTree>
    <p:extLst>
      <p:ext uri="{BB962C8B-B14F-4D97-AF65-F5344CB8AC3E}">
        <p14:creationId xmlns:p14="http://schemas.microsoft.com/office/powerpoint/2010/main" val="273912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p:cNvPicPr>
            <a:picLocks noChangeAspect="1"/>
          </p:cNvPicPr>
          <p:nvPr/>
        </p:nvPicPr>
        <p:blipFill>
          <a:blip r:embed="rId2"/>
          <a:stretch>
            <a:fillRect/>
          </a:stretch>
        </p:blipFill>
        <p:spPr>
          <a:xfrm>
            <a:off x="8680775" y="4824584"/>
            <a:ext cx="1519795" cy="1498187"/>
          </a:xfrm>
          <a:prstGeom prst="rect">
            <a:avLst/>
          </a:prstGeom>
        </p:spPr>
      </p:pic>
      <p:pic>
        <p:nvPicPr>
          <p:cNvPr id="3" name="図 2"/>
          <p:cNvPicPr>
            <a:picLocks noChangeAspect="1"/>
          </p:cNvPicPr>
          <p:nvPr/>
        </p:nvPicPr>
        <p:blipFill>
          <a:blip r:embed="rId3"/>
          <a:stretch>
            <a:fillRect/>
          </a:stretch>
        </p:blipFill>
        <p:spPr>
          <a:xfrm>
            <a:off x="4434860" y="5004082"/>
            <a:ext cx="3735852" cy="1144061"/>
          </a:xfrm>
          <a:prstGeom prst="rect">
            <a:avLst/>
          </a:prstGeom>
        </p:spPr>
      </p:pic>
      <p:pic>
        <p:nvPicPr>
          <p:cNvPr id="2" name="図 1"/>
          <p:cNvPicPr>
            <a:picLocks noChangeAspect="1"/>
          </p:cNvPicPr>
          <p:nvPr/>
        </p:nvPicPr>
        <p:blipFill>
          <a:blip r:embed="rId4"/>
          <a:stretch>
            <a:fillRect/>
          </a:stretch>
        </p:blipFill>
        <p:spPr>
          <a:xfrm>
            <a:off x="1581996" y="4897975"/>
            <a:ext cx="2164323" cy="1479929"/>
          </a:xfrm>
          <a:prstGeom prst="rect">
            <a:avLst/>
          </a:prstGeom>
        </p:spPr>
      </p:pic>
      <p:sp>
        <p:nvSpPr>
          <p:cNvPr id="6" name="タイトル 5"/>
          <p:cNvSpPr>
            <a:spLocks noGrp="1"/>
          </p:cNvSpPr>
          <p:nvPr>
            <p:ph type="title"/>
          </p:nvPr>
        </p:nvSpPr>
        <p:spPr/>
        <p:txBody>
          <a:bodyPr/>
          <a:lstStyle/>
          <a:p>
            <a:r>
              <a:rPr lang="en-US" altLang="ja-JP" dirty="0"/>
              <a:t>3.2</a:t>
            </a:r>
            <a:r>
              <a:rPr lang="ja-JP" altLang="en-US" dirty="0"/>
              <a:t>　</a:t>
            </a:r>
            <a:r>
              <a:rPr lang="en-US" altLang="ja-JP" dirty="0"/>
              <a:t> Register rule </a:t>
            </a:r>
            <a:r>
              <a:rPr lang="ja-JP" altLang="en-US" dirty="0" smtClean="0"/>
              <a:t>（</a:t>
            </a:r>
            <a:r>
              <a:rPr lang="en-US" altLang="ja-JP" dirty="0" smtClean="0"/>
              <a:t>3/4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Test the created rules in a “Staging” environment</a:t>
            </a:r>
            <a:endParaRPr lang="en-US" altLang="ja-JP" dirty="0"/>
          </a:p>
          <a:p>
            <a:pPr lvl="1"/>
            <a:endParaRPr lang="en-US" altLang="ja-JP" dirty="0"/>
          </a:p>
          <a:p>
            <a:pPr lvl="1"/>
            <a:r>
              <a:rPr lang="en-US" altLang="ja-JP" dirty="0" smtClean="0"/>
              <a:t>Staging</a:t>
            </a:r>
            <a:endParaRPr lang="en-US" altLang="ja-JP" dirty="0"/>
          </a:p>
          <a:p>
            <a:pPr lvl="2"/>
            <a:r>
              <a:rPr lang="en-US" altLang="ja-JP" dirty="0" smtClean="0"/>
              <a:t>In staging environments, users can send test requests to the rules they’ve created</a:t>
            </a:r>
            <a:endParaRPr lang="en-US" altLang="ja-JP" dirty="0"/>
          </a:p>
          <a:p>
            <a:pPr lvl="2"/>
            <a:r>
              <a:rPr lang="en-US" altLang="ja-JP" dirty="0" smtClean="0"/>
              <a:t>However, the action corresponding to the rule will not be carried out</a:t>
            </a:r>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marL="360000" lvl="2" indent="0">
              <a:buNone/>
            </a:pPr>
            <a:endParaRPr lang="en-US" altLang="ja-JP" dirty="0"/>
          </a:p>
          <a:p>
            <a:pPr lvl="2"/>
            <a:endParaRPr lang="en-US" altLang="ja-JP" dirty="0"/>
          </a:p>
          <a:p>
            <a:pPr lvl="2"/>
            <a:r>
              <a:rPr lang="en-US" altLang="ja-JP" dirty="0"/>
              <a:t>For example, the following figure is an example when a rule that says "Run Action A when a message with the target "HDD" and alert level "Error" is </a:t>
            </a:r>
            <a:r>
              <a:rPr lang="en-US" altLang="ja-JP" dirty="0" smtClean="0"/>
              <a:t>received" </a:t>
            </a:r>
            <a:r>
              <a:rPr lang="en-US" altLang="ja-JP" dirty="0"/>
              <a:t>is </a:t>
            </a:r>
            <a:r>
              <a:rPr lang="en-US" altLang="ja-JP" dirty="0" smtClean="0"/>
              <a:t>tested</a:t>
            </a:r>
            <a:endParaRPr lang="en-US" altLang="ja-JP" dirty="0"/>
          </a:p>
          <a:p>
            <a:pPr lvl="2"/>
            <a:endParaRPr lang="en-US" altLang="ja-JP" dirty="0"/>
          </a:p>
          <a:p>
            <a:pPr lvl="1"/>
            <a:endParaRPr lang="ja-JP" altLang="en-US"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99214379"/>
              </p:ext>
            </p:extLst>
          </p:nvPr>
        </p:nvGraphicFramePr>
        <p:xfrm>
          <a:off x="1523365" y="2526780"/>
          <a:ext cx="9145270" cy="1498320"/>
        </p:xfrm>
        <a:graphic>
          <a:graphicData uri="http://schemas.openxmlformats.org/drawingml/2006/table">
            <a:tbl>
              <a:tblPr firstRow="1" bandRow="1">
                <a:tableStyleId>{5C22544A-7EE6-4342-B048-85BDC9FD1C3A}</a:tableStyleId>
              </a:tblPr>
              <a:tblGrid>
                <a:gridCol w="1663837">
                  <a:extLst>
                    <a:ext uri="{9D8B030D-6E8A-4147-A177-3AD203B41FA5}">
                      <a16:colId xmlns:a16="http://schemas.microsoft.com/office/drawing/2014/main" val="4093734052"/>
                    </a:ext>
                  </a:extLst>
                </a:gridCol>
                <a:gridCol w="2493811">
                  <a:extLst>
                    <a:ext uri="{9D8B030D-6E8A-4147-A177-3AD203B41FA5}">
                      <a16:colId xmlns:a16="http://schemas.microsoft.com/office/drawing/2014/main" val="2037680222"/>
                    </a:ext>
                  </a:extLst>
                </a:gridCol>
                <a:gridCol w="2493811">
                  <a:extLst>
                    <a:ext uri="{9D8B030D-6E8A-4147-A177-3AD203B41FA5}">
                      <a16:colId xmlns:a16="http://schemas.microsoft.com/office/drawing/2014/main" val="857703102"/>
                    </a:ext>
                  </a:extLst>
                </a:gridCol>
                <a:gridCol w="2493811">
                  <a:extLst>
                    <a:ext uri="{9D8B030D-6E8A-4147-A177-3AD203B41FA5}">
                      <a16:colId xmlns:a16="http://schemas.microsoft.com/office/drawing/2014/main" val="2020581266"/>
                    </a:ext>
                  </a:extLst>
                </a:gridCol>
              </a:tblGrid>
              <a:tr h="193712">
                <a:tc>
                  <a:txBody>
                    <a:bodyPr/>
                    <a:lstStyle/>
                    <a:p>
                      <a:pPr algn="ctr"/>
                      <a:r>
                        <a:rPr kumimoji="1" lang="en-US" altLang="ja-JP" sz="1200" b="1" dirty="0" smtClean="0"/>
                        <a:t>Status</a:t>
                      </a:r>
                      <a:endParaRPr kumimoji="1" lang="ja-JP" altLang="en-US" sz="1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pPr algn="ctr"/>
                      <a:r>
                        <a:rPr kumimoji="1" lang="en-US" altLang="ja-JP" sz="1200" b="1" dirty="0" smtClean="0"/>
                        <a:t>Request</a:t>
                      </a:r>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pPr algn="ctr"/>
                      <a:r>
                        <a:rPr kumimoji="1" lang="en-US" altLang="ja-JP" sz="1200" b="1" dirty="0" smtClean="0"/>
                        <a:t>Rule</a:t>
                      </a:r>
                      <a:r>
                        <a:rPr kumimoji="1" lang="en-US" altLang="ja-JP" sz="1200" b="1" baseline="0" dirty="0" smtClean="0"/>
                        <a:t> matching</a:t>
                      </a:r>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pPr algn="ctr"/>
                      <a:r>
                        <a:rPr kumimoji="1" lang="en-US" altLang="ja-JP" sz="1200" b="1" dirty="0" smtClean="0"/>
                        <a:t>Action</a:t>
                      </a:r>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475097892"/>
                  </a:ext>
                </a:extLst>
              </a:tr>
              <a:tr h="612000">
                <a:tc>
                  <a:txBody>
                    <a:bodyPr/>
                    <a:lstStyle/>
                    <a:p>
                      <a:pPr algn="ctr"/>
                      <a:r>
                        <a:rPr kumimoji="1" lang="en-US" altLang="ja-JP" sz="1200" b="1" dirty="0" smtClean="0">
                          <a:solidFill>
                            <a:schemeClr val="bg1"/>
                          </a:solidFill>
                        </a:rPr>
                        <a:t>Staging</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A3368"/>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4598603"/>
                  </a:ext>
                </a:extLst>
              </a:tr>
              <a:tr h="612000">
                <a:tc>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50"/>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07085073"/>
                  </a:ext>
                </a:extLst>
              </a:tr>
            </a:tbl>
          </a:graphicData>
        </a:graphic>
      </p:graphicFrame>
      <p:sp>
        <p:nvSpPr>
          <p:cNvPr id="5" name="右矢印 4"/>
          <p:cNvSpPr/>
          <p:nvPr/>
        </p:nvSpPr>
        <p:spPr bwMode="auto">
          <a:xfrm>
            <a:off x="3863690" y="2852296"/>
            <a:ext cx="4307021" cy="484632"/>
          </a:xfrm>
          <a:prstGeom prst="rightArrow">
            <a:avLst/>
          </a:prstGeom>
          <a:solidFill>
            <a:srgbClr val="0A3368"/>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
        <p:nvSpPr>
          <p:cNvPr id="8" name="右矢印 7"/>
          <p:cNvSpPr/>
          <p:nvPr/>
        </p:nvSpPr>
        <p:spPr bwMode="auto">
          <a:xfrm>
            <a:off x="4208708" y="3448593"/>
            <a:ext cx="6433447" cy="484632"/>
          </a:xfrm>
          <a:prstGeom prst="rightArrow">
            <a:avLst/>
          </a:prstGeom>
          <a:solidFill>
            <a:srgbClr val="00B05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角丸四角形 8"/>
          <p:cNvSpPr/>
          <p:nvPr/>
        </p:nvSpPr>
        <p:spPr bwMode="auto">
          <a:xfrm>
            <a:off x="3393530" y="2863352"/>
            <a:ext cx="1980000" cy="432000"/>
          </a:xfrm>
          <a:prstGeom prst="roundRect">
            <a:avLst/>
          </a:prstGeom>
          <a:solidFill>
            <a:schemeClr val="bg1"/>
          </a:solidFill>
          <a:ln w="1270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Test request</a:t>
            </a:r>
          </a:p>
        </p:txBody>
      </p:sp>
      <p:sp>
        <p:nvSpPr>
          <p:cNvPr id="10" name="角丸四角形 9"/>
          <p:cNvSpPr/>
          <p:nvPr/>
        </p:nvSpPr>
        <p:spPr bwMode="auto">
          <a:xfrm>
            <a:off x="3393530" y="3482046"/>
            <a:ext cx="1980000" cy="432000"/>
          </a:xfrm>
          <a:prstGeom prst="roundRect">
            <a:avLst/>
          </a:prstGeom>
          <a:solidFill>
            <a:schemeClr val="bg1"/>
          </a:solidFill>
          <a:ln w="127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Request</a:t>
            </a:r>
          </a:p>
        </p:txBody>
      </p:sp>
      <p:sp>
        <p:nvSpPr>
          <p:cNvPr id="11" name="角丸四角形 10"/>
          <p:cNvSpPr/>
          <p:nvPr/>
        </p:nvSpPr>
        <p:spPr bwMode="auto">
          <a:xfrm>
            <a:off x="5846060" y="2863352"/>
            <a:ext cx="1980000" cy="432000"/>
          </a:xfrm>
          <a:prstGeom prst="roundRect">
            <a:avLst/>
          </a:prstGeom>
          <a:solidFill>
            <a:schemeClr val="bg1"/>
          </a:solidFill>
          <a:ln w="1270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Rule matching</a:t>
            </a:r>
          </a:p>
          <a:p>
            <a:pPr algn="ctr"/>
            <a:r>
              <a:rPr lang="ja-JP" altLang="en-US" sz="1200" b="1" dirty="0" smtClean="0">
                <a:latin typeface="+mn-ea"/>
              </a:rPr>
              <a:t>（</a:t>
            </a:r>
            <a:r>
              <a:rPr lang="en-US" altLang="ja-JP" sz="1200" b="1" dirty="0" smtClean="0">
                <a:latin typeface="+mn-ea"/>
              </a:rPr>
              <a:t>with result log</a:t>
            </a:r>
            <a:r>
              <a:rPr lang="ja-JP" altLang="en-US" sz="1200" b="1" dirty="0" smtClean="0">
                <a:latin typeface="+mn-ea"/>
              </a:rPr>
              <a:t>）</a:t>
            </a:r>
            <a:endParaRPr lang="en-US" altLang="ja-JP" sz="1200" b="1" dirty="0" smtClean="0">
              <a:latin typeface="+mn-ea"/>
            </a:endParaRPr>
          </a:p>
        </p:txBody>
      </p:sp>
      <p:sp>
        <p:nvSpPr>
          <p:cNvPr id="12" name="角丸四角形 11"/>
          <p:cNvSpPr/>
          <p:nvPr/>
        </p:nvSpPr>
        <p:spPr bwMode="auto">
          <a:xfrm>
            <a:off x="5846060" y="3482046"/>
            <a:ext cx="1980000" cy="432000"/>
          </a:xfrm>
          <a:prstGeom prst="roundRect">
            <a:avLst/>
          </a:prstGeom>
          <a:solidFill>
            <a:schemeClr val="bg1"/>
          </a:solidFill>
          <a:ln w="127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Rule matching</a:t>
            </a:r>
          </a:p>
        </p:txBody>
      </p:sp>
      <p:sp>
        <p:nvSpPr>
          <p:cNvPr id="13" name="角丸四角形 12"/>
          <p:cNvSpPr/>
          <p:nvPr/>
        </p:nvSpPr>
        <p:spPr bwMode="auto">
          <a:xfrm>
            <a:off x="8305280" y="3482046"/>
            <a:ext cx="1980000" cy="432000"/>
          </a:xfrm>
          <a:prstGeom prst="roundRect">
            <a:avLst/>
          </a:prstGeom>
          <a:solidFill>
            <a:schemeClr val="bg1"/>
          </a:solidFill>
          <a:ln w="127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Action</a:t>
            </a:r>
          </a:p>
        </p:txBody>
      </p:sp>
      <p:sp>
        <p:nvSpPr>
          <p:cNvPr id="18" name="角丸四角形 17"/>
          <p:cNvSpPr/>
          <p:nvPr/>
        </p:nvSpPr>
        <p:spPr bwMode="auto">
          <a:xfrm>
            <a:off x="1617461" y="5810404"/>
            <a:ext cx="2349496" cy="504000"/>
          </a:xfrm>
          <a:prstGeom prst="roundRect">
            <a:avLst>
              <a:gd name="adj" fmla="val 7383"/>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8760369" y="5692383"/>
            <a:ext cx="1440201" cy="630388"/>
          </a:xfrm>
          <a:prstGeom prst="roundRect">
            <a:avLst>
              <a:gd name="adj" fmla="val 7383"/>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角丸四角形 19"/>
          <p:cNvSpPr/>
          <p:nvPr/>
        </p:nvSpPr>
        <p:spPr bwMode="auto">
          <a:xfrm>
            <a:off x="4434859" y="5589301"/>
            <a:ext cx="3744000" cy="288040"/>
          </a:xfrm>
          <a:prstGeom prst="roundRect">
            <a:avLst>
              <a:gd name="adj" fmla="val 7383"/>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1" name="直線矢印コネクタ 20"/>
          <p:cNvCxnSpPr>
            <a:stCxn id="18" idx="3"/>
            <a:endCxn id="20" idx="1"/>
          </p:cNvCxnSpPr>
          <p:nvPr/>
        </p:nvCxnSpPr>
        <p:spPr bwMode="auto">
          <a:xfrm flipV="1">
            <a:off x="3966957" y="5733321"/>
            <a:ext cx="467902" cy="32908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直線矢印コネクタ 21"/>
          <p:cNvCxnSpPr>
            <a:stCxn id="20" idx="3"/>
            <a:endCxn id="19" idx="1"/>
          </p:cNvCxnSpPr>
          <p:nvPr/>
        </p:nvCxnSpPr>
        <p:spPr bwMode="auto">
          <a:xfrm>
            <a:off x="8178859" y="5733321"/>
            <a:ext cx="581510" cy="274256"/>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04435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earn_map_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360" y="2695062"/>
            <a:ext cx="8951550" cy="3496699"/>
          </a:xfrm>
          <a:prstGeom prst="rect">
            <a:avLst/>
          </a:prstGeom>
          <a:noFill/>
          <a:extLst>
            <a:ext uri="{909E8E84-426E-40DD-AFC4-6F175D3DCCD1}">
              <a14:hiddenFill xmlns:a14="http://schemas.microsoft.com/office/drawing/2010/main">
                <a:solidFill>
                  <a:srgbClr val="FFFFFF"/>
                </a:solidFill>
              </a14:hiddenFill>
            </a:ext>
          </a:extLst>
        </p:spPr>
      </p:pic>
      <p:sp>
        <p:nvSpPr>
          <p:cNvPr id="6" name="タイトル 5"/>
          <p:cNvSpPr>
            <a:spLocks noGrp="1"/>
          </p:cNvSpPr>
          <p:nvPr>
            <p:ph type="title"/>
          </p:nvPr>
        </p:nvSpPr>
        <p:spPr/>
        <p:txBody>
          <a:bodyPr/>
          <a:lstStyle/>
          <a:p>
            <a:r>
              <a:rPr lang="en-US" altLang="ja-JP" dirty="0"/>
              <a:t>3.2</a:t>
            </a:r>
            <a:r>
              <a:rPr lang="ja-JP" altLang="en-US" dirty="0"/>
              <a:t>　</a:t>
            </a:r>
            <a:r>
              <a:rPr lang="en-US" altLang="ja-JP" dirty="0"/>
              <a:t> Register rule </a:t>
            </a:r>
            <a:r>
              <a:rPr lang="ja-JP" altLang="en-US" dirty="0" smtClean="0"/>
              <a:t>（</a:t>
            </a:r>
            <a:r>
              <a:rPr lang="en-US" altLang="ja-JP" dirty="0" smtClean="0"/>
              <a:t>4/4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Use the tested rules in the Production environment</a:t>
            </a:r>
            <a:endParaRPr lang="en-US" altLang="ja-JP" dirty="0"/>
          </a:p>
          <a:p>
            <a:pPr marL="180000" lvl="1" indent="0">
              <a:buNone/>
            </a:pPr>
            <a:endParaRPr lang="en-US" altLang="ja-JP" dirty="0"/>
          </a:p>
          <a:p>
            <a:pPr lvl="1"/>
            <a:r>
              <a:rPr lang="en-US" altLang="ja-JP" dirty="0" smtClean="0"/>
              <a:t>Production</a:t>
            </a:r>
            <a:endParaRPr lang="en-US" altLang="ja-JP" dirty="0"/>
          </a:p>
          <a:p>
            <a:pPr lvl="2"/>
            <a:r>
              <a:rPr lang="en-US" altLang="ja-JP" dirty="0"/>
              <a:t>The decision table can be moved to "Production" only </a:t>
            </a:r>
            <a:r>
              <a:rPr lang="en-US" altLang="ja-JP" dirty="0" smtClean="0"/>
              <a:t>after </a:t>
            </a:r>
            <a:r>
              <a:rPr lang="en-US" altLang="ja-JP" dirty="0"/>
              <a:t>it's rules has been verified in the staging </a:t>
            </a:r>
            <a:r>
              <a:rPr lang="en-US" altLang="ja-JP" dirty="0" smtClean="0"/>
              <a:t>environment</a:t>
            </a:r>
          </a:p>
          <a:p>
            <a:pPr lvl="2"/>
            <a:r>
              <a:rPr lang="en-US" altLang="ja-JP" dirty="0"/>
              <a:t>If a rule has been matched in the production environment, the contents written in the decision table file's "action part" will be executed (in the Base document, the "ITA driver" will be linked)</a:t>
            </a:r>
            <a:endParaRPr lang="ja-JP" altLang="en-US" dirty="0"/>
          </a:p>
          <a:p>
            <a:endParaRPr kumimoji="1" lang="ja-JP" altLang="en-US" dirty="0"/>
          </a:p>
        </p:txBody>
      </p:sp>
      <p:pic>
        <p:nvPicPr>
          <p:cNvPr id="2" name="図 1"/>
          <p:cNvPicPr>
            <a:picLocks noChangeAspect="1"/>
          </p:cNvPicPr>
          <p:nvPr/>
        </p:nvPicPr>
        <p:blipFill>
          <a:blip r:embed="rId3"/>
          <a:stretch>
            <a:fillRect/>
          </a:stretch>
        </p:blipFill>
        <p:spPr>
          <a:xfrm>
            <a:off x="4798869" y="3921290"/>
            <a:ext cx="2328532" cy="1642309"/>
          </a:xfrm>
          <a:prstGeom prst="rect">
            <a:avLst/>
          </a:prstGeom>
        </p:spPr>
      </p:pic>
      <p:sp>
        <p:nvSpPr>
          <p:cNvPr id="10" name="正方形/長方形 9"/>
          <p:cNvSpPr/>
          <p:nvPr/>
        </p:nvSpPr>
        <p:spPr bwMode="auto">
          <a:xfrm>
            <a:off x="4583790" y="4742444"/>
            <a:ext cx="5636396" cy="86412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9482130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3.3</a:t>
            </a:r>
            <a:r>
              <a:rPr lang="ja-JP" altLang="en-US" dirty="0"/>
              <a:t>　</a:t>
            </a:r>
            <a:r>
              <a:rPr lang="en-US" altLang="ja-JP" dirty="0" smtClean="0"/>
              <a:t>Determine rules</a:t>
            </a:r>
            <a:r>
              <a:rPr lang="ja-JP" altLang="en-US" dirty="0" smtClean="0"/>
              <a:t>（</a:t>
            </a:r>
            <a:r>
              <a:rPr lang="en-US" altLang="ja-JP" dirty="0"/>
              <a:t>1/3</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The following chapter will cover the part marked with red</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108742173"/>
              </p:ext>
            </p:extLst>
          </p:nvPr>
        </p:nvGraphicFramePr>
        <p:xfrm>
          <a:off x="580820" y="1520790"/>
          <a:ext cx="10483870" cy="4464000"/>
        </p:xfrm>
        <a:graphic>
          <a:graphicData uri="http://schemas.openxmlformats.org/drawingml/2006/table">
            <a:tbl>
              <a:tblPr firstRow="1" bandRow="1">
                <a:tableStyleId>{5C22544A-7EE6-4342-B048-85BDC9FD1C3A}</a:tableStyleId>
              </a:tblPr>
              <a:tblGrid>
                <a:gridCol w="5824960">
                  <a:extLst>
                    <a:ext uri="{9D8B030D-6E8A-4147-A177-3AD203B41FA5}">
                      <a16:colId xmlns:a16="http://schemas.microsoft.com/office/drawing/2014/main" val="772907950"/>
                    </a:ext>
                  </a:extLst>
                </a:gridCol>
                <a:gridCol w="3113859">
                  <a:extLst>
                    <a:ext uri="{9D8B030D-6E8A-4147-A177-3AD203B41FA5}">
                      <a16:colId xmlns:a16="http://schemas.microsoft.com/office/drawing/2014/main" val="2362345457"/>
                    </a:ext>
                  </a:extLst>
                </a:gridCol>
                <a:gridCol w="1545051">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Operation</a:t>
                      </a:r>
                      <a:r>
                        <a:rPr kumimoji="1" lang="en-US" altLang="ja-JP" baseline="0" dirty="0" smtClean="0">
                          <a:solidFill>
                            <a:schemeClr val="bg1"/>
                          </a:solidFill>
                        </a:rPr>
                        <a:t> flow</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068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258076725"/>
                  </a:ext>
                </a:extLst>
              </a:tr>
            </a:tbl>
          </a:graphicData>
        </a:graphic>
      </p:graphicFrame>
      <p:sp>
        <p:nvSpPr>
          <p:cNvPr id="5" name="正方形/長方形 4"/>
          <p:cNvSpPr/>
          <p:nvPr/>
        </p:nvSpPr>
        <p:spPr bwMode="auto">
          <a:xfrm>
            <a:off x="580820" y="1988799"/>
            <a:ext cx="10483870" cy="399460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8" name="正方形/長方形 7"/>
          <p:cNvSpPr/>
          <p:nvPr/>
        </p:nvSpPr>
        <p:spPr bwMode="auto">
          <a:xfrm>
            <a:off x="695120" y="2277146"/>
            <a:ext cx="8785350" cy="648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3.1</a:t>
            </a:r>
            <a:r>
              <a:rPr lang="ja-JP" altLang="en-US" b="1" dirty="0">
                <a:latin typeface="+mn-ea"/>
              </a:rPr>
              <a:t>　</a:t>
            </a:r>
            <a:r>
              <a:rPr lang="en-US" altLang="ja-JP" b="1" dirty="0">
                <a:latin typeface="+mn-ea"/>
              </a:rPr>
              <a:t>Create Decision table file</a:t>
            </a:r>
            <a:endParaRPr lang="ja-JP" altLang="en-US" b="1" dirty="0">
              <a:latin typeface="+mn-ea"/>
            </a:endParaRPr>
          </a:p>
        </p:txBody>
      </p:sp>
      <p:sp>
        <p:nvSpPr>
          <p:cNvPr id="9" name="正方形/長方形 8"/>
          <p:cNvSpPr/>
          <p:nvPr/>
        </p:nvSpPr>
        <p:spPr bwMode="auto">
          <a:xfrm>
            <a:off x="695120" y="3412506"/>
            <a:ext cx="8785350" cy="648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3.2</a:t>
            </a:r>
            <a:r>
              <a:rPr lang="ja-JP" altLang="en-US" b="1" dirty="0">
                <a:latin typeface="+mn-ea"/>
              </a:rPr>
              <a:t>　</a:t>
            </a:r>
            <a:r>
              <a:rPr lang="en-US" altLang="ja-JP" b="1" dirty="0">
                <a:latin typeface="+mn-ea"/>
              </a:rPr>
              <a:t>Register rule</a:t>
            </a:r>
            <a:endParaRPr lang="ja-JP" altLang="en-US" b="1" dirty="0">
              <a:latin typeface="+mn-ea"/>
            </a:endParaRPr>
          </a:p>
        </p:txBody>
      </p:sp>
      <p:sp>
        <p:nvSpPr>
          <p:cNvPr id="10" name="正方形/長方形 9"/>
          <p:cNvSpPr/>
          <p:nvPr/>
        </p:nvSpPr>
        <p:spPr bwMode="auto">
          <a:xfrm>
            <a:off x="6604260" y="3533609"/>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060"/>
                </a:solidFill>
                <a:latin typeface="+mn-ea"/>
              </a:rPr>
              <a:t>Rule</a:t>
            </a:r>
            <a:endParaRPr kumimoji="1" lang="ja-JP" altLang="en-US" b="1" dirty="0" smtClean="0">
              <a:solidFill>
                <a:srgbClr val="002060"/>
              </a:solidFill>
              <a:latin typeface="+mn-ea"/>
            </a:endParaRPr>
          </a:p>
        </p:txBody>
      </p:sp>
      <p:sp>
        <p:nvSpPr>
          <p:cNvPr id="11" name="正方形/長方形 10"/>
          <p:cNvSpPr/>
          <p:nvPr/>
        </p:nvSpPr>
        <p:spPr bwMode="auto">
          <a:xfrm>
            <a:off x="6609490" y="2386950"/>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latin typeface="+mn-ea"/>
              </a:rPr>
              <a:t>Decision table</a:t>
            </a:r>
            <a:endParaRPr lang="ja-JP" altLang="en-US" b="1" dirty="0">
              <a:latin typeface="+mn-ea"/>
            </a:endParaRPr>
          </a:p>
        </p:txBody>
      </p:sp>
      <p:sp>
        <p:nvSpPr>
          <p:cNvPr id="12" name="二等辺三角形 11"/>
          <p:cNvSpPr/>
          <p:nvPr/>
        </p:nvSpPr>
        <p:spPr bwMode="auto">
          <a:xfrm rot="10800000">
            <a:off x="3359660" y="3137166"/>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 name="正方形/長方形 12"/>
          <p:cNvSpPr/>
          <p:nvPr/>
        </p:nvSpPr>
        <p:spPr bwMode="auto">
          <a:xfrm>
            <a:off x="695120" y="4543220"/>
            <a:ext cx="8785350" cy="1152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solidFill>
                  <a:srgbClr val="FF0000"/>
                </a:solidFill>
                <a:latin typeface="+mn-ea"/>
              </a:rPr>
              <a:t>3</a:t>
            </a:r>
            <a:r>
              <a:rPr kumimoji="1" lang="en-US" altLang="ja-JP" b="1" dirty="0" smtClean="0">
                <a:solidFill>
                  <a:srgbClr val="FF0000"/>
                </a:solidFill>
                <a:latin typeface="+mn-ea"/>
              </a:rPr>
              <a:t>.3</a:t>
            </a:r>
            <a:r>
              <a:rPr kumimoji="1" lang="ja-JP" altLang="en-US" b="1" dirty="0" smtClean="0">
                <a:solidFill>
                  <a:srgbClr val="FF0000"/>
                </a:solidFill>
                <a:latin typeface="+mn-ea"/>
              </a:rPr>
              <a:t>　</a:t>
            </a:r>
            <a:r>
              <a:rPr kumimoji="1" lang="en-US" altLang="ja-JP" b="1" dirty="0" smtClean="0">
                <a:solidFill>
                  <a:srgbClr val="FF0000"/>
                </a:solidFill>
                <a:latin typeface="+mn-ea"/>
              </a:rPr>
              <a:t>Determine rules</a:t>
            </a:r>
            <a:endParaRPr kumimoji="1" lang="ja-JP" altLang="en-US" b="1" dirty="0" smtClean="0">
              <a:solidFill>
                <a:srgbClr val="FF0000"/>
              </a:solidFill>
              <a:latin typeface="+mn-ea"/>
            </a:endParaRPr>
          </a:p>
        </p:txBody>
      </p:sp>
      <p:sp>
        <p:nvSpPr>
          <p:cNvPr id="14" name="正方形/長方形 13"/>
          <p:cNvSpPr/>
          <p:nvPr/>
        </p:nvSpPr>
        <p:spPr bwMode="auto">
          <a:xfrm>
            <a:off x="6609490" y="4653024"/>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FF0000"/>
                </a:solidFill>
                <a:latin typeface="+mn-ea"/>
              </a:rPr>
              <a:t>Request history</a:t>
            </a:r>
          </a:p>
        </p:txBody>
      </p:sp>
      <p:sp>
        <p:nvSpPr>
          <p:cNvPr id="15" name="二等辺三角形 14"/>
          <p:cNvSpPr/>
          <p:nvPr/>
        </p:nvSpPr>
        <p:spPr bwMode="auto">
          <a:xfrm rot="10800000">
            <a:off x="3359660" y="426048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6604260" y="5189648"/>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FF0000"/>
                </a:solidFill>
                <a:latin typeface="+mn-ea"/>
              </a:rPr>
              <a:t>Action history</a:t>
            </a:r>
            <a:endParaRPr kumimoji="1" lang="ja-JP" altLang="en-US" b="1" dirty="0" smtClean="0">
              <a:solidFill>
                <a:srgbClr val="FF0000"/>
              </a:solidFill>
              <a:latin typeface="+mn-ea"/>
            </a:endParaRPr>
          </a:p>
        </p:txBody>
      </p:sp>
      <p:sp>
        <p:nvSpPr>
          <p:cNvPr id="17" name="正方形/長方形 16"/>
          <p:cNvSpPr/>
          <p:nvPr/>
        </p:nvSpPr>
        <p:spPr bwMode="auto">
          <a:xfrm>
            <a:off x="9556800" y="1531340"/>
            <a:ext cx="1507890" cy="445206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a:solidFill>
                <a:srgbClr val="FF0000"/>
              </a:solidFill>
              <a:latin typeface="+mn-ea"/>
            </a:endParaRPr>
          </a:p>
          <a:p>
            <a:pPr algn="ctr"/>
            <a:endParaRPr lang="en-US" altLang="ja-JP" b="1" dirty="0" smtClean="0">
              <a:solidFill>
                <a:srgbClr val="FF0000"/>
              </a:solidFill>
              <a:latin typeface="+mn-ea"/>
            </a:endParaRPr>
          </a:p>
          <a:p>
            <a:pPr algn="ctr"/>
            <a:endParaRPr lang="en-US" altLang="ja-JP" b="1" dirty="0">
              <a:solidFill>
                <a:srgbClr val="FF0000"/>
              </a:solidFill>
              <a:latin typeface="+mn-ea"/>
            </a:endParaRPr>
          </a:p>
          <a:p>
            <a:pPr algn="ctr"/>
            <a:r>
              <a:rPr lang="en-US" altLang="ja-JP" b="1" dirty="0" smtClean="0">
                <a:solidFill>
                  <a:srgbClr val="FF0000"/>
                </a:solidFill>
                <a:latin typeface="+mn-ea"/>
              </a:rPr>
              <a:t>Rule</a:t>
            </a:r>
            <a:endParaRPr lang="ja-JP" altLang="en-US" b="1" dirty="0">
              <a:solidFill>
                <a:srgbClr val="FF0000"/>
              </a:solidFill>
              <a:latin typeface="+mn-ea"/>
            </a:endParaRPr>
          </a:p>
        </p:txBody>
      </p:sp>
      <p:sp>
        <p:nvSpPr>
          <p:cNvPr id="19" name="フリーフォーム 18"/>
          <p:cNvSpPr/>
          <p:nvPr/>
        </p:nvSpPr>
        <p:spPr bwMode="auto">
          <a:xfrm>
            <a:off x="551230" y="1988799"/>
            <a:ext cx="10513460" cy="4007161"/>
          </a:xfrm>
          <a:custGeom>
            <a:avLst/>
            <a:gdLst>
              <a:gd name="connsiteX0" fmla="*/ 9005570 w 10513460"/>
              <a:gd name="connsiteY0" fmla="*/ 0 h 4007161"/>
              <a:gd name="connsiteX1" fmla="*/ 10513460 w 10513460"/>
              <a:gd name="connsiteY1" fmla="*/ 0 h 4007161"/>
              <a:gd name="connsiteX2" fmla="*/ 10513460 w 10513460"/>
              <a:gd name="connsiteY2" fmla="*/ 2206911 h 4007161"/>
              <a:gd name="connsiteX3" fmla="*/ 10513460 w 10513460"/>
              <a:gd name="connsiteY3" fmla="*/ 4005151 h 4007161"/>
              <a:gd name="connsiteX4" fmla="*/ 10513460 w 10513460"/>
              <a:gd name="connsiteY4" fmla="*/ 4007161 h 4007161"/>
              <a:gd name="connsiteX5" fmla="*/ 0 w 10513460"/>
              <a:gd name="connsiteY5" fmla="*/ 4007161 h 4007161"/>
              <a:gd name="connsiteX6" fmla="*/ 0 w 10513460"/>
              <a:gd name="connsiteY6" fmla="*/ 2206911 h 4007161"/>
              <a:gd name="connsiteX7" fmla="*/ 9005570 w 10513460"/>
              <a:gd name="connsiteY7" fmla="*/ 2206911 h 400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13460" h="4007161">
                <a:moveTo>
                  <a:pt x="9005570" y="0"/>
                </a:moveTo>
                <a:lnTo>
                  <a:pt x="10513460" y="0"/>
                </a:lnTo>
                <a:lnTo>
                  <a:pt x="10513460" y="2206911"/>
                </a:lnTo>
                <a:lnTo>
                  <a:pt x="10513460" y="4005151"/>
                </a:lnTo>
                <a:lnTo>
                  <a:pt x="10513460" y="4007161"/>
                </a:lnTo>
                <a:lnTo>
                  <a:pt x="0" y="4007161"/>
                </a:lnTo>
                <a:lnTo>
                  <a:pt x="0" y="2206911"/>
                </a:lnTo>
                <a:lnTo>
                  <a:pt x="9005570" y="2206911"/>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15434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3.3</a:t>
            </a:r>
            <a:r>
              <a:rPr lang="ja-JP" altLang="en-US" dirty="0"/>
              <a:t>　</a:t>
            </a:r>
            <a:r>
              <a:rPr lang="en-US" altLang="ja-JP" dirty="0"/>
              <a:t> Determine rules </a:t>
            </a:r>
            <a:r>
              <a:rPr lang="ja-JP" altLang="en-US" dirty="0" smtClean="0"/>
              <a:t>（</a:t>
            </a:r>
            <a:r>
              <a:rPr lang="en-US" altLang="ja-JP" dirty="0"/>
              <a:t>2/3</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"Request history" and "Action history" </a:t>
            </a:r>
            <a:r>
              <a:rPr lang="en-US" altLang="ja-JP" dirty="0" smtClean="0"/>
              <a:t>screen</a:t>
            </a:r>
          </a:p>
          <a:p>
            <a:endParaRPr lang="en-US" altLang="ja-JP" dirty="0"/>
          </a:p>
          <a:p>
            <a:pPr lvl="1"/>
            <a:r>
              <a:rPr lang="en-US" altLang="ja-JP" dirty="0"/>
              <a:t>If a test request has been sent to correspond to a rule in the "Staging" </a:t>
            </a:r>
            <a:r>
              <a:rPr lang="en-US" altLang="ja-JP" dirty="0" smtClean="0"/>
              <a:t>environment</a:t>
            </a:r>
          </a:p>
          <a:p>
            <a:pPr lvl="2"/>
            <a:r>
              <a:rPr lang="en-US" altLang="ja-JP" dirty="0" smtClean="0"/>
              <a:t>The request will be added to “Request history”</a:t>
            </a:r>
          </a:p>
          <a:p>
            <a:pPr lvl="2"/>
            <a:endParaRPr lang="en-US" altLang="ja-JP" dirty="0"/>
          </a:p>
          <a:p>
            <a:pPr lvl="1"/>
            <a:r>
              <a:rPr lang="en-US" altLang="ja-JP" dirty="0"/>
              <a:t>If a request has been sent to a rule applied to the production </a:t>
            </a:r>
            <a:r>
              <a:rPr lang="en-US" altLang="ja-JP" dirty="0" smtClean="0"/>
              <a:t>environment</a:t>
            </a:r>
          </a:p>
          <a:p>
            <a:pPr lvl="2"/>
            <a:r>
              <a:rPr lang="en-US" altLang="ja-JP" dirty="0"/>
              <a:t>The request will be added to “Request history”</a:t>
            </a:r>
          </a:p>
          <a:p>
            <a:pPr lvl="2"/>
            <a:r>
              <a:rPr lang="en-US" altLang="ja-JP" dirty="0"/>
              <a:t>If a </a:t>
            </a:r>
            <a:r>
              <a:rPr lang="en-US" altLang="ja-JP" dirty="0" smtClean="0"/>
              <a:t>received </a:t>
            </a:r>
            <a:r>
              <a:rPr lang="en-US" altLang="ja-JP" dirty="0"/>
              <a:t>request matches a rule, the executed action will be added to "Action history"</a:t>
            </a: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475551837"/>
              </p:ext>
            </p:extLst>
          </p:nvPr>
        </p:nvGraphicFramePr>
        <p:xfrm>
          <a:off x="1429436" y="3645030"/>
          <a:ext cx="9333129" cy="2379018"/>
        </p:xfrm>
        <a:graphic>
          <a:graphicData uri="http://schemas.openxmlformats.org/drawingml/2006/table">
            <a:tbl>
              <a:tblPr firstRow="1" bandRow="1">
                <a:tableStyleId>{5C22544A-7EE6-4342-B048-85BDC9FD1C3A}</a:tableStyleId>
              </a:tblPr>
              <a:tblGrid>
                <a:gridCol w="1449129">
                  <a:extLst>
                    <a:ext uri="{9D8B030D-6E8A-4147-A177-3AD203B41FA5}">
                      <a16:colId xmlns:a16="http://schemas.microsoft.com/office/drawing/2014/main" val="4093734052"/>
                    </a:ext>
                  </a:extLst>
                </a:gridCol>
                <a:gridCol w="2628000">
                  <a:extLst>
                    <a:ext uri="{9D8B030D-6E8A-4147-A177-3AD203B41FA5}">
                      <a16:colId xmlns:a16="http://schemas.microsoft.com/office/drawing/2014/main" val="2037680222"/>
                    </a:ext>
                  </a:extLst>
                </a:gridCol>
                <a:gridCol w="2628000">
                  <a:extLst>
                    <a:ext uri="{9D8B030D-6E8A-4147-A177-3AD203B41FA5}">
                      <a16:colId xmlns:a16="http://schemas.microsoft.com/office/drawing/2014/main" val="857703102"/>
                    </a:ext>
                  </a:extLst>
                </a:gridCol>
                <a:gridCol w="2628000">
                  <a:extLst>
                    <a:ext uri="{9D8B030D-6E8A-4147-A177-3AD203B41FA5}">
                      <a16:colId xmlns:a16="http://schemas.microsoft.com/office/drawing/2014/main" val="2020581266"/>
                    </a:ext>
                  </a:extLst>
                </a:gridCol>
              </a:tblGrid>
              <a:tr h="360000">
                <a:tc>
                  <a:txBody>
                    <a:bodyPr/>
                    <a:lstStyle/>
                    <a:p>
                      <a:pPr algn="ctr"/>
                      <a:r>
                        <a:rPr kumimoji="1" lang="en-US" altLang="ja-JP" sz="1200" b="1" dirty="0" smtClean="0"/>
                        <a:t>Status</a:t>
                      </a:r>
                      <a:endParaRPr kumimoji="1" lang="ja-JP" altLang="en-US" sz="1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pPr algn="ctr"/>
                      <a:r>
                        <a:rPr kumimoji="1" lang="en-US" altLang="ja-JP" sz="1200" b="1" dirty="0" smtClean="0"/>
                        <a:t>Request</a:t>
                      </a:r>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pPr algn="ctr"/>
                      <a:r>
                        <a:rPr kumimoji="1" lang="en-US" altLang="ja-JP" sz="1200" b="1" dirty="0" smtClean="0"/>
                        <a:t>Rule matching</a:t>
                      </a:r>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pPr algn="ctr"/>
                      <a:r>
                        <a:rPr kumimoji="1" lang="en-US" altLang="ja-JP" sz="1200" b="1" dirty="0" smtClean="0"/>
                        <a:t>Action</a:t>
                      </a:r>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475097892"/>
                  </a:ext>
                </a:extLst>
              </a:tr>
              <a:tr h="720000">
                <a:tc rowSpan="2">
                  <a:txBody>
                    <a:bodyPr/>
                    <a:lstStyle/>
                    <a:p>
                      <a:pPr algn="ctr"/>
                      <a:r>
                        <a:rPr kumimoji="1" lang="en-US" altLang="ja-JP" sz="1200" b="1" dirty="0" smtClean="0">
                          <a:solidFill>
                            <a:schemeClr val="bg1"/>
                          </a:solidFill>
                        </a:rPr>
                        <a:t>Staging</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A3368"/>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4598603"/>
                  </a:ext>
                </a:extLst>
              </a:tr>
              <a:tr h="289509">
                <a:tc vMerge="1">
                  <a:txBody>
                    <a:bodyPr/>
                    <a:lstStyle/>
                    <a:p>
                      <a:pPr algn="ct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A3368"/>
                    </a:solidFill>
                  </a:tcPr>
                </a:tc>
                <a:tc>
                  <a:txBody>
                    <a:bodyPr/>
                    <a:lstStyle/>
                    <a:p>
                      <a:pPr algn="r"/>
                      <a:r>
                        <a:rPr kumimoji="1" lang="en-US" altLang="ja-JP" sz="1200" b="1" dirty="0" smtClean="0">
                          <a:solidFill>
                            <a:srgbClr val="FF0000"/>
                          </a:solidFill>
                        </a:rPr>
                        <a:t>Request history</a:t>
                      </a:r>
                      <a:endParaRPr kumimoji="1" lang="ja-JP" altLang="en-US" sz="1200" b="1" dirty="0">
                        <a:solidFill>
                          <a:srgbClr val="FF0000"/>
                        </a:solidFill>
                      </a:endParaRP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kumimoji="1" lang="ja-JP" altLang="en-US" sz="1200" b="1" dirty="0">
                        <a:solidFill>
                          <a:srgbClr val="FF0000"/>
                        </a:solidFill>
                      </a:endParaRP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19562036"/>
                  </a:ext>
                </a:extLst>
              </a:tr>
              <a:tr h="720000">
                <a:tc rowSpan="2">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50"/>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endParaRPr kumimoji="1" lang="ja-JP" altLang="en-US" sz="1200" b="1" dirty="0"/>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07085073"/>
                  </a:ext>
                </a:extLst>
              </a:tr>
              <a:tr h="289509">
                <a:tc vMerge="1">
                  <a:txBody>
                    <a:bodyPr/>
                    <a:lstStyle/>
                    <a:p>
                      <a:pPr algn="ctr"/>
                      <a:endParaRPr kumimoji="1" lang="ja-JP" altLang="en-US" sz="1200" b="1" dirty="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50"/>
                    </a:solidFill>
                  </a:tcPr>
                </a:tc>
                <a:tc>
                  <a:txBody>
                    <a:bodyPr/>
                    <a:lstStyle/>
                    <a:p>
                      <a:pPr algn="r"/>
                      <a:r>
                        <a:rPr kumimoji="1" lang="en-US" altLang="ja-JP" sz="1200" b="1" dirty="0" smtClean="0">
                          <a:solidFill>
                            <a:srgbClr val="FF0000"/>
                          </a:solidFill>
                        </a:rPr>
                        <a:t>Request history</a:t>
                      </a:r>
                      <a:endParaRPr kumimoji="1" lang="ja-JP" altLang="en-US" sz="1200" b="1" dirty="0">
                        <a:solidFill>
                          <a:srgbClr val="FF0000"/>
                        </a:solidFill>
                      </a:endParaRP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kumimoji="1" lang="ja-JP" altLang="en-US" sz="1200" b="1" dirty="0">
                        <a:solidFill>
                          <a:srgbClr val="FF0000"/>
                        </a:solidFill>
                      </a:endParaRP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kumimoji="1" lang="en-US" altLang="ja-JP" sz="1200" b="1" dirty="0" smtClean="0">
                          <a:solidFill>
                            <a:srgbClr val="FF0000"/>
                          </a:solidFill>
                        </a:rPr>
                        <a:t>Action history</a:t>
                      </a:r>
                      <a:endParaRPr kumimoji="1" lang="ja-JP" altLang="en-US" sz="1200" b="1" dirty="0">
                        <a:solidFill>
                          <a:srgbClr val="FF0000"/>
                        </a:solidFill>
                      </a:endParaRPr>
                    </a:p>
                  </a:txBody>
                  <a:tcPr anchor="ctr">
                    <a:lnL w="12700" cap="flat" cmpd="sng" algn="ctr">
                      <a:solidFill>
                        <a:schemeClr val="tx1">
                          <a:lumMod val="50000"/>
                          <a:lumOff val="50000"/>
                        </a:schemeClr>
                      </a:solidFill>
                      <a:prstDash val="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90973049"/>
                  </a:ext>
                </a:extLst>
              </a:tr>
            </a:tbl>
          </a:graphicData>
        </a:graphic>
      </p:graphicFrame>
      <p:sp>
        <p:nvSpPr>
          <p:cNvPr id="5" name="右矢印 4"/>
          <p:cNvSpPr/>
          <p:nvPr/>
        </p:nvSpPr>
        <p:spPr bwMode="auto">
          <a:xfrm>
            <a:off x="2927560" y="4188198"/>
            <a:ext cx="5218930" cy="484632"/>
          </a:xfrm>
          <a:prstGeom prst="rightArrow">
            <a:avLst/>
          </a:prstGeom>
          <a:solidFill>
            <a:srgbClr val="0A3368"/>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
        <p:nvSpPr>
          <p:cNvPr id="8" name="右矢印 7"/>
          <p:cNvSpPr/>
          <p:nvPr/>
        </p:nvSpPr>
        <p:spPr bwMode="auto">
          <a:xfrm>
            <a:off x="2927560" y="5198574"/>
            <a:ext cx="7835005" cy="484632"/>
          </a:xfrm>
          <a:prstGeom prst="rightArrow">
            <a:avLst/>
          </a:prstGeom>
          <a:solidFill>
            <a:srgbClr val="00B05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角丸四角形 8"/>
          <p:cNvSpPr/>
          <p:nvPr/>
        </p:nvSpPr>
        <p:spPr bwMode="auto">
          <a:xfrm>
            <a:off x="3071879" y="4160514"/>
            <a:ext cx="2160000" cy="540000"/>
          </a:xfrm>
          <a:prstGeom prst="roundRect">
            <a:avLst/>
          </a:prstGeom>
          <a:solidFill>
            <a:schemeClr val="bg1"/>
          </a:solidFill>
          <a:ln w="1270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Test request</a:t>
            </a:r>
          </a:p>
        </p:txBody>
      </p:sp>
      <p:sp>
        <p:nvSpPr>
          <p:cNvPr id="10" name="角丸四角形 9"/>
          <p:cNvSpPr/>
          <p:nvPr/>
        </p:nvSpPr>
        <p:spPr bwMode="auto">
          <a:xfrm>
            <a:off x="3071879" y="5170890"/>
            <a:ext cx="2160000" cy="540000"/>
          </a:xfrm>
          <a:prstGeom prst="roundRect">
            <a:avLst/>
          </a:prstGeom>
          <a:solidFill>
            <a:schemeClr val="bg1"/>
          </a:solidFill>
          <a:ln w="127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Request</a:t>
            </a:r>
          </a:p>
        </p:txBody>
      </p:sp>
      <p:sp>
        <p:nvSpPr>
          <p:cNvPr id="11" name="角丸四角形 10"/>
          <p:cNvSpPr/>
          <p:nvPr/>
        </p:nvSpPr>
        <p:spPr bwMode="auto">
          <a:xfrm>
            <a:off x="5634227" y="4160514"/>
            <a:ext cx="2160000" cy="540000"/>
          </a:xfrm>
          <a:prstGeom prst="roundRect">
            <a:avLst/>
          </a:prstGeom>
          <a:solidFill>
            <a:schemeClr val="bg1"/>
          </a:solidFill>
          <a:ln w="1270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Rule matching</a:t>
            </a:r>
          </a:p>
          <a:p>
            <a:pPr algn="ctr"/>
            <a:r>
              <a:rPr lang="ja-JP" altLang="en-US" sz="1200" b="1" dirty="0">
                <a:latin typeface="+mn-ea"/>
              </a:rPr>
              <a:t>（</a:t>
            </a:r>
            <a:r>
              <a:rPr lang="en-US" altLang="ja-JP" sz="1200" b="1" dirty="0">
                <a:latin typeface="+mn-ea"/>
              </a:rPr>
              <a:t>with result log</a:t>
            </a:r>
            <a:r>
              <a:rPr lang="ja-JP" altLang="en-US" sz="1200" b="1" dirty="0">
                <a:latin typeface="+mn-ea"/>
              </a:rPr>
              <a:t>）</a:t>
            </a:r>
            <a:endParaRPr lang="en-US" altLang="ja-JP" sz="1200" b="1" dirty="0">
              <a:latin typeface="+mn-ea"/>
            </a:endParaRPr>
          </a:p>
        </p:txBody>
      </p:sp>
      <p:sp>
        <p:nvSpPr>
          <p:cNvPr id="12" name="角丸四角形 11"/>
          <p:cNvSpPr/>
          <p:nvPr/>
        </p:nvSpPr>
        <p:spPr bwMode="auto">
          <a:xfrm>
            <a:off x="5634227" y="5170890"/>
            <a:ext cx="2160000" cy="540000"/>
          </a:xfrm>
          <a:prstGeom prst="roundRect">
            <a:avLst/>
          </a:prstGeom>
          <a:solidFill>
            <a:schemeClr val="bg1"/>
          </a:solidFill>
          <a:ln w="127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Rule matching</a:t>
            </a:r>
          </a:p>
        </p:txBody>
      </p:sp>
      <p:sp>
        <p:nvSpPr>
          <p:cNvPr id="13" name="角丸四角形 12"/>
          <p:cNvSpPr/>
          <p:nvPr/>
        </p:nvSpPr>
        <p:spPr bwMode="auto">
          <a:xfrm>
            <a:off x="8184590" y="5170890"/>
            <a:ext cx="2160000" cy="540000"/>
          </a:xfrm>
          <a:prstGeom prst="roundRect">
            <a:avLst/>
          </a:prstGeom>
          <a:solidFill>
            <a:schemeClr val="bg1"/>
          </a:solidFill>
          <a:ln w="127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Action</a:t>
            </a:r>
          </a:p>
        </p:txBody>
      </p:sp>
    </p:spTree>
    <p:extLst>
      <p:ext uri="{BB962C8B-B14F-4D97-AF65-F5344CB8AC3E}">
        <p14:creationId xmlns:p14="http://schemas.microsoft.com/office/powerpoint/2010/main" val="386331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1.1</a:t>
            </a:r>
            <a:r>
              <a:rPr lang="ja-JP" altLang="en-US" dirty="0" smtClean="0"/>
              <a:t>　</a:t>
            </a:r>
            <a:r>
              <a:rPr lang="en-US" altLang="ja-JP" dirty="0" smtClean="0"/>
              <a:t>Base【Classroom】(2/3</a:t>
            </a:r>
            <a:r>
              <a:rPr lang="en-US" altLang="ja-JP"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This document will cover the following:</a:t>
            </a:r>
            <a:endParaRPr lang="en-US" altLang="ja-JP" dirty="0"/>
          </a:p>
          <a:p>
            <a:pPr lvl="1"/>
            <a:endParaRPr lang="en-US" altLang="ja-JP" dirty="0" smtClean="0"/>
          </a:p>
          <a:p>
            <a:pPr lvl="1"/>
            <a:r>
              <a:rPr lang="en-US" altLang="ja-JP" dirty="0" smtClean="0"/>
              <a:t>Linking OASE and ITA Driver.</a:t>
            </a:r>
            <a:endParaRPr lang="en-US" altLang="ja-JP" dirty="0"/>
          </a:p>
          <a:p>
            <a:endParaRPr kumimoji="1" lang="ja-JP" altLang="en-US" dirty="0"/>
          </a:p>
        </p:txBody>
      </p:sp>
      <p:sp>
        <p:nvSpPr>
          <p:cNvPr id="8" name="タイトル 1"/>
          <p:cNvSpPr txBox="1">
            <a:spLocks/>
          </p:cNvSpPr>
          <p:nvPr/>
        </p:nvSpPr>
        <p:spPr bwMode="gray">
          <a:xfrm>
            <a:off x="2927560" y="6212476"/>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※In this document, "Exastro IT Automation" will be written as "ITA".</a:t>
            </a:r>
            <a:endParaRPr lang="ja-JP" altLang="en-US" sz="1400" b="1" kern="0" dirty="0">
              <a:solidFill>
                <a:schemeClr val="tx2">
                  <a:lumMod val="75000"/>
                  <a:lumOff val="25000"/>
                </a:schemeClr>
              </a:solidFill>
              <a:latin typeface="+mn-lt"/>
            </a:endParaRPr>
          </a:p>
        </p:txBody>
      </p:sp>
      <p:pic>
        <p:nvPicPr>
          <p:cNvPr id="3" name="図 2"/>
          <p:cNvPicPr>
            <a:picLocks noChangeAspect="1"/>
          </p:cNvPicPr>
          <p:nvPr/>
        </p:nvPicPr>
        <p:blipFill>
          <a:blip r:embed="rId2"/>
          <a:stretch>
            <a:fillRect/>
          </a:stretch>
        </p:blipFill>
        <p:spPr>
          <a:xfrm>
            <a:off x="1919420" y="1988800"/>
            <a:ext cx="8751304" cy="3798714"/>
          </a:xfrm>
          <a:prstGeom prst="rect">
            <a:avLst/>
          </a:prstGeom>
        </p:spPr>
      </p:pic>
      <p:sp>
        <p:nvSpPr>
          <p:cNvPr id="10" name="正方形/長方形 9"/>
          <p:cNvSpPr/>
          <p:nvPr/>
        </p:nvSpPr>
        <p:spPr bwMode="auto">
          <a:xfrm>
            <a:off x="4799820" y="4149100"/>
            <a:ext cx="5636396" cy="86412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9466452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274643" y="3989424"/>
            <a:ext cx="9662028" cy="1616766"/>
          </a:xfrm>
          <a:prstGeom prst="rect">
            <a:avLst/>
          </a:prstGeom>
        </p:spPr>
      </p:pic>
      <p:sp>
        <p:nvSpPr>
          <p:cNvPr id="6" name="タイトル 5"/>
          <p:cNvSpPr>
            <a:spLocks noGrp="1"/>
          </p:cNvSpPr>
          <p:nvPr>
            <p:ph type="title"/>
          </p:nvPr>
        </p:nvSpPr>
        <p:spPr/>
        <p:txBody>
          <a:bodyPr/>
          <a:lstStyle/>
          <a:p>
            <a:r>
              <a:rPr lang="en-US" altLang="ja-JP" dirty="0"/>
              <a:t>3.3</a:t>
            </a:r>
            <a:r>
              <a:rPr lang="ja-JP" altLang="en-US" dirty="0"/>
              <a:t>　</a:t>
            </a:r>
            <a:r>
              <a:rPr lang="en-US" altLang="ja-JP" dirty="0"/>
              <a:t> Determine rules </a:t>
            </a:r>
            <a:r>
              <a:rPr lang="ja-JP" altLang="en-US" dirty="0" smtClean="0"/>
              <a:t>（</a:t>
            </a:r>
            <a:r>
              <a:rPr lang="en-US" altLang="ja-JP" dirty="0"/>
              <a:t>3/3</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“Action history”</a:t>
            </a:r>
            <a:r>
              <a:rPr lang="ja-JP" altLang="en-US" dirty="0"/>
              <a:t> </a:t>
            </a:r>
            <a:r>
              <a:rPr lang="en-US" altLang="ja-JP" dirty="0" smtClean="0"/>
              <a:t>screen</a:t>
            </a:r>
            <a:endParaRPr lang="en-US" altLang="ja-JP" dirty="0"/>
          </a:p>
          <a:p>
            <a:pPr marL="180000" lvl="1" indent="0">
              <a:buNone/>
            </a:pPr>
            <a:endParaRPr lang="en-US" altLang="ja-JP" dirty="0"/>
          </a:p>
          <a:p>
            <a:pPr lvl="1"/>
            <a:r>
              <a:rPr lang="en-US" altLang="ja-JP" dirty="0" smtClean="0"/>
              <a:t>“State” column’s icon</a:t>
            </a:r>
            <a:endParaRPr lang="en-US" altLang="ja-JP" dirty="0"/>
          </a:p>
          <a:p>
            <a:pPr lvl="2"/>
            <a:r>
              <a:rPr lang="en-US" altLang="ja-JP" dirty="0"/>
              <a:t>Users can use the icons displayed the check if the action has been executed, if it's waiting for approval, stopped due to an error and more</a:t>
            </a:r>
            <a:r>
              <a:rPr lang="en-US" altLang="ja-JP" dirty="0" smtClean="0"/>
              <a:t>.</a:t>
            </a:r>
            <a:br>
              <a:rPr lang="en-US" altLang="ja-JP" dirty="0" smtClean="0"/>
            </a:br>
            <a:endParaRPr lang="en-US" altLang="ja-JP" dirty="0"/>
          </a:p>
          <a:p>
            <a:pPr lvl="1"/>
            <a:r>
              <a:rPr lang="en-US" altLang="ja-JP" dirty="0" smtClean="0"/>
              <a:t>“Control” column’s button</a:t>
            </a:r>
            <a:endParaRPr lang="en-US" altLang="ja-JP" dirty="0"/>
          </a:p>
          <a:p>
            <a:pPr lvl="2"/>
            <a:r>
              <a:rPr lang="en-US" altLang="ja-JP" dirty="0"/>
              <a:t>Users can see more detailed information regarding the action by pressing either the </a:t>
            </a:r>
            <a:r>
              <a:rPr lang="en-US" altLang="ja-JP" dirty="0" smtClean="0"/>
              <a:t>“Display details" </a:t>
            </a:r>
            <a:r>
              <a:rPr lang="en-US" altLang="ja-JP" dirty="0"/>
              <a:t>button or the "Download" </a:t>
            </a:r>
            <a:r>
              <a:rPr lang="en-US" altLang="ja-JP" dirty="0" smtClean="0"/>
              <a:t>button</a:t>
            </a:r>
          </a:p>
          <a:p>
            <a:pPr lvl="2"/>
            <a:r>
              <a:rPr lang="en-US" altLang="ja-JP" dirty="0"/>
              <a:t>Users can press the "Approve" button in order to restart a paused action or run a stopped </a:t>
            </a:r>
            <a:r>
              <a:rPr lang="en-US" altLang="ja-JP" dirty="0" smtClean="0"/>
              <a:t>one</a:t>
            </a:r>
            <a:endParaRPr lang="en-US" altLang="ja-JP" dirty="0"/>
          </a:p>
          <a:p>
            <a:pPr lvl="2">
              <a:buFont typeface="メイリオ" panose="020B0604030504040204" pitchFamily="50" charset="-128"/>
              <a:buChar char="※"/>
            </a:pPr>
            <a:r>
              <a:rPr lang="en-US" altLang="ja-JP" dirty="0"/>
              <a:t>If the decision table file's </a:t>
            </a:r>
            <a:r>
              <a:rPr lang="en-US" altLang="ja-JP" dirty="0" smtClean="0"/>
              <a:t>“Pre-execution action parameter information" </a:t>
            </a:r>
            <a:r>
              <a:rPr lang="en-US" altLang="ja-JP" dirty="0"/>
              <a:t>is filled out, users can pause running actions</a:t>
            </a:r>
          </a:p>
          <a:p>
            <a:pPr lvl="1"/>
            <a:endParaRPr lang="en-US" altLang="ja-JP" dirty="0"/>
          </a:p>
          <a:p>
            <a:pPr lvl="1"/>
            <a:endParaRPr lang="en-US" altLang="ja-JP" dirty="0"/>
          </a:p>
          <a:p>
            <a:pPr lvl="1"/>
            <a:endParaRPr lang="en-US" altLang="ja-JP" dirty="0" smtClean="0"/>
          </a:p>
          <a:p>
            <a:pPr lvl="1"/>
            <a:endParaRPr lang="en-US" altLang="ja-JP" dirty="0"/>
          </a:p>
          <a:p>
            <a:pPr lvl="1"/>
            <a:endParaRPr lang="en-US" altLang="ja-JP" dirty="0"/>
          </a:p>
          <a:p>
            <a:pPr lvl="1"/>
            <a:endParaRPr lang="en-US" altLang="ja-JP" dirty="0"/>
          </a:p>
          <a:p>
            <a:pPr marL="180000" lvl="1" indent="0">
              <a:buNone/>
            </a:pPr>
            <a:r>
              <a:rPr lang="en-US" altLang="ja-JP" dirty="0" smtClean="0"/>
              <a:t>(For more information, please see “</a:t>
            </a:r>
            <a:r>
              <a:rPr lang="en-US" altLang="ja-JP" dirty="0" smtClean="0">
                <a:hlinkClick r:id="rId3"/>
              </a:rPr>
              <a:t>User manual – Action history</a:t>
            </a:r>
            <a:r>
              <a:rPr lang="en-US" altLang="ja-JP" dirty="0" smtClean="0"/>
              <a:t>”)</a:t>
            </a:r>
            <a:endParaRPr lang="ja-JP" altLang="en-US" dirty="0"/>
          </a:p>
          <a:p>
            <a:endParaRPr kumimoji="1" lang="ja-JP" altLang="en-US" dirty="0"/>
          </a:p>
        </p:txBody>
      </p:sp>
      <p:sp>
        <p:nvSpPr>
          <p:cNvPr id="5" name="角丸四角形 4"/>
          <p:cNvSpPr/>
          <p:nvPr/>
        </p:nvSpPr>
        <p:spPr bwMode="auto">
          <a:xfrm>
            <a:off x="6324730" y="4437140"/>
            <a:ext cx="3492000" cy="756000"/>
          </a:xfrm>
          <a:prstGeom prst="roundRect">
            <a:avLst>
              <a:gd name="adj" fmla="val 7383"/>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0528005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526393" y="1972198"/>
            <a:ext cx="5799714" cy="4477357"/>
          </a:xfrm>
          <a:prstGeom prst="rect">
            <a:avLst/>
          </a:prstGeom>
        </p:spPr>
      </p:pic>
      <p:sp>
        <p:nvSpPr>
          <p:cNvPr id="6" name="タイトル 5"/>
          <p:cNvSpPr>
            <a:spLocks noGrp="1"/>
          </p:cNvSpPr>
          <p:nvPr>
            <p:ph type="title"/>
          </p:nvPr>
        </p:nvSpPr>
        <p:spPr/>
        <p:txBody>
          <a:bodyPr/>
          <a:lstStyle/>
          <a:p>
            <a:r>
              <a:rPr lang="en-US" altLang="ja-JP" dirty="0"/>
              <a:t>1.1</a:t>
            </a:r>
            <a:r>
              <a:rPr lang="ja-JP" altLang="en-US" dirty="0"/>
              <a:t>　</a:t>
            </a:r>
            <a:r>
              <a:rPr lang="en-US" altLang="ja-JP" dirty="0" err="1" smtClean="0"/>
              <a:t>Base【Classroom</a:t>
            </a:r>
            <a:r>
              <a:rPr lang="en-US" altLang="ja-JP" dirty="0" smtClean="0"/>
              <a:t>】(3/3</a:t>
            </a:r>
            <a:r>
              <a:rPr lang="en-US" altLang="ja-JP"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This guide will use the following OASE functions.</a:t>
            </a:r>
            <a:endParaRPr lang="en-US" altLang="ja-JP" dirty="0"/>
          </a:p>
          <a:p>
            <a:endParaRPr lang="en-US" altLang="ja-JP" dirty="0"/>
          </a:p>
          <a:p>
            <a:pPr lvl="1"/>
            <a:r>
              <a:rPr lang="en-US" altLang="ja-JP" dirty="0" smtClean="0"/>
              <a:t>Dashboard</a:t>
            </a:r>
            <a:r>
              <a:rPr lang="ja-JP" altLang="en-US" dirty="0"/>
              <a:t> </a:t>
            </a:r>
            <a:r>
              <a:rPr lang="en-US" altLang="ja-JP" dirty="0" smtClean="0"/>
              <a:t>screen</a:t>
            </a:r>
            <a:endParaRPr lang="ja-JP" altLang="en-US" dirty="0"/>
          </a:p>
          <a:p>
            <a:pPr lvl="1"/>
            <a:endParaRPr lang="en-US" altLang="ja-JP" dirty="0"/>
          </a:p>
          <a:p>
            <a:pPr lvl="1"/>
            <a:endParaRPr lang="en-US" altLang="ja-JP" dirty="0"/>
          </a:p>
          <a:p>
            <a:endParaRPr kumimoji="1" lang="ja-JP" altLang="en-US" dirty="0"/>
          </a:p>
        </p:txBody>
      </p:sp>
      <p:sp>
        <p:nvSpPr>
          <p:cNvPr id="19" name="正方形/長方形 18"/>
          <p:cNvSpPr/>
          <p:nvPr/>
        </p:nvSpPr>
        <p:spPr bwMode="auto">
          <a:xfrm>
            <a:off x="1689711" y="4033567"/>
            <a:ext cx="5636396" cy="61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角丸四角形 19"/>
          <p:cNvSpPr/>
          <p:nvPr/>
        </p:nvSpPr>
        <p:spPr bwMode="auto">
          <a:xfrm>
            <a:off x="7824590" y="1994708"/>
            <a:ext cx="2520000" cy="2276134"/>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b="1" dirty="0" smtClean="0">
                <a:latin typeface="+mn-ea"/>
              </a:rPr>
              <a:t>Category</a:t>
            </a:r>
            <a:r>
              <a:rPr kumimoji="1" lang="ja-JP" altLang="en-US" sz="1200" b="1" dirty="0" smtClean="0">
                <a:latin typeface="+mn-ea"/>
              </a:rPr>
              <a:t>：</a:t>
            </a:r>
            <a:r>
              <a:rPr kumimoji="1" lang="en-US" altLang="ja-JP" sz="1200" b="1" dirty="0" smtClean="0">
                <a:latin typeface="+mn-ea"/>
              </a:rPr>
              <a:t>Rule</a:t>
            </a:r>
            <a:endParaRPr kumimoji="1" lang="ja-JP" altLang="en-US" sz="1200" b="1" dirty="0" smtClean="0">
              <a:latin typeface="+mn-ea"/>
            </a:endParaRPr>
          </a:p>
        </p:txBody>
      </p:sp>
      <p:sp>
        <p:nvSpPr>
          <p:cNvPr id="21" name="角丸四角形 20"/>
          <p:cNvSpPr/>
          <p:nvPr/>
        </p:nvSpPr>
        <p:spPr bwMode="auto">
          <a:xfrm>
            <a:off x="7824590" y="4584167"/>
            <a:ext cx="2520000" cy="1766541"/>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b="1" dirty="0" smtClean="0">
                <a:latin typeface="+mn-ea"/>
              </a:rPr>
              <a:t>Category</a:t>
            </a:r>
            <a:r>
              <a:rPr lang="ja-JP" altLang="en-US" sz="1200" b="1" dirty="0" smtClean="0">
                <a:latin typeface="+mn-ea"/>
              </a:rPr>
              <a:t>：</a:t>
            </a:r>
            <a:r>
              <a:rPr lang="en-US" altLang="ja-JP" sz="1200" b="1" dirty="0" smtClean="0">
                <a:latin typeface="+mn-ea"/>
              </a:rPr>
              <a:t>System</a:t>
            </a:r>
          </a:p>
        </p:txBody>
      </p:sp>
      <p:graphicFrame>
        <p:nvGraphicFramePr>
          <p:cNvPr id="22" name="表 21"/>
          <p:cNvGraphicFramePr>
            <a:graphicFrameLocks noGrp="1"/>
          </p:cNvGraphicFramePr>
          <p:nvPr>
            <p:extLst>
              <p:ext uri="{D42A27DB-BD31-4B8C-83A1-F6EECF244321}">
                <p14:modId xmlns:p14="http://schemas.microsoft.com/office/powerpoint/2010/main" val="1984690946"/>
              </p:ext>
            </p:extLst>
          </p:nvPr>
        </p:nvGraphicFramePr>
        <p:xfrm>
          <a:off x="8037987" y="2359572"/>
          <a:ext cx="2021205" cy="173736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en-US" altLang="ja-JP" sz="1300" dirty="0" smtClean="0">
                          <a:latin typeface="+mn-lt"/>
                        </a:rPr>
                        <a:t>Screen</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en-US" altLang="ja-JP" sz="1300" dirty="0" smtClean="0">
                          <a:latin typeface="+mn-lt"/>
                        </a:rPr>
                        <a:t>Decision table</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r h="214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latin typeface="+mn-lt"/>
                        </a:rPr>
                        <a:t>Pay out Token</a:t>
                      </a:r>
                      <a:endParaRPr kumimoji="1" lang="ja-JP" altLang="en-US" sz="1300" dirty="0" smtClean="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6941294"/>
                  </a:ext>
                </a:extLst>
              </a:tr>
              <a:tr h="214373">
                <a:tc>
                  <a:txBody>
                    <a:bodyPr/>
                    <a:lstStyle/>
                    <a:p>
                      <a:r>
                        <a:rPr kumimoji="1" lang="en-US" altLang="ja-JP" sz="1300" dirty="0" smtClean="0">
                          <a:latin typeface="+mn-lt"/>
                        </a:rPr>
                        <a:t>Rule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0670992"/>
                  </a:ext>
                </a:extLst>
              </a:tr>
              <a:tr h="214373">
                <a:tc>
                  <a:txBody>
                    <a:bodyPr/>
                    <a:lstStyle/>
                    <a:p>
                      <a:r>
                        <a:rPr kumimoji="1" lang="en-US" altLang="ja-JP" sz="1300" dirty="0" smtClean="0">
                          <a:latin typeface="+mn-lt"/>
                        </a:rPr>
                        <a:t>Request History</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3338134"/>
                  </a:ext>
                </a:extLst>
              </a:tr>
              <a:tr h="214373">
                <a:tc>
                  <a:txBody>
                    <a:bodyPr/>
                    <a:lstStyle/>
                    <a:p>
                      <a:r>
                        <a:rPr kumimoji="1" lang="en-US" altLang="ja-JP" sz="1300" dirty="0" smtClean="0">
                          <a:latin typeface="+mn-lt"/>
                        </a:rPr>
                        <a:t>Action History</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A336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879147"/>
                  </a:ext>
                </a:extLst>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816634414"/>
              </p:ext>
            </p:extLst>
          </p:nvPr>
        </p:nvGraphicFramePr>
        <p:xfrm>
          <a:off x="8037987" y="4979925"/>
          <a:ext cx="2021205" cy="115824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en-US" altLang="ja-JP" sz="1300" dirty="0" smtClean="0">
                          <a:latin typeface="+mn-lt"/>
                        </a:rPr>
                        <a:t>Screen</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en-US" altLang="ja-JP" sz="1300" dirty="0" smtClean="0">
                          <a:latin typeface="+mn-lt"/>
                        </a:rPr>
                        <a:t>Group</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586547"/>
                  </a:ext>
                </a:extLst>
              </a:tr>
              <a:tr h="214373">
                <a:tc>
                  <a:txBody>
                    <a:bodyPr/>
                    <a:lstStyle/>
                    <a:p>
                      <a:r>
                        <a:rPr kumimoji="1" lang="en-US" altLang="ja-JP" sz="1300" dirty="0" smtClean="0">
                          <a:latin typeface="+mn-lt"/>
                        </a:rPr>
                        <a:t>User</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0376512"/>
                  </a:ext>
                </a:extLst>
              </a:tr>
              <a:tr h="214373">
                <a:tc>
                  <a:txBody>
                    <a:bodyPr/>
                    <a:lstStyle/>
                    <a:p>
                      <a:r>
                        <a:rPr kumimoji="1" lang="en-US" altLang="ja-JP" sz="1300" dirty="0" smtClean="0">
                          <a:latin typeface="+mn-lt"/>
                        </a:rPr>
                        <a:t>Action settings</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bl>
          </a:graphicData>
        </a:graphic>
      </p:graphicFrame>
      <p:cxnSp>
        <p:nvCxnSpPr>
          <p:cNvPr id="24" name="直線コネクタ 23"/>
          <p:cNvCxnSpPr>
            <a:stCxn id="19" idx="3"/>
            <a:endCxn id="20" idx="1"/>
          </p:cNvCxnSpPr>
          <p:nvPr/>
        </p:nvCxnSpPr>
        <p:spPr bwMode="auto">
          <a:xfrm flipV="1">
            <a:off x="7326107" y="3132775"/>
            <a:ext cx="498483" cy="1206792"/>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26" idx="3"/>
            <a:endCxn id="21" idx="1"/>
          </p:cNvCxnSpPr>
          <p:nvPr/>
        </p:nvCxnSpPr>
        <p:spPr bwMode="auto">
          <a:xfrm>
            <a:off x="7326107" y="5040947"/>
            <a:ext cx="498483" cy="42649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 name="正方形/長方形 25"/>
          <p:cNvSpPr/>
          <p:nvPr/>
        </p:nvSpPr>
        <p:spPr bwMode="auto">
          <a:xfrm>
            <a:off x="1687133" y="4734947"/>
            <a:ext cx="5638974" cy="61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7" name="正方形/長方形 26"/>
          <p:cNvSpPr/>
          <p:nvPr/>
        </p:nvSpPr>
        <p:spPr bwMode="auto">
          <a:xfrm>
            <a:off x="4250682" y="4872000"/>
            <a:ext cx="765167" cy="168947"/>
          </a:xfrm>
          <a:prstGeom prst="rect">
            <a:avLst/>
          </a:prstGeom>
          <a:solidFill>
            <a:schemeClr val="tx1">
              <a:lumMod val="50000"/>
              <a:lumOff val="50000"/>
              <a:alpha val="6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8" name="正方形/長方形 27"/>
          <p:cNvSpPr/>
          <p:nvPr/>
        </p:nvSpPr>
        <p:spPr bwMode="auto">
          <a:xfrm>
            <a:off x="2303442" y="4860947"/>
            <a:ext cx="624117" cy="180000"/>
          </a:xfrm>
          <a:prstGeom prst="rect">
            <a:avLst/>
          </a:prstGeom>
          <a:solidFill>
            <a:schemeClr val="tx1">
              <a:lumMod val="50000"/>
              <a:lumOff val="50000"/>
              <a:alpha val="6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0" name="正方形/長方形 29"/>
          <p:cNvSpPr/>
          <p:nvPr/>
        </p:nvSpPr>
        <p:spPr bwMode="auto">
          <a:xfrm>
            <a:off x="2960800" y="4872000"/>
            <a:ext cx="542840" cy="168947"/>
          </a:xfrm>
          <a:prstGeom prst="rect">
            <a:avLst/>
          </a:prstGeom>
          <a:solidFill>
            <a:schemeClr val="tx1">
              <a:lumMod val="50000"/>
              <a:lumOff val="50000"/>
              <a:alpha val="6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971973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1.2</a:t>
            </a:r>
            <a:r>
              <a:rPr lang="ja-JP" altLang="en-US" dirty="0"/>
              <a:t>　</a:t>
            </a:r>
            <a:r>
              <a:rPr lang="en-US" altLang="ja-JP" dirty="0" smtClean="0"/>
              <a:t>OASE Settings procedure</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smtClean="0"/>
              <a:t>Initial settings and other tasks with low frequency</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7961214"/>
              </p:ext>
            </p:extLst>
          </p:nvPr>
        </p:nvGraphicFramePr>
        <p:xfrm>
          <a:off x="623240" y="1268700"/>
          <a:ext cx="10476000" cy="5148000"/>
        </p:xfrm>
        <a:graphic>
          <a:graphicData uri="http://schemas.openxmlformats.org/drawingml/2006/table">
            <a:tbl>
              <a:tblPr firstRow="1" bandRow="1">
                <a:tableStyleId>{5C22544A-7EE6-4342-B048-85BDC9FD1C3A}</a:tableStyleId>
              </a:tblPr>
              <a:tblGrid>
                <a:gridCol w="5832810">
                  <a:extLst>
                    <a:ext uri="{9D8B030D-6E8A-4147-A177-3AD203B41FA5}">
                      <a16:colId xmlns:a16="http://schemas.microsoft.com/office/drawing/2014/main" val="772907950"/>
                    </a:ext>
                  </a:extLst>
                </a:gridCol>
                <a:gridCol w="3099327">
                  <a:extLst>
                    <a:ext uri="{9D8B030D-6E8A-4147-A177-3AD203B41FA5}">
                      <a16:colId xmlns:a16="http://schemas.microsoft.com/office/drawing/2014/main" val="2362345457"/>
                    </a:ext>
                  </a:extLst>
                </a:gridCol>
                <a:gridCol w="1543863">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Settings</a:t>
                      </a:r>
                      <a:r>
                        <a:rPr kumimoji="1" lang="en-US" altLang="ja-JP" baseline="0" dirty="0" smtClean="0">
                          <a:solidFill>
                            <a:schemeClr val="bg1"/>
                          </a:solidFill>
                        </a:rPr>
                        <a:t> procedure</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752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752460335"/>
                  </a:ext>
                </a:extLst>
              </a:tr>
            </a:tbl>
          </a:graphicData>
        </a:graphic>
      </p:graphicFrame>
      <p:sp>
        <p:nvSpPr>
          <p:cNvPr id="5" name="正方形/長方形 4"/>
          <p:cNvSpPr/>
          <p:nvPr/>
        </p:nvSpPr>
        <p:spPr bwMode="auto">
          <a:xfrm>
            <a:off x="623240" y="1730561"/>
            <a:ext cx="10476000" cy="307386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lang="ja-JP" altLang="en-US" b="1" dirty="0">
              <a:solidFill>
                <a:srgbClr val="002060"/>
              </a:solidFill>
              <a:latin typeface="+mn-ea"/>
            </a:endParaRPr>
          </a:p>
        </p:txBody>
      </p:sp>
      <p:sp>
        <p:nvSpPr>
          <p:cNvPr id="8" name="正方形/長方形 7"/>
          <p:cNvSpPr/>
          <p:nvPr/>
        </p:nvSpPr>
        <p:spPr bwMode="auto">
          <a:xfrm>
            <a:off x="737540" y="1800629"/>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b="1" dirty="0" smtClean="0">
                <a:solidFill>
                  <a:sysClr val="windowText" lastClr="000000"/>
                </a:solidFill>
                <a:latin typeface="+mn-ea"/>
              </a:rPr>
              <a:t>2.1</a:t>
            </a:r>
            <a:r>
              <a:rPr kumimoji="1" lang="ja-JP" altLang="en-US" b="1" dirty="0" smtClean="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a:solidFill>
                  <a:sysClr val="windowText" lastClr="000000"/>
                </a:solidFill>
                <a:latin typeface="+mn-ea"/>
              </a:rPr>
              <a:t>[Access permission]</a:t>
            </a:r>
            <a:endParaRPr lang="ja-JP" altLang="en-US" b="1" dirty="0">
              <a:solidFill>
                <a:sysClr val="windowText" lastClr="000000"/>
              </a:solidFill>
              <a:latin typeface="+mn-ea"/>
            </a:endParaRPr>
          </a:p>
        </p:txBody>
      </p:sp>
      <p:sp>
        <p:nvSpPr>
          <p:cNvPr id="9" name="正方形/長方形 8"/>
          <p:cNvSpPr/>
          <p:nvPr/>
        </p:nvSpPr>
        <p:spPr bwMode="auto">
          <a:xfrm>
            <a:off x="6672080" y="189075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Group</a:t>
            </a:r>
            <a:endParaRPr kumimoji="1" lang="ja-JP" altLang="en-US" b="1" dirty="0" smtClean="0">
              <a:solidFill>
                <a:srgbClr val="002060"/>
              </a:solidFill>
              <a:latin typeface="+mn-ea"/>
            </a:endParaRPr>
          </a:p>
        </p:txBody>
      </p:sp>
      <p:sp>
        <p:nvSpPr>
          <p:cNvPr id="10" name="正方形/長方形 9"/>
          <p:cNvSpPr/>
          <p:nvPr/>
        </p:nvSpPr>
        <p:spPr bwMode="auto">
          <a:xfrm>
            <a:off x="6672080" y="229813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User</a:t>
            </a:r>
            <a:endParaRPr kumimoji="1" lang="ja-JP" altLang="en-US" b="1" dirty="0" smtClean="0">
              <a:solidFill>
                <a:srgbClr val="002060"/>
              </a:solidFill>
              <a:latin typeface="+mn-ea"/>
            </a:endParaRPr>
          </a:p>
        </p:txBody>
      </p:sp>
      <p:sp>
        <p:nvSpPr>
          <p:cNvPr id="11" name="正方形/長方形 10"/>
          <p:cNvSpPr/>
          <p:nvPr/>
        </p:nvSpPr>
        <p:spPr bwMode="auto">
          <a:xfrm>
            <a:off x="737540" y="4183010"/>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kumimoji="1" lang="en-US" altLang="ja-JP" b="1" dirty="0" smtClean="0">
                <a:latin typeface="+mn-ea"/>
              </a:rPr>
              <a:t>2.3</a:t>
            </a:r>
            <a:r>
              <a:rPr kumimoji="1" lang="ja-JP" altLang="en-US" b="1" dirty="0" smtClean="0">
                <a:latin typeface="+mn-ea"/>
              </a:rPr>
              <a:t>　</a:t>
            </a:r>
            <a:r>
              <a:rPr kumimoji="1" lang="en-US" altLang="ja-JP" b="1" dirty="0" smtClean="0">
                <a:latin typeface="+mn-ea"/>
              </a:rPr>
              <a:t>Configure Action destination</a:t>
            </a:r>
            <a:endParaRPr kumimoji="1" lang="ja-JP" altLang="en-US" b="1" dirty="0" smtClean="0">
              <a:latin typeface="+mn-ea"/>
            </a:endParaRPr>
          </a:p>
        </p:txBody>
      </p:sp>
      <p:sp>
        <p:nvSpPr>
          <p:cNvPr id="12" name="正方形/長方形 11"/>
          <p:cNvSpPr/>
          <p:nvPr/>
        </p:nvSpPr>
        <p:spPr bwMode="auto">
          <a:xfrm>
            <a:off x="6677310" y="4287232"/>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3" name="正方形/長方形 12"/>
          <p:cNvSpPr/>
          <p:nvPr/>
        </p:nvSpPr>
        <p:spPr bwMode="auto">
          <a:xfrm>
            <a:off x="623240" y="4958231"/>
            <a:ext cx="10476000" cy="1440000"/>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14" name="正方形/長方形 13"/>
          <p:cNvSpPr/>
          <p:nvPr/>
        </p:nvSpPr>
        <p:spPr bwMode="auto">
          <a:xfrm>
            <a:off x="737540" y="5030507"/>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kumimoji="1" lang="en-US" altLang="ja-JP" b="1" dirty="0" smtClean="0">
                <a:latin typeface="+mn-ea"/>
              </a:rPr>
              <a:t>2.4</a:t>
            </a:r>
            <a:r>
              <a:rPr kumimoji="1" lang="ja-JP" altLang="en-US" b="1" dirty="0" smtClean="0">
                <a:latin typeface="+mn-ea"/>
              </a:rPr>
              <a:t>　</a:t>
            </a:r>
            <a:r>
              <a:rPr kumimoji="1" lang="en-US" altLang="ja-JP" b="1" dirty="0" smtClean="0">
                <a:latin typeface="+mn-ea"/>
              </a:rPr>
              <a:t>Create Decision table</a:t>
            </a:r>
            <a:endParaRPr kumimoji="1" lang="ja-JP" altLang="en-US" b="1" dirty="0" smtClean="0">
              <a:latin typeface="+mn-ea"/>
            </a:endParaRPr>
          </a:p>
        </p:txBody>
      </p:sp>
      <p:sp>
        <p:nvSpPr>
          <p:cNvPr id="15" name="正方形/長方形 14"/>
          <p:cNvSpPr/>
          <p:nvPr/>
        </p:nvSpPr>
        <p:spPr bwMode="auto">
          <a:xfrm>
            <a:off x="6677310" y="514354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16" name="二等辺三角形 15"/>
          <p:cNvSpPr/>
          <p:nvPr/>
        </p:nvSpPr>
        <p:spPr bwMode="auto">
          <a:xfrm rot="10800000">
            <a:off x="3431669" y="4812978"/>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737540" y="2980225"/>
            <a:ext cx="8784000" cy="90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smtClean="0">
                <a:solidFill>
                  <a:sysClr val="windowText" lastClr="000000"/>
                </a:solidFill>
                <a:latin typeface="+mn-ea"/>
              </a:rPr>
              <a:t>2.2</a:t>
            </a:r>
            <a:r>
              <a:rPr lang="ja-JP" altLang="en-US" b="1" dirty="0">
                <a:solidFill>
                  <a:sysClr val="windowText" lastClr="000000"/>
                </a:solidFill>
                <a:latin typeface="+mn-ea"/>
              </a:rPr>
              <a:t>　</a:t>
            </a:r>
            <a:r>
              <a:rPr lang="en-US" altLang="ja-JP" b="1" dirty="0">
                <a:solidFill>
                  <a:sysClr val="windowText" lastClr="000000"/>
                </a:solidFill>
                <a:latin typeface="+mn-ea"/>
              </a:rPr>
              <a:t>Configure permissions</a:t>
            </a:r>
            <a:r>
              <a:rPr lang="ja-JP" altLang="en-US" b="1" dirty="0">
                <a:solidFill>
                  <a:sysClr val="windowText" lastClr="000000"/>
                </a:solidFill>
                <a:latin typeface="+mn-ea"/>
              </a:rPr>
              <a:t> </a:t>
            </a:r>
            <a:r>
              <a:rPr lang="en-US" altLang="ja-JP" b="1" dirty="0" smtClean="0">
                <a:solidFill>
                  <a:sysClr val="windowText" lastClr="000000"/>
                </a:solidFill>
                <a:latin typeface="+mn-ea"/>
              </a:rPr>
              <a:t>[Registration info]</a:t>
            </a:r>
            <a:endParaRPr lang="ja-JP" altLang="en-US" b="1" dirty="0">
              <a:solidFill>
                <a:sysClr val="windowText" lastClr="000000"/>
              </a:solidFill>
              <a:latin typeface="+mn-ea"/>
            </a:endParaRPr>
          </a:p>
        </p:txBody>
      </p:sp>
      <p:sp>
        <p:nvSpPr>
          <p:cNvPr id="18" name="正方形/長方形 17"/>
          <p:cNvSpPr/>
          <p:nvPr/>
        </p:nvSpPr>
        <p:spPr bwMode="auto">
          <a:xfrm>
            <a:off x="6672080" y="3473560"/>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Action settings</a:t>
            </a:r>
            <a:endParaRPr kumimoji="1" lang="ja-JP" altLang="en-US" b="1" dirty="0" smtClean="0">
              <a:solidFill>
                <a:srgbClr val="002060"/>
              </a:solidFill>
              <a:latin typeface="+mn-ea"/>
            </a:endParaRPr>
          </a:p>
        </p:txBody>
      </p:sp>
      <p:sp>
        <p:nvSpPr>
          <p:cNvPr id="19" name="正方形/長方形 18"/>
          <p:cNvSpPr/>
          <p:nvPr/>
        </p:nvSpPr>
        <p:spPr bwMode="auto">
          <a:xfrm>
            <a:off x="6672080" y="3085677"/>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Pay out Token</a:t>
            </a:r>
            <a:endParaRPr kumimoji="1" lang="ja-JP" altLang="en-US" b="1" dirty="0" smtClean="0">
              <a:solidFill>
                <a:srgbClr val="002060"/>
              </a:solidFill>
              <a:latin typeface="+mn-ea"/>
            </a:endParaRPr>
          </a:p>
        </p:txBody>
      </p:sp>
      <p:sp>
        <p:nvSpPr>
          <p:cNvPr id="20" name="二等辺三角形 19"/>
          <p:cNvSpPr/>
          <p:nvPr/>
        </p:nvSpPr>
        <p:spPr bwMode="auto">
          <a:xfrm rot="10800000">
            <a:off x="3431669" y="278959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737540" y="5808944"/>
            <a:ext cx="8784000" cy="540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kumimoji="1" lang="en-US" altLang="ja-JP" b="1" dirty="0" smtClean="0">
                <a:solidFill>
                  <a:sysClr val="windowText" lastClr="000000"/>
                </a:solidFill>
                <a:latin typeface="+mn-ea"/>
              </a:rPr>
              <a:t>2.5</a:t>
            </a:r>
            <a:r>
              <a:rPr kumimoji="1" lang="ja-JP" altLang="en-US" b="1" dirty="0" smtClean="0">
                <a:solidFill>
                  <a:sysClr val="windowText" lastClr="000000"/>
                </a:solidFill>
                <a:latin typeface="+mn-ea"/>
              </a:rPr>
              <a:t>　</a:t>
            </a:r>
            <a:r>
              <a:rPr lang="en-US" altLang="ja-JP" b="1" dirty="0" smtClean="0">
                <a:solidFill>
                  <a:sysClr val="windowText" lastClr="000000"/>
                </a:solidFill>
                <a:latin typeface="+mn-ea"/>
              </a:rPr>
              <a:t>Configure </a:t>
            </a:r>
            <a:r>
              <a:rPr lang="en-US" altLang="ja-JP" b="1" dirty="0">
                <a:solidFill>
                  <a:sysClr val="windowText" lastClr="000000"/>
                </a:solidFill>
                <a:latin typeface="+mn-ea"/>
              </a:rPr>
              <a:t>permissions</a:t>
            </a:r>
            <a:r>
              <a:rPr lang="ja-JP" altLang="en-US" b="1" dirty="0">
                <a:solidFill>
                  <a:sysClr val="windowText" lastClr="000000"/>
                </a:solidFill>
                <a:latin typeface="+mn-ea"/>
              </a:rPr>
              <a:t> </a:t>
            </a:r>
            <a:r>
              <a:rPr lang="en-US" altLang="ja-JP" b="1" dirty="0" smtClean="0">
                <a:solidFill>
                  <a:sysClr val="windowText" lastClr="000000"/>
                </a:solidFill>
                <a:latin typeface="+mn-ea"/>
              </a:rPr>
              <a:t>[Decision table]</a:t>
            </a:r>
            <a:endParaRPr lang="ja-JP" altLang="en-US" b="1" dirty="0">
              <a:solidFill>
                <a:sysClr val="windowText" lastClr="000000"/>
              </a:solidFill>
              <a:latin typeface="+mn-ea"/>
            </a:endParaRPr>
          </a:p>
        </p:txBody>
      </p:sp>
      <p:sp>
        <p:nvSpPr>
          <p:cNvPr id="22" name="正方形/長方形 21"/>
          <p:cNvSpPr/>
          <p:nvPr/>
        </p:nvSpPr>
        <p:spPr bwMode="auto">
          <a:xfrm>
            <a:off x="6672080" y="5911765"/>
            <a:ext cx="2700000" cy="324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23" name="二等辺三角形 22"/>
          <p:cNvSpPr/>
          <p:nvPr/>
        </p:nvSpPr>
        <p:spPr bwMode="auto">
          <a:xfrm rot="10800000">
            <a:off x="3431669" y="3961611"/>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二等辺三角形 23"/>
          <p:cNvSpPr/>
          <p:nvPr/>
        </p:nvSpPr>
        <p:spPr bwMode="auto">
          <a:xfrm rot="10800000">
            <a:off x="3431669" y="5644422"/>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9601930" y="1281400"/>
            <a:ext cx="1497310" cy="50802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002060"/>
                </a:solidFill>
                <a:latin typeface="+mn-ea"/>
              </a:rPr>
              <a:t>System</a:t>
            </a: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r>
              <a:rPr lang="en-US" altLang="ja-JP" b="1" dirty="0" smtClean="0">
                <a:solidFill>
                  <a:srgbClr val="002060"/>
                </a:solidFill>
                <a:latin typeface="+mn-ea"/>
              </a:rPr>
              <a:t>Rule</a:t>
            </a:r>
            <a:endParaRPr lang="ja-JP" altLang="en-US" b="1" dirty="0">
              <a:solidFill>
                <a:srgbClr val="002060"/>
              </a:solidFill>
              <a:latin typeface="+mn-ea"/>
            </a:endParaRPr>
          </a:p>
        </p:txBody>
      </p:sp>
    </p:spTree>
    <p:extLst>
      <p:ext uri="{BB962C8B-B14F-4D97-AF65-F5344CB8AC3E}">
        <p14:creationId xmlns:p14="http://schemas.microsoft.com/office/powerpoint/2010/main" val="412832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1.3</a:t>
            </a:r>
            <a:r>
              <a:rPr lang="ja-JP" altLang="en-US" dirty="0"/>
              <a:t>　</a:t>
            </a:r>
            <a:r>
              <a:rPr lang="en-US" altLang="ja-JP" dirty="0" smtClean="0"/>
              <a:t>OASE Operation flow</a:t>
            </a:r>
            <a:endParaRPr kumimoji="1" lang="ja-JP" altLang="en-US" dirty="0"/>
          </a:p>
        </p:txBody>
      </p:sp>
      <p:sp>
        <p:nvSpPr>
          <p:cNvPr id="7" name="コンテンツ プレースホルダー 6"/>
          <p:cNvSpPr>
            <a:spLocks noGrp="1"/>
          </p:cNvSpPr>
          <p:nvPr>
            <p:ph sz="quarter" idx="10"/>
          </p:nvPr>
        </p:nvSpPr>
        <p:spPr/>
        <p:txBody>
          <a:bodyPr/>
          <a:lstStyle/>
          <a:p>
            <a:r>
              <a:rPr kumimoji="1" lang="en-US" altLang="ja-JP" dirty="0" smtClean="0"/>
              <a:t>Tasks with high frequency in the application </a:t>
            </a:r>
            <a:r>
              <a:rPr lang="en-US" altLang="ja-JP" dirty="0" smtClean="0"/>
              <a:t>flow</a:t>
            </a:r>
            <a:r>
              <a:rPr kumimoji="1" lang="en-US" altLang="ja-JP" dirty="0" smtClean="0"/>
              <a:t>.</a:t>
            </a:r>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651518341"/>
              </p:ext>
            </p:extLst>
          </p:nvPr>
        </p:nvGraphicFramePr>
        <p:xfrm>
          <a:off x="580820" y="1520790"/>
          <a:ext cx="10483870" cy="4464000"/>
        </p:xfrm>
        <a:graphic>
          <a:graphicData uri="http://schemas.openxmlformats.org/drawingml/2006/table">
            <a:tbl>
              <a:tblPr firstRow="1" bandRow="1">
                <a:tableStyleId>{5C22544A-7EE6-4342-B048-85BDC9FD1C3A}</a:tableStyleId>
              </a:tblPr>
              <a:tblGrid>
                <a:gridCol w="5824960">
                  <a:extLst>
                    <a:ext uri="{9D8B030D-6E8A-4147-A177-3AD203B41FA5}">
                      <a16:colId xmlns:a16="http://schemas.microsoft.com/office/drawing/2014/main" val="772907950"/>
                    </a:ext>
                  </a:extLst>
                </a:gridCol>
                <a:gridCol w="3113859">
                  <a:extLst>
                    <a:ext uri="{9D8B030D-6E8A-4147-A177-3AD203B41FA5}">
                      <a16:colId xmlns:a16="http://schemas.microsoft.com/office/drawing/2014/main" val="2362345457"/>
                    </a:ext>
                  </a:extLst>
                </a:gridCol>
                <a:gridCol w="1545051">
                  <a:extLst>
                    <a:ext uri="{9D8B030D-6E8A-4147-A177-3AD203B41FA5}">
                      <a16:colId xmlns:a16="http://schemas.microsoft.com/office/drawing/2014/main" val="2737096538"/>
                    </a:ext>
                  </a:extLst>
                </a:gridCol>
              </a:tblGrid>
              <a:tr h="396000">
                <a:tc>
                  <a:txBody>
                    <a:bodyPr/>
                    <a:lstStyle/>
                    <a:p>
                      <a:pPr algn="ctr"/>
                      <a:r>
                        <a:rPr kumimoji="1" lang="en-US" altLang="ja-JP" dirty="0" smtClean="0">
                          <a:solidFill>
                            <a:schemeClr val="bg1"/>
                          </a:solidFill>
                        </a:rPr>
                        <a:t>Application</a:t>
                      </a:r>
                      <a:r>
                        <a:rPr kumimoji="1" lang="en-US" altLang="ja-JP" baseline="0" dirty="0" smtClean="0">
                          <a:solidFill>
                            <a:schemeClr val="bg1"/>
                          </a:solidFill>
                        </a:rPr>
                        <a:t> flow</a:t>
                      </a: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Screen</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dirty="0" smtClean="0">
                          <a:solidFill>
                            <a:schemeClr val="bg1"/>
                          </a:solidFill>
                        </a:rPr>
                        <a:t>Category</a:t>
                      </a: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068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258076725"/>
                  </a:ext>
                </a:extLst>
              </a:tr>
            </a:tbl>
          </a:graphicData>
        </a:graphic>
      </p:graphicFrame>
      <p:sp>
        <p:nvSpPr>
          <p:cNvPr id="4" name="正方形/長方形 3"/>
          <p:cNvSpPr/>
          <p:nvPr/>
        </p:nvSpPr>
        <p:spPr bwMode="auto">
          <a:xfrm>
            <a:off x="580820" y="1988799"/>
            <a:ext cx="10483870" cy="3994601"/>
          </a:xfrm>
          <a:prstGeom prst="rect">
            <a:avLst/>
          </a:prstGeom>
          <a:solidFill>
            <a:srgbClr val="11AFB2">
              <a:alpha val="25000"/>
            </a:srgb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smtClean="0">
              <a:solidFill>
                <a:srgbClr val="002060"/>
              </a:solidFill>
              <a:latin typeface="+mn-ea"/>
            </a:endParaRPr>
          </a:p>
        </p:txBody>
      </p:sp>
      <p:sp>
        <p:nvSpPr>
          <p:cNvPr id="5" name="正方形/長方形 4"/>
          <p:cNvSpPr/>
          <p:nvPr/>
        </p:nvSpPr>
        <p:spPr bwMode="auto">
          <a:xfrm>
            <a:off x="695120" y="2277146"/>
            <a:ext cx="8785350" cy="648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a:t>
            </a:r>
            <a:r>
              <a:rPr kumimoji="1" lang="en-US" altLang="ja-JP" b="1" dirty="0" smtClean="0">
                <a:latin typeface="+mn-ea"/>
              </a:rPr>
              <a:t>.1</a:t>
            </a:r>
            <a:r>
              <a:rPr kumimoji="1" lang="ja-JP" altLang="en-US" b="1" dirty="0" smtClean="0">
                <a:latin typeface="+mn-ea"/>
              </a:rPr>
              <a:t>　</a:t>
            </a:r>
            <a:r>
              <a:rPr lang="en-US" altLang="ja-JP" b="1" dirty="0" smtClean="0">
                <a:latin typeface="+mn-ea"/>
              </a:rPr>
              <a:t>Create Decision table file</a:t>
            </a:r>
            <a:endParaRPr kumimoji="1" lang="ja-JP" altLang="en-US" b="1" dirty="0" smtClean="0">
              <a:latin typeface="+mn-ea"/>
            </a:endParaRPr>
          </a:p>
        </p:txBody>
      </p:sp>
      <p:sp>
        <p:nvSpPr>
          <p:cNvPr id="8" name="正方形/長方形 7"/>
          <p:cNvSpPr/>
          <p:nvPr/>
        </p:nvSpPr>
        <p:spPr bwMode="auto">
          <a:xfrm>
            <a:off x="695120" y="3412506"/>
            <a:ext cx="8785350" cy="648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a:t>
            </a:r>
            <a:r>
              <a:rPr kumimoji="1" lang="en-US" altLang="ja-JP" b="1" dirty="0" smtClean="0">
                <a:latin typeface="+mn-ea"/>
              </a:rPr>
              <a:t>.2</a:t>
            </a:r>
            <a:r>
              <a:rPr kumimoji="1" lang="ja-JP" altLang="en-US" b="1" dirty="0" smtClean="0">
                <a:latin typeface="+mn-ea"/>
              </a:rPr>
              <a:t>　</a:t>
            </a:r>
            <a:r>
              <a:rPr kumimoji="1" lang="en-US" altLang="ja-JP" b="1" dirty="0" smtClean="0">
                <a:latin typeface="+mn-ea"/>
              </a:rPr>
              <a:t>Register rule</a:t>
            </a:r>
            <a:endParaRPr kumimoji="1" lang="ja-JP" altLang="en-US" b="1" dirty="0" smtClean="0">
              <a:latin typeface="+mn-ea"/>
            </a:endParaRPr>
          </a:p>
        </p:txBody>
      </p:sp>
      <p:sp>
        <p:nvSpPr>
          <p:cNvPr id="9" name="正方形/長方形 8"/>
          <p:cNvSpPr/>
          <p:nvPr/>
        </p:nvSpPr>
        <p:spPr bwMode="auto">
          <a:xfrm>
            <a:off x="6604260" y="3533609"/>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Rule</a:t>
            </a:r>
            <a:endParaRPr kumimoji="1" lang="ja-JP" altLang="en-US" b="1" dirty="0" smtClean="0">
              <a:solidFill>
                <a:srgbClr val="002060"/>
              </a:solidFill>
              <a:latin typeface="+mn-ea"/>
            </a:endParaRPr>
          </a:p>
        </p:txBody>
      </p:sp>
      <p:sp>
        <p:nvSpPr>
          <p:cNvPr id="10" name="正方形/長方形 9"/>
          <p:cNvSpPr/>
          <p:nvPr/>
        </p:nvSpPr>
        <p:spPr bwMode="auto">
          <a:xfrm>
            <a:off x="6609490" y="2386950"/>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Decision table</a:t>
            </a:r>
            <a:endParaRPr kumimoji="1" lang="ja-JP" altLang="en-US" b="1" dirty="0" smtClean="0">
              <a:solidFill>
                <a:srgbClr val="002060"/>
              </a:solidFill>
              <a:latin typeface="+mn-ea"/>
            </a:endParaRPr>
          </a:p>
        </p:txBody>
      </p:sp>
      <p:sp>
        <p:nvSpPr>
          <p:cNvPr id="11" name="二等辺三角形 10"/>
          <p:cNvSpPr/>
          <p:nvPr/>
        </p:nvSpPr>
        <p:spPr bwMode="auto">
          <a:xfrm rot="10800000">
            <a:off x="3359660" y="3137166"/>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正方形/長方形 11"/>
          <p:cNvSpPr/>
          <p:nvPr/>
        </p:nvSpPr>
        <p:spPr bwMode="auto">
          <a:xfrm>
            <a:off x="695120" y="4543220"/>
            <a:ext cx="8785350" cy="1152000"/>
          </a:xfrm>
          <a:prstGeom prst="rect">
            <a:avLst/>
          </a:prstGeom>
          <a:solidFill>
            <a:schemeClr val="bg1"/>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b="1" dirty="0">
                <a:latin typeface="+mn-ea"/>
              </a:rPr>
              <a:t>3</a:t>
            </a:r>
            <a:r>
              <a:rPr kumimoji="1" lang="en-US" altLang="ja-JP" b="1" dirty="0" smtClean="0">
                <a:latin typeface="+mn-ea"/>
              </a:rPr>
              <a:t>.3</a:t>
            </a:r>
            <a:r>
              <a:rPr kumimoji="1" lang="ja-JP" altLang="en-US" b="1" dirty="0" smtClean="0">
                <a:latin typeface="+mn-ea"/>
              </a:rPr>
              <a:t>　</a:t>
            </a:r>
            <a:r>
              <a:rPr lang="en-US" altLang="ja-JP" b="1" dirty="0" smtClean="0">
                <a:latin typeface="+mn-ea"/>
              </a:rPr>
              <a:t>Determine </a:t>
            </a:r>
            <a:r>
              <a:rPr lang="en-US" altLang="ja-JP" b="1" dirty="0">
                <a:latin typeface="+mn-ea"/>
              </a:rPr>
              <a:t>r</a:t>
            </a:r>
            <a:r>
              <a:rPr lang="en-US" altLang="ja-JP" b="1" dirty="0" smtClean="0">
                <a:latin typeface="+mn-ea"/>
              </a:rPr>
              <a:t>ules</a:t>
            </a:r>
            <a:endParaRPr kumimoji="1" lang="ja-JP" altLang="en-US" b="1" dirty="0" smtClean="0">
              <a:latin typeface="+mn-ea"/>
            </a:endParaRPr>
          </a:p>
        </p:txBody>
      </p:sp>
      <p:sp>
        <p:nvSpPr>
          <p:cNvPr id="13" name="正方形/長方形 12"/>
          <p:cNvSpPr/>
          <p:nvPr/>
        </p:nvSpPr>
        <p:spPr bwMode="auto">
          <a:xfrm>
            <a:off x="6609490" y="4653024"/>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Request history</a:t>
            </a:r>
            <a:endParaRPr kumimoji="1" lang="ja-JP" altLang="en-US" b="1" dirty="0" smtClean="0">
              <a:solidFill>
                <a:srgbClr val="002060"/>
              </a:solidFill>
              <a:latin typeface="+mn-ea"/>
            </a:endParaRPr>
          </a:p>
        </p:txBody>
      </p:sp>
      <p:sp>
        <p:nvSpPr>
          <p:cNvPr id="14" name="二等辺三角形 13"/>
          <p:cNvSpPr/>
          <p:nvPr/>
        </p:nvSpPr>
        <p:spPr bwMode="auto">
          <a:xfrm rot="10800000">
            <a:off x="3359660" y="4260485"/>
            <a:ext cx="288000" cy="144000"/>
          </a:xfrm>
          <a:prstGeom prst="triangle">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6604260" y="5189648"/>
            <a:ext cx="2700000" cy="432000"/>
          </a:xfrm>
          <a:prstGeom prst="rect">
            <a:avLst/>
          </a:prstGeom>
          <a:solidFill>
            <a:srgbClr val="11AFB2">
              <a:alpha val="25000"/>
            </a:srgbClr>
          </a:solidFill>
          <a:ln w="127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rgbClr val="002060"/>
                </a:solidFill>
                <a:latin typeface="+mn-ea"/>
              </a:rPr>
              <a:t>Action history</a:t>
            </a:r>
            <a:endParaRPr kumimoji="1" lang="ja-JP" altLang="en-US" b="1" dirty="0" smtClean="0">
              <a:solidFill>
                <a:srgbClr val="002060"/>
              </a:solidFill>
              <a:latin typeface="+mn-ea"/>
            </a:endParaRPr>
          </a:p>
        </p:txBody>
      </p:sp>
      <p:sp>
        <p:nvSpPr>
          <p:cNvPr id="17" name="正方形/長方形 16"/>
          <p:cNvSpPr/>
          <p:nvPr/>
        </p:nvSpPr>
        <p:spPr bwMode="auto">
          <a:xfrm>
            <a:off x="9556800" y="1531340"/>
            <a:ext cx="1507890" cy="445206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a:solidFill>
                <a:srgbClr val="002060"/>
              </a:solidFill>
              <a:latin typeface="+mn-ea"/>
            </a:endParaRPr>
          </a:p>
          <a:p>
            <a:pPr algn="ctr"/>
            <a:endParaRPr lang="en-US" altLang="ja-JP" b="1" dirty="0" smtClean="0">
              <a:solidFill>
                <a:srgbClr val="002060"/>
              </a:solidFill>
              <a:latin typeface="+mn-ea"/>
            </a:endParaRPr>
          </a:p>
          <a:p>
            <a:pPr algn="ctr"/>
            <a:endParaRPr lang="en-US" altLang="ja-JP" b="1" dirty="0">
              <a:solidFill>
                <a:srgbClr val="002060"/>
              </a:solidFill>
              <a:latin typeface="+mn-ea"/>
            </a:endParaRPr>
          </a:p>
          <a:p>
            <a:pPr algn="ctr"/>
            <a:r>
              <a:rPr lang="en-US" altLang="ja-JP" b="1" dirty="0" smtClean="0">
                <a:solidFill>
                  <a:srgbClr val="002060"/>
                </a:solidFill>
                <a:latin typeface="+mn-ea"/>
              </a:rPr>
              <a:t>Rule</a:t>
            </a:r>
            <a:endParaRPr lang="ja-JP" altLang="en-US" b="1" dirty="0">
              <a:solidFill>
                <a:srgbClr val="002060"/>
              </a:solidFill>
              <a:latin typeface="+mn-ea"/>
            </a:endParaRPr>
          </a:p>
        </p:txBody>
      </p:sp>
    </p:spTree>
    <p:extLst>
      <p:ext uri="{BB962C8B-B14F-4D97-AF65-F5344CB8AC3E}">
        <p14:creationId xmlns:p14="http://schemas.microsoft.com/office/powerpoint/2010/main" val="3889843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OASE Settings procedure screen explanation</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342836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4431</Words>
  <Application>Microsoft Office PowerPoint</Application>
  <PresentationFormat>ワイド画面</PresentationFormat>
  <Paragraphs>945</Paragraphs>
  <Slides>51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51</vt:i4>
      </vt:variant>
    </vt:vector>
  </HeadingPairs>
  <TitlesOfParts>
    <vt:vector size="59" baseType="lpstr">
      <vt:lpstr>HGP創英角ｺﾞｼｯｸUB</vt:lpstr>
      <vt:lpstr>ＭＳ Ｐゴシック</vt:lpstr>
      <vt:lpstr>メイリオ</vt:lpstr>
      <vt:lpstr>Arial</vt:lpstr>
      <vt:lpstr>Calibri</vt:lpstr>
      <vt:lpstr>Tahoma</vt:lpstr>
      <vt:lpstr>Wingdings</vt:lpstr>
      <vt:lpstr>NEC_standard4_3</vt:lpstr>
      <vt:lpstr>Base【Classroom】</vt:lpstr>
      <vt:lpstr>Table of contents</vt:lpstr>
      <vt:lpstr>1.　Introduction</vt:lpstr>
      <vt:lpstr>1.1　Base【Classroom】(1/3)</vt:lpstr>
      <vt:lpstr>1.1　Base【Classroom】(2/3)</vt:lpstr>
      <vt:lpstr>1.1　Base【Classroom】(3/3)</vt:lpstr>
      <vt:lpstr>1.2　OASE Settings procedure</vt:lpstr>
      <vt:lpstr>1.3　OASE Operation flow</vt:lpstr>
      <vt:lpstr>2.　OASE Settings procedure screen explanation</vt:lpstr>
      <vt:lpstr>2.1　 Configure permissions　[Access permission] （1/5）</vt:lpstr>
      <vt:lpstr>2.1　 Configure permissions　[Access permission] （2/5）</vt:lpstr>
      <vt:lpstr>2.1　 Configure permissions　[Access permission] （3/5）</vt:lpstr>
      <vt:lpstr>2.1　 Configure permissions　[Access permission] （4/5）</vt:lpstr>
      <vt:lpstr>2.1　 Configure permissions　[Access permission] （5/5）</vt:lpstr>
      <vt:lpstr>2.2　Permission settings　[Registration info] （1/4）</vt:lpstr>
      <vt:lpstr>2.2　 Permission settings　[Registration info] （2/4）</vt:lpstr>
      <vt:lpstr>2.2　 Permission settings　[Registration info] （3/4）</vt:lpstr>
      <vt:lpstr>2.2　 Permission settings　[Registration info] （4/4）</vt:lpstr>
      <vt:lpstr>2.3　Configure Action destination（1/4）</vt:lpstr>
      <vt:lpstr>2.3　 Configure Action destination （2/4）</vt:lpstr>
      <vt:lpstr>2.3　 Configure Action destination （3/4）</vt:lpstr>
      <vt:lpstr>2.3　 Configure Action destination （4/4）</vt:lpstr>
      <vt:lpstr>2.4　Create Decision table（1/6）</vt:lpstr>
      <vt:lpstr>2.4　 Create Decision table （2/6）</vt:lpstr>
      <vt:lpstr>2.4　 Create Decision table （3/6）</vt:lpstr>
      <vt:lpstr>2.4　 Create Decision table （4/6）</vt:lpstr>
      <vt:lpstr>2.4　 Create Decision table （5/6）</vt:lpstr>
      <vt:lpstr>2.4　 Create Decision table （6/6）</vt:lpstr>
      <vt:lpstr>2.5　Configure permissions　[Decision table] （1/12）</vt:lpstr>
      <vt:lpstr>2.5　 Configure permissions　[Decision table] （2/12）</vt:lpstr>
      <vt:lpstr>2.5　 Configure permissions　[Decision table] （3/12）</vt:lpstr>
      <vt:lpstr>2.5　 Configure permissions　[Decision table] （4/12）</vt:lpstr>
      <vt:lpstr>2.5　 Configure permissions　[Decision table] （5/12）</vt:lpstr>
      <vt:lpstr>2.5　 Configure permissions　[Decision table] （6/12）</vt:lpstr>
      <vt:lpstr>2.5　 Configure permissions　[Decision table] （7/12）</vt:lpstr>
      <vt:lpstr>2.5　 Configure permissions　[Decision table] （8/12）</vt:lpstr>
      <vt:lpstr>2.5　 Configure permissions　[Decision table] （9/12）</vt:lpstr>
      <vt:lpstr>2.5　 Configure permissions　[Decision table] （10/12）</vt:lpstr>
      <vt:lpstr>2.5　 Configure permissions　[Decision table] （11/12）</vt:lpstr>
      <vt:lpstr>2.5　 Configure permissions　[Decision table] （12/12）</vt:lpstr>
      <vt:lpstr>3.　OASE operation flow screen explanation</vt:lpstr>
      <vt:lpstr>3.1　Create Decision table file（1/2）</vt:lpstr>
      <vt:lpstr>3.1　 Create Decision table file （2/2）</vt:lpstr>
      <vt:lpstr>3.2　Register rule（1/4）</vt:lpstr>
      <vt:lpstr>3.2　 Register rule （2/4）</vt:lpstr>
      <vt:lpstr>3.2　 Register rule （3/4）</vt:lpstr>
      <vt:lpstr>3.2　 Register rule （4/4）</vt:lpstr>
      <vt:lpstr>3.3　Determine rules（1/3）</vt:lpstr>
      <vt:lpstr>3.3　 Determine rules （2/3）</vt:lpstr>
      <vt:lpstr>3.3　 Determine rules （3/3）</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2021-08-19T10:29:08Z</dcterms:modified>
</cp:coreProperties>
</file>