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262" r:id="rId2"/>
    <p:sldId id="317" r:id="rId3"/>
    <p:sldId id="505" r:id="rId4"/>
    <p:sldId id="545" r:id="rId5"/>
    <p:sldId id="509" r:id="rId6"/>
    <p:sldId id="510" r:id="rId7"/>
    <p:sldId id="514" r:id="rId8"/>
    <p:sldId id="511" r:id="rId9"/>
    <p:sldId id="512" r:id="rId10"/>
    <p:sldId id="515" r:id="rId11"/>
    <p:sldId id="513" r:id="rId12"/>
    <p:sldId id="506" r:id="rId13"/>
    <p:sldId id="517" r:id="rId14"/>
    <p:sldId id="518" r:id="rId15"/>
    <p:sldId id="519" r:id="rId16"/>
    <p:sldId id="520" r:id="rId17"/>
    <p:sldId id="521" r:id="rId18"/>
    <p:sldId id="522" r:id="rId19"/>
    <p:sldId id="526" r:id="rId20"/>
    <p:sldId id="507" r:id="rId21"/>
    <p:sldId id="516" r:id="rId22"/>
    <p:sldId id="523" r:id="rId23"/>
    <p:sldId id="527" r:id="rId24"/>
    <p:sldId id="528" r:id="rId25"/>
    <p:sldId id="531" r:id="rId26"/>
    <p:sldId id="532" r:id="rId27"/>
    <p:sldId id="533" r:id="rId28"/>
    <p:sldId id="534" r:id="rId29"/>
    <p:sldId id="529" r:id="rId30"/>
    <p:sldId id="530" r:id="rId31"/>
    <p:sldId id="535" r:id="rId32"/>
    <p:sldId id="536" r:id="rId33"/>
    <p:sldId id="537" r:id="rId34"/>
    <p:sldId id="538" r:id="rId35"/>
    <p:sldId id="541" r:id="rId36"/>
    <p:sldId id="542" r:id="rId37"/>
    <p:sldId id="540" r:id="rId38"/>
    <p:sldId id="543" r:id="rId39"/>
    <p:sldId id="544" r:id="rId40"/>
    <p:sldId id="318" r:id="rId41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45"/>
            <p14:sldId id="509"/>
            <p14:sldId id="510"/>
          </p14:sldIdLst>
        </p14:section>
        <p14:section name="2.　シナリオ説明" id="{64988C1C-0356-4E63-B6C3-D85D621C9806}">
          <p14:sldIdLst>
            <p14:sldId id="514"/>
            <p14:sldId id="511"/>
            <p14:sldId id="512"/>
          </p14:sldIdLst>
        </p14:section>
        <p14:section name="3.　事前設定" id="{1B5D2983-CC27-4C36-9BCF-778E3794EF62}">
          <p14:sldIdLst>
            <p14:sldId id="515"/>
            <p14:sldId id="513"/>
            <p14:sldId id="506"/>
            <p14:sldId id="517"/>
            <p14:sldId id="518"/>
            <p14:sldId id="519"/>
            <p14:sldId id="520"/>
            <p14:sldId id="521"/>
            <p14:sldId id="522"/>
            <p14:sldId id="526"/>
          </p14:sldIdLst>
        </p14:section>
        <p14:section name="4.　作業実行" id="{71A5FAAE-B3FA-4B00-946C-8E1C294EFC71}">
          <p14:sldIdLst>
            <p14:sldId id="507"/>
            <p14:sldId id="516"/>
            <p14:sldId id="523"/>
            <p14:sldId id="527"/>
            <p14:sldId id="528"/>
            <p14:sldId id="531"/>
            <p14:sldId id="532"/>
            <p14:sldId id="533"/>
            <p14:sldId id="534"/>
            <p14:sldId id="529"/>
            <p14:sldId id="530"/>
            <p14:sldId id="535"/>
            <p14:sldId id="536"/>
            <p14:sldId id="537"/>
            <p14:sldId id="538"/>
          </p14:sldIdLst>
        </p14:section>
        <p14:section name="A　付録" id="{A8A060BF-92DF-4F47-AFEF-F5FA058AAEFB}">
          <p14:sldIdLst>
            <p14:sldId id="541"/>
            <p14:sldId id="542"/>
            <p14:sldId id="540"/>
            <p14:sldId id="543"/>
            <p14:sldId id="54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507" autoAdjust="0"/>
  </p:normalViewPr>
  <p:slideViewPr>
    <p:cSldViewPr>
      <p:cViewPr varScale="1">
        <p:scale>
          <a:sx n="117" d="100"/>
          <a:sy n="117" d="100"/>
        </p:scale>
        <p:origin x="298" y="67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79" y="82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2021/9/15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2021/9/15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noProof="0" dirty="0" smtClean="0"/>
            </a:lvl1pPr>
            <a:lvl2pPr>
              <a:buClr>
                <a:srgbClr val="11AFB2"/>
              </a:buClr>
              <a:defRPr lang="ja-JP" altLang="en-US" noProof="0" dirty="0" smtClean="0"/>
            </a:lvl2pPr>
            <a:lvl3pPr>
              <a:buClr>
                <a:srgbClr val="11AFB2"/>
              </a:buClr>
              <a:defRPr lang="ja-JP" altLang="en-US" noProof="0" dirty="0" smtClean="0"/>
            </a:lvl3pPr>
            <a:lvl4pPr>
              <a:buClr>
                <a:srgbClr val="11AFB2"/>
              </a:buCl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9853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1151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39185" y="1737188"/>
            <a:ext cx="11713633" cy="4716000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76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7928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703" r:id="rId3"/>
    <p:sldLayoutId id="2147483704" r:id="rId4"/>
    <p:sldLayoutId id="2147483705" r:id="rId5"/>
    <p:sldLayoutId id="2147483706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exastro-suite.github.io/it-automation-docs/asset/Learn_ja/ITA-base_practice_ja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butt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oase-docs/OASE_documents_ja/html/rule/02_screen_structure.html#label-prd-button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action_history/02_screen_structure.html#id19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documents_ja.html" TargetMode="External"/><Relationship Id="rId2" Type="http://schemas.openxmlformats.org/officeDocument/2006/relationships/hyperlink" Target="https://exastro-suite.github.io/oase-docs/asset/Learn_ja/OASE-base_ITA-Driver_lecture_ja.pdf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/ITA-online-install_en.pdf" TargetMode="External"/><Relationship Id="rId7" Type="http://schemas.openxmlformats.org/officeDocument/2006/relationships/hyperlink" Target="hhttps://exastro-suite.github.io/oase-docs/OASE_documents_ja/html/driver_install/01_install.html#id1" TargetMode="External"/><Relationship Id="rId2" Type="http://schemas.openxmlformats.org/officeDocument/2006/relationships/hyperlink" Target="https://exastro-suite.github.io/it-automation-docs/asset/Learn_ja/ITA-online-install_ja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exastro-suite/oase-docs/raw/master/asset/Learn/OASE-base_ITA-Driver_lecture_en.pdf" TargetMode="External"/><Relationship Id="rId5" Type="http://schemas.openxmlformats.org/officeDocument/2006/relationships/hyperlink" Target="https://exastro-suite.github.io/oase-docs/asset/Learn/OASE-online-install.pdf" TargetMode="External"/><Relationship Id="rId4" Type="http://schemas.openxmlformats.org/officeDocument/2006/relationships/hyperlink" Target="https://exastro-suite.github.io/it-automation-docs/asset/Learn/ITA-base_practice_EN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3996043"/>
            <a:ext cx="11712000" cy="959681"/>
          </a:xfrm>
        </p:spPr>
        <p:txBody>
          <a:bodyPr/>
          <a:lstStyle/>
          <a:p>
            <a:r>
              <a:rPr lang="en-US" altLang="ja-JP" sz="6000" b="1" dirty="0" err="1" smtClean="0"/>
              <a:t>Base【Practic</a:t>
            </a:r>
            <a:r>
              <a:rPr lang="en-US" altLang="ja-JP" sz="6000" b="1" dirty="0" err="1"/>
              <a:t>e</a:t>
            </a:r>
            <a:r>
              <a:rPr lang="en-US" altLang="ja-JP" sz="6000" b="1" dirty="0" smtClean="0"/>
              <a:t>】</a:t>
            </a:r>
            <a:endParaRPr lang="ja-JP" altLang="en-US" sz="6000" b="1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Operation Autonomy Support Engine Version 1.3.1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67434"/>
            <a:ext cx="7315200" cy="1095375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1214484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“Operation Autonomy Support Engine” will be written as “OASE”.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7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33" y="2384377"/>
            <a:ext cx="6421663" cy="221925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08" y="3247657"/>
            <a:ext cx="3494177" cy="3159622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Create group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Create a new group called “test_group”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Log in as the system administrator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Move to the “group” screen and create a new group called “test_group”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Configure the “</a:t>
            </a:r>
            <a:r>
              <a:rPr lang="en-US" altLang="ja-JP" dirty="0" err="1" smtClean="0"/>
              <a:t>test_group”s</a:t>
            </a:r>
            <a:r>
              <a:rPr lang="en-US" altLang="ja-JP" dirty="0" smtClean="0"/>
              <a:t> access permission settings.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 bwMode="auto">
          <a:xfrm>
            <a:off x="1815505" y="4199535"/>
            <a:ext cx="2836726" cy="1098688"/>
          </a:xfrm>
          <a:prstGeom prst="roundRect">
            <a:avLst>
              <a:gd name="adj" fmla="val 718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en-US" altLang="ja-JP" sz="1200" b="1" dirty="0" smtClean="0">
                <a:latin typeface="+mn-ea"/>
              </a:rPr>
              <a:t>Input the following values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1304626" y="3864270"/>
            <a:ext cx="360000" cy="344050"/>
          </a:xfrm>
          <a:prstGeom prst="wedgeEllipseCallout">
            <a:avLst>
              <a:gd name="adj1" fmla="val 120436"/>
              <a:gd name="adj2" fmla="val -1974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82221"/>
              </p:ext>
            </p:extLst>
          </p:nvPr>
        </p:nvGraphicFramePr>
        <p:xfrm>
          <a:off x="1920713" y="4566442"/>
          <a:ext cx="232072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56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15216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Group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 bwMode="auto">
          <a:xfrm>
            <a:off x="6913192" y="2606766"/>
            <a:ext cx="907603" cy="24615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6450190" y="2417314"/>
            <a:ext cx="360000" cy="360000"/>
          </a:xfrm>
          <a:prstGeom prst="wedgeEllipseCallout">
            <a:avLst>
              <a:gd name="adj1" fmla="val 66733"/>
              <a:gd name="adj2" fmla="val 4119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895307" y="3771240"/>
            <a:ext cx="1438907" cy="2650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832336" y="5350218"/>
            <a:ext cx="3354275" cy="1175212"/>
          </a:xfrm>
          <a:prstGeom prst="roundRect">
            <a:avLst>
              <a:gd name="adj" fmla="val 1086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dirty="0" smtClean="0">
                <a:latin typeface="+mn-ea"/>
              </a:rPr>
              <a:t>Input the following values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842963" y="5339305"/>
            <a:ext cx="360000" cy="344050"/>
          </a:xfrm>
          <a:prstGeom prst="wedgeEllipseCallout">
            <a:avLst>
              <a:gd name="adj1" fmla="val 194092"/>
              <a:gd name="adj2" fmla="val -10541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87054"/>
              </p:ext>
            </p:extLst>
          </p:nvPr>
        </p:nvGraphicFramePr>
        <p:xfrm>
          <a:off x="1940554" y="5747605"/>
          <a:ext cx="313223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2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Access permission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“Can perform update” for everything.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 bwMode="auto">
          <a:xfrm>
            <a:off x="5447785" y="4311427"/>
            <a:ext cx="3168565" cy="18215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decision table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Pay out Token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Configure Action</a:t>
              </a:r>
              <a:r>
                <a:rPr lang="ja-JP" altLang="en-US" sz="900" b="1" dirty="0" smtClean="0">
                  <a:latin typeface="+mn-ea"/>
                </a:rPr>
                <a:t> </a:t>
              </a:r>
              <a:r>
                <a:rPr lang="en-US" altLang="ja-JP" sz="900" b="1" dirty="0" smtClean="0">
                  <a:latin typeface="+mn-ea"/>
                </a:rPr>
                <a:t>(ITA driver) 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and log in as new user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8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64" y="2405407"/>
            <a:ext cx="7593002" cy="2126041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Create and log in as new user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Create a new user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Move to the “user” screen while logged in as the system admin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Create a new user called “</a:t>
            </a:r>
            <a:r>
              <a:rPr lang="en-US" altLang="ja-JP" dirty="0" err="1" smtClean="0"/>
              <a:t>test_user</a:t>
            </a:r>
            <a:r>
              <a:rPr lang="en-US" altLang="ja-JP" dirty="0" smtClean="0"/>
              <a:t>”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Log out from the system admin account and log in as “</a:t>
            </a:r>
            <a:r>
              <a:rPr lang="en-US" altLang="ja-JP" dirty="0" err="1" smtClean="0"/>
              <a:t>test_user</a:t>
            </a:r>
            <a:r>
              <a:rPr lang="en-US" altLang="ja-JP" dirty="0" smtClean="0"/>
              <a:t>”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decision table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Pay out Token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Configure Action</a:t>
              </a:r>
              <a:r>
                <a:rPr lang="ja-JP" altLang="en-US" sz="900" b="1" dirty="0" smtClean="0">
                  <a:latin typeface="+mn-ea"/>
                </a:rPr>
                <a:t> </a:t>
              </a:r>
              <a:r>
                <a:rPr lang="en-US" altLang="ja-JP" sz="900" b="1" dirty="0" smtClean="0">
                  <a:latin typeface="+mn-ea"/>
                </a:rPr>
                <a:t>(ITA driver) 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and log in as new user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02911"/>
              </p:ext>
            </p:extLst>
          </p:nvPr>
        </p:nvGraphicFramePr>
        <p:xfrm>
          <a:off x="4827430" y="4693406"/>
          <a:ext cx="3634336" cy="16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42605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1222084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The user will receive two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different mails when registering a new user in OASE. “Password notification” and “Login ID Notification”.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Use the login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ID and password written in said mails to log in to OASE.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19" name="角丸四角形 18"/>
          <p:cNvSpPr/>
          <p:nvPr/>
        </p:nvSpPr>
        <p:spPr bwMode="auto">
          <a:xfrm>
            <a:off x="894730" y="4481377"/>
            <a:ext cx="3636000" cy="1971811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</a:t>
            </a:r>
            <a:r>
              <a:rPr lang="en-US" altLang="ja-JP" sz="1200" b="1" dirty="0" smtClean="0">
                <a:latin typeface="+mn-ea"/>
              </a:rPr>
              <a:t>Input the following values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84689" y="4199825"/>
            <a:ext cx="360000" cy="344050"/>
          </a:xfrm>
          <a:prstGeom prst="wedgeEllipseCallout">
            <a:avLst>
              <a:gd name="adj1" fmla="val 119982"/>
              <a:gd name="adj2" fmla="val -13559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47911"/>
              </p:ext>
            </p:extLst>
          </p:nvPr>
        </p:nvGraphicFramePr>
        <p:xfrm>
          <a:off x="1015497" y="4866686"/>
          <a:ext cx="33931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test_user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Login ID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test_user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832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address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(A mail address that can receive mail) 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06547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Group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383579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auto">
          <a:xfrm>
            <a:off x="7366642" y="2686282"/>
            <a:ext cx="1108954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938885" y="2530592"/>
            <a:ext cx="360000" cy="360000"/>
          </a:xfrm>
          <a:prstGeom prst="wedgeEllipseCallout">
            <a:avLst>
              <a:gd name="adj1" fmla="val 80038"/>
              <a:gd name="adj2" fmla="val 306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868764" y="3663480"/>
            <a:ext cx="7425635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9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31" y="5104868"/>
            <a:ext cx="2483119" cy="127466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7" y="2804620"/>
            <a:ext cx="4147255" cy="285449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02" y="3641717"/>
            <a:ext cx="2996960" cy="2089880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Pay out Token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Pay out a new Token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“Pay out new token” button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all the required information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“Pay out Token” button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Copy the token displayed on the screen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“Close” button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decision table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Configure Action</a:t>
              </a:r>
              <a:r>
                <a:rPr lang="ja-JP" altLang="en-US" sz="900" b="1" dirty="0" smtClean="0">
                  <a:latin typeface="+mn-ea"/>
                </a:rPr>
                <a:t> </a:t>
              </a:r>
              <a:r>
                <a:rPr lang="en-US" altLang="ja-JP" sz="900" b="1" dirty="0" smtClean="0">
                  <a:latin typeface="+mn-ea"/>
                </a:rPr>
                <a:t>(ITA driver) 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and log in as new user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4060209" y="3071927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664270" y="2987914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911280" y="4096156"/>
            <a:ext cx="2820844" cy="12427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2303968" y="5485131"/>
            <a:ext cx="674003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3096802" y="5632683"/>
            <a:ext cx="360000" cy="360000"/>
          </a:xfrm>
          <a:prstGeom prst="wedgeEllipseCallout">
            <a:avLst>
              <a:gd name="adj1" fmla="val -101142"/>
              <a:gd name="adj2" fmla="val -6339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975588" y="5626102"/>
            <a:ext cx="2135204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4453665" y="5445330"/>
            <a:ext cx="360000" cy="360000"/>
          </a:xfrm>
          <a:prstGeom prst="wedgeEllipseCallout">
            <a:avLst>
              <a:gd name="adj1" fmla="val 114010"/>
              <a:gd name="adj2" fmla="val 2963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843694" y="6086839"/>
            <a:ext cx="625418" cy="2413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4453665" y="5949400"/>
            <a:ext cx="360000" cy="360000"/>
          </a:xfrm>
          <a:prstGeom prst="wedgeEllipseCallout">
            <a:avLst>
              <a:gd name="adj1" fmla="val 380233"/>
              <a:gd name="adj2" fmla="val 814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4208986" y="3625490"/>
            <a:ext cx="3679963" cy="1385531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en-US" altLang="ja-JP" sz="1200" b="1" dirty="0" smtClean="0">
                <a:latin typeface="+mn-ea"/>
              </a:rPr>
              <a:t>Input the following values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4160647" y="3597721"/>
            <a:ext cx="360000" cy="344050"/>
          </a:xfrm>
          <a:prstGeom prst="wedgeEllipseCallout">
            <a:avLst>
              <a:gd name="adj1" fmla="val -296541"/>
              <a:gd name="adj2" fmla="val 9789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07367"/>
              </p:ext>
            </p:extLst>
          </p:nvPr>
        </p:nvGraphicFramePr>
        <p:xfrm>
          <a:off x="4340239" y="3989792"/>
          <a:ext cx="340498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7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7520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Token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(Free string) 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Group</a:t>
                      </a:r>
                      <a:r>
                        <a:rPr kumimoji="1" lang="ja-JP" altLang="en-US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permissions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With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permission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graphicFrame>
        <p:nvGraphicFramePr>
          <p:cNvPr id="47" name="表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65891"/>
              </p:ext>
            </p:extLst>
          </p:nvPr>
        </p:nvGraphicFramePr>
        <p:xfrm>
          <a:off x="7680220" y="5167087"/>
          <a:ext cx="4091470" cy="119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856991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We will need a token when we are configuring the settings in chapter "4.3 </a:t>
                      </a:r>
                      <a:r>
                        <a:rPr lang="en-US" altLang="ja-JP" sz="1300" dirty="0" smtClean="0"/>
                        <a:t>Judge rules</a:t>
                      </a:r>
                      <a:r>
                        <a:rPr lang="ja-JP" altLang="en-US" sz="1300" dirty="0" smtClean="0"/>
                        <a:t> </a:t>
                      </a:r>
                      <a:r>
                        <a:rPr lang="en-US" altLang="ja-JP" sz="1300" dirty="0" smtClean="0"/>
                        <a:t>(Send request via curl command)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“.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31312"/>
          <a:stretch/>
        </p:blipFill>
        <p:spPr>
          <a:xfrm>
            <a:off x="666346" y="2128035"/>
            <a:ext cx="6647440" cy="33172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35" y="3080660"/>
            <a:ext cx="4319975" cy="2373106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Action settings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(ITA driver) </a:t>
            </a:r>
            <a:r>
              <a:rPr lang="ja-JP" altLang="en-US" dirty="0" smtClean="0"/>
              <a:t> </a:t>
            </a:r>
            <a:r>
              <a:rPr lang="en-US" altLang="ja-JP" dirty="0" smtClean="0"/>
              <a:t> (1/4)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Add Action destination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Go to the “Action settings” screen and press the </a:t>
            </a:r>
            <a:br>
              <a:rPr lang="en-US" altLang="ja-JP" dirty="0" smtClean="0"/>
            </a:br>
            <a:r>
              <a:rPr lang="en-US" altLang="ja-JP" dirty="0" smtClean="0"/>
              <a:t>“Add new action destination” button.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ITA Driver ver1.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The screen above will not display</a:t>
            </a:r>
            <a:br>
              <a:rPr lang="en-US" altLang="ja-JP" dirty="0" smtClean="0"/>
            </a:br>
            <a:r>
              <a:rPr lang="en-US" altLang="ja-JP" dirty="0" smtClean="0"/>
              <a:t> if you don’t have any drivers installed.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33249"/>
              </p:ext>
            </p:extLst>
          </p:nvPr>
        </p:nvGraphicFramePr>
        <p:xfrm>
          <a:off x="7349699" y="5167087"/>
          <a:ext cx="4601652" cy="119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17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337935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lt"/>
                        </a:rPr>
                        <a:t>Make</a:t>
                      </a:r>
                      <a:r>
                        <a:rPr kumimoji="1" lang="en-US" altLang="ja-JP" sz="1400" baseline="0" dirty="0" smtClean="0">
                          <a:latin typeface="+mn-lt"/>
                        </a:rPr>
                        <a:t> sure to read the following manual and install the Mail driver in advance.</a:t>
                      </a:r>
                      <a:r>
                        <a:rPr kumimoji="1" lang="en-US" altLang="ja-JP" sz="1200" baseline="0" dirty="0" smtClean="0">
                          <a:latin typeface="+mn-lt"/>
                        </a:rPr>
                        <a:t/>
                      </a:r>
                      <a:br>
                        <a:rPr kumimoji="1" lang="en-US" altLang="ja-JP" sz="1200" baseline="0" dirty="0" smtClean="0">
                          <a:latin typeface="+mn-lt"/>
                        </a:rPr>
                      </a:br>
                      <a:r>
                        <a:rPr kumimoji="1" lang="en-US" altLang="ja-JP" sz="1200" baseline="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200" dirty="0" smtClean="0">
                          <a:latin typeface="+mn-lt"/>
                          <a:hlinkClick r:id="rId4"/>
                        </a:rPr>
                        <a:t>Environment construction manual - Install drivers –</a:t>
                      </a:r>
                      <a:r>
                        <a:rPr kumimoji="1" lang="en-US" altLang="ja-JP" sz="1200" dirty="0" smtClean="0">
                          <a:latin typeface="+mn-lt"/>
                        </a:rPr>
                        <a:t>&gt;</a:t>
                      </a:r>
                      <a:endParaRPr kumimoji="1" lang="ja-JP" altLang="en-US" sz="12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5975386" y="2579642"/>
            <a:ext cx="1272774" cy="3136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5565339" y="2515143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057521" y="3881990"/>
            <a:ext cx="1158079" cy="8285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215600" y="3494470"/>
            <a:ext cx="360000" cy="360000"/>
          </a:xfrm>
          <a:prstGeom prst="wedgeEllipseCallout">
            <a:avLst>
              <a:gd name="adj1" fmla="val -79734"/>
              <a:gd name="adj2" fmla="val 6764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decision table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Pay out Token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and log in as new user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1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9" y="1888065"/>
            <a:ext cx="3833786" cy="3995717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Action settings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(ITA driver) </a:t>
            </a:r>
            <a:r>
              <a:rPr lang="ja-JP" altLang="en-US" dirty="0" smtClean="0"/>
              <a:t> </a:t>
            </a:r>
            <a:r>
              <a:rPr lang="en-US" altLang="ja-JP" dirty="0" smtClean="0"/>
              <a:t> (2/4)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Configure Action destination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I</a:t>
            </a:r>
            <a:r>
              <a:rPr lang="en-US" altLang="ja-JP" dirty="0" smtClean="0"/>
              <a:t>nput all the </a:t>
            </a:r>
            <a:r>
              <a:rPr lang="en-US" altLang="ja-JP" dirty="0"/>
              <a:t>necessary information </a:t>
            </a:r>
            <a:r>
              <a:rPr lang="en-US" altLang="ja-JP" dirty="0" smtClean="0"/>
              <a:t>in </a:t>
            </a:r>
            <a:r>
              <a:rPr lang="en-US" altLang="ja-JP" dirty="0"/>
              <a:t>the ITA Driver </a:t>
            </a:r>
            <a:r>
              <a:rPr lang="en-US" altLang="ja-JP" dirty="0" smtClean="0"/>
              <a:t>ver1 window.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“Save” button.</a:t>
            </a:r>
          </a:p>
          <a:p>
            <a:pPr lvl="1"/>
            <a:endParaRPr lang="en-US" altLang="ja-JP" dirty="0"/>
          </a:p>
          <a:p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decision table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Pay out Token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and log in as new user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2495501" y="5517291"/>
            <a:ext cx="576080" cy="3664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07211" y="2272921"/>
            <a:ext cx="3496118" cy="32443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263329" y="1912921"/>
            <a:ext cx="4353021" cy="3254166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　　</a:t>
            </a:r>
            <a:r>
              <a:rPr kumimoji="1" lang="en-US" altLang="ja-JP" sz="1200" b="1" dirty="0" smtClean="0">
                <a:latin typeface="+mn-ea"/>
              </a:rPr>
              <a:t>Input the following values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247039" y="1912921"/>
            <a:ext cx="360000" cy="360000"/>
          </a:xfrm>
          <a:prstGeom prst="wedgeEllipseCallout">
            <a:avLst>
              <a:gd name="adj1" fmla="val -242321"/>
              <a:gd name="adj2" fmla="val 12757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433648" y="5703782"/>
            <a:ext cx="360000" cy="360000"/>
          </a:xfrm>
          <a:prstGeom prst="wedgeEllipseCallout">
            <a:avLst>
              <a:gd name="adj1" fmla="val -183381"/>
              <a:gd name="adj2" fmla="val -2607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82779"/>
              </p:ext>
            </p:extLst>
          </p:nvPr>
        </p:nvGraphicFramePr>
        <p:xfrm>
          <a:off x="4420830" y="2360379"/>
          <a:ext cx="4067950" cy="2654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3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98792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72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7228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(Free string) 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7228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1.7.1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2159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Protocol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http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7228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Host/IP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(IT Host name or IP Address) 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7228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Port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7228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user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administrator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  <a:tr h="27228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Password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(ITA user password) 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59890"/>
                  </a:ext>
                </a:extLst>
              </a:tr>
              <a:tr h="272284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Permission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settings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"Can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update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" 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98092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36083"/>
              </p:ext>
            </p:extLst>
          </p:nvPr>
        </p:nvGraphicFramePr>
        <p:xfrm>
          <a:off x="7392180" y="5301260"/>
          <a:ext cx="4379510" cy="119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151601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The "Name" will be used later in the &lt;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Create decision table file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when we are specifying the destination of the action.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5" y="5030320"/>
            <a:ext cx="5379824" cy="138068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83" y="2044438"/>
            <a:ext cx="2895780" cy="2177006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Action settings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(ITA driver) </a:t>
            </a:r>
            <a:r>
              <a:rPr lang="ja-JP" altLang="en-US" dirty="0" smtClean="0"/>
              <a:t> </a:t>
            </a:r>
            <a:r>
              <a:rPr lang="en-US" altLang="ja-JP" dirty="0" smtClean="0"/>
              <a:t> (3/4)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8672529" cy="5616476"/>
          </a:xfrm>
        </p:spPr>
        <p:txBody>
          <a:bodyPr/>
          <a:lstStyle/>
          <a:p>
            <a:r>
              <a:rPr lang="en-US" altLang="ja-JP" dirty="0" smtClean="0"/>
              <a:t>Change the ITA registration settings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Log in to ITA and follow the &lt;</a:t>
            </a:r>
            <a:r>
              <a:rPr lang="en-US" altLang="ja-JP" dirty="0" smtClean="0">
                <a:hlinkClick r:id="rId4"/>
              </a:rPr>
              <a:t>Learn </a:t>
            </a:r>
            <a:r>
              <a:rPr lang="en-US" altLang="ja-JP" dirty="0" err="1" smtClean="0">
                <a:hlinkClick r:id="rId4"/>
              </a:rPr>
              <a:t>ITA_BASE【Practice</a:t>
            </a:r>
            <a:r>
              <a:rPr lang="en-US" altLang="ja-JP" dirty="0" smtClean="0">
                <a:hlinkClick r:id="rId4"/>
              </a:rPr>
              <a:t>】</a:t>
            </a:r>
            <a:r>
              <a:rPr lang="en-US" altLang="ja-JP" dirty="0" smtClean="0"/>
              <a:t>&gt;document from the “Scenario” slide to the “Symphony confirmation” slide.</a:t>
            </a:r>
            <a:r>
              <a:rPr lang="ja-JP" altLang="en-US" dirty="0" smtClean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※The chapter name and pages might change.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Go to the ITA ”Ansible-Legacy” menu group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 ”Substitution value list” menu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 ”List/Update” submenu and change the “specific value”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Pay out Token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and log in as new user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3609478" y="2012584"/>
            <a:ext cx="612000" cy="2196000"/>
            <a:chOff x="4861708" y="3132951"/>
            <a:chExt cx="536718" cy="2164377"/>
          </a:xfrm>
        </p:grpSpPr>
        <p:sp>
          <p:nvSpPr>
            <p:cNvPr id="31" name="フリーフォーム 30"/>
            <p:cNvSpPr/>
            <p:nvPr/>
          </p:nvSpPr>
          <p:spPr bwMode="auto">
            <a:xfrm>
              <a:off x="4861708" y="3132951"/>
              <a:ext cx="377855" cy="2146610"/>
            </a:xfrm>
            <a:custGeom>
              <a:avLst/>
              <a:gdLst>
                <a:gd name="connsiteX0" fmla="*/ 356839 w 457205"/>
                <a:gd name="connsiteY0" fmla="*/ 0 h 1951464"/>
                <a:gd name="connsiteX1" fmla="*/ 11151 w 457205"/>
                <a:gd name="connsiteY1" fmla="*/ 557561 h 1951464"/>
                <a:gd name="connsiteX2" fmla="*/ 457200 w 457205"/>
                <a:gd name="connsiteY2" fmla="*/ 1248937 h 1951464"/>
                <a:gd name="connsiteX3" fmla="*/ 0 w 457205"/>
                <a:gd name="connsiteY3" fmla="*/ 1951464 h 19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5" h="1951464">
                  <a:moveTo>
                    <a:pt x="356839" y="0"/>
                  </a:moveTo>
                  <a:cubicBezTo>
                    <a:pt x="175631" y="174702"/>
                    <a:pt x="-5576" y="349405"/>
                    <a:pt x="11151" y="557561"/>
                  </a:cubicBezTo>
                  <a:cubicBezTo>
                    <a:pt x="27878" y="765717"/>
                    <a:pt x="459058" y="1016620"/>
                    <a:pt x="457200" y="1248937"/>
                  </a:cubicBezTo>
                  <a:cubicBezTo>
                    <a:pt x="455342" y="1481254"/>
                    <a:pt x="227671" y="1716359"/>
                    <a:pt x="0" y="19514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/>
            <p:cNvSpPr/>
            <p:nvPr/>
          </p:nvSpPr>
          <p:spPr bwMode="auto">
            <a:xfrm>
              <a:off x="5020571" y="3150718"/>
              <a:ext cx="377855" cy="2146610"/>
            </a:xfrm>
            <a:custGeom>
              <a:avLst/>
              <a:gdLst>
                <a:gd name="connsiteX0" fmla="*/ 356839 w 457205"/>
                <a:gd name="connsiteY0" fmla="*/ 0 h 1951464"/>
                <a:gd name="connsiteX1" fmla="*/ 11151 w 457205"/>
                <a:gd name="connsiteY1" fmla="*/ 557561 h 1951464"/>
                <a:gd name="connsiteX2" fmla="*/ 457200 w 457205"/>
                <a:gd name="connsiteY2" fmla="*/ 1248937 h 1951464"/>
                <a:gd name="connsiteX3" fmla="*/ 0 w 457205"/>
                <a:gd name="connsiteY3" fmla="*/ 1951464 h 19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5" h="1951464">
                  <a:moveTo>
                    <a:pt x="356839" y="0"/>
                  </a:moveTo>
                  <a:cubicBezTo>
                    <a:pt x="175631" y="174702"/>
                    <a:pt x="-5576" y="349405"/>
                    <a:pt x="11151" y="557561"/>
                  </a:cubicBezTo>
                  <a:cubicBezTo>
                    <a:pt x="27878" y="765717"/>
                    <a:pt x="459058" y="1016620"/>
                    <a:pt x="457200" y="1248937"/>
                  </a:cubicBezTo>
                  <a:cubicBezTo>
                    <a:pt x="455342" y="1481254"/>
                    <a:pt x="227671" y="1716359"/>
                    <a:pt x="0" y="19514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正方形/長方形 33"/>
          <p:cNvSpPr/>
          <p:nvPr/>
        </p:nvSpPr>
        <p:spPr bwMode="auto">
          <a:xfrm>
            <a:off x="834685" y="6016798"/>
            <a:ext cx="580035" cy="1531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6309564" y="5031980"/>
            <a:ext cx="2582125" cy="1421208"/>
          </a:xfrm>
          <a:prstGeom prst="roundRect">
            <a:avLst>
              <a:gd name="adj" fmla="val 108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en-US" altLang="ja-JP" sz="1200" b="1" dirty="0" smtClean="0">
                <a:latin typeface="+mn-ea"/>
              </a:rPr>
              <a:t>Input the following</a:t>
            </a:r>
            <a:br>
              <a:rPr kumimoji="1" lang="en-US" altLang="ja-JP" sz="1200" b="1" dirty="0" smtClean="0">
                <a:latin typeface="+mn-ea"/>
              </a:rPr>
            </a:br>
            <a:r>
              <a:rPr kumimoji="1" lang="en-US" altLang="ja-JP" sz="1200" b="1" dirty="0" smtClean="0">
                <a:latin typeface="+mn-ea"/>
              </a:rPr>
              <a:t>       values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6309565" y="5023715"/>
            <a:ext cx="360000" cy="344050"/>
          </a:xfrm>
          <a:prstGeom prst="wedgeEllipseCallout">
            <a:avLst>
              <a:gd name="adj1" fmla="val -330313"/>
              <a:gd name="adj2" fmla="val 13582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88384"/>
              </p:ext>
            </p:extLst>
          </p:nvPr>
        </p:nvGraphicFramePr>
        <p:xfrm>
          <a:off x="6418473" y="5567576"/>
          <a:ext cx="233490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57690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Specific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(Free string) 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4583791" y="5737219"/>
            <a:ext cx="864120" cy="3561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787887" y="3304614"/>
            <a:ext cx="3312460" cy="981425"/>
          </a:xfrm>
          <a:prstGeom prst="rect">
            <a:avLst/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tx1">
                    <a:alpha val="20000"/>
                  </a:schemeClr>
                </a:solidFill>
                <a:latin typeface="+mn-ea"/>
              </a:rPr>
              <a:t>sample</a:t>
            </a:r>
            <a:endParaRPr kumimoji="1" lang="ja-JP" altLang="en-US" sz="6000" b="1" dirty="0" smtClean="0">
              <a:solidFill>
                <a:schemeClr val="tx1">
                  <a:alpha val="20000"/>
                </a:schemeClr>
              </a:solidFill>
              <a:latin typeface="+mn-ea"/>
            </a:endParaRP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02827"/>
              </p:ext>
            </p:extLst>
          </p:nvPr>
        </p:nvGraphicFramePr>
        <p:xfrm>
          <a:off x="8990405" y="5167087"/>
          <a:ext cx="2938405" cy="124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25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72328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The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string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input for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the specific value will be the name for the new directory that will be created.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06" y="2068065"/>
            <a:ext cx="2871797" cy="21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8" y="2466208"/>
            <a:ext cx="7848001" cy="3753623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Action settings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(ITA driver) </a:t>
            </a:r>
            <a:r>
              <a:rPr lang="ja-JP" altLang="en-US" dirty="0" smtClean="0"/>
              <a:t> </a:t>
            </a:r>
            <a:r>
              <a:rPr lang="en-US" altLang="ja-JP" dirty="0" smtClean="0"/>
              <a:t> (4/4)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21020" cy="5616476"/>
          </a:xfrm>
        </p:spPr>
        <p:txBody>
          <a:bodyPr/>
          <a:lstStyle/>
          <a:p>
            <a:r>
              <a:rPr lang="en-US" altLang="ja-JP" dirty="0" smtClean="0"/>
              <a:t>In order to link ITA and OASE, we will need to configure the following settings:</a:t>
            </a:r>
            <a:endParaRPr lang="en-US" altLang="ja-JP" dirty="0"/>
          </a:p>
          <a:p>
            <a:pPr lvl="1"/>
            <a:r>
              <a:rPr lang="ja-JP" altLang="en-US" dirty="0" smtClean="0"/>
              <a:t> </a:t>
            </a:r>
            <a:r>
              <a:rPr lang="en-US" altLang="ja-JP" dirty="0" smtClean="0"/>
              <a:t>Go to</a:t>
            </a:r>
            <a:r>
              <a:rPr lang="ja-JP" altLang="en-US" dirty="0" smtClean="0"/>
              <a:t> </a:t>
            </a:r>
            <a:r>
              <a:rPr lang="en-US" altLang="ja-JP" dirty="0" smtClean="0"/>
              <a:t>"Management console" Menu group&gt;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"Role Menu link list" Menu</a:t>
            </a:r>
            <a:r>
              <a:rPr lang="ja-JP" altLang="en-US" dirty="0" smtClean="0"/>
              <a:t> 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"List/Update" Sub menu</a:t>
            </a:r>
            <a:r>
              <a:rPr lang="en-US" altLang="ja-JP" dirty="0"/>
              <a:t> </a:t>
            </a:r>
            <a:r>
              <a:rPr lang="en-US" altLang="ja-JP" dirty="0" smtClean="0"/>
              <a:t>and revive “Symphony link movement list”.</a:t>
            </a:r>
            <a:br>
              <a:rPr lang="en-US" altLang="ja-JP" dirty="0" smtClean="0"/>
            </a:br>
            <a:endParaRPr lang="en-US" altLang="ja-JP" dirty="0"/>
          </a:p>
          <a:p>
            <a:pPr marL="637200" lvl="1" indent="-457200">
              <a:buFont typeface="+mj-ea"/>
              <a:buAutoNum type="circleNumDbPlain" startAt="3"/>
            </a:pPr>
            <a:endParaRPr lang="en-US" altLang="ja-JP" dirty="0"/>
          </a:p>
          <a:p>
            <a:pPr marL="522900" lvl="1" indent="-342900">
              <a:buFont typeface="+mj-ea"/>
              <a:buAutoNum type="circleNumDbPlain" startAt="3"/>
            </a:pP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b="1" dirty="0"/>
          </a:p>
          <a:p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Pay out Token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and log in as new user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9" name="正方形/長方形 28"/>
          <p:cNvSpPr/>
          <p:nvPr/>
        </p:nvSpPr>
        <p:spPr bwMode="auto">
          <a:xfrm>
            <a:off x="4763830" y="5056332"/>
            <a:ext cx="1620210" cy="388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495500" y="5289690"/>
            <a:ext cx="276824" cy="1555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3030490" y="5808507"/>
            <a:ext cx="2171516" cy="32807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Press the “Restore” button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67260" y="4274971"/>
            <a:ext cx="864119" cy="2711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5648392" y="5716501"/>
            <a:ext cx="2388668" cy="32807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 associated with Symphony list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>
            <a:off x="5339075" y="5473229"/>
            <a:ext cx="352356" cy="58387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H="1" flipV="1">
            <a:off x="5691432" y="6049557"/>
            <a:ext cx="3573008" cy="754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2605535" y="5538594"/>
            <a:ext cx="582124" cy="59535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 flipH="1">
            <a:off x="3149996" y="6133952"/>
            <a:ext cx="2369924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38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48" y="2276840"/>
            <a:ext cx="4273203" cy="419870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26" y="3402105"/>
            <a:ext cx="2599700" cy="3016119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Create decision table</a:t>
            </a:r>
            <a:r>
              <a:rPr lang="ja-JP" altLang="en-US" dirty="0"/>
              <a:t>　</a:t>
            </a:r>
            <a:r>
              <a:rPr lang="en-US" altLang="ja-JP" dirty="0" smtClean="0"/>
              <a:t> (1/2) 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764783"/>
            <a:ext cx="11713301" cy="5616476"/>
          </a:xfrm>
        </p:spPr>
        <p:txBody>
          <a:bodyPr/>
          <a:lstStyle/>
          <a:p>
            <a:r>
              <a:rPr lang="en-US" altLang="ja-JP" dirty="0" smtClean="0"/>
              <a:t>Create</a:t>
            </a:r>
            <a:r>
              <a:rPr lang="ja-JP" altLang="en-US" dirty="0"/>
              <a:t> </a:t>
            </a:r>
            <a:r>
              <a:rPr lang="en-US" altLang="ja-JP" dirty="0" smtClean="0"/>
              <a:t>decision table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Go to the “Decision table” screen and press “Create new” button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all the necessary information in the “Create new” screen-&gt;</a:t>
            </a:r>
            <a:br>
              <a:rPr lang="en-US" altLang="ja-JP" dirty="0" smtClean="0"/>
            </a:br>
            <a:r>
              <a:rPr lang="en-US" altLang="ja-JP" dirty="0" smtClean="0"/>
              <a:t> “Basic information/ permission” tab.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</a:t>
            </a:r>
            <a:r>
              <a:rPr lang="ja-JP" altLang="en-US" dirty="0" smtClean="0"/>
              <a:t> </a:t>
            </a:r>
            <a:r>
              <a:rPr lang="en-US" altLang="ja-JP" dirty="0" smtClean="0"/>
              <a:t>"Condition expression" button</a:t>
            </a:r>
            <a:endParaRPr lang="en-US" altLang="ja-JP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Pay out Token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Configure Action</a:t>
              </a:r>
              <a:r>
                <a:rPr lang="ja-JP" altLang="en-US" sz="900" b="1" dirty="0" smtClean="0">
                  <a:latin typeface="+mn-ea"/>
                </a:rPr>
                <a:t> </a:t>
              </a:r>
              <a:r>
                <a:rPr lang="en-US" altLang="ja-JP" sz="900" b="1" dirty="0" smtClean="0">
                  <a:latin typeface="+mn-ea"/>
                </a:rPr>
                <a:t>(ITA driver) 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and log in as new user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18" name="正方形/長方形 17"/>
          <p:cNvSpPr/>
          <p:nvPr/>
        </p:nvSpPr>
        <p:spPr bwMode="auto">
          <a:xfrm>
            <a:off x="4134526" y="2641335"/>
            <a:ext cx="802968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3694621" y="2544791"/>
            <a:ext cx="360000" cy="360000"/>
          </a:xfrm>
          <a:prstGeom prst="wedgeEllipseCallout">
            <a:avLst>
              <a:gd name="adj1" fmla="val 90892"/>
              <a:gd name="adj2" fmla="val 212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4273592" y="3393586"/>
            <a:ext cx="4253219" cy="1731319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en-US" altLang="ja-JP" sz="1200" b="1" dirty="0" smtClean="0">
                <a:latin typeface="+mn-ea"/>
              </a:rPr>
              <a:t>Input the following values</a:t>
            </a:r>
          </a:p>
          <a:p>
            <a:endParaRPr lang="en-US" altLang="ja-JP" sz="1200" b="1" dirty="0">
              <a:latin typeface="+mn-ea"/>
            </a:endParaRPr>
          </a:p>
          <a:p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4259640" y="3390649"/>
            <a:ext cx="360000" cy="344050"/>
          </a:xfrm>
          <a:prstGeom prst="wedgeEllipseCallout">
            <a:avLst>
              <a:gd name="adj1" fmla="val -165640"/>
              <a:gd name="adj2" fmla="val 1034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フリーフォーム 22"/>
          <p:cNvSpPr/>
          <p:nvPr/>
        </p:nvSpPr>
        <p:spPr bwMode="auto">
          <a:xfrm>
            <a:off x="1534826" y="3573021"/>
            <a:ext cx="2573374" cy="2592360"/>
          </a:xfrm>
          <a:custGeom>
            <a:avLst/>
            <a:gdLst>
              <a:gd name="connsiteX0" fmla="*/ 0 w 2321013"/>
              <a:gd name="connsiteY0" fmla="*/ 0 h 2314444"/>
              <a:gd name="connsiteX1" fmla="*/ 716715 w 2321013"/>
              <a:gd name="connsiteY1" fmla="*/ 0 h 2314444"/>
              <a:gd name="connsiteX2" fmla="*/ 716715 w 2321013"/>
              <a:gd name="connsiteY2" fmla="*/ 154534 h 2314444"/>
              <a:gd name="connsiteX3" fmla="*/ 2321013 w 2321013"/>
              <a:gd name="connsiteY3" fmla="*/ 154534 h 2314444"/>
              <a:gd name="connsiteX4" fmla="*/ 2321013 w 2321013"/>
              <a:gd name="connsiteY4" fmla="*/ 2314444 h 2314444"/>
              <a:gd name="connsiteX5" fmla="*/ 0 w 2321013"/>
              <a:gd name="connsiteY5" fmla="*/ 2314444 h 2314444"/>
              <a:gd name="connsiteX6" fmla="*/ 0 w 2321013"/>
              <a:gd name="connsiteY6" fmla="*/ 176408 h 2314444"/>
              <a:gd name="connsiteX7" fmla="*/ 0 w 2321013"/>
              <a:gd name="connsiteY7" fmla="*/ 154534 h 23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1013" h="2314444">
                <a:moveTo>
                  <a:pt x="0" y="0"/>
                </a:moveTo>
                <a:lnTo>
                  <a:pt x="716715" y="0"/>
                </a:lnTo>
                <a:lnTo>
                  <a:pt x="716715" y="154534"/>
                </a:lnTo>
                <a:lnTo>
                  <a:pt x="2321013" y="154534"/>
                </a:lnTo>
                <a:lnTo>
                  <a:pt x="2321013" y="2314444"/>
                </a:lnTo>
                <a:lnTo>
                  <a:pt x="0" y="2314444"/>
                </a:lnTo>
                <a:lnTo>
                  <a:pt x="0" y="176408"/>
                </a:lnTo>
                <a:lnTo>
                  <a:pt x="0" y="154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2279470" y="6165380"/>
            <a:ext cx="1080150" cy="23120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223790" y="5974452"/>
            <a:ext cx="360000" cy="360000"/>
          </a:xfrm>
          <a:prstGeom prst="wedgeEllipseCallout">
            <a:avLst>
              <a:gd name="adj1" fmla="val -407997"/>
              <a:gd name="adj2" fmla="val 1497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51100"/>
              </p:ext>
            </p:extLst>
          </p:nvPr>
        </p:nvGraphicFramePr>
        <p:xfrm>
          <a:off x="4412904" y="3842260"/>
          <a:ext cx="399161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22599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Basic information / permission tab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Decision table name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(Free string) 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Permission settings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”Can perform update” for all.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64616"/>
              </p:ext>
            </p:extLst>
          </p:nvPr>
        </p:nvGraphicFramePr>
        <p:xfrm>
          <a:off x="7392180" y="5167087"/>
          <a:ext cx="4379511" cy="124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2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15014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Make sure to configure settings for at least one group in the "Permission settings". </a:t>
                      </a:r>
                    </a:p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You will not be able to make changes to the Decision table if you don't.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6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 bwMode="auto">
          <a:xfrm>
            <a:off x="407210" y="2505397"/>
            <a:ext cx="3370265" cy="1476000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00320"/>
              </p:ext>
            </p:extLst>
          </p:nvPr>
        </p:nvGraphicFramePr>
        <p:xfrm>
          <a:off x="608514" y="2594203"/>
          <a:ext cx="3027356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5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7060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Conditional expression tab</a:t>
                      </a:r>
                      <a:endParaRPr kumimoji="1" lang="ja-JP" altLang="en-US" sz="105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(Free string) 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Pulldown selection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3917644" y="2505396"/>
            <a:ext cx="4410666" cy="1470633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69920"/>
              </p:ext>
            </p:extLst>
          </p:nvPr>
        </p:nvGraphicFramePr>
        <p:xfrm>
          <a:off x="4058404" y="2578400"/>
          <a:ext cx="4125886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99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51689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Unknown event notification</a:t>
                      </a:r>
                      <a:r>
                        <a:rPr kumimoji="1" lang="en-US" altLang="ja-JP" sz="105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tab</a:t>
                      </a:r>
                      <a:endParaRPr kumimoji="1" lang="ja-JP" altLang="en-US" sz="105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Unknown event notification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“Notify by mail”.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Notification E-mail address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(Mail address that can receive e-mails) 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76526"/>
                  </a:ext>
                </a:extLst>
              </a:tr>
            </a:tbl>
          </a:graphicData>
        </a:graphic>
      </p:graphicFrame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774" y="4131240"/>
            <a:ext cx="2553950" cy="250869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0" y="4131240"/>
            <a:ext cx="1931247" cy="1896848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Create decision table</a:t>
            </a:r>
            <a:r>
              <a:rPr lang="ja-JP" altLang="en-US" dirty="0"/>
              <a:t>　</a:t>
            </a:r>
            <a:r>
              <a:rPr lang="en-US" altLang="ja-JP" dirty="0" smtClean="0"/>
              <a:t> (2/2) 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 smtClean="0"/>
              <a:t>Create decision table</a:t>
            </a:r>
            <a:endParaRPr lang="ja-JP" altLang="en-US" sz="1800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Input the necessary information in the “ Create new “ screen -&gt; </a:t>
            </a:r>
            <a:br>
              <a:rPr lang="en-US" altLang="ja-JP" sz="1400" dirty="0" smtClean="0"/>
            </a:br>
            <a:r>
              <a:rPr lang="en-US" altLang="ja-JP" sz="1400" dirty="0" smtClean="0"/>
              <a:t>Conditional branch tab.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Press the “Unknown event notification” button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Input all the necessary information in the “Unknown event notification” tab</a:t>
            </a:r>
            <a:endParaRPr lang="ja-JP" altLang="en-US" sz="1400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en-US" altLang="ja-JP" sz="1400" dirty="0" smtClean="0"/>
              <a:t>Press the “Save” button</a:t>
            </a:r>
            <a:endParaRPr lang="ja-JP" altLang="en-US" sz="1400" spc="-150" dirty="0"/>
          </a:p>
          <a:p>
            <a:pPr lvl="1"/>
            <a:endParaRPr lang="ja-JP" altLang="en-US" sz="1400" dirty="0"/>
          </a:p>
          <a:p>
            <a:endParaRPr kumimoji="1" lang="ja-JP" altLang="en-US" sz="18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Pay out Token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Configure Action</a:t>
              </a:r>
              <a:r>
                <a:rPr lang="ja-JP" altLang="en-US" sz="900" b="1" dirty="0" smtClean="0">
                  <a:latin typeface="+mn-ea"/>
                </a:rPr>
                <a:t> </a:t>
              </a:r>
              <a:r>
                <a:rPr lang="en-US" altLang="ja-JP" sz="900" b="1" dirty="0" smtClean="0">
                  <a:latin typeface="+mn-ea"/>
                </a:rPr>
                <a:t>(ITA driver) 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and log in as new user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2858535" y="4968618"/>
            <a:ext cx="1560204" cy="1413318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endParaRPr lang="en-US" altLang="ja-JP" sz="1200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429728" y="5829359"/>
            <a:ext cx="755109" cy="1925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2809487" y="6021936"/>
            <a:ext cx="360000" cy="360000"/>
          </a:xfrm>
          <a:prstGeom prst="wedgeEllipseCallout">
            <a:avLst>
              <a:gd name="adj1" fmla="val -287569"/>
              <a:gd name="adj2" fmla="val -6681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178134" y="3718605"/>
            <a:ext cx="360000" cy="344050"/>
          </a:xfrm>
          <a:prstGeom prst="wedgeEllipseCallout">
            <a:avLst>
              <a:gd name="adj1" fmla="val 200495"/>
              <a:gd name="adj2" fmla="val 23077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3765335" y="3718605"/>
            <a:ext cx="360000" cy="344050"/>
          </a:xfrm>
          <a:prstGeom prst="wedgeEllipseCallout">
            <a:avLst>
              <a:gd name="adj1" fmla="val 32169"/>
              <a:gd name="adj2" fmla="val 2686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32789" y="6401456"/>
            <a:ext cx="538424" cy="24716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6429088" y="6021936"/>
            <a:ext cx="360000" cy="360000"/>
          </a:xfrm>
          <a:prstGeom prst="wedgeEllipseCallout">
            <a:avLst>
              <a:gd name="adj1" fmla="val -278405"/>
              <a:gd name="adj2" fmla="val 7547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3966878" y="4265167"/>
            <a:ext cx="2467266" cy="1529809"/>
          </a:xfrm>
          <a:custGeom>
            <a:avLst/>
            <a:gdLst>
              <a:gd name="connsiteX0" fmla="*/ 1327922 w 2011922"/>
              <a:gd name="connsiteY0" fmla="*/ 0 h 1261902"/>
              <a:gd name="connsiteX1" fmla="*/ 2011922 w 2011922"/>
              <a:gd name="connsiteY1" fmla="*/ 0 h 1261902"/>
              <a:gd name="connsiteX2" fmla="*/ 2011922 w 2011922"/>
              <a:gd name="connsiteY2" fmla="*/ 186403 h 1261902"/>
              <a:gd name="connsiteX3" fmla="*/ 2011922 w 2011922"/>
              <a:gd name="connsiteY3" fmla="*/ 256869 h 1261902"/>
              <a:gd name="connsiteX4" fmla="*/ 2011922 w 2011922"/>
              <a:gd name="connsiteY4" fmla="*/ 1261902 h 1261902"/>
              <a:gd name="connsiteX5" fmla="*/ 0 w 2011922"/>
              <a:gd name="connsiteY5" fmla="*/ 1261902 h 1261902"/>
              <a:gd name="connsiteX6" fmla="*/ 0 w 2011922"/>
              <a:gd name="connsiteY6" fmla="*/ 186403 h 1261902"/>
              <a:gd name="connsiteX7" fmla="*/ 1327922 w 2011922"/>
              <a:gd name="connsiteY7" fmla="*/ 186403 h 126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922" h="1261902">
                <a:moveTo>
                  <a:pt x="1327922" y="0"/>
                </a:moveTo>
                <a:lnTo>
                  <a:pt x="2011922" y="0"/>
                </a:lnTo>
                <a:lnTo>
                  <a:pt x="2011922" y="186403"/>
                </a:lnTo>
                <a:lnTo>
                  <a:pt x="2011922" y="256869"/>
                </a:lnTo>
                <a:lnTo>
                  <a:pt x="2011922" y="1261902"/>
                </a:lnTo>
                <a:lnTo>
                  <a:pt x="0" y="1261902"/>
                </a:lnTo>
                <a:lnTo>
                  <a:pt x="0" y="186403"/>
                </a:lnTo>
                <a:lnTo>
                  <a:pt x="1327922" y="18640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フリーフォーム 34"/>
          <p:cNvSpPr/>
          <p:nvPr/>
        </p:nvSpPr>
        <p:spPr bwMode="auto">
          <a:xfrm>
            <a:off x="848187" y="4251024"/>
            <a:ext cx="1924720" cy="1790351"/>
          </a:xfrm>
          <a:custGeom>
            <a:avLst/>
            <a:gdLst>
              <a:gd name="connsiteX0" fmla="*/ 589511 w 1773404"/>
              <a:gd name="connsiteY0" fmla="*/ 0 h 1677346"/>
              <a:gd name="connsiteX1" fmla="*/ 1197439 w 1773404"/>
              <a:gd name="connsiteY1" fmla="*/ 0 h 1677346"/>
              <a:gd name="connsiteX2" fmla="*/ 1197439 w 1773404"/>
              <a:gd name="connsiteY2" fmla="*/ 183051 h 1677346"/>
              <a:gd name="connsiteX3" fmla="*/ 1773404 w 1773404"/>
              <a:gd name="connsiteY3" fmla="*/ 183051 h 1677346"/>
              <a:gd name="connsiteX4" fmla="*/ 1773404 w 1773404"/>
              <a:gd name="connsiteY4" fmla="*/ 1677346 h 1677346"/>
              <a:gd name="connsiteX5" fmla="*/ 0 w 1773404"/>
              <a:gd name="connsiteY5" fmla="*/ 1677346 h 1677346"/>
              <a:gd name="connsiteX6" fmla="*/ 0 w 1773404"/>
              <a:gd name="connsiteY6" fmla="*/ 183051 h 1677346"/>
              <a:gd name="connsiteX7" fmla="*/ 589511 w 1773404"/>
              <a:gd name="connsiteY7" fmla="*/ 183051 h 167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3404" h="1677346">
                <a:moveTo>
                  <a:pt x="589511" y="0"/>
                </a:moveTo>
                <a:lnTo>
                  <a:pt x="1197439" y="0"/>
                </a:lnTo>
                <a:lnTo>
                  <a:pt x="1197439" y="183051"/>
                </a:lnTo>
                <a:lnTo>
                  <a:pt x="1773404" y="183051"/>
                </a:lnTo>
                <a:lnTo>
                  <a:pt x="1773404" y="1677346"/>
                </a:lnTo>
                <a:lnTo>
                  <a:pt x="0" y="1677346"/>
                </a:lnTo>
                <a:lnTo>
                  <a:pt x="0" y="183051"/>
                </a:lnTo>
                <a:lnTo>
                  <a:pt x="589511" y="18305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23337"/>
              </p:ext>
            </p:extLst>
          </p:nvPr>
        </p:nvGraphicFramePr>
        <p:xfrm>
          <a:off x="7392180" y="5167087"/>
          <a:ext cx="4379511" cy="119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2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15014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The configured conditional expression will be used later when we are setting specific values in the Decision table file's "Condition part".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31298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Introduction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err="1" smtClean="0">
                <a:latin typeface="+mn-ea"/>
              </a:rPr>
              <a:t>Base【Practice</a:t>
            </a:r>
            <a:r>
              <a:rPr lang="en-US" altLang="ja-JP" sz="1600" dirty="0" smtClean="0">
                <a:latin typeface="+mn-ea"/>
              </a:rPr>
              <a:t>】</a:t>
            </a:r>
            <a:endParaRPr lang="ja-JP" altLang="en-US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Scenario description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Scenario</a:t>
            </a: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Preparation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group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and log in as new user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Pay out Token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3.4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Action settings</a:t>
            </a:r>
            <a:r>
              <a:rPr lang="ja-JP" altLang="en-US" sz="1600" dirty="0" smtClean="0">
                <a:latin typeface="+mn-ea"/>
              </a:rPr>
              <a:t> </a:t>
            </a:r>
            <a:r>
              <a:rPr lang="en-US" altLang="ja-JP" sz="1600" dirty="0" smtClean="0">
                <a:latin typeface="+mn-ea"/>
              </a:rPr>
              <a:t>(ITA driver) 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3.5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decision table</a:t>
            </a: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Operation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Create decision table file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4.2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Register rules</a:t>
            </a:r>
            <a:r>
              <a:rPr lang="ja-JP" altLang="en-US" sz="1600" dirty="0" smtClean="0">
                <a:latin typeface="+mn-ea"/>
              </a:rPr>
              <a:t> </a:t>
            </a:r>
            <a:r>
              <a:rPr lang="en-US" altLang="ja-JP" sz="1600" dirty="0" smtClean="0">
                <a:latin typeface="+mn-ea"/>
              </a:rPr>
              <a:t>(Upload and test request) 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4.3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Judge rules</a:t>
            </a:r>
            <a:r>
              <a:rPr lang="ja-JP" altLang="en-US" sz="1600" dirty="0" smtClean="0">
                <a:latin typeface="+mn-ea"/>
              </a:rPr>
              <a:t> </a:t>
            </a:r>
            <a:r>
              <a:rPr lang="en-US" altLang="ja-JP" sz="1600" dirty="0" smtClean="0">
                <a:latin typeface="+mn-ea"/>
              </a:rPr>
              <a:t>(Send request via curl command) 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4.4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Check the Action results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A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Appendix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en-US" altLang="ja-JP" sz="1600" dirty="0" smtClean="0">
                <a:latin typeface="+mn-ea"/>
              </a:rPr>
              <a:t>Sample 1</a:t>
            </a:r>
            <a:endParaRPr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Operation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0" y="2300700"/>
            <a:ext cx="6912960" cy="2430742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Create decision table 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 (1/3)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8572435" cy="5616476"/>
          </a:xfrm>
        </p:spPr>
        <p:txBody>
          <a:bodyPr/>
          <a:lstStyle/>
          <a:p>
            <a:r>
              <a:rPr lang="en-US" altLang="ja-JP" dirty="0" smtClean="0"/>
              <a:t>Download and create the decision table file</a:t>
            </a:r>
            <a:endParaRPr lang="en-US" altLang="ja-JP" dirty="0"/>
          </a:p>
          <a:p>
            <a:pPr lvl="1"/>
            <a:r>
              <a:rPr lang="en-US" altLang="ja-JP" dirty="0" smtClean="0"/>
              <a:t>Click the download button the right of the decision table we created in chapter 3.2 and download the decision table file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23240" y="3358605"/>
            <a:ext cx="745152" cy="8252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24208"/>
              </p:ext>
            </p:extLst>
          </p:nvPr>
        </p:nvGraphicFramePr>
        <p:xfrm>
          <a:off x="7313266" y="5085230"/>
          <a:ext cx="4479004" cy="14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270724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The name of the decision table file is automatically generated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(E.g.”id00000000000.xlsx”).</a:t>
                      </a:r>
                    </a:p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Note that it will be different from the name of the decision table itself. In the next page, we will explain the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contents of the file.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8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5" y="2003430"/>
            <a:ext cx="8443987" cy="1569589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Create decision table 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 (2/3)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652340" cy="5616476"/>
          </a:xfrm>
        </p:spPr>
        <p:txBody>
          <a:bodyPr/>
          <a:lstStyle/>
          <a:p>
            <a:r>
              <a:rPr lang="en-US" altLang="ja-JP" dirty="0" smtClean="0"/>
              <a:t>Fill in the Decision table file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For an exact copy of the following decision table file, </a:t>
            </a:r>
            <a:br>
              <a:rPr lang="en-US" altLang="ja-JP" dirty="0" smtClean="0"/>
            </a:br>
            <a:r>
              <a:rPr lang="en-US" altLang="ja-JP" dirty="0" smtClean="0"/>
              <a:t>please see&lt;</a:t>
            </a:r>
            <a:r>
              <a:rPr lang="en-US" altLang="ja-JP" dirty="0" smtClean="0">
                <a:hlinkClick r:id="rId3" action="ppaction://hlinksldjump"/>
              </a:rPr>
              <a:t>A. Appendix</a:t>
            </a:r>
            <a:r>
              <a:rPr lang="ja-JP" altLang="en-US" dirty="0" smtClean="0">
                <a:hlinkClick r:id="rId3" action="ppaction://hlinksldjump"/>
              </a:rPr>
              <a:t> </a:t>
            </a:r>
            <a:r>
              <a:rPr lang="en-US" altLang="ja-JP" dirty="0" smtClean="0">
                <a:hlinkClick r:id="rId3" action="ppaction://hlinksldjump"/>
              </a:rPr>
              <a:t>Sample1</a:t>
            </a:r>
            <a:r>
              <a:rPr lang="en-US" altLang="ja-JP" dirty="0" smtClean="0"/>
              <a:t>&gt;</a:t>
            </a:r>
            <a:r>
              <a:rPr lang="en-US" altLang="ja-JP" dirty="0"/>
              <a:t>.</a:t>
            </a:r>
            <a:br>
              <a:rPr lang="en-US" altLang="ja-JP" dirty="0"/>
            </a:b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sp>
        <p:nvSpPr>
          <p:cNvPr id="28" name="角丸四角形 27"/>
          <p:cNvSpPr/>
          <p:nvPr/>
        </p:nvSpPr>
        <p:spPr bwMode="auto">
          <a:xfrm>
            <a:off x="531228" y="4257410"/>
            <a:ext cx="6572912" cy="2195778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7997"/>
              </p:ext>
            </p:extLst>
          </p:nvPr>
        </p:nvGraphicFramePr>
        <p:xfrm>
          <a:off x="553341" y="4301518"/>
          <a:ext cx="6478789" cy="211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992571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67835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Comment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Used for comments and descriptions. Can also be blank</a:t>
                      </a:r>
                      <a:endParaRPr kumimoji="1" lang="ja-JP" altLang="en-US" sz="1100" b="0" spc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7835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Creates the condition that will be matched</a:t>
                      </a:r>
                      <a:r>
                        <a:rPr kumimoji="1" lang="en-US" altLang="ja-JP" sz="1100" b="0" spc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to the rules.</a:t>
                      </a:r>
                      <a:endParaRPr kumimoji="1" lang="ja-JP" altLang="en-US" sz="1100" b="0" spc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13436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 set different actions for each rule name.</a:t>
                      </a:r>
                      <a:endParaRPr kumimoji="1" lang="ja-JP" altLang="en-US" sz="1100" b="0" spc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The only type of "Action type" that can be used are the ones that have their drivers installed in the "Action settings" screen.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Note that the writing format of the "Action parameter information" depends on the type of action.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 be used to perform an action or to send a validation mail.</a:t>
                      </a:r>
                      <a:endParaRPr kumimoji="1" lang="ja-JP" altLang="en-US" sz="1100" b="0" spc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44114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 condition part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Used</a:t>
                      </a:r>
                      <a:r>
                        <a:rPr kumimoji="1" lang="en-US" altLang="ja-JP" sz="1100" b="0" spc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to specify the validity period. Can also be blank</a:t>
                      </a:r>
                      <a:endParaRPr kumimoji="1" lang="ja-JP" altLang="en-US" sz="1100" b="0" spc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 bwMode="auto">
          <a:xfrm>
            <a:off x="491194" y="2268813"/>
            <a:ext cx="507946" cy="12126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999141" y="2268813"/>
            <a:ext cx="1712388" cy="12126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2711530" y="2268813"/>
            <a:ext cx="5113289" cy="12126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824820" y="2268813"/>
            <a:ext cx="793441" cy="12126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1935" y="2222977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59947" y="2222977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42383" y="2248236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053701" y="2233647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3109"/>
              </p:ext>
            </p:extLst>
          </p:nvPr>
        </p:nvGraphicFramePr>
        <p:xfrm>
          <a:off x="7313266" y="5085230"/>
          <a:ext cx="4479004" cy="14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270724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For all the different values and how to correctly write them, please see the "example" sheet in the excel file.</a:t>
                      </a:r>
                    </a:p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After changing the Decision table file, you can change the name of the file name to your liking.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35" y="3216241"/>
            <a:ext cx="3887844" cy="146088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83" y="3221648"/>
            <a:ext cx="3242004" cy="32804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062" y="4872615"/>
            <a:ext cx="1773772" cy="1433455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Create decision table 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 (3/3)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Input Action parameter information</a:t>
            </a:r>
            <a:endParaRPr lang="en-US" altLang="ja-JP" dirty="0"/>
          </a:p>
          <a:p>
            <a:pPr lvl="1"/>
            <a:r>
              <a:rPr lang="en-US" altLang="ja-JP" dirty="0" smtClean="0"/>
              <a:t>Use the table below and fill out the Action parameter Information</a:t>
            </a: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25945"/>
              </p:ext>
            </p:extLst>
          </p:nvPr>
        </p:nvGraphicFramePr>
        <p:xfrm>
          <a:off x="718535" y="1628750"/>
          <a:ext cx="7897815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59">
                  <a:extLst>
                    <a:ext uri="{9D8B030D-6E8A-4147-A177-3AD203B41FA5}">
                      <a16:colId xmlns:a16="http://schemas.microsoft.com/office/drawing/2014/main" val="3270594656"/>
                    </a:ext>
                  </a:extLst>
                </a:gridCol>
                <a:gridCol w="1787843">
                  <a:extLst>
                    <a:ext uri="{9D8B030D-6E8A-4147-A177-3AD203B41FA5}">
                      <a16:colId xmlns:a16="http://schemas.microsoft.com/office/drawing/2014/main" val="2340624117"/>
                    </a:ext>
                  </a:extLst>
                </a:gridCol>
                <a:gridCol w="5712913">
                  <a:extLst>
                    <a:ext uri="{9D8B030D-6E8A-4147-A177-3AD203B41FA5}">
                      <a16:colId xmlns:a16="http://schemas.microsoft.com/office/drawing/2014/main" val="145036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Action parameter information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Setting value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3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ITA_NAME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The name registered in the “ITA Driver ver1</a:t>
                      </a:r>
                      <a:r>
                        <a:rPr lang="en-US" altLang="ja-JP" sz="1100" baseline="0" dirty="0" smtClean="0">
                          <a:latin typeface="+mn-ea"/>
                          <a:ea typeface="+mn-ea"/>
                        </a:rPr>
                        <a:t>” name tab.</a:t>
                      </a:r>
                      <a:endParaRPr lang="en-US" altLang="ja-JP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8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SYMPHONY_CLASS_ID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The Symphony class ID (Is found in ITA's "Symphony" menu group -&gt; "Symphony execution" menu -&gt; "Symphony [list]”)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0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OPERATION_ID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The Operation ID (Is found in ITA's "Symphony" menu group -&gt; "Symphony execution" menu -&gt; "Operation [list]")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408"/>
                  </a:ext>
                </a:extLst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 bwMode="auto">
          <a:xfrm>
            <a:off x="2846843" y="5764947"/>
            <a:ext cx="509805" cy="4686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986319" y="4581210"/>
            <a:ext cx="685761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5986319" y="5877339"/>
            <a:ext cx="229953" cy="3004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5" name="直線コネクタ 34"/>
          <p:cNvCxnSpPr>
            <a:stCxn id="33" idx="1"/>
          </p:cNvCxnSpPr>
          <p:nvPr/>
        </p:nvCxnSpPr>
        <p:spPr bwMode="auto">
          <a:xfrm flipH="1" flipV="1">
            <a:off x="4588601" y="4247216"/>
            <a:ext cx="1397718" cy="5139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>
            <a:stCxn id="34" idx="1"/>
          </p:cNvCxnSpPr>
          <p:nvPr/>
        </p:nvCxnSpPr>
        <p:spPr bwMode="auto">
          <a:xfrm flipH="1" flipV="1">
            <a:off x="2567510" y="4543875"/>
            <a:ext cx="3418809" cy="148366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2758017" y="622662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16272" y="491053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7512" y="6181071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フリーフォーム 42"/>
          <p:cNvSpPr/>
          <p:nvPr/>
        </p:nvSpPr>
        <p:spPr bwMode="auto">
          <a:xfrm rot="234191">
            <a:off x="1623970" y="4254230"/>
            <a:ext cx="1023699" cy="1786025"/>
          </a:xfrm>
          <a:custGeom>
            <a:avLst/>
            <a:gdLst>
              <a:gd name="connsiteX0" fmla="*/ 1221028 w 1221028"/>
              <a:gd name="connsiteY0" fmla="*/ 1676400 h 1676400"/>
              <a:gd name="connsiteX1" fmla="*/ 39928 w 1221028"/>
              <a:gd name="connsiteY1" fmla="*/ 914400 h 1676400"/>
              <a:gd name="connsiteX2" fmla="*/ 392353 w 1221028"/>
              <a:gd name="connsiteY2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028" h="1676400">
                <a:moveTo>
                  <a:pt x="1221028" y="1676400"/>
                </a:moveTo>
                <a:cubicBezTo>
                  <a:pt x="699534" y="1435100"/>
                  <a:pt x="178040" y="1193800"/>
                  <a:pt x="39928" y="914400"/>
                </a:cubicBezTo>
                <a:cubicBezTo>
                  <a:pt x="-98184" y="635000"/>
                  <a:pt x="147084" y="317500"/>
                  <a:pt x="392353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7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 bwMode="auto">
          <a:xfrm>
            <a:off x="839270" y="4798186"/>
            <a:ext cx="6408890" cy="1572485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3" y="2467178"/>
            <a:ext cx="6410948" cy="387923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64" y="3976271"/>
            <a:ext cx="3525856" cy="1051461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Register rules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(Upload and test request) </a:t>
            </a:r>
            <a:r>
              <a:rPr lang="ja-JP" altLang="en-US" dirty="0" smtClean="0"/>
              <a:t> </a:t>
            </a:r>
            <a:r>
              <a:rPr lang="en-US" altLang="ja-JP" dirty="0" smtClean="0"/>
              <a:t> (1/6)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672530" cy="5616476"/>
          </a:xfrm>
        </p:spPr>
        <p:txBody>
          <a:bodyPr/>
          <a:lstStyle/>
          <a:p>
            <a:r>
              <a:rPr lang="en-US" altLang="ja-JP" dirty="0" smtClean="0"/>
              <a:t>Select the decision table you want to test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Click the “Upload” button in the Rule screen and select the previously created decision table file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“Upload” button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“OK” on the browser dialogue box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5087859" y="2893336"/>
            <a:ext cx="1329259" cy="301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417118" y="2896107"/>
            <a:ext cx="733173" cy="2987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5519920" y="3344514"/>
            <a:ext cx="360000" cy="360000"/>
          </a:xfrm>
          <a:prstGeom prst="wedgeEllipseCallout">
            <a:avLst>
              <a:gd name="adj1" fmla="val 9533"/>
              <a:gd name="adj2" fmla="val -8585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6400531" y="3344514"/>
            <a:ext cx="360000" cy="360000"/>
          </a:xfrm>
          <a:prstGeom prst="wedgeEllipseCallout">
            <a:avLst>
              <a:gd name="adj1" fmla="val 5564"/>
              <a:gd name="adj2" fmla="val -8717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261278" y="4616383"/>
            <a:ext cx="568823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416060" y="5030343"/>
            <a:ext cx="340851" cy="360000"/>
          </a:xfrm>
          <a:prstGeom prst="wedgeEllipseCallout">
            <a:avLst>
              <a:gd name="adj1" fmla="val 8871"/>
              <a:gd name="adj2" fmla="val -7196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2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15" y="2564880"/>
            <a:ext cx="5997133" cy="39598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1" y="3528712"/>
            <a:ext cx="2496239" cy="2718348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Register rules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(Upload and test request)   (2/6)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652340" cy="5616476"/>
          </a:xfrm>
        </p:spPr>
        <p:txBody>
          <a:bodyPr/>
          <a:lstStyle/>
          <a:p>
            <a:r>
              <a:rPr lang="en-US" altLang="ja-JP" dirty="0" smtClean="0"/>
              <a:t>Select test request target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After the “Operation status” has changed to “Staging environment application completed”, press the “Test request”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decision table file you want to test.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“Test request” button.</a:t>
            </a: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sp>
        <p:nvSpPr>
          <p:cNvPr id="31" name="正方形/長方形 30"/>
          <p:cNvSpPr/>
          <p:nvPr/>
        </p:nvSpPr>
        <p:spPr bwMode="auto">
          <a:xfrm>
            <a:off x="2753111" y="2897103"/>
            <a:ext cx="974587" cy="2693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2" name="直線矢印コネクタ 31"/>
          <p:cNvCxnSpPr>
            <a:stCxn id="33" idx="0"/>
            <a:endCxn id="31" idx="3"/>
          </p:cNvCxnSpPr>
          <p:nvPr/>
        </p:nvCxnSpPr>
        <p:spPr bwMode="auto">
          <a:xfrm flipH="1" flipV="1">
            <a:off x="3727698" y="3031803"/>
            <a:ext cx="577975" cy="32138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正方形/長方形 32"/>
          <p:cNvSpPr/>
          <p:nvPr/>
        </p:nvSpPr>
        <p:spPr bwMode="auto">
          <a:xfrm>
            <a:off x="3551520" y="3353183"/>
            <a:ext cx="1508305" cy="21192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5159920" y="3372232"/>
            <a:ext cx="360000" cy="360000"/>
          </a:xfrm>
          <a:prstGeom prst="wedgeEllipseCallout">
            <a:avLst>
              <a:gd name="adj1" fmla="val -115483"/>
              <a:gd name="adj2" fmla="val -316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40970" y="4052556"/>
            <a:ext cx="2399435" cy="2738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626368" y="5994044"/>
            <a:ext cx="871807" cy="23046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3143358" y="4532949"/>
            <a:ext cx="360000" cy="360000"/>
          </a:xfrm>
          <a:prstGeom prst="wedgeEllipseCallout">
            <a:avLst>
              <a:gd name="adj1" fmla="val -55159"/>
              <a:gd name="adj2" fmla="val -10053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円形吹き出し 37"/>
          <p:cNvSpPr/>
          <p:nvPr/>
        </p:nvSpPr>
        <p:spPr bwMode="auto">
          <a:xfrm>
            <a:off x="2753111" y="5749274"/>
            <a:ext cx="360000" cy="360000"/>
          </a:xfrm>
          <a:prstGeom prst="wedgeEllipseCallout">
            <a:avLst>
              <a:gd name="adj1" fmla="val -100480"/>
              <a:gd name="adj2" fmla="val 316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63087"/>
              </p:ext>
            </p:extLst>
          </p:nvPr>
        </p:nvGraphicFramePr>
        <p:xfrm>
          <a:off x="7313266" y="5085230"/>
          <a:ext cx="4479004" cy="14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270724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The Operation status changes automatically every 5 seconds. For more information regarding the different statuses, please refer to 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dirty="0" smtClean="0">
                          <a:latin typeface="+mn-lt"/>
                          <a:hlinkClick r:id="rId4"/>
                        </a:rPr>
                        <a:t>User manual - Rule screen-  (1) Rule screen (Staging)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8" y="2251155"/>
            <a:ext cx="3621167" cy="326749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32" y="4363875"/>
            <a:ext cx="5121030" cy="1594967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Register rules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(Upload and test request)   (3/6)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Input test values and run the test request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dirty="0" smtClean="0"/>
              <a:t>In the settings tab, select “Bulk test”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dirty="0" smtClean="0"/>
              <a:t>Press the “Download Excel files for bulk testing” button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dirty="0" smtClean="0"/>
              <a:t>In the file, input a value that matches the rule you previously created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sp>
        <p:nvSpPr>
          <p:cNvPr id="30" name="正方形/長方形 29"/>
          <p:cNvSpPr/>
          <p:nvPr/>
        </p:nvSpPr>
        <p:spPr bwMode="auto">
          <a:xfrm>
            <a:off x="1277861" y="3088543"/>
            <a:ext cx="468013" cy="2370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1861878" y="2738968"/>
            <a:ext cx="360000" cy="360000"/>
          </a:xfrm>
          <a:prstGeom prst="wedgeEllipseCallout">
            <a:avLst>
              <a:gd name="adj1" fmla="val -87535"/>
              <a:gd name="adj2" fmla="val 5122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845969" y="3275255"/>
            <a:ext cx="1441641" cy="2326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3649546" y="2847053"/>
            <a:ext cx="360000" cy="360000"/>
          </a:xfrm>
          <a:prstGeom prst="wedgeEllipseCallout">
            <a:avLst>
              <a:gd name="adj1" fmla="val -170791"/>
              <a:gd name="adj2" fmla="val 7632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911100" y="4326117"/>
            <a:ext cx="5148762" cy="16803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6799957" y="4019360"/>
            <a:ext cx="360000" cy="360000"/>
          </a:xfrm>
          <a:prstGeom prst="wedgeEllipseCallout">
            <a:avLst>
              <a:gd name="adj1" fmla="val -85886"/>
              <a:gd name="adj2" fmla="val 8270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10676"/>
              </p:ext>
            </p:extLst>
          </p:nvPr>
        </p:nvGraphicFramePr>
        <p:xfrm>
          <a:off x="7313266" y="5167087"/>
          <a:ext cx="4479004" cy="119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270724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We will test if the values matches the condition part in the decision table file.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7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83" y="5200493"/>
            <a:ext cx="3105677" cy="9095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83" y="3965218"/>
            <a:ext cx="3105677" cy="90397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80" y="2533335"/>
            <a:ext cx="4135018" cy="3731602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Register rules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(Upload and test request)   (4/6)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672530" cy="5616476"/>
          </a:xfrm>
        </p:spPr>
        <p:txBody>
          <a:bodyPr/>
          <a:lstStyle/>
          <a:p>
            <a:r>
              <a:rPr lang="en-US" altLang="ja-JP" dirty="0"/>
              <a:t>Input test values and run the test request</a:t>
            </a:r>
          </a:p>
          <a:p>
            <a:pPr marL="637200" lvl="1" indent="-457200">
              <a:buFont typeface="+mj-ea"/>
              <a:buAutoNum type="circleNumDbPlain" startAt="4"/>
            </a:pPr>
            <a:r>
              <a:rPr lang="en-US" altLang="ja-JP" dirty="0"/>
              <a:t>Press the "Select file" button and select the updated Excel file xx</a:t>
            </a:r>
            <a:endParaRPr lang="en-US" altLang="ja-JP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en-US" altLang="ja-JP" dirty="0" smtClean="0"/>
              <a:t>Press the “Execute” button</a:t>
            </a:r>
          </a:p>
          <a:p>
            <a:pPr marL="637200" lvl="1" indent="-457200">
              <a:buFont typeface="+mj-ea"/>
              <a:buAutoNum type="circleNumDbPlain" startAt="4"/>
            </a:pPr>
            <a:r>
              <a:rPr lang="en-US" altLang="ja-JP" dirty="0"/>
              <a:t>Press “OK” on the browser dialogue box</a:t>
            </a:r>
            <a:endParaRPr lang="ja-JP" altLang="en-US" dirty="0"/>
          </a:p>
          <a:p>
            <a:pPr marL="637200" lvl="1" indent="-457200">
              <a:buFont typeface="+mj-ea"/>
              <a:buAutoNum type="circleNumDbPlain" startAt="4"/>
            </a:pP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sp>
        <p:nvSpPr>
          <p:cNvPr id="31" name="正方形/長方形 30"/>
          <p:cNvSpPr/>
          <p:nvPr/>
        </p:nvSpPr>
        <p:spPr bwMode="auto">
          <a:xfrm>
            <a:off x="3254231" y="5869188"/>
            <a:ext cx="699229" cy="3299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4131863" y="5443888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2135450" y="3927365"/>
            <a:ext cx="1504243" cy="2038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3951863" y="4321550"/>
            <a:ext cx="360000" cy="360000"/>
          </a:xfrm>
          <a:prstGeom prst="wedgeEllipseCallout">
            <a:avLst>
              <a:gd name="adj1" fmla="val -105975"/>
              <a:gd name="adj2" fmla="val -2214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367522" y="4501550"/>
            <a:ext cx="641618" cy="3168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935527" y="5749637"/>
            <a:ext cx="533729" cy="3168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7007522" y="3861060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直線矢印コネクタ 37"/>
          <p:cNvCxnSpPr>
            <a:stCxn id="35" idx="3"/>
            <a:endCxn id="36" idx="0"/>
          </p:cNvCxnSpPr>
          <p:nvPr/>
        </p:nvCxnSpPr>
        <p:spPr bwMode="auto">
          <a:xfrm>
            <a:off x="8009140" y="4659950"/>
            <a:ext cx="193252" cy="108968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84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75" y="5465501"/>
            <a:ext cx="2761272" cy="80721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77" y="5465502"/>
            <a:ext cx="2408772" cy="807217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44" y="2133071"/>
            <a:ext cx="2857652" cy="256967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574" y="3355107"/>
            <a:ext cx="2875214" cy="710478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Register rules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(Upload and test request)   (5/6)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that the rule is active</a:t>
            </a:r>
            <a:endParaRPr lang="ja-JP" altLang="en-US" dirty="0"/>
          </a:p>
          <a:p>
            <a:pPr lvl="1"/>
            <a:r>
              <a:rPr lang="en-US" altLang="ja-JP" dirty="0" smtClean="0"/>
              <a:t>Check the execution log in the log tab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“Close” button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Press “OK” on the browser dialogue </a:t>
            </a:r>
            <a:r>
              <a:rPr lang="en-US" altLang="ja-JP" dirty="0" smtClean="0"/>
              <a:t>box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If the rule matched 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Press “OK” on the browser dialogue box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sp>
        <p:nvSpPr>
          <p:cNvPr id="35" name="正方形/長方形 34"/>
          <p:cNvSpPr/>
          <p:nvPr/>
        </p:nvSpPr>
        <p:spPr bwMode="auto">
          <a:xfrm>
            <a:off x="801696" y="2988213"/>
            <a:ext cx="857843" cy="2805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161888" y="4468727"/>
            <a:ext cx="561129" cy="1874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下カーブ矢印 36"/>
          <p:cNvSpPr/>
          <p:nvPr/>
        </p:nvSpPr>
        <p:spPr bwMode="auto">
          <a:xfrm rot="589316">
            <a:off x="1642597" y="2755927"/>
            <a:ext cx="787037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8" name="円形吹き出し 37"/>
          <p:cNvSpPr/>
          <p:nvPr/>
        </p:nvSpPr>
        <p:spPr bwMode="auto">
          <a:xfrm>
            <a:off x="2679342" y="4294770"/>
            <a:ext cx="360000" cy="360000"/>
          </a:xfrm>
          <a:prstGeom prst="wedgeEllipseCallout">
            <a:avLst>
              <a:gd name="adj1" fmla="val -81616"/>
              <a:gd name="adj2" fmla="val 53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788" y="3405375"/>
            <a:ext cx="4058463" cy="1188000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 bwMode="auto">
          <a:xfrm>
            <a:off x="6644514" y="4081155"/>
            <a:ext cx="900000" cy="43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7608210" y="3644950"/>
            <a:ext cx="360000" cy="360000"/>
          </a:xfrm>
          <a:prstGeom prst="wedgeEllipseCallout">
            <a:avLst>
              <a:gd name="adj1" fmla="val -142199"/>
              <a:gd name="adj2" fmla="val 10127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715829" y="5952012"/>
            <a:ext cx="635652" cy="32070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4912994" y="5931692"/>
            <a:ext cx="592853" cy="2944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8" name="直線矢印コネクタ 47"/>
          <p:cNvCxnSpPr>
            <a:stCxn id="46" idx="3"/>
            <a:endCxn id="47" idx="1"/>
          </p:cNvCxnSpPr>
          <p:nvPr/>
        </p:nvCxnSpPr>
        <p:spPr bwMode="auto">
          <a:xfrm flipV="1">
            <a:off x="2351481" y="6078920"/>
            <a:ext cx="2561513" cy="3344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45410"/>
              </p:ext>
            </p:extLst>
          </p:nvPr>
        </p:nvGraphicFramePr>
        <p:xfrm>
          <a:off x="5543000" y="5163849"/>
          <a:ext cx="6230968" cy="128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6022688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146341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999779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If test matches the rule we created in chapter 4.1, the execution log will display “Line X Number of matches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X case(s)”</a:t>
                      </a:r>
                      <a:endParaRPr kumimoji="1" lang="en-US" altLang="ja-JP" sz="1300" dirty="0" smtClean="0">
                        <a:latin typeface="+mn-lt"/>
                      </a:endParaRPr>
                    </a:p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The decision table will change status to Verification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completed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when it's rule is hit.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 bwMode="auto">
          <a:xfrm>
            <a:off x="1573467" y="3383954"/>
            <a:ext cx="2901321" cy="6746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788" y="3431892"/>
            <a:ext cx="4058463" cy="1186431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 bwMode="auto">
          <a:xfrm>
            <a:off x="7021970" y="4091315"/>
            <a:ext cx="782707" cy="4940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10" y="5539630"/>
            <a:ext cx="6223063" cy="83071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5" y="3131894"/>
            <a:ext cx="6269850" cy="21144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133" y="4350839"/>
            <a:ext cx="3339563" cy="99768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51" y="4360131"/>
            <a:ext cx="3458431" cy="978453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Register rules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(Upload and test request)   (6/6)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672530" cy="5616476"/>
          </a:xfrm>
        </p:spPr>
        <p:txBody>
          <a:bodyPr/>
          <a:lstStyle/>
          <a:p>
            <a:r>
              <a:rPr lang="en-US" altLang="ja-JP" dirty="0"/>
              <a:t>Make the tested rule valid for production environment</a:t>
            </a:r>
            <a:endParaRPr lang="en-US" altLang="ja-JP" dirty="0" smtClean="0"/>
          </a:p>
          <a:p>
            <a:pPr lvl="1"/>
            <a:r>
              <a:rPr lang="en-US" altLang="ja-JP" dirty="0"/>
              <a:t>In order to use the rule in the production environment, we will need to change the status from </a:t>
            </a:r>
            <a:r>
              <a:rPr lang="en-US" altLang="ja-JP" dirty="0" smtClean="0"/>
              <a:t>“Not applied” </a:t>
            </a:r>
            <a:r>
              <a:rPr lang="en-US" altLang="ja-JP" dirty="0"/>
              <a:t>to </a:t>
            </a:r>
            <a:r>
              <a:rPr lang="en-US" altLang="ja-JP" dirty="0" smtClean="0"/>
              <a:t>“Verification completed”</a:t>
            </a:r>
          </a:p>
          <a:p>
            <a:pPr marL="576000" lvl="2" indent="-288000">
              <a:buFont typeface="+mj-ea"/>
              <a:buAutoNum type="circleNumDbPlain"/>
            </a:pPr>
            <a:r>
              <a:rPr lang="en-US" altLang="ja-JP" sz="1600" dirty="0" smtClean="0"/>
              <a:t>Check that the status has changed status to ”Verification completed”</a:t>
            </a:r>
          </a:p>
          <a:p>
            <a:pPr marL="576000" lvl="2" indent="-288000">
              <a:buFont typeface="+mj-ea"/>
              <a:buAutoNum type="circleNumDbPlain"/>
            </a:pPr>
            <a:r>
              <a:rPr lang="en-US" altLang="ja-JP" sz="1600" dirty="0" smtClean="0"/>
              <a:t>Press the “Apply” button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600" dirty="0" smtClean="0"/>
              <a:t>Press </a:t>
            </a:r>
            <a:r>
              <a:rPr lang="en-US" altLang="ja-JP" sz="1600" dirty="0"/>
              <a:t>“OK” on the browser dialogue box</a:t>
            </a:r>
          </a:p>
          <a:p>
            <a:pPr marL="468000" lvl="1" indent="-288000">
              <a:buFont typeface="+mj-ea"/>
              <a:buAutoNum type="circleNumDbPlain"/>
            </a:pP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63233"/>
              </p:ext>
            </p:extLst>
          </p:nvPr>
        </p:nvGraphicFramePr>
        <p:xfrm>
          <a:off x="7745180" y="5073875"/>
          <a:ext cx="4047057" cy="14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838777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The operation status is automatically updated every 5 seconds. for more information regarding the different statuses, please see &lt;</a:t>
                      </a:r>
                      <a:r>
                        <a:rPr kumimoji="1" lang="en-US" altLang="ja-JP" sz="1300" dirty="0" smtClean="0">
                          <a:latin typeface="+mn-lt"/>
                          <a:hlinkClick r:id="rId6"/>
                        </a:rPr>
                        <a:t>User manual - Rule screen-  (2) Rule screen (Production)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980585" y="4068725"/>
            <a:ext cx="229091" cy="208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747939" y="4056317"/>
            <a:ext cx="983402" cy="2544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2353196" y="4899680"/>
            <a:ext cx="718384" cy="3731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6604225" y="4926266"/>
            <a:ext cx="643935" cy="3302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673110" y="6087950"/>
            <a:ext cx="1406609" cy="2823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8" name="直線矢印コネクタ 37"/>
          <p:cNvCxnSpPr>
            <a:stCxn id="35" idx="3"/>
            <a:endCxn id="36" idx="1"/>
          </p:cNvCxnSpPr>
          <p:nvPr/>
        </p:nvCxnSpPr>
        <p:spPr bwMode="auto">
          <a:xfrm>
            <a:off x="3071580" y="5086243"/>
            <a:ext cx="3532645" cy="51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矢印コネクタ 38"/>
          <p:cNvCxnSpPr>
            <a:stCxn id="36" idx="2"/>
            <a:endCxn id="37" idx="0"/>
          </p:cNvCxnSpPr>
          <p:nvPr/>
        </p:nvCxnSpPr>
        <p:spPr bwMode="auto">
          <a:xfrm flipH="1">
            <a:off x="3376415" y="5256476"/>
            <a:ext cx="3549778" cy="83147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角丸四角形 39"/>
          <p:cNvSpPr/>
          <p:nvPr/>
        </p:nvSpPr>
        <p:spPr bwMode="auto">
          <a:xfrm>
            <a:off x="4946616" y="3396174"/>
            <a:ext cx="2517574" cy="823199"/>
          </a:xfrm>
          <a:prstGeom prst="roundRect">
            <a:avLst>
              <a:gd name="adj" fmla="val 133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4939025" y="3390380"/>
            <a:ext cx="360000" cy="360000"/>
          </a:xfrm>
          <a:prstGeom prst="wedgeEllipseCallout">
            <a:avLst>
              <a:gd name="adj1" fmla="val -370188"/>
              <a:gd name="adj2" fmla="val 16105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2" name="円形吹き出し 41"/>
          <p:cNvSpPr/>
          <p:nvPr/>
        </p:nvSpPr>
        <p:spPr bwMode="auto">
          <a:xfrm>
            <a:off x="1211611" y="3675685"/>
            <a:ext cx="360000" cy="360000"/>
          </a:xfrm>
          <a:prstGeom prst="wedgeEllipseCallout">
            <a:avLst>
              <a:gd name="adj1" fmla="val -57274"/>
              <a:gd name="adj2" fmla="val 6826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5564897" y="5413677"/>
            <a:ext cx="1980937" cy="1051180"/>
          </a:xfrm>
          <a:prstGeom prst="roundRect">
            <a:avLst>
              <a:gd name="adj" fmla="val 1083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dirty="0">
              <a:latin typeface="+mn-ea"/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5124992" y="5176188"/>
            <a:ext cx="360000" cy="360000"/>
          </a:xfrm>
          <a:prstGeom prst="wedgeEllipseCallout">
            <a:avLst>
              <a:gd name="adj1" fmla="val -133003"/>
              <a:gd name="adj2" fmla="val -2123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158841" y="3479986"/>
            <a:ext cx="2305349" cy="707587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If the test request matched the rule successfully, the status will display </a:t>
            </a:r>
            <a:r>
              <a:rPr lang="en-US" altLang="ja-JP" sz="1200" dirty="0" smtClean="0">
                <a:latin typeface="+mn-ea"/>
              </a:rPr>
              <a:t>“Verification completed"</a:t>
            </a:r>
            <a:endParaRPr lang="en-US" altLang="ja-JP" sz="12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5435382" y="5381877"/>
            <a:ext cx="2229893" cy="1146218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The rule can be applied to the production environment only after the application status has changed </a:t>
            </a:r>
            <a:r>
              <a:rPr lang="en-US" altLang="ja-JP" sz="1100" dirty="0" smtClean="0">
                <a:latin typeface="+mn-ea"/>
              </a:rPr>
              <a:t>to “Applied to Production environment”.</a:t>
            </a:r>
            <a:endParaRPr lang="ja-JP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3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Input a message and match the production applied rule xx</a:t>
            </a:r>
            <a:endParaRPr lang="en-US" altLang="ja-JP" dirty="0" smtClean="0"/>
          </a:p>
          <a:p>
            <a:pPr lvl="1"/>
            <a:r>
              <a:rPr lang="en-US" altLang="ja-JP" dirty="0"/>
              <a:t>Open the terminal and change the following command to fit your rule and run it.</a:t>
            </a:r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200" dirty="0" smtClean="0"/>
              <a:t>See </a:t>
            </a:r>
            <a:r>
              <a:rPr lang="en-US" altLang="ja-JP" sz="1200" dirty="0"/>
              <a:t>"A. Appendix Sample 1" for a more detailed example of </a:t>
            </a:r>
            <a:r>
              <a:rPr lang="en-US" altLang="ja-JP" sz="1200" dirty="0" smtClean="0"/>
              <a:t>the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curl command.</a:t>
            </a:r>
            <a:endParaRPr lang="en-US" altLang="ja-JP" sz="12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Judge rules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(Send request via curl command)  (1/2) 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71709" y="2080105"/>
            <a:ext cx="7755747" cy="1692000"/>
            <a:chOff x="668600" y="1837948"/>
            <a:chExt cx="7755747" cy="1692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68600" y="1837948"/>
              <a:ext cx="7755747" cy="16920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743095" y="1897571"/>
              <a:ext cx="7602883" cy="1551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kumimoji="0" lang="en-US" altLang="ja-JP" b="1" dirty="0">
                  <a:solidFill>
                    <a:srgbClr val="F8F8F2"/>
                  </a:solidFill>
                  <a:latin typeface="+mn-ea"/>
                </a:rPr>
                <a:t>curl </a:t>
              </a:r>
              <a:r>
                <a:rPr kumimoji="0" lang="en-US" altLang="ja-JP" b="1" dirty="0">
                  <a:solidFill>
                    <a:srgbClr val="FF0000"/>
                  </a:solidFill>
                  <a:latin typeface="+mn-ea"/>
                </a:rPr>
                <a:t>-</a:t>
              </a:r>
              <a:r>
                <a:rPr kumimoji="0" lang="en-US" altLang="ja-JP" b="1" dirty="0">
                  <a:solidFill>
                    <a:srgbClr val="F8F8F2"/>
                  </a:solidFill>
                  <a:latin typeface="+mn-ea"/>
                </a:rPr>
                <a:t>X POST </a:t>
              </a:r>
              <a:r>
                <a:rPr kumimoji="0" lang="en-US" altLang="ja-JP" b="1" dirty="0">
                  <a:solidFill>
                    <a:srgbClr val="FF0000"/>
                  </a:solidFill>
                  <a:latin typeface="+mn-ea"/>
                </a:rPr>
                <a:t>-</a:t>
              </a:r>
              <a:r>
                <a:rPr kumimoji="0" lang="en-US" altLang="ja-JP" b="1" dirty="0">
                  <a:solidFill>
                    <a:srgbClr val="F8F8F2"/>
                  </a:solidFill>
                  <a:latin typeface="+mn-ea"/>
                </a:rPr>
                <a:t>k 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"https://&lt;</a:t>
              </a:r>
              <a:r>
                <a:rPr kumimoji="0" lang="ja-JP" altLang="en-US" b="1" dirty="0" smtClean="0">
                  <a:solidFill>
                    <a:srgbClr val="FFFF99"/>
                  </a:solidFill>
                  <a:latin typeface="+mn-ea"/>
                </a:rPr>
                <a:t>①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Host name&gt;/</a:t>
              </a:r>
              <a:r>
                <a:rPr kumimoji="0" lang="en-US" altLang="ja-JP" b="1" dirty="0" err="1" smtClean="0">
                  <a:solidFill>
                    <a:srgbClr val="FFFF99"/>
                  </a:solidFill>
                  <a:latin typeface="+mn-ea"/>
                </a:rPr>
                <a:t>oase_web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/event/event/</a:t>
              </a:r>
              <a:r>
                <a:rPr kumimoji="0" lang="en-US" altLang="ja-JP" b="1" dirty="0" err="1" smtClean="0">
                  <a:solidFill>
                    <a:srgbClr val="FFFF99"/>
                  </a:solidFill>
                  <a:latin typeface="+mn-ea"/>
                </a:rPr>
                <a:t>eventsrequest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“ \</a:t>
              </a:r>
            </a:p>
            <a:p>
              <a:pPr lvl="0">
                <a:lnSpc>
                  <a:spcPct val="150000"/>
                </a:lnSpc>
              </a:pP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       </a:t>
              </a:r>
              <a:r>
                <a:rPr kumimoji="0" lang="en-US" altLang="ja-JP" b="1" dirty="0">
                  <a:solidFill>
                    <a:srgbClr val="FF0000"/>
                  </a:solidFill>
                  <a:latin typeface="+mn-ea"/>
                </a:rPr>
                <a:t>-</a:t>
              </a:r>
              <a:r>
                <a:rPr kumimoji="0" lang="en-US" altLang="ja-JP" b="1" dirty="0">
                  <a:solidFill>
                    <a:schemeClr val="bg1"/>
                  </a:solidFill>
                  <a:latin typeface="+mn-ea"/>
                </a:rPr>
                <a:t>H</a:t>
              </a:r>
              <a:r>
                <a:rPr kumimoji="0" lang="en-US" altLang="ja-JP" b="1" dirty="0">
                  <a:solidFill>
                    <a:srgbClr val="FFFF99"/>
                  </a:solidFill>
                  <a:latin typeface="+mn-ea"/>
                </a:rPr>
                <a:t> 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"accept</a:t>
              </a:r>
              <a:r>
                <a:rPr kumimoji="0" lang="en-US" altLang="ja-JP" b="1" dirty="0">
                  <a:solidFill>
                    <a:srgbClr val="FFFF99"/>
                  </a:solidFill>
                  <a:latin typeface="+mn-ea"/>
                </a:rPr>
                <a:t>: 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application/</a:t>
              </a:r>
              <a:r>
                <a:rPr kumimoji="0" lang="en-US" altLang="ja-JP" b="1" dirty="0" err="1" smtClean="0">
                  <a:solidFill>
                    <a:srgbClr val="FFFF99"/>
                  </a:solidFill>
                  <a:latin typeface="+mn-ea"/>
                </a:rPr>
                <a:t>json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“ \</a:t>
              </a:r>
            </a:p>
            <a:p>
              <a:pPr lvl="0">
                <a:lnSpc>
                  <a:spcPct val="150000"/>
                </a:lnSpc>
              </a:pP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       </a:t>
              </a:r>
              <a:r>
                <a:rPr kumimoji="0" lang="en-US" altLang="ja-JP" b="1" dirty="0">
                  <a:solidFill>
                    <a:srgbClr val="FF0000"/>
                  </a:solidFill>
                  <a:latin typeface="+mn-ea"/>
                </a:rPr>
                <a:t>-</a:t>
              </a:r>
              <a:r>
                <a:rPr kumimoji="0" lang="en-US" altLang="ja-JP" b="1" dirty="0">
                  <a:solidFill>
                    <a:schemeClr val="bg1"/>
                  </a:solidFill>
                  <a:latin typeface="+mn-ea"/>
                </a:rPr>
                <a:t>H</a:t>
              </a:r>
              <a:r>
                <a:rPr kumimoji="0" lang="en-US" altLang="ja-JP" b="1" dirty="0">
                  <a:solidFill>
                    <a:srgbClr val="FFFF99"/>
                  </a:solidFill>
                  <a:latin typeface="+mn-ea"/>
                </a:rPr>
                <a:t> "Authorization: Bearer &lt;</a:t>
              </a:r>
              <a:r>
                <a:rPr kumimoji="0" lang="ja-JP" altLang="en-US" b="1" dirty="0" smtClean="0">
                  <a:solidFill>
                    <a:srgbClr val="FFFF99"/>
                  </a:solidFill>
                  <a:latin typeface="+mn-ea"/>
                </a:rPr>
                <a:t>⑥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Token&gt;“ \</a:t>
              </a:r>
            </a:p>
            <a:p>
              <a:pPr lvl="0">
                <a:lnSpc>
                  <a:spcPct val="150000"/>
                </a:lnSpc>
              </a:pP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       </a:t>
              </a:r>
              <a:r>
                <a:rPr kumimoji="0" lang="en-US" altLang="ja-JP" b="1" dirty="0" smtClean="0">
                  <a:solidFill>
                    <a:srgbClr val="FF0000"/>
                  </a:solidFill>
                  <a:latin typeface="+mn-ea"/>
                </a:rPr>
                <a:t>-</a:t>
              </a:r>
              <a:r>
                <a:rPr kumimoji="0" lang="en-US" altLang="ja-JP" b="1" dirty="0">
                  <a:solidFill>
                    <a:schemeClr val="bg1"/>
                  </a:solidFill>
                  <a:latin typeface="+mn-ea"/>
                </a:rPr>
                <a:t>d</a:t>
              </a:r>
              <a:r>
                <a:rPr kumimoji="0" lang="en-US" altLang="ja-JP" b="1" dirty="0">
                  <a:solidFill>
                    <a:srgbClr val="FFFF99"/>
                  </a:solidFill>
                  <a:latin typeface="+mn-ea"/>
                </a:rPr>
                <a:t> 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‘{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err="1" smtClean="0">
                  <a:solidFill>
                    <a:srgbClr val="FFFF99"/>
                  </a:solidFill>
                  <a:latin typeface="+mn-ea"/>
                </a:rPr>
                <a:t>decisiontable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: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&lt;</a:t>
              </a:r>
              <a:r>
                <a:rPr kumimoji="0" lang="ja-JP" altLang="en-US" b="1" dirty="0" smtClean="0">
                  <a:solidFill>
                    <a:srgbClr val="FFFF99"/>
                  </a:solidFill>
                  <a:latin typeface="+mn-ea"/>
                </a:rPr>
                <a:t>②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Decision table name&gt;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,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request type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: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&lt;</a:t>
              </a:r>
              <a:r>
                <a:rPr kumimoji="0" lang="ja-JP" altLang="en-US" b="1" dirty="0" smtClean="0">
                  <a:solidFill>
                    <a:srgbClr val="FFFF99"/>
                  </a:solidFill>
                  <a:latin typeface="+mn-ea"/>
                </a:rPr>
                <a:t>③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Request type&gt;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,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err="1" smtClean="0">
                  <a:solidFill>
                    <a:srgbClr val="FFFF99"/>
                  </a:solidFill>
                  <a:latin typeface="+mn-ea"/>
                </a:rPr>
                <a:t>eventdatetime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: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&lt;</a:t>
              </a:r>
              <a:r>
                <a:rPr kumimoji="0" lang="ja-JP" altLang="en-US" b="1" dirty="0" smtClean="0">
                  <a:solidFill>
                    <a:srgbClr val="FFFF99"/>
                  </a:solidFill>
                  <a:latin typeface="+mn-ea"/>
                </a:rPr>
                <a:t>④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Event start date&gt;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,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err="1" smtClean="0">
                  <a:solidFill>
                    <a:srgbClr val="FFFF99"/>
                  </a:solidFill>
                  <a:latin typeface="+mn-ea"/>
                </a:rPr>
                <a:t>eventinfo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:[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&lt;</a:t>
              </a:r>
              <a:r>
                <a:rPr kumimoji="0" lang="ja-JP" altLang="en-US" b="1" dirty="0" smtClean="0">
                  <a:solidFill>
                    <a:srgbClr val="FFFF99"/>
                  </a:solidFill>
                  <a:latin typeface="+mn-ea"/>
                </a:rPr>
                <a:t>⑤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Event information&gt;</a:t>
              </a:r>
              <a:r>
                <a:rPr kumimoji="0" lang="en-US" altLang="ja-JP" b="1" dirty="0" smtClean="0">
                  <a:solidFill>
                    <a:srgbClr val="9933FF"/>
                  </a:solidFill>
                  <a:latin typeface="+mn-ea"/>
                </a:rPr>
                <a:t>"</a:t>
              </a:r>
              <a:r>
                <a:rPr kumimoji="0" lang="en-US" altLang="ja-JP" b="1" dirty="0" smtClean="0">
                  <a:solidFill>
                    <a:srgbClr val="FFFF99"/>
                  </a:solidFill>
                  <a:latin typeface="+mn-ea"/>
                </a:rPr>
                <a:t>]}’</a:t>
              </a:r>
            </a:p>
          </p:txBody>
        </p:sp>
      </p:grpSp>
      <p:sp>
        <p:nvSpPr>
          <p:cNvPr id="19" name="角丸四角形 18"/>
          <p:cNvSpPr/>
          <p:nvPr/>
        </p:nvSpPr>
        <p:spPr bwMode="auto">
          <a:xfrm>
            <a:off x="669771" y="3865050"/>
            <a:ext cx="7755748" cy="2677687"/>
          </a:xfrm>
          <a:prstGeom prst="roundRect">
            <a:avLst>
              <a:gd name="adj" fmla="val 6744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21537"/>
              </p:ext>
            </p:extLst>
          </p:nvPr>
        </p:nvGraphicFramePr>
        <p:xfrm>
          <a:off x="741093" y="3964914"/>
          <a:ext cx="7614390" cy="256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63">
                  <a:extLst>
                    <a:ext uri="{9D8B030D-6E8A-4147-A177-3AD203B41FA5}">
                      <a16:colId xmlns:a16="http://schemas.microsoft.com/office/drawing/2014/main" val="2739604310"/>
                    </a:ext>
                  </a:extLst>
                </a:gridCol>
                <a:gridCol w="2299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98617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31114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①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Host name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Input a valid host name or IP address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1114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②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Decision table name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Input a decision table applied to the production environment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511957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③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Request type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Input the request destination type, "1“</a:t>
                      </a:r>
                      <a:b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</a:b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E.g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) "requesttype":"1"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691517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④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Event start date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Input the event start date in the following format:</a:t>
                      </a:r>
                      <a:b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</a:b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yyyy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/mm/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dd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hh:mm:ss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E.g.) "eventdatetime":"2020/01/01 01:01:01"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Event information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Specify the event information in a list format. </a:t>
                      </a:r>
                    </a:p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E.g.) "2","AAA"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Token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Input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the token created at the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"Pay out Token" screen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23873"/>
                  </a:ext>
                </a:extLst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2507"/>
              </p:ext>
            </p:extLst>
          </p:nvPr>
        </p:nvGraphicFramePr>
        <p:xfrm>
          <a:off x="8546098" y="5167087"/>
          <a:ext cx="3584941" cy="119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25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35131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For more information regarding HTTPS requests, please see the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dirty="0" smtClean="0">
                          <a:latin typeface="+mn-lt"/>
                          <a:hlinkClick r:id="rId2"/>
                        </a:rPr>
                        <a:t>REST API Function User manual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91" y="1988801"/>
            <a:ext cx="7620727" cy="3240450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Judge rules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(Send request via curl command)  (2/2)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the Request history screen</a:t>
            </a:r>
            <a:endParaRPr lang="en-US" altLang="ja-JP" dirty="0"/>
          </a:p>
          <a:p>
            <a:pPr lvl="1"/>
            <a:r>
              <a:rPr lang="en-US" altLang="ja-JP" dirty="0" smtClean="0"/>
              <a:t>The request sent using the curl command should be displayed</a:t>
            </a:r>
            <a:endParaRPr lang="en-US" altLang="ja-JP" dirty="0"/>
          </a:p>
          <a:p>
            <a:pPr lvl="1"/>
            <a:r>
              <a:rPr lang="en-US" altLang="ja-JP" dirty="0"/>
              <a:t>You can choose what items to display by pressing the ■ button.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357600" y="3841057"/>
            <a:ext cx="2682946" cy="2160300"/>
            <a:chOff x="2230998" y="4207294"/>
            <a:chExt cx="2682946" cy="2623091"/>
          </a:xfrm>
        </p:grpSpPr>
        <p:pic>
          <p:nvPicPr>
            <p:cNvPr id="30" name="図 29" hidden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7150" y="4207294"/>
              <a:ext cx="1856794" cy="2623091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2230998" y="5218055"/>
              <a:ext cx="288040" cy="3237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2" name="直線矢印コネクタ 31"/>
            <p:cNvCxnSpPr>
              <a:stCxn id="31" idx="3"/>
              <a:endCxn id="33" idx="1"/>
            </p:cNvCxnSpPr>
            <p:nvPr/>
          </p:nvCxnSpPr>
          <p:spPr bwMode="auto">
            <a:xfrm>
              <a:off x="2519038" y="5379918"/>
              <a:ext cx="526262" cy="14314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正方形/長方形 32"/>
            <p:cNvSpPr/>
            <p:nvPr/>
          </p:nvSpPr>
          <p:spPr bwMode="auto">
            <a:xfrm>
              <a:off x="3045300" y="4215735"/>
              <a:ext cx="1852103" cy="26146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944" y="3895256"/>
            <a:ext cx="1780997" cy="21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45" y="3705896"/>
            <a:ext cx="6972405" cy="2459484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Check the Action results (1/3)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652340" cy="5616476"/>
          </a:xfrm>
        </p:spPr>
        <p:txBody>
          <a:bodyPr/>
          <a:lstStyle/>
          <a:p>
            <a:r>
              <a:rPr lang="en-US" altLang="ja-JP" dirty="0" smtClean="0"/>
              <a:t>Run action</a:t>
            </a:r>
            <a:endParaRPr lang="ja-JP" altLang="en-US" dirty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the rule matches, the action will be executed just as we set it to do in the preparation section. You can check the action in the Action history settings screen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The action is the results of the contents we configured in the action part in chapter 4.1 Create decision table 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Action History</a:t>
            </a:r>
            <a:endParaRPr lang="ja-JP" altLang="en-US" dirty="0"/>
          </a:p>
          <a:p>
            <a:pPr lvl="1"/>
            <a:r>
              <a:rPr lang="en-US" altLang="ja-JP" dirty="0"/>
              <a:t>Check that the action executed by the rule matching is being correctly displayed in the action history screen.</a:t>
            </a:r>
            <a:endParaRPr lang="en-US" altLang="ja-JP" b="1" dirty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16663"/>
              </p:ext>
            </p:extLst>
          </p:nvPr>
        </p:nvGraphicFramePr>
        <p:xfrm>
          <a:off x="7888268" y="5167087"/>
          <a:ext cx="3913308" cy="119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705028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3154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For more information regarding the different icons and buttons, please see 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dirty="0" smtClean="0">
                          <a:latin typeface="+mn-lt"/>
                          <a:hlinkClick r:id="rId3"/>
                        </a:rPr>
                        <a:t>User manual -Action history-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39" y="3718605"/>
            <a:ext cx="1041279" cy="105615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7" y="3424140"/>
            <a:ext cx="2904283" cy="126949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67" y="1573368"/>
            <a:ext cx="2040163" cy="1332120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Check the Action results (2/3)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652340" cy="5616476"/>
          </a:xfrm>
        </p:spPr>
        <p:txBody>
          <a:bodyPr/>
          <a:lstStyle/>
          <a:p>
            <a:r>
              <a:rPr lang="en-US" altLang="ja-JP" dirty="0" smtClean="0"/>
              <a:t>Check </a:t>
            </a:r>
            <a:r>
              <a:rPr lang="en-US" altLang="ja-JP" dirty="0"/>
              <a:t>ITA has run the </a:t>
            </a:r>
            <a:r>
              <a:rPr lang="en-US" altLang="ja-JP" dirty="0" smtClean="0"/>
              <a:t>process</a:t>
            </a:r>
            <a:endParaRPr lang="ja-JP" altLang="en-US" dirty="0" smtClean="0"/>
          </a:p>
          <a:p>
            <a:pPr lvl="1"/>
            <a:r>
              <a:rPr lang="en-US" altLang="ja-JP" dirty="0"/>
              <a:t>Check the OASE log that the process has ended </a:t>
            </a:r>
            <a:r>
              <a:rPr lang="en-US" altLang="ja-JP" dirty="0" smtClean="0"/>
              <a:t>correctly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Go to the ITA Symphony list and check that the status is displaying </a:t>
            </a:r>
            <a:r>
              <a:rPr lang="en-US" altLang="ja-JP" dirty="0" smtClean="0"/>
              <a:t>“Normal end”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Check that a new directory has been created according to the previously set contents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sp>
        <p:nvSpPr>
          <p:cNvPr id="30" name="下カーブ矢印 29"/>
          <p:cNvSpPr/>
          <p:nvPr/>
        </p:nvSpPr>
        <p:spPr bwMode="auto">
          <a:xfrm rot="589316">
            <a:off x="2073880" y="1860371"/>
            <a:ext cx="787037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4" name="下カーブ矢印 33"/>
          <p:cNvSpPr/>
          <p:nvPr/>
        </p:nvSpPr>
        <p:spPr bwMode="auto">
          <a:xfrm rot="20955900">
            <a:off x="3417477" y="3490971"/>
            <a:ext cx="1974527" cy="558874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214" y="5277196"/>
            <a:ext cx="5985476" cy="936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68" y="5277196"/>
            <a:ext cx="4731997" cy="936000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 bwMode="auto">
          <a:xfrm>
            <a:off x="5798247" y="5514356"/>
            <a:ext cx="2160730" cy="49071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右矢印 37"/>
          <p:cNvSpPr/>
          <p:nvPr/>
        </p:nvSpPr>
        <p:spPr bwMode="auto">
          <a:xfrm>
            <a:off x="5426777" y="5277196"/>
            <a:ext cx="351923" cy="900000"/>
          </a:xfrm>
          <a:prstGeom prst="rightArrow">
            <a:avLst>
              <a:gd name="adj1" fmla="val 50000"/>
              <a:gd name="adj2" fmla="val 7459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668" y="2403154"/>
            <a:ext cx="7372350" cy="466725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 bwMode="auto">
          <a:xfrm>
            <a:off x="1303666" y="2396669"/>
            <a:ext cx="7240673" cy="49071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5073839" y="3744900"/>
            <a:ext cx="1041279" cy="10129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56" y="1897795"/>
            <a:ext cx="6660794" cy="394944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00" y="2052079"/>
            <a:ext cx="4191813" cy="4053958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Check the Action results (3/3)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672530" cy="5616476"/>
          </a:xfrm>
        </p:spPr>
        <p:txBody>
          <a:bodyPr/>
          <a:lstStyle/>
          <a:p>
            <a:r>
              <a:rPr lang="en-US" altLang="ja-JP" dirty="0" smtClean="0"/>
              <a:t>For Unknown events</a:t>
            </a:r>
            <a:endParaRPr lang="ja-JP" altLang="en-US" dirty="0"/>
          </a:p>
          <a:p>
            <a:pPr lvl="1"/>
            <a:r>
              <a:rPr lang="en-US" altLang="ja-JP" dirty="0"/>
              <a:t>If a request with contents not defined as a known event is sent, a mail with the subject "OASE Unknown event notification" will be sent.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891690" y="1200948"/>
            <a:ext cx="2880000" cy="3815544"/>
            <a:chOff x="6815468" y="1845766"/>
            <a:chExt cx="1835264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1835264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9253" y="400342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decision table file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79253" y="4416058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(Upload and test request) 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79253" y="359078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79253" y="194024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group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79253" y="2765518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Pay out Token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79253" y="4828693"/>
              <a:ext cx="172056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Judge rules</a:t>
              </a: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(Send request via curl command) 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9253" y="5241331"/>
              <a:ext cx="172056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Check the Action results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79253" y="317815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Configure Action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(ITA driver) 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79253" y="2352883"/>
              <a:ext cx="1720560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and log in as new user</a:t>
              </a:r>
            </a:p>
          </p:txBody>
        </p:sp>
      </p:grpSp>
      <p:sp>
        <p:nvSpPr>
          <p:cNvPr id="29" name="正方形/長方形 28"/>
          <p:cNvSpPr/>
          <p:nvPr/>
        </p:nvSpPr>
        <p:spPr bwMode="auto">
          <a:xfrm>
            <a:off x="911456" y="3305970"/>
            <a:ext cx="659544" cy="3567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655437" y="4183875"/>
            <a:ext cx="2554611" cy="522569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Rule matching status</a:t>
            </a:r>
            <a:br>
              <a:rPr lang="en-US" altLang="ja-JP" sz="1200" b="1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No rule detected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1241228" y="3771240"/>
            <a:ext cx="414209" cy="100527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/>
          <p:nvPr/>
        </p:nvCxnSpPr>
        <p:spPr bwMode="auto">
          <a:xfrm flipH="1" flipV="1">
            <a:off x="1655437" y="4778243"/>
            <a:ext cx="244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88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3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 (1/4)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Input sample values and run OASE</a:t>
            </a:r>
            <a:endParaRPr lang="en-US" altLang="ja-JP" dirty="0" smtClean="0"/>
          </a:p>
          <a:p>
            <a:pPr lvl="1"/>
            <a:r>
              <a:rPr lang="en-US" altLang="ja-JP" dirty="0"/>
              <a:t>The following settings will make it so if a message containing either "Error:" or "HDD", ITA will start and create a directory called "</a:t>
            </a:r>
            <a:r>
              <a:rPr lang="en-US" altLang="ja-JP" dirty="0" err="1"/>
              <a:t>oase_testdirectory</a:t>
            </a:r>
            <a:r>
              <a:rPr lang="en-US" altLang="ja-JP" dirty="0"/>
              <a:t>"</a:t>
            </a:r>
          </a:p>
          <a:p>
            <a:pPr lvl="1"/>
            <a:r>
              <a:rPr lang="en-US" altLang="ja-JP" dirty="0"/>
              <a:t>If a message that is not a known event </a:t>
            </a:r>
            <a:r>
              <a:rPr lang="en-US" altLang="ja-JP" dirty="0" smtClean="0"/>
              <a:t> (contains </a:t>
            </a:r>
            <a:r>
              <a:rPr lang="en-US" altLang="ja-JP" dirty="0"/>
              <a:t>message: and "SKIP",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 </a:t>
            </a:r>
            <a:r>
              <a:rPr lang="en-US" altLang="ja-JP" dirty="0"/>
              <a:t>mail with the subject "[</a:t>
            </a:r>
            <a:r>
              <a:rPr lang="en-US" altLang="ja-JP" dirty="0" smtClean="0"/>
              <a:t>OASE]</a:t>
            </a:r>
            <a:r>
              <a:rPr lang="en-US" altLang="ja-JP" dirty="0" err="1" smtClean="0"/>
              <a:t>Uknown</a:t>
            </a:r>
            <a:r>
              <a:rPr lang="en-US" altLang="ja-JP" dirty="0" smtClean="0"/>
              <a:t> </a:t>
            </a:r>
            <a:r>
              <a:rPr lang="en-US" altLang="ja-JP" dirty="0"/>
              <a:t>event notification" will be sent.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【</a:t>
            </a:r>
            <a:r>
              <a:rPr lang="en-US" altLang="ja-JP" b="1" dirty="0" smtClean="0"/>
              <a:t>Configuration】</a:t>
            </a:r>
            <a:endParaRPr lang="ja-JP" altLang="en-US" b="1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849037" y="2876802"/>
            <a:ext cx="3324233" cy="1584000"/>
          </a:xfrm>
          <a:prstGeom prst="roundRect">
            <a:avLst>
              <a:gd name="adj" fmla="val 6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① </a:t>
            </a:r>
            <a:r>
              <a:rPr lang="en-US" altLang="ja-JP" sz="1400" b="1" dirty="0" smtClean="0">
                <a:latin typeface="+mn-ea"/>
              </a:rPr>
              <a:t>"Pay out Token" screen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855048" y="4606314"/>
            <a:ext cx="3318222" cy="1749964"/>
          </a:xfrm>
          <a:prstGeom prst="roundRect">
            <a:avLst>
              <a:gd name="adj" fmla="val 7400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② </a:t>
            </a:r>
            <a:r>
              <a:rPr lang="en-US" altLang="ja-JP" sz="1400" b="1" dirty="0" smtClean="0">
                <a:latin typeface="+mn-ea"/>
              </a:rPr>
              <a:t>"Action settings" screen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39501"/>
              </p:ext>
            </p:extLst>
          </p:nvPr>
        </p:nvGraphicFramePr>
        <p:xfrm>
          <a:off x="973688" y="3290898"/>
          <a:ext cx="328578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5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34556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489576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18202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42493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token that will be used when sending request through curl command.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Token 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practice_token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(Register other necessary info.)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53309"/>
              </p:ext>
            </p:extLst>
          </p:nvPr>
        </p:nvGraphicFramePr>
        <p:xfrm>
          <a:off x="1018826" y="5073198"/>
          <a:ext cx="315444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87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26181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72335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241642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25377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"ITA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Driver ver1" 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643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test_ita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643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1.7.1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53778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(Register other necessary info.)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4283198" y="2876802"/>
            <a:ext cx="4932000" cy="3479476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/>
              <a:t>③ </a:t>
            </a:r>
            <a:r>
              <a:rPr lang="en-US" altLang="ja-JP" sz="1400" b="1" dirty="0" smtClean="0"/>
              <a:t>"Decision table" screen</a:t>
            </a:r>
            <a:endParaRPr lang="ja-JP" altLang="en-US" sz="1400" b="1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58053"/>
              </p:ext>
            </p:extLst>
          </p:nvPr>
        </p:nvGraphicFramePr>
        <p:xfrm>
          <a:off x="4467173" y="3193200"/>
          <a:ext cx="4808560" cy="321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41976635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433382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the decision table file containing conditions the "Alert level" and "Target" will hit.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Decision table name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test_dt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Permission settings</a:t>
                      </a:r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(test_group) 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“Can update” for all" 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137589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530120"/>
                  </a:ext>
                </a:extLst>
              </a:tr>
              <a:tr h="260029">
                <a:tc rowSpan="2"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Condition name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6002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Alert level</a:t>
                      </a:r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Matches the regular expression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16528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target</a:t>
                      </a:r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Matches the regular expression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692759"/>
                  </a:ext>
                </a:extLst>
              </a:tr>
              <a:tr h="122888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73125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Unknown event notification</a:t>
                      </a:r>
                      <a:endParaRPr kumimoji="1" lang="ja-JP" altLang="en-US" sz="1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Notify by mail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54510"/>
                  </a:ext>
                </a:extLst>
              </a:tr>
              <a:tr h="294679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(Register other necessary info.)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317"/>
                  </a:ext>
                </a:extLst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77816"/>
              </p:ext>
            </p:extLst>
          </p:nvPr>
        </p:nvGraphicFramePr>
        <p:xfrm>
          <a:off x="9336268" y="2876802"/>
          <a:ext cx="2374027" cy="347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27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9534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3084136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Used in the following chapters: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 </a:t>
                      </a:r>
                      <a:br>
                        <a:rPr kumimoji="1" lang="en-US" altLang="ja-JP" sz="1300" baseline="0" dirty="0" smtClean="0">
                          <a:latin typeface="+mn-lt"/>
                        </a:rPr>
                      </a:br>
                      <a:r>
                        <a:rPr kumimoji="1" lang="en-US" altLang="ja-JP" sz="130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dirty="0" smtClean="0">
                          <a:latin typeface="+mn-lt"/>
                          <a:hlinkClick r:id="rId2" action="ppaction://hlinksldjump"/>
                        </a:rPr>
                        <a:t>3.3 Pay out Token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dirty="0" smtClean="0">
                          <a:latin typeface="+mn-lt"/>
                        </a:rPr>
                        <a:t>&lt; 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3.4</a:t>
                      </a:r>
                      <a:r>
                        <a:rPr kumimoji="1" lang="ja-JP" altLang="en-US" sz="1300" dirty="0" smtClean="0">
                          <a:latin typeface="+mn-lt"/>
                          <a:hlinkClick r:id="rId3" action="ppaction://hlinksldjump"/>
                        </a:rPr>
                        <a:t>　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Configure Action</a:t>
                      </a:r>
                      <a:r>
                        <a:rPr kumimoji="1" lang="ja-JP" altLang="en-US" sz="1300" dirty="0" smtClean="0">
                          <a:latin typeface="+mn-lt"/>
                          <a:hlinkClick r:id="rId3" action="ppaction://hlinksldjump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(ITA driver)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dirty="0" smtClean="0">
                          <a:latin typeface="+mn-lt"/>
                        </a:rPr>
                        <a:t>and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dirty="0" smtClean="0">
                          <a:latin typeface="+mn-lt"/>
                          <a:hlinkClick r:id="rId4" action="ppaction://hlinksldjump"/>
                        </a:rPr>
                        <a:t>3.5</a:t>
                      </a:r>
                      <a:r>
                        <a:rPr kumimoji="1" lang="ja-JP" altLang="en-US" sz="1300" dirty="0" smtClean="0">
                          <a:latin typeface="+mn-lt"/>
                          <a:hlinkClick r:id="rId4" action="ppaction://hlinksldjump"/>
                        </a:rPr>
                        <a:t>　</a:t>
                      </a:r>
                      <a:r>
                        <a:rPr kumimoji="1" lang="en-US" altLang="ja-JP" sz="1300" dirty="0" smtClean="0">
                          <a:latin typeface="+mn-lt"/>
                          <a:hlinkClick r:id="rId4" action="ppaction://hlinksldjump"/>
                        </a:rPr>
                        <a:t>Create decision table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 (2/4)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b="1" dirty="0" smtClean="0"/>
              <a:t>【Operation】</a:t>
            </a:r>
            <a:endParaRPr lang="ja-JP" altLang="en-US" b="1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5989"/>
              </p:ext>
            </p:extLst>
          </p:nvPr>
        </p:nvGraphicFramePr>
        <p:xfrm>
          <a:off x="7032130" y="5050729"/>
          <a:ext cx="4752658" cy="125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05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531653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98671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Used in the following chapters: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baseline="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dirty="0" smtClean="0">
                          <a:latin typeface="+mn-lt"/>
                          <a:hlinkClick r:id="rId2" action="ppaction://hlinksldjump"/>
                        </a:rPr>
                        <a:t>4.1</a:t>
                      </a:r>
                      <a:r>
                        <a:rPr kumimoji="1" lang="ja-JP" altLang="en-US" sz="1300" dirty="0" smtClean="0">
                          <a:latin typeface="+mn-lt"/>
                          <a:hlinkClick r:id="rId2" action="ppaction://hlinksldjump"/>
                        </a:rPr>
                        <a:t>　</a:t>
                      </a:r>
                      <a:r>
                        <a:rPr kumimoji="1" lang="en-US" altLang="ja-JP" sz="1300" dirty="0" smtClean="0">
                          <a:latin typeface="+mn-lt"/>
                          <a:hlinkClick r:id="rId2" action="ppaction://hlinksldjump"/>
                        </a:rPr>
                        <a:t>Create decision table file</a:t>
                      </a:r>
                      <a:r>
                        <a:rPr kumimoji="1" lang="ja-JP" altLang="en-US" sz="1300" dirty="0" smtClean="0">
                          <a:latin typeface="+mn-lt"/>
                          <a:hlinkClick r:id="rId2" action="ppaction://hlinksldjump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kumimoji="1" lang="ja-JP" altLang="en-US" sz="1300" baseline="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baseline="0" dirty="0" smtClean="0">
                          <a:latin typeface="+mn-lt"/>
                        </a:rPr>
                        <a:t>and</a:t>
                      </a:r>
                      <a:br>
                        <a:rPr kumimoji="1" lang="en-US" altLang="ja-JP" sz="1300" baseline="0" dirty="0" smtClean="0">
                          <a:latin typeface="+mn-lt"/>
                        </a:rPr>
                      </a:br>
                      <a:r>
                        <a:rPr kumimoji="1" lang="en-US" altLang="ja-JP" sz="1300" baseline="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4.2</a:t>
                      </a:r>
                      <a:r>
                        <a:rPr kumimoji="1" lang="ja-JP" altLang="en-US" sz="1300" dirty="0" smtClean="0">
                          <a:latin typeface="+mn-lt"/>
                          <a:hlinkClick r:id="rId3" action="ppaction://hlinksldjump"/>
                        </a:rPr>
                        <a:t>　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Register rules</a:t>
                      </a:r>
                      <a:r>
                        <a:rPr kumimoji="1" lang="ja-JP" altLang="en-US" sz="1300" dirty="0" smtClean="0">
                          <a:latin typeface="+mn-lt"/>
                          <a:hlinkClick r:id="rId3" action="ppaction://hlinksldjump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(Upload and test request)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736048" y="1182403"/>
            <a:ext cx="11048741" cy="3732625"/>
          </a:xfrm>
          <a:prstGeom prst="roundRect">
            <a:avLst>
              <a:gd name="adj" fmla="val 5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④ </a:t>
            </a:r>
            <a:r>
              <a:rPr lang="en-US" altLang="ja-JP" sz="1400" b="1" dirty="0" smtClean="0">
                <a:latin typeface="+mn-ea"/>
              </a:rPr>
              <a:t>"Decision table" file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26360"/>
              </p:ext>
            </p:extLst>
          </p:nvPr>
        </p:nvGraphicFramePr>
        <p:xfrm>
          <a:off x="891808" y="1559220"/>
          <a:ext cx="10737220" cy="2956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51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442518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203438694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745058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9133092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64112779"/>
                    </a:ext>
                  </a:extLst>
                </a:gridCol>
                <a:gridCol w="1495905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216030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Save the decision table</a:t>
                      </a:r>
                      <a:r>
                        <a:rPr kumimoji="1" lang="en-US" altLang="ja-JP" sz="1200" b="1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file and rename it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File 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test_dt.xlsx</a:t>
                      </a:r>
                      <a:endParaRPr kumimoji="1" lang="ja-JP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1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Create a rule that matches with: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"Alert level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”Error:”" 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"Target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”HDD”"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Rule description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Alert level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Target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Rule name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Action type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Action parameter information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39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Rule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^.*Error.*$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^.*HDD.*$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check_Error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ITA (ver1) 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ITA_NAME=</a:t>
                      </a:r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test_ita,SYMPHONY_CLASS_ID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=1,OPERATION_ID=1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68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Rule 2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^.*Warning.*$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^.*memory.*$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check_Warning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blank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2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Rule 3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^.*info.*$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％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check_Info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blank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356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(Use the "Example" sheet in the Decision table file as a reference and fill in the rest of the items)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6" name="角丸四角形 25"/>
          <p:cNvSpPr/>
          <p:nvPr/>
        </p:nvSpPr>
        <p:spPr bwMode="auto">
          <a:xfrm>
            <a:off x="736048" y="5050729"/>
            <a:ext cx="6129520" cy="1266247"/>
          </a:xfrm>
          <a:prstGeom prst="roundRect">
            <a:avLst>
              <a:gd name="adj" fmla="val 1306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/>
              <a:t>⑤ </a:t>
            </a:r>
            <a:r>
              <a:rPr lang="en-US" altLang="ja-JP" sz="1400" b="1" dirty="0" smtClean="0"/>
              <a:t>"Rule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(Stage application rule) " Screen</a:t>
            </a:r>
            <a:endParaRPr lang="ja-JP" altLang="en-US" sz="1400" b="1" dirty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36124"/>
              </p:ext>
            </p:extLst>
          </p:nvPr>
        </p:nvGraphicFramePr>
        <p:xfrm>
          <a:off x="999624" y="5433430"/>
          <a:ext cx="526446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23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71707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29665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540973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Upload the edited decision table file</a:t>
                      </a:r>
                      <a:endParaRPr kumimoji="1" lang="ja-JP" altLang="en-US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test_dt.xlsx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 (3/4) 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9909"/>
              </p:ext>
            </p:extLst>
          </p:nvPr>
        </p:nvGraphicFramePr>
        <p:xfrm>
          <a:off x="562940" y="5301260"/>
          <a:ext cx="109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3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1070367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Used in this chapter: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dirty="0" smtClean="0">
                          <a:latin typeface="+mn-lt"/>
                          <a:hlinkClick r:id="rId2" action="ppaction://hlinksldjump"/>
                        </a:rPr>
                        <a:t>4.2</a:t>
                      </a:r>
                      <a:r>
                        <a:rPr kumimoji="1" lang="ja-JP" altLang="en-US" sz="1300" dirty="0" smtClean="0">
                          <a:latin typeface="+mn-lt"/>
                          <a:hlinkClick r:id="rId2" action="ppaction://hlinksldjump"/>
                        </a:rPr>
                        <a:t>　</a:t>
                      </a:r>
                      <a:r>
                        <a:rPr kumimoji="1" lang="en-US" altLang="ja-JP" sz="1300" dirty="0" smtClean="0">
                          <a:latin typeface="+mn-lt"/>
                          <a:hlinkClick r:id="rId2" action="ppaction://hlinksldjump"/>
                        </a:rPr>
                        <a:t>Register rules</a:t>
                      </a:r>
                      <a:r>
                        <a:rPr kumimoji="1" lang="ja-JP" altLang="en-US" sz="1300" dirty="0" smtClean="0">
                          <a:latin typeface="+mn-lt"/>
                          <a:hlinkClick r:id="rId2" action="ppaction://hlinksldjump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  <a:hlinkClick r:id="rId2" action="ppaction://hlinksldjump"/>
                        </a:rPr>
                        <a:t>(Upload and test request) </a:t>
                      </a:r>
                      <a:r>
                        <a:rPr kumimoji="1" lang="ja-JP" altLang="en-US" sz="1300" dirty="0" smtClean="0">
                          <a:latin typeface="+mn-lt"/>
                          <a:hlinkClick r:id="rId2" action="ppaction://hlinksldjump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 bwMode="auto">
          <a:xfrm>
            <a:off x="562940" y="1244247"/>
            <a:ext cx="10980000" cy="3912993"/>
          </a:xfrm>
          <a:prstGeom prst="roundRect">
            <a:avLst>
              <a:gd name="adj" fmla="val 308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/>
              <a:t>⑥</a:t>
            </a:r>
            <a:r>
              <a:rPr lang="en-US" altLang="ja-JP" sz="1400" b="1" dirty="0" smtClean="0"/>
              <a:t>Test request screen</a:t>
            </a:r>
            <a:endParaRPr lang="ja-JP" altLang="en-US" sz="1400" b="1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01429"/>
              </p:ext>
            </p:extLst>
          </p:nvPr>
        </p:nvGraphicFramePr>
        <p:xfrm>
          <a:off x="703038" y="1484730"/>
          <a:ext cx="10699804" cy="353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87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822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02987">
                  <a:extLst>
                    <a:ext uri="{9D8B030D-6E8A-4147-A177-3AD203B41FA5}">
                      <a16:colId xmlns:a16="http://schemas.microsoft.com/office/drawing/2014/main" val="1812345549"/>
                    </a:ext>
                  </a:extLst>
                </a:gridCol>
                <a:gridCol w="75173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766043">
                  <a:extLst>
                    <a:ext uri="{9D8B030D-6E8A-4147-A177-3AD203B41FA5}">
                      <a16:colId xmlns:a16="http://schemas.microsoft.com/office/drawing/2014/main" val="3115241089"/>
                    </a:ext>
                  </a:extLst>
                </a:gridCol>
                <a:gridCol w="4549750">
                  <a:extLst>
                    <a:ext uri="{9D8B030D-6E8A-4147-A177-3AD203B41FA5}">
                      <a16:colId xmlns:a16="http://schemas.microsoft.com/office/drawing/2014/main" val="8055515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7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 what rule that gets matched if there are multiple requests sent to the decision table file.</a:t>
                      </a:r>
                      <a:endParaRPr kumimoji="1" lang="ja-JP" altLang="en-US" sz="14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Select decision table name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test_dt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8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kumimoji="1" lang="ja-JP" altLang="en-US" sz="8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8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Bulk test request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06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Request name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Event start date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Alert level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Target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31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 rule 1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2019-5-17 1:20:30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Error: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HDD usage 80% over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63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 rule 2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2019-5-17 1:20:30</a:t>
                      </a:r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Warning: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memory usage 80% over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34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 rule 3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2019-5-17 1:20:30</a:t>
                      </a:r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[info]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HDD usage 20% over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129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8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8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1523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Select file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id000000000xx_testrequest.xlsx</a:t>
                      </a:r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3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6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 bwMode="auto">
          <a:xfrm>
            <a:off x="479220" y="3123632"/>
            <a:ext cx="6912960" cy="3113759"/>
          </a:xfrm>
          <a:prstGeom prst="roundRect">
            <a:avLst>
              <a:gd name="adj" fmla="val 4584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/>
              <a:t>⑧</a:t>
            </a:r>
            <a:r>
              <a:rPr lang="en-US" altLang="ja-JP" sz="1400" b="1" dirty="0" smtClean="0"/>
              <a:t>Unknown event notification</a:t>
            </a:r>
          </a:p>
          <a:p>
            <a:endParaRPr lang="en-US" altLang="ja-JP" sz="1400" b="1" dirty="0" smtClean="0"/>
          </a:p>
          <a:p>
            <a:endParaRPr lang="en-US" altLang="ja-JP" sz="1400" b="1" dirty="0"/>
          </a:p>
          <a:p>
            <a:pPr marL="216000" lvl="1"/>
            <a:r>
              <a:rPr lang="en-US" altLang="ja-JP" sz="1400" b="1" dirty="0"/>
              <a:t>Check that you've </a:t>
            </a:r>
            <a:r>
              <a:rPr lang="en-US" altLang="ja-JP" sz="1400" b="1" dirty="0" smtClean="0"/>
              <a:t>received</a:t>
            </a:r>
            <a:br>
              <a:rPr lang="en-US" altLang="ja-JP" sz="1400" b="1" dirty="0" smtClean="0"/>
            </a:br>
            <a:r>
              <a:rPr lang="en-US" altLang="ja-JP" sz="1400" b="1" dirty="0" smtClean="0"/>
              <a:t>a </a:t>
            </a:r>
            <a:r>
              <a:rPr lang="en-US" altLang="ja-JP" sz="1400" b="1" dirty="0"/>
              <a:t>mail with the following contents</a:t>
            </a:r>
            <a:endParaRPr lang="ja-JP" altLang="en-US" sz="1400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80" y="3424732"/>
            <a:ext cx="2712761" cy="2623547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 (4/4) 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4275"/>
              </p:ext>
            </p:extLst>
          </p:nvPr>
        </p:nvGraphicFramePr>
        <p:xfrm>
          <a:off x="7644623" y="3123632"/>
          <a:ext cx="4147647" cy="311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939367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2753758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Used in the following chapters: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baseline="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&lt;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4.3</a:t>
                      </a:r>
                      <a:r>
                        <a:rPr kumimoji="1" lang="ja-JP" altLang="en-US" sz="1300" dirty="0" smtClean="0">
                          <a:latin typeface="+mn-lt"/>
                          <a:hlinkClick r:id="rId3" action="ppaction://hlinksldjump"/>
                        </a:rPr>
                        <a:t>　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Judge rules</a:t>
                      </a:r>
                      <a:r>
                        <a:rPr kumimoji="1" lang="ja-JP" altLang="en-US" sz="1300" dirty="0" smtClean="0">
                          <a:latin typeface="+mn-lt"/>
                          <a:hlinkClick r:id="rId3" action="ppaction://hlinksldjump"/>
                        </a:rPr>
                        <a:t> </a:t>
                      </a:r>
                      <a:r>
                        <a:rPr kumimoji="1" lang="en-US" altLang="ja-JP" sz="1300" dirty="0" smtClean="0">
                          <a:latin typeface="+mn-lt"/>
                          <a:hlinkClick r:id="rId3" action="ppaction://hlinksldjump"/>
                        </a:rPr>
                        <a:t>(Send request via curl command)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dirty="0" smtClean="0">
                          <a:latin typeface="+mn-lt"/>
                        </a:rPr>
                        <a:t>and</a:t>
                      </a:r>
                      <a:br>
                        <a:rPr kumimoji="1" lang="en-US" altLang="ja-JP" sz="1300" dirty="0" smtClean="0">
                          <a:latin typeface="+mn-lt"/>
                        </a:rPr>
                      </a:br>
                      <a:r>
                        <a:rPr kumimoji="1" lang="en-US" altLang="ja-JP" sz="1300" dirty="0" smtClean="0">
                          <a:latin typeface="+mn-lt"/>
                        </a:rPr>
                        <a:t>&lt; </a:t>
                      </a:r>
                      <a:r>
                        <a:rPr kumimoji="1" lang="en-US" altLang="ja-JP" sz="1300" dirty="0" smtClean="0">
                          <a:latin typeface="+mn-lt"/>
                          <a:hlinkClick r:id="rId4" action="ppaction://hlinksldjump"/>
                        </a:rPr>
                        <a:t>4.4</a:t>
                      </a:r>
                      <a:r>
                        <a:rPr kumimoji="1" lang="ja-JP" altLang="en-US" sz="1300" dirty="0" smtClean="0">
                          <a:latin typeface="+mn-lt"/>
                          <a:hlinkClick r:id="rId4" action="ppaction://hlinksldjump"/>
                        </a:rPr>
                        <a:t>　</a:t>
                      </a:r>
                      <a:r>
                        <a:rPr kumimoji="1" lang="en-US" altLang="ja-JP" sz="1300" dirty="0" smtClean="0">
                          <a:latin typeface="+mn-lt"/>
                          <a:hlinkClick r:id="rId4" action="ppaction://hlinksldjump"/>
                        </a:rPr>
                        <a:t>Check the Action results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 bwMode="auto">
          <a:xfrm>
            <a:off x="479220" y="1052670"/>
            <a:ext cx="11313050" cy="1873632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⑦</a:t>
            </a:r>
            <a:r>
              <a:rPr lang="en-US" altLang="ja-JP" sz="1400" b="1" dirty="0" smtClean="0">
                <a:latin typeface="+mn-ea"/>
              </a:rPr>
              <a:t>Terminal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(Linux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server) 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3412"/>
              </p:ext>
            </p:extLst>
          </p:nvPr>
        </p:nvGraphicFramePr>
        <p:xfrm>
          <a:off x="695250" y="4412667"/>
          <a:ext cx="3600500" cy="1693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664370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265057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Subject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[OASE]Unknown event notification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1175706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Main body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[Decision table name]</a:t>
                      </a:r>
                    </a:p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[Event start time]</a:t>
                      </a:r>
                    </a:p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[Request reception time]</a:t>
                      </a:r>
                    </a:p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[Event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Information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[Trace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ID]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04218"/>
              </p:ext>
            </p:extLst>
          </p:nvPr>
        </p:nvGraphicFramePr>
        <p:xfrm>
          <a:off x="954614" y="1423306"/>
          <a:ext cx="10746134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3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04425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 a curl command to send a request to the rule we created.</a:t>
                      </a:r>
                      <a:r>
                        <a:rPr kumimoji="1" lang="ja-JP" altLang="en-US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※Change red text to fit your rule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4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4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4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“ \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  -d ‘{"decisiontable":"test_dt","requesttype":"1","eventdatetime":"2020/01/01 01:01:01","eventinfo":</a:t>
                      </a:r>
                      <a:r>
                        <a:rPr kumimoji="1" lang="da-DK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["Error:","HDD usage 80% over"]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}‘ -H "Authorization: Bearer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4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Access_Token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</a:t>
                      </a:r>
                      <a:endParaRPr kumimoji="1" lang="ja-JP" alt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 bwMode="auto">
          <a:xfrm>
            <a:off x="4946221" y="4400687"/>
            <a:ext cx="1725859" cy="93602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Mail </a:t>
            </a:r>
            <a:br>
              <a:rPr lang="en-US" altLang="ja-JP" sz="24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</a:br>
            <a:r>
              <a:rPr lang="en-US" altLang="ja-JP" sz="24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notification</a:t>
            </a:r>
            <a:endParaRPr kumimoji="1" lang="ja-JP" altLang="en-US" sz="2400" b="1" dirty="0" smtClean="0">
              <a:solidFill>
                <a:schemeClr val="tx1">
                  <a:alpha val="53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9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Base【Practice】</a:t>
            </a:r>
            <a:r>
              <a:rPr lang="ja-JP" altLang="en-US" dirty="0" smtClean="0"/>
              <a:t> </a:t>
            </a:r>
            <a:r>
              <a:rPr lang="en-US" altLang="ja-JP" dirty="0" smtClean="0"/>
              <a:t> (1/3)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Preface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/>
              <a:t>This document uses Exastro Operation Autonomy Support Engine </a:t>
            </a:r>
            <a:r>
              <a:rPr lang="en-US" altLang="ja-JP" dirty="0" smtClean="0"/>
              <a:t> (OASE)  </a:t>
            </a:r>
            <a:r>
              <a:rPr lang="en-US" altLang="ja-JP" dirty="0"/>
              <a:t>to help users better understand the software’s basic functions.</a:t>
            </a:r>
          </a:p>
          <a:p>
            <a:pPr lvl="1"/>
            <a:r>
              <a:rPr lang="en-US" altLang="ja-JP" dirty="0" smtClean="0"/>
              <a:t>If you want to learn more about the overview of OASE, we recommend that you see the&lt;</a:t>
            </a:r>
            <a:r>
              <a:rPr lang="ja-JP" altLang="en-US" dirty="0" smtClean="0"/>
              <a:t> </a:t>
            </a:r>
            <a:r>
              <a:rPr lang="en-US" altLang="ja-JP" dirty="0" smtClean="0">
                <a:hlinkClick r:id="rId2"/>
              </a:rPr>
              <a:t>Exastro OASE </a:t>
            </a:r>
            <a:r>
              <a:rPr lang="en-US" altLang="ja-JP" dirty="0" err="1" smtClean="0">
                <a:hlinkClick r:id="rId2"/>
              </a:rPr>
              <a:t>Base【Classroom】</a:t>
            </a:r>
            <a:r>
              <a:rPr lang="en-US" altLang="ja-JP" dirty="0" err="1" smtClean="0"/>
              <a:t>document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For documents with more comprehensive information, please see the official Exastro OASE manual page, </a:t>
            </a:r>
            <a:r>
              <a:rPr lang="en-US" altLang="ja-JP" dirty="0">
                <a:hlinkClick r:id="rId3"/>
              </a:rPr>
              <a:t>OASE docs.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45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Base【Practice】</a:t>
            </a:r>
            <a:r>
              <a:rPr lang="ja-JP" altLang="en-US" dirty="0" smtClean="0"/>
              <a:t> </a:t>
            </a:r>
            <a:r>
              <a:rPr lang="en-US" altLang="ja-JP" dirty="0" smtClean="0"/>
              <a:t> (2/3)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Prerequisites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will have the user run ITA as an action,</a:t>
            </a:r>
            <a:br>
              <a:rPr lang="en-US" altLang="ja-JP" dirty="0" smtClean="0"/>
            </a:br>
            <a:r>
              <a:rPr lang="en-US" altLang="ja-JP" dirty="0" smtClean="0"/>
              <a:t>and will therefore assume that the following are installed/implemented.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Please see the following document for installing ITA.</a:t>
            </a:r>
            <a:endParaRPr lang="en-US" altLang="ja-JP" b="1" dirty="0" smtClean="0">
              <a:hlinkClick r:id="rId2"/>
            </a:endParaRPr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en-US" altLang="ja-JP" dirty="0" smtClean="0"/>
              <a:t>&lt;</a:t>
            </a:r>
            <a:r>
              <a:rPr lang="en-US" altLang="ja-JP" dirty="0" smtClean="0">
                <a:hlinkClick r:id="rId3"/>
              </a:rPr>
              <a:t>ITA Online install manual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pPr marL="681750" lvl="3" indent="-285750"/>
            <a:endParaRPr lang="en-US" altLang="ja-JP" b="1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Please see the following document for the</a:t>
            </a:r>
            <a:br>
              <a:rPr lang="en-US" altLang="ja-JP" dirty="0" smtClean="0"/>
            </a:br>
            <a:r>
              <a:rPr lang="en-US" altLang="ja-JP" dirty="0" smtClean="0"/>
              <a:t>IT Automation BASE Practice document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en-US" altLang="ja-JP" dirty="0" smtClean="0"/>
              <a:t>&lt;</a:t>
            </a:r>
            <a:r>
              <a:rPr lang="en-US" altLang="ja-JP" dirty="0" smtClean="0">
                <a:hlinkClick r:id="rId4"/>
              </a:rPr>
              <a:t>IT Automation BASE 【Practice】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en-US" altLang="ja-JP" dirty="0"/>
              <a:t>Make sure </a:t>
            </a:r>
            <a:r>
              <a:rPr lang="en-US" altLang="ja-JP" dirty="0" smtClean="0"/>
              <a:t>to follow </a:t>
            </a:r>
            <a:r>
              <a:rPr lang="en-US" altLang="ja-JP" dirty="0"/>
              <a:t>all the slides that comes after the "Scenario" </a:t>
            </a:r>
            <a:r>
              <a:rPr lang="en-US" altLang="ja-JP" dirty="0" smtClean="0"/>
              <a:t>slide,</a:t>
            </a:r>
            <a:br>
              <a:rPr lang="en-US" altLang="ja-JP" dirty="0" smtClean="0"/>
            </a:br>
            <a:r>
              <a:rPr lang="en-US" altLang="ja-JP" dirty="0" smtClean="0"/>
              <a:t>as we will use the settings from them.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Please see the following document for installing OASE.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en-US" altLang="ja-JP" dirty="0" smtClean="0"/>
              <a:t>&lt;</a:t>
            </a:r>
            <a:r>
              <a:rPr lang="en-US" altLang="ja-JP" dirty="0" smtClean="0">
                <a:hlinkClick r:id="rId5"/>
              </a:rPr>
              <a:t>OASE Online install manual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en-US" altLang="ja-JP" dirty="0" smtClean="0"/>
              <a:t>Make </a:t>
            </a:r>
            <a:r>
              <a:rPr lang="en-US" altLang="ja-JP" dirty="0"/>
              <a:t>sure to include the mail server settings,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as </a:t>
            </a:r>
            <a:r>
              <a:rPr lang="en-US" altLang="ja-JP" dirty="0"/>
              <a:t>we will need them when we are creating a new user.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Please see the following document for OASE Base (Classroom)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en-US" altLang="ja-JP" dirty="0" smtClean="0"/>
              <a:t>&lt;</a:t>
            </a:r>
            <a:r>
              <a:rPr lang="en-US" altLang="ja-JP" dirty="0" smtClean="0">
                <a:hlinkClick r:id="rId6"/>
              </a:rPr>
              <a:t>OASE </a:t>
            </a:r>
            <a:r>
              <a:rPr lang="en-US" altLang="ja-JP" dirty="0" err="1" smtClean="0">
                <a:hlinkClick r:id="rId6"/>
              </a:rPr>
              <a:t>Base【lecture</a:t>
            </a:r>
            <a:r>
              <a:rPr lang="en-US" altLang="ja-JP" dirty="0" smtClean="0">
                <a:hlinkClick r:id="rId6"/>
              </a:rPr>
              <a:t>】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pPr marL="681750" lvl="3" indent="-285750"/>
            <a:endParaRPr lang="en-US" altLang="ja-JP" b="1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Please see the following document for installing the ITA Driver.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en-US" altLang="ja-JP"/>
              <a:t>&lt; </a:t>
            </a:r>
            <a:r>
              <a:rPr lang="en-US" altLang="ja-JP" smtClean="0">
                <a:hlinkClick r:id="rId7"/>
              </a:rPr>
              <a:t>Environment construction manual -Install drivers-</a:t>
            </a:r>
            <a:r>
              <a:rPr lang="en-US" altLang="ja-JP" smtClean="0"/>
              <a:t>&gt;</a:t>
            </a:r>
            <a:endParaRPr lang="en-US" altLang="ja-JP" dirty="0"/>
          </a:p>
          <a:p>
            <a:pPr marL="468000" lvl="3" indent="0" algn="r">
              <a:buNone/>
            </a:pPr>
            <a:r>
              <a:rPr lang="en-US" altLang="ja-JP" dirty="0" smtClean="0"/>
              <a:t>※In this document, IT Automation will be written as “ITA”   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6919512" y="1978713"/>
            <a:ext cx="4752660" cy="4072235"/>
          </a:xfrm>
          <a:prstGeom prst="roundRect">
            <a:avLst>
              <a:gd name="adj" fmla="val 6522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Implementation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7129798" y="2104912"/>
            <a:ext cx="4078912" cy="3168000"/>
          </a:xfrm>
          <a:prstGeom prst="roundRect">
            <a:avLst>
              <a:gd name="adj" fmla="val 4581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Prerequisites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7276760" y="3669854"/>
            <a:ext cx="379181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is installed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7276760" y="2480072"/>
            <a:ext cx="379181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ITA is installed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7129798" y="5453442"/>
            <a:ext cx="3953593" cy="468000"/>
          </a:xfrm>
          <a:prstGeom prst="roundRect">
            <a:avLst>
              <a:gd name="adj" fmla="val 13757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OASE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Base【Practice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】</a:t>
            </a:r>
          </a:p>
        </p:txBody>
      </p:sp>
      <p:cxnSp>
        <p:nvCxnSpPr>
          <p:cNvPr id="11" name="直線矢印コネクタ 10"/>
          <p:cNvCxnSpPr/>
          <p:nvPr/>
        </p:nvCxnSpPr>
        <p:spPr bwMode="auto">
          <a:xfrm>
            <a:off x="9106594" y="4017188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矢印コネクタ 11"/>
          <p:cNvCxnSpPr/>
          <p:nvPr/>
        </p:nvCxnSpPr>
        <p:spPr bwMode="auto">
          <a:xfrm>
            <a:off x="9106594" y="5248371"/>
            <a:ext cx="0" cy="197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片側の 2 つの角を丸めた四角形 12"/>
          <p:cNvSpPr/>
          <p:nvPr/>
        </p:nvSpPr>
        <p:spPr bwMode="auto">
          <a:xfrm rot="16200000">
            <a:off x="7241489" y="3675583"/>
            <a:ext cx="360000" cy="360051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③</a:t>
            </a:r>
          </a:p>
        </p:txBody>
      </p:sp>
      <p:sp>
        <p:nvSpPr>
          <p:cNvPr id="14" name="片側の 2 つの角を丸めた四角形 13"/>
          <p:cNvSpPr/>
          <p:nvPr/>
        </p:nvSpPr>
        <p:spPr bwMode="auto">
          <a:xfrm rot="16200000">
            <a:off x="7241489" y="2480048"/>
            <a:ext cx="360000" cy="36005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276760" y="3002963"/>
            <a:ext cx="3791810" cy="504000"/>
          </a:xfrm>
          <a:prstGeom prst="roundRect">
            <a:avLst>
              <a:gd name="adj" fmla="val 7092"/>
            </a:avLst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Base【Practice】</a:t>
            </a:r>
          </a:p>
          <a:p>
            <a:pPr algn="ctr"/>
            <a:r>
              <a:rPr lang="en-US" altLang="ja-JP" sz="1400" b="1" dirty="0" smtClean="0">
                <a:latin typeface="+mn-ea"/>
              </a:rPr>
              <a:t>Scenario is completed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16" name="直線矢印コネクタ 15"/>
          <p:cNvCxnSpPr/>
          <p:nvPr/>
        </p:nvCxnSpPr>
        <p:spPr bwMode="auto">
          <a:xfrm>
            <a:off x="9106594" y="2819178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片側の 2 つの角を丸めた四角形 16"/>
          <p:cNvSpPr/>
          <p:nvPr/>
        </p:nvSpPr>
        <p:spPr bwMode="auto">
          <a:xfrm rot="16200000">
            <a:off x="7169488" y="3073419"/>
            <a:ext cx="504000" cy="360051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276760" y="4192745"/>
            <a:ext cx="379181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200" b="1" dirty="0" smtClean="0">
                <a:latin typeface="+mn-ea"/>
              </a:rPr>
              <a:t>OASE</a:t>
            </a:r>
            <a:r>
              <a:rPr lang="ja-JP" altLang="en-US" sz="1200" b="1" dirty="0" smtClean="0">
                <a:latin typeface="+mn-ea"/>
              </a:rPr>
              <a:t> </a:t>
            </a:r>
            <a:r>
              <a:rPr lang="en-US" altLang="ja-JP" sz="1200" b="1" dirty="0" smtClean="0">
                <a:latin typeface="+mn-ea"/>
              </a:rPr>
              <a:t>Base【Classroom】has been read</a:t>
            </a:r>
          </a:p>
        </p:txBody>
      </p:sp>
      <p:cxnSp>
        <p:nvCxnSpPr>
          <p:cNvPr id="19" name="直線矢印コネクタ 18"/>
          <p:cNvCxnSpPr/>
          <p:nvPr/>
        </p:nvCxnSpPr>
        <p:spPr bwMode="auto">
          <a:xfrm>
            <a:off x="9106594" y="3498152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片側の 2 つの角を丸めた四角形 19"/>
          <p:cNvSpPr/>
          <p:nvPr/>
        </p:nvSpPr>
        <p:spPr bwMode="auto">
          <a:xfrm rot="16200000">
            <a:off x="7241489" y="4193177"/>
            <a:ext cx="360000" cy="360051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④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7276760" y="4715634"/>
            <a:ext cx="379181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100" b="1" dirty="0" smtClean="0">
                <a:latin typeface="+mn-ea"/>
              </a:rPr>
              <a:t>The ITA Driver has been installed to OASE</a:t>
            </a:r>
          </a:p>
        </p:txBody>
      </p:sp>
      <p:sp>
        <p:nvSpPr>
          <p:cNvPr id="22" name="片側の 2 つの角を丸めた四角形 21"/>
          <p:cNvSpPr/>
          <p:nvPr/>
        </p:nvSpPr>
        <p:spPr bwMode="auto">
          <a:xfrm rot="16200000">
            <a:off x="7241489" y="4719797"/>
            <a:ext cx="360000" cy="360051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⑤</a:t>
            </a:r>
            <a:endParaRPr kumimoji="1" lang="ja-JP" altLang="en-US" sz="1400" b="1" dirty="0" smtClean="0">
              <a:latin typeface="+mn-ea"/>
            </a:endParaRPr>
          </a:p>
        </p:txBody>
      </p:sp>
      <p:cxnSp>
        <p:nvCxnSpPr>
          <p:cNvPr id="23" name="直線矢印コネクタ 22"/>
          <p:cNvCxnSpPr/>
          <p:nvPr/>
        </p:nvCxnSpPr>
        <p:spPr bwMode="auto">
          <a:xfrm>
            <a:off x="9106594" y="4553252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46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93" y="1972198"/>
            <a:ext cx="5799714" cy="4477357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4250682" y="4872000"/>
            <a:ext cx="765167" cy="168947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303442" y="4860947"/>
            <a:ext cx="624117" cy="180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960800" y="4872000"/>
            <a:ext cx="542840" cy="168947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Base【Practice】 (3/3)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This guide will use the following OASE functions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Dashboard</a:t>
            </a:r>
            <a:r>
              <a:rPr lang="ja-JP" altLang="en-US" dirty="0"/>
              <a:t> </a:t>
            </a:r>
            <a:r>
              <a:rPr lang="en-US" altLang="ja-JP" dirty="0" smtClean="0"/>
              <a:t>screen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689711" y="4033567"/>
            <a:ext cx="5832000" cy="61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824590" y="1994708"/>
            <a:ext cx="2520000" cy="2276134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n-ea"/>
              </a:rPr>
              <a:t>Category</a:t>
            </a:r>
            <a:r>
              <a:rPr kumimoji="1" lang="ja-JP" altLang="en-US" sz="1200" b="1" dirty="0" smtClean="0">
                <a:latin typeface="+mn-ea"/>
              </a:rPr>
              <a:t>：</a:t>
            </a:r>
            <a:r>
              <a:rPr kumimoji="1" lang="en-US" altLang="ja-JP" sz="1200" b="1" dirty="0" smtClean="0">
                <a:latin typeface="+mn-ea"/>
              </a:rPr>
              <a:t>rule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824590" y="4584167"/>
            <a:ext cx="2520000" cy="1766541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n-ea"/>
              </a:rPr>
              <a:t>Category</a:t>
            </a:r>
            <a:r>
              <a:rPr lang="ja-JP" altLang="en-US" sz="1200" b="1" dirty="0" smtClean="0">
                <a:latin typeface="+mn-ea"/>
              </a:rPr>
              <a:t>：</a:t>
            </a:r>
            <a:r>
              <a:rPr lang="en-US" altLang="ja-JP" sz="1200" b="1" dirty="0" smtClean="0">
                <a:latin typeface="+mn-ea"/>
              </a:rPr>
              <a:t>System</a:t>
            </a:r>
            <a:endParaRPr kumimoji="1" lang="ja-JP" altLang="en-US" sz="1200" b="1" dirty="0" smtClean="0">
              <a:latin typeface="+mn-ea"/>
            </a:endParaRPr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85795"/>
              </p:ext>
            </p:extLst>
          </p:nvPr>
        </p:nvGraphicFramePr>
        <p:xfrm>
          <a:off x="8037987" y="2359572"/>
          <a:ext cx="202120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Screen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Decision table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300" dirty="0" smtClean="0">
                          <a:latin typeface="+mn-lt"/>
                        </a:rPr>
                        <a:t>Pay out Token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7099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Request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Action History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90106"/>
              </p:ext>
            </p:extLst>
          </p:nvPr>
        </p:nvGraphicFramePr>
        <p:xfrm>
          <a:off x="8037987" y="4979925"/>
          <a:ext cx="202120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Screen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Group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User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Action settings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</a:tbl>
          </a:graphicData>
        </a:graphic>
      </p:graphicFrame>
      <p:cxnSp>
        <p:nvCxnSpPr>
          <p:cNvPr id="23" name="直線コネクタ 22"/>
          <p:cNvCxnSpPr>
            <a:stCxn id="18" idx="3"/>
            <a:endCxn id="19" idx="1"/>
          </p:cNvCxnSpPr>
          <p:nvPr/>
        </p:nvCxnSpPr>
        <p:spPr bwMode="auto">
          <a:xfrm flipV="1">
            <a:off x="7521711" y="3132775"/>
            <a:ext cx="302879" cy="12067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25" idx="3"/>
            <a:endCxn id="20" idx="1"/>
          </p:cNvCxnSpPr>
          <p:nvPr/>
        </p:nvCxnSpPr>
        <p:spPr bwMode="auto">
          <a:xfrm>
            <a:off x="7519133" y="5040947"/>
            <a:ext cx="305457" cy="4264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正方形/長方形 24"/>
          <p:cNvSpPr/>
          <p:nvPr/>
        </p:nvSpPr>
        <p:spPr bwMode="auto">
          <a:xfrm>
            <a:off x="1687133" y="4734947"/>
            <a:ext cx="5832000" cy="61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Scenario description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The following illustrates the scenario of this document  (After installing OASE) 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617406" y="1282317"/>
            <a:ext cx="10957188" cy="5056571"/>
            <a:chOff x="179512" y="1282317"/>
            <a:chExt cx="10957188" cy="5056571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179512" y="4106888"/>
              <a:ext cx="10944934" cy="2232000"/>
            </a:xfrm>
            <a:prstGeom prst="rect">
              <a:avLst/>
            </a:prstGeom>
            <a:solidFill>
              <a:srgbClr val="B0DD7F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" name="正方形/長方形 4"/>
            <p:cNvSpPr/>
            <p:nvPr/>
          </p:nvSpPr>
          <p:spPr bwMode="auto">
            <a:xfrm>
              <a:off x="191766" y="1282317"/>
              <a:ext cx="10944934" cy="2772000"/>
            </a:xfrm>
            <a:prstGeom prst="rect">
              <a:avLst/>
            </a:prstGeom>
            <a:solidFill>
              <a:srgbClr val="F7D5D7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 bwMode="auto">
            <a:xfrm>
              <a:off x="179512" y="4077410"/>
              <a:ext cx="10908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0A3368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角丸四角形 7"/>
          <p:cNvSpPr/>
          <p:nvPr/>
        </p:nvSpPr>
        <p:spPr bwMode="auto">
          <a:xfrm>
            <a:off x="838933" y="1400974"/>
            <a:ext cx="3240000" cy="2557906"/>
          </a:xfrm>
          <a:prstGeom prst="roundRect">
            <a:avLst>
              <a:gd name="adj" fmla="val 8778"/>
            </a:avLst>
          </a:prstGeom>
          <a:solidFill>
            <a:schemeClr val="accent2">
              <a:lumMod val="20000"/>
              <a:lumOff val="80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chemeClr val="tx1"/>
                </a:solidFill>
                <a:latin typeface="+mn-ea"/>
              </a:rPr>
              <a:t>【Preparation】</a:t>
            </a:r>
          </a:p>
          <a:p>
            <a:pPr algn="ctr"/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Various settings</a:t>
            </a:r>
            <a:endParaRPr kumimoji="1" lang="en-US" altLang="ja-JP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838933" y="4201556"/>
            <a:ext cx="3240000" cy="2027085"/>
          </a:xfrm>
          <a:prstGeom prst="roundRect">
            <a:avLst>
              <a:gd name="adj" fmla="val 8410"/>
            </a:avLst>
          </a:prstGeom>
          <a:solidFill>
            <a:srgbClr val="B0DD7F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altLang="ja-JP" sz="2000" b="1" dirty="0" smtClean="0">
                <a:solidFill>
                  <a:schemeClr val="tx1"/>
                </a:solidFill>
                <a:latin typeface="+mn-ea"/>
              </a:rPr>
              <a:t>Operation</a:t>
            </a:r>
            <a:r>
              <a:rPr kumimoji="1" lang="en-US" altLang="ja-JP" sz="2000" b="1" dirty="0" smtClean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kumimoji="1" lang="en-US" altLang="ja-JP" sz="8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Creating and registering rules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Insert message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Rule matching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and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Executing 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4509971" y="1400973"/>
            <a:ext cx="6912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Create group</a:t>
            </a:r>
            <a:endParaRPr lang="ja-JP" altLang="en-US" b="1" dirty="0">
              <a:latin typeface="+mn-ea"/>
            </a:endParaRPr>
          </a:p>
        </p:txBody>
      </p:sp>
      <p:sp>
        <p:nvSpPr>
          <p:cNvPr id="11" name="片側の 2 つの角を丸めた四角形 10"/>
          <p:cNvSpPr/>
          <p:nvPr/>
        </p:nvSpPr>
        <p:spPr bwMode="auto">
          <a:xfrm rot="16200000">
            <a:off x="4235193" y="1400973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4509971" y="1932332"/>
            <a:ext cx="6912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Create and log in as new user.</a:t>
            </a:r>
            <a:endParaRPr lang="ja-JP" altLang="en-US" b="1" dirty="0">
              <a:latin typeface="+mn-ea"/>
            </a:endParaRPr>
          </a:p>
        </p:txBody>
      </p:sp>
      <p:sp>
        <p:nvSpPr>
          <p:cNvPr id="13" name="片側の 2 つの角を丸めた四角形 12"/>
          <p:cNvSpPr/>
          <p:nvPr/>
        </p:nvSpPr>
        <p:spPr bwMode="auto">
          <a:xfrm rot="16200000">
            <a:off x="4235193" y="1932332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4509971" y="2464162"/>
            <a:ext cx="6912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Pay out Token</a:t>
            </a:r>
            <a:endParaRPr lang="ja-JP" altLang="en-US" b="1" dirty="0">
              <a:latin typeface="+mn-ea"/>
            </a:endParaRPr>
          </a:p>
        </p:txBody>
      </p:sp>
      <p:sp>
        <p:nvSpPr>
          <p:cNvPr id="15" name="片側の 2 つの角を丸めた四角形 14"/>
          <p:cNvSpPr/>
          <p:nvPr/>
        </p:nvSpPr>
        <p:spPr bwMode="auto">
          <a:xfrm rot="16200000">
            <a:off x="4235193" y="2464162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509971" y="2995521"/>
            <a:ext cx="6912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Configure Action</a:t>
            </a:r>
            <a:r>
              <a:rPr lang="ja-JP" altLang="en-US" b="1" dirty="0" smtClean="0">
                <a:latin typeface="+mn-ea"/>
              </a:rPr>
              <a:t> </a:t>
            </a:r>
            <a:r>
              <a:rPr lang="en-US" altLang="ja-JP" b="1" dirty="0" smtClean="0">
                <a:latin typeface="+mn-ea"/>
              </a:rPr>
              <a:t>(ITA</a:t>
            </a:r>
            <a:r>
              <a:rPr lang="ja-JP" altLang="en-US" b="1" dirty="0" smtClean="0">
                <a:latin typeface="+mn-ea"/>
              </a:rPr>
              <a:t> </a:t>
            </a:r>
            <a:r>
              <a:rPr lang="en-US" altLang="ja-JP" b="1" dirty="0" smtClean="0">
                <a:latin typeface="+mn-ea"/>
              </a:rPr>
              <a:t>driver) </a:t>
            </a:r>
            <a:endParaRPr lang="ja-JP" altLang="en-US" b="1" dirty="0">
              <a:latin typeface="+mn-ea"/>
            </a:endParaRPr>
          </a:p>
        </p:txBody>
      </p:sp>
      <p:sp>
        <p:nvSpPr>
          <p:cNvPr id="17" name="片側の 2 つの角を丸めた四角形 16"/>
          <p:cNvSpPr/>
          <p:nvPr/>
        </p:nvSpPr>
        <p:spPr bwMode="auto">
          <a:xfrm rot="16200000">
            <a:off x="4235193" y="2995521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4512740" y="3526879"/>
            <a:ext cx="6912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Create decision table</a:t>
            </a:r>
            <a:endParaRPr lang="ja-JP" altLang="en-US" b="1" dirty="0">
              <a:latin typeface="+mn-ea"/>
            </a:endParaRPr>
          </a:p>
        </p:txBody>
      </p:sp>
      <p:sp>
        <p:nvSpPr>
          <p:cNvPr id="19" name="片側の 2 つの角を丸めた四角形 18"/>
          <p:cNvSpPr/>
          <p:nvPr/>
        </p:nvSpPr>
        <p:spPr bwMode="auto">
          <a:xfrm rot="16200000">
            <a:off x="4237962" y="3526879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512740" y="4201556"/>
            <a:ext cx="6912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Create decision table file</a:t>
            </a:r>
            <a:endParaRPr lang="ja-JP" altLang="en-US" b="1" dirty="0">
              <a:latin typeface="+mn-ea"/>
            </a:endParaRPr>
          </a:p>
        </p:txBody>
      </p:sp>
      <p:sp>
        <p:nvSpPr>
          <p:cNvPr id="21" name="片側の 2 つの角を丸めた四角形 20"/>
          <p:cNvSpPr/>
          <p:nvPr/>
        </p:nvSpPr>
        <p:spPr bwMode="auto">
          <a:xfrm rot="16200000">
            <a:off x="4237962" y="4201556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4512740" y="4733386"/>
            <a:ext cx="6912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Register rules</a:t>
            </a:r>
            <a:r>
              <a:rPr lang="ja-JP" altLang="en-US" b="1" dirty="0" smtClean="0">
                <a:latin typeface="+mn-ea"/>
              </a:rPr>
              <a:t> </a:t>
            </a:r>
            <a:r>
              <a:rPr lang="en-US" altLang="ja-JP" b="1" dirty="0" smtClean="0">
                <a:latin typeface="+mn-ea"/>
              </a:rPr>
              <a:t>(Upload and test request) </a:t>
            </a:r>
            <a:endParaRPr lang="ja-JP" altLang="en-US" b="1" dirty="0">
              <a:latin typeface="+mn-ea"/>
            </a:endParaRPr>
          </a:p>
        </p:txBody>
      </p:sp>
      <p:sp>
        <p:nvSpPr>
          <p:cNvPr id="23" name="片側の 2 つの角を丸めた四角形 22"/>
          <p:cNvSpPr/>
          <p:nvPr/>
        </p:nvSpPr>
        <p:spPr bwMode="auto">
          <a:xfrm rot="16200000">
            <a:off x="4237962" y="4733386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512740" y="5264745"/>
            <a:ext cx="6912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Judge rules</a:t>
            </a:r>
            <a:r>
              <a:rPr lang="ja-JP" altLang="en-US" b="1" dirty="0" smtClean="0">
                <a:latin typeface="+mn-ea"/>
              </a:rPr>
              <a:t> </a:t>
            </a:r>
            <a:r>
              <a:rPr lang="en-US" altLang="ja-JP" b="1" dirty="0" smtClean="0">
                <a:latin typeface="+mn-ea"/>
              </a:rPr>
              <a:t>(Send request via curl command) </a:t>
            </a:r>
            <a:endParaRPr lang="ja-JP" altLang="en-US" b="1" dirty="0">
              <a:latin typeface="+mn-ea"/>
            </a:endParaRPr>
          </a:p>
        </p:txBody>
      </p:sp>
      <p:sp>
        <p:nvSpPr>
          <p:cNvPr id="25" name="片側の 2 つの角を丸めた四角形 24"/>
          <p:cNvSpPr/>
          <p:nvPr/>
        </p:nvSpPr>
        <p:spPr bwMode="auto">
          <a:xfrm rot="16200000">
            <a:off x="4237962" y="5264745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509971" y="5809081"/>
            <a:ext cx="6912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Check the results of the Action</a:t>
            </a:r>
            <a:r>
              <a:rPr lang="ja-JP" altLang="en-US" b="1" dirty="0" smtClean="0">
                <a:latin typeface="+mn-ea"/>
              </a:rPr>
              <a:t> </a:t>
            </a:r>
            <a:r>
              <a:rPr lang="en-US" altLang="ja-JP" b="1" dirty="0" smtClean="0">
                <a:latin typeface="+mn-ea"/>
              </a:rPr>
              <a:t>(ITA link) 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片側の 2 つの角を丸めた四角形 26"/>
          <p:cNvSpPr/>
          <p:nvPr/>
        </p:nvSpPr>
        <p:spPr bwMode="auto">
          <a:xfrm rot="16200000">
            <a:off x="4235193" y="5809081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2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05" y="1797179"/>
            <a:ext cx="6600912" cy="4486821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Scenario description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 this scenario, the user will start logged in as the System admin and will then proceed to create a new group and user (test_group, </a:t>
            </a:r>
            <a:r>
              <a:rPr lang="en-US" altLang="ja-JP" dirty="0" err="1" smtClean="0"/>
              <a:t>test_user</a:t>
            </a:r>
            <a:r>
              <a:rPr lang="en-US" altLang="ja-JP" dirty="0" smtClean="0"/>
              <a:t>)  that will be used for the rest of the scenario.</a:t>
            </a:r>
            <a:endParaRPr lang="ja-JP" altLang="en-US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5772" y="3350258"/>
            <a:ext cx="1971959" cy="887254"/>
          </a:xfrm>
          <a:prstGeom prst="roundRect">
            <a:avLst>
              <a:gd name="adj" fmla="val 1137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ja-JP" sz="1200" b="1" dirty="0" smtClean="0">
                <a:latin typeface="+mn-ea"/>
              </a:rPr>
              <a:t>Will be used right</a:t>
            </a:r>
            <a:br>
              <a:rPr kumimoji="1" lang="en-US" altLang="ja-JP" sz="1200" b="1" dirty="0" smtClean="0">
                <a:latin typeface="+mn-ea"/>
              </a:rPr>
            </a:br>
            <a:r>
              <a:rPr kumimoji="1" lang="en-US" altLang="ja-JP" sz="1200" b="1" dirty="0" smtClean="0">
                <a:latin typeface="+mn-ea"/>
              </a:rPr>
              <a:t> after installing OASE</a:t>
            </a:r>
            <a:br>
              <a:rPr kumimoji="1" lang="en-US" altLang="ja-JP" sz="1200" b="1" dirty="0" smtClean="0">
                <a:latin typeface="+mn-ea"/>
              </a:rPr>
            </a:br>
            <a:r>
              <a:rPr kumimoji="1" lang="en-US" altLang="ja-JP" sz="1200" b="1" dirty="0" smtClean="0">
                <a:latin typeface="+mn-ea"/>
              </a:rPr>
              <a:t>to create a new </a:t>
            </a:r>
            <a:br>
              <a:rPr kumimoji="1" lang="en-US" altLang="ja-JP" sz="1200" b="1" dirty="0" smtClean="0">
                <a:latin typeface="+mn-ea"/>
              </a:rPr>
            </a:br>
            <a:r>
              <a:rPr kumimoji="1" lang="en-US" altLang="ja-JP" sz="1200" b="1" dirty="0" smtClean="0">
                <a:latin typeface="+mn-ea"/>
              </a:rPr>
              <a:t>group and user.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1437503" y="1853429"/>
            <a:ext cx="942822" cy="1411584"/>
            <a:chOff x="1289079" y="2002302"/>
            <a:chExt cx="942822" cy="1411584"/>
          </a:xfrm>
        </p:grpSpPr>
        <p:sp>
          <p:nvSpPr>
            <p:cNvPr id="10" name="楕円 9"/>
            <p:cNvSpPr/>
            <p:nvPr/>
          </p:nvSpPr>
          <p:spPr bwMode="auto">
            <a:xfrm>
              <a:off x="1547201" y="2002302"/>
              <a:ext cx="426575" cy="4265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1" name="フローチャート: 手作業 10"/>
            <p:cNvSpPr/>
            <p:nvPr/>
          </p:nvSpPr>
          <p:spPr bwMode="auto">
            <a:xfrm rot="10800000">
              <a:off x="1448215" y="2421113"/>
              <a:ext cx="624548" cy="418447"/>
            </a:xfrm>
            <a:prstGeom prst="flowChartManualOperatio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289079" y="2890666"/>
              <a:ext cx="942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System </a:t>
              </a:r>
              <a:br>
                <a:rPr lang="en-US" altLang="ja-JP" sz="1400" b="1" dirty="0" smtClean="0">
                  <a:latin typeface="+mn-ea"/>
                </a:rPr>
              </a:br>
              <a:r>
                <a:rPr lang="en-US" altLang="ja-JP" sz="1400" b="1" dirty="0" smtClean="0">
                  <a:latin typeface="+mn-ea"/>
                </a:rPr>
                <a:t>admin</a:t>
              </a:r>
              <a:endParaRPr kumimoji="1" lang="en-US" altLang="ja-JP" sz="1400" b="1" dirty="0" smtClean="0">
                <a:latin typeface="+mn-ea"/>
              </a:endParaRPr>
            </a:p>
          </p:txBody>
        </p:sp>
      </p:grpSp>
      <p:sp>
        <p:nvSpPr>
          <p:cNvPr id="13" name="左中かっこ 12"/>
          <p:cNvSpPr/>
          <p:nvPr/>
        </p:nvSpPr>
        <p:spPr bwMode="auto">
          <a:xfrm>
            <a:off x="2631768" y="1853429"/>
            <a:ext cx="360000" cy="936000"/>
          </a:xfrm>
          <a:prstGeom prst="leftBrace">
            <a:avLst>
              <a:gd name="adj1" fmla="val 8333"/>
              <a:gd name="adj2" fmla="val 22740"/>
            </a:avLst>
          </a:prstGeom>
          <a:noFill/>
          <a:ln w="38100" cap="flat" cmpd="sng" algn="ctr">
            <a:solidFill>
              <a:srgbClr val="0A336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05872" y="4083366"/>
            <a:ext cx="1664211" cy="9194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sz="1200" b="1" dirty="0" smtClean="0">
                <a:latin typeface="+mn-ea"/>
              </a:rPr>
              <a:t>Will be doing most of the preparation and operating.</a:t>
            </a:r>
            <a:endParaRPr lang="ja-JP" altLang="en-US" sz="1200" b="1" dirty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0177807" y="2707864"/>
            <a:ext cx="1720343" cy="1411584"/>
            <a:chOff x="900318" y="4105705"/>
            <a:chExt cx="1720343" cy="1411584"/>
          </a:xfrm>
        </p:grpSpPr>
        <p:sp>
          <p:nvSpPr>
            <p:cNvPr id="15" name="楕円 14"/>
            <p:cNvSpPr/>
            <p:nvPr/>
          </p:nvSpPr>
          <p:spPr bwMode="auto">
            <a:xfrm>
              <a:off x="1547201" y="4105705"/>
              <a:ext cx="426575" cy="4265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6" name="フローチャート: 手作業 15"/>
            <p:cNvSpPr/>
            <p:nvPr/>
          </p:nvSpPr>
          <p:spPr bwMode="auto">
            <a:xfrm rot="10800000">
              <a:off x="1448214" y="4524516"/>
              <a:ext cx="624548" cy="418447"/>
            </a:xfrm>
            <a:prstGeom prst="flowChartManualOperatio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00318" y="4994069"/>
              <a:ext cx="1720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 err="1" smtClean="0">
                  <a:latin typeface="+mn-ea"/>
                </a:rPr>
                <a:t>test_user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lang="ja-JP" altLang="en-US" sz="1400" b="1" dirty="0" smtClean="0">
                  <a:latin typeface="+mn-ea"/>
                </a:rPr>
                <a:t> </a:t>
              </a:r>
              <a:r>
                <a:rPr lang="en-US" altLang="ja-JP" sz="1400" b="1" dirty="0" smtClean="0">
                  <a:latin typeface="+mn-ea"/>
                </a:rPr>
                <a:t>(Normal user) </a:t>
              </a:r>
              <a:endParaRPr kumimoji="1" lang="en-US" altLang="ja-JP" sz="1400" b="1" dirty="0" smtClean="0">
                <a:latin typeface="+mn-ea"/>
              </a:endParaRPr>
            </a:p>
          </p:txBody>
        </p:sp>
      </p:grpSp>
      <p:sp>
        <p:nvSpPr>
          <p:cNvPr id="18" name="左中かっこ 17"/>
          <p:cNvSpPr/>
          <p:nvPr/>
        </p:nvSpPr>
        <p:spPr bwMode="auto">
          <a:xfrm rot="10800000">
            <a:off x="9858572" y="2829784"/>
            <a:ext cx="360000" cy="3492000"/>
          </a:xfrm>
          <a:prstGeom prst="leftBrace">
            <a:avLst>
              <a:gd name="adj1" fmla="val 8333"/>
              <a:gd name="adj2" fmla="val 84008"/>
            </a:avLst>
          </a:prstGeom>
          <a:noFill/>
          <a:ln w="38100" cap="flat" cmpd="sng" algn="ctr">
            <a:solidFill>
              <a:srgbClr val="0A336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4811</Words>
  <Application>Microsoft Office PowerPoint</Application>
  <PresentationFormat>ワイド画面</PresentationFormat>
  <Paragraphs>868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Base【Practice】</vt:lpstr>
      <vt:lpstr>Table of contents</vt:lpstr>
      <vt:lpstr>1.　Introduction</vt:lpstr>
      <vt:lpstr>1.1　Base【Practice】  (1/3) </vt:lpstr>
      <vt:lpstr>1.1　Base【Practice】  (2/3) </vt:lpstr>
      <vt:lpstr>1.1　Base【Practice】 (3/3) </vt:lpstr>
      <vt:lpstr>2.　Scenario</vt:lpstr>
      <vt:lpstr>2.1　Scenario description (1/2) </vt:lpstr>
      <vt:lpstr>2.1　Scenario description (2/2) </vt:lpstr>
      <vt:lpstr>3.　Preparation</vt:lpstr>
      <vt:lpstr>3.1　Create group</vt:lpstr>
      <vt:lpstr>3.2　Create and log in as new user</vt:lpstr>
      <vt:lpstr>3.3　Pay out Token</vt:lpstr>
      <vt:lpstr>3.4　Action settings (ITA driver)   (1/4) </vt:lpstr>
      <vt:lpstr>3.4　Action settings (ITA driver)   (2/4) </vt:lpstr>
      <vt:lpstr>3.4　Action settings (ITA driver)   (3/4) </vt:lpstr>
      <vt:lpstr>3.4　Action settings (ITA driver)   (4/4) </vt:lpstr>
      <vt:lpstr>3.5　Create decision table　 (1/2)  </vt:lpstr>
      <vt:lpstr>3.5　Create decision table　 (2/2)  </vt:lpstr>
      <vt:lpstr>4.　Operation</vt:lpstr>
      <vt:lpstr>4.1　Create decision table file  (1/3) </vt:lpstr>
      <vt:lpstr>4.1　Create decision table file  (2/3) </vt:lpstr>
      <vt:lpstr>4.1　Create decision table file  (3/3) </vt:lpstr>
      <vt:lpstr>4.2　Register rules (Upload and test request)   (1/6) </vt:lpstr>
      <vt:lpstr>4.2　Register rules (Upload and test request)   (2/6) </vt:lpstr>
      <vt:lpstr>4.2　Register rules (Upload and test request)   (3/6) </vt:lpstr>
      <vt:lpstr>4.2　Register rules (Upload and test request)   (4/6) </vt:lpstr>
      <vt:lpstr>4.2　Register rules (Upload and test request)   (5/6) </vt:lpstr>
      <vt:lpstr>4.2　Register rules (Upload and test request)   (6/6) </vt:lpstr>
      <vt:lpstr>4.3　Judge rules (Send request via curl command)  (1/2) </vt:lpstr>
      <vt:lpstr>4.3　Judge rules (Send request via curl command)  (2/2) </vt:lpstr>
      <vt:lpstr>4.4　Check the Action results (1/3) </vt:lpstr>
      <vt:lpstr>4.4　Check the Action results (2/3) </vt:lpstr>
      <vt:lpstr>4.4　Check the Action results (3/3) </vt:lpstr>
      <vt:lpstr>A　Appendix</vt:lpstr>
      <vt:lpstr>Sample１ (1/4) </vt:lpstr>
      <vt:lpstr>Sample１ (2/4) </vt:lpstr>
      <vt:lpstr>Sample１ (3/4) </vt:lpstr>
      <vt:lpstr>Sample１ (4/4)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2021-09-15T07:37:06Z</dcterms:modified>
</cp:coreProperties>
</file>