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 autoCompressPictures="0">
  <p:sldMasterIdLst>
    <p:sldMasterId id="2147483657" r:id="rId1"/>
    <p:sldMasterId id="2147483703" r:id="rId2"/>
  </p:sldMasterIdLst>
  <p:notesMasterIdLst>
    <p:notesMasterId r:id="rId39"/>
  </p:notesMasterIdLst>
  <p:handoutMasterIdLst>
    <p:handoutMasterId r:id="rId40"/>
  </p:handoutMasterIdLst>
  <p:sldIdLst>
    <p:sldId id="262" r:id="rId3"/>
    <p:sldId id="507" r:id="rId4"/>
    <p:sldId id="505" r:id="rId5"/>
    <p:sldId id="508" r:id="rId6"/>
    <p:sldId id="509" r:id="rId7"/>
    <p:sldId id="530" r:id="rId8"/>
    <p:sldId id="545" r:id="rId9"/>
    <p:sldId id="546" r:id="rId10"/>
    <p:sldId id="512" r:id="rId11"/>
    <p:sldId id="513" r:id="rId12"/>
    <p:sldId id="515" r:id="rId13"/>
    <p:sldId id="516" r:id="rId14"/>
    <p:sldId id="517" r:id="rId15"/>
    <p:sldId id="533" r:id="rId16"/>
    <p:sldId id="518" r:id="rId17"/>
    <p:sldId id="541" r:id="rId18"/>
    <p:sldId id="543" r:id="rId19"/>
    <p:sldId id="548" r:id="rId20"/>
    <p:sldId id="549" r:id="rId21"/>
    <p:sldId id="550" r:id="rId22"/>
    <p:sldId id="547" r:id="rId23"/>
    <p:sldId id="544" r:id="rId24"/>
    <p:sldId id="521" r:id="rId25"/>
    <p:sldId id="537" r:id="rId26"/>
    <p:sldId id="538" r:id="rId27"/>
    <p:sldId id="542" r:id="rId28"/>
    <p:sldId id="522" r:id="rId29"/>
    <p:sldId id="551" r:id="rId30"/>
    <p:sldId id="524" r:id="rId31"/>
    <p:sldId id="554" r:id="rId32"/>
    <p:sldId id="555" r:id="rId33"/>
    <p:sldId id="556" r:id="rId34"/>
    <p:sldId id="557" r:id="rId35"/>
    <p:sldId id="552" r:id="rId36"/>
    <p:sldId id="553" r:id="rId37"/>
    <p:sldId id="318" r:id="rId38"/>
  </p:sldIdLst>
  <p:sldSz cx="9144000" cy="6858000" type="screen4x3"/>
  <p:notesSz cx="6807200" cy="9939338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表紙・目次" id="{35DD3A7B-A3B5-49A5-9CD2-FA74D1CAA38D}">
          <p14:sldIdLst>
            <p14:sldId id="262"/>
            <p14:sldId id="507"/>
          </p14:sldIdLst>
        </p14:section>
        <p14:section name="1.　はじめに" id="{B81141D6-5160-4643-8D51-022CC5C4BDB9}">
          <p14:sldIdLst>
            <p14:sldId id="505"/>
            <p14:sldId id="508"/>
          </p14:sldIdLst>
        </p14:section>
        <p14:section name="2.　システム構成" id="{A8A060BF-92DF-4F47-AFEF-F5FA058AAEFB}">
          <p14:sldIdLst>
            <p14:sldId id="509"/>
          </p14:sldIdLst>
        </p14:section>
        <p14:section name="タイトルなしのセクション" id="{C3A9AD5C-C798-4414-A4A9-AFB1A33D4C74}">
          <p14:sldIdLst>
            <p14:sldId id="530"/>
            <p14:sldId id="545"/>
            <p14:sldId id="546"/>
          </p14:sldIdLst>
        </p14:section>
        <p14:section name="3.　OASE環境構築手順" id="{80AA9663-4D64-45AD-996E-69C03C14D297}">
          <p14:sldIdLst>
            <p14:sldId id="512"/>
            <p14:sldId id="513"/>
            <p14:sldId id="515"/>
            <p14:sldId id="516"/>
            <p14:sldId id="517"/>
            <p14:sldId id="533"/>
            <p14:sldId id="518"/>
            <p14:sldId id="541"/>
            <p14:sldId id="543"/>
            <p14:sldId id="548"/>
            <p14:sldId id="549"/>
            <p14:sldId id="550"/>
            <p14:sldId id="547"/>
            <p14:sldId id="544"/>
            <p14:sldId id="521"/>
            <p14:sldId id="537"/>
            <p14:sldId id="538"/>
            <p14:sldId id="542"/>
            <p14:sldId id="522"/>
            <p14:sldId id="551"/>
          </p14:sldIdLst>
        </p14:section>
        <p14:section name="4.　OASE動作確認" id="{997E25C5-536A-441F-84BA-3CB1FBC6F6F3}">
          <p14:sldIdLst>
            <p14:sldId id="524"/>
            <p14:sldId id="554"/>
            <p14:sldId id="555"/>
            <p14:sldId id="556"/>
            <p14:sldId id="557"/>
          </p14:sldIdLst>
        </p14:section>
        <p14:section name="参考" id="{3507ED23-8656-473F-B0E3-4C0D7A8BC35A}">
          <p14:sldIdLst>
            <p14:sldId id="552"/>
            <p14:sldId id="553"/>
            <p14:sldId id="31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527">
          <p15:clr>
            <a:srgbClr val="A4A3A4"/>
          </p15:clr>
        </p15:guide>
        <p15:guide id="2" orient="horz" pos="73">
          <p15:clr>
            <a:srgbClr val="A4A3A4"/>
          </p15:clr>
        </p15:guide>
        <p15:guide id="3" orient="horz" pos="4064">
          <p15:clr>
            <a:srgbClr val="A4A3A4"/>
          </p15:clr>
        </p15:guide>
        <p15:guide id="4" pos="2880">
          <p15:clr>
            <a:srgbClr val="A4A3A4"/>
          </p15:clr>
        </p15:guide>
        <p15:guide id="5" pos="113">
          <p15:clr>
            <a:srgbClr val="A4A3A4"/>
          </p15:clr>
        </p15:guide>
        <p15:guide id="6" pos="56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成者" initials="A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00"/>
    <a:srgbClr val="CBCDD3"/>
    <a:srgbClr val="FFFFCC"/>
    <a:srgbClr val="336600"/>
    <a:srgbClr val="008000"/>
    <a:srgbClr val="FF99CC"/>
    <a:srgbClr val="0000FF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46F890A9-2807-4EBB-B81D-B2AA78EC7F39}" styleName="濃色スタイル 2 - アクセント 5/アクセント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AF606853-7671-496A-8E4F-DF71F8EC918B}" styleName="濃色スタイル 1 - アクセント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スタイル (濃色)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76" autoAdjust="0"/>
    <p:restoredTop sz="95473" autoAdjust="0"/>
  </p:normalViewPr>
  <p:slideViewPr>
    <p:cSldViewPr>
      <p:cViewPr varScale="1">
        <p:scale>
          <a:sx n="106" d="100"/>
          <a:sy n="106" d="100"/>
        </p:scale>
        <p:origin x="1998" y="96"/>
      </p:cViewPr>
      <p:guideLst>
        <p:guide orient="horz" pos="527"/>
        <p:guide orient="horz" pos="73"/>
        <p:guide orient="horz" pos="4064"/>
        <p:guide pos="2880"/>
        <p:guide pos="113"/>
        <p:guide pos="56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7812"/>
    </p:cViewPr>
  </p:sorterViewPr>
  <p:notesViewPr>
    <p:cSldViewPr>
      <p:cViewPr varScale="1">
        <p:scale>
          <a:sx n="81" d="100"/>
          <a:sy n="81" d="100"/>
        </p:scale>
        <p:origin x="3990" y="114"/>
      </p:cViewPr>
      <p:guideLst>
        <p:guide orient="horz" pos="3130"/>
        <p:guide pos="2144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handoutMaster" Target="handoutMasters/handoutMaster1.xml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55838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200"/>
            </a:lvl1pPr>
          </a:lstStyle>
          <a:p>
            <a:fld id="{D829EBEE-5DBD-45D0-BA62-80122688BEB8}" type="datetimeFigureOut">
              <a:rPr kumimoji="1" lang="ja-JP" altLang="en-US" smtClean="0">
                <a:ea typeface="メイリオ" panose="020B0604030504040204" pitchFamily="50" charset="-128"/>
              </a:rPr>
              <a:t>2021/7/22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1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55838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200"/>
            </a:lvl1pPr>
          </a:lstStyle>
          <a:p>
            <a:fld id="{6322DB22-2E22-491B-AA6C-F689DB200DBB}" type="slidenum">
              <a:rPr kumimoji="1" lang="ja-JP" altLang="en-US" smtClean="0">
                <a:ea typeface="メイリオ" panose="020B0604030504040204" pitchFamily="50" charset="-128"/>
              </a:rPr>
              <a:t>‹#›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10505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5838" y="1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4B26993D-C081-44EB-B0F5-A9F467792B62}" type="datetimeFigureOut">
              <a:rPr lang="ja-JP" altLang="en-US" smtClean="0"/>
              <a:pPr/>
              <a:t>2021/7/22</a:t>
            </a:fld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5838" y="9652150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CFBBA293-708C-4261-9FD1-AE04041D5F7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8" name="スライド イメージ プレースホルダー 7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432000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 dirty="0"/>
          </a:p>
        </p:txBody>
      </p:sp>
      <p:sp>
        <p:nvSpPr>
          <p:cNvPr id="9" name="ノート プレースホルダー 8"/>
          <p:cNvSpPr>
            <a:spLocks noGrp="1"/>
          </p:cNvSpPr>
          <p:nvPr>
            <p:ph type="body" sz="quarter" idx="3"/>
          </p:nvPr>
        </p:nvSpPr>
        <p:spPr>
          <a:xfrm>
            <a:off x="91600" y="4320000"/>
            <a:ext cx="6624000" cy="5220000"/>
          </a:xfrm>
          <a:prstGeom prst="rect">
            <a:avLst/>
          </a:prstGeom>
        </p:spPr>
        <p:txBody>
          <a:bodyPr vert="horz" lIns="0" tIns="45720" rIns="0" bIns="45720" rtlCol="0"/>
          <a:lstStyle/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525029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1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1pPr>
    <a:lvl2pPr marL="4572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2pPr>
    <a:lvl3pPr marL="9144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3pPr>
    <a:lvl4pPr marL="13716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4pPr>
    <a:lvl5pPr marL="18288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14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552847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15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76918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18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552278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19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490964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Titl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3105369"/>
            <a:ext cx="8784000" cy="528794"/>
          </a:xfrm>
        </p:spPr>
        <p:txBody>
          <a:bodyPr anchor="b" anchorCtr="0">
            <a:spAutoFit/>
          </a:bodyPr>
          <a:lstStyle>
            <a:lvl1pPr algn="ctr">
              <a:defRPr sz="3200">
                <a:solidFill>
                  <a:schemeClr val="accent6"/>
                </a:solidFill>
                <a:effectLst/>
              </a:defRPr>
            </a:lvl1pPr>
          </a:lstStyle>
          <a:p>
            <a:r>
              <a:rPr kumimoji="1" lang="ja-JP" altLang="en-US" dirty="0"/>
              <a:t>タイトルを入力</a:t>
            </a:r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>
          <a:xfrm>
            <a:off x="2591513" y="260560"/>
            <a:ext cx="6372000" cy="360000"/>
          </a:xfrm>
        </p:spPr>
        <p:txBody>
          <a:bodyPr>
            <a:noAutofit/>
          </a:bodyPr>
          <a:lstStyle>
            <a:lvl1pPr marL="0" indent="0" algn="r">
              <a:buNone/>
              <a:defRPr sz="1800"/>
            </a:lvl1pPr>
          </a:lstStyle>
          <a:p>
            <a:r>
              <a:rPr lang="ja-JP" altLang="en-US" dirty="0"/>
              <a:t>宛先がある場合は入力</a:t>
            </a:r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513" y="6021360"/>
            <a:ext cx="6552727" cy="400110"/>
          </a:xfrm>
        </p:spPr>
        <p:txBody>
          <a:bodyPr wrap="square">
            <a:spAutoFit/>
          </a:bodyPr>
          <a:lstStyle>
            <a:lvl1pPr marL="0" indent="0">
              <a:buNone/>
              <a:defRPr sz="2000" baseline="0">
                <a:solidFill>
                  <a:schemeClr val="bg1"/>
                </a:solidFill>
              </a:defRPr>
            </a:lvl1pPr>
            <a:lvl2pPr marL="72000" indent="0">
              <a:buNone/>
              <a:defRPr>
                <a:solidFill>
                  <a:schemeClr val="bg1"/>
                </a:solidFill>
              </a:defRPr>
            </a:lvl2pPr>
            <a:lvl3pPr marL="222962" indent="0">
              <a:buNone/>
              <a:defRPr>
                <a:solidFill>
                  <a:schemeClr val="bg1"/>
                </a:solidFill>
              </a:defRPr>
            </a:lvl3pPr>
            <a:lvl4pPr marL="327787" indent="0">
              <a:buNone/>
              <a:defRPr>
                <a:solidFill>
                  <a:schemeClr val="bg1"/>
                </a:solidFill>
              </a:defRPr>
            </a:lvl4pPr>
            <a:lvl5pPr marL="3114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 dirty="0"/>
              <a:t>年月　部署名　氏名など　適宜改行</a:t>
            </a:r>
          </a:p>
        </p:txBody>
      </p:sp>
    </p:spTree>
    <p:extLst>
      <p:ext uri="{BB962C8B-B14F-4D97-AF65-F5344CB8AC3E}">
        <p14:creationId xmlns:p14="http://schemas.microsoft.com/office/powerpoint/2010/main" val="2988715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rporate 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00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2021/7/22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059359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2021/7/22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5012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2021/7/22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89073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2021/7/22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78803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2021/7/22</a:t>
            </a:fld>
            <a:endParaRPr kumimoji="1" lang="ja-JP" altLang="en-US" dirty="0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934896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2021/7/22</a:t>
            </a:fld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559672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2021/7/22</a:t>
            </a:fld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465850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2021/7/22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375070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2021/7/22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54110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tIns="36000" bIns="0">
            <a:normAutofit/>
          </a:bodyPr>
          <a:lstStyle>
            <a:lvl1pPr>
              <a:defRPr sz="24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タイトルを入力</a:t>
            </a:r>
          </a:p>
        </p:txBody>
      </p:sp>
    </p:spTree>
    <p:extLst>
      <p:ext uri="{BB962C8B-B14F-4D97-AF65-F5344CB8AC3E}">
        <p14:creationId xmlns:p14="http://schemas.microsoft.com/office/powerpoint/2010/main" val="339900988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2021/7/22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128831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2021/7/22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60621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タイトルを入力</a:t>
            </a:r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8784976" cy="561647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noProof="0" dirty="0" smtClean="0"/>
            </a:lvl1pPr>
            <a:lvl2pPr>
              <a:defRPr lang="ja-JP" altLang="en-US" noProof="0" dirty="0" smtClean="0"/>
            </a:lvl2pPr>
            <a:lvl3pPr>
              <a:defRPr lang="ja-JP" altLang="en-US" noProof="0" dirty="0" smtClean="0"/>
            </a:lvl3pPr>
            <a:lvl4pPr>
              <a:defRPr lang="ja-JP" altLang="en-US" noProof="0" dirty="0" smtClean="0"/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083392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1 lin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タイトルを入力</a:t>
            </a:r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8287" y="836613"/>
            <a:ext cx="8785226" cy="432000"/>
          </a:xfrm>
          <a:prstGeom prst="roundRect">
            <a:avLst>
              <a:gd name="adj" fmla="val 13830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72000" bIns="36000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/>
              <a:t>リード文が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行でおさまる場合はこのレイアウトで入力</a:t>
            </a:r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1413188"/>
            <a:ext cx="8785225" cy="50400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434664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2 lines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タイトルを入力</a:t>
            </a:r>
          </a:p>
        </p:txBody>
      </p:sp>
      <p:sp>
        <p:nvSpPr>
          <p:cNvPr id="9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9388" y="836613"/>
            <a:ext cx="8784000" cy="756000"/>
          </a:xfrm>
          <a:prstGeom prst="roundRect">
            <a:avLst>
              <a:gd name="adj" fmla="val 7924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tIns="72000" bIns="36000" anchor="ctr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/>
              <a:t>リード文が</a:t>
            </a:r>
            <a:r>
              <a:rPr kumimoji="1" lang="en-US" altLang="ja-JP" dirty="0"/>
              <a:t>2</a:t>
            </a:r>
            <a:r>
              <a:rPr kumimoji="1" lang="ja-JP" altLang="en-US" dirty="0"/>
              <a:t>行にわたる場合は</a:t>
            </a:r>
            <a:r>
              <a:rPr kumimoji="1" lang="en-US" altLang="ja-JP" dirty="0"/>
              <a:t/>
            </a:r>
            <a:br>
              <a:rPr kumimoji="1" lang="en-US" altLang="ja-JP" dirty="0"/>
            </a:br>
            <a:r>
              <a:rPr kumimoji="1" lang="ja-JP" altLang="en-US" dirty="0"/>
              <a:t>このレイアウトで入力</a:t>
            </a:r>
          </a:p>
        </p:txBody>
      </p:sp>
      <p:sp>
        <p:nvSpPr>
          <p:cNvPr id="10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8412" y="1737188"/>
            <a:ext cx="8784976" cy="4714412"/>
          </a:xfrm>
        </p:spPr>
        <p:txBody>
          <a:bodyPr vert="horz" lIns="90000" tIns="46800" rIns="90000" bIns="46800" rtlCol="0">
            <a:no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marR="0" lvl="0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/>
              <a:t>本文を入力</a:t>
            </a:r>
          </a:p>
          <a:p>
            <a:pPr marR="0" lvl="1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</a:p>
          <a:p>
            <a:pPr marR="0" lvl="2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</a:p>
          <a:p>
            <a:pPr marR="0" lvl="3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/>
              <a:t>第</a:t>
            </a:r>
            <a:r>
              <a:rPr kumimoji="1" lang="en-US" altLang="ja-JP" dirty="0"/>
              <a:t>4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86924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タイトルを入力</a:t>
            </a:r>
          </a:p>
        </p:txBody>
      </p:sp>
      <p:sp>
        <p:nvSpPr>
          <p:cNvPr id="6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  <p:sp>
        <p:nvSpPr>
          <p:cNvPr id="7" name="コンテンツ プレースホルダー"/>
          <p:cNvSpPr>
            <a:spLocks noGrp="1"/>
          </p:cNvSpPr>
          <p:nvPr>
            <p:ph sz="quarter" idx="11" hasCustomPrompt="1"/>
          </p:nvPr>
        </p:nvSpPr>
        <p:spPr bwMode="gray">
          <a:xfrm>
            <a:off x="4716613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61328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5686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SectionHeader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388" y="2988000"/>
            <a:ext cx="8784000" cy="524311"/>
          </a:xfrm>
        </p:spPr>
        <p:txBody>
          <a:bodyPr wrap="square" anchor="b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タイトルを入力</a:t>
            </a:r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388" y="4365130"/>
            <a:ext cx="7200900" cy="1212644"/>
          </a:xfrm>
        </p:spPr>
        <p:txBody>
          <a:bodyPr>
            <a:spAutoFit/>
          </a:bodyPr>
          <a:lstStyle>
            <a:lvl1pPr marL="0" indent="0">
              <a:buNone/>
              <a:defRPr b="0"/>
            </a:lvl1pPr>
            <a:lvl2pPr marL="72000" indent="0">
              <a:buNone/>
              <a:defRPr sz="1800" b="0"/>
            </a:lvl2pPr>
            <a:lvl3pPr marL="222962" indent="0">
              <a:buNone/>
              <a:defRPr b="0"/>
            </a:lvl3pPr>
            <a:lvl4pPr marL="327787" indent="0">
              <a:buNone/>
              <a:defRPr b="0"/>
            </a:lvl4pPr>
            <a:lvl5pPr marL="311400" indent="0">
              <a:buNone/>
              <a:defRPr b="0"/>
            </a:lvl5pPr>
          </a:lstStyle>
          <a:p>
            <a:pPr lvl="0"/>
            <a:r>
              <a:rPr kumimoji="1" lang="ja-JP" altLang="en-US" dirty="0"/>
              <a:t>サブタイトルを入力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23085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Content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619672" y="332613"/>
            <a:ext cx="7344000" cy="504000"/>
          </a:xfrm>
        </p:spPr>
        <p:txBody>
          <a:bodyPr wrap="square" anchor="b">
            <a:spAutoFit/>
          </a:bodyPr>
          <a:lstStyle>
            <a:lvl1pPr>
              <a:defRPr b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kumimoji="1" lang="ja-JP" altLang="en-US" dirty="0"/>
              <a:t>目次 のタイトルを入力</a:t>
            </a:r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619672" y="1116000"/>
            <a:ext cx="7344000" cy="5112000"/>
          </a:xfrm>
        </p:spPr>
        <p:txBody>
          <a:bodyPr wrap="square">
            <a:noAutofit/>
          </a:bodyPr>
          <a:lstStyle>
            <a:lvl1pPr marL="0" indent="0">
              <a:lnSpc>
                <a:spcPct val="140000"/>
              </a:lnSpc>
              <a:spcBef>
                <a:spcPts val="50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180000" indent="0">
              <a:lnSpc>
                <a:spcPct val="100000"/>
              </a:lnSpc>
              <a:spcBef>
                <a:spcPts val="500"/>
              </a:spcBef>
              <a:buNone/>
              <a:defRPr sz="1800" b="0">
                <a:solidFill>
                  <a:schemeClr val="tx1"/>
                </a:solidFill>
              </a:defRPr>
            </a:lvl2pPr>
            <a:lvl3pPr marL="36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3pPr>
            <a:lvl4pPr marL="54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4pPr>
            <a:lvl5pPr marL="685800" indent="0">
              <a:buNone/>
              <a:defRPr b="0"/>
            </a:lvl5pPr>
          </a:lstStyle>
          <a:p>
            <a:pPr lvl="0"/>
            <a:r>
              <a:rPr kumimoji="1" lang="ja-JP" altLang="en-US" dirty="0"/>
              <a:t>項目を入力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</a:t>
            </a:r>
            <a:r>
              <a:rPr kumimoji="1" lang="en-US" altLang="ja-JP" dirty="0"/>
              <a:t>4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90321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ackground_Title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 プレースホルダー"/>
          <p:cNvSpPr>
            <a:spLocks noGrp="1"/>
          </p:cNvSpPr>
          <p:nvPr>
            <p:ph type="title"/>
          </p:nvPr>
        </p:nvSpPr>
        <p:spPr bwMode="gray">
          <a:xfrm>
            <a:off x="179387" y="108000"/>
            <a:ext cx="8785225" cy="468000"/>
          </a:xfrm>
          <a:prstGeom prst="rect">
            <a:avLst/>
          </a:prstGeom>
        </p:spPr>
        <p:txBody>
          <a:bodyPr vert="horz" lIns="91440" tIns="36000" rIns="91440" bIns="0" rtlCol="0" anchor="ctr">
            <a:no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"/>
          <p:cNvSpPr>
            <a:spLocks noGrp="1"/>
          </p:cNvSpPr>
          <p:nvPr>
            <p:ph type="body" idx="1"/>
          </p:nvPr>
        </p:nvSpPr>
        <p:spPr bwMode="gray">
          <a:xfrm>
            <a:off x="179387" y="836614"/>
            <a:ext cx="8785226" cy="5616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</a:t>
            </a:r>
            <a:r>
              <a:rPr kumimoji="1" lang="en-US" altLang="ja-JP" dirty="0"/>
              <a:t>4</a:t>
            </a:r>
            <a:r>
              <a:rPr kumimoji="1" lang="ja-JP" altLang="en-US" dirty="0"/>
              <a:t>レベル</a:t>
            </a:r>
          </a:p>
        </p:txBody>
      </p:sp>
      <p:sp>
        <p:nvSpPr>
          <p:cNvPr id="8" name="PageNumber"/>
          <p:cNvSpPr txBox="1"/>
          <p:nvPr userDrawn="1"/>
        </p:nvSpPr>
        <p:spPr bwMode="black">
          <a:xfrm>
            <a:off x="8316520" y="6606080"/>
            <a:ext cx="684000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0F5524-168B-428D-88E2-BCDC17194B25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fidential"/>
          <p:cNvSpPr txBox="1"/>
          <p:nvPr userDrawn="1"/>
        </p:nvSpPr>
        <p:spPr bwMode="black">
          <a:xfrm>
            <a:off x="118609" y="6599089"/>
            <a:ext cx="1645001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Exastro</a:t>
            </a:r>
          </a:p>
        </p:txBody>
      </p:sp>
    </p:spTree>
    <p:extLst>
      <p:ext uri="{BB962C8B-B14F-4D97-AF65-F5344CB8AC3E}">
        <p14:creationId xmlns:p14="http://schemas.microsoft.com/office/powerpoint/2010/main" val="654157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9" r:id="rId2"/>
    <p:sldLayoutId id="2147483670" r:id="rId3"/>
    <p:sldLayoutId id="2147483672" r:id="rId4"/>
    <p:sldLayoutId id="2147483695" r:id="rId5"/>
    <p:sldLayoutId id="2147483673" r:id="rId6"/>
    <p:sldLayoutId id="2147483674" r:id="rId7"/>
    <p:sldLayoutId id="2147483700" r:id="rId8"/>
    <p:sldLayoutId id="2147483701" r:id="rId9"/>
    <p:sldLayoutId id="2147483702" r:id="rId10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9pPr>
    </p:titleStyle>
    <p:bodyStyle>
      <a:lvl1pPr marL="18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▌"/>
        <a:defRPr kumimoji="1" sz="2000" b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Wingdings" pitchFamily="2" charset="2"/>
        <a:buChar char="l"/>
        <a:defRPr kumimoji="1" sz="1600" b="0">
          <a:solidFill>
            <a:schemeClr val="tx1"/>
          </a:solidFill>
          <a:latin typeface="+mn-lt"/>
          <a:ea typeface="+mn-ea"/>
        </a:defRPr>
      </a:lvl2pPr>
      <a:lvl3pPr marL="468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•"/>
        <a:defRPr kumimoji="1" sz="1400" b="0">
          <a:solidFill>
            <a:schemeClr val="tx1"/>
          </a:solidFill>
          <a:latin typeface="+mn-lt"/>
          <a:ea typeface="+mn-ea"/>
        </a:defRPr>
      </a:lvl3pPr>
      <a:lvl4pPr marL="576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Tahoma" pitchFamily="34" charset="0"/>
        <a:buChar char="–"/>
        <a:defRPr kumimoji="1" sz="1200" b="0">
          <a:solidFill>
            <a:schemeClr val="tx1"/>
          </a:solidFill>
          <a:latin typeface="+mn-lt"/>
          <a:ea typeface="+mn-ea"/>
        </a:defRPr>
      </a:lvl4pPr>
      <a:lvl5pPr marL="735013" indent="-157163" algn="l" rtl="0" eaLnBrk="0" fontAlgn="base" hangingPunct="0">
        <a:spcBef>
          <a:spcPct val="20000"/>
        </a:spcBef>
        <a:spcAft>
          <a:spcPct val="0"/>
        </a:spcAft>
        <a:buClr>
          <a:schemeClr val="accent6"/>
        </a:buClr>
        <a:buChar char="≫"/>
        <a:defRPr kumimoji="1" sz="1200" b="1">
          <a:solidFill>
            <a:schemeClr val="tx1"/>
          </a:solidFill>
          <a:latin typeface="+mj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9016B-CCA6-43BE-8BEE-59565A35F4F7}" type="datetimeFigureOut">
              <a:rPr kumimoji="1" lang="ja-JP" altLang="en-US" smtClean="0"/>
              <a:t>2021/7/22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94414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sz="quarter" idx="10"/>
          </p:nvPr>
        </p:nvSpPr>
        <p:spPr>
          <a:xfrm>
            <a:off x="179513" y="6021360"/>
            <a:ext cx="8713087" cy="1079783"/>
          </a:xfrm>
        </p:spPr>
        <p:txBody>
          <a:bodyPr/>
          <a:lstStyle/>
          <a:p>
            <a:r>
              <a:rPr lang="en-US" altLang="ja-JP" dirty="0"/>
              <a:t>Exastro Operation Autonomy Support Engine Version 1.3.1</a:t>
            </a:r>
          </a:p>
          <a:p>
            <a:r>
              <a:rPr lang="en-US" altLang="ja-JP" dirty="0" smtClean="0"/>
              <a:t>Exastro</a:t>
            </a:r>
            <a:r>
              <a:rPr lang="ja-JP" altLang="en-US" dirty="0" smtClean="0"/>
              <a:t> </a:t>
            </a:r>
            <a:r>
              <a:rPr lang="en-US" altLang="ja-JP" dirty="0"/>
              <a:t>developer</a:t>
            </a:r>
            <a:endParaRPr kumimoji="1" lang="ja-JP" altLang="en-US" dirty="0"/>
          </a:p>
        </p:txBody>
      </p:sp>
      <p:sp>
        <p:nvSpPr>
          <p:cNvPr id="5" name="タイトル 1"/>
          <p:cNvSpPr txBox="1">
            <a:spLocks/>
          </p:cNvSpPr>
          <p:nvPr/>
        </p:nvSpPr>
        <p:spPr bwMode="gray">
          <a:xfrm>
            <a:off x="0" y="3417234"/>
            <a:ext cx="9143999" cy="65190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r>
              <a:rPr lang="en-US" altLang="ja-JP" sz="4000" b="1" dirty="0" smtClean="0"/>
              <a:t>Offline </a:t>
            </a:r>
            <a:r>
              <a:rPr lang="en-US" altLang="ja-JP" sz="4000" b="1" dirty="0"/>
              <a:t>I</a:t>
            </a:r>
            <a:r>
              <a:rPr lang="en-US" altLang="ja-JP" sz="4000" b="1" dirty="0" smtClean="0"/>
              <a:t>nstallation</a:t>
            </a:r>
            <a:endParaRPr lang="en-US" altLang="ja-JP" sz="4000" b="1" kern="0" spc="-15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タイトル 1"/>
          <p:cNvSpPr txBox="1">
            <a:spLocks/>
          </p:cNvSpPr>
          <p:nvPr/>
        </p:nvSpPr>
        <p:spPr bwMode="gray">
          <a:xfrm>
            <a:off x="0" y="5493437"/>
            <a:ext cx="9144000" cy="25179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pPr algn="r"/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※In this document, “Operation Autonomy Support engine” will be written as “OASE”.</a:t>
            </a:r>
            <a:endParaRPr lang="ja-JP" altLang="en-US" sz="1400" b="1" kern="0" dirty="0">
              <a:solidFill>
                <a:schemeClr val="tx2">
                  <a:lumMod val="75000"/>
                  <a:lumOff val="25000"/>
                </a:schemeClr>
              </a:solidFill>
              <a:latin typeface="+mn-lt"/>
            </a:endParaRP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00" y="247474"/>
            <a:ext cx="3528490" cy="826990"/>
          </a:xfrm>
          <a:prstGeom prst="rect">
            <a:avLst/>
          </a:prstGeom>
        </p:spPr>
      </p:pic>
      <p:pic>
        <p:nvPicPr>
          <p:cNvPr id="2" name="図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99" y="2157398"/>
            <a:ext cx="7315200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162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グループ化 57"/>
          <p:cNvGrpSpPr/>
          <p:nvPr/>
        </p:nvGrpSpPr>
        <p:grpSpPr>
          <a:xfrm>
            <a:off x="5718974" y="3606490"/>
            <a:ext cx="149040" cy="2026707"/>
            <a:chOff x="5130800" y="3568700"/>
            <a:chExt cx="377330" cy="1985520"/>
          </a:xfrm>
        </p:grpSpPr>
        <p:sp>
          <p:nvSpPr>
            <p:cNvPr id="56" name="フリーフォーム 55"/>
            <p:cNvSpPr/>
            <p:nvPr/>
          </p:nvSpPr>
          <p:spPr>
            <a:xfrm>
              <a:off x="5130800" y="3568700"/>
              <a:ext cx="304811" cy="1981200"/>
            </a:xfrm>
            <a:custGeom>
              <a:avLst/>
              <a:gdLst>
                <a:gd name="connsiteX0" fmla="*/ 266700 w 304811"/>
                <a:gd name="connsiteY0" fmla="*/ 0 h 1981200"/>
                <a:gd name="connsiteX1" fmla="*/ 0 w 304811"/>
                <a:gd name="connsiteY1" fmla="*/ 76200 h 1981200"/>
                <a:gd name="connsiteX2" fmla="*/ 266700 w 304811"/>
                <a:gd name="connsiteY2" fmla="*/ 190500 h 1981200"/>
                <a:gd name="connsiteX3" fmla="*/ 12700 w 304811"/>
                <a:gd name="connsiteY3" fmla="*/ 266700 h 1981200"/>
                <a:gd name="connsiteX4" fmla="*/ 292100 w 304811"/>
                <a:gd name="connsiteY4" fmla="*/ 393700 h 1981200"/>
                <a:gd name="connsiteX5" fmla="*/ 12700 w 304811"/>
                <a:gd name="connsiteY5" fmla="*/ 495300 h 1981200"/>
                <a:gd name="connsiteX6" fmla="*/ 292100 w 304811"/>
                <a:gd name="connsiteY6" fmla="*/ 609600 h 1981200"/>
                <a:gd name="connsiteX7" fmla="*/ 25400 w 304811"/>
                <a:gd name="connsiteY7" fmla="*/ 711200 h 1981200"/>
                <a:gd name="connsiteX8" fmla="*/ 292100 w 304811"/>
                <a:gd name="connsiteY8" fmla="*/ 774700 h 1981200"/>
                <a:gd name="connsiteX9" fmla="*/ 12700 w 304811"/>
                <a:gd name="connsiteY9" fmla="*/ 863600 h 1981200"/>
                <a:gd name="connsiteX10" fmla="*/ 304800 w 304811"/>
                <a:gd name="connsiteY10" fmla="*/ 939800 h 1981200"/>
                <a:gd name="connsiteX11" fmla="*/ 25400 w 304811"/>
                <a:gd name="connsiteY11" fmla="*/ 1041400 h 1981200"/>
                <a:gd name="connsiteX12" fmla="*/ 292100 w 304811"/>
                <a:gd name="connsiteY12" fmla="*/ 1104900 h 1981200"/>
                <a:gd name="connsiteX13" fmla="*/ 25400 w 304811"/>
                <a:gd name="connsiteY13" fmla="*/ 1219200 h 1981200"/>
                <a:gd name="connsiteX14" fmla="*/ 304800 w 304811"/>
                <a:gd name="connsiteY14" fmla="*/ 1295400 h 1981200"/>
                <a:gd name="connsiteX15" fmla="*/ 25400 w 304811"/>
                <a:gd name="connsiteY15" fmla="*/ 1384300 h 1981200"/>
                <a:gd name="connsiteX16" fmla="*/ 304800 w 304811"/>
                <a:gd name="connsiteY16" fmla="*/ 1473200 h 1981200"/>
                <a:gd name="connsiteX17" fmla="*/ 25400 w 304811"/>
                <a:gd name="connsiteY17" fmla="*/ 1549400 h 1981200"/>
                <a:gd name="connsiteX18" fmla="*/ 304800 w 304811"/>
                <a:gd name="connsiteY18" fmla="*/ 1638300 h 1981200"/>
                <a:gd name="connsiteX19" fmla="*/ 25400 w 304811"/>
                <a:gd name="connsiteY19" fmla="*/ 1714500 h 1981200"/>
                <a:gd name="connsiteX20" fmla="*/ 292100 w 304811"/>
                <a:gd name="connsiteY20" fmla="*/ 1803400 h 1981200"/>
                <a:gd name="connsiteX21" fmla="*/ 38100 w 304811"/>
                <a:gd name="connsiteY21" fmla="*/ 1892300 h 1981200"/>
                <a:gd name="connsiteX22" fmla="*/ 165100 w 304811"/>
                <a:gd name="connsiteY22" fmla="*/ 1981200 h 198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04811" h="1981200">
                  <a:moveTo>
                    <a:pt x="266700" y="0"/>
                  </a:moveTo>
                  <a:cubicBezTo>
                    <a:pt x="133350" y="22225"/>
                    <a:pt x="0" y="44450"/>
                    <a:pt x="0" y="76200"/>
                  </a:cubicBezTo>
                  <a:cubicBezTo>
                    <a:pt x="0" y="107950"/>
                    <a:pt x="264583" y="158750"/>
                    <a:pt x="266700" y="190500"/>
                  </a:cubicBezTo>
                  <a:cubicBezTo>
                    <a:pt x="268817" y="222250"/>
                    <a:pt x="8467" y="232833"/>
                    <a:pt x="12700" y="266700"/>
                  </a:cubicBezTo>
                  <a:cubicBezTo>
                    <a:pt x="16933" y="300567"/>
                    <a:pt x="292100" y="355600"/>
                    <a:pt x="292100" y="393700"/>
                  </a:cubicBezTo>
                  <a:cubicBezTo>
                    <a:pt x="292100" y="431800"/>
                    <a:pt x="12700" y="459317"/>
                    <a:pt x="12700" y="495300"/>
                  </a:cubicBezTo>
                  <a:cubicBezTo>
                    <a:pt x="12700" y="531283"/>
                    <a:pt x="289983" y="573617"/>
                    <a:pt x="292100" y="609600"/>
                  </a:cubicBezTo>
                  <a:cubicBezTo>
                    <a:pt x="294217" y="645583"/>
                    <a:pt x="25400" y="683683"/>
                    <a:pt x="25400" y="711200"/>
                  </a:cubicBezTo>
                  <a:cubicBezTo>
                    <a:pt x="25400" y="738717"/>
                    <a:pt x="294217" y="749300"/>
                    <a:pt x="292100" y="774700"/>
                  </a:cubicBezTo>
                  <a:cubicBezTo>
                    <a:pt x="289983" y="800100"/>
                    <a:pt x="10583" y="836083"/>
                    <a:pt x="12700" y="863600"/>
                  </a:cubicBezTo>
                  <a:cubicBezTo>
                    <a:pt x="14817" y="891117"/>
                    <a:pt x="302683" y="910167"/>
                    <a:pt x="304800" y="939800"/>
                  </a:cubicBezTo>
                  <a:cubicBezTo>
                    <a:pt x="306917" y="969433"/>
                    <a:pt x="27517" y="1013883"/>
                    <a:pt x="25400" y="1041400"/>
                  </a:cubicBezTo>
                  <a:cubicBezTo>
                    <a:pt x="23283" y="1068917"/>
                    <a:pt x="292100" y="1075267"/>
                    <a:pt x="292100" y="1104900"/>
                  </a:cubicBezTo>
                  <a:cubicBezTo>
                    <a:pt x="292100" y="1134533"/>
                    <a:pt x="23283" y="1187450"/>
                    <a:pt x="25400" y="1219200"/>
                  </a:cubicBezTo>
                  <a:cubicBezTo>
                    <a:pt x="27517" y="1250950"/>
                    <a:pt x="304800" y="1267883"/>
                    <a:pt x="304800" y="1295400"/>
                  </a:cubicBezTo>
                  <a:cubicBezTo>
                    <a:pt x="304800" y="1322917"/>
                    <a:pt x="25400" y="1354667"/>
                    <a:pt x="25400" y="1384300"/>
                  </a:cubicBezTo>
                  <a:cubicBezTo>
                    <a:pt x="25400" y="1413933"/>
                    <a:pt x="304800" y="1445683"/>
                    <a:pt x="304800" y="1473200"/>
                  </a:cubicBezTo>
                  <a:cubicBezTo>
                    <a:pt x="304800" y="1500717"/>
                    <a:pt x="25400" y="1521883"/>
                    <a:pt x="25400" y="1549400"/>
                  </a:cubicBezTo>
                  <a:cubicBezTo>
                    <a:pt x="25400" y="1576917"/>
                    <a:pt x="304800" y="1610783"/>
                    <a:pt x="304800" y="1638300"/>
                  </a:cubicBezTo>
                  <a:cubicBezTo>
                    <a:pt x="304800" y="1665817"/>
                    <a:pt x="27517" y="1686983"/>
                    <a:pt x="25400" y="1714500"/>
                  </a:cubicBezTo>
                  <a:cubicBezTo>
                    <a:pt x="23283" y="1742017"/>
                    <a:pt x="289983" y="1773767"/>
                    <a:pt x="292100" y="1803400"/>
                  </a:cubicBezTo>
                  <a:cubicBezTo>
                    <a:pt x="294217" y="1833033"/>
                    <a:pt x="59267" y="1862667"/>
                    <a:pt x="38100" y="1892300"/>
                  </a:cubicBezTo>
                  <a:cubicBezTo>
                    <a:pt x="16933" y="1921933"/>
                    <a:pt x="91016" y="1951566"/>
                    <a:pt x="165100" y="1981200"/>
                  </a:cubicBezTo>
                </a:path>
              </a:pathLst>
            </a:custGeom>
            <a:noFill/>
            <a:ln w="12700">
              <a:solidFill>
                <a:schemeClr val="accent6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7" name="フリーフォーム 56"/>
            <p:cNvSpPr/>
            <p:nvPr/>
          </p:nvSpPr>
          <p:spPr>
            <a:xfrm>
              <a:off x="5203319" y="3573020"/>
              <a:ext cx="304811" cy="1981200"/>
            </a:xfrm>
            <a:custGeom>
              <a:avLst/>
              <a:gdLst>
                <a:gd name="connsiteX0" fmla="*/ 266700 w 304811"/>
                <a:gd name="connsiteY0" fmla="*/ 0 h 1981200"/>
                <a:gd name="connsiteX1" fmla="*/ 0 w 304811"/>
                <a:gd name="connsiteY1" fmla="*/ 76200 h 1981200"/>
                <a:gd name="connsiteX2" fmla="*/ 266700 w 304811"/>
                <a:gd name="connsiteY2" fmla="*/ 190500 h 1981200"/>
                <a:gd name="connsiteX3" fmla="*/ 12700 w 304811"/>
                <a:gd name="connsiteY3" fmla="*/ 266700 h 1981200"/>
                <a:gd name="connsiteX4" fmla="*/ 292100 w 304811"/>
                <a:gd name="connsiteY4" fmla="*/ 393700 h 1981200"/>
                <a:gd name="connsiteX5" fmla="*/ 12700 w 304811"/>
                <a:gd name="connsiteY5" fmla="*/ 495300 h 1981200"/>
                <a:gd name="connsiteX6" fmla="*/ 292100 w 304811"/>
                <a:gd name="connsiteY6" fmla="*/ 609600 h 1981200"/>
                <a:gd name="connsiteX7" fmla="*/ 25400 w 304811"/>
                <a:gd name="connsiteY7" fmla="*/ 711200 h 1981200"/>
                <a:gd name="connsiteX8" fmla="*/ 292100 w 304811"/>
                <a:gd name="connsiteY8" fmla="*/ 774700 h 1981200"/>
                <a:gd name="connsiteX9" fmla="*/ 12700 w 304811"/>
                <a:gd name="connsiteY9" fmla="*/ 863600 h 1981200"/>
                <a:gd name="connsiteX10" fmla="*/ 304800 w 304811"/>
                <a:gd name="connsiteY10" fmla="*/ 939800 h 1981200"/>
                <a:gd name="connsiteX11" fmla="*/ 25400 w 304811"/>
                <a:gd name="connsiteY11" fmla="*/ 1041400 h 1981200"/>
                <a:gd name="connsiteX12" fmla="*/ 292100 w 304811"/>
                <a:gd name="connsiteY12" fmla="*/ 1104900 h 1981200"/>
                <a:gd name="connsiteX13" fmla="*/ 25400 w 304811"/>
                <a:gd name="connsiteY13" fmla="*/ 1219200 h 1981200"/>
                <a:gd name="connsiteX14" fmla="*/ 304800 w 304811"/>
                <a:gd name="connsiteY14" fmla="*/ 1295400 h 1981200"/>
                <a:gd name="connsiteX15" fmla="*/ 25400 w 304811"/>
                <a:gd name="connsiteY15" fmla="*/ 1384300 h 1981200"/>
                <a:gd name="connsiteX16" fmla="*/ 304800 w 304811"/>
                <a:gd name="connsiteY16" fmla="*/ 1473200 h 1981200"/>
                <a:gd name="connsiteX17" fmla="*/ 25400 w 304811"/>
                <a:gd name="connsiteY17" fmla="*/ 1549400 h 1981200"/>
                <a:gd name="connsiteX18" fmla="*/ 304800 w 304811"/>
                <a:gd name="connsiteY18" fmla="*/ 1638300 h 1981200"/>
                <a:gd name="connsiteX19" fmla="*/ 25400 w 304811"/>
                <a:gd name="connsiteY19" fmla="*/ 1714500 h 1981200"/>
                <a:gd name="connsiteX20" fmla="*/ 292100 w 304811"/>
                <a:gd name="connsiteY20" fmla="*/ 1803400 h 1981200"/>
                <a:gd name="connsiteX21" fmla="*/ 38100 w 304811"/>
                <a:gd name="connsiteY21" fmla="*/ 1892300 h 1981200"/>
                <a:gd name="connsiteX22" fmla="*/ 165100 w 304811"/>
                <a:gd name="connsiteY22" fmla="*/ 1981200 h 198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04811" h="1981200">
                  <a:moveTo>
                    <a:pt x="266700" y="0"/>
                  </a:moveTo>
                  <a:cubicBezTo>
                    <a:pt x="133350" y="22225"/>
                    <a:pt x="0" y="44450"/>
                    <a:pt x="0" y="76200"/>
                  </a:cubicBezTo>
                  <a:cubicBezTo>
                    <a:pt x="0" y="107950"/>
                    <a:pt x="264583" y="158750"/>
                    <a:pt x="266700" y="190500"/>
                  </a:cubicBezTo>
                  <a:cubicBezTo>
                    <a:pt x="268817" y="222250"/>
                    <a:pt x="8467" y="232833"/>
                    <a:pt x="12700" y="266700"/>
                  </a:cubicBezTo>
                  <a:cubicBezTo>
                    <a:pt x="16933" y="300567"/>
                    <a:pt x="292100" y="355600"/>
                    <a:pt x="292100" y="393700"/>
                  </a:cubicBezTo>
                  <a:cubicBezTo>
                    <a:pt x="292100" y="431800"/>
                    <a:pt x="12700" y="459317"/>
                    <a:pt x="12700" y="495300"/>
                  </a:cubicBezTo>
                  <a:cubicBezTo>
                    <a:pt x="12700" y="531283"/>
                    <a:pt x="289983" y="573617"/>
                    <a:pt x="292100" y="609600"/>
                  </a:cubicBezTo>
                  <a:cubicBezTo>
                    <a:pt x="294217" y="645583"/>
                    <a:pt x="25400" y="683683"/>
                    <a:pt x="25400" y="711200"/>
                  </a:cubicBezTo>
                  <a:cubicBezTo>
                    <a:pt x="25400" y="738717"/>
                    <a:pt x="294217" y="749300"/>
                    <a:pt x="292100" y="774700"/>
                  </a:cubicBezTo>
                  <a:cubicBezTo>
                    <a:pt x="289983" y="800100"/>
                    <a:pt x="10583" y="836083"/>
                    <a:pt x="12700" y="863600"/>
                  </a:cubicBezTo>
                  <a:cubicBezTo>
                    <a:pt x="14817" y="891117"/>
                    <a:pt x="302683" y="910167"/>
                    <a:pt x="304800" y="939800"/>
                  </a:cubicBezTo>
                  <a:cubicBezTo>
                    <a:pt x="306917" y="969433"/>
                    <a:pt x="27517" y="1013883"/>
                    <a:pt x="25400" y="1041400"/>
                  </a:cubicBezTo>
                  <a:cubicBezTo>
                    <a:pt x="23283" y="1068917"/>
                    <a:pt x="292100" y="1075267"/>
                    <a:pt x="292100" y="1104900"/>
                  </a:cubicBezTo>
                  <a:cubicBezTo>
                    <a:pt x="292100" y="1134533"/>
                    <a:pt x="23283" y="1187450"/>
                    <a:pt x="25400" y="1219200"/>
                  </a:cubicBezTo>
                  <a:cubicBezTo>
                    <a:pt x="27517" y="1250950"/>
                    <a:pt x="304800" y="1267883"/>
                    <a:pt x="304800" y="1295400"/>
                  </a:cubicBezTo>
                  <a:cubicBezTo>
                    <a:pt x="304800" y="1322917"/>
                    <a:pt x="25400" y="1354667"/>
                    <a:pt x="25400" y="1384300"/>
                  </a:cubicBezTo>
                  <a:cubicBezTo>
                    <a:pt x="25400" y="1413933"/>
                    <a:pt x="304800" y="1445683"/>
                    <a:pt x="304800" y="1473200"/>
                  </a:cubicBezTo>
                  <a:cubicBezTo>
                    <a:pt x="304800" y="1500717"/>
                    <a:pt x="25400" y="1521883"/>
                    <a:pt x="25400" y="1549400"/>
                  </a:cubicBezTo>
                  <a:cubicBezTo>
                    <a:pt x="25400" y="1576917"/>
                    <a:pt x="304800" y="1610783"/>
                    <a:pt x="304800" y="1638300"/>
                  </a:cubicBezTo>
                  <a:cubicBezTo>
                    <a:pt x="304800" y="1665817"/>
                    <a:pt x="27517" y="1686983"/>
                    <a:pt x="25400" y="1714500"/>
                  </a:cubicBezTo>
                  <a:cubicBezTo>
                    <a:pt x="23283" y="1742017"/>
                    <a:pt x="289983" y="1773767"/>
                    <a:pt x="292100" y="1803400"/>
                  </a:cubicBezTo>
                  <a:cubicBezTo>
                    <a:pt x="294217" y="1833033"/>
                    <a:pt x="59267" y="1862667"/>
                    <a:pt x="38100" y="1892300"/>
                  </a:cubicBezTo>
                  <a:cubicBezTo>
                    <a:pt x="16933" y="1921933"/>
                    <a:pt x="91016" y="1951566"/>
                    <a:pt x="165100" y="1981200"/>
                  </a:cubicBezTo>
                </a:path>
              </a:pathLst>
            </a:custGeom>
            <a:noFill/>
            <a:ln w="12700">
              <a:solidFill>
                <a:schemeClr val="accent6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3.1</a:t>
            </a:r>
            <a:r>
              <a:rPr lang="ja-JP" altLang="en-US" dirty="0"/>
              <a:t>　</a:t>
            </a:r>
            <a:r>
              <a:rPr lang="en-US" altLang="ja-JP" dirty="0" smtClean="0"/>
              <a:t>Offline installation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 smtClean="0"/>
              <a:t>Installation procedure</a:t>
            </a:r>
            <a:endParaRPr lang="ja-JP" altLang="en-US" dirty="0"/>
          </a:p>
          <a:p>
            <a:pPr marL="180000" lvl="1" indent="0">
              <a:buNone/>
            </a:pPr>
            <a:r>
              <a:rPr lang="ja-JP" altLang="en-US" dirty="0" smtClean="0"/>
              <a:t>　</a:t>
            </a:r>
            <a:r>
              <a:rPr lang="en-US" altLang="ja-JP" dirty="0" smtClean="0"/>
              <a:t>If the OASE server is in an offline environment, please follow the procedure below.</a:t>
            </a:r>
          </a:p>
          <a:p>
            <a:pPr lvl="1"/>
            <a:r>
              <a:rPr lang="en-US" altLang="ja-JP" dirty="0"/>
              <a:t>Collect required library from server for library collection (online) via internet, then compress installation package and libraries in to one installation package(for offline</a:t>
            </a:r>
            <a:r>
              <a:rPr lang="en-US" altLang="ja-JP" dirty="0" smtClean="0"/>
              <a:t>).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Use storage media to move installation package (for offline) to OASE Server.</a:t>
            </a:r>
          </a:p>
          <a:p>
            <a:pPr lvl="1"/>
            <a:r>
              <a:rPr kumimoji="1" lang="en-US" altLang="ja-JP" dirty="0" smtClean="0"/>
              <a:t>Create local repository from installation package (for offline), install required libraries and then run OASE installer.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1043510" y="5118701"/>
            <a:ext cx="4261332" cy="1304405"/>
          </a:xfrm>
          <a:prstGeom prst="rect">
            <a:avLst/>
          </a:prstGeom>
          <a:noFill/>
          <a:ln w="12700" cap="flat" cmpd="sng" algn="ctr">
            <a:solidFill>
              <a:srgbClr val="002060"/>
            </a:solidFill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+mn-cs"/>
            </a:endParaRPr>
          </a:p>
        </p:txBody>
      </p:sp>
      <p:sp>
        <p:nvSpPr>
          <p:cNvPr id="10" name="テキスト ボックス 348"/>
          <p:cNvSpPr txBox="1"/>
          <p:nvPr/>
        </p:nvSpPr>
        <p:spPr>
          <a:xfrm>
            <a:off x="1178101" y="4943842"/>
            <a:ext cx="1340183" cy="284892"/>
          </a:xfrm>
          <a:prstGeom prst="rect">
            <a:avLst/>
          </a:prstGeom>
          <a:solidFill>
            <a:sysClr val="window" lastClr="FFFFFF"/>
          </a:solidFill>
          <a:ln w="12700">
            <a:solidFill>
              <a:srgbClr val="002060"/>
            </a:solidFill>
          </a:ln>
          <a:effectLst/>
        </p:spPr>
        <p:txBody>
          <a:bodyPr rot="0" spcFirstLastPara="0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defRPr/>
            </a:pPr>
            <a:r>
              <a:rPr kumimoji="0" lang="en-US" altLang="ja-JP" sz="1000" b="0" i="0" u="none" strike="noStrike" kern="100" cap="none" spc="0" normalizeH="0" baseline="0" noProof="0" dirty="0">
                <a:ln>
                  <a:noFill/>
                </a:ln>
                <a:effectLst/>
                <a:uLnTx/>
                <a:uFillTx/>
                <a:latin typeface="+mn-ea"/>
                <a:cs typeface="Times New Roman" panose="02020603050405020304" pitchFamily="18" charset="0"/>
              </a:rPr>
              <a:t>OASE </a:t>
            </a:r>
            <a:r>
              <a:rPr kumimoji="0" lang="en-US" altLang="ja-JP" sz="1000" kern="100" noProof="0" dirty="0" smtClean="0">
                <a:latin typeface="+mn-ea"/>
                <a:cs typeface="Times New Roman" panose="02020603050405020304" pitchFamily="18" charset="0"/>
              </a:rPr>
              <a:t>server</a:t>
            </a:r>
            <a:endParaRPr kumimoji="0" lang="ja-JP" altLang="en-US" sz="1000" b="0" i="0" u="none" strike="noStrike" kern="100" cap="none" spc="0" normalizeH="0" baseline="0" noProof="0" dirty="0">
              <a:ln>
                <a:noFill/>
              </a:ln>
              <a:effectLst/>
              <a:uLnTx/>
              <a:uFillTx/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2" name="テキスト ボックス 340"/>
          <p:cNvSpPr txBox="1"/>
          <p:nvPr/>
        </p:nvSpPr>
        <p:spPr>
          <a:xfrm>
            <a:off x="2564201" y="6449438"/>
            <a:ext cx="917619" cy="278309"/>
          </a:xfrm>
          <a:prstGeom prst="rect">
            <a:avLst/>
          </a:prstGeom>
          <a:solidFill>
            <a:sysClr val="window" lastClr="FFFFFF"/>
          </a:solidFill>
          <a:ln w="6350">
            <a:noFill/>
          </a:ln>
          <a:effectLst/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050" kern="100" noProof="0" dirty="0" smtClean="0">
                <a:solidFill>
                  <a:sysClr val="windowText" lastClr="000000"/>
                </a:solidFill>
                <a:latin typeface="+mn-ea"/>
                <a:cs typeface="Times New Roman" panose="02020603050405020304" pitchFamily="18" charset="0"/>
              </a:rPr>
              <a:t>Offline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1178101" y="5830128"/>
            <a:ext cx="2213252" cy="305340"/>
          </a:xfrm>
          <a:prstGeom prst="rect">
            <a:avLst/>
          </a:prstGeom>
          <a:noFill/>
          <a:ln w="12700" cap="flat" cmpd="sng" algn="ctr">
            <a:solidFill>
              <a:srgbClr val="002060"/>
            </a:solidFill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defRPr/>
            </a:pPr>
            <a:r>
              <a:rPr kumimoji="0" lang="en-US" altLang="ja-JP" sz="1050" kern="100" dirty="0">
                <a:latin typeface="Century"/>
                <a:ea typeface="ＭＳ 明朝" panose="02020609040205080304" pitchFamily="17" charset="-128"/>
                <a:cs typeface="Times New Roman" panose="02020603050405020304" pitchFamily="18" charset="0"/>
              </a:rPr>
              <a:t>RabbitMQ </a:t>
            </a:r>
            <a:r>
              <a:rPr kumimoji="0" lang="en-US" altLang="ja-JP" sz="1050" kern="100" dirty="0" smtClean="0">
                <a:latin typeface="Century"/>
                <a:ea typeface="ＭＳ 明朝" panose="02020609040205080304" pitchFamily="17" charset="-128"/>
                <a:cs typeface="Times New Roman" panose="02020603050405020304" pitchFamily="18" charset="0"/>
              </a:rPr>
              <a:t>Server,MariaDB Server,Apache</a:t>
            </a:r>
            <a:endParaRPr kumimoji="0" lang="ja-JP" altLang="en-US" sz="1050" kern="100" dirty="0"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24" name="正方形/長方形 23"/>
          <p:cNvSpPr/>
          <p:nvPr/>
        </p:nvSpPr>
        <p:spPr>
          <a:xfrm>
            <a:off x="1178101" y="5490073"/>
            <a:ext cx="2213252" cy="305340"/>
          </a:xfrm>
          <a:prstGeom prst="rect">
            <a:avLst/>
          </a:prstGeom>
          <a:noFill/>
          <a:ln w="12700" cap="flat" cmpd="sng" algn="ctr">
            <a:solidFill>
              <a:srgbClr val="002060"/>
            </a:solidFill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050" b="0" i="0" u="none" strike="noStrike" kern="100" cap="none" spc="0" normalizeH="0" baseline="0" noProof="0" dirty="0">
                <a:ln>
                  <a:noFill/>
                </a:ln>
                <a:effectLst/>
                <a:uLnTx/>
                <a:uFillTx/>
                <a:latin typeface="Century"/>
                <a:ea typeface="ＭＳ 明朝" panose="02020609040205080304" pitchFamily="17" charset="-128"/>
                <a:cs typeface="Times New Roman" panose="02020603050405020304" pitchFamily="18" charset="0"/>
              </a:rPr>
              <a:t>JAVA</a:t>
            </a:r>
            <a:r>
              <a:rPr kumimoji="0" lang="en-US" altLang="ja-JP" sz="1050" kern="100" dirty="0">
                <a:latin typeface="Century"/>
                <a:ea typeface="ＭＳ 明朝" panose="02020609040205080304" pitchFamily="17" charset="-128"/>
                <a:cs typeface="Times New Roman" panose="02020603050405020304" pitchFamily="18" charset="0"/>
              </a:rPr>
              <a:t>(</a:t>
            </a:r>
            <a:r>
              <a:rPr kumimoji="0" lang="en-US" altLang="ja-JP" sz="1050" b="0" i="0" u="none" strike="noStrike" kern="100" cap="none" spc="0" normalizeH="0" baseline="0" noProof="0" dirty="0">
                <a:ln>
                  <a:noFill/>
                </a:ln>
                <a:effectLst/>
                <a:uLnTx/>
                <a:uFillTx/>
                <a:latin typeface="Century"/>
                <a:ea typeface="ＭＳ 明朝" panose="02020609040205080304" pitchFamily="17" charset="-128"/>
                <a:cs typeface="Times New Roman" panose="02020603050405020304" pitchFamily="18" charset="0"/>
              </a:rPr>
              <a:t>openJDK</a:t>
            </a:r>
            <a:r>
              <a:rPr kumimoji="0" lang="en-US" altLang="ja-JP" sz="1050" b="0" i="0" u="none" strike="noStrike" kern="1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entury"/>
                <a:ea typeface="ＭＳ 明朝" panose="02020609040205080304" pitchFamily="17" charset="-128"/>
                <a:cs typeface="Times New Roman" panose="02020603050405020304" pitchFamily="18" charset="0"/>
              </a:rPr>
              <a:t>),JBoss</a:t>
            </a:r>
            <a:r>
              <a:rPr kumimoji="0" lang="en-US" altLang="ja-JP" sz="1050" b="0" i="0" u="none" strike="noStrike" kern="100" cap="none" spc="0" normalizeH="0" noProof="0" dirty="0" smtClean="0">
                <a:ln>
                  <a:noFill/>
                </a:ln>
                <a:effectLst/>
                <a:uLnTx/>
                <a:uFillTx/>
                <a:latin typeface="Century"/>
                <a:ea typeface="ＭＳ 明朝" panose="02020609040205080304" pitchFamily="17" charset="-128"/>
                <a:cs typeface="Times New Roman" panose="02020603050405020304" pitchFamily="18" charset="0"/>
              </a:rPr>
              <a:t>,</a:t>
            </a:r>
            <a:endParaRPr kumimoji="0" lang="en-US" altLang="ja-JP" sz="1050" b="0" i="0" u="none" strike="noStrike" kern="100" cap="none" spc="0" normalizeH="0" baseline="0" noProof="0" dirty="0">
              <a:ln>
                <a:noFill/>
              </a:ln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050" b="0" i="0" u="none" strike="noStrike" kern="100" cap="none" spc="0" normalizeH="0" baseline="0" noProof="0" dirty="0">
                <a:ln>
                  <a:noFill/>
                </a:ln>
                <a:effectLst/>
                <a:uLnTx/>
                <a:uFillTx/>
                <a:latin typeface="Century"/>
                <a:ea typeface="ＭＳ 明朝" panose="02020609040205080304" pitchFamily="17" charset="-128"/>
                <a:cs typeface="Times New Roman" panose="02020603050405020304" pitchFamily="18" charset="0"/>
              </a:rPr>
              <a:t>Python</a:t>
            </a:r>
            <a:r>
              <a:rPr kumimoji="0" lang="en-US" altLang="ja-JP" sz="1050" kern="100" dirty="0">
                <a:latin typeface="Century"/>
                <a:ea typeface="ＭＳ 明朝" panose="02020609040205080304" pitchFamily="17" charset="-128"/>
                <a:cs typeface="Times New Roman" panose="02020603050405020304" pitchFamily="18" charset="0"/>
              </a:rPr>
              <a:t>(</a:t>
            </a:r>
            <a:r>
              <a:rPr kumimoji="0" lang="en-US" altLang="ja-JP" sz="1050" b="0" i="0" u="none" strike="noStrike" kern="100" cap="none" spc="0" normalizeH="0" baseline="0" noProof="0" dirty="0">
                <a:ln>
                  <a:noFill/>
                </a:ln>
                <a:effectLst/>
                <a:uLnTx/>
                <a:uFillTx/>
                <a:latin typeface="Century"/>
                <a:ea typeface="ＭＳ 明朝" panose="02020609040205080304" pitchFamily="17" charset="-128"/>
                <a:cs typeface="Times New Roman" panose="02020603050405020304" pitchFamily="18" charset="0"/>
              </a:rPr>
              <a:t>uWSGI</a:t>
            </a:r>
            <a:r>
              <a:rPr kumimoji="0" lang="en-US" altLang="ja-JP" sz="1050" kern="100" dirty="0" smtClean="0">
                <a:latin typeface="Century"/>
                <a:ea typeface="ＭＳ 明朝" panose="02020609040205080304" pitchFamily="17" charset="-128"/>
                <a:cs typeface="Times New Roman" panose="02020603050405020304" pitchFamily="18" charset="0"/>
              </a:rPr>
              <a:t>),</a:t>
            </a:r>
            <a:r>
              <a:rPr kumimoji="0" lang="ja-JP" altLang="en-US" sz="1050" kern="100" dirty="0" smtClean="0">
                <a:latin typeface="Century"/>
                <a:ea typeface="ＭＳ 明朝" panose="02020609040205080304" pitchFamily="17" charset="-128"/>
                <a:cs typeface="Times New Roman" panose="02020603050405020304" pitchFamily="18" charset="0"/>
              </a:rPr>
              <a:t> </a:t>
            </a:r>
            <a:r>
              <a:rPr kumimoji="0" lang="en-US" altLang="ja-JP" sz="1050" kern="100" dirty="0">
                <a:latin typeface="Century"/>
                <a:ea typeface="ＭＳ 明朝" panose="02020609040205080304" pitchFamily="17" charset="-128"/>
                <a:cs typeface="Times New Roman" panose="02020603050405020304" pitchFamily="18" charset="0"/>
              </a:rPr>
              <a:t>Django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1178101" y="5282500"/>
            <a:ext cx="2213252" cy="169448"/>
          </a:xfrm>
          <a:prstGeom prst="rect">
            <a:avLst/>
          </a:prstGeom>
          <a:noFill/>
          <a:ln w="12700" cap="flat" cmpd="sng" algn="ctr">
            <a:solidFill>
              <a:srgbClr val="002060"/>
            </a:solidFill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050" b="0" i="0" u="none" strike="noStrike" kern="100" cap="none" spc="0" normalizeH="0" baseline="0" noProof="0" dirty="0">
                <a:ln>
                  <a:noFill/>
                </a:ln>
                <a:effectLst/>
                <a:uLnTx/>
                <a:uFillTx/>
                <a:latin typeface="Century"/>
                <a:ea typeface="ＭＳ 明朝" panose="02020609040205080304" pitchFamily="17" charset="-128"/>
                <a:cs typeface="Times New Roman" panose="02020603050405020304" pitchFamily="18" charset="0"/>
              </a:rPr>
              <a:t>OASE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32" name="正方形/長方形 31"/>
          <p:cNvSpPr/>
          <p:nvPr/>
        </p:nvSpPr>
        <p:spPr>
          <a:xfrm>
            <a:off x="1178101" y="6170183"/>
            <a:ext cx="2213252" cy="174196"/>
          </a:xfrm>
          <a:prstGeom prst="rect">
            <a:avLst/>
          </a:prstGeom>
          <a:noFill/>
          <a:ln w="12700" cap="flat" cmpd="sng" algn="ctr">
            <a:solidFill>
              <a:srgbClr val="002060"/>
            </a:solidFill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defRPr/>
            </a:pPr>
            <a:r>
              <a:rPr kumimoji="0" lang="en-US" altLang="ja-JP" sz="1050" kern="100" dirty="0" smtClean="0">
                <a:latin typeface="Century"/>
                <a:ea typeface="ＭＳ 明朝" panose="02020609040205080304" pitchFamily="17" charset="-128"/>
                <a:cs typeface="Times New Roman" panose="02020603050405020304" pitchFamily="18" charset="0"/>
              </a:rPr>
              <a:t>RHDM,</a:t>
            </a:r>
            <a:r>
              <a:rPr kumimoji="0" lang="ja-JP" altLang="en-US" sz="1050" kern="100" dirty="0">
                <a:latin typeface="Century"/>
                <a:ea typeface="ＭＳ 明朝" panose="02020609040205080304" pitchFamily="17" charset="-128"/>
                <a:cs typeface="Times New Roman" panose="02020603050405020304" pitchFamily="18" charset="0"/>
              </a:rPr>
              <a:t>　</a:t>
            </a:r>
            <a:r>
              <a:rPr kumimoji="0" lang="en-US" altLang="ja-JP" sz="1050" kern="100" dirty="0">
                <a:latin typeface="Century"/>
                <a:ea typeface="ＭＳ 明朝" panose="02020609040205080304" pitchFamily="17" charset="-128"/>
                <a:cs typeface="Times New Roman" panose="02020603050405020304" pitchFamily="18" charset="0"/>
              </a:rPr>
              <a:t>Maven</a:t>
            </a:r>
            <a:endParaRPr kumimoji="0" lang="ja-JP" altLang="en-US" sz="1050" kern="100" dirty="0"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23" name="テキスト ボックス 340"/>
          <p:cNvSpPr txBox="1"/>
          <p:nvPr/>
        </p:nvSpPr>
        <p:spPr>
          <a:xfrm>
            <a:off x="2404580" y="3429000"/>
            <a:ext cx="917619" cy="278309"/>
          </a:xfrm>
          <a:prstGeom prst="rect">
            <a:avLst/>
          </a:prstGeom>
          <a:solidFill>
            <a:sysClr val="window" lastClr="FFFFFF"/>
          </a:solidFill>
          <a:ln w="6350">
            <a:noFill/>
          </a:ln>
          <a:effectLst/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050" kern="100" noProof="0" dirty="0" smtClean="0">
                <a:solidFill>
                  <a:sysClr val="windowText" lastClr="000000"/>
                </a:solidFill>
                <a:latin typeface="+mn-ea"/>
                <a:cs typeface="Times New Roman" panose="02020603050405020304" pitchFamily="18" charset="0"/>
              </a:rPr>
              <a:t>Online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8" name="正方形/長方形 27"/>
          <p:cNvSpPr/>
          <p:nvPr/>
        </p:nvSpPr>
        <p:spPr>
          <a:xfrm>
            <a:off x="1043510" y="3665430"/>
            <a:ext cx="2347843" cy="877191"/>
          </a:xfrm>
          <a:prstGeom prst="rect">
            <a:avLst/>
          </a:prstGeom>
          <a:noFill/>
          <a:ln w="12700" cap="flat" cmpd="sng" algn="ctr">
            <a:solidFill>
              <a:srgbClr val="002060"/>
            </a:solidFill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+mn-cs"/>
            </a:endParaRPr>
          </a:p>
        </p:txBody>
      </p:sp>
      <p:grpSp>
        <p:nvGrpSpPr>
          <p:cNvPr id="29" name="グループ化 28"/>
          <p:cNvGrpSpPr/>
          <p:nvPr/>
        </p:nvGrpSpPr>
        <p:grpSpPr>
          <a:xfrm>
            <a:off x="1178101" y="3964979"/>
            <a:ext cx="2088290" cy="464436"/>
            <a:chOff x="-95" y="15902"/>
            <a:chExt cx="1496774" cy="410882"/>
          </a:xfrm>
        </p:grpSpPr>
        <p:sp>
          <p:nvSpPr>
            <p:cNvPr id="30" name="台形 29"/>
            <p:cNvSpPr/>
            <p:nvPr/>
          </p:nvSpPr>
          <p:spPr>
            <a:xfrm>
              <a:off x="79513" y="15902"/>
              <a:ext cx="270344" cy="191770"/>
            </a:xfrm>
            <a:prstGeom prst="trapezoid">
              <a:avLst>
                <a:gd name="adj" fmla="val 32887"/>
              </a:avLst>
            </a:prstGeom>
            <a:solidFill>
              <a:sysClr val="window" lastClr="FFFFFF"/>
            </a:solidFill>
            <a:ln w="635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entury"/>
                <a:ea typeface="ＭＳ 明朝" panose="02020609040205080304" pitchFamily="17" charset="-128"/>
                <a:cs typeface="+mn-cs"/>
              </a:endParaRPr>
            </a:p>
          </p:txBody>
        </p:sp>
        <p:sp>
          <p:nvSpPr>
            <p:cNvPr id="33" name="正方形/長方形 32"/>
            <p:cNvSpPr/>
            <p:nvPr/>
          </p:nvSpPr>
          <p:spPr>
            <a:xfrm>
              <a:off x="-95" y="103322"/>
              <a:ext cx="1496774" cy="323462"/>
            </a:xfrm>
            <a:prstGeom prst="rect">
              <a:avLst/>
            </a:prstGeom>
            <a:solidFill>
              <a:sysClr val="window" lastClr="FFFFFF"/>
            </a:solidFill>
            <a:ln w="635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just">
                <a:defRPr/>
              </a:pPr>
              <a:r>
                <a:rPr kumimoji="0" lang="en-US" altLang="ja-JP" sz="1000" kern="100" dirty="0" smtClean="0">
                  <a:solidFill>
                    <a:srgbClr val="000000"/>
                  </a:solidFill>
                  <a:ea typeface="ＭＳ Ｐゴシック" panose="020B0600070205080204" pitchFamily="50" charset="-128"/>
                  <a:cs typeface="Times New Roman" panose="02020603050405020304" pitchFamily="18" charset="0"/>
                </a:rPr>
                <a:t>Installation packages</a:t>
              </a:r>
            </a:p>
            <a:p>
              <a:pPr lvl="0" algn="just">
                <a:defRPr/>
              </a:pPr>
              <a:r>
                <a:rPr kumimoji="0" lang="en-US" altLang="ja-JP" sz="10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panose="020B0600070205080204" pitchFamily="50" charset="-128"/>
                  <a:cs typeface="Times New Roman" panose="02020603050405020304" pitchFamily="18" charset="0"/>
                </a:rPr>
                <a:t>(</a:t>
              </a:r>
              <a:r>
                <a:rPr kumimoji="0" lang="en-US" altLang="ja-JP" sz="1000" kern="100" dirty="0" smtClean="0">
                  <a:solidFill>
                    <a:srgbClr val="000000"/>
                  </a:solidFill>
                  <a:ea typeface="ＭＳ Ｐゴシック" panose="020B0600070205080204" pitchFamily="50" charset="-128"/>
                  <a:cs typeface="Times New Roman" panose="02020603050405020304" pitchFamily="18" charset="0"/>
                </a:rPr>
                <a:t>for offline</a:t>
              </a:r>
              <a:r>
                <a:rPr kumimoji="0" lang="en-US" altLang="ja-JP" sz="10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panose="020B0600070205080204" pitchFamily="50" charset="-128"/>
                  <a:cs typeface="Times New Roman" panose="02020603050405020304" pitchFamily="18" charset="0"/>
                </a:rPr>
                <a:t>)</a:t>
              </a:r>
              <a:endParaRPr kumimoji="0" lang="ja-JP" altLang="en-US" sz="11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ea typeface="ＭＳ 明朝" panose="02020609040205080304" pitchFamily="17" charset="-128"/>
                <a:cs typeface="Times New Roman" panose="02020603050405020304" pitchFamily="18" charset="0"/>
              </a:endParaRPr>
            </a:p>
          </p:txBody>
        </p:sp>
      </p:grpSp>
      <p:sp>
        <p:nvSpPr>
          <p:cNvPr id="34" name="テキスト ボックス 348"/>
          <p:cNvSpPr txBox="1"/>
          <p:nvPr/>
        </p:nvSpPr>
        <p:spPr>
          <a:xfrm>
            <a:off x="1101072" y="3489769"/>
            <a:ext cx="1340183" cy="375382"/>
          </a:xfrm>
          <a:prstGeom prst="rect">
            <a:avLst/>
          </a:prstGeom>
          <a:solidFill>
            <a:sysClr val="window" lastClr="FFFFFF"/>
          </a:solidFill>
          <a:ln w="12700">
            <a:solidFill>
              <a:srgbClr val="002060"/>
            </a:solidFill>
          </a:ln>
          <a:effectLst/>
        </p:spPr>
        <p:txBody>
          <a:bodyPr rot="0" spcFirstLastPara="0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defRPr/>
            </a:pPr>
            <a:r>
              <a:rPr kumimoji="0" lang="en-US" altLang="ja-JP" sz="1000" kern="100" dirty="0" smtClean="0">
                <a:latin typeface="+mn-ea"/>
                <a:cs typeface="Times New Roman" panose="02020603050405020304" pitchFamily="18" charset="0"/>
              </a:rPr>
              <a:t>Server for </a:t>
            </a:r>
            <a:br>
              <a:rPr kumimoji="0" lang="en-US" altLang="ja-JP" sz="1000" kern="100" dirty="0" smtClean="0">
                <a:latin typeface="+mn-ea"/>
                <a:cs typeface="Times New Roman" panose="02020603050405020304" pitchFamily="18" charset="0"/>
              </a:rPr>
            </a:br>
            <a:r>
              <a:rPr kumimoji="0" lang="en-US" altLang="ja-JP" sz="1000" kern="100" dirty="0" smtClean="0">
                <a:latin typeface="+mn-ea"/>
                <a:cs typeface="Times New Roman" panose="02020603050405020304" pitchFamily="18" charset="0"/>
              </a:rPr>
              <a:t>library collection</a:t>
            </a:r>
            <a:endParaRPr kumimoji="0" lang="ja-JP" altLang="en-US" sz="1000" b="0" i="0" u="none" strike="noStrike" kern="100" cap="none" spc="0" normalizeH="0" baseline="0" noProof="0" dirty="0">
              <a:ln>
                <a:noFill/>
              </a:ln>
              <a:effectLst/>
              <a:uLnTx/>
              <a:uFillTx/>
              <a:latin typeface="+mn-ea"/>
              <a:cs typeface="Times New Roman" panose="02020603050405020304" pitchFamily="18" charset="0"/>
            </a:endParaRPr>
          </a:p>
        </p:txBody>
      </p:sp>
      <p:cxnSp>
        <p:nvCxnSpPr>
          <p:cNvPr id="6" name="直線コネクタ 5"/>
          <p:cNvCxnSpPr/>
          <p:nvPr/>
        </p:nvCxnSpPr>
        <p:spPr bwMode="auto">
          <a:xfrm>
            <a:off x="1043510" y="4758651"/>
            <a:ext cx="4261332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bg2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5" name="正方形/長方形 34"/>
          <p:cNvSpPr/>
          <p:nvPr/>
        </p:nvSpPr>
        <p:spPr>
          <a:xfrm>
            <a:off x="3525944" y="5282500"/>
            <a:ext cx="1684717" cy="1061879"/>
          </a:xfrm>
          <a:prstGeom prst="rect">
            <a:avLst/>
          </a:prstGeom>
          <a:noFill/>
          <a:ln w="12700" cap="flat" cmpd="sng" algn="ctr">
            <a:solidFill>
              <a:srgbClr val="002060"/>
            </a:solidFill>
            <a:prstDash val="dash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+mn-cs"/>
            </a:endParaRPr>
          </a:p>
        </p:txBody>
      </p:sp>
      <p:sp>
        <p:nvSpPr>
          <p:cNvPr id="36" name="テキスト ボックス 340"/>
          <p:cNvSpPr txBox="1"/>
          <p:nvPr/>
        </p:nvSpPr>
        <p:spPr>
          <a:xfrm>
            <a:off x="3812129" y="5917835"/>
            <a:ext cx="1112346" cy="350765"/>
          </a:xfrm>
          <a:prstGeom prst="rect">
            <a:avLst/>
          </a:prstGeom>
          <a:solidFill>
            <a:sysClr val="window" lastClr="FFFFFF"/>
          </a:solidFill>
          <a:ln w="6350">
            <a:noFill/>
          </a:ln>
          <a:effectLst/>
        </p:spPr>
        <p:txBody>
          <a:bodyPr rot="0" spcFirstLastPara="0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050" kern="100" dirty="0">
                <a:solidFill>
                  <a:sysClr val="windowText" lastClr="000000"/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kumimoji="0" lang="en-US" altLang="ja-JP" sz="1050" kern="100" dirty="0" smtClean="0">
                <a:solidFill>
                  <a:sysClr val="windowText" lastClr="000000"/>
                </a:solidFill>
                <a:latin typeface="+mn-ea"/>
                <a:cs typeface="Times New Roman" panose="02020603050405020304" pitchFamily="18" charset="0"/>
              </a:rPr>
              <a:t>Local</a:t>
            </a:r>
            <a:br>
              <a:rPr kumimoji="0" lang="en-US" altLang="ja-JP" sz="1050" kern="100" dirty="0" smtClean="0">
                <a:solidFill>
                  <a:sysClr val="windowText" lastClr="000000"/>
                </a:solidFill>
                <a:latin typeface="+mn-ea"/>
                <a:cs typeface="Times New Roman" panose="02020603050405020304" pitchFamily="18" charset="0"/>
              </a:rPr>
            </a:br>
            <a:r>
              <a:rPr kumimoji="0" lang="en-US" altLang="ja-JP" sz="1050" kern="100" dirty="0" smtClean="0">
                <a:solidFill>
                  <a:sysClr val="windowText" lastClr="000000"/>
                </a:solidFill>
                <a:latin typeface="+mn-ea"/>
                <a:cs typeface="Times New Roman" panose="02020603050405020304" pitchFamily="18" charset="0"/>
              </a:rPr>
              <a:t>Repository</a:t>
            </a:r>
            <a:endParaRPr kumimoji="0" lang="en-US" altLang="ja-JP" sz="1050" kern="100" noProof="0" dirty="0" smtClean="0">
              <a:solidFill>
                <a:sysClr val="windowText" lastClr="000000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8" name="円柱 7"/>
          <p:cNvSpPr/>
          <p:nvPr/>
        </p:nvSpPr>
        <p:spPr>
          <a:xfrm>
            <a:off x="3722580" y="5388338"/>
            <a:ext cx="576080" cy="169448"/>
          </a:xfrm>
          <a:prstGeom prst="can">
            <a:avLst/>
          </a:prstGeom>
          <a:noFill/>
          <a:ln w="12700">
            <a:solidFill>
              <a:srgbClr val="0020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/>
          </a:p>
        </p:txBody>
      </p:sp>
      <p:sp>
        <p:nvSpPr>
          <p:cNvPr id="38" name="円柱 37"/>
          <p:cNvSpPr/>
          <p:nvPr/>
        </p:nvSpPr>
        <p:spPr>
          <a:xfrm>
            <a:off x="4145211" y="5463750"/>
            <a:ext cx="576080" cy="169448"/>
          </a:xfrm>
          <a:prstGeom prst="can">
            <a:avLst/>
          </a:prstGeom>
          <a:solidFill>
            <a:schemeClr val="bg1"/>
          </a:solidFill>
          <a:ln w="12700">
            <a:solidFill>
              <a:srgbClr val="0020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/>
          </a:p>
        </p:txBody>
      </p:sp>
      <p:sp>
        <p:nvSpPr>
          <p:cNvPr id="39" name="円柱 38"/>
          <p:cNvSpPr/>
          <p:nvPr/>
        </p:nvSpPr>
        <p:spPr>
          <a:xfrm>
            <a:off x="3874980" y="5540738"/>
            <a:ext cx="576080" cy="169448"/>
          </a:xfrm>
          <a:prstGeom prst="can">
            <a:avLst/>
          </a:prstGeom>
          <a:solidFill>
            <a:schemeClr val="bg1"/>
          </a:solidFill>
          <a:ln w="12700">
            <a:solidFill>
              <a:srgbClr val="0020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/>
          </a:p>
        </p:txBody>
      </p:sp>
      <p:sp>
        <p:nvSpPr>
          <p:cNvPr id="40" name="円柱 39"/>
          <p:cNvSpPr/>
          <p:nvPr/>
        </p:nvSpPr>
        <p:spPr>
          <a:xfrm>
            <a:off x="4330123" y="5619370"/>
            <a:ext cx="576080" cy="169448"/>
          </a:xfrm>
          <a:prstGeom prst="can">
            <a:avLst/>
          </a:prstGeom>
          <a:solidFill>
            <a:schemeClr val="bg1"/>
          </a:solidFill>
          <a:ln w="12700">
            <a:solidFill>
              <a:srgbClr val="0020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/>
          </a:p>
        </p:txBody>
      </p:sp>
      <p:sp>
        <p:nvSpPr>
          <p:cNvPr id="41" name="正方形/長方形 40"/>
          <p:cNvSpPr/>
          <p:nvPr/>
        </p:nvSpPr>
        <p:spPr>
          <a:xfrm>
            <a:off x="6266653" y="3768782"/>
            <a:ext cx="1684717" cy="1061879"/>
          </a:xfrm>
          <a:prstGeom prst="rect">
            <a:avLst/>
          </a:prstGeom>
          <a:noFill/>
          <a:ln w="12700" cap="flat" cmpd="sng" algn="ctr">
            <a:solidFill>
              <a:srgbClr val="002060"/>
            </a:solidFill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+mn-cs"/>
            </a:endParaRPr>
          </a:p>
        </p:txBody>
      </p:sp>
      <p:sp>
        <p:nvSpPr>
          <p:cNvPr id="42" name="テキスト ボックス 348"/>
          <p:cNvSpPr txBox="1"/>
          <p:nvPr/>
        </p:nvSpPr>
        <p:spPr>
          <a:xfrm>
            <a:off x="6438919" y="3671714"/>
            <a:ext cx="1340183" cy="284892"/>
          </a:xfrm>
          <a:prstGeom prst="rect">
            <a:avLst/>
          </a:prstGeom>
          <a:solidFill>
            <a:sysClr val="window" lastClr="FFFFFF"/>
          </a:solidFill>
          <a:ln w="12700">
            <a:solidFill>
              <a:srgbClr val="002060"/>
            </a:solidFill>
          </a:ln>
          <a:effectLst/>
        </p:spPr>
        <p:txBody>
          <a:bodyPr rot="0" spcFirstLastPara="0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defRPr/>
            </a:pPr>
            <a:r>
              <a:rPr kumimoji="0" lang="en-US" altLang="ja-JP" sz="1000" kern="100" noProof="0" dirty="0" smtClean="0">
                <a:latin typeface="+mn-ea"/>
                <a:cs typeface="Times New Roman" panose="02020603050405020304" pitchFamily="18" charset="0"/>
              </a:rPr>
              <a:t>Repository</a:t>
            </a:r>
            <a:endParaRPr kumimoji="0" lang="ja-JP" altLang="en-US" sz="1000" b="0" i="0" u="none" strike="noStrike" kern="100" cap="none" spc="0" normalizeH="0" baseline="0" noProof="0" dirty="0">
              <a:ln>
                <a:noFill/>
              </a:ln>
              <a:effectLst/>
              <a:uLnTx/>
              <a:uFillTx/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43" name="テキスト ボックス 340"/>
          <p:cNvSpPr txBox="1"/>
          <p:nvPr/>
        </p:nvSpPr>
        <p:spPr>
          <a:xfrm>
            <a:off x="6602109" y="3444130"/>
            <a:ext cx="1128902" cy="162361"/>
          </a:xfrm>
          <a:prstGeom prst="rect">
            <a:avLst/>
          </a:prstGeom>
          <a:solidFill>
            <a:sysClr val="window" lastClr="FFFFFF"/>
          </a:solidFill>
          <a:ln w="6350">
            <a:noFill/>
          </a:ln>
          <a:effectLst/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050" kern="100" noProof="0" dirty="0" smtClean="0">
                <a:solidFill>
                  <a:sysClr val="windowText" lastClr="000000"/>
                </a:solidFill>
                <a:latin typeface="+mn-ea"/>
                <a:cs typeface="Times New Roman" panose="02020603050405020304" pitchFamily="18" charset="0"/>
              </a:rPr>
              <a:t>Internet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44" name="円柱 43"/>
          <p:cNvSpPr/>
          <p:nvPr/>
        </p:nvSpPr>
        <p:spPr>
          <a:xfrm>
            <a:off x="6539637" y="4075235"/>
            <a:ext cx="576080" cy="305536"/>
          </a:xfrm>
          <a:prstGeom prst="can">
            <a:avLst/>
          </a:prstGeom>
          <a:noFill/>
          <a:ln w="12700">
            <a:solidFill>
              <a:srgbClr val="0020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/>
          </a:p>
        </p:txBody>
      </p:sp>
      <p:sp>
        <p:nvSpPr>
          <p:cNvPr id="45" name="円柱 44"/>
          <p:cNvSpPr/>
          <p:nvPr/>
        </p:nvSpPr>
        <p:spPr>
          <a:xfrm>
            <a:off x="6962268" y="4150647"/>
            <a:ext cx="576080" cy="305536"/>
          </a:xfrm>
          <a:prstGeom prst="can">
            <a:avLst/>
          </a:prstGeom>
          <a:solidFill>
            <a:schemeClr val="bg1"/>
          </a:solidFill>
          <a:ln w="12700">
            <a:solidFill>
              <a:srgbClr val="0020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/>
          </a:p>
        </p:txBody>
      </p:sp>
      <p:sp>
        <p:nvSpPr>
          <p:cNvPr id="46" name="円柱 45"/>
          <p:cNvSpPr/>
          <p:nvPr/>
        </p:nvSpPr>
        <p:spPr>
          <a:xfrm>
            <a:off x="6692037" y="4227635"/>
            <a:ext cx="576080" cy="305536"/>
          </a:xfrm>
          <a:prstGeom prst="can">
            <a:avLst/>
          </a:prstGeom>
          <a:solidFill>
            <a:schemeClr val="bg1"/>
          </a:solidFill>
          <a:ln w="12700">
            <a:solidFill>
              <a:srgbClr val="0020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/>
          </a:p>
        </p:txBody>
      </p:sp>
      <p:sp>
        <p:nvSpPr>
          <p:cNvPr id="47" name="円柱 46"/>
          <p:cNvSpPr/>
          <p:nvPr/>
        </p:nvSpPr>
        <p:spPr>
          <a:xfrm>
            <a:off x="7147180" y="4306267"/>
            <a:ext cx="576080" cy="305536"/>
          </a:xfrm>
          <a:prstGeom prst="can">
            <a:avLst/>
          </a:prstGeom>
          <a:solidFill>
            <a:schemeClr val="bg1"/>
          </a:solidFill>
          <a:ln w="12700">
            <a:solidFill>
              <a:srgbClr val="0020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/>
          </a:p>
        </p:txBody>
      </p:sp>
      <p:sp>
        <p:nvSpPr>
          <p:cNvPr id="48" name="右矢印 47"/>
          <p:cNvSpPr/>
          <p:nvPr/>
        </p:nvSpPr>
        <p:spPr>
          <a:xfrm rot="10800000">
            <a:off x="3050359" y="4169080"/>
            <a:ext cx="3304366" cy="190953"/>
          </a:xfrm>
          <a:prstGeom prst="rightArrow">
            <a:avLst/>
          </a:prstGeom>
          <a:solidFill>
            <a:sysClr val="window" lastClr="FFFFFF"/>
          </a:solidFill>
          <a:ln w="6350" cap="flat" cmpd="sng" algn="ctr">
            <a:solidFill>
              <a:srgbClr val="002060"/>
            </a:solidFill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+mn-cs"/>
            </a:endParaRPr>
          </a:p>
        </p:txBody>
      </p:sp>
      <p:grpSp>
        <p:nvGrpSpPr>
          <p:cNvPr id="49" name="グループ化 48"/>
          <p:cNvGrpSpPr/>
          <p:nvPr/>
        </p:nvGrpSpPr>
        <p:grpSpPr>
          <a:xfrm>
            <a:off x="4159375" y="3894531"/>
            <a:ext cx="1051285" cy="529366"/>
            <a:chOff x="-95" y="15902"/>
            <a:chExt cx="640923" cy="346466"/>
          </a:xfrm>
        </p:grpSpPr>
        <p:sp>
          <p:nvSpPr>
            <p:cNvPr id="50" name="台形 49"/>
            <p:cNvSpPr/>
            <p:nvPr/>
          </p:nvSpPr>
          <p:spPr>
            <a:xfrm>
              <a:off x="79513" y="15902"/>
              <a:ext cx="270344" cy="191770"/>
            </a:xfrm>
            <a:prstGeom prst="trapezoid">
              <a:avLst>
                <a:gd name="adj" fmla="val 32887"/>
              </a:avLst>
            </a:prstGeom>
            <a:solidFill>
              <a:sysClr val="window" lastClr="FFFFFF"/>
            </a:solidFill>
            <a:ln w="635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entury"/>
                <a:ea typeface="ＭＳ 明朝" panose="02020609040205080304" pitchFamily="17" charset="-128"/>
                <a:cs typeface="+mn-cs"/>
              </a:endParaRPr>
            </a:p>
          </p:txBody>
        </p:sp>
        <p:sp>
          <p:nvSpPr>
            <p:cNvPr id="51" name="正方形/長方形 50"/>
            <p:cNvSpPr/>
            <p:nvPr/>
          </p:nvSpPr>
          <p:spPr>
            <a:xfrm>
              <a:off x="-95" y="103322"/>
              <a:ext cx="640923" cy="259046"/>
            </a:xfrm>
            <a:prstGeom prst="rect">
              <a:avLst/>
            </a:prstGeom>
            <a:solidFill>
              <a:sysClr val="window" lastClr="FFFFFF"/>
            </a:solidFill>
            <a:ln w="635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just">
                <a:defRPr/>
              </a:pPr>
              <a:r>
                <a:rPr kumimoji="0" lang="en-US" altLang="ja-JP" sz="1000" kern="100" dirty="0" smtClean="0">
                  <a:solidFill>
                    <a:srgbClr val="000000"/>
                  </a:solidFill>
                  <a:ea typeface="ＭＳ Ｐゴシック" panose="020B0600070205080204" pitchFamily="50" charset="-128"/>
                  <a:cs typeface="Times New Roman" panose="02020603050405020304" pitchFamily="18" charset="0"/>
                </a:rPr>
                <a:t>Library</a:t>
              </a:r>
              <a:endParaRPr kumimoji="0" lang="ja-JP" altLang="en-US" sz="11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ea typeface="ＭＳ 明朝" panose="02020609040205080304" pitchFamily="17" charset="-128"/>
                <a:cs typeface="Times New Roman" panose="02020603050405020304" pitchFamily="18" charset="0"/>
              </a:endParaRPr>
            </a:p>
          </p:txBody>
        </p:sp>
      </p:grpSp>
      <p:sp>
        <p:nvSpPr>
          <p:cNvPr id="52" name="右矢印 51"/>
          <p:cNvSpPr/>
          <p:nvPr/>
        </p:nvSpPr>
        <p:spPr>
          <a:xfrm rot="5400000">
            <a:off x="2320786" y="4647109"/>
            <a:ext cx="967448" cy="303333"/>
          </a:xfrm>
          <a:prstGeom prst="rightArrow">
            <a:avLst/>
          </a:prstGeom>
          <a:solidFill>
            <a:sysClr val="window" lastClr="FFFFFF"/>
          </a:solidFill>
          <a:ln w="6350" cap="flat" cmpd="sng" algn="ctr">
            <a:solidFill>
              <a:srgbClr val="002060"/>
            </a:solidFill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03807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3.2</a:t>
            </a:r>
            <a:r>
              <a:rPr lang="ja-JP" altLang="en-US" dirty="0"/>
              <a:t>　</a:t>
            </a:r>
            <a:r>
              <a:rPr lang="en-US" altLang="ja-JP" dirty="0" smtClean="0"/>
              <a:t>Preparation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 smtClean="0"/>
              <a:t>OASE Environment construction tools</a:t>
            </a:r>
            <a:endParaRPr lang="en-US" altLang="ja-JP" dirty="0"/>
          </a:p>
          <a:p>
            <a:pPr lvl="1"/>
            <a:r>
              <a:rPr lang="en-US" altLang="ja-JP" dirty="0" smtClean="0"/>
              <a:t>The following table lists the tools used for construction OASE.</a:t>
            </a:r>
          </a:p>
          <a:p>
            <a:pPr lvl="1"/>
            <a:endParaRPr kumimoji="1" lang="en-US" altLang="ja-JP" dirty="0"/>
          </a:p>
          <a:p>
            <a:pPr lvl="1"/>
            <a:endParaRPr lang="en-US" altLang="ja-JP" dirty="0" smtClean="0"/>
          </a:p>
          <a:p>
            <a:pPr lvl="1"/>
            <a:endParaRPr kumimoji="1" lang="en-US" altLang="ja-JP" dirty="0"/>
          </a:p>
          <a:p>
            <a:pPr lvl="1"/>
            <a:endParaRPr lang="en-US" altLang="ja-JP" dirty="0" smtClean="0"/>
          </a:p>
          <a:p>
            <a:pPr lvl="1"/>
            <a:endParaRPr kumimoji="1" lang="en-US" altLang="ja-JP" dirty="0"/>
          </a:p>
          <a:p>
            <a:pPr lvl="1"/>
            <a:endParaRPr lang="en-US" altLang="ja-JP" dirty="0" smtClean="0"/>
          </a:p>
          <a:p>
            <a:pPr lvl="1"/>
            <a:endParaRPr kumimoji="1" lang="en-US" altLang="ja-JP" dirty="0"/>
          </a:p>
          <a:p>
            <a:r>
              <a:rPr lang="en-US" altLang="ja-JP" dirty="0" smtClean="0"/>
              <a:t>RHEL</a:t>
            </a:r>
            <a:r>
              <a:rPr lang="ja-JP" altLang="en-US" dirty="0"/>
              <a:t> </a:t>
            </a:r>
            <a:r>
              <a:rPr lang="en-US" altLang="ja-JP" dirty="0" smtClean="0"/>
              <a:t>Subscription</a:t>
            </a:r>
            <a:endParaRPr lang="en-US" altLang="ja-JP" dirty="0"/>
          </a:p>
          <a:p>
            <a:pPr lvl="1"/>
            <a:r>
              <a:rPr lang="en-US" altLang="ja-JP" dirty="0"/>
              <a:t>If you want to collect libraries in an non-cloud environment RHEL7/RHEL8 OS, please make sure that you are subscribed to the environment </a:t>
            </a:r>
            <a:r>
              <a:rPr lang="en-US" altLang="ja-JP" dirty="0" smtClean="0"/>
              <a:t>OASE </a:t>
            </a:r>
            <a:r>
              <a:rPr lang="en-US" altLang="ja-JP" dirty="0"/>
              <a:t>is going to be installed to in advance. </a:t>
            </a:r>
            <a:endParaRPr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kumimoji="1" lang="ja-JP" altLang="en-US" dirty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9120985"/>
              </p:ext>
            </p:extLst>
          </p:nvPr>
        </p:nvGraphicFramePr>
        <p:xfrm>
          <a:off x="197392" y="1772771"/>
          <a:ext cx="8749216" cy="151220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869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56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865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5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+mn-ea"/>
                          <a:ea typeface="+mn-ea"/>
                          <a:cs typeface="+mn-cs"/>
                        </a:rPr>
                        <a:t>Description</a:t>
                      </a:r>
                      <a:endParaRPr lang="ja-JP" sz="105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File</a:t>
                      </a:r>
                      <a:endParaRPr lang="ja-JP" sz="105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1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Storage path</a:t>
                      </a:r>
                      <a:endParaRPr lang="ja-JP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3093">
                <a:tc>
                  <a:txBody>
                    <a:bodyPr/>
                    <a:lstStyle/>
                    <a:p>
                      <a:pPr algn="l"/>
                      <a:r>
                        <a:rPr lang="en-US" altLang="ja-JP" sz="1100" dirty="0" smtClean="0"/>
                        <a:t>OASE</a:t>
                      </a:r>
                      <a:r>
                        <a:rPr lang="ja-JP" altLang="en-US" sz="1100" baseline="0" dirty="0" smtClean="0"/>
                        <a:t> </a:t>
                      </a:r>
                      <a:r>
                        <a:rPr lang="en-US" altLang="ja-JP" sz="1100" baseline="0" dirty="0" smtClean="0"/>
                        <a:t>installer</a:t>
                      </a:r>
                      <a:endParaRPr lang="en-US" altLang="ja-JP" sz="1100" dirty="0"/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oase_installer.sh</a:t>
                      </a:r>
                      <a:endParaRPr lang="ja-JP" sz="1050" kern="100" dirty="0"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</a:rPr>
                        <a:t>/(</a:t>
                      </a:r>
                      <a:r>
                        <a:rPr lang="en-US" altLang="ja-JP" sz="900" kern="100" dirty="0" smtClean="0">
                          <a:effectLst/>
                        </a:rPr>
                        <a:t>Installation</a:t>
                      </a:r>
                      <a:r>
                        <a:rPr lang="en-US" altLang="ja-JP" sz="900" kern="100" baseline="0" dirty="0" smtClean="0">
                          <a:effectLst/>
                        </a:rPr>
                        <a:t> file e</a:t>
                      </a:r>
                      <a:r>
                        <a:rPr lang="en-US" altLang="ja-JP" sz="900" kern="100" dirty="0" smtClean="0">
                          <a:effectLst/>
                        </a:rPr>
                        <a:t>xtract path</a:t>
                      </a:r>
                      <a:r>
                        <a:rPr lang="en-US" sz="900" kern="100" dirty="0" smtClean="0">
                          <a:effectLst/>
                        </a:rPr>
                        <a:t>)/oase/oase_install_package/install_scripts</a:t>
                      </a:r>
                      <a:r>
                        <a:rPr lang="en-US" sz="900" kern="100" dirty="0">
                          <a:effectLst/>
                        </a:rPr>
                        <a:t>/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7057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050" dirty="0" smtClean="0"/>
                        <a:t>Answer</a:t>
                      </a:r>
                      <a:r>
                        <a:rPr kumimoji="1" lang="en-US" altLang="ja-JP" sz="1050" baseline="0" dirty="0" smtClean="0"/>
                        <a:t> file</a:t>
                      </a:r>
                      <a:endParaRPr kumimoji="1" lang="ja-JP" altLang="en-US" sz="1050" dirty="0"/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050" dirty="0"/>
                        <a:t>oase_answers.txt</a:t>
                      </a:r>
                      <a:endParaRPr kumimoji="1" lang="ja-JP" altLang="en-US" sz="1050" dirty="0"/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kern="100" dirty="0" smtClean="0">
                          <a:effectLst/>
                        </a:rPr>
                        <a:t>/(Installation</a:t>
                      </a:r>
                      <a:r>
                        <a:rPr lang="en-US" altLang="ja-JP" sz="900" kern="100" baseline="0" dirty="0" smtClean="0">
                          <a:effectLst/>
                        </a:rPr>
                        <a:t> file e</a:t>
                      </a:r>
                      <a:r>
                        <a:rPr lang="en-US" altLang="ja-JP" sz="900" kern="100" dirty="0" smtClean="0">
                          <a:effectLst/>
                        </a:rPr>
                        <a:t>xtract path)/oase/oase_install_package/install_scripts</a:t>
                      </a:r>
                      <a:r>
                        <a:rPr lang="en-US" altLang="ja-JP" sz="900" kern="100" dirty="0">
                          <a:effectLst/>
                        </a:rPr>
                        <a:t>/</a:t>
                      </a:r>
                      <a:endParaRPr lang="ja-JP" altLang="en-US" sz="900" dirty="0"/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31916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直線コネクタ 20"/>
          <p:cNvCxnSpPr/>
          <p:nvPr/>
        </p:nvCxnSpPr>
        <p:spPr>
          <a:xfrm>
            <a:off x="6804310" y="1713217"/>
            <a:ext cx="0" cy="2715954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3.3</a:t>
            </a:r>
            <a:r>
              <a:rPr lang="ja-JP" altLang="en-US" dirty="0"/>
              <a:t>　</a:t>
            </a:r>
            <a:r>
              <a:rPr lang="en-US" altLang="ja-JP" dirty="0" smtClean="0"/>
              <a:t>OASE</a:t>
            </a:r>
            <a:r>
              <a:rPr lang="ja-JP" altLang="en-US" dirty="0" smtClean="0"/>
              <a:t> </a:t>
            </a:r>
            <a:r>
              <a:rPr lang="en-US" altLang="ja-JP" dirty="0" smtClean="0"/>
              <a:t>construction flow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 smtClean="0"/>
              <a:t>Construction flow</a:t>
            </a:r>
            <a:r>
              <a:rPr kumimoji="1" lang="ja-JP" altLang="en-US" dirty="0" smtClean="0"/>
              <a:t>（</a:t>
            </a:r>
            <a:r>
              <a:rPr lang="en-US" altLang="ja-JP" dirty="0" smtClean="0"/>
              <a:t>offline</a:t>
            </a:r>
            <a:r>
              <a:rPr kumimoji="1" lang="ja-JP" altLang="en-US" dirty="0" smtClean="0"/>
              <a:t>）</a:t>
            </a:r>
            <a:endParaRPr kumimoji="1" lang="en-US" altLang="ja-JP" dirty="0"/>
          </a:p>
          <a:p>
            <a:pPr lvl="1"/>
            <a:r>
              <a:rPr lang="en-US" altLang="ja-JP" dirty="0" smtClean="0"/>
              <a:t>The construction flow is as follows</a:t>
            </a:r>
            <a:r>
              <a:rPr lang="en-US" altLang="ja-JP" dirty="0"/>
              <a:t>.</a:t>
            </a:r>
            <a:endParaRPr kumimoji="1" lang="ja-JP" altLang="en-US" dirty="0"/>
          </a:p>
        </p:txBody>
      </p:sp>
      <p:cxnSp>
        <p:nvCxnSpPr>
          <p:cNvPr id="5" name="直線コネクタ 4"/>
          <p:cNvCxnSpPr/>
          <p:nvPr/>
        </p:nvCxnSpPr>
        <p:spPr>
          <a:xfrm>
            <a:off x="2440994" y="2932899"/>
            <a:ext cx="0" cy="3376501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正方形/長方形 5"/>
          <p:cNvSpPr/>
          <p:nvPr/>
        </p:nvSpPr>
        <p:spPr>
          <a:xfrm>
            <a:off x="683461" y="1977287"/>
            <a:ext cx="3528490" cy="332397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dirty="0"/>
          </a:p>
        </p:txBody>
      </p:sp>
      <p:sp>
        <p:nvSpPr>
          <p:cNvPr id="11" name="正方形/長方形 92"/>
          <p:cNvSpPr>
            <a:spLocks noChangeArrowheads="1"/>
          </p:cNvSpPr>
          <p:nvPr/>
        </p:nvSpPr>
        <p:spPr bwMode="auto">
          <a:xfrm>
            <a:off x="907548" y="3765430"/>
            <a:ext cx="3066892" cy="1391810"/>
          </a:xfrm>
          <a:prstGeom prst="rect">
            <a:avLst/>
          </a:prstGeom>
          <a:solidFill>
            <a:srgbClr val="B6DDE8"/>
          </a:solidFill>
          <a:ln w="25400">
            <a:solidFill>
              <a:srgbClr val="0020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ja-JP" altLang="en-US" sz="12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③</a:t>
            </a:r>
            <a:r>
              <a:rPr kumimoji="0" lang="en-US" altLang="ja-JP" sz="12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Run OASE installer </a:t>
            </a:r>
            <a:br>
              <a:rPr kumimoji="0" lang="en-US" altLang="ja-JP" sz="12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</a:br>
            <a:r>
              <a:rPr kumimoji="0" lang="en-US" altLang="ja-JP" sz="12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(collect libraries)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ja-JP" altLang="en-US" sz="12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●</a:t>
            </a:r>
            <a:r>
              <a:rPr kumimoji="0" lang="en-US" altLang="ja-JP" sz="12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Process contents</a:t>
            </a:r>
          </a:p>
          <a:p>
            <a:pPr marL="228600" lvl="0" indent="-228600" eaLnBrk="0" fontAlgn="base" hangingPunct="0"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kumimoji="0" lang="en-US" altLang="ja-JP" sz="12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Configure Yum repository</a:t>
            </a:r>
          </a:p>
          <a:p>
            <a:pPr marL="228600" lvl="0" indent="-228600" eaLnBrk="0" fontAlgn="base" hangingPunct="0"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kumimoji="0" lang="en-US" altLang="ja-JP" sz="12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Collect libraries</a:t>
            </a:r>
          </a:p>
          <a:p>
            <a:pPr marL="228600" lvl="0" indent="-228600" eaLnBrk="0" fontAlgn="base" hangingPunct="0"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kumimoji="0" lang="en-US" altLang="ja-JP" sz="12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Create compressed file for </a:t>
            </a:r>
            <a:br>
              <a:rPr kumimoji="0" lang="en-US" altLang="ja-JP" sz="12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</a:br>
            <a:r>
              <a:rPr kumimoji="0" lang="en-US" altLang="ja-JP" sz="12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offline installation</a:t>
            </a:r>
          </a:p>
        </p:txBody>
      </p:sp>
      <p:sp>
        <p:nvSpPr>
          <p:cNvPr id="13" name="正方形/長方形 94"/>
          <p:cNvSpPr>
            <a:spLocks noChangeArrowheads="1"/>
          </p:cNvSpPr>
          <p:nvPr/>
        </p:nvSpPr>
        <p:spPr bwMode="auto">
          <a:xfrm>
            <a:off x="907548" y="3106284"/>
            <a:ext cx="3066892" cy="445229"/>
          </a:xfrm>
          <a:prstGeom prst="rect">
            <a:avLst/>
          </a:prstGeom>
          <a:solidFill>
            <a:srgbClr val="B6DDE8"/>
          </a:solidFill>
          <a:ln w="25400">
            <a:solidFill>
              <a:srgbClr val="0020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2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②</a:t>
            </a:r>
            <a:r>
              <a:rPr kumimoji="0" lang="en-US" altLang="ja-JP" sz="12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Edit Answer file</a:t>
            </a:r>
            <a:endParaRPr kumimoji="0" lang="ja-JP" altLang="ja-JP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14" name="正方形/長方形 95"/>
          <p:cNvSpPr>
            <a:spLocks noChangeArrowheads="1"/>
          </p:cNvSpPr>
          <p:nvPr/>
        </p:nvSpPr>
        <p:spPr bwMode="auto">
          <a:xfrm>
            <a:off x="907548" y="5472940"/>
            <a:ext cx="3066892" cy="610290"/>
          </a:xfrm>
          <a:prstGeom prst="rect">
            <a:avLst/>
          </a:prstGeom>
          <a:solidFill>
            <a:srgbClr val="B6DDE8"/>
          </a:solidFill>
          <a:ln w="25400">
            <a:solidFill>
              <a:srgbClr val="0020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2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④</a:t>
            </a:r>
            <a:r>
              <a:rPr kumimoji="0" lang="en-US" altLang="ja-JP" sz="12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Move installation package (for offline) to OASE server via storage memory</a:t>
            </a:r>
            <a:endParaRPr kumimoji="0" lang="ja-JP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16" name="Rectangle 20"/>
          <p:cNvSpPr>
            <a:spLocks noChangeArrowheads="1"/>
          </p:cNvSpPr>
          <p:nvPr/>
        </p:nvSpPr>
        <p:spPr bwMode="auto">
          <a:xfrm>
            <a:off x="2880399" y="14034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ja-JP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" panose="02040604050505020304" pitchFamily="18" charset="0"/>
              <a:ea typeface="ＭＳ Ｐゴシック" panose="020B0600070205080204" pitchFamily="50" charset="-128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" panose="02040604050505020304" pitchFamily="18" charset="0"/>
                <a:ea typeface="ＭＳ Ｐゴシック" panose="020B0600070205080204" pitchFamily="50" charset="-128"/>
                <a:cs typeface="Times New Roman" panose="02020603050405020304" pitchFamily="18" charset="0"/>
              </a:rPr>
              <a:t/>
            </a:r>
            <a:br>
              <a:rPr kumimoji="0" lang="en-US" altLang="ja-JP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" panose="02040604050505020304" pitchFamily="18" charset="0"/>
                <a:ea typeface="ＭＳ Ｐゴシック" panose="020B0600070205080204" pitchFamily="50" charset="-128"/>
                <a:cs typeface="Times New Roman" panose="02020603050405020304" pitchFamily="18" charset="0"/>
              </a:rPr>
            </a:br>
            <a:endParaRPr kumimoji="0" lang="en-US" altLang="ja-JP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正方形/長方形 92"/>
          <p:cNvSpPr>
            <a:spLocks noChangeArrowheads="1"/>
          </p:cNvSpPr>
          <p:nvPr/>
        </p:nvSpPr>
        <p:spPr bwMode="auto">
          <a:xfrm>
            <a:off x="907548" y="2461080"/>
            <a:ext cx="3066892" cy="473524"/>
          </a:xfrm>
          <a:prstGeom prst="rect">
            <a:avLst/>
          </a:prstGeom>
          <a:solidFill>
            <a:srgbClr val="B6DDE8"/>
          </a:solidFill>
          <a:ln w="25400">
            <a:solidFill>
              <a:srgbClr val="0020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ja-JP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①</a:t>
            </a:r>
            <a:r>
              <a:rPr kumimoji="0" lang="en-US" altLang="ja-JP" sz="12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Download files from GitHub</a:t>
            </a:r>
            <a:endParaRPr kumimoji="0" lang="ja-JP" altLang="en-US" sz="1200" dirty="0">
              <a:solidFill>
                <a:srgbClr val="000000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2" name="正方形/長方形 92"/>
          <p:cNvSpPr>
            <a:spLocks noChangeArrowheads="1"/>
          </p:cNvSpPr>
          <p:nvPr/>
        </p:nvSpPr>
        <p:spPr bwMode="auto">
          <a:xfrm>
            <a:off x="428030" y="1706674"/>
            <a:ext cx="2656614" cy="605758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ja-JP" sz="12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Server for library collection</a:t>
            </a:r>
            <a:endParaRPr kumimoji="0" lang="en-US" altLang="ja-JP" sz="1200" dirty="0">
              <a:solidFill>
                <a:srgbClr val="000000"/>
              </a:solidFill>
              <a:latin typeface="+mn-ea"/>
              <a:cs typeface="Times New Roman" panose="02020603050405020304" pitchFamily="18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ja-JP" sz="12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(offline)</a:t>
            </a:r>
            <a:endParaRPr kumimoji="0" lang="ja-JP" altLang="en-US" sz="1200" dirty="0">
              <a:solidFill>
                <a:srgbClr val="000000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5004060" y="2009553"/>
            <a:ext cx="3528490" cy="415582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dirty="0"/>
          </a:p>
        </p:txBody>
      </p:sp>
      <p:sp>
        <p:nvSpPr>
          <p:cNvPr id="17" name="正方形/長方形 92"/>
          <p:cNvSpPr>
            <a:spLocks noChangeArrowheads="1"/>
          </p:cNvSpPr>
          <p:nvPr/>
        </p:nvSpPr>
        <p:spPr bwMode="auto">
          <a:xfrm>
            <a:off x="4715900" y="1713217"/>
            <a:ext cx="1872380" cy="605758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ja-JP" sz="12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OASE</a:t>
            </a:r>
            <a:r>
              <a:rPr kumimoji="0" lang="ja-JP" altLang="en-US" sz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kumimoji="0" lang="en-US" altLang="ja-JP" sz="12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server operations</a:t>
            </a:r>
            <a:endParaRPr kumimoji="0" lang="en-US" altLang="ja-JP" sz="1200" dirty="0">
              <a:solidFill>
                <a:srgbClr val="000000"/>
              </a:solidFill>
              <a:latin typeface="+mn-ea"/>
              <a:cs typeface="Times New Roman" panose="02020603050405020304" pitchFamily="18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ja-JP" sz="12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(offline)</a:t>
            </a:r>
            <a:endParaRPr kumimoji="0" lang="ja-JP" altLang="en-US" sz="1200" dirty="0">
              <a:solidFill>
                <a:srgbClr val="000000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8" name="正方形/長方形 95"/>
          <p:cNvSpPr>
            <a:spLocks noChangeArrowheads="1"/>
          </p:cNvSpPr>
          <p:nvPr/>
        </p:nvSpPr>
        <p:spPr bwMode="auto">
          <a:xfrm>
            <a:off x="5249628" y="2464447"/>
            <a:ext cx="3066892" cy="610290"/>
          </a:xfrm>
          <a:prstGeom prst="rect">
            <a:avLst/>
          </a:prstGeom>
          <a:solidFill>
            <a:srgbClr val="B6DDE8"/>
          </a:solidFill>
          <a:ln w="25400">
            <a:solidFill>
              <a:srgbClr val="0020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2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⑤</a:t>
            </a:r>
            <a:r>
              <a:rPr kumimoji="0" lang="en-US" altLang="ja-JP" sz="12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Extract installation package </a:t>
            </a:r>
            <a:br>
              <a:rPr kumimoji="0" lang="en-US" altLang="ja-JP" sz="12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</a:br>
            <a:r>
              <a:rPr kumimoji="0" lang="en-US" altLang="ja-JP" sz="12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(for offline)</a:t>
            </a:r>
          </a:p>
        </p:txBody>
      </p:sp>
      <p:sp>
        <p:nvSpPr>
          <p:cNvPr id="19" name="正方形/長方形 94"/>
          <p:cNvSpPr>
            <a:spLocks noChangeArrowheads="1"/>
          </p:cNvSpPr>
          <p:nvPr/>
        </p:nvSpPr>
        <p:spPr bwMode="auto">
          <a:xfrm>
            <a:off x="5249628" y="3220209"/>
            <a:ext cx="3066892" cy="445229"/>
          </a:xfrm>
          <a:prstGeom prst="rect">
            <a:avLst/>
          </a:prstGeom>
          <a:solidFill>
            <a:srgbClr val="B6DDE8"/>
          </a:solidFill>
          <a:ln w="25400">
            <a:solidFill>
              <a:srgbClr val="0020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2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⑥</a:t>
            </a:r>
            <a:r>
              <a:rPr kumimoji="0" lang="en-US" altLang="ja-JP" sz="12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Edit answer file</a:t>
            </a:r>
            <a:endParaRPr kumimoji="0" lang="ja-JP" altLang="ja-JP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20" name="正方形/長方形 92"/>
          <p:cNvSpPr>
            <a:spLocks noChangeArrowheads="1"/>
          </p:cNvSpPr>
          <p:nvPr/>
        </p:nvSpPr>
        <p:spPr bwMode="auto">
          <a:xfrm>
            <a:off x="5234859" y="3837440"/>
            <a:ext cx="3066892" cy="2183920"/>
          </a:xfrm>
          <a:prstGeom prst="rect">
            <a:avLst/>
          </a:prstGeom>
          <a:solidFill>
            <a:srgbClr val="B6DDE8"/>
          </a:solidFill>
          <a:ln w="25400">
            <a:solidFill>
              <a:srgbClr val="0020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ja-JP" altLang="en-US" sz="12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③</a:t>
            </a:r>
            <a:r>
              <a:rPr kumimoji="0" lang="en-US" altLang="ja-JP" sz="12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Run OASE Installer</a:t>
            </a:r>
            <a:br>
              <a:rPr kumimoji="0" lang="en-US" altLang="ja-JP" sz="12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</a:br>
            <a:r>
              <a:rPr kumimoji="0" lang="en-US" altLang="ja-JP" sz="12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(for offline)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ja-JP" altLang="en-US" sz="12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●</a:t>
            </a:r>
            <a:r>
              <a:rPr kumimoji="0" lang="en-US" altLang="ja-JP" sz="12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Process contents</a:t>
            </a:r>
          </a:p>
          <a:p>
            <a:pPr marL="228600" lvl="0" indent="-228600" eaLnBrk="0" fontAlgn="base" hangingPunct="0"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kumimoji="0" lang="en-US" altLang="ja-JP" sz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C</a:t>
            </a:r>
            <a:r>
              <a:rPr kumimoji="0" lang="en-US" altLang="ja-JP" sz="12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onfigure OS Environment</a:t>
            </a:r>
          </a:p>
          <a:p>
            <a:pPr marL="228600" lvl="0" indent="-228600" eaLnBrk="0" fontAlgn="base" hangingPunct="0"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kumimoji="0" lang="en-US" altLang="ja-JP" sz="12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Configure yum repository</a:t>
            </a:r>
          </a:p>
          <a:p>
            <a:pPr marL="228600" lvl="0" indent="-228600" eaLnBrk="0" fontAlgn="base" hangingPunct="0"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kumimoji="0" lang="en-US" altLang="ja-JP" sz="12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Install Maria DB</a:t>
            </a:r>
          </a:p>
          <a:p>
            <a:pPr marL="228600" lvl="0" indent="-228600" eaLnBrk="0" fontAlgn="base" hangingPunct="0"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kumimoji="0" lang="en-US" altLang="ja-JP" sz="12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Install Apache</a:t>
            </a:r>
          </a:p>
          <a:p>
            <a:pPr marL="228600" lvl="0" indent="-228600" eaLnBrk="0" fontAlgn="base" hangingPunct="0"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kumimoji="0" lang="en-US" altLang="ja-JP" sz="12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Install Python related files</a:t>
            </a:r>
          </a:p>
          <a:p>
            <a:pPr marL="228600" lvl="0" indent="-228600" eaLnBrk="0" fontAlgn="base" hangingPunct="0"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kumimoji="0" lang="en-US" altLang="ja-JP" sz="12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Install RHDM</a:t>
            </a:r>
          </a:p>
          <a:p>
            <a:pPr marL="228600" lvl="0" indent="-228600" eaLnBrk="0" fontAlgn="base" hangingPunct="0"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kumimoji="0" lang="en-US" altLang="ja-JP" sz="12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Install RabbitMQ</a:t>
            </a:r>
          </a:p>
          <a:p>
            <a:pPr marL="228600" lvl="0" indent="-228600" eaLnBrk="0" fontAlgn="base" hangingPunct="0"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kumimoji="0" lang="en-US" altLang="ja-JP" sz="12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Install OASE</a:t>
            </a:r>
          </a:p>
        </p:txBody>
      </p:sp>
    </p:spTree>
    <p:extLst>
      <p:ext uri="{BB962C8B-B14F-4D97-AF65-F5344CB8AC3E}">
        <p14:creationId xmlns:p14="http://schemas.microsoft.com/office/powerpoint/2010/main" val="39965867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3.4</a:t>
            </a:r>
            <a:r>
              <a:rPr kumimoji="1" lang="ja-JP" altLang="en-US" dirty="0"/>
              <a:t>　</a:t>
            </a:r>
            <a:r>
              <a:rPr lang="en-US" altLang="ja-JP" dirty="0" smtClean="0"/>
              <a:t>Environment Construction</a:t>
            </a:r>
            <a:r>
              <a:rPr lang="ja-JP" altLang="en-US" dirty="0" smtClean="0"/>
              <a:t>（</a:t>
            </a:r>
            <a:r>
              <a:rPr lang="en-US" altLang="ja-JP" dirty="0" smtClean="0"/>
              <a:t>1/16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44143" y="692620"/>
            <a:ext cx="8964487" cy="583281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ja-JP" dirty="0"/>
              <a:t>※Execute in </a:t>
            </a:r>
            <a:r>
              <a:rPr lang="en-US" altLang="ja-JP" dirty="0">
                <a:solidFill>
                  <a:srgbClr val="FF0000"/>
                </a:solidFill>
              </a:rPr>
              <a:t>online environment</a:t>
            </a:r>
          </a:p>
          <a:p>
            <a:pPr marL="0" indent="0">
              <a:buNone/>
            </a:pPr>
            <a:r>
              <a:rPr lang="en-US" altLang="ja-JP" dirty="0"/>
              <a:t>※Execute as root user</a:t>
            </a:r>
          </a:p>
          <a:p>
            <a:pPr marL="0" indent="0">
              <a:buNone/>
            </a:pPr>
            <a:endParaRPr lang="en-US" altLang="ja-JP" dirty="0"/>
          </a:p>
          <a:p>
            <a:r>
              <a:rPr lang="en-US" altLang="ja-JP" dirty="0"/>
              <a:t>Download file from </a:t>
            </a:r>
            <a:r>
              <a:rPr lang="en-US" altLang="ja-JP" dirty="0" smtClean="0"/>
              <a:t>GitHub</a:t>
            </a:r>
            <a:endParaRPr lang="en-US" altLang="ja-JP" dirty="0"/>
          </a:p>
          <a:p>
            <a:pPr lvl="1"/>
            <a:r>
              <a:rPr lang="en-US" altLang="ja-JP" dirty="0"/>
              <a:t>Download file with the following command</a:t>
            </a:r>
            <a:br>
              <a:rPr lang="en-US" altLang="ja-JP" dirty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># wget https://github.com/exastro-suite/oase/releases/download/v</a:t>
            </a:r>
            <a:r>
              <a:rPr lang="en-US" altLang="ja-JP" dirty="0">
                <a:solidFill>
                  <a:srgbClr val="FF0000"/>
                </a:solidFill>
              </a:rPr>
              <a:t>x.x.x</a:t>
            </a:r>
            <a:r>
              <a:rPr lang="en-US" altLang="ja-JP" dirty="0"/>
              <a:t>/exastro-oase-</a:t>
            </a:r>
            <a:r>
              <a:rPr lang="en-US" altLang="ja-JP" dirty="0">
                <a:solidFill>
                  <a:srgbClr val="FF0000"/>
                </a:solidFill>
              </a:rPr>
              <a:t>x.x.x</a:t>
            </a:r>
            <a:r>
              <a:rPr lang="en-US" altLang="ja-JP" dirty="0"/>
              <a:t>.tar.gz</a:t>
            </a:r>
            <a:br>
              <a:rPr lang="en-US" altLang="ja-JP" dirty="0"/>
            </a:br>
            <a:endParaRPr lang="en-US" altLang="ja-JP" dirty="0"/>
          </a:p>
          <a:p>
            <a:pPr marL="180000" lvl="1" indent="0">
              <a:buNone/>
            </a:pPr>
            <a:r>
              <a:rPr lang="ja-JP" altLang="en-US" dirty="0"/>
              <a:t>   </a:t>
            </a:r>
            <a:r>
              <a:rPr lang="en-US" altLang="ja-JP" dirty="0"/>
              <a:t>※Please install curl command beforehand.</a:t>
            </a:r>
          </a:p>
          <a:p>
            <a:pPr marL="180000" lvl="1" indent="0">
              <a:buNone/>
            </a:pPr>
            <a:r>
              <a:rPr lang="ja-JP" altLang="en-US" dirty="0"/>
              <a:t>　</a:t>
            </a:r>
            <a:r>
              <a:rPr lang="en-US" altLang="ja-JP" dirty="0"/>
              <a:t>※</a:t>
            </a:r>
            <a:r>
              <a:rPr lang="en-US" altLang="ja-JP" dirty="0">
                <a:solidFill>
                  <a:srgbClr val="FF0000"/>
                </a:solidFill>
              </a:rPr>
              <a:t>Please change the version (x.x.x) according to the file.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/>
            </a:r>
            <a:br>
              <a:rPr lang="en-US" altLang="ja-JP" dirty="0"/>
            </a:br>
            <a:endParaRPr lang="en-US" altLang="ja-JP" dirty="0"/>
          </a:p>
          <a:p>
            <a:r>
              <a:rPr lang="en-US" altLang="ja-JP" dirty="0"/>
              <a:t>Extract file</a:t>
            </a:r>
          </a:p>
          <a:p>
            <a:pPr lvl="1"/>
            <a:r>
              <a:rPr lang="en-US" altLang="ja-JP" dirty="0"/>
              <a:t>Extract .tar.gz file</a:t>
            </a:r>
            <a:br>
              <a:rPr lang="en-US" altLang="ja-JP" dirty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sz="1400" dirty="0"/>
              <a:t># tar zxf</a:t>
            </a:r>
            <a:r>
              <a:rPr lang="ja-JP" altLang="en-US" sz="1400" dirty="0"/>
              <a:t> </a:t>
            </a:r>
            <a:r>
              <a:rPr lang="en-US" altLang="ja-JP" sz="1400" dirty="0" smtClean="0"/>
              <a:t>exastro-oase-</a:t>
            </a:r>
            <a:r>
              <a:rPr lang="en-US" altLang="ja-JP" sz="1400" dirty="0" smtClean="0">
                <a:solidFill>
                  <a:srgbClr val="FF0000"/>
                </a:solidFill>
              </a:rPr>
              <a:t>x.x.x</a:t>
            </a:r>
            <a:r>
              <a:rPr lang="en-US" altLang="ja-JP" sz="1400" dirty="0" smtClean="0"/>
              <a:t>.tar.gz</a:t>
            </a:r>
            <a:r>
              <a:rPr lang="en-US" altLang="ja-JP" sz="1400" dirty="0"/>
              <a:t/>
            </a:r>
            <a:br>
              <a:rPr lang="en-US" altLang="ja-JP" sz="1400" dirty="0"/>
            </a:br>
            <a:endParaRPr lang="en-US" altLang="ja-JP" dirty="0"/>
          </a:p>
          <a:p>
            <a:r>
              <a:rPr lang="en-US" altLang="ja-JP" dirty="0"/>
              <a:t>Change directory</a:t>
            </a:r>
          </a:p>
          <a:p>
            <a:pPr lvl="1"/>
            <a:r>
              <a:rPr lang="en-US" altLang="ja-JP" dirty="0"/>
              <a:t>Switch current directory to the directory where the answer file and shell is located.</a:t>
            </a:r>
            <a:br>
              <a:rPr lang="en-US" altLang="ja-JP" dirty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sz="1400" dirty="0"/>
              <a:t># cd e</a:t>
            </a:r>
            <a:r>
              <a:rPr lang="en-US" altLang="ja-JP" sz="1400" dirty="0" smtClean="0"/>
              <a:t>xastro-oase-</a:t>
            </a:r>
            <a:r>
              <a:rPr lang="en-US" altLang="ja-JP" sz="1400" dirty="0" smtClean="0">
                <a:solidFill>
                  <a:srgbClr val="FF0000"/>
                </a:solidFill>
              </a:rPr>
              <a:t>x.x.x</a:t>
            </a:r>
            <a:r>
              <a:rPr lang="en-US" altLang="ja-JP" sz="1400" dirty="0" smtClean="0"/>
              <a:t>/</a:t>
            </a:r>
            <a:r>
              <a:rPr lang="en-US" altLang="ja-JP" sz="1400" kern="100" dirty="0" smtClean="0"/>
              <a:t>oase</a:t>
            </a:r>
            <a:r>
              <a:rPr lang="en-US" altLang="ja-JP" sz="1400" dirty="0" smtClean="0"/>
              <a:t>_install_package/install_scripts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437962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3.5</a:t>
            </a:r>
            <a:r>
              <a:rPr lang="ja-JP" altLang="en-US" dirty="0"/>
              <a:t>　</a:t>
            </a:r>
            <a:r>
              <a:rPr lang="en-US" altLang="ja-JP" dirty="0" smtClean="0"/>
              <a:t>Environment Construction</a:t>
            </a:r>
            <a:r>
              <a:rPr lang="ja-JP" altLang="en-US" dirty="0" smtClean="0"/>
              <a:t>（</a:t>
            </a:r>
            <a:r>
              <a:rPr lang="en-US" altLang="ja-JP" dirty="0" smtClean="0"/>
              <a:t>2/16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3" y="692620"/>
            <a:ext cx="8964487" cy="5616476"/>
          </a:xfrm>
        </p:spPr>
        <p:txBody>
          <a:bodyPr>
            <a:normAutofit/>
          </a:bodyPr>
          <a:lstStyle/>
          <a:p>
            <a:r>
              <a:rPr lang="en-US" altLang="ja-JP" dirty="0"/>
              <a:t>Edit </a:t>
            </a:r>
            <a:r>
              <a:rPr lang="en-US" altLang="ja-JP" dirty="0" smtClean="0"/>
              <a:t>Answer </a:t>
            </a:r>
            <a:r>
              <a:rPr lang="en-US" altLang="ja-JP" dirty="0"/>
              <a:t>file </a:t>
            </a:r>
            <a:r>
              <a:rPr lang="en-US" altLang="ja-JP" dirty="0" smtClean="0"/>
              <a:t>(</a:t>
            </a:r>
            <a:r>
              <a:rPr lang="en-US" altLang="ja-JP" kern="100" dirty="0" smtClean="0"/>
              <a:t>ita</a:t>
            </a:r>
            <a:r>
              <a:rPr lang="en-US" altLang="ja-JP" dirty="0" smtClean="0"/>
              <a:t>_answers.txt</a:t>
            </a:r>
            <a:r>
              <a:rPr lang="en-US" altLang="ja-JP" dirty="0"/>
              <a:t>).</a:t>
            </a:r>
          </a:p>
          <a:p>
            <a:pPr lvl="1"/>
            <a:r>
              <a:rPr lang="en-US" altLang="ja-JP" dirty="0" smtClean="0"/>
              <a:t>Create </a:t>
            </a:r>
            <a:r>
              <a:rPr lang="en-US" altLang="ja-JP" dirty="0"/>
              <a:t>the answer file before gathering any libraries.</a:t>
            </a:r>
          </a:p>
          <a:p>
            <a:pPr lvl="1"/>
            <a:r>
              <a:rPr lang="en-US" altLang="ja-JP" dirty="0"/>
              <a:t>If you want to collect libraries, change the "install_mode" setting value to "gather_library</a:t>
            </a:r>
            <a:r>
              <a:rPr lang="en-US" altLang="ja-JP" dirty="0" smtClean="0"/>
              <a:t>“.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/>
            </a:r>
            <a:br>
              <a:rPr lang="en-US" altLang="ja-JP" dirty="0"/>
            </a:br>
            <a:endParaRPr lang="en-US" altLang="ja-JP" dirty="0"/>
          </a:p>
          <a:p>
            <a:endParaRPr lang="en-US" altLang="ja-JP" dirty="0"/>
          </a:p>
          <a:p>
            <a:pPr lvl="1"/>
            <a:endParaRPr lang="en-US" altLang="ja-JP" dirty="0"/>
          </a:p>
        </p:txBody>
      </p:sp>
      <p:graphicFrame>
        <p:nvGraphicFramePr>
          <p:cNvPr id="8" name="表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3425458"/>
              </p:ext>
            </p:extLst>
          </p:nvPr>
        </p:nvGraphicFramePr>
        <p:xfrm>
          <a:off x="179513" y="2060810"/>
          <a:ext cx="8784000" cy="405252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00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1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41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955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151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Item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Required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Initial value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9069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solidFill>
                            <a:schemeClr val="bg1"/>
                          </a:solidFill>
                          <a:effectLst/>
                        </a:rPr>
                        <a:t>install_mode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○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Install_Online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dirty="0" smtClean="0"/>
                        <a:t>Install</a:t>
                      </a:r>
                      <a:r>
                        <a:rPr lang="en-US" altLang="ja-JP" sz="1050" baseline="0" dirty="0" smtClean="0"/>
                        <a:t> mode settings</a:t>
                      </a:r>
                      <a:endParaRPr lang="en-US" altLang="ja-JP" sz="1050" dirty="0" smtClean="0"/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altLang="en-US" sz="900" dirty="0" smtClean="0"/>
                        <a:t>・</a:t>
                      </a:r>
                      <a:r>
                        <a:rPr lang="en-US" altLang="ja-JP" sz="900" dirty="0" smtClean="0"/>
                        <a:t>Install_Online</a:t>
                      </a:r>
                      <a:r>
                        <a:rPr lang="ja-JP" altLang="en-US" sz="900" dirty="0" smtClean="0"/>
                        <a:t>：</a:t>
                      </a:r>
                      <a:r>
                        <a:rPr lang="en-US" altLang="ja-JP" sz="900" dirty="0" smtClean="0"/>
                        <a:t>Online</a:t>
                      </a:r>
                      <a:r>
                        <a:rPr lang="en-US" altLang="ja-JP" sz="900" baseline="0" dirty="0" smtClean="0"/>
                        <a:t> install</a:t>
                      </a:r>
                      <a:endParaRPr lang="en-US" altLang="ja-JP" sz="900" dirty="0" smtClean="0"/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altLang="en-US" sz="900" dirty="0" smtClean="0"/>
                        <a:t>・</a:t>
                      </a:r>
                      <a:r>
                        <a:rPr lang="en-US" altLang="ja-JP" sz="900" dirty="0" smtClean="0"/>
                        <a:t>Install_Offline</a:t>
                      </a:r>
                      <a:r>
                        <a:rPr lang="ja-JP" altLang="en-US" sz="900" dirty="0" smtClean="0"/>
                        <a:t>：</a:t>
                      </a:r>
                      <a:r>
                        <a:rPr lang="en-US" altLang="ja-JP" sz="900" dirty="0" smtClean="0"/>
                        <a:t>Offline</a:t>
                      </a:r>
                      <a:r>
                        <a:rPr lang="en-US" altLang="ja-JP" sz="900" baseline="0" dirty="0" smtClean="0"/>
                        <a:t> install</a:t>
                      </a:r>
                      <a:endParaRPr lang="en-US" altLang="ja-JP" sz="900" dirty="0" smtClean="0"/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altLang="en-US" sz="900" dirty="0" smtClean="0"/>
                        <a:t>・</a:t>
                      </a:r>
                      <a:r>
                        <a:rPr lang="en-US" altLang="ja-JP" sz="900" dirty="0" smtClean="0"/>
                        <a:t>Gather_Library</a:t>
                      </a:r>
                      <a:r>
                        <a:rPr lang="ja-JP" altLang="en-US" sz="900" dirty="0" smtClean="0"/>
                        <a:t>：</a:t>
                      </a:r>
                      <a:r>
                        <a:rPr lang="en-US" altLang="ja-JP" sz="900" dirty="0" smtClean="0"/>
                        <a:t>Gather</a:t>
                      </a:r>
                      <a:r>
                        <a:rPr lang="en-US" altLang="ja-JP" sz="900" baseline="0" dirty="0" smtClean="0"/>
                        <a:t> library</a:t>
                      </a:r>
                      <a:endParaRPr lang="en-US" altLang="ja-JP" sz="900" dirty="0" smtClean="0"/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altLang="en-US" sz="900" dirty="0" smtClean="0"/>
                        <a:t>・</a:t>
                      </a:r>
                      <a:r>
                        <a:rPr lang="en-US" altLang="ja-JP" sz="900" dirty="0" smtClean="0"/>
                        <a:t>Versionup_All</a:t>
                      </a:r>
                      <a:r>
                        <a:rPr lang="ja-JP" altLang="en-US" sz="900" dirty="0" smtClean="0"/>
                        <a:t>：</a:t>
                      </a:r>
                      <a:r>
                        <a:rPr lang="en-US" altLang="ja-JP" sz="900" dirty="0" smtClean="0"/>
                        <a:t>Update OASE (with library installation)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altLang="en-US" sz="900" dirty="0" smtClean="0"/>
                        <a:t>・</a:t>
                      </a:r>
                      <a:r>
                        <a:rPr lang="en-US" altLang="ja-JP" sz="900" dirty="0" smtClean="0"/>
                        <a:t>Versionup_OASE</a:t>
                      </a:r>
                      <a:r>
                        <a:rPr lang="ja-JP" altLang="en-US" sz="900" dirty="0" smtClean="0"/>
                        <a:t>：</a:t>
                      </a:r>
                      <a:r>
                        <a:rPr lang="en-US" altLang="ja-JP" sz="900" dirty="0" smtClean="0"/>
                        <a:t>Update OASE (without library installation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altLang="en-US" sz="900" dirty="0" smtClean="0"/>
                        <a:t>・</a:t>
                      </a:r>
                      <a:r>
                        <a:rPr lang="en-US" altLang="ja-JP" sz="900" dirty="0" smtClean="0"/>
                        <a:t>Uninstall</a:t>
                      </a:r>
                      <a:r>
                        <a:rPr lang="ja-JP" altLang="en-US" sz="900" dirty="0" smtClean="0"/>
                        <a:t>：</a:t>
                      </a:r>
                      <a:r>
                        <a:rPr lang="en-US" altLang="ja-JP" sz="900" dirty="0" smtClean="0"/>
                        <a:t>Uninstall</a:t>
                      </a:r>
                      <a:r>
                        <a:rPr lang="en-US" altLang="ja-JP" sz="900" baseline="0" dirty="0" smtClean="0"/>
                        <a:t> OASE</a:t>
                      </a:r>
                      <a:endParaRPr lang="en-US" altLang="ja-JP" sz="900" dirty="0" smtClean="0"/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※See</a:t>
                      </a:r>
                      <a:r>
                        <a:rPr lang="en-US" altLang="ja-JP" sz="900" kern="1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 references for more details.</a:t>
                      </a:r>
                      <a:endParaRPr lang="en-US" altLang="ja-JP" sz="900" kern="100" dirty="0" smtClean="0">
                        <a:solidFill>
                          <a:srgbClr val="FF0000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47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00" kern="100" dirty="0">
                          <a:solidFill>
                            <a:schemeClr val="bg1"/>
                          </a:solidFill>
                          <a:effectLst/>
                        </a:rPr>
                        <a:t>RabbitMQ_username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100" kern="100" dirty="0">
                          <a:effectLst/>
                        </a:rPr>
                        <a:t>○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altLang="ja-JP" sz="9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administrator</a:t>
                      </a:r>
                      <a:endParaRPr kumimoji="1" lang="ja-JP" sz="9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50" kern="100" dirty="0" smtClean="0">
                          <a:effectLst/>
                        </a:rPr>
                        <a:t>RabbitMQ</a:t>
                      </a:r>
                      <a:r>
                        <a:rPr lang="ja-JP" altLang="en-US" sz="1050" kern="100" baseline="0" dirty="0" smtClean="0">
                          <a:effectLst/>
                        </a:rPr>
                        <a:t> </a:t>
                      </a:r>
                      <a:r>
                        <a:rPr lang="en-US" altLang="ja-JP" sz="1050" kern="100" baseline="0" dirty="0" smtClean="0">
                          <a:effectLst/>
                        </a:rPr>
                        <a:t>user name</a:t>
                      </a:r>
                      <a:endParaRPr lang="ja-JP" alt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00" kern="100" dirty="0">
                          <a:solidFill>
                            <a:schemeClr val="bg1"/>
                          </a:solidFill>
                          <a:effectLst/>
                        </a:rPr>
                        <a:t>RabbitMQ_password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100" kern="100" dirty="0">
                          <a:effectLst/>
                        </a:rPr>
                        <a:t>○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altLang="ja-JP" sz="9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password</a:t>
                      </a:r>
                      <a:endParaRPr kumimoji="1" lang="ja-JP" sz="9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50" kern="100" dirty="0" smtClean="0">
                          <a:effectLst/>
                        </a:rPr>
                        <a:t>RabbitMQ</a:t>
                      </a:r>
                      <a:r>
                        <a:rPr lang="ja-JP" altLang="en-US" sz="1050" kern="100" baseline="0" dirty="0" smtClean="0">
                          <a:effectLst/>
                        </a:rPr>
                        <a:t> </a:t>
                      </a:r>
                      <a:r>
                        <a:rPr lang="en-US" altLang="ja-JP" sz="1050" kern="100" baseline="0" dirty="0" smtClean="0">
                          <a:effectLst/>
                        </a:rPr>
                        <a:t>password</a:t>
                      </a:r>
                      <a:endParaRPr lang="ja-JP" alt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00" kern="100" dirty="0">
                          <a:solidFill>
                            <a:schemeClr val="bg1"/>
                          </a:solidFill>
                          <a:effectLst/>
                        </a:rPr>
                        <a:t>RabbitMQ_queuename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100" kern="100" dirty="0">
                          <a:effectLst/>
                        </a:rPr>
                        <a:t>○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altLang="ja-JP" sz="9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oase</a:t>
                      </a:r>
                      <a:endParaRPr kumimoji="1" lang="ja-JP" sz="9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5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RabbitMQ</a:t>
                      </a:r>
                      <a:r>
                        <a:rPr lang="ja-JP" altLang="en-US" sz="1050" kern="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ja-JP" sz="1050" kern="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queue name</a:t>
                      </a:r>
                      <a:r>
                        <a:rPr lang="ja-JP" altLang="en-US" sz="105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（</a:t>
                      </a:r>
                      <a:r>
                        <a:rPr lang="en-US" altLang="ja-JP" sz="105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Generated</a:t>
                      </a:r>
                      <a:r>
                        <a:rPr lang="ja-JP" altLang="en-US" sz="105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）</a:t>
                      </a:r>
                      <a:endParaRPr lang="ja-JP" alt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151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00" kern="100" dirty="0">
                          <a:solidFill>
                            <a:schemeClr val="bg1"/>
                          </a:solidFill>
                          <a:effectLst/>
                        </a:rPr>
                        <a:t>RabbitMQ_ipaddr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100" kern="100" dirty="0">
                          <a:effectLst/>
                        </a:rPr>
                        <a:t>○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sz="9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kumimoji="1" lang="ja-JP" sz="9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50" kern="100" dirty="0" smtClean="0">
                          <a:effectLst/>
                        </a:rPr>
                        <a:t>RabbitMQ</a:t>
                      </a:r>
                      <a:r>
                        <a:rPr lang="ja-JP" altLang="en-US" sz="1050" kern="100" baseline="0" dirty="0" smtClean="0">
                          <a:effectLst/>
                        </a:rPr>
                        <a:t> </a:t>
                      </a:r>
                      <a:r>
                        <a:rPr lang="en-US" altLang="ja-JP" sz="1050" kern="100" baseline="0" dirty="0" smtClean="0">
                          <a:effectLst/>
                        </a:rPr>
                        <a:t>IP Address</a:t>
                      </a:r>
                      <a:endParaRPr lang="ja-JP" alt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858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00" kern="100" dirty="0">
                          <a:solidFill>
                            <a:schemeClr val="bg1"/>
                          </a:solidFill>
                          <a:effectLst/>
                        </a:rPr>
                        <a:t>db_root_password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altLang="ja-JP" sz="11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  <a:endParaRPr kumimoji="1" lang="ja-JP" altLang="en-US" sz="11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altLang="ja-JP" sz="9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password</a:t>
                      </a:r>
                      <a:endParaRPr kumimoji="1" lang="ja-JP" sz="9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altLang="ja-JP" sz="105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MariaDB</a:t>
                      </a:r>
                      <a:r>
                        <a:rPr kumimoji="1" lang="ja-JP" altLang="en-US" sz="1050" kern="1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altLang="ja-JP" sz="105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root</a:t>
                      </a:r>
                      <a:r>
                        <a:rPr kumimoji="1" lang="ja-JP" altLang="en-US" sz="1050" kern="1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altLang="ja-JP" sz="1050" kern="1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password</a:t>
                      </a:r>
                      <a:endParaRPr kumimoji="1" lang="ja-JP" altLang="ja-JP" sz="105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71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>
                          <a:solidFill>
                            <a:schemeClr val="bg1"/>
                          </a:solidFill>
                          <a:effectLst/>
                        </a:rPr>
                        <a:t>db_name</a:t>
                      </a:r>
                      <a:endParaRPr lang="ja-JP" altLang="ja-JP" sz="1000" kern="1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altLang="ja-JP" sz="11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  <a:endParaRPr kumimoji="1" lang="ja-JP" altLang="en-US" sz="11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altLang="ja-JP" sz="9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OASE_DB</a:t>
                      </a:r>
                      <a:endParaRPr kumimoji="1" lang="ja-JP" sz="9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OASE</a:t>
                      </a:r>
                      <a:r>
                        <a:rPr lang="ja-JP" altLang="en-US" sz="1050" kern="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altLang="ja-JP" sz="105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MariaDB</a:t>
                      </a:r>
                      <a:r>
                        <a:rPr kumimoji="1" lang="ja-JP" altLang="en-US" sz="1050" kern="1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altLang="ja-JP" sz="1050" kern="1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database name</a:t>
                      </a:r>
                      <a:endParaRPr lang="ja-JP" alt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151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00" kern="100" dirty="0">
                          <a:solidFill>
                            <a:schemeClr val="bg1"/>
                          </a:solidFill>
                          <a:effectLst/>
                        </a:rPr>
                        <a:t>db_username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altLang="ja-JP" sz="11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  <a:endParaRPr kumimoji="1" lang="ja-JP" altLang="en-US" sz="11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altLang="ja-JP" sz="9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OASE_USER</a:t>
                      </a:r>
                      <a:endParaRPr kumimoji="1" lang="ja-JP" sz="9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OASE</a:t>
                      </a:r>
                      <a:r>
                        <a:rPr lang="ja-JP" altLang="en-US" sz="1050" kern="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altLang="ja-JP" sz="105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MariaDB</a:t>
                      </a:r>
                      <a:r>
                        <a:rPr kumimoji="1" lang="ja-JP" altLang="en-US" sz="1050" kern="1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altLang="ja-JP" sz="1050" kern="1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database username</a:t>
                      </a:r>
                      <a:endParaRPr lang="ja-JP" alt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90586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3.6</a:t>
            </a:r>
            <a:r>
              <a:rPr lang="ja-JP" altLang="en-US" dirty="0"/>
              <a:t>　</a:t>
            </a:r>
            <a:r>
              <a:rPr lang="en-US" altLang="ja-JP" dirty="0" smtClean="0"/>
              <a:t>Environment Construction</a:t>
            </a:r>
            <a:r>
              <a:rPr lang="ja-JP" altLang="en-US" dirty="0" smtClean="0"/>
              <a:t>（</a:t>
            </a:r>
            <a:r>
              <a:rPr lang="en-US" altLang="ja-JP" dirty="0" smtClean="0"/>
              <a:t>3/16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3" y="692620"/>
            <a:ext cx="8964487" cy="5616476"/>
          </a:xfrm>
        </p:spPr>
        <p:txBody>
          <a:bodyPr>
            <a:normAutofit/>
          </a:bodyPr>
          <a:lstStyle/>
          <a:p>
            <a:r>
              <a:rPr lang="en-US" altLang="ja-JP" dirty="0" smtClean="0"/>
              <a:t>Edit Answer file</a:t>
            </a:r>
            <a:r>
              <a:rPr lang="ja-JP" altLang="en-US" dirty="0" smtClean="0"/>
              <a:t> </a:t>
            </a:r>
            <a:r>
              <a:rPr lang="en-US" altLang="ja-JP" dirty="0" smtClean="0"/>
              <a:t>(</a:t>
            </a:r>
            <a:r>
              <a:rPr lang="en-US" altLang="ja-JP" dirty="0"/>
              <a:t>oase_answers.txt</a:t>
            </a:r>
            <a:r>
              <a:rPr lang="en-US" altLang="ja-JP" dirty="0" smtClean="0"/>
              <a:t>)</a:t>
            </a:r>
            <a:r>
              <a:rPr lang="ja-JP" altLang="en-US" dirty="0" smtClean="0"/>
              <a:t> </a:t>
            </a:r>
            <a:r>
              <a:rPr lang="en-US" altLang="ja-JP" dirty="0" smtClean="0"/>
              <a:t>(2/3)</a:t>
            </a:r>
            <a:endParaRPr lang="ja-JP" altLang="en-US" dirty="0" smtClean="0"/>
          </a:p>
          <a:p>
            <a:pPr lvl="1"/>
            <a:r>
              <a:rPr lang="en-US" altLang="ja-JP" dirty="0"/>
              <a:t>Edit the OASE Environment Construction setting file (oase_answers.txt) by using the table below.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endParaRPr lang="en-US" altLang="ja-JP" dirty="0"/>
          </a:p>
          <a:p>
            <a:pPr lvl="1"/>
            <a:endParaRPr lang="en-US" altLang="ja-JP" dirty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9290189"/>
              </p:ext>
            </p:extLst>
          </p:nvPr>
        </p:nvGraphicFramePr>
        <p:xfrm>
          <a:off x="179513" y="1772770"/>
          <a:ext cx="8784000" cy="408813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561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1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6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195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583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Item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Required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Initial</a:t>
                      </a:r>
                      <a:r>
                        <a:rPr lang="en-US" altLang="ja-JP" sz="1000" kern="100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value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83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00" kern="100" dirty="0">
                          <a:solidFill>
                            <a:schemeClr val="bg1"/>
                          </a:solidFill>
                          <a:effectLst/>
                        </a:rPr>
                        <a:t>db_password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altLang="ja-JP" sz="11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  <a:endParaRPr kumimoji="1" lang="ja-JP" altLang="en-US" sz="11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altLang="ja-JP" sz="9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OASE_PASSWD</a:t>
                      </a:r>
                      <a:endParaRPr kumimoji="1" lang="ja-JP" sz="9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OASE MariaDB Database password</a:t>
                      </a:r>
                      <a:endParaRPr lang="ja-JP" altLang="ja-JP" sz="1050" kern="100" dirty="0"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9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00" kern="100" dirty="0">
                          <a:solidFill>
                            <a:schemeClr val="bg1"/>
                          </a:solidFill>
                          <a:effectLst/>
                        </a:rPr>
                        <a:t>db_erase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altLang="ja-JP" sz="11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  <a:endParaRPr kumimoji="1" lang="ja-JP" altLang="en-US" sz="11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sz="9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kumimoji="1" lang="ja-JP" sz="9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kumimoji="1" lang="en-US" altLang="ja-JP" sz="10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Decides</a:t>
                      </a:r>
                      <a:r>
                        <a:rPr kumimoji="1" lang="en-US" altLang="ja-JP" sz="105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whether to delete or leave the DB when uninstalling OASE</a:t>
                      </a:r>
                      <a:endParaRPr lang="ja-JP" sz="1050" kern="100" dirty="0"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solidFill>
                            <a:schemeClr val="bg1"/>
                          </a:solidFill>
                          <a:effectLst/>
                        </a:rPr>
                        <a:t>jboss_root_directory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altLang="ja-JP" sz="11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  <a:endParaRPr kumimoji="1" lang="ja-JP" altLang="en-US" sz="11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altLang="ja-JP" sz="9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/exastro/WildFly</a:t>
                      </a:r>
                      <a:endParaRPr kumimoji="1" lang="ja-JP" sz="9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Jboss</a:t>
                      </a:r>
                      <a:r>
                        <a:rPr lang="ja-JP" altLang="en-US" sz="1050" kern="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ja-JP" sz="1050" kern="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installation directory</a:t>
                      </a:r>
                      <a:endParaRPr lang="ja-JP" sz="1050" kern="100" dirty="0"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solidFill>
                            <a:schemeClr val="bg1"/>
                          </a:solidFill>
                          <a:effectLst/>
                        </a:rPr>
                        <a:t>rhdm_adminname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altLang="ja-JP" sz="11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  <a:endParaRPr kumimoji="1" lang="ja-JP" altLang="en-US" sz="11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admin0000</a:t>
                      </a:r>
                      <a:endParaRPr lang="ja-JP" sz="900" kern="100" dirty="0"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RHDM</a:t>
                      </a:r>
                      <a:r>
                        <a:rPr lang="ja-JP" altLang="en-US" sz="1050" kern="100" baseline="0" dirty="0" smtClean="0"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ja-JP" sz="1050" kern="100" baseline="0" dirty="0" smtClean="0"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administrator name</a:t>
                      </a:r>
                      <a:endParaRPr kumimoji="1" lang="ja-JP" sz="105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 dirty="0" smtClean="0">
                          <a:solidFill>
                            <a:schemeClr val="bg1"/>
                          </a:solidFill>
                          <a:effectLst/>
                        </a:rPr>
                        <a:t>rhdm_password</a:t>
                      </a:r>
                      <a:endParaRPr lang="ja-JP" sz="1100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○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password@1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kumimoji="1" lang="en-US" altLang="ja-JP" sz="11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RHDM</a:t>
                      </a:r>
                      <a:r>
                        <a:rPr kumimoji="1" lang="ja-JP" altLang="en-US" sz="1100" kern="1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altLang="ja-JP" sz="1100" kern="1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password</a:t>
                      </a:r>
                      <a:endParaRPr kumimoji="1" lang="ja-JP" sz="11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bg1"/>
                          </a:solidFill>
                          <a:effectLst/>
                        </a:rPr>
                        <a:t>dm_ipaddrport</a:t>
                      </a:r>
                      <a:endParaRPr lang="ja-JP" sz="1100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100" kern="100" dirty="0">
                          <a:effectLst/>
                        </a:rPr>
                        <a:t>○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localhost:8080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1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RHDM</a:t>
                      </a:r>
                      <a:r>
                        <a:rPr lang="en-US" altLang="ja-JP" sz="1100" kern="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IP address and port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bg1"/>
                          </a:solidFill>
                          <a:effectLst/>
                        </a:rPr>
                        <a:t>rulefile_rootpath</a:t>
                      </a:r>
                      <a:endParaRPr lang="ja-JP" sz="1100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100" kern="100" dirty="0">
                          <a:effectLst/>
                        </a:rPr>
                        <a:t>○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/exastro/rule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1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RHDM</a:t>
                      </a:r>
                      <a:r>
                        <a:rPr lang="ja-JP" altLang="en-US" sz="1100" kern="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ja-JP" sz="1100" kern="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rule setting file path</a:t>
                      </a:r>
                      <a:r>
                        <a:rPr lang="ja-JP" altLang="en-US" sz="11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（</a:t>
                      </a:r>
                      <a:r>
                        <a:rPr lang="en-US" altLang="ja-JP" sz="11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generated</a:t>
                      </a:r>
                      <a:r>
                        <a:rPr lang="ja-JP" altLang="en-US" sz="11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）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8040">
                <a:tc>
                  <a:txBody>
                    <a:bodyPr/>
                    <a:lstStyle/>
                    <a:p>
                      <a:r>
                        <a:rPr lang="en-US" altLang="ja-JP" sz="1100" dirty="0"/>
                        <a:t>apply_ipaddrport</a:t>
                      </a:r>
                      <a:endParaRPr lang="ja-JP" altLang="en-US" sz="1100" dirty="0"/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altLang="ja-JP" sz="11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  <a:endParaRPr kumimoji="1" lang="ja-JP" sz="11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altLang="ja-JP" sz="9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127.0.0.1:50001</a:t>
                      </a:r>
                      <a:endParaRPr kumimoji="1" lang="ja-JP" sz="9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altLang="ja-JP" sz="11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IP and Port that Apply service starts,</a:t>
                      </a:r>
                      <a:endParaRPr kumimoji="1" lang="ja-JP" sz="11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5834">
                <a:tc>
                  <a:txBody>
                    <a:bodyPr/>
                    <a:lstStyle/>
                    <a:p>
                      <a:r>
                        <a:rPr lang="en-US" altLang="ja-JP" sz="1100" dirty="0"/>
                        <a:t>mavenrep_path</a:t>
                      </a:r>
                      <a:endParaRPr lang="ja-JP" altLang="en-US" sz="1100" dirty="0"/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altLang="ja-JP" sz="11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  <a:endParaRPr kumimoji="1" lang="ja-JP" sz="11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altLang="ja-JP" sz="9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/root/.m2/repository/com/oase/</a:t>
                      </a:r>
                      <a:endParaRPr kumimoji="1" lang="ja-JP" sz="9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altLang="ja-JP" sz="11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Maven</a:t>
                      </a:r>
                      <a:r>
                        <a:rPr kumimoji="1" lang="ja-JP" altLang="en-US" sz="1100" kern="1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altLang="ja-JP" sz="11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jar</a:t>
                      </a:r>
                      <a:r>
                        <a:rPr kumimoji="1" lang="ja-JP" altLang="en-US" sz="1100" kern="1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altLang="ja-JP" sz="1100" kern="1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file storage place.</a:t>
                      </a:r>
                      <a:endParaRPr kumimoji="1" lang="ja-JP" sz="11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5834">
                <a:tc>
                  <a:txBody>
                    <a:bodyPr/>
                    <a:lstStyle/>
                    <a:p>
                      <a:r>
                        <a:rPr lang="en-US" altLang="ja-JP" sz="1100" dirty="0"/>
                        <a:t>oasemail_smtp</a:t>
                      </a:r>
                      <a:endParaRPr lang="ja-JP" altLang="en-US" sz="1100" dirty="0"/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altLang="ja-JP" sz="11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  <a:endParaRPr kumimoji="1" lang="ja-JP" altLang="en-US" sz="11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altLang="ja-JP" sz="9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"{'IPADDR':'127.0.0.1','PORT':25,'AUTH':False}"</a:t>
                      </a:r>
                      <a:endParaRPr kumimoji="1" lang="ja-JP" sz="9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altLang="ja-JP" sz="11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OASE</a:t>
                      </a:r>
                      <a:r>
                        <a:rPr kumimoji="1" lang="ja-JP" altLang="en-US" sz="1100" kern="1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altLang="ja-JP" sz="1100" kern="1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Mail server settings</a:t>
                      </a:r>
                      <a:endParaRPr kumimoji="1" lang="ja-JP" sz="11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6472">
                <a:tc>
                  <a:txBody>
                    <a:bodyPr/>
                    <a:lstStyle/>
                    <a:p>
                      <a:r>
                        <a:rPr lang="en-US" altLang="ja-JP" sz="1100" dirty="0"/>
                        <a:t>oase_directory</a:t>
                      </a:r>
                      <a:endParaRPr lang="ja-JP" altLang="en-US" sz="1100" dirty="0"/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altLang="ja-JP" sz="11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  <a:endParaRPr kumimoji="1" lang="ja-JP" altLang="en-US" sz="11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altLang="ja-JP" sz="9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/exastro</a:t>
                      </a:r>
                      <a:endParaRPr kumimoji="1" lang="ja-JP" sz="9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altLang="ja-JP" sz="11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OASE</a:t>
                      </a:r>
                      <a:r>
                        <a:rPr kumimoji="1" lang="ja-JP" altLang="en-US" sz="1100" kern="1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altLang="ja-JP" sz="1100" kern="1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installation path</a:t>
                      </a:r>
                      <a:endParaRPr kumimoji="1" lang="en-US" altLang="ja-JP" sz="11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21344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3.7</a:t>
            </a:r>
            <a:r>
              <a:rPr lang="ja-JP" altLang="en-US" dirty="0"/>
              <a:t>　</a:t>
            </a:r>
            <a:r>
              <a:rPr lang="en-US" altLang="ja-JP" dirty="0" smtClean="0"/>
              <a:t>Environment Construction</a:t>
            </a:r>
            <a:r>
              <a:rPr lang="ja-JP" altLang="en-US" dirty="0" smtClean="0"/>
              <a:t>（</a:t>
            </a:r>
            <a:r>
              <a:rPr lang="en-US" altLang="ja-JP" dirty="0" smtClean="0"/>
              <a:t>4/16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3" y="692620"/>
            <a:ext cx="8964487" cy="5616476"/>
          </a:xfrm>
        </p:spPr>
        <p:txBody>
          <a:bodyPr>
            <a:normAutofit/>
          </a:bodyPr>
          <a:lstStyle/>
          <a:p>
            <a:r>
              <a:rPr lang="en-US" altLang="ja-JP" dirty="0" smtClean="0"/>
              <a:t>Edit Answer file(oase_answers.txt)(</a:t>
            </a:r>
            <a:r>
              <a:rPr lang="en-US" altLang="ja-JP" dirty="0"/>
              <a:t>3</a:t>
            </a:r>
            <a:r>
              <a:rPr lang="en-US" altLang="ja-JP" dirty="0" smtClean="0"/>
              <a:t>/3)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/>
            </a:r>
            <a:br>
              <a:rPr lang="en-US" altLang="ja-JP" dirty="0"/>
            </a:br>
            <a:endParaRPr lang="en-US" altLang="ja-JP" dirty="0"/>
          </a:p>
          <a:p>
            <a:endParaRPr lang="en-US" altLang="ja-JP" dirty="0"/>
          </a:p>
          <a:p>
            <a:pPr lvl="1"/>
            <a:endParaRPr lang="en-US" altLang="ja-JP" dirty="0"/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3736901"/>
              </p:ext>
            </p:extLst>
          </p:nvPr>
        </p:nvGraphicFramePr>
        <p:xfrm>
          <a:off x="179513" y="1683186"/>
          <a:ext cx="8784000" cy="195699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561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1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6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195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583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Item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Required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Initial</a:t>
                      </a:r>
                      <a:r>
                        <a:rPr lang="en-US" altLang="ja-JP" sz="1000" kern="100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value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83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oase_domain</a:t>
                      </a:r>
                      <a:endParaRPr lang="ja-JP" sz="1100" kern="100" dirty="0">
                        <a:solidFill>
                          <a:schemeClr val="bg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+mn-lt"/>
                        </a:rPr>
                        <a:t>○</a:t>
                      </a:r>
                      <a:endParaRPr lang="ja-JP" sz="1100" kern="100" dirty="0"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exastro-oase.local</a:t>
                      </a:r>
                      <a:endParaRPr lang="ja-JP" sz="900" kern="100" dirty="0"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kumimoji="1" lang="en-US" altLang="ja-JP" sz="11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OASE</a:t>
                      </a:r>
                      <a:r>
                        <a:rPr kumimoji="1" lang="ja-JP" altLang="en-US" sz="1100" kern="1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altLang="ja-JP" sz="1100" kern="1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domain name</a:t>
                      </a:r>
                      <a:endParaRPr kumimoji="1" lang="ja-JP" sz="11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208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certificate_path</a:t>
                      </a:r>
                      <a:endParaRPr lang="ja-JP" sz="1100" kern="100" dirty="0">
                        <a:solidFill>
                          <a:schemeClr val="bg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1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Optional</a:t>
                      </a:r>
                      <a:endParaRPr lang="ja-JP" sz="1100" kern="100" dirty="0"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altLang="en-US" sz="900" kern="100" dirty="0" smtClean="0"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－</a:t>
                      </a:r>
                      <a:endParaRPr lang="ja-JP" sz="900" kern="100" dirty="0"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100" kern="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File path for user specified SSL server Certificate.</a:t>
                      </a:r>
                      <a:br>
                        <a:rPr lang="en-US" altLang="ja-JP" sz="1100" kern="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ja-JP" sz="1100" kern="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(Enter only when using an user specified SSL certificate. Specify an absolute path)</a:t>
                      </a:r>
                      <a:endParaRPr lang="ja-JP" sz="1100" kern="100" dirty="0"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323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private_key_path</a:t>
                      </a:r>
                      <a:endParaRPr lang="ja-JP" sz="1100" kern="100" dirty="0">
                        <a:solidFill>
                          <a:schemeClr val="bg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1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Optional</a:t>
                      </a:r>
                      <a:endParaRPr lang="ja-JP" sz="1100" kern="100" dirty="0"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altLang="en-US" sz="900" kern="100" dirty="0" smtClean="0"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－</a:t>
                      </a:r>
                      <a:endParaRPr lang="ja-JP" sz="900" kern="100" dirty="0"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1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File path for user specified SSL Private keys.</a:t>
                      </a:r>
                      <a:br>
                        <a:rPr lang="en-US" altLang="ja-JP" sz="11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ja-JP" sz="11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(enter only when using an user specified SSL private key. Specify</a:t>
                      </a:r>
                      <a:r>
                        <a:rPr lang="en-US" altLang="ja-JP" sz="1100" kern="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an absolute path)</a:t>
                      </a:r>
                      <a:endParaRPr lang="ja-JP" sz="1100" kern="100" dirty="0"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17905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3.8</a:t>
            </a:r>
            <a:r>
              <a:rPr kumimoji="1" lang="ja-JP" altLang="en-US" dirty="0"/>
              <a:t>　</a:t>
            </a:r>
            <a:r>
              <a:rPr lang="en-US" altLang="ja-JP" dirty="0" smtClean="0"/>
              <a:t>Environment Construction</a:t>
            </a:r>
            <a:r>
              <a:rPr lang="ja-JP" altLang="en-US" dirty="0" smtClean="0"/>
              <a:t>（</a:t>
            </a:r>
            <a:r>
              <a:rPr lang="en-US" altLang="ja-JP" dirty="0" smtClean="0"/>
              <a:t>5/16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692924"/>
            <a:ext cx="8964487" cy="5832506"/>
          </a:xfrm>
        </p:spPr>
        <p:txBody>
          <a:bodyPr>
            <a:normAutofit fontScale="92500" lnSpcReduction="10000"/>
          </a:bodyPr>
          <a:lstStyle/>
          <a:p>
            <a:r>
              <a:rPr lang="en-US" altLang="ja-JP" dirty="0"/>
              <a:t>Execute library collection script</a:t>
            </a:r>
          </a:p>
          <a:p>
            <a:pPr lvl="1"/>
            <a:r>
              <a:rPr lang="en-US" altLang="ja-JP" dirty="0"/>
              <a:t>Execute the following script to execute library collection script.</a:t>
            </a:r>
          </a:p>
          <a:p>
            <a:pPr marL="360000" lvl="2" indent="0">
              <a:buNone/>
            </a:pPr>
            <a:endParaRPr lang="en-US" altLang="ja-JP" sz="1000" dirty="0"/>
          </a:p>
          <a:p>
            <a:pPr marL="360000" lvl="2" indent="0">
              <a:buNone/>
            </a:pPr>
            <a:r>
              <a:rPr lang="en-US" altLang="ja-JP" sz="1600" dirty="0"/>
              <a:t># sh </a:t>
            </a:r>
            <a:r>
              <a:rPr lang="en-US" altLang="ja-JP" sz="1600" dirty="0" smtClean="0"/>
              <a:t>oase_gather_library.sh</a:t>
            </a:r>
            <a:endParaRPr lang="en-US" altLang="ja-JP" dirty="0"/>
          </a:p>
          <a:p>
            <a:pPr marL="360000" lvl="2" indent="0">
              <a:buNone/>
            </a:pPr>
            <a:endParaRPr lang="en-US" altLang="ja-JP" dirty="0"/>
          </a:p>
          <a:p>
            <a:r>
              <a:rPr lang="en-US" altLang="ja-JP" dirty="0"/>
              <a:t>Check operation</a:t>
            </a:r>
            <a:endParaRPr lang="ja-JP" altLang="en-US" dirty="0"/>
          </a:p>
          <a:p>
            <a:pPr lvl="1"/>
            <a:r>
              <a:rPr lang="en-US" altLang="ja-JP" dirty="0"/>
              <a:t>After executing library collection script, the content of operation will be output to </a:t>
            </a:r>
            <a:r>
              <a:rPr lang="en-US" altLang="ja-JP" dirty="0" smtClean="0"/>
              <a:t>OASE_gather.log</a:t>
            </a:r>
            <a:endParaRPr lang="ja-JP" altLang="en-US" dirty="0"/>
          </a:p>
          <a:p>
            <a:pPr lvl="1"/>
            <a:r>
              <a:rPr lang="en-US" altLang="ja-JP" dirty="0"/>
              <a:t>Log storage path</a:t>
            </a:r>
            <a:endParaRPr lang="ja-JP" altLang="en-US" dirty="0"/>
          </a:p>
          <a:p>
            <a:pPr marL="180000" lvl="1" indent="0">
              <a:buNone/>
            </a:pPr>
            <a:r>
              <a:rPr lang="ja-JP" altLang="en-US" dirty="0"/>
              <a:t>   </a:t>
            </a:r>
            <a:r>
              <a:rPr lang="en-US" altLang="ja-JP" dirty="0"/>
              <a:t>/(installation file extract path</a:t>
            </a:r>
            <a:r>
              <a:rPr lang="en-US" altLang="ja-JP" dirty="0" smtClean="0"/>
              <a:t>)/oase_install_package/install_scripts/log</a:t>
            </a:r>
            <a:r>
              <a:rPr lang="en-US" altLang="ja-JP" dirty="0"/>
              <a:t>/</a:t>
            </a:r>
          </a:p>
          <a:p>
            <a:pPr marL="180000" lvl="1" indent="0">
              <a:buNone/>
            </a:pPr>
            <a:endParaRPr lang="en-US" altLang="ja-JP" dirty="0"/>
          </a:p>
          <a:p>
            <a:r>
              <a:rPr lang="en-US" altLang="ja-JP" dirty="0"/>
              <a:t>Move file</a:t>
            </a:r>
            <a:endParaRPr lang="ja-JP" altLang="en-US" dirty="0"/>
          </a:p>
          <a:p>
            <a:pPr lvl="1"/>
            <a:r>
              <a:rPr lang="en-US" altLang="ja-JP" dirty="0"/>
              <a:t>Move installation package (for offline) to </a:t>
            </a:r>
            <a:r>
              <a:rPr lang="en-US" altLang="ja-JP" dirty="0" smtClean="0"/>
              <a:t>OASE </a:t>
            </a:r>
            <a:r>
              <a:rPr lang="en-US" altLang="ja-JP" dirty="0"/>
              <a:t>server via storage media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※</a:t>
            </a:r>
            <a:r>
              <a:rPr lang="en-US" altLang="ja-JP" sz="1900" dirty="0">
                <a:solidFill>
                  <a:srgbClr val="FF0000"/>
                </a:solidFill>
              </a:rPr>
              <a:t>The following command are executed in </a:t>
            </a:r>
            <a:r>
              <a:rPr lang="en-US" altLang="ja-JP" sz="1900" dirty="0" smtClean="0">
                <a:solidFill>
                  <a:srgbClr val="FF0000"/>
                </a:solidFill>
              </a:rPr>
              <a:t>OASE </a:t>
            </a:r>
            <a:r>
              <a:rPr lang="en-US" altLang="ja-JP" sz="1900" dirty="0">
                <a:solidFill>
                  <a:srgbClr val="FF0000"/>
                </a:solidFill>
              </a:rPr>
              <a:t>server (Offline environment)</a:t>
            </a:r>
          </a:p>
          <a:p>
            <a:pPr marL="0" indent="0">
              <a:buNone/>
            </a:pPr>
            <a:endParaRPr lang="en-US" altLang="ja-JP" dirty="0"/>
          </a:p>
          <a:p>
            <a:r>
              <a:rPr lang="en-US" altLang="ja-JP" dirty="0"/>
              <a:t>Extract installation package(for offline)</a:t>
            </a:r>
          </a:p>
          <a:p>
            <a:pPr lvl="1"/>
            <a:r>
              <a:rPr lang="en-US" altLang="ja-JP" dirty="0"/>
              <a:t>Extract installation package(for offline) on </a:t>
            </a:r>
            <a:r>
              <a:rPr lang="en-US" altLang="ja-JP" dirty="0" smtClean="0"/>
              <a:t>OASE </a:t>
            </a:r>
            <a:r>
              <a:rPr lang="en-US" altLang="ja-JP" dirty="0"/>
              <a:t>server</a:t>
            </a:r>
          </a:p>
          <a:p>
            <a:pPr marL="180000" lvl="1" indent="0">
              <a:buNone/>
            </a:pPr>
            <a:endParaRPr lang="en-US" altLang="ja-JP" sz="1000" dirty="0"/>
          </a:p>
          <a:p>
            <a:pPr marL="180000" lvl="1" indent="0">
              <a:buNone/>
            </a:pPr>
            <a:r>
              <a:rPr lang="ja-JP" altLang="en-US" dirty="0"/>
              <a:t>　</a:t>
            </a:r>
            <a:r>
              <a:rPr lang="en-US" altLang="ja-JP" dirty="0"/>
              <a:t># tar zxf</a:t>
            </a:r>
            <a:r>
              <a:rPr lang="ja-JP" altLang="en-US" dirty="0"/>
              <a:t> </a:t>
            </a:r>
            <a:r>
              <a:rPr lang="en-US" altLang="ja-JP" dirty="0" smtClean="0"/>
              <a:t>oase_Ver</a:t>
            </a:r>
            <a:r>
              <a:rPr lang="en-US" altLang="ja-JP" dirty="0" smtClean="0">
                <a:solidFill>
                  <a:srgbClr val="FF0000"/>
                </a:solidFill>
              </a:rPr>
              <a:t>x.x</a:t>
            </a:r>
            <a:r>
              <a:rPr lang="en-US" altLang="ja-JP" dirty="0" smtClean="0"/>
              <a:t>_offline_</a:t>
            </a:r>
            <a:r>
              <a:rPr lang="en-US" altLang="ja-JP" dirty="0" smtClean="0">
                <a:solidFill>
                  <a:srgbClr val="FF0000"/>
                </a:solidFill>
              </a:rPr>
              <a:t>yyyymmddhhmmss</a:t>
            </a:r>
            <a:r>
              <a:rPr lang="en-US" altLang="ja-JP" dirty="0" smtClean="0"/>
              <a:t>.tar.gzx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7247945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3.9</a:t>
            </a:r>
            <a:r>
              <a:rPr lang="ja-JP" altLang="en-US" dirty="0"/>
              <a:t>　</a:t>
            </a:r>
            <a:r>
              <a:rPr lang="en-US" altLang="ja-JP" dirty="0" smtClean="0"/>
              <a:t>Environment Construction</a:t>
            </a:r>
            <a:r>
              <a:rPr lang="ja-JP" altLang="en-US" dirty="0" smtClean="0"/>
              <a:t>（</a:t>
            </a:r>
            <a:r>
              <a:rPr lang="en-US" altLang="ja-JP" dirty="0"/>
              <a:t>6</a:t>
            </a:r>
            <a:r>
              <a:rPr lang="en-US" altLang="ja-JP" dirty="0" smtClean="0"/>
              <a:t>/16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3" y="692620"/>
            <a:ext cx="8964487" cy="5616476"/>
          </a:xfrm>
        </p:spPr>
        <p:txBody>
          <a:bodyPr>
            <a:normAutofit/>
          </a:bodyPr>
          <a:lstStyle/>
          <a:p>
            <a:r>
              <a:rPr lang="en-US" altLang="ja-JP" dirty="0" smtClean="0"/>
              <a:t>Edit answer file(oase_answers.txt)</a:t>
            </a:r>
            <a:endParaRPr lang="ja-JP" altLang="en-US" dirty="0"/>
          </a:p>
          <a:p>
            <a:pPr lvl="1"/>
            <a:r>
              <a:rPr lang="en-US" altLang="ja-JP" dirty="0" smtClean="0"/>
              <a:t>Please create answer file before collecting any libraries.</a:t>
            </a:r>
          </a:p>
          <a:p>
            <a:pPr lvl="1"/>
            <a:r>
              <a:rPr lang="en-US" altLang="ja-JP" dirty="0"/>
              <a:t>If you want to collect libraries, change the "install_mode" setting value to "gather_library“.</a:t>
            </a:r>
          </a:p>
          <a:p>
            <a:pPr lvl="2"/>
            <a:r>
              <a:rPr lang="en-US" altLang="ja-JP" dirty="0" smtClean="0"/>
              <a:t>Answer</a:t>
            </a:r>
            <a:r>
              <a:rPr lang="ja-JP" altLang="en-US" dirty="0"/>
              <a:t> </a:t>
            </a:r>
            <a:r>
              <a:rPr lang="en-US" altLang="ja-JP" dirty="0" smtClean="0"/>
              <a:t>fil</a:t>
            </a:r>
            <a:r>
              <a:rPr lang="en-US" altLang="ja-JP" dirty="0"/>
              <a:t>e</a:t>
            </a:r>
            <a:r>
              <a:rPr lang="ja-JP" altLang="en-US" dirty="0" smtClean="0"/>
              <a:t> </a:t>
            </a:r>
            <a:r>
              <a:rPr lang="en-US" altLang="ja-JP" dirty="0" smtClean="0"/>
              <a:t>Item list</a:t>
            </a:r>
            <a:r>
              <a:rPr lang="ja-JP" altLang="en-US" dirty="0" smtClean="0"/>
              <a:t> </a:t>
            </a:r>
            <a:r>
              <a:rPr lang="en-US" altLang="ja-JP" dirty="0" smtClean="0"/>
              <a:t>(oase_answers.txt)</a:t>
            </a:r>
            <a:r>
              <a:rPr lang="ja-JP" altLang="en-US" dirty="0" smtClean="0"/>
              <a:t>（</a:t>
            </a:r>
            <a:r>
              <a:rPr lang="en-US" altLang="ja-JP" dirty="0" smtClean="0"/>
              <a:t>1/3</a:t>
            </a:r>
            <a:r>
              <a:rPr lang="ja-JP" altLang="en-US" dirty="0" smtClean="0"/>
              <a:t>）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/>
            </a:r>
            <a:br>
              <a:rPr lang="en-US" altLang="ja-JP" dirty="0"/>
            </a:br>
            <a:endParaRPr lang="en-US" altLang="ja-JP" dirty="0"/>
          </a:p>
          <a:p>
            <a:endParaRPr lang="en-US" altLang="ja-JP" dirty="0"/>
          </a:p>
          <a:p>
            <a:pPr lvl="1"/>
            <a:endParaRPr lang="en-US" altLang="ja-JP" dirty="0"/>
          </a:p>
        </p:txBody>
      </p:sp>
      <p:graphicFrame>
        <p:nvGraphicFramePr>
          <p:cNvPr id="8" name="表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7850638"/>
              </p:ext>
            </p:extLst>
          </p:nvPr>
        </p:nvGraphicFramePr>
        <p:xfrm>
          <a:off x="179513" y="2276840"/>
          <a:ext cx="8784000" cy="416485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00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1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41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955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151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Item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Required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Initial</a:t>
                      </a:r>
                      <a:r>
                        <a:rPr lang="en-US" altLang="ja-JP" sz="1000" kern="100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value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9069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solidFill>
                            <a:schemeClr val="bg1"/>
                          </a:solidFill>
                          <a:effectLst/>
                        </a:rPr>
                        <a:t>install_mode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○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Install_Online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200" dirty="0" smtClean="0"/>
                        <a:t>Install</a:t>
                      </a:r>
                      <a:r>
                        <a:rPr lang="en-US" altLang="ja-JP" sz="1200" baseline="0" dirty="0" smtClean="0"/>
                        <a:t> mode settings</a:t>
                      </a:r>
                      <a:endParaRPr lang="en-US" altLang="ja-JP" sz="1200" dirty="0" smtClean="0"/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altLang="en-US" sz="1050" dirty="0" smtClean="0"/>
                        <a:t>・</a:t>
                      </a:r>
                      <a:r>
                        <a:rPr lang="en-US" altLang="ja-JP" sz="1050" dirty="0" smtClean="0"/>
                        <a:t>Install_Online</a:t>
                      </a:r>
                      <a:r>
                        <a:rPr lang="ja-JP" altLang="en-US" sz="1050" dirty="0" smtClean="0"/>
                        <a:t>：</a:t>
                      </a:r>
                      <a:r>
                        <a:rPr lang="en-US" altLang="ja-JP" sz="1050" dirty="0" smtClean="0"/>
                        <a:t>Online</a:t>
                      </a:r>
                      <a:r>
                        <a:rPr lang="en-US" altLang="ja-JP" sz="1050" baseline="0" dirty="0" smtClean="0"/>
                        <a:t> install</a:t>
                      </a:r>
                      <a:endParaRPr lang="en-US" altLang="ja-JP" sz="1050" dirty="0" smtClean="0"/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altLang="en-US" sz="1050" dirty="0" smtClean="0"/>
                        <a:t>・</a:t>
                      </a:r>
                      <a:r>
                        <a:rPr lang="en-US" altLang="ja-JP" sz="1050" dirty="0" smtClean="0"/>
                        <a:t>Install_Offline</a:t>
                      </a:r>
                      <a:r>
                        <a:rPr lang="ja-JP" altLang="en-US" sz="1050" dirty="0" smtClean="0"/>
                        <a:t>：</a:t>
                      </a:r>
                      <a:r>
                        <a:rPr lang="en-US" altLang="ja-JP" sz="1050" dirty="0" smtClean="0"/>
                        <a:t>Offline</a:t>
                      </a:r>
                      <a:r>
                        <a:rPr lang="en-US" altLang="ja-JP" sz="1050" baseline="0" dirty="0" smtClean="0"/>
                        <a:t> install</a:t>
                      </a:r>
                      <a:endParaRPr lang="en-US" altLang="ja-JP" sz="1050" dirty="0" smtClean="0"/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altLang="en-US" sz="1050" dirty="0" smtClean="0"/>
                        <a:t>・</a:t>
                      </a:r>
                      <a:r>
                        <a:rPr lang="en-US" altLang="ja-JP" sz="1050" dirty="0" smtClean="0"/>
                        <a:t>Gather_Library</a:t>
                      </a:r>
                      <a:r>
                        <a:rPr lang="ja-JP" altLang="en-US" sz="1050" dirty="0" smtClean="0"/>
                        <a:t>：</a:t>
                      </a:r>
                      <a:r>
                        <a:rPr lang="en-US" altLang="ja-JP" sz="1050" dirty="0" smtClean="0"/>
                        <a:t>Gather</a:t>
                      </a:r>
                      <a:r>
                        <a:rPr lang="en-US" altLang="ja-JP" sz="1050" baseline="0" dirty="0" smtClean="0"/>
                        <a:t> library</a:t>
                      </a:r>
                      <a:endParaRPr lang="en-US" altLang="ja-JP" sz="1050" dirty="0" smtClean="0"/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altLang="en-US" sz="1050" dirty="0" smtClean="0"/>
                        <a:t>・</a:t>
                      </a:r>
                      <a:r>
                        <a:rPr lang="en-US" altLang="ja-JP" sz="1050" dirty="0" smtClean="0"/>
                        <a:t>Versionup_All</a:t>
                      </a:r>
                      <a:r>
                        <a:rPr lang="ja-JP" altLang="en-US" sz="1050" dirty="0" smtClean="0"/>
                        <a:t>：</a:t>
                      </a:r>
                      <a:r>
                        <a:rPr lang="en-US" altLang="ja-JP" sz="1050" dirty="0" smtClean="0"/>
                        <a:t>Update OASE (with library installation)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altLang="en-US" sz="1050" dirty="0" smtClean="0"/>
                        <a:t>・</a:t>
                      </a:r>
                      <a:r>
                        <a:rPr lang="en-US" altLang="ja-JP" sz="1050" dirty="0" smtClean="0"/>
                        <a:t>Versionup_OASE</a:t>
                      </a:r>
                      <a:r>
                        <a:rPr lang="ja-JP" altLang="en-US" sz="1050" dirty="0" smtClean="0"/>
                        <a:t>：</a:t>
                      </a:r>
                      <a:r>
                        <a:rPr lang="en-US" altLang="ja-JP" sz="1050" dirty="0" smtClean="0"/>
                        <a:t>Update OASE (without library installation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altLang="en-US" sz="1050" dirty="0" smtClean="0"/>
                        <a:t>・</a:t>
                      </a:r>
                      <a:r>
                        <a:rPr lang="en-US" altLang="ja-JP" sz="1050" dirty="0" smtClean="0"/>
                        <a:t>Uninstall</a:t>
                      </a:r>
                      <a:r>
                        <a:rPr lang="ja-JP" altLang="en-US" sz="1050" dirty="0" smtClean="0"/>
                        <a:t>：</a:t>
                      </a:r>
                      <a:r>
                        <a:rPr lang="en-US" altLang="ja-JP" sz="1050" dirty="0" smtClean="0"/>
                        <a:t>Uninstall</a:t>
                      </a:r>
                      <a:r>
                        <a:rPr lang="en-US" altLang="ja-JP" sz="1050" baseline="0" dirty="0" smtClean="0"/>
                        <a:t> OASE</a:t>
                      </a:r>
                      <a:endParaRPr lang="en-US" altLang="ja-JP" sz="1050" dirty="0" smtClean="0"/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※See</a:t>
                      </a:r>
                      <a:r>
                        <a:rPr lang="en-US" altLang="ja-JP" sz="1050" kern="1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 references for more details.</a:t>
                      </a:r>
                      <a:endParaRPr lang="en-US" altLang="ja-JP" sz="1050" kern="100" dirty="0" smtClean="0">
                        <a:solidFill>
                          <a:srgbClr val="FF0000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47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00" kern="100" dirty="0">
                          <a:solidFill>
                            <a:schemeClr val="bg1"/>
                          </a:solidFill>
                          <a:effectLst/>
                        </a:rPr>
                        <a:t>RabbitMQ_username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100" kern="100" dirty="0">
                          <a:effectLst/>
                        </a:rPr>
                        <a:t>○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altLang="ja-JP" sz="9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administrator</a:t>
                      </a:r>
                      <a:endParaRPr kumimoji="1" lang="ja-JP" sz="9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50" kern="100" dirty="0" smtClean="0">
                          <a:effectLst/>
                        </a:rPr>
                        <a:t>RabbitMQ</a:t>
                      </a:r>
                      <a:r>
                        <a:rPr lang="ja-JP" altLang="en-US" sz="1050" kern="100" baseline="0" dirty="0" smtClean="0">
                          <a:effectLst/>
                        </a:rPr>
                        <a:t> </a:t>
                      </a:r>
                      <a:r>
                        <a:rPr lang="en-US" altLang="ja-JP" sz="1050" kern="100" baseline="0" dirty="0" smtClean="0">
                          <a:effectLst/>
                        </a:rPr>
                        <a:t>Username</a:t>
                      </a:r>
                      <a:endParaRPr lang="ja-JP" alt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00" kern="100" dirty="0">
                          <a:solidFill>
                            <a:schemeClr val="bg1"/>
                          </a:solidFill>
                          <a:effectLst/>
                        </a:rPr>
                        <a:t>RabbitMQ_password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100" kern="100" dirty="0">
                          <a:effectLst/>
                        </a:rPr>
                        <a:t>○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altLang="ja-JP" sz="9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password</a:t>
                      </a:r>
                      <a:endParaRPr kumimoji="1" lang="ja-JP" sz="9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50" kern="100" dirty="0" smtClean="0">
                          <a:effectLst/>
                        </a:rPr>
                        <a:t>RabbitMQ</a:t>
                      </a:r>
                      <a:r>
                        <a:rPr lang="ja-JP" altLang="en-US" sz="1050" kern="100" baseline="0" dirty="0" smtClean="0">
                          <a:effectLst/>
                        </a:rPr>
                        <a:t> </a:t>
                      </a:r>
                      <a:r>
                        <a:rPr lang="en-US" altLang="ja-JP" sz="1050" kern="100" baseline="0" dirty="0" smtClean="0">
                          <a:effectLst/>
                        </a:rPr>
                        <a:t>Password</a:t>
                      </a:r>
                      <a:endParaRPr lang="ja-JP" alt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00" kern="100" dirty="0">
                          <a:solidFill>
                            <a:schemeClr val="bg1"/>
                          </a:solidFill>
                          <a:effectLst/>
                        </a:rPr>
                        <a:t>RabbitMQ_queuename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100" kern="100" dirty="0">
                          <a:effectLst/>
                        </a:rPr>
                        <a:t>○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altLang="ja-JP" sz="9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oase</a:t>
                      </a:r>
                      <a:endParaRPr kumimoji="1" lang="ja-JP" sz="9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5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RabbitMQ</a:t>
                      </a:r>
                      <a:r>
                        <a:rPr lang="ja-JP" altLang="en-US" sz="1050" kern="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ja-JP" sz="1050" kern="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Queue name</a:t>
                      </a:r>
                      <a:r>
                        <a:rPr lang="ja-JP" altLang="en-US" sz="105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（</a:t>
                      </a:r>
                      <a:r>
                        <a:rPr lang="en-US" altLang="ja-JP" sz="105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Generated</a:t>
                      </a:r>
                      <a:r>
                        <a:rPr lang="ja-JP" altLang="en-US" sz="105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）</a:t>
                      </a:r>
                      <a:endParaRPr lang="ja-JP" alt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151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00" kern="100" dirty="0">
                          <a:solidFill>
                            <a:schemeClr val="bg1"/>
                          </a:solidFill>
                          <a:effectLst/>
                        </a:rPr>
                        <a:t>RabbitMQ_ipaddr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100" kern="100" dirty="0">
                          <a:effectLst/>
                        </a:rPr>
                        <a:t>○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sz="9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kumimoji="1" lang="ja-JP" sz="9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50" kern="100" dirty="0" smtClean="0">
                          <a:effectLst/>
                        </a:rPr>
                        <a:t>RabbitMQ</a:t>
                      </a:r>
                      <a:r>
                        <a:rPr lang="ja-JP" altLang="en-US" sz="1050" kern="100" baseline="0" dirty="0" smtClean="0">
                          <a:effectLst/>
                        </a:rPr>
                        <a:t> </a:t>
                      </a:r>
                      <a:r>
                        <a:rPr lang="en-US" altLang="ja-JP" sz="1050" kern="100" baseline="0" dirty="0" smtClean="0">
                          <a:effectLst/>
                        </a:rPr>
                        <a:t>IP Address</a:t>
                      </a:r>
                      <a:endParaRPr lang="ja-JP" alt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858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00" kern="100" dirty="0">
                          <a:solidFill>
                            <a:schemeClr val="bg1"/>
                          </a:solidFill>
                          <a:effectLst/>
                        </a:rPr>
                        <a:t>db_root_password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altLang="ja-JP" sz="11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  <a:endParaRPr kumimoji="1" lang="ja-JP" altLang="en-US" sz="11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altLang="ja-JP" sz="9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password</a:t>
                      </a:r>
                      <a:endParaRPr kumimoji="1" lang="ja-JP" sz="9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altLang="ja-JP" sz="105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MariaDB</a:t>
                      </a:r>
                      <a:r>
                        <a:rPr kumimoji="1" lang="ja-JP" altLang="en-US" sz="1050" kern="1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altLang="ja-JP" sz="1050" kern="1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root Password</a:t>
                      </a:r>
                      <a:endParaRPr kumimoji="1" lang="ja-JP" altLang="ja-JP" sz="105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71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>
                          <a:solidFill>
                            <a:schemeClr val="bg1"/>
                          </a:solidFill>
                          <a:effectLst/>
                        </a:rPr>
                        <a:t>db_name</a:t>
                      </a:r>
                      <a:endParaRPr lang="ja-JP" altLang="ja-JP" sz="1000" kern="1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altLang="ja-JP" sz="11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  <a:endParaRPr kumimoji="1" lang="ja-JP" altLang="en-US" sz="11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altLang="ja-JP" sz="9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OASE_DB</a:t>
                      </a:r>
                      <a:endParaRPr kumimoji="1" lang="ja-JP" sz="9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OASE</a:t>
                      </a:r>
                      <a:r>
                        <a:rPr lang="ja-JP" altLang="en-US" sz="1050" kern="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altLang="ja-JP" sz="105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MariaDB</a:t>
                      </a:r>
                      <a:r>
                        <a:rPr kumimoji="1" lang="ja-JP" altLang="en-US" sz="1050" kern="1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altLang="ja-JP" sz="1050" kern="1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database name</a:t>
                      </a:r>
                      <a:endParaRPr lang="ja-JP" alt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151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00" kern="100" dirty="0">
                          <a:solidFill>
                            <a:schemeClr val="bg1"/>
                          </a:solidFill>
                          <a:effectLst/>
                        </a:rPr>
                        <a:t>db_username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altLang="ja-JP" sz="11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  <a:endParaRPr kumimoji="1" lang="ja-JP" altLang="en-US" sz="11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altLang="ja-JP" sz="9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OASE_USER</a:t>
                      </a:r>
                      <a:endParaRPr kumimoji="1" lang="ja-JP" sz="9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OASE</a:t>
                      </a:r>
                      <a:r>
                        <a:rPr lang="ja-JP" altLang="en-US" sz="1050" kern="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altLang="ja-JP" sz="105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MariaDB</a:t>
                      </a:r>
                      <a:r>
                        <a:rPr kumimoji="1" lang="ja-JP" altLang="en-US" sz="1050" kern="1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altLang="ja-JP" sz="1050" kern="1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database username</a:t>
                      </a:r>
                      <a:endParaRPr lang="ja-JP" alt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84485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3.10</a:t>
            </a:r>
            <a:r>
              <a:rPr lang="ja-JP" altLang="en-US" dirty="0"/>
              <a:t>　</a:t>
            </a:r>
            <a:r>
              <a:rPr lang="en-US" altLang="ja-JP" dirty="0" smtClean="0"/>
              <a:t>Environment Construction</a:t>
            </a:r>
            <a:r>
              <a:rPr lang="ja-JP" altLang="en-US" dirty="0" smtClean="0"/>
              <a:t>（</a:t>
            </a:r>
            <a:r>
              <a:rPr lang="en-US" altLang="ja-JP" dirty="0"/>
              <a:t>7</a:t>
            </a:r>
            <a:r>
              <a:rPr lang="en-US" altLang="ja-JP" dirty="0" smtClean="0"/>
              <a:t>/16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3" y="692620"/>
            <a:ext cx="8964487" cy="5616476"/>
          </a:xfrm>
        </p:spPr>
        <p:txBody>
          <a:bodyPr>
            <a:normAutofit/>
          </a:bodyPr>
          <a:lstStyle/>
          <a:p>
            <a:r>
              <a:rPr lang="en-US" altLang="ja-JP" dirty="0" smtClean="0"/>
              <a:t>Edit answer file(oase_answers.txt)(2/3)</a:t>
            </a:r>
            <a:endParaRPr lang="ja-JP" altLang="en-US" dirty="0" smtClean="0"/>
          </a:p>
          <a:p>
            <a:pPr marL="180000" lvl="1" indent="0">
              <a:buNone/>
            </a:pP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endParaRPr lang="en-US" altLang="ja-JP" dirty="0"/>
          </a:p>
          <a:p>
            <a:pPr lvl="1"/>
            <a:endParaRPr lang="en-US" altLang="ja-JP" dirty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4843126"/>
              </p:ext>
            </p:extLst>
          </p:nvPr>
        </p:nvGraphicFramePr>
        <p:xfrm>
          <a:off x="179513" y="1772770"/>
          <a:ext cx="8784000" cy="408813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00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442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195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583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Item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Required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Initial</a:t>
                      </a:r>
                      <a:r>
                        <a:rPr lang="en-US" altLang="ja-JP" sz="1000" kern="100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value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83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00" kern="100" dirty="0">
                          <a:solidFill>
                            <a:schemeClr val="bg1"/>
                          </a:solidFill>
                          <a:effectLst/>
                        </a:rPr>
                        <a:t>db_password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altLang="ja-JP" sz="11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  <a:endParaRPr kumimoji="1" lang="ja-JP" altLang="en-US" sz="11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altLang="ja-JP" sz="9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OASE_PASSWD</a:t>
                      </a:r>
                      <a:endParaRPr kumimoji="1" lang="ja-JP" sz="9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OASE MariaDB Database password</a:t>
                      </a:r>
                      <a:endParaRPr lang="ja-JP" altLang="ja-JP" sz="1050" kern="100" dirty="0"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9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00" kern="100" dirty="0">
                          <a:solidFill>
                            <a:schemeClr val="bg1"/>
                          </a:solidFill>
                          <a:effectLst/>
                        </a:rPr>
                        <a:t>db_erase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altLang="ja-JP" sz="11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  <a:endParaRPr kumimoji="1" lang="ja-JP" altLang="en-US" sz="11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sz="9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kumimoji="1" lang="ja-JP" sz="9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kumimoji="1" lang="en-US" altLang="ja-JP" sz="10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Decides</a:t>
                      </a:r>
                      <a:r>
                        <a:rPr kumimoji="1" lang="en-US" altLang="ja-JP" sz="105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whether to delete or leave the DB when uninstalling OASE</a:t>
                      </a:r>
                      <a:endParaRPr lang="ja-JP" sz="1050" kern="100" dirty="0"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solidFill>
                            <a:schemeClr val="bg1"/>
                          </a:solidFill>
                          <a:effectLst/>
                        </a:rPr>
                        <a:t>jboss_root_directory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altLang="ja-JP" sz="11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  <a:endParaRPr kumimoji="1" lang="ja-JP" altLang="en-US" sz="11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altLang="ja-JP" sz="9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/exastro/WildFly</a:t>
                      </a:r>
                      <a:endParaRPr kumimoji="1" lang="ja-JP" sz="9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Jboss</a:t>
                      </a:r>
                      <a:r>
                        <a:rPr lang="ja-JP" altLang="en-US" sz="1050" kern="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ja-JP" sz="1050" kern="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installation directory</a:t>
                      </a:r>
                      <a:endParaRPr lang="ja-JP" sz="1050" kern="100" dirty="0"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solidFill>
                            <a:schemeClr val="bg1"/>
                          </a:solidFill>
                          <a:effectLst/>
                        </a:rPr>
                        <a:t>rhdm_adminname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altLang="ja-JP" sz="11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  <a:endParaRPr kumimoji="1" lang="ja-JP" altLang="en-US" sz="11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admin0000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RHDM</a:t>
                      </a:r>
                      <a:r>
                        <a:rPr lang="ja-JP" altLang="en-US" sz="1050" kern="100" baseline="0" dirty="0" smtClean="0"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ja-JP" sz="1050" kern="100" baseline="0" dirty="0" smtClean="0"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administrator name</a:t>
                      </a:r>
                      <a:endParaRPr kumimoji="1" lang="ja-JP" sz="105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 dirty="0" smtClean="0">
                          <a:solidFill>
                            <a:schemeClr val="bg1"/>
                          </a:solidFill>
                          <a:effectLst/>
                        </a:rPr>
                        <a:t>rhdm_password</a:t>
                      </a:r>
                      <a:endParaRPr lang="ja-JP" sz="1100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○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password@1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kumimoji="1" lang="en-US" altLang="ja-JP" sz="11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RHDM</a:t>
                      </a:r>
                      <a:r>
                        <a:rPr kumimoji="1" lang="ja-JP" altLang="en-US" sz="1100" kern="1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altLang="ja-JP" sz="1100" kern="1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password</a:t>
                      </a:r>
                      <a:endParaRPr kumimoji="1" lang="ja-JP" sz="11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bg1"/>
                          </a:solidFill>
                          <a:effectLst/>
                        </a:rPr>
                        <a:t>dm_ipaddrport</a:t>
                      </a:r>
                      <a:endParaRPr lang="ja-JP" sz="1100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100" kern="100" dirty="0">
                          <a:effectLst/>
                        </a:rPr>
                        <a:t>○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localhost:8080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1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RHDM</a:t>
                      </a:r>
                      <a:r>
                        <a:rPr lang="en-US" altLang="ja-JP" sz="1100" kern="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IP address and port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bg1"/>
                          </a:solidFill>
                          <a:effectLst/>
                        </a:rPr>
                        <a:t>rulefile_rootpath</a:t>
                      </a:r>
                      <a:endParaRPr lang="ja-JP" sz="1100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100" kern="100" dirty="0">
                          <a:effectLst/>
                        </a:rPr>
                        <a:t>○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/exastro/rule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1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RHDM</a:t>
                      </a:r>
                      <a:r>
                        <a:rPr lang="ja-JP" altLang="en-US" sz="1100" kern="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ja-JP" sz="1100" kern="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rule setting file path</a:t>
                      </a:r>
                      <a:r>
                        <a:rPr lang="ja-JP" altLang="en-US" sz="11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（</a:t>
                      </a:r>
                      <a:r>
                        <a:rPr lang="en-US" altLang="ja-JP" sz="11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generated</a:t>
                      </a:r>
                      <a:r>
                        <a:rPr lang="ja-JP" altLang="en-US" sz="11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）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8040">
                <a:tc>
                  <a:txBody>
                    <a:bodyPr/>
                    <a:lstStyle/>
                    <a:p>
                      <a:r>
                        <a:rPr lang="en-US" altLang="ja-JP" sz="1100" dirty="0"/>
                        <a:t>apply_ipaddrport</a:t>
                      </a:r>
                      <a:endParaRPr lang="ja-JP" altLang="en-US" sz="1100" dirty="0"/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altLang="ja-JP" sz="11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  <a:endParaRPr kumimoji="1" lang="ja-JP" sz="11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altLang="ja-JP" sz="9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127.0.0.1:50001</a:t>
                      </a:r>
                      <a:endParaRPr kumimoji="1" lang="ja-JP" sz="9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altLang="ja-JP" sz="11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IP and Port that Apply service starts,</a:t>
                      </a:r>
                      <a:endParaRPr kumimoji="1" lang="ja-JP" sz="11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5834">
                <a:tc>
                  <a:txBody>
                    <a:bodyPr/>
                    <a:lstStyle/>
                    <a:p>
                      <a:r>
                        <a:rPr lang="en-US" altLang="ja-JP" sz="1100" dirty="0"/>
                        <a:t>mavenrep_path</a:t>
                      </a:r>
                      <a:endParaRPr lang="ja-JP" altLang="en-US" sz="1100" dirty="0"/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altLang="ja-JP" sz="11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  <a:endParaRPr kumimoji="1" lang="ja-JP" sz="11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altLang="ja-JP" sz="9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/root/.m2/repository/com/oase/</a:t>
                      </a:r>
                      <a:endParaRPr kumimoji="1" lang="ja-JP" sz="9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altLang="ja-JP" sz="11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Maven</a:t>
                      </a:r>
                      <a:r>
                        <a:rPr kumimoji="1" lang="ja-JP" altLang="en-US" sz="1100" kern="1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altLang="ja-JP" sz="11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jar</a:t>
                      </a:r>
                      <a:r>
                        <a:rPr kumimoji="1" lang="ja-JP" altLang="en-US" sz="1100" kern="1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altLang="ja-JP" sz="1100" kern="1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file storage place.</a:t>
                      </a:r>
                      <a:endParaRPr kumimoji="1" lang="ja-JP" sz="11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5834">
                <a:tc>
                  <a:txBody>
                    <a:bodyPr/>
                    <a:lstStyle/>
                    <a:p>
                      <a:r>
                        <a:rPr lang="en-US" altLang="ja-JP" sz="1100" dirty="0"/>
                        <a:t>oasemail_smtp</a:t>
                      </a:r>
                      <a:endParaRPr lang="ja-JP" altLang="en-US" sz="1100" dirty="0"/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altLang="ja-JP" sz="11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  <a:endParaRPr kumimoji="1" lang="ja-JP" altLang="en-US" sz="11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altLang="ja-JP" sz="9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"{'IPADDR':'127.0.0.1','PORT':25,'AUTH':False}"</a:t>
                      </a:r>
                      <a:endParaRPr kumimoji="1" lang="ja-JP" sz="9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altLang="ja-JP" sz="11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OASE</a:t>
                      </a:r>
                      <a:r>
                        <a:rPr kumimoji="1" lang="ja-JP" altLang="en-US" sz="1100" kern="1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altLang="ja-JP" sz="1100" kern="1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Mail server settings</a:t>
                      </a:r>
                      <a:endParaRPr kumimoji="1" lang="ja-JP" sz="11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6472">
                <a:tc>
                  <a:txBody>
                    <a:bodyPr/>
                    <a:lstStyle/>
                    <a:p>
                      <a:r>
                        <a:rPr lang="en-US" altLang="ja-JP" sz="1100" dirty="0"/>
                        <a:t>oase_directory</a:t>
                      </a:r>
                      <a:endParaRPr lang="ja-JP" altLang="en-US" sz="1100" dirty="0"/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altLang="ja-JP" sz="11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  <a:endParaRPr kumimoji="1" lang="ja-JP" altLang="en-US" sz="11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altLang="ja-JP" sz="9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/exastro</a:t>
                      </a:r>
                      <a:endParaRPr kumimoji="1" lang="ja-JP" sz="9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altLang="ja-JP" sz="11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OASE</a:t>
                      </a:r>
                      <a:r>
                        <a:rPr kumimoji="1" lang="ja-JP" altLang="en-US" sz="1100" kern="1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altLang="ja-JP" sz="1100" kern="1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installation path</a:t>
                      </a:r>
                      <a:endParaRPr kumimoji="1" lang="en-US" altLang="ja-JP" sz="11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3223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19672" y="116540"/>
            <a:ext cx="7344000" cy="405683"/>
          </a:xfrm>
        </p:spPr>
        <p:txBody>
          <a:bodyPr/>
          <a:lstStyle/>
          <a:p>
            <a:r>
              <a:rPr lang="en-US" altLang="ja-JP" dirty="0" smtClean="0"/>
              <a:t>Table of contents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 bwMode="auto">
          <a:xfrm>
            <a:off x="1619590" y="522116"/>
            <a:ext cx="3600500" cy="6147334"/>
          </a:xfrm>
          <a:prstGeom prst="rect">
            <a:avLst/>
          </a:prstGeom>
          <a:noFill/>
          <a:ln w="12700">
            <a:noFill/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ja-JP" sz="1400" dirty="0" smtClean="0">
                <a:latin typeface="+mn-ea"/>
              </a:rPr>
              <a:t>Introduction</a:t>
            </a:r>
            <a:endParaRPr lang="en-US" altLang="ja-JP" sz="1400" dirty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</a:t>
            </a:r>
            <a:r>
              <a:rPr lang="en-US" altLang="ja-JP" sz="1400" dirty="0">
                <a:latin typeface="+mn-ea"/>
              </a:rPr>
              <a:t> 1.1</a:t>
            </a:r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 smtClean="0">
                <a:latin typeface="+mn-ea"/>
              </a:rPr>
              <a:t>About this document</a:t>
            </a:r>
            <a:endParaRPr lang="en-US" altLang="ja-JP" sz="1400" dirty="0">
              <a:latin typeface="+mn-ea"/>
            </a:endParaRPr>
          </a:p>
          <a:p>
            <a:endParaRPr lang="en-US" altLang="ja-JP" sz="1400" dirty="0">
              <a:latin typeface="+mn-ea"/>
            </a:endParaRPr>
          </a:p>
          <a:p>
            <a:pPr marL="342900" indent="-342900">
              <a:buFont typeface="+mj-lt"/>
              <a:buAutoNum type="arabicPeriod" startAt="2"/>
            </a:pPr>
            <a:r>
              <a:rPr lang="en-US" altLang="ja-JP" sz="1400" dirty="0" smtClean="0">
                <a:latin typeface="+mn-ea"/>
              </a:rPr>
              <a:t>System construction</a:t>
            </a:r>
          </a:p>
          <a:p>
            <a:r>
              <a:rPr lang="ja-JP" altLang="en-US" sz="1400" dirty="0" smtClean="0">
                <a:latin typeface="+mn-ea"/>
              </a:rPr>
              <a:t>　 </a:t>
            </a:r>
            <a:r>
              <a:rPr lang="en-US" altLang="ja-JP" sz="1400" dirty="0" smtClean="0">
                <a:latin typeface="+mn-ea"/>
              </a:rPr>
              <a:t>2.1</a:t>
            </a:r>
            <a:r>
              <a:rPr lang="ja-JP" altLang="en-US" sz="1400" dirty="0" smtClean="0">
                <a:latin typeface="+mn-ea"/>
              </a:rPr>
              <a:t>　 </a:t>
            </a:r>
            <a:r>
              <a:rPr lang="en-US" altLang="ja-JP" sz="1400" dirty="0" smtClean="0">
                <a:latin typeface="+mn-ea"/>
              </a:rPr>
              <a:t>Environment</a:t>
            </a:r>
            <a:r>
              <a:rPr lang="ja-JP" altLang="en-US" sz="1400" dirty="0" smtClean="0">
                <a:latin typeface="+mn-ea"/>
              </a:rPr>
              <a:t>・</a:t>
            </a:r>
            <a:r>
              <a:rPr lang="en-US" altLang="ja-JP" sz="1400" dirty="0" smtClean="0">
                <a:latin typeface="+mn-ea"/>
              </a:rPr>
              <a:t>Conditions(1/2)</a:t>
            </a:r>
          </a:p>
          <a:p>
            <a:r>
              <a:rPr lang="en-US" altLang="ja-JP" sz="1400" dirty="0" smtClean="0">
                <a:latin typeface="+mn-ea"/>
              </a:rPr>
              <a:t>    </a:t>
            </a:r>
            <a:r>
              <a:rPr lang="en-US" altLang="ja-JP" sz="1400" dirty="0">
                <a:latin typeface="+mn-ea"/>
              </a:rPr>
              <a:t>2.2    </a:t>
            </a:r>
            <a:r>
              <a:rPr lang="en-US" altLang="ja-JP" sz="1400" dirty="0" smtClean="0">
                <a:latin typeface="+mn-ea"/>
              </a:rPr>
              <a:t>Environment</a:t>
            </a:r>
            <a:r>
              <a:rPr lang="ja-JP" altLang="en-US" sz="1400" dirty="0" smtClean="0">
                <a:latin typeface="+mn-ea"/>
              </a:rPr>
              <a:t>・</a:t>
            </a:r>
            <a:r>
              <a:rPr lang="en-US" altLang="ja-JP" sz="1400" dirty="0" smtClean="0">
                <a:latin typeface="+mn-ea"/>
              </a:rPr>
              <a:t>Conditions(2/2</a:t>
            </a:r>
            <a:r>
              <a:rPr lang="en-US" altLang="ja-JP" sz="1400" dirty="0">
                <a:latin typeface="+mn-ea"/>
              </a:rPr>
              <a:t>)</a:t>
            </a:r>
          </a:p>
          <a:p>
            <a:endParaRPr lang="en-US" altLang="ja-JP" sz="1400" dirty="0">
              <a:latin typeface="+mn-ea"/>
            </a:endParaRPr>
          </a:p>
          <a:p>
            <a:pPr marL="342900" indent="-342900">
              <a:buFont typeface="+mj-lt"/>
              <a:buAutoNum type="arabicPeriod" startAt="3"/>
            </a:pPr>
            <a:r>
              <a:rPr lang="en-US" altLang="zh-TW" sz="1400" dirty="0" smtClean="0">
                <a:latin typeface="+mn-ea"/>
              </a:rPr>
              <a:t>OASE</a:t>
            </a:r>
            <a:r>
              <a:rPr lang="zh-TW" altLang="en-US" sz="1400" dirty="0">
                <a:latin typeface="+mn-ea"/>
              </a:rPr>
              <a:t> </a:t>
            </a:r>
            <a:r>
              <a:rPr lang="en-US" altLang="zh-TW" sz="1400" dirty="0" smtClean="0">
                <a:latin typeface="+mn-ea"/>
              </a:rPr>
              <a:t>Environment </a:t>
            </a:r>
            <a:br>
              <a:rPr lang="en-US" altLang="zh-TW" sz="1400" dirty="0" smtClean="0">
                <a:latin typeface="+mn-ea"/>
              </a:rPr>
            </a:br>
            <a:r>
              <a:rPr lang="en-US" altLang="zh-TW" sz="1400" dirty="0" smtClean="0">
                <a:latin typeface="+mn-ea"/>
              </a:rPr>
              <a:t>construction procedure</a:t>
            </a:r>
            <a:endParaRPr lang="en-US" altLang="ja-JP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</a:t>
            </a:r>
            <a:r>
              <a:rPr lang="ja-JP" altLang="en-US" sz="1400" dirty="0">
                <a:latin typeface="+mn-ea"/>
              </a:rPr>
              <a:t>   </a:t>
            </a:r>
            <a:r>
              <a:rPr lang="en-US" altLang="ja-JP" sz="1400" dirty="0">
                <a:latin typeface="+mn-ea"/>
              </a:rPr>
              <a:t>3.1</a:t>
            </a:r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 smtClean="0">
                <a:latin typeface="+mn-ea"/>
              </a:rPr>
              <a:t>Offline installation</a:t>
            </a:r>
            <a:endParaRPr lang="ja-JP" altLang="en-US" sz="1400" dirty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>
                <a:latin typeface="+mn-ea"/>
              </a:rPr>
              <a:t>3.2</a:t>
            </a:r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 smtClean="0">
                <a:latin typeface="+mn-ea"/>
              </a:rPr>
              <a:t>Preparation</a:t>
            </a:r>
          </a:p>
          <a:p>
            <a:r>
              <a:rPr lang="en-US" altLang="ja-JP" sz="1400" dirty="0">
                <a:latin typeface="+mn-ea"/>
              </a:rPr>
              <a:t> </a:t>
            </a:r>
            <a:r>
              <a:rPr lang="en-US" altLang="ja-JP" sz="1400" dirty="0" smtClean="0">
                <a:latin typeface="+mn-ea"/>
              </a:rPr>
              <a:t>   3.3    OASE environment construction flow</a:t>
            </a:r>
            <a:endParaRPr lang="ja-JP" altLang="en-US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   </a:t>
            </a:r>
            <a:r>
              <a:rPr lang="en-US" altLang="ja-JP" sz="1400" dirty="0" smtClean="0">
                <a:latin typeface="+mn-ea"/>
              </a:rPr>
              <a:t>3.4</a:t>
            </a:r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 smtClean="0">
                <a:latin typeface="+mn-ea"/>
              </a:rPr>
              <a:t>Environment Construction</a:t>
            </a:r>
            <a:r>
              <a:rPr lang="ja-JP" altLang="en-US" sz="1400" dirty="0" smtClean="0">
                <a:latin typeface="+mn-ea"/>
              </a:rPr>
              <a:t>（</a:t>
            </a:r>
            <a:r>
              <a:rPr lang="en-US" altLang="ja-JP" sz="1400" dirty="0" smtClean="0">
                <a:latin typeface="+mn-ea"/>
              </a:rPr>
              <a:t>1/16</a:t>
            </a:r>
            <a:r>
              <a:rPr lang="ja-JP" altLang="en-US" sz="1400" dirty="0" smtClean="0">
                <a:latin typeface="+mn-ea"/>
              </a:rPr>
              <a:t>）</a:t>
            </a:r>
            <a:endParaRPr lang="ja-JP" altLang="en-US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   </a:t>
            </a:r>
            <a:r>
              <a:rPr lang="en-US" altLang="ja-JP" sz="1400" dirty="0" smtClean="0">
                <a:latin typeface="+mn-ea"/>
              </a:rPr>
              <a:t>3.5</a:t>
            </a:r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 smtClean="0">
                <a:latin typeface="+mn-ea"/>
              </a:rPr>
              <a:t>Environment Construction</a:t>
            </a:r>
            <a:r>
              <a:rPr lang="ja-JP" altLang="en-US" sz="1400" dirty="0" smtClean="0">
                <a:latin typeface="+mn-ea"/>
              </a:rPr>
              <a:t>（</a:t>
            </a:r>
            <a:r>
              <a:rPr lang="en-US" altLang="ja-JP" sz="1400" dirty="0" smtClean="0">
                <a:latin typeface="+mn-ea"/>
              </a:rPr>
              <a:t>2/16</a:t>
            </a:r>
            <a:r>
              <a:rPr lang="ja-JP" altLang="en-US" sz="1400" dirty="0" smtClean="0">
                <a:latin typeface="+mn-ea"/>
              </a:rPr>
              <a:t>）</a:t>
            </a:r>
            <a:endParaRPr lang="ja-JP" altLang="en-US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   </a:t>
            </a:r>
            <a:r>
              <a:rPr lang="en-US" altLang="ja-JP" sz="1400" dirty="0" smtClean="0">
                <a:latin typeface="+mn-ea"/>
              </a:rPr>
              <a:t>3.6</a:t>
            </a:r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 smtClean="0">
                <a:latin typeface="+mn-ea"/>
              </a:rPr>
              <a:t>Environment Construction</a:t>
            </a:r>
            <a:r>
              <a:rPr lang="ja-JP" altLang="en-US" sz="1400" dirty="0" smtClean="0">
                <a:latin typeface="+mn-ea"/>
              </a:rPr>
              <a:t>（</a:t>
            </a:r>
            <a:r>
              <a:rPr lang="en-US" altLang="ja-JP" sz="1400" dirty="0" smtClean="0">
                <a:latin typeface="+mn-ea"/>
              </a:rPr>
              <a:t>3/16</a:t>
            </a:r>
            <a:r>
              <a:rPr lang="ja-JP" altLang="en-US" sz="1400" dirty="0" smtClean="0">
                <a:latin typeface="+mn-ea"/>
              </a:rPr>
              <a:t>）</a:t>
            </a:r>
            <a:endParaRPr lang="ja-JP" altLang="en-US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   </a:t>
            </a:r>
            <a:r>
              <a:rPr lang="en-US" altLang="ja-JP" sz="1400" dirty="0" smtClean="0">
                <a:latin typeface="+mn-ea"/>
              </a:rPr>
              <a:t>3.7</a:t>
            </a:r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 smtClean="0">
                <a:latin typeface="+mn-ea"/>
              </a:rPr>
              <a:t>Environment Construction</a:t>
            </a:r>
            <a:r>
              <a:rPr lang="ja-JP" altLang="en-US" sz="1400" dirty="0" smtClean="0">
                <a:latin typeface="+mn-ea"/>
              </a:rPr>
              <a:t>（</a:t>
            </a:r>
            <a:r>
              <a:rPr lang="en-US" altLang="ja-JP" sz="1400" dirty="0" smtClean="0">
                <a:latin typeface="+mn-ea"/>
              </a:rPr>
              <a:t>4/16</a:t>
            </a:r>
            <a:r>
              <a:rPr lang="ja-JP" altLang="en-US" sz="1400" dirty="0" smtClean="0">
                <a:latin typeface="+mn-ea"/>
              </a:rPr>
              <a:t>）</a:t>
            </a:r>
            <a:endParaRPr lang="ja-JP" altLang="en-US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   </a:t>
            </a:r>
            <a:r>
              <a:rPr lang="en-US" altLang="ja-JP" sz="1400" dirty="0" smtClean="0">
                <a:latin typeface="+mn-ea"/>
              </a:rPr>
              <a:t>3.8</a:t>
            </a:r>
            <a:r>
              <a:rPr lang="ja-JP" altLang="en-US" sz="1400" dirty="0" smtClean="0">
                <a:latin typeface="+mn-ea"/>
              </a:rPr>
              <a:t>    </a:t>
            </a:r>
            <a:r>
              <a:rPr lang="en-US" altLang="ja-JP" sz="1400" dirty="0" smtClean="0">
                <a:latin typeface="+mn-ea"/>
              </a:rPr>
              <a:t>Environment Construction</a:t>
            </a:r>
            <a:r>
              <a:rPr lang="ja-JP" altLang="en-US" sz="1400" dirty="0" smtClean="0">
                <a:latin typeface="+mn-ea"/>
              </a:rPr>
              <a:t>（</a:t>
            </a:r>
            <a:r>
              <a:rPr lang="en-US" altLang="ja-JP" sz="1400" dirty="0" smtClean="0">
                <a:latin typeface="+mn-ea"/>
              </a:rPr>
              <a:t>5/16</a:t>
            </a:r>
            <a:r>
              <a:rPr lang="ja-JP" altLang="en-US" sz="1400" dirty="0" smtClean="0">
                <a:latin typeface="+mn-ea"/>
              </a:rPr>
              <a:t>）</a:t>
            </a:r>
            <a:endParaRPr lang="ja-JP" altLang="en-US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   </a:t>
            </a:r>
            <a:r>
              <a:rPr lang="en-US" altLang="ja-JP" sz="1400" dirty="0" smtClean="0">
                <a:latin typeface="+mn-ea"/>
              </a:rPr>
              <a:t>3.9</a:t>
            </a:r>
            <a:r>
              <a:rPr lang="ja-JP" altLang="en-US" sz="1400" dirty="0" smtClean="0">
                <a:latin typeface="+mn-ea"/>
              </a:rPr>
              <a:t>    </a:t>
            </a:r>
            <a:r>
              <a:rPr lang="en-US" altLang="ja-JP" sz="1400" dirty="0" smtClean="0">
                <a:latin typeface="+mn-ea"/>
              </a:rPr>
              <a:t>Environment Construction</a:t>
            </a:r>
            <a:r>
              <a:rPr lang="ja-JP" altLang="en-US" sz="1400" dirty="0" smtClean="0">
                <a:latin typeface="+mn-ea"/>
              </a:rPr>
              <a:t>（</a:t>
            </a:r>
            <a:r>
              <a:rPr lang="en-US" altLang="ja-JP" sz="1400" dirty="0" smtClean="0">
                <a:latin typeface="+mn-ea"/>
              </a:rPr>
              <a:t>6/16</a:t>
            </a:r>
            <a:r>
              <a:rPr lang="ja-JP" altLang="en-US" sz="1400" dirty="0" smtClean="0">
                <a:latin typeface="+mn-ea"/>
              </a:rPr>
              <a:t>）</a:t>
            </a:r>
            <a:endParaRPr lang="ja-JP" altLang="en-US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   </a:t>
            </a:r>
            <a:r>
              <a:rPr lang="en-US" altLang="ja-JP" sz="1400" dirty="0" smtClean="0">
                <a:latin typeface="+mn-ea"/>
              </a:rPr>
              <a:t>3.10  Environment Construction</a:t>
            </a:r>
            <a:r>
              <a:rPr lang="ja-JP" altLang="en-US" sz="1400" dirty="0" smtClean="0">
                <a:latin typeface="+mn-ea"/>
              </a:rPr>
              <a:t>（</a:t>
            </a:r>
            <a:r>
              <a:rPr lang="en-US" altLang="ja-JP" sz="1400" dirty="0" smtClean="0">
                <a:latin typeface="+mn-ea"/>
              </a:rPr>
              <a:t>7/16</a:t>
            </a:r>
            <a:r>
              <a:rPr lang="ja-JP" altLang="en-US" sz="1400" dirty="0" smtClean="0">
                <a:latin typeface="+mn-ea"/>
              </a:rPr>
              <a:t>）</a:t>
            </a:r>
            <a:endParaRPr lang="en-US" altLang="ja-JP" sz="1400" dirty="0" smtClean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</a:t>
            </a:r>
            <a:r>
              <a:rPr lang="en-US" altLang="ja-JP" sz="1400" dirty="0" smtClean="0">
                <a:latin typeface="+mn-ea"/>
              </a:rPr>
              <a:t>   3.11  Environment Construction</a:t>
            </a:r>
            <a:r>
              <a:rPr lang="ja-JP" altLang="en-US" sz="1400" dirty="0" smtClean="0">
                <a:latin typeface="+mn-ea"/>
              </a:rPr>
              <a:t>（</a:t>
            </a:r>
            <a:r>
              <a:rPr lang="en-US" altLang="ja-JP" sz="1400" dirty="0" smtClean="0">
                <a:latin typeface="+mn-ea"/>
              </a:rPr>
              <a:t>8/16</a:t>
            </a:r>
            <a:r>
              <a:rPr lang="ja-JP" altLang="en-US" sz="1400" dirty="0" smtClean="0">
                <a:latin typeface="+mn-ea"/>
              </a:rPr>
              <a:t>）</a:t>
            </a:r>
            <a:endParaRPr lang="en-US" altLang="ja-JP" sz="1400" dirty="0" smtClean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</a:t>
            </a:r>
            <a:r>
              <a:rPr lang="en-US" altLang="ja-JP" sz="1400" dirty="0" smtClean="0">
                <a:latin typeface="+mn-ea"/>
              </a:rPr>
              <a:t>   3.12  Environment Construction</a:t>
            </a:r>
            <a:r>
              <a:rPr lang="ja-JP" altLang="en-US" sz="1400" dirty="0" smtClean="0">
                <a:latin typeface="+mn-ea"/>
              </a:rPr>
              <a:t>（</a:t>
            </a:r>
            <a:r>
              <a:rPr lang="en-US" altLang="ja-JP" sz="1400" dirty="0" smtClean="0">
                <a:latin typeface="+mn-ea"/>
              </a:rPr>
              <a:t>9/16</a:t>
            </a:r>
            <a:r>
              <a:rPr lang="ja-JP" altLang="en-US" sz="1400" dirty="0" smtClean="0">
                <a:latin typeface="+mn-ea"/>
              </a:rPr>
              <a:t>）</a:t>
            </a:r>
            <a:endParaRPr lang="en-US" altLang="ja-JP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</a:t>
            </a:r>
            <a:r>
              <a:rPr lang="en-US" altLang="ja-JP" sz="1400" dirty="0" smtClean="0">
                <a:latin typeface="+mn-ea"/>
              </a:rPr>
              <a:t>   3.13  Environment Construction</a:t>
            </a:r>
            <a:r>
              <a:rPr lang="ja-JP" altLang="en-US" sz="1400" dirty="0" smtClean="0">
                <a:latin typeface="+mn-ea"/>
              </a:rPr>
              <a:t>（</a:t>
            </a:r>
            <a:r>
              <a:rPr lang="en-US" altLang="ja-JP" sz="1400" dirty="0" smtClean="0">
                <a:latin typeface="+mn-ea"/>
              </a:rPr>
              <a:t>10/16</a:t>
            </a:r>
            <a:r>
              <a:rPr lang="ja-JP" altLang="en-US" sz="1400" dirty="0" smtClean="0">
                <a:latin typeface="+mn-ea"/>
              </a:rPr>
              <a:t>）</a:t>
            </a:r>
            <a:endParaRPr lang="en-US" altLang="ja-JP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   </a:t>
            </a:r>
            <a:r>
              <a:rPr lang="en-US" altLang="ja-JP" sz="1400" dirty="0" smtClean="0">
                <a:latin typeface="+mn-ea"/>
              </a:rPr>
              <a:t>3.14  Environment Construction</a:t>
            </a:r>
            <a:r>
              <a:rPr lang="ja-JP" altLang="en-US" sz="1400" dirty="0" smtClean="0">
                <a:latin typeface="+mn-ea"/>
              </a:rPr>
              <a:t>（</a:t>
            </a:r>
            <a:r>
              <a:rPr lang="en-US" altLang="ja-JP" sz="1400" dirty="0" smtClean="0">
                <a:latin typeface="+mn-ea"/>
              </a:rPr>
              <a:t>11/16</a:t>
            </a:r>
            <a:r>
              <a:rPr lang="ja-JP" altLang="en-US" sz="1400" dirty="0" smtClean="0">
                <a:latin typeface="+mn-ea"/>
              </a:rPr>
              <a:t>）</a:t>
            </a:r>
            <a:endParaRPr lang="en-US" altLang="ja-JP" sz="1400" dirty="0" smtClean="0">
              <a:latin typeface="+mn-ea"/>
            </a:endParaRPr>
          </a:p>
          <a:p>
            <a:r>
              <a:rPr lang="en-US" altLang="ja-JP" sz="1400" dirty="0" smtClean="0">
                <a:latin typeface="+mn-ea"/>
              </a:rPr>
              <a:t>    3.15  Environment Construction</a:t>
            </a:r>
            <a:r>
              <a:rPr lang="ja-JP" altLang="en-US" sz="1400" dirty="0" smtClean="0">
                <a:latin typeface="+mn-ea"/>
              </a:rPr>
              <a:t>（</a:t>
            </a:r>
            <a:r>
              <a:rPr lang="en-US" altLang="ja-JP" sz="1400" dirty="0" smtClean="0">
                <a:latin typeface="+mn-ea"/>
              </a:rPr>
              <a:t>12/16</a:t>
            </a:r>
            <a:r>
              <a:rPr lang="ja-JP" altLang="en-US" sz="1400" dirty="0" smtClean="0">
                <a:latin typeface="+mn-ea"/>
              </a:rPr>
              <a:t>）</a:t>
            </a:r>
            <a:endParaRPr lang="en-US" altLang="ja-JP" sz="1400" dirty="0" smtClean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</a:t>
            </a:r>
            <a:r>
              <a:rPr lang="en-US" altLang="ja-JP" sz="1400" dirty="0" smtClean="0">
                <a:latin typeface="+mn-ea"/>
              </a:rPr>
              <a:t>   3.16  Environment Construction</a:t>
            </a:r>
            <a:r>
              <a:rPr lang="ja-JP" altLang="en-US" sz="1400" dirty="0" smtClean="0">
                <a:latin typeface="+mn-ea"/>
              </a:rPr>
              <a:t>（</a:t>
            </a:r>
            <a:r>
              <a:rPr lang="en-US" altLang="ja-JP" sz="1400" dirty="0" smtClean="0">
                <a:latin typeface="+mn-ea"/>
              </a:rPr>
              <a:t>13/16</a:t>
            </a:r>
            <a:r>
              <a:rPr lang="ja-JP" altLang="en-US" sz="1400" dirty="0" smtClean="0">
                <a:latin typeface="+mn-ea"/>
              </a:rPr>
              <a:t>）</a:t>
            </a:r>
            <a:endParaRPr lang="en-US" altLang="ja-JP" sz="1400" dirty="0" smtClean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</a:t>
            </a:r>
            <a:r>
              <a:rPr lang="en-US" altLang="ja-JP" sz="1400" dirty="0" smtClean="0">
                <a:latin typeface="+mn-ea"/>
              </a:rPr>
              <a:t>   3.17  Environment Construction</a:t>
            </a:r>
            <a:r>
              <a:rPr lang="ja-JP" altLang="en-US" sz="1400" dirty="0" smtClean="0">
                <a:latin typeface="+mn-ea"/>
              </a:rPr>
              <a:t>（</a:t>
            </a:r>
            <a:r>
              <a:rPr lang="en-US" altLang="ja-JP" sz="1400" dirty="0" smtClean="0">
                <a:latin typeface="+mn-ea"/>
              </a:rPr>
              <a:t>14/16</a:t>
            </a:r>
            <a:r>
              <a:rPr lang="ja-JP" altLang="en-US" sz="1400" dirty="0" smtClean="0">
                <a:latin typeface="+mn-ea"/>
              </a:rPr>
              <a:t>）</a:t>
            </a:r>
            <a:endParaRPr lang="en-US" altLang="ja-JP" sz="1400" dirty="0" smtClean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</a:t>
            </a:r>
            <a:r>
              <a:rPr lang="en-US" altLang="ja-JP" sz="1400" dirty="0" smtClean="0">
                <a:latin typeface="+mn-ea"/>
              </a:rPr>
              <a:t>   3.18  Environment Construction</a:t>
            </a:r>
            <a:r>
              <a:rPr lang="ja-JP" altLang="en-US" sz="1400" dirty="0" smtClean="0">
                <a:latin typeface="+mn-ea"/>
              </a:rPr>
              <a:t>（</a:t>
            </a:r>
            <a:r>
              <a:rPr lang="en-US" altLang="ja-JP" sz="1400" dirty="0" smtClean="0">
                <a:latin typeface="+mn-ea"/>
              </a:rPr>
              <a:t>15/16</a:t>
            </a:r>
            <a:r>
              <a:rPr lang="ja-JP" altLang="en-US" sz="1400" dirty="0" smtClean="0">
                <a:latin typeface="+mn-ea"/>
              </a:rPr>
              <a:t>）</a:t>
            </a:r>
            <a:endParaRPr lang="en-US" altLang="ja-JP" sz="1400" dirty="0" smtClean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</a:t>
            </a:r>
            <a:r>
              <a:rPr lang="en-US" altLang="ja-JP" sz="1400" dirty="0" smtClean="0">
                <a:latin typeface="+mn-ea"/>
              </a:rPr>
              <a:t>   3.19  Environment Construction</a:t>
            </a:r>
            <a:r>
              <a:rPr lang="ja-JP" altLang="en-US" sz="1400" dirty="0" smtClean="0">
                <a:latin typeface="+mn-ea"/>
              </a:rPr>
              <a:t>（</a:t>
            </a:r>
            <a:r>
              <a:rPr lang="en-US" altLang="ja-JP" sz="1400" dirty="0" smtClean="0">
                <a:latin typeface="+mn-ea"/>
              </a:rPr>
              <a:t>16/16</a:t>
            </a:r>
            <a:r>
              <a:rPr lang="ja-JP" altLang="en-US" sz="1400" dirty="0">
                <a:latin typeface="+mn-ea"/>
              </a:rPr>
              <a:t>）</a:t>
            </a:r>
            <a:endParaRPr lang="en-US" altLang="ja-JP" sz="1400" dirty="0">
              <a:latin typeface="+mn-ea"/>
            </a:endParaRPr>
          </a:p>
        </p:txBody>
      </p:sp>
      <p:sp>
        <p:nvSpPr>
          <p:cNvPr id="6" name="正方形/長方形 5"/>
          <p:cNvSpPr/>
          <p:nvPr/>
        </p:nvSpPr>
        <p:spPr bwMode="auto">
          <a:xfrm>
            <a:off x="5076070" y="523360"/>
            <a:ext cx="3600500" cy="6335884"/>
          </a:xfrm>
          <a:prstGeom prst="rect">
            <a:avLst/>
          </a:prstGeom>
          <a:noFill/>
          <a:ln w="12700">
            <a:noFill/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Font typeface="+mj-lt"/>
              <a:buAutoNum type="arabicPeriod" startAt="4"/>
            </a:pPr>
            <a:r>
              <a:rPr lang="en-US" altLang="ja-JP" sz="1400" dirty="0" smtClean="0">
                <a:latin typeface="+mn-ea"/>
              </a:rPr>
              <a:t>OASE</a:t>
            </a:r>
            <a:r>
              <a:rPr lang="ja-JP" altLang="en-US" sz="1400" dirty="0">
                <a:latin typeface="+mn-ea"/>
              </a:rPr>
              <a:t> </a:t>
            </a:r>
            <a:r>
              <a:rPr lang="en-US" altLang="ja-JP" sz="1400" dirty="0" smtClean="0">
                <a:latin typeface="+mn-ea"/>
              </a:rPr>
              <a:t>Operation check</a:t>
            </a:r>
            <a:endParaRPr lang="en-US" altLang="ja-JP" sz="1400" dirty="0">
              <a:latin typeface="+mn-ea"/>
            </a:endParaRPr>
          </a:p>
          <a:p>
            <a:r>
              <a:rPr lang="en-US" altLang="zh-TW" sz="1400" dirty="0">
                <a:latin typeface="+mn-ea"/>
              </a:rPr>
              <a:t>    4.1</a:t>
            </a:r>
            <a:r>
              <a:rPr lang="zh-TW" altLang="en-US" sz="1400" dirty="0">
                <a:latin typeface="+mn-ea"/>
              </a:rPr>
              <a:t>　 </a:t>
            </a:r>
            <a:r>
              <a:rPr lang="en-US" altLang="zh-TW" sz="1400" dirty="0" smtClean="0">
                <a:latin typeface="+mn-ea"/>
              </a:rPr>
              <a:t>Operation Check</a:t>
            </a:r>
            <a:r>
              <a:rPr lang="zh-TW" altLang="en-US" sz="1400" dirty="0" smtClean="0">
                <a:latin typeface="+mn-ea"/>
              </a:rPr>
              <a:t>（</a:t>
            </a:r>
            <a:r>
              <a:rPr lang="en-US" altLang="zh-TW" sz="1400" dirty="0" smtClean="0">
                <a:latin typeface="+mn-ea"/>
              </a:rPr>
              <a:t>1/4</a:t>
            </a:r>
            <a:r>
              <a:rPr lang="zh-TW" altLang="en-US" sz="1400" dirty="0" smtClean="0">
                <a:latin typeface="+mn-ea"/>
              </a:rPr>
              <a:t>）</a:t>
            </a:r>
            <a:endParaRPr lang="zh-TW" altLang="en-US" sz="1400" dirty="0">
              <a:latin typeface="+mn-ea"/>
            </a:endParaRPr>
          </a:p>
          <a:p>
            <a:r>
              <a:rPr lang="en-US" altLang="zh-TW" sz="1400" dirty="0">
                <a:latin typeface="+mn-ea"/>
              </a:rPr>
              <a:t>    4.2</a:t>
            </a:r>
            <a:r>
              <a:rPr lang="zh-TW" altLang="en-US" sz="1400" dirty="0">
                <a:latin typeface="+mn-ea"/>
              </a:rPr>
              <a:t>　 </a:t>
            </a:r>
            <a:r>
              <a:rPr lang="en-US" altLang="zh-TW" sz="1400" dirty="0" smtClean="0">
                <a:latin typeface="+mn-ea"/>
              </a:rPr>
              <a:t>Operation Check</a:t>
            </a:r>
            <a:r>
              <a:rPr lang="zh-TW" altLang="en-US" sz="1400" dirty="0" smtClean="0">
                <a:latin typeface="+mn-ea"/>
              </a:rPr>
              <a:t>（</a:t>
            </a:r>
            <a:r>
              <a:rPr lang="en-US" altLang="zh-TW" sz="1400" dirty="0" smtClean="0">
                <a:latin typeface="+mn-ea"/>
              </a:rPr>
              <a:t>2/4</a:t>
            </a:r>
            <a:r>
              <a:rPr lang="zh-TW" altLang="en-US" sz="1400" dirty="0" smtClean="0">
                <a:latin typeface="+mn-ea"/>
              </a:rPr>
              <a:t>）</a:t>
            </a:r>
            <a:endParaRPr lang="zh-TW" altLang="en-US" sz="1400" dirty="0">
              <a:latin typeface="+mn-ea"/>
            </a:endParaRPr>
          </a:p>
          <a:p>
            <a:r>
              <a:rPr lang="en-US" altLang="zh-TW" sz="1400" dirty="0">
                <a:latin typeface="+mn-ea"/>
              </a:rPr>
              <a:t>    4.3</a:t>
            </a:r>
            <a:r>
              <a:rPr lang="zh-TW" altLang="en-US" sz="1400" dirty="0">
                <a:latin typeface="+mn-ea"/>
              </a:rPr>
              <a:t>　 </a:t>
            </a:r>
            <a:r>
              <a:rPr lang="en-US" altLang="zh-TW" sz="1400" dirty="0" smtClean="0">
                <a:latin typeface="+mn-ea"/>
              </a:rPr>
              <a:t>Operation Check</a:t>
            </a:r>
            <a:r>
              <a:rPr lang="zh-TW" altLang="en-US" sz="1400" dirty="0" smtClean="0">
                <a:latin typeface="+mn-ea"/>
              </a:rPr>
              <a:t>（</a:t>
            </a:r>
            <a:r>
              <a:rPr lang="en-US" altLang="zh-TW" sz="1400" dirty="0" smtClean="0">
                <a:latin typeface="+mn-ea"/>
              </a:rPr>
              <a:t>3/4</a:t>
            </a:r>
            <a:r>
              <a:rPr lang="zh-TW" altLang="en-US" sz="1400" dirty="0" smtClean="0">
                <a:latin typeface="+mn-ea"/>
              </a:rPr>
              <a:t>）</a:t>
            </a:r>
            <a:endParaRPr lang="zh-TW" altLang="en-US" sz="1400" dirty="0">
              <a:latin typeface="+mn-ea"/>
            </a:endParaRPr>
          </a:p>
          <a:p>
            <a:r>
              <a:rPr lang="en-US" altLang="zh-TW" sz="1400" dirty="0">
                <a:latin typeface="+mn-ea"/>
              </a:rPr>
              <a:t>    4.4</a:t>
            </a:r>
            <a:r>
              <a:rPr lang="zh-TW" altLang="en-US" sz="1400" dirty="0">
                <a:latin typeface="+mn-ea"/>
              </a:rPr>
              <a:t>　 </a:t>
            </a:r>
            <a:r>
              <a:rPr lang="en-US" altLang="zh-TW" sz="1400" dirty="0" smtClean="0">
                <a:latin typeface="+mn-ea"/>
              </a:rPr>
              <a:t>Operation Check</a:t>
            </a:r>
            <a:r>
              <a:rPr lang="zh-TW" altLang="en-US" sz="1400" dirty="0" smtClean="0">
                <a:latin typeface="+mn-ea"/>
              </a:rPr>
              <a:t>（</a:t>
            </a:r>
            <a:r>
              <a:rPr lang="en-US" altLang="zh-TW" sz="1400" dirty="0" smtClean="0">
                <a:latin typeface="+mn-ea"/>
              </a:rPr>
              <a:t>4/4</a:t>
            </a:r>
            <a:r>
              <a:rPr lang="zh-TW" altLang="en-US" sz="1400" dirty="0" smtClean="0">
                <a:latin typeface="+mn-ea"/>
              </a:rPr>
              <a:t>）</a:t>
            </a:r>
            <a:endParaRPr lang="zh-TW" altLang="en-US" sz="1400" dirty="0">
              <a:latin typeface="+mn-ea"/>
            </a:endParaRPr>
          </a:p>
          <a:p>
            <a:endParaRPr lang="en-US" altLang="zh-TW" sz="1400" dirty="0">
              <a:latin typeface="+mn-ea"/>
            </a:endParaRPr>
          </a:p>
          <a:p>
            <a:pPr marL="342900" indent="-342900">
              <a:buFont typeface="+mj-lt"/>
              <a:buAutoNum type="arabicPeriod" startAt="5"/>
            </a:pPr>
            <a:r>
              <a:rPr lang="en-US" altLang="ja-JP" sz="1400" dirty="0" smtClean="0">
                <a:latin typeface="+mn-ea"/>
              </a:rPr>
              <a:t>References</a:t>
            </a:r>
            <a:endParaRPr lang="en-US" altLang="ja-JP" sz="1400" dirty="0">
              <a:latin typeface="+mn-ea"/>
            </a:endParaRPr>
          </a:p>
          <a:p>
            <a:r>
              <a:rPr lang="en-US" altLang="ja-JP" sz="1400" dirty="0" smtClean="0">
                <a:latin typeface="+mn-ea"/>
              </a:rPr>
              <a:t>    5.1   References</a:t>
            </a:r>
            <a:endParaRPr lang="en-US" altLang="ja-JP" sz="1400" dirty="0">
              <a:latin typeface="+mn-ea"/>
            </a:endParaRPr>
          </a:p>
          <a:p>
            <a:endParaRPr lang="en-US" altLang="zh-TW" sz="1400" dirty="0">
              <a:latin typeface="+mn-ea"/>
            </a:endParaRPr>
          </a:p>
          <a:p>
            <a:r>
              <a:rPr lang="en-US" altLang="ja-JP" sz="1400" dirty="0" smtClean="0">
                <a:latin typeface="+mn-ea"/>
              </a:rPr>
              <a:t> </a:t>
            </a:r>
          </a:p>
          <a:p>
            <a:endParaRPr lang="en-US" altLang="ja-JP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979299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3.11</a:t>
            </a:r>
            <a:r>
              <a:rPr lang="ja-JP" altLang="en-US" dirty="0"/>
              <a:t>　</a:t>
            </a:r>
            <a:r>
              <a:rPr lang="en-US" altLang="ja-JP" dirty="0" smtClean="0"/>
              <a:t>Environment Construction</a:t>
            </a:r>
            <a:r>
              <a:rPr lang="ja-JP" altLang="en-US" dirty="0" smtClean="0"/>
              <a:t>（</a:t>
            </a:r>
            <a:r>
              <a:rPr lang="en-US" altLang="ja-JP" dirty="0"/>
              <a:t>8</a:t>
            </a:r>
            <a:r>
              <a:rPr lang="en-US" altLang="ja-JP" dirty="0" smtClean="0"/>
              <a:t>/16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3" y="692620"/>
            <a:ext cx="8964487" cy="5616476"/>
          </a:xfrm>
        </p:spPr>
        <p:txBody>
          <a:bodyPr>
            <a:normAutofit/>
          </a:bodyPr>
          <a:lstStyle/>
          <a:p>
            <a:r>
              <a:rPr lang="en-US" altLang="ja-JP" dirty="0" smtClean="0"/>
              <a:t>Edit Answer file(oase_answers.txt)(</a:t>
            </a:r>
            <a:r>
              <a:rPr lang="en-US" altLang="ja-JP" dirty="0"/>
              <a:t>3</a:t>
            </a:r>
            <a:r>
              <a:rPr lang="en-US" altLang="ja-JP" dirty="0" smtClean="0"/>
              <a:t>/3)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/>
            </a:r>
            <a:br>
              <a:rPr lang="en-US" altLang="ja-JP" dirty="0"/>
            </a:br>
            <a:endParaRPr lang="en-US" altLang="ja-JP" dirty="0"/>
          </a:p>
          <a:p>
            <a:endParaRPr lang="en-US" altLang="ja-JP" dirty="0"/>
          </a:p>
          <a:p>
            <a:pPr lvl="1"/>
            <a:endParaRPr lang="en-US" altLang="ja-JP" dirty="0"/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9377337"/>
              </p:ext>
            </p:extLst>
          </p:nvPr>
        </p:nvGraphicFramePr>
        <p:xfrm>
          <a:off x="179513" y="1683186"/>
          <a:ext cx="8784000" cy="204326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00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1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22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195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583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Item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Required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Initial</a:t>
                      </a:r>
                      <a:r>
                        <a:rPr lang="en-US" altLang="ja-JP" sz="1000" kern="100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value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83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 dirty="0" smtClean="0">
                          <a:solidFill>
                            <a:schemeClr val="bg1"/>
                          </a:solidFill>
                          <a:effectLst/>
                        </a:rPr>
                        <a:t>oase_domain</a:t>
                      </a:r>
                      <a:endParaRPr lang="ja-JP" sz="1100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○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exastro-oase.local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kumimoji="1" lang="en-US" altLang="ja-JP" sz="11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OASE</a:t>
                      </a:r>
                      <a:r>
                        <a:rPr kumimoji="1" lang="ja-JP" altLang="en-US" sz="1100" kern="1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altLang="ja-JP" sz="1100" kern="1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Domain name</a:t>
                      </a:r>
                      <a:endParaRPr kumimoji="1" lang="ja-JP" sz="11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208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 dirty="0" smtClean="0">
                          <a:solidFill>
                            <a:schemeClr val="bg1"/>
                          </a:solidFill>
                          <a:effectLst/>
                        </a:rPr>
                        <a:t>certificate_path</a:t>
                      </a:r>
                      <a:endParaRPr lang="ja-JP" sz="1100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1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Optional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altLang="en-US" sz="900" kern="100" dirty="0" smtClean="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－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100" kern="100" dirty="0" smtClean="0"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Specify</a:t>
                      </a:r>
                      <a:r>
                        <a:rPr lang="en-US" altLang="ja-JP" sz="1100" kern="100" baseline="0" dirty="0" smtClean="0"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 the path of the file used for the user specified SSL server certificate </a:t>
                      </a:r>
                      <a:br>
                        <a:rPr lang="en-US" altLang="ja-JP" sz="1100" kern="100" baseline="0" dirty="0" smtClean="0"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</a:br>
                      <a:r>
                        <a:rPr lang="en-US" altLang="ja-JP" sz="1100" kern="100" baseline="0" dirty="0" smtClean="0"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ja-JP" sz="1050" kern="100" baseline="0" dirty="0" smtClean="0"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Enter only when using a user specified SSL certificate. Specify an absolute path</a:t>
                      </a:r>
                      <a:r>
                        <a:rPr lang="en-US" altLang="ja-JP" sz="1100" kern="100" baseline="0" dirty="0" smtClean="0"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)</a:t>
                      </a:r>
                      <a:endParaRPr lang="ja-JP" altLang="ja-JP" sz="1100" kern="100" dirty="0" smtClean="0"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323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 dirty="0" smtClean="0">
                          <a:solidFill>
                            <a:schemeClr val="bg1"/>
                          </a:solidFill>
                          <a:effectLst/>
                        </a:rPr>
                        <a:t>private_key_path</a:t>
                      </a:r>
                      <a:endParaRPr lang="ja-JP" sz="1100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1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Optional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altLang="en-US" sz="900" kern="100" dirty="0" smtClean="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－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2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Specify the path of the file used</a:t>
                      </a:r>
                      <a:r>
                        <a:rPr lang="en-US" altLang="ja-JP" sz="1200" kern="100" baseline="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for user-specified SSL private keys.</a:t>
                      </a:r>
                      <a:br>
                        <a:rPr lang="en-US" altLang="ja-JP" sz="1200" kern="100" baseline="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</a:br>
                      <a:r>
                        <a:rPr lang="en-US" altLang="ja-JP" sz="1100" kern="100" baseline="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(Enter only when using a user-specified SSL private key. Specify an absolute path)</a:t>
                      </a:r>
                      <a:endParaRPr lang="en-US" altLang="ja-JP" sz="8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92857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3.12</a:t>
            </a:r>
            <a:r>
              <a:rPr kumimoji="1" lang="ja-JP" altLang="en-US" dirty="0"/>
              <a:t>　</a:t>
            </a:r>
            <a:r>
              <a:rPr lang="en-US" altLang="ja-JP" dirty="0" smtClean="0"/>
              <a:t>Environment Construction</a:t>
            </a:r>
            <a:r>
              <a:rPr lang="ja-JP" altLang="en-US" dirty="0" smtClean="0"/>
              <a:t>（</a:t>
            </a:r>
            <a:r>
              <a:rPr lang="en-US" altLang="ja-JP" dirty="0"/>
              <a:t>9</a:t>
            </a:r>
            <a:r>
              <a:rPr lang="en-US" altLang="ja-JP" dirty="0" smtClean="0"/>
              <a:t>/16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3" y="836640"/>
            <a:ext cx="8964487" cy="5616476"/>
          </a:xfrm>
        </p:spPr>
        <p:txBody>
          <a:bodyPr>
            <a:normAutofit/>
          </a:bodyPr>
          <a:lstStyle/>
          <a:p>
            <a:pPr marL="180000" lvl="1">
              <a:buFont typeface="Arial" panose="020B0604020202020204" pitchFamily="34" charset="0"/>
              <a:buChar char="▌"/>
            </a:pPr>
            <a:r>
              <a:rPr lang="en-US" altLang="ja-JP" dirty="0"/>
              <a:t>User specified server certificates and private keys.</a:t>
            </a:r>
            <a:r>
              <a:rPr lang="en-US" altLang="ja-JP" sz="2000" dirty="0"/>
              <a:t> </a:t>
            </a:r>
          </a:p>
          <a:p>
            <a:pPr lvl="1">
              <a:lnSpc>
                <a:spcPct val="110000"/>
              </a:lnSpc>
            </a:pPr>
            <a:r>
              <a:rPr lang="en-US" altLang="ja-JP" dirty="0"/>
              <a:t>It is possible to use files prepared by users as server certificates and private keys. If you want to use them, please prepare both a server certificate and a private key and input their file paths to "Certificate_path" and "private_key_path" respectively in the answer file. It is not possible to use only either server certificates or private keys.</a:t>
            </a:r>
            <a:r>
              <a:rPr lang="en-US" altLang="ja-JP" sz="1800" dirty="0"/>
              <a:t> </a:t>
            </a:r>
            <a:br>
              <a:rPr lang="en-US" altLang="ja-JP" sz="1800" dirty="0"/>
            </a:br>
            <a:endParaRPr lang="en-US" altLang="ja-JP" sz="1700" dirty="0"/>
          </a:p>
          <a:p>
            <a:pPr lvl="1"/>
            <a:r>
              <a:rPr lang="en-US" altLang="ja-JP" dirty="0"/>
              <a:t>If the server certificate includes an intermediate certificate, </a:t>
            </a:r>
            <a:br>
              <a:rPr lang="en-US" altLang="ja-JP" dirty="0"/>
            </a:br>
            <a:r>
              <a:rPr lang="en-US" altLang="ja-JP" dirty="0"/>
              <a:t>Create a file that connects the two and set the path of the file to "certificate_path" </a:t>
            </a:r>
            <a:endParaRPr lang="en-US" altLang="ja-JP" sz="1700" dirty="0"/>
          </a:p>
          <a:p>
            <a:pPr marL="180000" lvl="1" indent="0">
              <a:buNone/>
            </a:pPr>
            <a:r>
              <a:rPr lang="ja-JP" altLang="en-US" sz="1200" kern="100" dirty="0">
                <a:cs typeface="Times New Roman" panose="02020603050405020304" pitchFamily="18" charset="0"/>
              </a:rPr>
              <a:t>　</a:t>
            </a:r>
            <a:r>
              <a:rPr lang="en-US" altLang="ja-JP" sz="1200" dirty="0"/>
              <a:t>Example of Creation command</a:t>
            </a:r>
            <a:br>
              <a:rPr lang="en-US" altLang="ja-JP" sz="1200" dirty="0"/>
            </a:br>
            <a:r>
              <a:rPr lang="en-US" altLang="ja-JP" sz="1200" dirty="0"/>
              <a:t> #cat(Server certificate file)(Intermediate certificate file</a:t>
            </a:r>
            <a:r>
              <a:rPr lang="en-US" altLang="ja-JP" sz="1200" dirty="0" smtClean="0"/>
              <a:t>)-&gt;(</a:t>
            </a:r>
            <a:r>
              <a:rPr lang="en-US" altLang="ja-JP" sz="1200" dirty="0"/>
              <a:t>Linked server certificate file).</a:t>
            </a:r>
            <a:r>
              <a:rPr lang="en-US" altLang="ja-JP" sz="1100" dirty="0"/>
              <a:t> </a:t>
            </a:r>
            <a:br>
              <a:rPr lang="en-US" altLang="ja-JP" sz="1100" dirty="0"/>
            </a:br>
            <a:r>
              <a:rPr lang="en-US" altLang="ja-JP" sz="1100" dirty="0"/>
              <a:t/>
            </a:r>
            <a:br>
              <a:rPr lang="en-US" altLang="ja-JP" sz="1100" dirty="0"/>
            </a:br>
            <a:endParaRPr lang="en-US" altLang="ja-JP" sz="1400" dirty="0"/>
          </a:p>
          <a:p>
            <a:pPr lvl="1"/>
            <a:r>
              <a:rPr lang="en-US" altLang="ja-JP" dirty="0"/>
              <a:t>If nothing is input for "certificate_path" and "private_key_path", </a:t>
            </a:r>
            <a:br>
              <a:rPr lang="en-US" altLang="ja-JP" dirty="0"/>
            </a:br>
            <a:r>
              <a:rPr lang="en-US" altLang="ja-JP" dirty="0"/>
              <a:t>The </a:t>
            </a:r>
            <a:r>
              <a:rPr lang="en-US" altLang="ja-JP" dirty="0" smtClean="0"/>
              <a:t>OASE </a:t>
            </a:r>
            <a:r>
              <a:rPr lang="en-US" altLang="ja-JP" dirty="0"/>
              <a:t>installer will use the value of </a:t>
            </a:r>
            <a:r>
              <a:rPr lang="en-US" altLang="ja-JP" dirty="0" smtClean="0"/>
              <a:t>“OASE_domain</a:t>
            </a:r>
            <a:r>
              <a:rPr lang="en-US" altLang="ja-JP" dirty="0"/>
              <a:t>" in the answer file to create and install the self-certificate. </a:t>
            </a:r>
            <a:br>
              <a:rPr lang="en-US" altLang="ja-JP" dirty="0"/>
            </a:br>
            <a:r>
              <a:rPr lang="ja-JP" altLang="en-US" dirty="0"/>
              <a:t>（</a:t>
            </a:r>
            <a:r>
              <a:rPr lang="en-US" altLang="ja-JP" dirty="0"/>
              <a:t>※The </a:t>
            </a:r>
            <a:r>
              <a:rPr lang="en-US" altLang="ja-JP" dirty="0" smtClean="0"/>
              <a:t>“OASE_domain</a:t>
            </a:r>
            <a:r>
              <a:rPr lang="en-US" altLang="ja-JP" dirty="0"/>
              <a:t>" is used as the common name when creating the self-certificate. It is also the file name for the self-certificate and the private key.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2462413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3.13</a:t>
            </a:r>
            <a:r>
              <a:rPr kumimoji="1" lang="ja-JP" altLang="en-US" dirty="0"/>
              <a:t>　</a:t>
            </a:r>
            <a:r>
              <a:rPr lang="en-US" altLang="ja-JP" dirty="0" smtClean="0"/>
              <a:t>Environment Construction</a:t>
            </a:r>
            <a:r>
              <a:rPr lang="ja-JP" altLang="en-US" dirty="0" smtClean="0"/>
              <a:t>（</a:t>
            </a:r>
            <a:r>
              <a:rPr lang="en-US" altLang="ja-JP" dirty="0" smtClean="0"/>
              <a:t>10/16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pPr lvl="1">
              <a:lnSpc>
                <a:spcPct val="110000"/>
              </a:lnSpc>
            </a:pPr>
            <a:r>
              <a:rPr lang="en-US" altLang="ja-JP" dirty="0"/>
              <a:t>When installing, the server certificate and private key are placed in the (/etc/pki/tls/certs). However, since they will be removed from that directory when uninstalled, please manage the original server certificate and private key files with care when using user-specified server certificates and private keys. </a:t>
            </a:r>
          </a:p>
          <a:p>
            <a:pPr lvl="1">
              <a:lnSpc>
                <a:spcPct val="110000"/>
              </a:lnSpc>
            </a:pPr>
            <a:endParaRPr lang="en-US" altLang="ja-JP" dirty="0">
              <a:latin typeface="+mn-ea"/>
            </a:endParaRPr>
          </a:p>
          <a:p>
            <a:pPr lvl="1">
              <a:lnSpc>
                <a:spcPct val="110000"/>
              </a:lnSpc>
            </a:pPr>
            <a:r>
              <a:rPr lang="en-US" altLang="ja-JP" dirty="0"/>
              <a:t>When uninstalling, if both "certificate_path" and "private_key_path" in the answer file </a:t>
            </a:r>
            <a:r>
              <a:rPr lang="en-US" altLang="ja-JP" dirty="0" smtClean="0"/>
              <a:t>(oase_answers.txt</a:t>
            </a:r>
            <a:r>
              <a:rPr lang="en-US" altLang="ja-JP" dirty="0"/>
              <a:t>) are specified, the specified files will be deleted. If no file is specified, the name specified in </a:t>
            </a:r>
            <a:r>
              <a:rPr lang="en-US" altLang="ja-JP" dirty="0" smtClean="0"/>
              <a:t>“oase_domain</a:t>
            </a:r>
            <a:r>
              <a:rPr lang="en-US" altLang="ja-JP" dirty="0"/>
              <a:t>" will be used to delete the used file. </a:t>
            </a:r>
            <a:endParaRPr lang="en-US" altLang="ja-JP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443664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5281" y="1450564"/>
            <a:ext cx="5312464" cy="5002624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3.14</a:t>
            </a:r>
            <a:r>
              <a:rPr lang="ja-JP" altLang="en-US" dirty="0"/>
              <a:t>　</a:t>
            </a:r>
            <a:r>
              <a:rPr lang="en-US" altLang="ja-JP" dirty="0" smtClean="0"/>
              <a:t>Environment Construction</a:t>
            </a:r>
            <a:r>
              <a:rPr lang="ja-JP" altLang="en-US" dirty="0" smtClean="0"/>
              <a:t>（</a:t>
            </a:r>
            <a:r>
              <a:rPr lang="en-US" altLang="ja-JP" dirty="0" smtClean="0"/>
              <a:t>11/16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692620"/>
            <a:ext cx="8964487" cy="5760568"/>
          </a:xfrm>
        </p:spPr>
        <p:txBody>
          <a:bodyPr>
            <a:normAutofit/>
          </a:bodyPr>
          <a:lstStyle/>
          <a:p>
            <a:r>
              <a:rPr lang="en-US" altLang="ja-JP" dirty="0" smtClean="0"/>
              <a:t>Answer file example.(oase_answers.txt)</a:t>
            </a:r>
            <a:r>
              <a:rPr lang="ja-JP" altLang="en-US" dirty="0" smtClean="0"/>
              <a:t> </a:t>
            </a:r>
            <a:r>
              <a:rPr lang="en-US" altLang="ja-JP" dirty="0" smtClean="0"/>
              <a:t>1/4</a:t>
            </a:r>
            <a:endParaRPr lang="en-US" altLang="ja-JP" dirty="0"/>
          </a:p>
          <a:p>
            <a:pPr lvl="1"/>
            <a:r>
              <a:rPr lang="en-US" altLang="ja-JP" dirty="0" smtClean="0"/>
              <a:t>The following shows an example of the answer file(oase_answers.txt):</a:t>
            </a:r>
            <a:r>
              <a:rPr lang="en-US" altLang="ja-JP" dirty="0"/>
              <a:t/>
            </a:r>
            <a:br>
              <a:rPr lang="en-US" altLang="ja-JP" dirty="0"/>
            </a:br>
            <a:endParaRPr lang="en-US" altLang="ja-JP" dirty="0"/>
          </a:p>
          <a:p>
            <a:endParaRPr lang="en-US" altLang="ja-JP" dirty="0"/>
          </a:p>
          <a:p>
            <a:pPr lvl="1"/>
            <a:endParaRPr lang="en-US" altLang="ja-JP" dirty="0"/>
          </a:p>
        </p:txBody>
      </p:sp>
      <p:cxnSp>
        <p:nvCxnSpPr>
          <p:cNvPr id="7" name="直線コネクタ 6"/>
          <p:cNvCxnSpPr/>
          <p:nvPr/>
        </p:nvCxnSpPr>
        <p:spPr bwMode="auto">
          <a:xfrm>
            <a:off x="3037756" y="4249052"/>
            <a:ext cx="648090" cy="0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0309431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3.15</a:t>
            </a:r>
            <a:r>
              <a:rPr lang="ja-JP" altLang="en-US" dirty="0"/>
              <a:t>　</a:t>
            </a:r>
            <a:r>
              <a:rPr lang="en-US" altLang="ja-JP" dirty="0" smtClean="0"/>
              <a:t>Environment Construction</a:t>
            </a:r>
            <a:r>
              <a:rPr lang="ja-JP" altLang="en-US" dirty="0" smtClean="0"/>
              <a:t>（</a:t>
            </a:r>
            <a:r>
              <a:rPr lang="en-US" altLang="ja-JP" dirty="0" smtClean="0"/>
              <a:t>12/16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692620"/>
            <a:ext cx="8964487" cy="5760568"/>
          </a:xfrm>
        </p:spPr>
        <p:txBody>
          <a:bodyPr>
            <a:normAutofit/>
          </a:bodyPr>
          <a:lstStyle/>
          <a:p>
            <a:r>
              <a:rPr lang="en-US" altLang="ja-JP" dirty="0"/>
              <a:t>Answer file example.(oase_answers.txt)</a:t>
            </a:r>
            <a:r>
              <a:rPr lang="ja-JP" altLang="en-US" dirty="0"/>
              <a:t> </a:t>
            </a:r>
            <a:r>
              <a:rPr lang="en-US" altLang="ja-JP" dirty="0" smtClean="0"/>
              <a:t>2/4</a:t>
            </a:r>
            <a:endParaRPr lang="en-US" altLang="ja-JP" dirty="0"/>
          </a:p>
          <a:p>
            <a:pPr lvl="1"/>
            <a:endParaRPr lang="en-US" altLang="ja-JP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5085" y="1366110"/>
            <a:ext cx="4873340" cy="5141178"/>
          </a:xfrm>
          <a:prstGeom prst="rect">
            <a:avLst/>
          </a:prstGeom>
        </p:spPr>
      </p:pic>
      <p:cxnSp>
        <p:nvCxnSpPr>
          <p:cNvPr id="7" name="直線コネクタ 6"/>
          <p:cNvCxnSpPr/>
          <p:nvPr/>
        </p:nvCxnSpPr>
        <p:spPr bwMode="auto">
          <a:xfrm>
            <a:off x="2555720" y="1667307"/>
            <a:ext cx="360050" cy="0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9053075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3.16</a:t>
            </a:r>
            <a:r>
              <a:rPr lang="ja-JP" altLang="en-US" dirty="0"/>
              <a:t>　</a:t>
            </a:r>
            <a:r>
              <a:rPr lang="en-US" altLang="ja-JP" dirty="0" smtClean="0"/>
              <a:t>Environment Construction</a:t>
            </a:r>
            <a:r>
              <a:rPr lang="ja-JP" altLang="en-US" dirty="0" smtClean="0"/>
              <a:t>（</a:t>
            </a:r>
            <a:r>
              <a:rPr lang="en-US" altLang="ja-JP" dirty="0" smtClean="0"/>
              <a:t>13/16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692620"/>
            <a:ext cx="8964487" cy="5760568"/>
          </a:xfrm>
        </p:spPr>
        <p:txBody>
          <a:bodyPr>
            <a:normAutofit/>
          </a:bodyPr>
          <a:lstStyle/>
          <a:p>
            <a:r>
              <a:rPr lang="en-US" altLang="ja-JP" dirty="0"/>
              <a:t>Answer file example.(oase_answers.txt)</a:t>
            </a:r>
            <a:r>
              <a:rPr lang="ja-JP" altLang="en-US" dirty="0"/>
              <a:t> </a:t>
            </a:r>
            <a:r>
              <a:rPr lang="en-US" altLang="ja-JP" dirty="0" smtClean="0"/>
              <a:t>3/4</a:t>
            </a:r>
            <a:endParaRPr lang="en-US" altLang="ja-JP" dirty="0"/>
          </a:p>
          <a:p>
            <a:pPr lvl="1"/>
            <a:endParaRPr lang="en-US" altLang="ja-JP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3723" y="1336390"/>
            <a:ext cx="4435580" cy="5207596"/>
          </a:xfrm>
          <a:prstGeom prst="rect">
            <a:avLst/>
          </a:prstGeom>
        </p:spPr>
      </p:pic>
      <p:cxnSp>
        <p:nvCxnSpPr>
          <p:cNvPr id="7" name="直線コネクタ 6"/>
          <p:cNvCxnSpPr/>
          <p:nvPr/>
        </p:nvCxnSpPr>
        <p:spPr bwMode="auto">
          <a:xfrm>
            <a:off x="3059790" y="5157240"/>
            <a:ext cx="504070" cy="0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9" name="直線コネクタ 8"/>
          <p:cNvCxnSpPr/>
          <p:nvPr/>
        </p:nvCxnSpPr>
        <p:spPr bwMode="auto">
          <a:xfrm>
            <a:off x="2785453" y="6165380"/>
            <a:ext cx="346347" cy="0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2707568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3.17</a:t>
            </a:r>
            <a:r>
              <a:rPr lang="ja-JP" altLang="en-US" dirty="0"/>
              <a:t>　</a:t>
            </a:r>
            <a:r>
              <a:rPr lang="en-US" altLang="ja-JP" dirty="0" smtClean="0"/>
              <a:t>Environment Construction</a:t>
            </a:r>
            <a:r>
              <a:rPr lang="ja-JP" altLang="en-US" dirty="0" smtClean="0"/>
              <a:t>（</a:t>
            </a:r>
            <a:r>
              <a:rPr lang="en-US" altLang="ja-JP" dirty="0" smtClean="0"/>
              <a:t>14/16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692620"/>
            <a:ext cx="8964487" cy="5760568"/>
          </a:xfrm>
        </p:spPr>
        <p:txBody>
          <a:bodyPr>
            <a:normAutofit/>
          </a:bodyPr>
          <a:lstStyle/>
          <a:p>
            <a:r>
              <a:rPr lang="en-US" altLang="ja-JP" dirty="0"/>
              <a:t>Answer file example.(oase_answers.txt)</a:t>
            </a:r>
            <a:r>
              <a:rPr lang="ja-JP" altLang="en-US" dirty="0"/>
              <a:t> </a:t>
            </a:r>
            <a:r>
              <a:rPr lang="en-US" altLang="ja-JP" dirty="0" smtClean="0"/>
              <a:t>4/4</a:t>
            </a:r>
            <a:endParaRPr lang="en-US" altLang="ja-JP" dirty="0"/>
          </a:p>
          <a:p>
            <a:pPr lvl="1"/>
            <a:endParaRPr lang="en-US" altLang="ja-JP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690" y="1382811"/>
            <a:ext cx="4376458" cy="5070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7460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3.18</a:t>
            </a:r>
            <a:r>
              <a:rPr lang="ja-JP" altLang="en-US" dirty="0"/>
              <a:t>　</a:t>
            </a:r>
            <a:r>
              <a:rPr lang="en-US" altLang="ja-JP" dirty="0" smtClean="0"/>
              <a:t>Environment Construction</a:t>
            </a:r>
            <a:r>
              <a:rPr lang="ja-JP" altLang="en-US" dirty="0" smtClean="0"/>
              <a:t>（</a:t>
            </a:r>
            <a:r>
              <a:rPr lang="en-US" altLang="ja-JP" dirty="0" smtClean="0"/>
              <a:t>15/16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 rIns="0">
            <a:normAutofit/>
          </a:bodyPr>
          <a:lstStyle/>
          <a:p>
            <a:r>
              <a:rPr lang="en-US" altLang="ja-JP" dirty="0"/>
              <a:t>Executing the </a:t>
            </a:r>
            <a:r>
              <a:rPr lang="en-US" altLang="ja-JP" dirty="0">
                <a:solidFill>
                  <a:srgbClr val="000000"/>
                </a:solidFill>
              </a:rPr>
              <a:t>configuration tool (for </a:t>
            </a:r>
            <a:r>
              <a:rPr lang="en-US" altLang="ja-JP" dirty="0" smtClean="0">
                <a:solidFill>
                  <a:srgbClr val="000000"/>
                </a:solidFill>
              </a:rPr>
              <a:t>offline </a:t>
            </a:r>
            <a:r>
              <a:rPr lang="en-US" altLang="ja-JP" dirty="0">
                <a:solidFill>
                  <a:srgbClr val="000000"/>
                </a:solidFill>
              </a:rPr>
              <a:t>installation)</a:t>
            </a:r>
            <a:endParaRPr lang="en-US" altLang="ja-JP" dirty="0"/>
          </a:p>
          <a:p>
            <a:pPr lvl="1"/>
            <a:r>
              <a:rPr lang="en-US" altLang="ja-JP" dirty="0"/>
              <a:t>Execute the </a:t>
            </a:r>
            <a:r>
              <a:rPr lang="en-US" altLang="ja-JP" dirty="0">
                <a:solidFill>
                  <a:srgbClr val="000000"/>
                </a:solidFill>
              </a:rPr>
              <a:t>configuration tool with </a:t>
            </a:r>
            <a:r>
              <a:rPr lang="en-US" altLang="ja-JP" dirty="0"/>
              <a:t>the following command:</a:t>
            </a:r>
          </a:p>
          <a:p>
            <a:pPr marL="360000" lvl="2" indent="0">
              <a:buNone/>
            </a:pPr>
            <a:endParaRPr lang="en-US" altLang="ja-JP" sz="1600" dirty="0"/>
          </a:p>
          <a:p>
            <a:pPr marL="360000" lvl="2" indent="0">
              <a:buNone/>
            </a:pPr>
            <a:r>
              <a:rPr lang="en-US" altLang="ja-JP" sz="1600" dirty="0"/>
              <a:t># sh </a:t>
            </a:r>
            <a:r>
              <a:rPr lang="en-US" altLang="ja-JP" sz="1600" dirty="0" smtClean="0"/>
              <a:t>oase</a:t>
            </a:r>
            <a:r>
              <a:rPr lang="en-US" altLang="ja-JP" sz="1600" kern="100" dirty="0" smtClean="0"/>
              <a:t>_installer.sh</a:t>
            </a:r>
            <a:r>
              <a:rPr lang="en-US" altLang="ja-JP" dirty="0"/>
              <a:t/>
            </a:r>
            <a:br>
              <a:rPr lang="en-US" altLang="ja-JP" dirty="0"/>
            </a:br>
            <a:endParaRPr lang="en-US" altLang="ja-JP" dirty="0"/>
          </a:p>
          <a:p>
            <a:pPr marL="360000" lvl="2" indent="0">
              <a:buNone/>
            </a:pPr>
            <a:endParaRPr lang="en-US" altLang="ja-JP" dirty="0"/>
          </a:p>
          <a:p>
            <a:r>
              <a:rPr lang="en-US" altLang="ja-JP" dirty="0"/>
              <a:t>Check process</a:t>
            </a:r>
            <a:endParaRPr lang="ja-JP" altLang="en-US" dirty="0"/>
          </a:p>
          <a:p>
            <a:pPr lvl="1"/>
            <a:r>
              <a:rPr lang="en-US" altLang="ja-JP" dirty="0"/>
              <a:t>The content of process executed by construction tool is output to </a:t>
            </a:r>
            <a:r>
              <a:rPr lang="en-US" altLang="ja-JP" kern="100" dirty="0" smtClean="0"/>
              <a:t>oase</a:t>
            </a:r>
            <a:r>
              <a:rPr lang="en-US" altLang="ja-JP" dirty="0" smtClean="0"/>
              <a:t>_builder.log </a:t>
            </a:r>
            <a:r>
              <a:rPr lang="en-US" altLang="ja-JP" dirty="0"/>
              <a:t>and </a:t>
            </a:r>
            <a:r>
              <a:rPr lang="en-US" altLang="ja-JP" dirty="0" smtClean="0"/>
              <a:t>oase_installer.log</a:t>
            </a:r>
            <a:endParaRPr lang="en-US" altLang="ja-JP" dirty="0"/>
          </a:p>
          <a:p>
            <a:pPr lvl="1"/>
            <a:r>
              <a:rPr lang="en-US" altLang="ja-JP" dirty="0"/>
              <a:t>Log storage path</a:t>
            </a:r>
          </a:p>
          <a:p>
            <a:pPr marL="180000" lvl="1" indent="0">
              <a:buNone/>
            </a:pPr>
            <a:r>
              <a:rPr lang="ja-JP" altLang="en-US" dirty="0"/>
              <a:t>　</a:t>
            </a:r>
            <a:r>
              <a:rPr lang="en-US" altLang="ja-JP" sz="1400" dirty="0"/>
              <a:t>/(</a:t>
            </a:r>
            <a:r>
              <a:rPr lang="en-US" altLang="ja-JP" sz="1400" kern="100" dirty="0"/>
              <a:t>Installation file extract path</a:t>
            </a:r>
            <a:r>
              <a:rPr lang="en-US" altLang="ja-JP" sz="1400" dirty="0" smtClean="0"/>
              <a:t>)/</a:t>
            </a:r>
            <a:r>
              <a:rPr lang="en-US" altLang="ja-JP" sz="1400" kern="100" dirty="0" smtClean="0"/>
              <a:t>oase</a:t>
            </a:r>
            <a:r>
              <a:rPr lang="en-US" altLang="ja-JP" sz="1400" dirty="0" smtClean="0"/>
              <a:t>_install_package/install_scripts/log</a:t>
            </a:r>
            <a:r>
              <a:rPr lang="en-US" altLang="ja-JP" sz="1400" dirty="0"/>
              <a:t>/</a:t>
            </a:r>
            <a:r>
              <a:rPr lang="en-US" altLang="ja-JP" dirty="0"/>
              <a:t/>
            </a:r>
            <a:br>
              <a:rPr lang="en-US" altLang="ja-JP" dirty="0"/>
            </a:br>
            <a:endParaRPr lang="en-US" altLang="ja-JP" dirty="0"/>
          </a:p>
          <a:p>
            <a:pPr marL="180000" lvl="1">
              <a:buFont typeface="Arial" panose="020B0604020202020204" pitchFamily="34" charset="0"/>
              <a:buChar char="▌"/>
            </a:pPr>
            <a:r>
              <a:rPr lang="en-US" altLang="ja-JP" sz="2000" dirty="0"/>
              <a:t>Exit status</a:t>
            </a:r>
          </a:p>
          <a:p>
            <a:pPr lvl="1"/>
            <a:r>
              <a:rPr lang="en-US" altLang="ja-JP" dirty="0"/>
              <a:t>The </a:t>
            </a:r>
            <a:r>
              <a:rPr lang="en-US" altLang="ja-JP" dirty="0" smtClean="0"/>
              <a:t>OASE </a:t>
            </a:r>
            <a:r>
              <a:rPr lang="en-US" altLang="ja-JP" dirty="0"/>
              <a:t>installer returns one of the exit statuses listed below depending on the shell process exit status.</a:t>
            </a:r>
          </a:p>
          <a:p>
            <a:pPr marL="360000" lvl="2" indent="0">
              <a:buNone/>
            </a:pPr>
            <a:r>
              <a:rPr lang="en-US" altLang="ja-JP" dirty="0"/>
              <a:t>Normal exit</a:t>
            </a:r>
            <a:r>
              <a:rPr lang="ja-JP" altLang="en-US" dirty="0"/>
              <a:t>：</a:t>
            </a:r>
            <a:r>
              <a:rPr lang="en-US" altLang="ja-JP" dirty="0"/>
              <a:t>0</a:t>
            </a:r>
          </a:p>
          <a:p>
            <a:pPr marL="360000" lvl="2" indent="0">
              <a:buNone/>
            </a:pPr>
            <a:r>
              <a:rPr lang="en-US" altLang="ja-JP" dirty="0"/>
              <a:t>Abnormal exit</a:t>
            </a:r>
            <a:r>
              <a:rPr lang="ja-JP" altLang="en-US" dirty="0"/>
              <a:t>：</a:t>
            </a:r>
            <a:r>
              <a:rPr lang="en-US" altLang="ja-JP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5641035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3.19</a:t>
            </a:r>
            <a:r>
              <a:rPr lang="ja-JP" altLang="en-US" dirty="0"/>
              <a:t>　</a:t>
            </a:r>
            <a:r>
              <a:rPr lang="en-US" altLang="ja-JP" dirty="0" smtClean="0"/>
              <a:t>Environment Construction</a:t>
            </a:r>
            <a:r>
              <a:rPr lang="ja-JP" altLang="en-US" dirty="0" smtClean="0"/>
              <a:t>（</a:t>
            </a:r>
            <a:r>
              <a:rPr lang="en-US" altLang="ja-JP" dirty="0" smtClean="0"/>
              <a:t>16/16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 rIns="0">
            <a:normAutofit/>
          </a:bodyPr>
          <a:lstStyle/>
          <a:p>
            <a:r>
              <a:rPr lang="en-US" altLang="ja-JP" dirty="0" smtClean="0"/>
              <a:t>List of libraries installed during construction.</a:t>
            </a:r>
            <a:endParaRPr lang="en-US" altLang="ja-JP" dirty="0"/>
          </a:p>
          <a:p>
            <a:pPr lvl="1"/>
            <a:r>
              <a:rPr lang="en-US" altLang="ja-JP" dirty="0" smtClean="0"/>
              <a:t>The following table lists the libraries installed after running the OASE installer (for offline).</a:t>
            </a:r>
            <a:r>
              <a:rPr lang="en-US" altLang="ja-JP" dirty="0"/>
              <a:t/>
            </a:r>
            <a:br>
              <a:rPr lang="en-US" altLang="ja-JP" dirty="0"/>
            </a:br>
            <a:endParaRPr lang="en-US" altLang="ja-JP" dirty="0"/>
          </a:p>
          <a:p>
            <a:pPr marL="180000" lvl="1" indent="0">
              <a:buNone/>
            </a:pPr>
            <a:endParaRPr lang="en-US" altLang="ja-JP" dirty="0"/>
          </a:p>
          <a:p>
            <a:pPr marL="360000" lvl="2" indent="0">
              <a:buNone/>
            </a:pPr>
            <a:endParaRPr lang="en-US" altLang="ja-JP" sz="1600" dirty="0"/>
          </a:p>
          <a:p>
            <a:pPr marL="360000" lvl="2" indent="0">
              <a:buNone/>
            </a:pPr>
            <a:endParaRPr lang="en-US" altLang="ja-JP" sz="1600" kern="100" dirty="0"/>
          </a:p>
          <a:p>
            <a:pPr marL="360000" lvl="2" indent="0">
              <a:buNone/>
            </a:pPr>
            <a:endParaRPr lang="en-US" altLang="ja-JP" dirty="0"/>
          </a:p>
          <a:p>
            <a:pPr marL="360000" lvl="2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2875720"/>
              </p:ext>
            </p:extLst>
          </p:nvPr>
        </p:nvGraphicFramePr>
        <p:xfrm>
          <a:off x="611450" y="1844780"/>
          <a:ext cx="6624920" cy="25339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28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5655">
                  <a:extLst>
                    <a:ext uri="{9D8B030D-6E8A-4147-A177-3AD203B41FA5}">
                      <a16:colId xmlns:a16="http://schemas.microsoft.com/office/drawing/2014/main" val="1399282811"/>
                    </a:ext>
                  </a:extLst>
                </a:gridCol>
                <a:gridCol w="2931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349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Installed driver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Library</a:t>
                      </a:r>
                      <a:r>
                        <a:rPr lang="en-US" altLang="ja-JP" sz="1050" kern="100" baseline="0" dirty="0" smtClean="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 overview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Library</a:t>
                      </a:r>
                      <a:r>
                        <a:rPr lang="en-US" altLang="ja-JP" sz="1050" kern="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name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8615">
                <a:tc row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OASE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httpd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httpd httpd-devel mod_ssl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407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MariaDB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MariaDB MariaDB-server MariaDB-devel MariaDB-shared expect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9730"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RabbitMQ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erlang rabbitmq-server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809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python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python36 python36-libs python36-devel python36-pip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91887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/>
              <a:t>4.</a:t>
            </a:r>
            <a:r>
              <a:rPr lang="ja-JP" altLang="en-US" dirty="0"/>
              <a:t>　</a:t>
            </a:r>
            <a:r>
              <a:rPr lang="en-US" altLang="ja-JP" dirty="0" smtClean="0"/>
              <a:t>OASE Operation Check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66568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/>
              <a:t>1.</a:t>
            </a:r>
            <a:r>
              <a:rPr lang="ja-JP" altLang="en-US" dirty="0"/>
              <a:t>　</a:t>
            </a:r>
            <a:r>
              <a:rPr lang="en-US" altLang="ja-JP" dirty="0" smtClean="0"/>
              <a:t>Introduction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416738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4.1</a:t>
            </a:r>
            <a:r>
              <a:rPr lang="ja-JP" altLang="en-US" dirty="0"/>
              <a:t>　</a:t>
            </a:r>
            <a:r>
              <a:rPr lang="en-US" altLang="ja-JP" dirty="0" smtClean="0"/>
              <a:t>Operation check</a:t>
            </a:r>
            <a:r>
              <a:rPr lang="ja-JP" altLang="en-US" dirty="0" smtClean="0"/>
              <a:t>（</a:t>
            </a:r>
            <a:r>
              <a:rPr lang="en-US" altLang="ja-JP" dirty="0" smtClean="0"/>
              <a:t>1/4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ja-JP" dirty="0" smtClean="0"/>
              <a:t>Access URL</a:t>
            </a:r>
            <a:endParaRPr lang="en-US" altLang="ja-JP" dirty="0"/>
          </a:p>
          <a:p>
            <a:pPr lvl="1"/>
            <a:r>
              <a:rPr lang="en-US" altLang="ja-JP" dirty="0" smtClean="0"/>
              <a:t>Please access the login screen from the following URL.</a:t>
            </a:r>
            <a:endParaRPr lang="en-US" altLang="ja-JP" dirty="0"/>
          </a:p>
          <a:p>
            <a:pPr lvl="1"/>
            <a:r>
              <a:rPr lang="en-US" altLang="ja-JP" dirty="0"/>
              <a:t>URL</a:t>
            </a:r>
            <a:r>
              <a:rPr lang="ja-JP" altLang="ja-JP" dirty="0" smtClean="0"/>
              <a:t>：</a:t>
            </a:r>
            <a:r>
              <a:rPr lang="en-US" altLang="ja-JP" b="1" dirty="0" smtClean="0">
                <a:solidFill>
                  <a:srgbClr val="FF0000"/>
                </a:solidFill>
              </a:rPr>
              <a:t>https</a:t>
            </a:r>
            <a:r>
              <a:rPr lang="en-US" altLang="ja-JP" b="1" dirty="0">
                <a:solidFill>
                  <a:srgbClr val="FF0000"/>
                </a:solidFill>
              </a:rPr>
              <a:t>://exastro-oase/oase_web/top/login</a:t>
            </a:r>
          </a:p>
          <a:p>
            <a:pPr marL="180000" lvl="1" indent="0">
              <a:buNone/>
            </a:pPr>
            <a:r>
              <a:rPr lang="en-US" altLang="ja-JP" b="1" dirty="0" smtClean="0">
                <a:solidFill>
                  <a:srgbClr val="FF0000"/>
                </a:solidFill>
              </a:rPr>
              <a:t> ※Accessing from both HTTP and HTTPS are available after installation.</a:t>
            </a:r>
            <a:endParaRPr lang="en-US" altLang="ja-JP" b="1" dirty="0">
              <a:solidFill>
                <a:srgbClr val="FF0000"/>
              </a:solidFill>
            </a:endParaRPr>
          </a:p>
          <a:p>
            <a:pPr marL="180000" lvl="1" indent="0">
              <a:buNone/>
            </a:pPr>
            <a:r>
              <a:rPr lang="en-US" altLang="ja-JP" b="1" dirty="0" smtClean="0">
                <a:solidFill>
                  <a:srgbClr val="FF0000"/>
                </a:solidFill>
              </a:rPr>
              <a:t> Since HTTP is insecure, accessing from HTTPS is recommended.</a:t>
            </a:r>
          </a:p>
          <a:p>
            <a:pPr marL="180000" lvl="1" indent="0">
              <a:buNone/>
            </a:pPr>
            <a:r>
              <a:rPr lang="en-US" altLang="ja-JP" b="1" dirty="0" smtClean="0">
                <a:solidFill>
                  <a:srgbClr val="FF0000"/>
                </a:solidFill>
              </a:rPr>
              <a:t> Please check from Operation check(4/4) for the method to access from HTTP. </a:t>
            </a:r>
          </a:p>
          <a:p>
            <a:pPr lvl="1"/>
            <a:endParaRPr lang="en-US" altLang="ja-JP" dirty="0" smtClean="0"/>
          </a:p>
          <a:p>
            <a:pPr lvl="0"/>
            <a:r>
              <a:rPr lang="en-US" altLang="ja-JP" dirty="0" smtClean="0"/>
              <a:t>Login</a:t>
            </a:r>
            <a:endParaRPr lang="en-US" altLang="ja-JP" dirty="0"/>
          </a:p>
          <a:p>
            <a:pPr lvl="1"/>
            <a:r>
              <a:rPr lang="en-US" altLang="ja-JP" dirty="0" smtClean="0"/>
              <a:t>Please enter the specific Login ID and default password then click the [Login] button when the login screen of OASE is displayed.</a:t>
            </a:r>
            <a:endParaRPr lang="ja-JP" altLang="ja-JP" dirty="0"/>
          </a:p>
          <a:p>
            <a:pPr marL="180000" lvl="1" indent="0">
              <a:buNone/>
            </a:pPr>
            <a:r>
              <a:rPr lang="ja-JP" altLang="ja-JP" dirty="0"/>
              <a:t>　　</a:t>
            </a:r>
            <a:r>
              <a:rPr lang="ja-JP" altLang="ja-JP" dirty="0" smtClean="0"/>
              <a:t>・</a:t>
            </a:r>
            <a:r>
              <a:rPr lang="en-US" altLang="ja-JP" dirty="0" smtClean="0"/>
              <a:t>Login ID</a:t>
            </a:r>
            <a:r>
              <a:rPr lang="ja-JP" altLang="ja-JP" dirty="0"/>
              <a:t>　　：</a:t>
            </a:r>
            <a:r>
              <a:rPr lang="ja-JP" altLang="en-US" dirty="0"/>
              <a:t> </a:t>
            </a:r>
            <a:r>
              <a:rPr lang="en-US" altLang="ja-JP" dirty="0"/>
              <a:t>administrator</a:t>
            </a:r>
            <a:endParaRPr lang="ja-JP" altLang="ja-JP" dirty="0"/>
          </a:p>
          <a:p>
            <a:pPr marL="180000" lvl="1" indent="0">
              <a:buNone/>
            </a:pPr>
            <a:r>
              <a:rPr lang="ja-JP" altLang="ja-JP" dirty="0"/>
              <a:t>　　</a:t>
            </a:r>
            <a:r>
              <a:rPr lang="ja-JP" altLang="ja-JP" dirty="0" smtClean="0"/>
              <a:t>・</a:t>
            </a:r>
            <a:r>
              <a:rPr lang="en-US" altLang="ja-JP" dirty="0" smtClean="0"/>
              <a:t>Default password</a:t>
            </a:r>
            <a:r>
              <a:rPr lang="ja-JP" altLang="ja-JP" dirty="0" smtClean="0"/>
              <a:t>： </a:t>
            </a:r>
            <a:r>
              <a:rPr lang="en-US" altLang="ja-JP" dirty="0"/>
              <a:t>oaseoaseoase</a:t>
            </a:r>
          </a:p>
          <a:p>
            <a:pPr marL="180000" lvl="1" indent="0">
              <a:buNone/>
            </a:pPr>
            <a:endParaRPr lang="ja-JP" altLang="ja-JP" dirty="0"/>
          </a:p>
          <a:p>
            <a:pPr lvl="1"/>
            <a:r>
              <a:rPr lang="en-US" altLang="ja-JP" dirty="0" smtClean="0"/>
              <a:t>The screen will move to [Change password screen] if it is the first login after installation.</a:t>
            </a:r>
            <a:endParaRPr lang="ja-JP" altLang="ja-JP" dirty="0"/>
          </a:p>
          <a:p>
            <a:pPr lvl="1"/>
            <a:r>
              <a:rPr lang="en-US" altLang="ja-JP" dirty="0" smtClean="0"/>
              <a:t>Please change the default password from the change password screen.</a:t>
            </a:r>
            <a:endParaRPr lang="ja-JP" altLang="ja-JP" dirty="0"/>
          </a:p>
          <a:p>
            <a:pPr lvl="1"/>
            <a:endParaRPr lang="ja-JP" altLang="en-US" dirty="0"/>
          </a:p>
          <a:p>
            <a:pPr lvl="1"/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59239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668"/>
          <a:stretch/>
        </p:blipFill>
        <p:spPr>
          <a:xfrm>
            <a:off x="543190" y="846707"/>
            <a:ext cx="8056646" cy="4094504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4.4</a:t>
            </a:r>
            <a:r>
              <a:rPr lang="ja-JP" altLang="en-US" dirty="0"/>
              <a:t>　</a:t>
            </a:r>
            <a:r>
              <a:rPr lang="en-US" altLang="ja-JP" dirty="0" smtClean="0"/>
              <a:t>Operation check</a:t>
            </a:r>
            <a:r>
              <a:rPr lang="ja-JP" altLang="en-US" dirty="0" smtClean="0"/>
              <a:t>（</a:t>
            </a:r>
            <a:r>
              <a:rPr lang="en-US" altLang="ja-JP" dirty="0" smtClean="0"/>
              <a:t>2/4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en-US" altLang="ja-JP" dirty="0" smtClean="0"/>
              <a:t>OASE login screen</a:t>
            </a:r>
            <a:endParaRPr kumimoji="1" lang="en-US" altLang="ja-JP" dirty="0"/>
          </a:p>
          <a:p>
            <a:pPr lvl="1"/>
            <a:r>
              <a:rPr lang="en-US" altLang="ja-JP" dirty="0" smtClean="0"/>
              <a:t>If OASE is installed properly, the following login screen will be displayed.</a:t>
            </a:r>
            <a:endParaRPr kumimoji="1" lang="ja-JP" altLang="en-US" dirty="0"/>
          </a:p>
        </p:txBody>
      </p:sp>
      <p:cxnSp>
        <p:nvCxnSpPr>
          <p:cNvPr id="5" name="直線コネクタ 4"/>
          <p:cNvCxnSpPr/>
          <p:nvPr/>
        </p:nvCxnSpPr>
        <p:spPr bwMode="auto">
          <a:xfrm flipH="1">
            <a:off x="2436535" y="3356990"/>
            <a:ext cx="983305" cy="286851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bevel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6" name="直線コネクタ 5"/>
          <p:cNvCxnSpPr/>
          <p:nvPr/>
        </p:nvCxnSpPr>
        <p:spPr bwMode="auto">
          <a:xfrm>
            <a:off x="3419840" y="3356990"/>
            <a:ext cx="100814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7" name="直線コネクタ 6"/>
          <p:cNvCxnSpPr/>
          <p:nvPr/>
        </p:nvCxnSpPr>
        <p:spPr bwMode="auto">
          <a:xfrm>
            <a:off x="643561" y="3633803"/>
            <a:ext cx="1800250" cy="10038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8" name="テキスト ボックス 7"/>
          <p:cNvSpPr txBox="1"/>
          <p:nvPr/>
        </p:nvSpPr>
        <p:spPr>
          <a:xfrm>
            <a:off x="539440" y="3441340"/>
            <a:ext cx="20230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00" dirty="0" smtClean="0">
                <a:solidFill>
                  <a:srgbClr val="FF0000"/>
                </a:solidFill>
              </a:rPr>
              <a:t>Login ID</a:t>
            </a:r>
            <a:r>
              <a:rPr lang="ja-JP" altLang="en-US" sz="1000" dirty="0">
                <a:solidFill>
                  <a:srgbClr val="FF0000"/>
                </a:solidFill>
              </a:rPr>
              <a:t>： </a:t>
            </a:r>
            <a:r>
              <a:rPr lang="en-US" altLang="ja-JP" sz="1000" dirty="0">
                <a:solidFill>
                  <a:srgbClr val="FF0000"/>
                </a:solidFill>
              </a:rPr>
              <a:t>administrator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cxnSp>
        <p:nvCxnSpPr>
          <p:cNvPr id="11" name="直線コネクタ 10"/>
          <p:cNvCxnSpPr/>
          <p:nvPr/>
        </p:nvCxnSpPr>
        <p:spPr bwMode="auto">
          <a:xfrm flipH="1">
            <a:off x="2436535" y="3933782"/>
            <a:ext cx="983306" cy="198755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bevel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2" name="直線コネクタ 11"/>
          <p:cNvCxnSpPr/>
          <p:nvPr/>
        </p:nvCxnSpPr>
        <p:spPr bwMode="auto">
          <a:xfrm>
            <a:off x="3419840" y="3933782"/>
            <a:ext cx="100814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直線コネクタ 12"/>
          <p:cNvCxnSpPr/>
          <p:nvPr/>
        </p:nvCxnSpPr>
        <p:spPr bwMode="auto">
          <a:xfrm>
            <a:off x="589738" y="4127519"/>
            <a:ext cx="1854073" cy="8163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4" name="テキスト ボックス 13"/>
          <p:cNvSpPr txBox="1"/>
          <p:nvPr/>
        </p:nvSpPr>
        <p:spPr>
          <a:xfrm>
            <a:off x="374738" y="3933782"/>
            <a:ext cx="22767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00" dirty="0" smtClean="0">
                <a:solidFill>
                  <a:srgbClr val="FF0000"/>
                </a:solidFill>
              </a:rPr>
              <a:t>Default password</a:t>
            </a:r>
            <a:r>
              <a:rPr lang="ja-JP" altLang="en-US" sz="1000" dirty="0" smtClean="0">
                <a:solidFill>
                  <a:srgbClr val="FF0000"/>
                </a:solidFill>
              </a:rPr>
              <a:t>：</a:t>
            </a:r>
            <a:r>
              <a:rPr lang="en-US" altLang="ja-JP" sz="1000" dirty="0">
                <a:solidFill>
                  <a:srgbClr val="FF0000"/>
                </a:solidFill>
              </a:rPr>
              <a:t>oaseoaseoase</a:t>
            </a:r>
          </a:p>
        </p:txBody>
      </p:sp>
    </p:spTree>
    <p:extLst>
      <p:ext uri="{BB962C8B-B14F-4D97-AF65-F5344CB8AC3E}">
        <p14:creationId xmlns:p14="http://schemas.microsoft.com/office/powerpoint/2010/main" val="2643346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4.5</a:t>
            </a:r>
            <a:r>
              <a:rPr lang="ja-JP" altLang="en-US" dirty="0"/>
              <a:t>　</a:t>
            </a:r>
            <a:r>
              <a:rPr lang="en-US" altLang="ja-JP" dirty="0" smtClean="0"/>
              <a:t>Operation check</a:t>
            </a:r>
            <a:r>
              <a:rPr lang="ja-JP" altLang="en-US" dirty="0" smtClean="0"/>
              <a:t>（</a:t>
            </a:r>
            <a:r>
              <a:rPr lang="en-US" altLang="ja-JP" dirty="0" smtClean="0"/>
              <a:t>3/4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ja-JP" dirty="0" smtClean="0"/>
              <a:t>Check contents according to the display of each menu</a:t>
            </a:r>
            <a:endParaRPr lang="en-US" altLang="ja-JP" dirty="0"/>
          </a:p>
          <a:p>
            <a:pPr lvl="1"/>
            <a:r>
              <a:rPr lang="en-US" altLang="ja-JP" dirty="0" smtClean="0"/>
              <a:t>Please check if the following menu are displayed after login.</a:t>
            </a:r>
            <a:endParaRPr lang="ja-JP" altLang="ja-JP" dirty="0"/>
          </a:p>
          <a:p>
            <a:pPr lvl="1"/>
            <a:endParaRPr kumimoji="1" lang="ja-JP" altLang="en-US" dirty="0"/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/>
          </p:nvPr>
        </p:nvGraphicFramePr>
        <p:xfrm>
          <a:off x="1259540" y="2276841"/>
          <a:ext cx="6624920" cy="25339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681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6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349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Function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Menu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8615">
                <a:tc row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OASE</a:t>
                      </a:r>
                      <a:r>
                        <a:rPr lang="en-US" altLang="ja-JP" sz="1050" kern="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screen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Times New Roman" panose="02020603050405020304" pitchFamily="18" charset="0"/>
                        </a:rPr>
                        <a:t>DashBoard</a:t>
                      </a:r>
                      <a:endParaRPr lang="ja-JP" sz="1050" kern="100" dirty="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407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Rule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9730"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System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809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Management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0548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4.4</a:t>
            </a:r>
            <a:r>
              <a:rPr lang="ja-JP" altLang="en-US" dirty="0"/>
              <a:t>　</a:t>
            </a:r>
            <a:r>
              <a:rPr lang="en-US" altLang="ja-JP" dirty="0" smtClean="0"/>
              <a:t>Operation check</a:t>
            </a:r>
            <a:r>
              <a:rPr lang="ja-JP" altLang="en-US" dirty="0" smtClean="0"/>
              <a:t>（</a:t>
            </a:r>
            <a:r>
              <a:rPr lang="en-US" altLang="ja-JP" dirty="0" smtClean="0"/>
              <a:t>4/4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ja-JP" dirty="0"/>
              <a:t>Preparation for accessing with HTTPS</a:t>
            </a:r>
            <a:r>
              <a:rPr lang="en-US" altLang="ja-JP" dirty="0" smtClean="0"/>
              <a:t>.</a:t>
            </a:r>
            <a:br>
              <a:rPr lang="en-US" altLang="ja-JP" dirty="0" smtClean="0"/>
            </a:br>
            <a:endParaRPr lang="ja-JP" altLang="en-US" dirty="0"/>
          </a:p>
          <a:p>
            <a:pPr lvl="1"/>
            <a:r>
              <a:rPr lang="en-US" altLang="ja-JP" dirty="0"/>
              <a:t>Register the host set in the Answer file's "oase_domain" to the environment's DNS Server or the operator device's "hosts</a:t>
            </a:r>
            <a:r>
              <a:rPr lang="en-US" altLang="ja-JP" dirty="0" smtClean="0"/>
              <a:t>".</a:t>
            </a:r>
          </a:p>
          <a:p>
            <a:pPr lvl="1"/>
            <a:r>
              <a:rPr lang="en-US" altLang="ja-JP" dirty="0"/>
              <a:t>Import the certificate to the Operator device (Windows</a:t>
            </a:r>
            <a:r>
              <a:rPr lang="en-US" altLang="ja-JP" dirty="0" smtClean="0"/>
              <a:t>)</a:t>
            </a:r>
            <a:br>
              <a:rPr lang="en-US" altLang="ja-JP" dirty="0" smtClean="0"/>
            </a:br>
            <a:r>
              <a:rPr lang="ja-JP" altLang="en-US" dirty="0" smtClean="0"/>
              <a:t>　</a:t>
            </a:r>
            <a:r>
              <a:rPr lang="en-US" altLang="ja-JP" dirty="0"/>
              <a:t>If you are not using user specified server certificates, the server  </a:t>
            </a:r>
            <a:r>
              <a:rPr lang="en-US" altLang="ja-JP" dirty="0" smtClean="0"/>
              <a:t>certificate </a:t>
            </a:r>
            <a:r>
              <a:rPr lang="en-US" altLang="ja-JP" dirty="0"/>
              <a:t>can be found in the following path in the OASE install package.</a:t>
            </a:r>
          </a:p>
          <a:p>
            <a:pPr lvl="1"/>
            <a:endParaRPr lang="en-US" altLang="ja-JP" dirty="0"/>
          </a:p>
          <a:p>
            <a:pPr marL="180000" lvl="1" indent="0">
              <a:buNone/>
            </a:pP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pPr marL="180000" lvl="1" indent="0">
              <a:buNone/>
            </a:pPr>
            <a:r>
              <a:rPr lang="ja-JP" altLang="en-US" dirty="0" smtClean="0"/>
              <a:t>　　　</a:t>
            </a:r>
            <a:r>
              <a:rPr lang="en-US" altLang="ja-JP" dirty="0"/>
              <a:t>If you are using user certificates, please use the certificate file set in the Answer file's "Certificate_path".</a:t>
            </a:r>
            <a:endParaRPr lang="en-US" altLang="ja-JP" sz="1300" dirty="0"/>
          </a:p>
          <a:p>
            <a:pPr lvl="1"/>
            <a:r>
              <a:rPr lang="en-US" altLang="ja-JP" dirty="0" smtClean="0"/>
              <a:t>Import the certificate to your Web browser.</a:t>
            </a:r>
          </a:p>
          <a:p>
            <a:pPr lvl="1"/>
            <a:endParaRPr lang="ja-JP" altLang="en-US" dirty="0"/>
          </a:p>
          <a:p>
            <a:pPr lvl="0"/>
            <a:r>
              <a:rPr lang="en-US" altLang="ja-JP" dirty="0"/>
              <a:t>Access URL via HTTP</a:t>
            </a:r>
          </a:p>
          <a:p>
            <a:pPr lvl="1"/>
            <a:r>
              <a:rPr lang="en-US" altLang="ja-JP" dirty="0"/>
              <a:t>Please access the login screen via the following URL</a:t>
            </a:r>
          </a:p>
          <a:p>
            <a:pPr lvl="1"/>
            <a:r>
              <a:rPr lang="en-US" altLang="ja-JP" dirty="0"/>
              <a:t>URL</a:t>
            </a:r>
            <a:r>
              <a:rPr lang="ja-JP" altLang="ja-JP" dirty="0"/>
              <a:t>：</a:t>
            </a:r>
            <a:r>
              <a:rPr lang="en-US" altLang="ja-JP" b="1" u="sng" dirty="0">
                <a:solidFill>
                  <a:srgbClr val="FF0000"/>
                </a:solidFill>
              </a:rPr>
              <a:t>http://</a:t>
            </a:r>
            <a:r>
              <a:rPr lang="ja-JP" altLang="en-US" b="1" u="sng" dirty="0">
                <a:solidFill>
                  <a:srgbClr val="FF0000"/>
                </a:solidFill>
              </a:rPr>
              <a:t>（</a:t>
            </a:r>
            <a:r>
              <a:rPr lang="en-US" altLang="ja-JP" b="1" u="sng" dirty="0">
                <a:solidFill>
                  <a:srgbClr val="FF0000"/>
                </a:solidFill>
              </a:rPr>
              <a:t>IP address of server</a:t>
            </a:r>
            <a:r>
              <a:rPr lang="ja-JP" altLang="en-US" b="1" u="sng" dirty="0">
                <a:solidFill>
                  <a:srgbClr val="FF0000"/>
                </a:solidFill>
              </a:rPr>
              <a:t>）</a:t>
            </a:r>
            <a:endParaRPr lang="en-US" altLang="ja-JP" b="1" u="sng" dirty="0">
              <a:solidFill>
                <a:srgbClr val="FF0000"/>
              </a:solidFill>
            </a:endParaRPr>
          </a:p>
          <a:p>
            <a:pPr marL="180000" lvl="1" indent="0">
              <a:buNone/>
            </a:pPr>
            <a:r>
              <a:rPr lang="en-US" altLang="ja-JP" sz="1400" dirty="0"/>
              <a:t>※ </a:t>
            </a:r>
            <a:r>
              <a:rPr lang="en-US" altLang="ja-JP" sz="1400" dirty="0" smtClean="0"/>
              <a:t>You </a:t>
            </a:r>
            <a:r>
              <a:rPr lang="en-US" altLang="ja-JP" sz="1400" dirty="0"/>
              <a:t>can also access through the server's IP Address.</a:t>
            </a:r>
          </a:p>
          <a:p>
            <a:pPr marL="180000" lvl="1" indent="0">
              <a:buNone/>
            </a:pPr>
            <a:r>
              <a:rPr lang="en-US" altLang="ja-JP" dirty="0"/>
              <a:t>The steps after connection is the same as HTTPS.</a:t>
            </a:r>
            <a:endParaRPr lang="ja-JP" altLang="en-US" dirty="0"/>
          </a:p>
          <a:p>
            <a:pPr lvl="1"/>
            <a:endParaRPr lang="ja-JP" altLang="en-US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/>
          </p:nvPr>
        </p:nvGraphicFramePr>
        <p:xfrm>
          <a:off x="1115033" y="2708900"/>
          <a:ext cx="6912960" cy="7416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016280">
                  <a:extLst>
                    <a:ext uri="{9D8B030D-6E8A-4147-A177-3AD203B41FA5}">
                      <a16:colId xmlns:a16="http://schemas.microsoft.com/office/drawing/2014/main" val="854185673"/>
                    </a:ext>
                  </a:extLst>
                </a:gridCol>
                <a:gridCol w="4896680">
                  <a:extLst>
                    <a:ext uri="{9D8B030D-6E8A-4147-A177-3AD203B41FA5}">
                      <a16:colId xmlns:a16="http://schemas.microsoft.com/office/drawing/2014/main" val="442676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 smtClean="0"/>
                        <a:t>Directory</a:t>
                      </a:r>
                      <a:endParaRPr kumimoji="1" lang="ja-JP" altLang="en-US" sz="1200" b="1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File</a:t>
                      </a:r>
                      <a:r>
                        <a:rPr kumimoji="1" lang="en-US" altLang="ja-JP" sz="1200" baseline="0" dirty="0" smtClean="0"/>
                        <a:t> name</a:t>
                      </a:r>
                      <a:endParaRPr kumimoji="1" lang="ja-JP" altLang="en-US" sz="1200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901334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/etc/pki/tls/certs</a:t>
                      </a:r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[Host name set in the Answer file's "oase_domain"].crt</a:t>
                      </a:r>
                      <a:endParaRPr kumimoji="1" lang="ja-JP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72829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1210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/>
              <a:t>5</a:t>
            </a:r>
            <a:r>
              <a:rPr lang="en-US" altLang="ja-JP" dirty="0" smtClean="0"/>
              <a:t>.</a:t>
            </a:r>
            <a:r>
              <a:rPr lang="ja-JP" altLang="en-US" dirty="0"/>
              <a:t>　</a:t>
            </a:r>
            <a:r>
              <a:rPr lang="en-US" altLang="ja-JP" dirty="0" smtClean="0"/>
              <a:t>Appendix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116339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5.1</a:t>
            </a:r>
            <a:r>
              <a:rPr lang="ja-JP" altLang="en-US" dirty="0"/>
              <a:t>　</a:t>
            </a:r>
            <a:r>
              <a:rPr lang="en-US" altLang="ja-JP" dirty="0" smtClean="0"/>
              <a:t>Appendix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ja-JP" dirty="0" smtClean="0"/>
              <a:t>Install modes</a:t>
            </a:r>
            <a:endParaRPr lang="en-US" altLang="ja-JP" sz="1800" dirty="0"/>
          </a:p>
          <a:p>
            <a:pPr lvl="1"/>
            <a:r>
              <a:rPr lang="en-US" altLang="ja-JP" dirty="0" smtClean="0"/>
              <a:t>The</a:t>
            </a:r>
            <a:r>
              <a:rPr lang="ja-JP" altLang="en-US" dirty="0" smtClean="0"/>
              <a:t> </a:t>
            </a:r>
            <a:r>
              <a:rPr lang="en-US" altLang="ja-JP" dirty="0" smtClean="0"/>
              <a:t>behavior of the installer branches depending on the “install_mode” value in the answer file (oase_answers.txt)</a:t>
            </a:r>
          </a:p>
          <a:p>
            <a:endParaRPr lang="en-US" altLang="ja-JP" dirty="0"/>
          </a:p>
          <a:p>
            <a:pPr lvl="2"/>
            <a:r>
              <a:rPr lang="en-US" altLang="ja-JP" dirty="0"/>
              <a:t>Install_Online</a:t>
            </a:r>
            <a:r>
              <a:rPr lang="ja-JP" altLang="en-US" dirty="0"/>
              <a:t>：</a:t>
            </a:r>
            <a:r>
              <a:rPr lang="en-US" altLang="ja-JP" dirty="0"/>
              <a:t> </a:t>
            </a:r>
            <a:r>
              <a:rPr lang="en-US" altLang="ja-JP" dirty="0" smtClean="0"/>
              <a:t>Installs OASE </a:t>
            </a:r>
            <a:r>
              <a:rPr lang="en-US" altLang="ja-JP" dirty="0"/>
              <a:t>after installing the </a:t>
            </a:r>
            <a:r>
              <a:rPr lang="en-US" altLang="ja-JP" dirty="0" smtClean="0"/>
              <a:t>necessary </a:t>
            </a:r>
            <a:r>
              <a:rPr lang="en-US" altLang="ja-JP" dirty="0"/>
              <a:t>libraries online. </a:t>
            </a:r>
          </a:p>
          <a:p>
            <a:pPr lvl="2"/>
            <a:r>
              <a:rPr lang="en-US" altLang="ja-JP" dirty="0"/>
              <a:t>Install_Offline</a:t>
            </a:r>
            <a:r>
              <a:rPr lang="ja-JP" altLang="en-US" dirty="0"/>
              <a:t>：</a:t>
            </a:r>
            <a:r>
              <a:rPr lang="en-US" altLang="ja-JP" dirty="0"/>
              <a:t> Installs </a:t>
            </a:r>
            <a:r>
              <a:rPr lang="en-US" altLang="ja-JP" dirty="0" smtClean="0"/>
              <a:t>OASE </a:t>
            </a:r>
            <a:r>
              <a:rPr lang="en-US" altLang="ja-JP" dirty="0"/>
              <a:t>and libraries using the package created by gather_library offline. </a:t>
            </a:r>
          </a:p>
          <a:p>
            <a:pPr lvl="2"/>
            <a:r>
              <a:rPr lang="en-US" altLang="ja-JP" dirty="0"/>
              <a:t>Gather_Library</a:t>
            </a:r>
            <a:r>
              <a:rPr lang="ja-JP" altLang="en-US" dirty="0"/>
              <a:t>：</a:t>
            </a:r>
            <a:r>
              <a:rPr lang="en-US" altLang="ja-JP" dirty="0"/>
              <a:t> Uses the internet to gather </a:t>
            </a:r>
            <a:r>
              <a:rPr lang="en-US" altLang="ja-JP" dirty="0" smtClean="0"/>
              <a:t>OASE </a:t>
            </a:r>
            <a:r>
              <a:rPr lang="en-US" altLang="ja-JP" dirty="0"/>
              <a:t>Libraries and creates a package that can be used for Install_offline.(Use this before install_offline) </a:t>
            </a:r>
          </a:p>
          <a:p>
            <a:pPr lvl="2"/>
            <a:r>
              <a:rPr lang="en-US" altLang="ja-JP" dirty="0" smtClean="0"/>
              <a:t>Versionup_All</a:t>
            </a:r>
            <a:r>
              <a:rPr lang="ja-JP" altLang="en-US" dirty="0"/>
              <a:t>：</a:t>
            </a:r>
            <a:r>
              <a:rPr lang="en-US" altLang="ja-JP" dirty="0"/>
              <a:t> Updates </a:t>
            </a:r>
            <a:r>
              <a:rPr lang="en-US" altLang="ja-JP" dirty="0" smtClean="0"/>
              <a:t>OASE </a:t>
            </a:r>
            <a:r>
              <a:rPr lang="en-US" altLang="ja-JP" dirty="0"/>
              <a:t>after installing the necessary libraries online. </a:t>
            </a:r>
          </a:p>
          <a:p>
            <a:pPr lvl="2"/>
            <a:r>
              <a:rPr lang="en-US" altLang="ja-JP" dirty="0" smtClean="0"/>
              <a:t>Versionup_OASE</a:t>
            </a:r>
            <a:r>
              <a:rPr lang="ja-JP" altLang="en-US" dirty="0" smtClean="0"/>
              <a:t>：</a:t>
            </a:r>
            <a:r>
              <a:rPr lang="en-US" altLang="ja-JP" dirty="0" smtClean="0"/>
              <a:t> </a:t>
            </a:r>
            <a:r>
              <a:rPr lang="en-US" altLang="ja-JP" dirty="0"/>
              <a:t>Updates </a:t>
            </a:r>
            <a:r>
              <a:rPr lang="en-US" altLang="ja-JP" dirty="0" smtClean="0"/>
              <a:t>OASE </a:t>
            </a:r>
            <a:r>
              <a:rPr lang="en-US" altLang="ja-JP" dirty="0"/>
              <a:t>without installing any libraries. </a:t>
            </a:r>
          </a:p>
          <a:p>
            <a:pPr lvl="2"/>
            <a:r>
              <a:rPr lang="en-US" altLang="ja-JP" dirty="0"/>
              <a:t>Uninstall</a:t>
            </a:r>
            <a:r>
              <a:rPr lang="ja-JP" altLang="en-US" dirty="0"/>
              <a:t>：</a:t>
            </a:r>
            <a:r>
              <a:rPr lang="en-US" altLang="ja-JP" dirty="0"/>
              <a:t> Uninstalls </a:t>
            </a:r>
            <a:r>
              <a:rPr lang="en-US" altLang="ja-JP" dirty="0" smtClean="0"/>
              <a:t>OASE. </a:t>
            </a:r>
            <a:r>
              <a:rPr lang="en-US" altLang="ja-JP" dirty="0"/>
              <a:t>(Libraries will not be deleted) </a:t>
            </a:r>
          </a:p>
          <a:p>
            <a:pPr marL="180000" lvl="1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195482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8686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1.1</a:t>
            </a:r>
            <a:r>
              <a:rPr kumimoji="1" lang="ja-JP" altLang="en-US" dirty="0"/>
              <a:t>　</a:t>
            </a:r>
            <a:r>
              <a:rPr lang="en-US" altLang="ja-JP" dirty="0" smtClean="0"/>
              <a:t>About this document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/>
          <a:lstStyle/>
          <a:p>
            <a:r>
              <a:rPr lang="en-US" altLang="ja-JP" dirty="0" smtClean="0"/>
              <a:t>About this document</a:t>
            </a:r>
            <a:endParaRPr lang="en-US" altLang="ja-JP" dirty="0"/>
          </a:p>
          <a:p>
            <a:pPr lvl="1"/>
            <a:r>
              <a:rPr lang="en-US" altLang="ja-JP" dirty="0" smtClean="0"/>
              <a:t>This document serves as a guide on how to construct an OASE Server in an offline environment.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054369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/>
              <a:t>2.</a:t>
            </a:r>
            <a:r>
              <a:rPr lang="ja-JP" altLang="en-US" dirty="0"/>
              <a:t>　</a:t>
            </a:r>
            <a:r>
              <a:rPr lang="en-US" altLang="ja-JP" dirty="0" smtClean="0"/>
              <a:t>System construction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05397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2.1</a:t>
            </a:r>
            <a:r>
              <a:rPr lang="ja-JP" altLang="en-US" dirty="0"/>
              <a:t>　</a:t>
            </a:r>
            <a:r>
              <a:rPr lang="en-US" altLang="ja-JP" dirty="0">
                <a:latin typeface="+mn-ea"/>
              </a:rPr>
              <a:t> Environment</a:t>
            </a:r>
            <a:r>
              <a:rPr lang="ja-JP" altLang="en-US" dirty="0">
                <a:latin typeface="+mn-ea"/>
              </a:rPr>
              <a:t>・</a:t>
            </a:r>
            <a:r>
              <a:rPr lang="en-US" altLang="ja-JP" dirty="0" smtClean="0">
                <a:latin typeface="+mn-ea"/>
              </a:rPr>
              <a:t>Conditions</a:t>
            </a:r>
            <a:r>
              <a:rPr lang="ja-JP" altLang="en-US" dirty="0" smtClean="0"/>
              <a:t>（</a:t>
            </a:r>
            <a:r>
              <a:rPr lang="en-US" altLang="ja-JP" dirty="0" smtClean="0"/>
              <a:t>1/3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Environment necessary to use OASE.</a:t>
            </a:r>
            <a:endParaRPr lang="en-US" altLang="ja-JP" dirty="0"/>
          </a:p>
          <a:p>
            <a:pPr lvl="1"/>
            <a:r>
              <a:rPr lang="en-US" altLang="ja-JP" dirty="0" smtClean="0"/>
              <a:t>For details regarding the environment needed in order to use OASE, please refer to the “Exastro-OASE Environment Construction manual Basics”</a:t>
            </a:r>
          </a:p>
          <a:p>
            <a:pPr marL="180000" lvl="1" indent="0">
              <a:buNone/>
            </a:pPr>
            <a:r>
              <a:rPr lang="ja-JP" altLang="en-US" dirty="0" smtClean="0"/>
              <a:t>　　</a:t>
            </a:r>
            <a:endParaRPr lang="en-US" altLang="ja-JP" dirty="0"/>
          </a:p>
          <a:p>
            <a:pPr lvl="1"/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endParaRPr lang="en-US" altLang="ja-JP" dirty="0" smtClean="0"/>
          </a:p>
          <a:p>
            <a:pPr lvl="1"/>
            <a:endParaRPr lang="en-US" altLang="ja-JP" dirty="0"/>
          </a:p>
          <a:p>
            <a:pPr marL="180000" lvl="1" indent="0">
              <a:buNone/>
            </a:pPr>
            <a:endParaRPr lang="en-US" altLang="ja-JP" dirty="0"/>
          </a:p>
          <a:p>
            <a:pPr marL="180000" lvl="1" indent="0">
              <a:buNone/>
            </a:pPr>
            <a:endParaRPr lang="en-US" altLang="ja-JP" dirty="0"/>
          </a:p>
          <a:p>
            <a:pPr marL="180000" lvl="1" indent="0">
              <a:buNone/>
            </a:pPr>
            <a:endParaRPr lang="en-US" altLang="ja-JP" dirty="0"/>
          </a:p>
          <a:p>
            <a:pPr marL="180000" lvl="1" indent="0">
              <a:buNone/>
            </a:pPr>
            <a:endParaRPr lang="en-US" altLang="ja-JP" dirty="0"/>
          </a:p>
          <a:p>
            <a:pPr marL="180000" lvl="1" indent="0">
              <a:buNone/>
            </a:pPr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marL="180000" lvl="1" indent="0">
              <a:buNone/>
            </a:pPr>
            <a:endParaRPr lang="en-US" altLang="ja-JP" sz="1000" dirty="0" smtClean="0"/>
          </a:p>
          <a:p>
            <a:pPr marL="180000" lvl="1" indent="0">
              <a:buNone/>
            </a:pPr>
            <a:endParaRPr lang="en-US" altLang="ja-JP" sz="1000" dirty="0"/>
          </a:p>
        </p:txBody>
      </p:sp>
    </p:spTree>
    <p:extLst>
      <p:ext uri="{BB962C8B-B14F-4D97-AF65-F5344CB8AC3E}">
        <p14:creationId xmlns:p14="http://schemas.microsoft.com/office/powerpoint/2010/main" val="1787564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2.1</a:t>
            </a:r>
            <a:r>
              <a:rPr lang="ja-JP" altLang="en-US" dirty="0"/>
              <a:t>　</a:t>
            </a:r>
            <a:r>
              <a:rPr lang="en-US" altLang="ja-JP" dirty="0">
                <a:latin typeface="+mn-ea"/>
              </a:rPr>
              <a:t> Environment</a:t>
            </a:r>
            <a:r>
              <a:rPr lang="ja-JP" altLang="en-US" dirty="0">
                <a:latin typeface="+mn-ea"/>
              </a:rPr>
              <a:t>・</a:t>
            </a:r>
            <a:r>
              <a:rPr lang="en-US" altLang="ja-JP" dirty="0" smtClean="0">
                <a:latin typeface="+mn-ea"/>
              </a:rPr>
              <a:t>Conditions</a:t>
            </a:r>
            <a:r>
              <a:rPr lang="ja-JP" altLang="en-US" dirty="0" smtClean="0"/>
              <a:t>（</a:t>
            </a:r>
            <a:r>
              <a:rPr lang="en-US" altLang="ja-JP" dirty="0" smtClean="0"/>
              <a:t>2/3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Prerequisites for gathering libraries.</a:t>
            </a:r>
            <a:endParaRPr lang="en-US" altLang="ja-JP" dirty="0"/>
          </a:p>
          <a:p>
            <a:pPr lvl="1"/>
            <a:r>
              <a:rPr lang="en-US" altLang="ja-JP" dirty="0"/>
              <a:t>When gathering libraries, the server for gathering libraries (online </a:t>
            </a:r>
            <a:r>
              <a:rPr lang="en-US" altLang="ja-JP" dirty="0" smtClean="0"/>
              <a:t>environment)/ </a:t>
            </a:r>
            <a:r>
              <a:rPr lang="en-US" altLang="ja-JP" dirty="0"/>
              <a:t>OASE server (Offline </a:t>
            </a:r>
            <a:r>
              <a:rPr lang="en-US" altLang="ja-JP" dirty="0" smtClean="0"/>
              <a:t>environment) both </a:t>
            </a:r>
            <a:r>
              <a:rPr lang="en-US" altLang="ja-JP" dirty="0"/>
              <a:t>needs to have the same specs ( OS </a:t>
            </a:r>
            <a:r>
              <a:rPr lang="en-US" altLang="ja-JP" dirty="0" smtClean="0"/>
              <a:t>version </a:t>
            </a:r>
            <a:r>
              <a:rPr lang="en-US" altLang="ja-JP" dirty="0"/>
              <a:t>and installed packages</a:t>
            </a:r>
            <a:r>
              <a:rPr lang="en-US" altLang="ja-JP" dirty="0" smtClean="0"/>
              <a:t>).</a:t>
            </a:r>
          </a:p>
          <a:p>
            <a:pPr lvl="1"/>
            <a:endParaRPr lang="en-US" altLang="ja-JP" dirty="0"/>
          </a:p>
          <a:p>
            <a:pPr lvl="1"/>
            <a:r>
              <a:rPr lang="en-US" altLang="ja-JP" dirty="0"/>
              <a:t>The server for library gathering (online environment</a:t>
            </a:r>
            <a:r>
              <a:rPr lang="en-US" altLang="ja-JP" dirty="0" smtClean="0"/>
              <a:t>) </a:t>
            </a:r>
            <a:r>
              <a:rPr lang="en-US" altLang="ja-JP" dirty="0"/>
              <a:t>must be able to reference the following repositories</a:t>
            </a:r>
            <a:r>
              <a:rPr lang="en-US" altLang="ja-JP" dirty="0" smtClean="0"/>
              <a:t>.</a:t>
            </a:r>
            <a:endParaRPr lang="en-US" altLang="ja-JP" dirty="0"/>
          </a:p>
          <a:p>
            <a:pPr marL="180000" lvl="1" indent="0">
              <a:buNone/>
            </a:pPr>
            <a:r>
              <a:rPr lang="ja-JP" altLang="en-US" dirty="0" smtClean="0"/>
              <a:t>（</a:t>
            </a:r>
            <a:r>
              <a:rPr lang="en-US" altLang="ja-JP" dirty="0" smtClean="0"/>
              <a:t>See the next page</a:t>
            </a:r>
            <a:r>
              <a:rPr lang="ja-JP" altLang="en-US" dirty="0" smtClean="0"/>
              <a:t>）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ja-JP" altLang="en-US" dirty="0" smtClean="0"/>
              <a:t>　　</a:t>
            </a:r>
            <a:endParaRPr lang="en-US" altLang="ja-JP" dirty="0"/>
          </a:p>
          <a:p>
            <a:pPr lvl="1"/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endParaRPr lang="en-US" altLang="ja-JP" dirty="0" smtClean="0"/>
          </a:p>
          <a:p>
            <a:pPr lvl="1"/>
            <a:endParaRPr lang="en-US" altLang="ja-JP" dirty="0"/>
          </a:p>
          <a:p>
            <a:pPr marL="180000" lvl="1" indent="0">
              <a:buNone/>
            </a:pPr>
            <a:endParaRPr lang="en-US" altLang="ja-JP" dirty="0"/>
          </a:p>
          <a:p>
            <a:pPr marL="180000" lvl="1" indent="0">
              <a:buNone/>
            </a:pPr>
            <a:endParaRPr lang="en-US" altLang="ja-JP" dirty="0"/>
          </a:p>
          <a:p>
            <a:pPr marL="180000" lvl="1" indent="0">
              <a:buNone/>
            </a:pPr>
            <a:endParaRPr lang="en-US" altLang="ja-JP" dirty="0"/>
          </a:p>
          <a:p>
            <a:pPr marL="180000" lvl="1" indent="0">
              <a:buNone/>
            </a:pPr>
            <a:endParaRPr lang="en-US" altLang="ja-JP" dirty="0"/>
          </a:p>
          <a:p>
            <a:pPr marL="180000" lvl="1" indent="0">
              <a:buNone/>
            </a:pPr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marL="180000" lvl="1" indent="0">
              <a:buNone/>
            </a:pPr>
            <a:endParaRPr lang="en-US" altLang="ja-JP" sz="1000" dirty="0" smtClean="0"/>
          </a:p>
          <a:p>
            <a:pPr marL="180000" lvl="1" indent="0">
              <a:buNone/>
            </a:pPr>
            <a:endParaRPr lang="en-US" altLang="ja-JP" sz="1000" dirty="0"/>
          </a:p>
        </p:txBody>
      </p:sp>
    </p:spTree>
    <p:extLst>
      <p:ext uri="{BB962C8B-B14F-4D97-AF65-F5344CB8AC3E}">
        <p14:creationId xmlns:p14="http://schemas.microsoft.com/office/powerpoint/2010/main" val="11066575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2.1</a:t>
            </a:r>
            <a:r>
              <a:rPr lang="ja-JP" altLang="en-US" dirty="0"/>
              <a:t>　</a:t>
            </a:r>
            <a:r>
              <a:rPr lang="en-US" altLang="ja-JP" dirty="0">
                <a:latin typeface="+mn-ea"/>
              </a:rPr>
              <a:t> Environment</a:t>
            </a:r>
            <a:r>
              <a:rPr lang="ja-JP" altLang="en-US" dirty="0">
                <a:latin typeface="+mn-ea"/>
              </a:rPr>
              <a:t>・</a:t>
            </a:r>
            <a:r>
              <a:rPr lang="en-US" altLang="ja-JP" dirty="0" smtClean="0">
                <a:latin typeface="+mn-ea"/>
              </a:rPr>
              <a:t>Conditions</a:t>
            </a:r>
            <a:r>
              <a:rPr lang="ja-JP" altLang="en-US" dirty="0" smtClean="0"/>
              <a:t>（</a:t>
            </a:r>
            <a:r>
              <a:rPr lang="en-US" altLang="ja-JP" dirty="0" smtClean="0"/>
              <a:t>3/3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Pre-requisites if you want to collect libraries.</a:t>
            </a:r>
            <a:endParaRPr lang="en-US" altLang="ja-JP" dirty="0"/>
          </a:p>
          <a:p>
            <a:pPr lvl="1"/>
            <a:r>
              <a:rPr lang="en-US" altLang="ja-JP" dirty="0" smtClean="0"/>
              <a:t>Repository references</a:t>
            </a:r>
            <a:endParaRPr lang="en-US" altLang="ja-JP" dirty="0"/>
          </a:p>
          <a:p>
            <a:pPr lvl="1"/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endParaRPr lang="en-US" altLang="ja-JP" sz="900" kern="1200" dirty="0">
              <a:cs typeface="+mn-cs"/>
            </a:endParaRPr>
          </a:p>
          <a:p>
            <a:pPr lvl="1"/>
            <a:endParaRPr lang="en-US" altLang="ja-JP" dirty="0"/>
          </a:p>
          <a:p>
            <a:pPr lvl="1"/>
            <a:endParaRPr lang="en-US" altLang="ja-JP" dirty="0" smtClean="0"/>
          </a:p>
          <a:p>
            <a:pPr lvl="1"/>
            <a:endParaRPr lang="en-US" altLang="ja-JP" dirty="0"/>
          </a:p>
          <a:p>
            <a:pPr marL="180000" lvl="1" indent="0">
              <a:buNone/>
            </a:pPr>
            <a:endParaRPr lang="en-US" altLang="ja-JP" dirty="0"/>
          </a:p>
          <a:p>
            <a:pPr marL="180000" lvl="1" indent="0">
              <a:buNone/>
            </a:pPr>
            <a:endParaRPr lang="en-US" altLang="ja-JP" dirty="0"/>
          </a:p>
          <a:p>
            <a:pPr marL="180000" lvl="1" indent="0">
              <a:buNone/>
            </a:pPr>
            <a:endParaRPr lang="en-US" altLang="ja-JP" dirty="0"/>
          </a:p>
          <a:p>
            <a:pPr marL="180000" lvl="1" indent="0">
              <a:buNone/>
            </a:pPr>
            <a:endParaRPr lang="en-US" altLang="ja-JP" dirty="0"/>
          </a:p>
          <a:p>
            <a:pPr marL="180000" lvl="1" indent="0">
              <a:buNone/>
            </a:pPr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marL="180000" lvl="1" indent="0">
              <a:buNone/>
            </a:pPr>
            <a:endParaRPr lang="en-US" altLang="ja-JP" sz="1000" dirty="0" smtClean="0"/>
          </a:p>
          <a:p>
            <a:pPr marL="180000" lvl="1" indent="0">
              <a:buNone/>
            </a:pPr>
            <a:endParaRPr lang="en-US" altLang="ja-JP" sz="1000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6132757"/>
              </p:ext>
            </p:extLst>
          </p:nvPr>
        </p:nvGraphicFramePr>
        <p:xfrm>
          <a:off x="611450" y="1556740"/>
          <a:ext cx="7849090" cy="3600500"/>
        </p:xfrm>
        <a:graphic>
          <a:graphicData uri="http://schemas.openxmlformats.org/drawingml/2006/table">
            <a:tbl>
              <a:tblPr firstRow="1" firstCol="1" bandRow="1">
                <a:tableStyleId>{46F890A9-2807-4EBB-B81D-B2AA78EC7F39}</a:tableStyleId>
              </a:tblPr>
              <a:tblGrid>
                <a:gridCol w="22338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152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5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OS</a:t>
                      </a:r>
                      <a:endParaRPr lang="ja-JP" sz="105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1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Repository</a:t>
                      </a:r>
                      <a:endParaRPr lang="ja-JP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41">
                <a:tc rowSpan="5"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50" u="none" strike="noStrike" kern="1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RHEL7</a:t>
                      </a:r>
                      <a:endParaRPr kumimoji="1" lang="ja-JP" altLang="ja-JP" sz="1050" b="1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</a:rPr>
                        <a:t>https://dl.fedoraproject.org/pub/epel/epel-release-latest-7.noarch.rpm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4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kumimoji="1" lang="en-US" altLang="ja-JP" sz="900" kern="100" dirty="0" smtClean="0">
                          <a:effectLst/>
                        </a:rPr>
                        <a:t>https</a:t>
                      </a:r>
                      <a:r>
                        <a:rPr lang="en-US" altLang="ja-JP" sz="1050" kern="100" dirty="0" smtClean="0">
                          <a:effectLst/>
                        </a:rPr>
                        <a:t>://</a:t>
                      </a:r>
                      <a:r>
                        <a:rPr kumimoji="1" lang="en-US" altLang="ja-JP" sz="900" kern="100" dirty="0" smtClean="0">
                          <a:effectLst/>
                        </a:rPr>
                        <a:t>downloads.mariadb.com/MariaDB/mariadb_repo_setup</a:t>
                      </a:r>
                      <a:endParaRPr kumimoji="1" lang="ja-JP" sz="9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39896345"/>
                  </a:ext>
                </a:extLst>
              </a:tr>
              <a:tr h="21603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just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kumimoji="1" lang="en-US" altLang="ja-JP" sz="900" kern="100" dirty="0" smtClean="0">
                          <a:effectLst/>
                        </a:rPr>
                        <a:t>epel</a:t>
                      </a:r>
                      <a:endParaRPr kumimoji="1" lang="ja-JP" sz="9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40356409"/>
                  </a:ext>
                </a:extLst>
              </a:tr>
              <a:tr h="229751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just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kumimoji="1" lang="en-US" altLang="ja-JP" sz="900" kern="100" dirty="0" smtClean="0">
                          <a:effectLst/>
                        </a:rPr>
                        <a:t>rhel-7-server-optional-rpms</a:t>
                      </a:r>
                      <a:endParaRPr kumimoji="1" lang="ja-JP" sz="9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66675381"/>
                  </a:ext>
                </a:extLst>
              </a:tr>
              <a:tr h="28804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just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kumimoji="1" lang="en-US" altLang="ja-JP" sz="900" kern="100" dirty="0" smtClean="0">
                          <a:effectLst/>
                        </a:rPr>
                        <a:t>rhel-server-rhscl-7-rpms</a:t>
                      </a:r>
                      <a:endParaRPr kumimoji="1" lang="ja-JP" sz="9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51026947"/>
                  </a:ext>
                </a:extLst>
              </a:tr>
              <a:tr h="346329">
                <a:tc rowSpan="3">
                  <a:txBody>
                    <a:bodyPr/>
                    <a:lstStyle/>
                    <a:p>
                      <a:r>
                        <a:rPr kumimoji="1" lang="en-US" altLang="ja-JP" sz="1050" dirty="0" smtClean="0"/>
                        <a:t>RHEL8</a:t>
                      </a:r>
                      <a:endParaRPr kumimoji="1" lang="ja-JP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kern="100" dirty="0" smtClean="0">
                          <a:effectLst/>
                        </a:rPr>
                        <a:t>https://dl.fedoraproject.org/pub/epel/epel-release-latest-8.noarch.rpm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4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900" kern="100" dirty="0" smtClean="0">
                          <a:effectLst/>
                        </a:rPr>
                        <a:t>https</a:t>
                      </a:r>
                      <a:r>
                        <a:rPr lang="en-US" altLang="ja-JP" sz="1050" kern="100" dirty="0" smtClean="0">
                          <a:effectLst/>
                        </a:rPr>
                        <a:t>://</a:t>
                      </a:r>
                      <a:r>
                        <a:rPr kumimoji="1" lang="en-US" altLang="ja-JP" sz="900" kern="100" dirty="0" smtClean="0">
                          <a:effectLst/>
                        </a:rPr>
                        <a:t>downloads.mariadb.com/MariaDB/mariadb_repo_setup</a:t>
                      </a:r>
                      <a:endParaRPr kumimoji="1" lang="ja-JP" altLang="ja-JP" sz="900" kern="1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80805609"/>
                  </a:ext>
                </a:extLst>
              </a:tr>
              <a:tr h="21603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kern="100" dirty="0" smtClean="0">
                          <a:effectLst/>
                        </a:rPr>
                        <a:t>rabbitmq_rabbitmq-server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81197266"/>
                  </a:ext>
                </a:extLst>
              </a:tr>
              <a:tr h="377766">
                <a:tc rowSpan="3">
                  <a:txBody>
                    <a:bodyPr/>
                    <a:lstStyle/>
                    <a:p>
                      <a:r>
                        <a:rPr kumimoji="1" lang="en-US" altLang="ja-JP" sz="1050" dirty="0" smtClean="0">
                          <a:solidFill>
                            <a:schemeClr val="tx1"/>
                          </a:solidFill>
                        </a:rPr>
                        <a:t>CentOS7</a:t>
                      </a:r>
                      <a:endParaRPr kumimoji="1" lang="ja-JP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900" kern="100" dirty="0" smtClean="0">
                          <a:effectLst/>
                        </a:rPr>
                        <a:t>https</a:t>
                      </a:r>
                      <a:r>
                        <a:rPr lang="en-US" altLang="ja-JP" sz="1050" kern="100" dirty="0" smtClean="0">
                          <a:effectLst/>
                        </a:rPr>
                        <a:t>://</a:t>
                      </a:r>
                      <a:r>
                        <a:rPr kumimoji="1" lang="en-US" altLang="ja-JP" sz="900" kern="100" dirty="0" smtClean="0">
                          <a:effectLst/>
                        </a:rPr>
                        <a:t>downloads.mariadb.com/MariaDB/mariadb_repo_setup</a:t>
                      </a:r>
                      <a:endParaRPr kumimoji="1" lang="ja-JP" altLang="ja-JP" sz="900" kern="1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7098158"/>
                  </a:ext>
                </a:extLst>
              </a:tr>
              <a:tr h="270324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kern="100" dirty="0" smtClean="0">
                          <a:effectLst/>
                        </a:rPr>
                        <a:t>epel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50698255"/>
                  </a:ext>
                </a:extLst>
              </a:tr>
              <a:tr h="36005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kern="100" dirty="0" smtClean="0">
                          <a:effectLst/>
                        </a:rPr>
                        <a:t>epel-release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278455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0840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/>
              <a:t>3.</a:t>
            </a:r>
            <a:r>
              <a:rPr lang="ja-JP" altLang="en-US" dirty="0"/>
              <a:t>　</a:t>
            </a:r>
            <a:r>
              <a:rPr lang="en-US" altLang="ja-JP" dirty="0" smtClean="0"/>
              <a:t>OASE Environment Construction Procedure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0066144"/>
      </p:ext>
    </p:extLst>
  </p:cSld>
  <p:clrMapOvr>
    <a:masterClrMapping/>
  </p:clrMapOvr>
</p:sld>
</file>

<file path=ppt/theme/theme1.xml><?xml version="1.0" encoding="utf-8"?>
<a:theme xmlns:a="http://schemas.openxmlformats.org/drawingml/2006/main" name="NEC_standard4_3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FF0000"/>
          </a:solidFill>
          <a:prstDash val="sysDash"/>
        </a:ln>
      </a:spPr>
      <a:bodyPr rot="0" spcFirstLastPara="0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tx1">
                    <a:alpha val="50000"/>
                  </a:schemeClr>
                </a:outerShdw>
              </a:effectLst>
            </a14:hiddenEffects>
          </a:ext>
        </a:extLst>
      </a:spPr>
      <a:bodyPr/>
      <a:lstStyle/>
    </a:lnDef>
    <a:txDef>
      <a:spPr>
        <a:solidFill>
          <a:sysClr val="window" lastClr="FFFFFF"/>
        </a:solidFill>
        <a:ln w="6350">
          <a:noFill/>
        </a:ln>
        <a:effectLst/>
      </a:spPr>
      <a:bodyPr rot="0" spcFirstLastPara="0" vert="horz" wrap="non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marL="0" marR="0" indent="0" algn="just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050" b="0" i="0" u="none" strike="noStrike" kern="100" cap="none" spc="0" normalizeH="0" baseline="0" noProof="0" dirty="0">
            <a:ln>
              <a:noFill/>
            </a:ln>
            <a:solidFill>
              <a:sysClr val="windowText" lastClr="000000"/>
            </a:solidFill>
            <a:effectLst/>
            <a:uLnTx/>
            <a:uFillTx/>
            <a:latin typeface="+mn-ea"/>
            <a:cs typeface="Times New Roman" panose="02020603050405020304" pitchFamily="18" charset="0"/>
          </a:defRPr>
        </a:defPPr>
      </a:lstStyle>
    </a:txDef>
  </a:objectDefaults>
  <a:extraClrSchemeLst>
    <a:extraClrScheme>
      <a:clrScheme name="1_stream_st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1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??テーマ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??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2732</Words>
  <Application>Microsoft Office PowerPoint</Application>
  <PresentationFormat>画面に合わせる (4:3)</PresentationFormat>
  <Paragraphs>578</Paragraphs>
  <Slides>36</Slides>
  <Notes>4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13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36</vt:i4>
      </vt:variant>
    </vt:vector>
  </HeadingPairs>
  <TitlesOfParts>
    <vt:vector size="51" baseType="lpstr">
      <vt:lpstr>HGP創英角ｺﾞｼｯｸUB</vt:lpstr>
      <vt:lpstr>ＭＳ Ｐゴシック</vt:lpstr>
      <vt:lpstr>ＭＳ 明朝</vt:lpstr>
      <vt:lpstr>メイリオ</vt:lpstr>
      <vt:lpstr>游ゴシック</vt:lpstr>
      <vt:lpstr>游ゴシック Light</vt:lpstr>
      <vt:lpstr>Arial</vt:lpstr>
      <vt:lpstr>Calibri</vt:lpstr>
      <vt:lpstr>Century</vt:lpstr>
      <vt:lpstr>Segoe UI</vt:lpstr>
      <vt:lpstr>Tahoma</vt:lpstr>
      <vt:lpstr>Times New Roman</vt:lpstr>
      <vt:lpstr>Wingdings</vt:lpstr>
      <vt:lpstr>NEC_standard4_3</vt:lpstr>
      <vt:lpstr>デザインの設定</vt:lpstr>
      <vt:lpstr>PowerPoint プレゼンテーション</vt:lpstr>
      <vt:lpstr>Table of contents</vt:lpstr>
      <vt:lpstr>1.　Introduction</vt:lpstr>
      <vt:lpstr>1.1　About this document</vt:lpstr>
      <vt:lpstr>2.　System construction</vt:lpstr>
      <vt:lpstr>2.1　 Environment・Conditions（1/3）</vt:lpstr>
      <vt:lpstr>2.1　 Environment・Conditions（2/3）</vt:lpstr>
      <vt:lpstr>2.1　 Environment・Conditions（3/3）</vt:lpstr>
      <vt:lpstr>3.　OASE Environment Construction Procedure</vt:lpstr>
      <vt:lpstr>3.1　Offline installation</vt:lpstr>
      <vt:lpstr>3.2　Preparation</vt:lpstr>
      <vt:lpstr>3.3　OASE construction flow</vt:lpstr>
      <vt:lpstr>3.4　Environment Construction（1/16）</vt:lpstr>
      <vt:lpstr>3.5　Environment Construction（2/16）</vt:lpstr>
      <vt:lpstr>3.6　Environment Construction（3/16）</vt:lpstr>
      <vt:lpstr>3.7　Environment Construction（4/16）</vt:lpstr>
      <vt:lpstr>3.8　Environment Construction（5/16）</vt:lpstr>
      <vt:lpstr>3.9　Environment Construction（6/16）</vt:lpstr>
      <vt:lpstr>3.10　Environment Construction（7/16）</vt:lpstr>
      <vt:lpstr>3.11　Environment Construction（8/16）</vt:lpstr>
      <vt:lpstr>3.12　Environment Construction（9/16）</vt:lpstr>
      <vt:lpstr>3.13　Environment Construction（10/16）</vt:lpstr>
      <vt:lpstr>3.14　Environment Construction（11/16）</vt:lpstr>
      <vt:lpstr>3.15　Environment Construction（12/16）</vt:lpstr>
      <vt:lpstr>3.16　Environment Construction（13/16）</vt:lpstr>
      <vt:lpstr>3.17　Environment Construction（14/16）</vt:lpstr>
      <vt:lpstr>3.18　Environment Construction（15/16）</vt:lpstr>
      <vt:lpstr>3.19　Environment Construction（16/16）</vt:lpstr>
      <vt:lpstr>4.　OASE Operation Check</vt:lpstr>
      <vt:lpstr>4.1　Operation check（1/4）</vt:lpstr>
      <vt:lpstr>4.4　Operation check（2/4）</vt:lpstr>
      <vt:lpstr>4.5　Operation check（3/4）</vt:lpstr>
      <vt:lpstr>4.4　Operation check（4/4）</vt:lpstr>
      <vt:lpstr>5.　Appendix</vt:lpstr>
      <vt:lpstr>5.1　Appendix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2017-07-14T05:50:27Z</dcterms:created>
  <dcterms:modified xsi:type="dcterms:W3CDTF">2021-07-21T15:23:46Z</dcterms:modified>
</cp:coreProperties>
</file>