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 autoCompressPictures="0">
  <p:sldMasterIdLst>
    <p:sldMasterId id="2147483657" r:id="rId1"/>
    <p:sldMasterId id="2147483703" r:id="rId2"/>
  </p:sldMasterIdLst>
  <p:notesMasterIdLst>
    <p:notesMasterId r:id="rId30"/>
  </p:notesMasterIdLst>
  <p:handoutMasterIdLst>
    <p:handoutMasterId r:id="rId31"/>
  </p:handoutMasterIdLst>
  <p:sldIdLst>
    <p:sldId id="262" r:id="rId3"/>
    <p:sldId id="541" r:id="rId4"/>
    <p:sldId id="505" r:id="rId5"/>
    <p:sldId id="508" r:id="rId6"/>
    <p:sldId id="509" r:id="rId7"/>
    <p:sldId id="542" r:id="rId8"/>
    <p:sldId id="512" r:id="rId9"/>
    <p:sldId id="513" r:id="rId10"/>
    <p:sldId id="543" r:id="rId11"/>
    <p:sldId id="516" r:id="rId12"/>
    <p:sldId id="517" r:id="rId13"/>
    <p:sldId id="533" r:id="rId14"/>
    <p:sldId id="518" r:id="rId15"/>
    <p:sldId id="544" r:id="rId16"/>
    <p:sldId id="545" r:id="rId17"/>
    <p:sldId id="546" r:id="rId18"/>
    <p:sldId id="547" r:id="rId19"/>
    <p:sldId id="548" r:id="rId20"/>
    <p:sldId id="549" r:id="rId21"/>
    <p:sldId id="550" r:id="rId22"/>
    <p:sldId id="522" r:id="rId23"/>
    <p:sldId id="524" r:id="rId24"/>
    <p:sldId id="525" r:id="rId25"/>
    <p:sldId id="528" r:id="rId26"/>
    <p:sldId id="529" r:id="rId27"/>
    <p:sldId id="551" r:id="rId28"/>
    <p:sldId id="318" r:id="rId29"/>
  </p:sldIdLst>
  <p:sldSz cx="9144000" cy="6858000" type="screen4x3"/>
  <p:notesSz cx="6807200" cy="9939338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・Menu" id="{35DD3A7B-A3B5-49A5-9CD2-FA74D1CAA38D}">
          <p14:sldIdLst>
            <p14:sldId id="262"/>
            <p14:sldId id="541"/>
          </p14:sldIdLst>
        </p14:section>
        <p14:section name="1.　Introduction" id="{B81141D6-5160-4643-8D51-022CC5C4BDB9}">
          <p14:sldIdLst>
            <p14:sldId id="505"/>
            <p14:sldId id="508"/>
          </p14:sldIdLst>
        </p14:section>
        <p14:section name="2.　System configuration" id="{A8A060BF-92DF-4F47-AFEF-F5FA058AAEFB}">
          <p14:sldIdLst>
            <p14:sldId id="509"/>
            <p14:sldId id="542"/>
          </p14:sldIdLst>
        </p14:section>
        <p14:section name="3.　OASE environment construction procedure" id="{80AA9663-4D64-45AD-996E-69C03C14D297}">
          <p14:sldIdLst>
            <p14:sldId id="512"/>
            <p14:sldId id="513"/>
            <p14:sldId id="543"/>
            <p14:sldId id="516"/>
            <p14:sldId id="517"/>
            <p14:sldId id="533"/>
            <p14:sldId id="518"/>
            <p14:sldId id="544"/>
            <p14:sldId id="545"/>
            <p14:sldId id="546"/>
            <p14:sldId id="547"/>
            <p14:sldId id="548"/>
            <p14:sldId id="549"/>
            <p14:sldId id="550"/>
            <p14:sldId id="522"/>
          </p14:sldIdLst>
        </p14:section>
        <p14:section name="4.　ITA operation check" id="{997E25C5-536A-441F-84BA-3CB1FBC6F6F3}">
          <p14:sldIdLst>
            <p14:sldId id="524"/>
            <p14:sldId id="525"/>
            <p14:sldId id="528"/>
            <p14:sldId id="529"/>
            <p14:sldId id="551"/>
            <p14:sldId id="31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527">
          <p15:clr>
            <a:srgbClr val="A4A3A4"/>
          </p15:clr>
        </p15:guide>
        <p15:guide id="2" orient="horz" pos="73">
          <p15:clr>
            <a:srgbClr val="A4A3A4"/>
          </p15:clr>
        </p15:guide>
        <p15:guide id="3" orient="horz" pos="4064">
          <p15:clr>
            <a:srgbClr val="A4A3A4"/>
          </p15:clr>
        </p15:guide>
        <p15:guide id="4" pos="2880">
          <p15:clr>
            <a:srgbClr val="A4A3A4"/>
          </p15:clr>
        </p15:guide>
        <p15:guide id="5" pos="113">
          <p15:clr>
            <a:srgbClr val="A4A3A4"/>
          </p15:clr>
        </p15:guide>
        <p15:guide id="6" pos="56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成者" initials="A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E8EA"/>
    <a:srgbClr val="002B62"/>
    <a:srgbClr val="FFFFCC"/>
    <a:srgbClr val="336600"/>
    <a:srgbClr val="003300"/>
    <a:srgbClr val="008000"/>
    <a:srgbClr val="FF99CC"/>
    <a:srgbClr val="0000FF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74" autoAdjust="0"/>
    <p:restoredTop sz="95460" autoAdjust="0"/>
  </p:normalViewPr>
  <p:slideViewPr>
    <p:cSldViewPr>
      <p:cViewPr varScale="1">
        <p:scale>
          <a:sx n="106" d="100"/>
          <a:sy n="106" d="100"/>
        </p:scale>
        <p:origin x="1650" y="108"/>
      </p:cViewPr>
      <p:guideLst>
        <p:guide orient="horz" pos="527"/>
        <p:guide orient="horz" pos="73"/>
        <p:guide orient="horz" pos="4064"/>
        <p:guide pos="2880"/>
        <p:guide pos="113"/>
        <p:guide pos="5647"/>
      </p:guideLst>
    </p:cSldViewPr>
  </p:slideViewPr>
  <p:outlineViewPr>
    <p:cViewPr>
      <p:scale>
        <a:sx n="33" d="100"/>
        <a:sy n="33" d="100"/>
      </p:scale>
      <p:origin x="0" y="-30498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7812"/>
    </p:cViewPr>
  </p:sorterViewPr>
  <p:notesViewPr>
    <p:cSldViewPr>
      <p:cViewPr varScale="1">
        <p:scale>
          <a:sx n="81" d="100"/>
          <a:sy n="81" d="100"/>
        </p:scale>
        <p:origin x="3990" y="114"/>
      </p:cViewPr>
      <p:guideLst>
        <p:guide orient="horz" pos="3130"/>
        <p:guide pos="2144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55838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200"/>
            </a:lvl1pPr>
          </a:lstStyle>
          <a:p>
            <a:fld id="{D829EBEE-5DBD-45D0-BA62-80122688BEB8}" type="datetimeFigureOut">
              <a:rPr kumimoji="1" lang="ja-JP" altLang="en-US" smtClean="0">
                <a:ea typeface="メイリオ" panose="020B0604030504040204" pitchFamily="50" charset="-128"/>
              </a:rPr>
              <a:t>2021/7/22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1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55838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200"/>
            </a:lvl1pPr>
          </a:lstStyle>
          <a:p>
            <a:fld id="{6322DB22-2E22-491B-AA6C-F689DB200DBB}" type="slidenum">
              <a:rPr kumimoji="1" lang="ja-JP" altLang="en-US" smtClean="0">
                <a:ea typeface="メイリオ" panose="020B0604030504040204" pitchFamily="50" charset="-128"/>
              </a:rPr>
              <a:t>‹#›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10505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5838" y="1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4B26993D-C081-44EB-B0F5-A9F467792B62}" type="datetimeFigureOut">
              <a:rPr lang="ja-JP" altLang="en-US" smtClean="0"/>
              <a:pPr/>
              <a:t>2021/7/22</a:t>
            </a:fld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5838" y="9652150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CFBBA293-708C-4261-9FD1-AE04041D5F7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8" name="スライド イメージ プレースホルダー 7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432000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 dirty="0"/>
          </a:p>
        </p:txBody>
      </p:sp>
      <p:sp>
        <p:nvSpPr>
          <p:cNvPr id="9" name="ノート プレースホルダー 8"/>
          <p:cNvSpPr>
            <a:spLocks noGrp="1"/>
          </p:cNvSpPr>
          <p:nvPr>
            <p:ph type="body" sz="quarter" idx="3"/>
          </p:nvPr>
        </p:nvSpPr>
        <p:spPr>
          <a:xfrm>
            <a:off x="91600" y="4320000"/>
            <a:ext cx="6624000" cy="5220000"/>
          </a:xfrm>
          <a:prstGeom prst="rect">
            <a:avLst/>
          </a:prstGeom>
        </p:spPr>
        <p:txBody>
          <a:bodyPr vert="horz" lIns="0" tIns="45720" rIns="0" bIns="45720" rtlCol="0"/>
          <a:lstStyle/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525029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1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1pPr>
    <a:lvl2pPr marL="4572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2pPr>
    <a:lvl3pPr marL="9144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3pPr>
    <a:lvl4pPr marL="13716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4pPr>
    <a:lvl5pPr marL="18288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Titl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3105369"/>
            <a:ext cx="8784000" cy="528794"/>
          </a:xfrm>
        </p:spPr>
        <p:txBody>
          <a:bodyPr anchor="b" anchorCtr="0">
            <a:spAutoFit/>
          </a:bodyPr>
          <a:lstStyle>
            <a:lvl1pPr algn="ctr">
              <a:defRPr sz="3200">
                <a:solidFill>
                  <a:schemeClr val="accent6"/>
                </a:solidFill>
                <a:effectLst/>
              </a:defRPr>
            </a:lvl1pPr>
          </a:lstStyle>
          <a:p>
            <a:r>
              <a:rPr kumimoji="1" lang="ja-JP" altLang="en-US" dirty="0"/>
              <a:t>タイトルを入力</a:t>
            </a:r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>
          <a:xfrm>
            <a:off x="2591513" y="260560"/>
            <a:ext cx="6372000" cy="360000"/>
          </a:xfrm>
        </p:spPr>
        <p:txBody>
          <a:bodyPr>
            <a:noAutofit/>
          </a:bodyPr>
          <a:lstStyle>
            <a:lvl1pPr marL="0" indent="0" algn="r">
              <a:buNone/>
              <a:defRPr sz="1800"/>
            </a:lvl1pPr>
          </a:lstStyle>
          <a:p>
            <a:r>
              <a:rPr lang="ja-JP" altLang="en-US" dirty="0"/>
              <a:t>宛先がある場合は入力</a:t>
            </a:r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513" y="6021360"/>
            <a:ext cx="6552727" cy="400110"/>
          </a:xfrm>
        </p:spPr>
        <p:txBody>
          <a:bodyPr wrap="square">
            <a:spAutoFit/>
          </a:bodyPr>
          <a:lstStyle>
            <a:lvl1pPr marL="0" indent="0">
              <a:buNone/>
              <a:defRPr sz="2000" baseline="0">
                <a:solidFill>
                  <a:schemeClr val="bg1"/>
                </a:solidFill>
              </a:defRPr>
            </a:lvl1pPr>
            <a:lvl2pPr marL="72000" indent="0">
              <a:buNone/>
              <a:defRPr>
                <a:solidFill>
                  <a:schemeClr val="bg1"/>
                </a:solidFill>
              </a:defRPr>
            </a:lvl2pPr>
            <a:lvl3pPr marL="222962" indent="0">
              <a:buNone/>
              <a:defRPr>
                <a:solidFill>
                  <a:schemeClr val="bg1"/>
                </a:solidFill>
              </a:defRPr>
            </a:lvl3pPr>
            <a:lvl4pPr marL="327787" indent="0">
              <a:buNone/>
              <a:defRPr>
                <a:solidFill>
                  <a:schemeClr val="bg1"/>
                </a:solidFill>
              </a:defRPr>
            </a:lvl4pPr>
            <a:lvl5pPr marL="3114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 dirty="0"/>
              <a:t>年月　部署名　氏名など　適宜改行</a:t>
            </a:r>
          </a:p>
        </p:txBody>
      </p:sp>
    </p:spTree>
    <p:extLst>
      <p:ext uri="{BB962C8B-B14F-4D97-AF65-F5344CB8AC3E}">
        <p14:creationId xmlns:p14="http://schemas.microsoft.com/office/powerpoint/2010/main" val="2988715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rporate 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00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2021/7/22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059359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2021/7/22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5012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2021/7/22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89073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2021/7/22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78803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2021/7/22</a:t>
            </a:fld>
            <a:endParaRPr kumimoji="1" lang="ja-JP" altLang="en-US" dirty="0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934896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2021/7/22</a:t>
            </a:fld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559672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2021/7/22</a:t>
            </a:fld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465850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2021/7/22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375070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2021/7/22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54110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tIns="36000" bIns="0">
            <a:normAutofit/>
          </a:bodyPr>
          <a:lstStyle>
            <a:lvl1pPr>
              <a:defRPr sz="24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タイトルを入力</a:t>
            </a:r>
          </a:p>
        </p:txBody>
      </p:sp>
    </p:spTree>
    <p:extLst>
      <p:ext uri="{BB962C8B-B14F-4D97-AF65-F5344CB8AC3E}">
        <p14:creationId xmlns:p14="http://schemas.microsoft.com/office/powerpoint/2010/main" val="339900988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2021/7/22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128831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2021/7/22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60621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タイトルを入力</a:t>
            </a:r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8784976" cy="561647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noProof="0" dirty="0" smtClean="0"/>
            </a:lvl1pPr>
            <a:lvl2pPr>
              <a:defRPr lang="ja-JP" altLang="en-US" noProof="0" dirty="0" smtClean="0"/>
            </a:lvl2pPr>
            <a:lvl3pPr>
              <a:defRPr lang="ja-JP" altLang="en-US" noProof="0" dirty="0" smtClean="0"/>
            </a:lvl3pPr>
            <a:lvl4pPr>
              <a:defRPr lang="ja-JP" altLang="en-US" noProof="0" dirty="0" smtClean="0"/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083392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1 lin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タイトルを入力</a:t>
            </a:r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8287" y="836613"/>
            <a:ext cx="8785226" cy="432000"/>
          </a:xfrm>
          <a:prstGeom prst="roundRect">
            <a:avLst>
              <a:gd name="adj" fmla="val 13830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72000" bIns="36000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/>
              <a:t>リード文が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行でおさまる場合はこのレイアウトで入力</a:t>
            </a:r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1413188"/>
            <a:ext cx="8785225" cy="50400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434664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2 lines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タイトルを入力</a:t>
            </a:r>
          </a:p>
        </p:txBody>
      </p:sp>
      <p:sp>
        <p:nvSpPr>
          <p:cNvPr id="9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9388" y="836613"/>
            <a:ext cx="8784000" cy="756000"/>
          </a:xfrm>
          <a:prstGeom prst="roundRect">
            <a:avLst>
              <a:gd name="adj" fmla="val 7924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tIns="72000" bIns="36000" anchor="ctr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/>
              <a:t>リード文が</a:t>
            </a:r>
            <a:r>
              <a:rPr kumimoji="1" lang="en-US" altLang="ja-JP" dirty="0"/>
              <a:t>2</a:t>
            </a:r>
            <a:r>
              <a:rPr kumimoji="1" lang="ja-JP" altLang="en-US" dirty="0"/>
              <a:t>行にわたる場合は</a:t>
            </a:r>
            <a:r>
              <a:rPr kumimoji="1" lang="en-US" altLang="ja-JP" dirty="0"/>
              <a:t/>
            </a:r>
            <a:br>
              <a:rPr kumimoji="1" lang="en-US" altLang="ja-JP" dirty="0"/>
            </a:br>
            <a:r>
              <a:rPr kumimoji="1" lang="ja-JP" altLang="en-US" dirty="0"/>
              <a:t>このレイアウトで入力</a:t>
            </a:r>
          </a:p>
        </p:txBody>
      </p:sp>
      <p:sp>
        <p:nvSpPr>
          <p:cNvPr id="10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8412" y="1737188"/>
            <a:ext cx="8784976" cy="4714412"/>
          </a:xfrm>
        </p:spPr>
        <p:txBody>
          <a:bodyPr vert="horz" lIns="90000" tIns="46800" rIns="90000" bIns="46800" rtlCol="0">
            <a:no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marR="0" lvl="0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/>
              <a:t>本文を入力</a:t>
            </a:r>
          </a:p>
          <a:p>
            <a:pPr marR="0" lvl="1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</a:p>
          <a:p>
            <a:pPr marR="0" lvl="2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</a:p>
          <a:p>
            <a:pPr marR="0" lvl="3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/>
              <a:t>第</a:t>
            </a:r>
            <a:r>
              <a:rPr kumimoji="1" lang="en-US" altLang="ja-JP" dirty="0"/>
              <a:t>4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86924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タイトルを入力</a:t>
            </a:r>
          </a:p>
        </p:txBody>
      </p:sp>
      <p:sp>
        <p:nvSpPr>
          <p:cNvPr id="6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  <p:sp>
        <p:nvSpPr>
          <p:cNvPr id="7" name="コンテンツ プレースホルダー"/>
          <p:cNvSpPr>
            <a:spLocks noGrp="1"/>
          </p:cNvSpPr>
          <p:nvPr>
            <p:ph sz="quarter" idx="11" hasCustomPrompt="1"/>
          </p:nvPr>
        </p:nvSpPr>
        <p:spPr bwMode="gray">
          <a:xfrm>
            <a:off x="4716613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61328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5686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SectionHeader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388" y="2988000"/>
            <a:ext cx="8784000" cy="524311"/>
          </a:xfrm>
        </p:spPr>
        <p:txBody>
          <a:bodyPr wrap="square" anchor="b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タイトルを入力</a:t>
            </a:r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388" y="4365130"/>
            <a:ext cx="7200900" cy="1212644"/>
          </a:xfrm>
        </p:spPr>
        <p:txBody>
          <a:bodyPr>
            <a:spAutoFit/>
          </a:bodyPr>
          <a:lstStyle>
            <a:lvl1pPr marL="0" indent="0">
              <a:buNone/>
              <a:defRPr b="0"/>
            </a:lvl1pPr>
            <a:lvl2pPr marL="72000" indent="0">
              <a:buNone/>
              <a:defRPr sz="1800" b="0"/>
            </a:lvl2pPr>
            <a:lvl3pPr marL="222962" indent="0">
              <a:buNone/>
              <a:defRPr b="0"/>
            </a:lvl3pPr>
            <a:lvl4pPr marL="327787" indent="0">
              <a:buNone/>
              <a:defRPr b="0"/>
            </a:lvl4pPr>
            <a:lvl5pPr marL="311400" indent="0">
              <a:buNone/>
              <a:defRPr b="0"/>
            </a:lvl5pPr>
          </a:lstStyle>
          <a:p>
            <a:pPr lvl="0"/>
            <a:r>
              <a:rPr kumimoji="1" lang="ja-JP" altLang="en-US" dirty="0"/>
              <a:t>サブタイトルを入力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23085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Content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619672" y="332613"/>
            <a:ext cx="7344000" cy="504000"/>
          </a:xfrm>
        </p:spPr>
        <p:txBody>
          <a:bodyPr wrap="square" anchor="b">
            <a:spAutoFit/>
          </a:bodyPr>
          <a:lstStyle>
            <a:lvl1pPr>
              <a:defRPr b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kumimoji="1" lang="ja-JP" altLang="en-US" dirty="0"/>
              <a:t>目次 のタイトルを入力</a:t>
            </a:r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619672" y="1116000"/>
            <a:ext cx="7344000" cy="5112000"/>
          </a:xfrm>
        </p:spPr>
        <p:txBody>
          <a:bodyPr wrap="square">
            <a:noAutofit/>
          </a:bodyPr>
          <a:lstStyle>
            <a:lvl1pPr marL="0" indent="0">
              <a:lnSpc>
                <a:spcPct val="140000"/>
              </a:lnSpc>
              <a:spcBef>
                <a:spcPts val="50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180000" indent="0">
              <a:lnSpc>
                <a:spcPct val="100000"/>
              </a:lnSpc>
              <a:spcBef>
                <a:spcPts val="500"/>
              </a:spcBef>
              <a:buNone/>
              <a:defRPr sz="1800" b="0">
                <a:solidFill>
                  <a:schemeClr val="tx1"/>
                </a:solidFill>
              </a:defRPr>
            </a:lvl2pPr>
            <a:lvl3pPr marL="36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3pPr>
            <a:lvl4pPr marL="54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4pPr>
            <a:lvl5pPr marL="685800" indent="0">
              <a:buNone/>
              <a:defRPr b="0"/>
            </a:lvl5pPr>
          </a:lstStyle>
          <a:p>
            <a:pPr lvl="0"/>
            <a:r>
              <a:rPr kumimoji="1" lang="ja-JP" altLang="en-US" dirty="0"/>
              <a:t>項目を入力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</a:t>
            </a:r>
            <a:r>
              <a:rPr kumimoji="1" lang="en-US" altLang="ja-JP" dirty="0"/>
              <a:t>4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90321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ackground_Title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 プレースホルダー"/>
          <p:cNvSpPr>
            <a:spLocks noGrp="1"/>
          </p:cNvSpPr>
          <p:nvPr>
            <p:ph type="title"/>
          </p:nvPr>
        </p:nvSpPr>
        <p:spPr bwMode="gray">
          <a:xfrm>
            <a:off x="179387" y="108000"/>
            <a:ext cx="8785225" cy="468000"/>
          </a:xfrm>
          <a:prstGeom prst="rect">
            <a:avLst/>
          </a:prstGeom>
        </p:spPr>
        <p:txBody>
          <a:bodyPr vert="horz" lIns="91440" tIns="36000" rIns="91440" bIns="0" rtlCol="0" anchor="ctr">
            <a:no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"/>
          <p:cNvSpPr>
            <a:spLocks noGrp="1"/>
          </p:cNvSpPr>
          <p:nvPr>
            <p:ph type="body" idx="1"/>
          </p:nvPr>
        </p:nvSpPr>
        <p:spPr bwMode="gray">
          <a:xfrm>
            <a:off x="179387" y="836614"/>
            <a:ext cx="8785226" cy="5616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</a:t>
            </a:r>
            <a:r>
              <a:rPr kumimoji="1" lang="en-US" altLang="ja-JP" dirty="0"/>
              <a:t>4</a:t>
            </a:r>
            <a:r>
              <a:rPr kumimoji="1" lang="ja-JP" altLang="en-US" dirty="0"/>
              <a:t>レベル</a:t>
            </a:r>
          </a:p>
        </p:txBody>
      </p:sp>
      <p:sp>
        <p:nvSpPr>
          <p:cNvPr id="8" name="PageNumber"/>
          <p:cNvSpPr txBox="1"/>
          <p:nvPr userDrawn="1"/>
        </p:nvSpPr>
        <p:spPr bwMode="black">
          <a:xfrm>
            <a:off x="8316520" y="6606080"/>
            <a:ext cx="684000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0F5524-168B-428D-88E2-BCDC17194B25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fidential"/>
          <p:cNvSpPr txBox="1"/>
          <p:nvPr userDrawn="1"/>
        </p:nvSpPr>
        <p:spPr bwMode="black">
          <a:xfrm>
            <a:off x="118609" y="6599089"/>
            <a:ext cx="1645001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Exastro</a:t>
            </a:r>
          </a:p>
        </p:txBody>
      </p:sp>
    </p:spTree>
    <p:extLst>
      <p:ext uri="{BB962C8B-B14F-4D97-AF65-F5344CB8AC3E}">
        <p14:creationId xmlns:p14="http://schemas.microsoft.com/office/powerpoint/2010/main" val="654157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9" r:id="rId2"/>
    <p:sldLayoutId id="2147483670" r:id="rId3"/>
    <p:sldLayoutId id="2147483672" r:id="rId4"/>
    <p:sldLayoutId id="2147483695" r:id="rId5"/>
    <p:sldLayoutId id="2147483673" r:id="rId6"/>
    <p:sldLayoutId id="2147483674" r:id="rId7"/>
    <p:sldLayoutId id="2147483700" r:id="rId8"/>
    <p:sldLayoutId id="2147483701" r:id="rId9"/>
    <p:sldLayoutId id="2147483702" r:id="rId10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9pPr>
    </p:titleStyle>
    <p:bodyStyle>
      <a:lvl1pPr marL="18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▌"/>
        <a:defRPr kumimoji="1" sz="2000" b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Wingdings" pitchFamily="2" charset="2"/>
        <a:buChar char="l"/>
        <a:defRPr kumimoji="1" sz="1600" b="0">
          <a:solidFill>
            <a:schemeClr val="tx1"/>
          </a:solidFill>
          <a:latin typeface="+mn-lt"/>
          <a:ea typeface="+mn-ea"/>
        </a:defRPr>
      </a:lvl2pPr>
      <a:lvl3pPr marL="468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•"/>
        <a:defRPr kumimoji="1" sz="1400" b="0">
          <a:solidFill>
            <a:schemeClr val="tx1"/>
          </a:solidFill>
          <a:latin typeface="+mn-lt"/>
          <a:ea typeface="+mn-ea"/>
        </a:defRPr>
      </a:lvl3pPr>
      <a:lvl4pPr marL="576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Tahoma" pitchFamily="34" charset="0"/>
        <a:buChar char="–"/>
        <a:defRPr kumimoji="1" sz="1200" b="0">
          <a:solidFill>
            <a:schemeClr val="tx1"/>
          </a:solidFill>
          <a:latin typeface="+mn-lt"/>
          <a:ea typeface="+mn-ea"/>
        </a:defRPr>
      </a:lvl4pPr>
      <a:lvl5pPr marL="735013" indent="-157163" algn="l" rtl="0" eaLnBrk="0" fontAlgn="base" hangingPunct="0">
        <a:spcBef>
          <a:spcPct val="20000"/>
        </a:spcBef>
        <a:spcAft>
          <a:spcPct val="0"/>
        </a:spcAft>
        <a:buClr>
          <a:schemeClr val="accent6"/>
        </a:buClr>
        <a:buChar char="≫"/>
        <a:defRPr kumimoji="1" sz="1200" b="1">
          <a:solidFill>
            <a:schemeClr val="tx1"/>
          </a:solidFill>
          <a:latin typeface="+mj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9016B-CCA6-43BE-8BEE-59565A35F4F7}" type="datetimeFigureOut">
              <a:rPr kumimoji="1" lang="ja-JP" altLang="en-US" smtClean="0"/>
              <a:t>2021/7/22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94414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sz="quarter" idx="10"/>
          </p:nvPr>
        </p:nvSpPr>
        <p:spPr>
          <a:xfrm>
            <a:off x="179513" y="6021360"/>
            <a:ext cx="8425047" cy="1079783"/>
          </a:xfrm>
        </p:spPr>
        <p:txBody>
          <a:bodyPr/>
          <a:lstStyle/>
          <a:p>
            <a:r>
              <a:rPr lang="en-US" altLang="ja-JP" dirty="0"/>
              <a:t>Exastro Operation Autonomy Support Engine Version 1.3.1</a:t>
            </a:r>
          </a:p>
          <a:p>
            <a:r>
              <a:rPr lang="en-US" altLang="ja-JP" dirty="0" smtClean="0"/>
              <a:t>Exastro</a:t>
            </a:r>
            <a:r>
              <a:rPr lang="ja-JP" altLang="en-US" dirty="0" smtClean="0"/>
              <a:t> </a:t>
            </a:r>
            <a:r>
              <a:rPr lang="en-US" altLang="ja-JP" dirty="0"/>
              <a:t>developer</a:t>
            </a:r>
            <a:endParaRPr kumimoji="1" lang="ja-JP" altLang="en-US" dirty="0"/>
          </a:p>
        </p:txBody>
      </p:sp>
      <p:sp>
        <p:nvSpPr>
          <p:cNvPr id="5" name="タイトル 1"/>
          <p:cNvSpPr txBox="1">
            <a:spLocks/>
          </p:cNvSpPr>
          <p:nvPr/>
        </p:nvSpPr>
        <p:spPr bwMode="gray">
          <a:xfrm>
            <a:off x="0" y="3417234"/>
            <a:ext cx="9143999" cy="65190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r>
              <a:rPr lang="en-US" altLang="ja-JP" sz="4000" b="1" dirty="0" smtClean="0"/>
              <a:t>Online</a:t>
            </a:r>
            <a:r>
              <a:rPr lang="ja-JP" altLang="en-US" sz="4000" b="1" dirty="0" smtClean="0"/>
              <a:t> </a:t>
            </a:r>
            <a:r>
              <a:rPr lang="en-US" altLang="ja-JP" sz="4000" b="1" dirty="0" smtClean="0"/>
              <a:t>installation</a:t>
            </a:r>
            <a:endParaRPr lang="en-US" altLang="ja-JP" sz="4000" b="1" kern="0" spc="-15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タイトル 1"/>
          <p:cNvSpPr txBox="1">
            <a:spLocks/>
          </p:cNvSpPr>
          <p:nvPr/>
        </p:nvSpPr>
        <p:spPr bwMode="gray">
          <a:xfrm>
            <a:off x="0" y="5493437"/>
            <a:ext cx="9144000" cy="25179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pPr algn="r"/>
            <a:r>
              <a:rPr lang="en-US" altLang="ja-JP" sz="1400" b="1" kern="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※”Operation Autonomy Support Engine” is referred to as “OASE” in this manual.</a:t>
            </a:r>
            <a:endParaRPr lang="ja-JP" altLang="en-US" sz="1400" b="1" kern="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00" y="247474"/>
            <a:ext cx="3528490" cy="826990"/>
          </a:xfrm>
          <a:prstGeom prst="rect">
            <a:avLst/>
          </a:prstGeom>
        </p:spPr>
      </p:pic>
      <p:pic>
        <p:nvPicPr>
          <p:cNvPr id="2" name="図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99" y="2157398"/>
            <a:ext cx="7315200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162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3.4</a:t>
            </a:r>
            <a:r>
              <a:rPr lang="ja-JP" altLang="en-US" dirty="0"/>
              <a:t>　</a:t>
            </a:r>
            <a:r>
              <a:rPr lang="en-US" altLang="ja-JP" dirty="0" smtClean="0"/>
              <a:t>OASE</a:t>
            </a:r>
            <a:r>
              <a:rPr lang="ja-JP" altLang="en-US" dirty="0" smtClean="0"/>
              <a:t> </a:t>
            </a:r>
            <a:r>
              <a:rPr lang="en-US" altLang="ja-JP" dirty="0" smtClean="0"/>
              <a:t>environment construction flow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 smtClean="0"/>
              <a:t>Environment </a:t>
            </a:r>
            <a:r>
              <a:rPr lang="en-US" altLang="ja-JP" dirty="0"/>
              <a:t>construction flow </a:t>
            </a:r>
            <a:r>
              <a:rPr kumimoji="1" lang="en-US" altLang="ja-JP" dirty="0" smtClean="0"/>
              <a:t> (Online)</a:t>
            </a:r>
            <a:endParaRPr kumimoji="1" lang="en-US" altLang="ja-JP" dirty="0"/>
          </a:p>
          <a:p>
            <a:pPr lvl="1"/>
            <a:r>
              <a:rPr lang="en-US" altLang="ja-JP" dirty="0" smtClean="0"/>
              <a:t>The flow of environment construction is as follows.</a:t>
            </a:r>
            <a:endParaRPr kumimoji="1" lang="ja-JP" altLang="en-US" dirty="0"/>
          </a:p>
        </p:txBody>
      </p:sp>
      <p:cxnSp>
        <p:nvCxnSpPr>
          <p:cNvPr id="5" name="直線コネクタ 4"/>
          <p:cNvCxnSpPr/>
          <p:nvPr/>
        </p:nvCxnSpPr>
        <p:spPr>
          <a:xfrm flipH="1">
            <a:off x="4564123" y="1928558"/>
            <a:ext cx="7390" cy="3727111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正方形/長方形 5"/>
          <p:cNvSpPr/>
          <p:nvPr/>
        </p:nvSpPr>
        <p:spPr>
          <a:xfrm>
            <a:off x="1691600" y="1556740"/>
            <a:ext cx="5760799" cy="489668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dirty="0"/>
          </a:p>
        </p:txBody>
      </p:sp>
      <p:sp>
        <p:nvSpPr>
          <p:cNvPr id="11" name="正方形/長方形 92"/>
          <p:cNvSpPr>
            <a:spLocks noChangeArrowheads="1"/>
          </p:cNvSpPr>
          <p:nvPr/>
        </p:nvSpPr>
        <p:spPr bwMode="auto">
          <a:xfrm>
            <a:off x="3029508" y="2599459"/>
            <a:ext cx="3066892" cy="539750"/>
          </a:xfrm>
          <a:prstGeom prst="rect">
            <a:avLst/>
          </a:prstGeom>
          <a:solidFill>
            <a:srgbClr val="B6DDE8"/>
          </a:solidFill>
          <a:ln w="25400">
            <a:solidFill>
              <a:srgbClr val="0020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ja-JP" altLang="en-US" sz="12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②</a:t>
            </a:r>
            <a:r>
              <a:rPr kumimoji="0" lang="en-US" altLang="ja-JP" sz="12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Change privilege of 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ja-JP" sz="12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installation script</a:t>
            </a:r>
            <a:endParaRPr kumimoji="0" lang="ja-JP" altLang="en-US" sz="1200" dirty="0">
              <a:solidFill>
                <a:srgbClr val="000000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3" name="正方形/長方形 94"/>
          <p:cNvSpPr>
            <a:spLocks noChangeArrowheads="1"/>
          </p:cNvSpPr>
          <p:nvPr/>
        </p:nvSpPr>
        <p:spPr bwMode="auto">
          <a:xfrm>
            <a:off x="3038067" y="3491506"/>
            <a:ext cx="3066892" cy="539750"/>
          </a:xfrm>
          <a:prstGeom prst="rect">
            <a:avLst/>
          </a:prstGeom>
          <a:solidFill>
            <a:srgbClr val="B6DDE8"/>
          </a:solidFill>
          <a:ln w="25400">
            <a:solidFill>
              <a:srgbClr val="0020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2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③</a:t>
            </a:r>
            <a:r>
              <a:rPr kumimoji="0" lang="en-US" altLang="ja-JP" sz="12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Edit answer file</a:t>
            </a:r>
            <a:endParaRPr kumimoji="0" lang="ja-JP" altLang="ja-JP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14" name="正方形/長方形 95"/>
          <p:cNvSpPr>
            <a:spLocks noChangeArrowheads="1"/>
          </p:cNvSpPr>
          <p:nvPr/>
        </p:nvSpPr>
        <p:spPr bwMode="auto">
          <a:xfrm>
            <a:off x="3040408" y="4383553"/>
            <a:ext cx="3066892" cy="1783815"/>
          </a:xfrm>
          <a:prstGeom prst="rect">
            <a:avLst/>
          </a:prstGeom>
          <a:solidFill>
            <a:srgbClr val="B6DDE8"/>
          </a:solidFill>
          <a:ln w="25400">
            <a:solidFill>
              <a:srgbClr val="0020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2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④</a:t>
            </a:r>
            <a:r>
              <a:rPr kumimoji="0" lang="en-US" altLang="ja-JP" sz="12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Execute environment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2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construction tool (online version)</a:t>
            </a:r>
            <a:endParaRPr kumimoji="0" lang="en-US" altLang="ja-JP" sz="105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05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kumimoji="0" lang="en-US" altLang="ja-JP" sz="105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Process content</a:t>
            </a:r>
            <a:endParaRPr kumimoji="0" lang="ja-JP" altLang="en-US" sz="105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268288" marR="0" lvl="0" indent="-1793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ja-JP" sz="105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Connect RabbitMQ</a:t>
            </a:r>
            <a:endParaRPr kumimoji="0" lang="ja-JP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268288" marR="0" lvl="0" indent="-1793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ja-JP" sz="105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Setup MySQL</a:t>
            </a:r>
            <a:endParaRPr kumimoji="0" lang="ja-JP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268288" lvl="0" indent="-179388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kumimoji="0" lang="en-US" altLang="ja-JP" sz="1050" dirty="0" smtClean="0">
                <a:latin typeface="+mn-ea"/>
                <a:cs typeface="Times New Roman" panose="02020603050405020304" pitchFamily="18" charset="0"/>
              </a:rPr>
              <a:t>Install JBoss</a:t>
            </a:r>
            <a:endParaRPr kumimoji="0" lang="en-US" altLang="ja-JP" sz="1050" b="0" i="0" u="none" strike="noStrike" cap="none" normalizeH="0" baseline="0" dirty="0" smtClean="0">
              <a:ln>
                <a:noFill/>
              </a:ln>
              <a:effectLst/>
              <a:latin typeface="+mn-ea"/>
              <a:cs typeface="Times New Roman" panose="02020603050405020304" pitchFamily="18" charset="0"/>
            </a:endParaRPr>
          </a:p>
          <a:p>
            <a:pPr marL="268288" lvl="0" indent="-179388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kumimoji="0" lang="en-US" altLang="ja-JP" sz="1050" b="0" i="0" u="none" strike="noStrike" cap="none" normalizeH="0" baseline="0" dirty="0" smtClean="0">
                <a:ln>
                  <a:noFill/>
                </a:ln>
                <a:effectLst/>
                <a:latin typeface="+mn-ea"/>
              </a:rPr>
              <a:t>Setup other services</a:t>
            </a:r>
            <a:endParaRPr kumimoji="0" lang="ja-JP" altLang="en-US" sz="1050" b="0" i="0" u="none" strike="noStrike" cap="none" normalizeH="0" baseline="0" dirty="0" smtClean="0">
              <a:ln>
                <a:noFill/>
              </a:ln>
              <a:effectLst/>
              <a:latin typeface="+mn-ea"/>
            </a:endParaRPr>
          </a:p>
          <a:p>
            <a:pPr marL="268288" marR="0" lvl="0" indent="-1793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ja-JP" sz="105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Execute OASE installer</a:t>
            </a:r>
            <a:endParaRPr kumimoji="0" lang="ja-JP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16" name="Rectangle 20"/>
          <p:cNvSpPr>
            <a:spLocks noChangeArrowheads="1"/>
          </p:cNvSpPr>
          <p:nvPr/>
        </p:nvSpPr>
        <p:spPr bwMode="auto">
          <a:xfrm>
            <a:off x="2880399" y="14034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ja-JP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" panose="02040604050505020304" pitchFamily="18" charset="0"/>
              <a:ea typeface="ＭＳ Ｐゴシック" panose="020B0600070205080204" pitchFamily="50" charset="-128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" panose="02040604050505020304" pitchFamily="18" charset="0"/>
                <a:ea typeface="ＭＳ Ｐゴシック" panose="020B0600070205080204" pitchFamily="50" charset="-128"/>
                <a:cs typeface="Times New Roman" panose="02020603050405020304" pitchFamily="18" charset="0"/>
              </a:rPr>
              <a:t/>
            </a:r>
            <a:br>
              <a:rPr kumimoji="0" lang="en-US" altLang="ja-JP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" panose="02040604050505020304" pitchFamily="18" charset="0"/>
                <a:ea typeface="ＭＳ Ｐゴシック" panose="020B0600070205080204" pitchFamily="50" charset="-128"/>
                <a:cs typeface="Times New Roman" panose="02020603050405020304" pitchFamily="18" charset="0"/>
              </a:rPr>
            </a:br>
            <a:endParaRPr kumimoji="0" lang="en-US" altLang="ja-JP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正方形/長方形 92"/>
          <p:cNvSpPr>
            <a:spLocks noChangeArrowheads="1"/>
          </p:cNvSpPr>
          <p:nvPr/>
        </p:nvSpPr>
        <p:spPr bwMode="auto">
          <a:xfrm>
            <a:off x="3029508" y="1707412"/>
            <a:ext cx="3066892" cy="539750"/>
          </a:xfrm>
          <a:prstGeom prst="rect">
            <a:avLst/>
          </a:prstGeom>
          <a:solidFill>
            <a:srgbClr val="B6DDE8"/>
          </a:solidFill>
          <a:ln w="25400">
            <a:solidFill>
              <a:srgbClr val="0020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ja-JP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①</a:t>
            </a:r>
            <a:r>
              <a:rPr kumimoji="0" lang="en-US" altLang="ja-JP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Download</a:t>
            </a:r>
            <a:r>
              <a:rPr kumimoji="0" lang="en-US" altLang="ja-JP" sz="12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 file from </a:t>
            </a:r>
            <a:r>
              <a:rPr kumimoji="0" lang="en-US" altLang="ja-JP" sz="12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GitHub</a:t>
            </a:r>
            <a:endParaRPr kumimoji="0" lang="ja-JP" altLang="en-US" sz="1200" dirty="0">
              <a:solidFill>
                <a:srgbClr val="000000"/>
              </a:solidFill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6586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3.5</a:t>
            </a:r>
            <a:r>
              <a:rPr kumimoji="1" lang="ja-JP" altLang="en-US" dirty="0"/>
              <a:t>　</a:t>
            </a:r>
            <a:r>
              <a:rPr lang="en-US" altLang="ja-JP" dirty="0" smtClean="0"/>
              <a:t>Environment construction</a:t>
            </a:r>
            <a:r>
              <a:rPr lang="ja-JP" altLang="en-US" dirty="0" smtClean="0"/>
              <a:t>（</a:t>
            </a:r>
            <a:r>
              <a:rPr lang="en-US" altLang="ja-JP" dirty="0" smtClean="0"/>
              <a:t>1/11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en-US" altLang="ja-JP" dirty="0" smtClean="0"/>
              <a:t>Download file from GitHub</a:t>
            </a:r>
            <a:endParaRPr lang="en-US" altLang="ja-JP" dirty="0"/>
          </a:p>
          <a:p>
            <a:pPr lvl="1"/>
            <a:r>
              <a:rPr lang="en-US" altLang="ja-JP" dirty="0" smtClean="0"/>
              <a:t>Download file via the following command.</a:t>
            </a:r>
            <a:br>
              <a:rPr lang="en-US" altLang="ja-JP" dirty="0" smtClean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sz="1400" dirty="0"/>
              <a:t>$ wget https://github.com/exastro-suite/oase/archive/v</a:t>
            </a:r>
            <a:r>
              <a:rPr lang="en-US" altLang="ja-JP" sz="1400" dirty="0">
                <a:solidFill>
                  <a:srgbClr val="FF0000"/>
                </a:solidFill>
              </a:rPr>
              <a:t>x.x.x</a:t>
            </a:r>
            <a:r>
              <a:rPr lang="en-US" altLang="ja-JP" sz="1400" dirty="0"/>
              <a:t>.tar.gz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smtClean="0"/>
              <a:t>※Please install wget command beforehand.</a:t>
            </a:r>
          </a:p>
          <a:p>
            <a:pPr marL="180000" lvl="1" indent="0">
              <a:buNone/>
            </a:pPr>
            <a:r>
              <a:rPr lang="ja-JP" altLang="en-US" dirty="0" smtClean="0"/>
              <a:t>　</a:t>
            </a:r>
            <a:r>
              <a:rPr lang="en-US" altLang="ja-JP" dirty="0" smtClean="0"/>
              <a:t>※</a:t>
            </a:r>
            <a:r>
              <a:rPr lang="en-US" altLang="ja-JP" dirty="0" smtClean="0">
                <a:solidFill>
                  <a:srgbClr val="FF0000"/>
                </a:solidFill>
              </a:rPr>
              <a:t>Please change the version(x.x.x) properly.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r>
              <a:rPr lang="en-US" altLang="ja-JP" dirty="0" smtClean="0"/>
              <a:t>Change the privilege of installation script</a:t>
            </a:r>
            <a:endParaRPr lang="en-US" altLang="ja-JP" dirty="0"/>
          </a:p>
          <a:p>
            <a:pPr lvl="1"/>
            <a:r>
              <a:rPr lang="en-US" altLang="ja-JP" dirty="0" smtClean="0"/>
              <a:t>Extract zip file and change the privilege of installation script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sz="1400" dirty="0"/>
              <a:t>$ tar zxf</a:t>
            </a:r>
            <a:r>
              <a:rPr lang="ja-JP" altLang="en-US" sz="1400" dirty="0"/>
              <a:t> </a:t>
            </a:r>
            <a:r>
              <a:rPr lang="en-US" altLang="ja-JP" sz="1400" dirty="0"/>
              <a:t>v</a:t>
            </a:r>
            <a:r>
              <a:rPr lang="en-US" altLang="ja-JP" sz="1400" dirty="0">
                <a:solidFill>
                  <a:srgbClr val="FF0000"/>
                </a:solidFill>
              </a:rPr>
              <a:t>x.x.x</a:t>
            </a:r>
            <a:r>
              <a:rPr lang="en-US" altLang="ja-JP" sz="1400" dirty="0"/>
              <a:t>.tar.gz</a:t>
            </a:r>
            <a:br>
              <a:rPr lang="en-US" altLang="ja-JP" sz="1400" dirty="0"/>
            </a:br>
            <a:r>
              <a:rPr lang="en-US" altLang="ja-JP" sz="1400" dirty="0"/>
              <a:t>$ find ./oase-</a:t>
            </a:r>
            <a:r>
              <a:rPr lang="en-US" altLang="ja-JP" sz="1400" dirty="0">
                <a:solidFill>
                  <a:srgbClr val="FF0000"/>
                </a:solidFill>
              </a:rPr>
              <a:t>x.x.x</a:t>
            </a:r>
            <a:r>
              <a:rPr lang="en-US" altLang="ja-JP" sz="1400" dirty="0"/>
              <a:t>/oase_install_package/install_scripts/ -type f -name *.sh | xargs chmod </a:t>
            </a:r>
            <a:r>
              <a:rPr lang="en-US" altLang="ja-JP" sz="1400" dirty="0" smtClean="0"/>
              <a:t>755</a:t>
            </a:r>
            <a:endParaRPr lang="en-US" altLang="ja-JP" dirty="0"/>
          </a:p>
          <a:p>
            <a:pPr marL="180000" lvl="1" indent="0">
              <a:buNone/>
            </a:pPr>
            <a:endParaRPr lang="en-US" altLang="ja-JP" dirty="0" smtClean="0"/>
          </a:p>
          <a:p>
            <a:r>
              <a:rPr lang="en-US" altLang="ja-JP" dirty="0" smtClean="0"/>
              <a:t>Edit answers file</a:t>
            </a:r>
            <a:endParaRPr lang="en-US" altLang="ja-JP" dirty="0"/>
          </a:p>
          <a:p>
            <a:pPr lvl="1"/>
            <a:r>
              <a:rPr lang="en-US" altLang="ja-JP" dirty="0"/>
              <a:t>/</a:t>
            </a:r>
            <a:r>
              <a:rPr lang="en-US" altLang="ja-JP" dirty="0" smtClean="0"/>
              <a:t>oase-</a:t>
            </a:r>
            <a:r>
              <a:rPr lang="en-US" altLang="ja-JP" dirty="0" smtClean="0">
                <a:solidFill>
                  <a:srgbClr val="FF0000"/>
                </a:solidFill>
              </a:rPr>
              <a:t>x.x.x</a:t>
            </a:r>
            <a:r>
              <a:rPr lang="en-US" altLang="ja-JP" dirty="0" smtClean="0"/>
              <a:t>/oase_install_package/install_scripts/oase_answers.txt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43796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3.6</a:t>
            </a:r>
            <a:r>
              <a:rPr lang="ja-JP" altLang="en-US" dirty="0"/>
              <a:t>　</a:t>
            </a:r>
            <a:r>
              <a:rPr lang="en-US" altLang="ja-JP" dirty="0" smtClean="0"/>
              <a:t>Environment construction</a:t>
            </a:r>
            <a:r>
              <a:rPr lang="ja-JP" altLang="en-US" dirty="0" smtClean="0"/>
              <a:t>（</a:t>
            </a:r>
            <a:r>
              <a:rPr lang="en-US" altLang="ja-JP" dirty="0" smtClean="0"/>
              <a:t>2/11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3" y="692620"/>
            <a:ext cx="8964487" cy="5616476"/>
          </a:xfrm>
        </p:spPr>
        <p:txBody>
          <a:bodyPr>
            <a:normAutofit/>
          </a:bodyPr>
          <a:lstStyle/>
          <a:p>
            <a:r>
              <a:rPr lang="en-US" altLang="ja-JP" dirty="0" smtClean="0"/>
              <a:t>Edit answers</a:t>
            </a:r>
            <a:r>
              <a:rPr lang="ja-JP" altLang="en-US" dirty="0" smtClean="0"/>
              <a:t> </a:t>
            </a:r>
            <a:r>
              <a:rPr lang="en-US" altLang="ja-JP" dirty="0" smtClean="0"/>
              <a:t>file(1/3)</a:t>
            </a:r>
            <a:endParaRPr lang="ja-JP" altLang="en-US" dirty="0"/>
          </a:p>
          <a:p>
            <a:pPr lvl="1"/>
            <a:r>
              <a:rPr lang="en-US" altLang="ja-JP" dirty="0" smtClean="0"/>
              <a:t>The following list shows how to edit the OASE Environment Setting file (oase_answers.txt).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/>
            </a:r>
            <a:br>
              <a:rPr lang="en-US" altLang="ja-JP" dirty="0"/>
            </a:br>
            <a:endParaRPr lang="en-US" altLang="ja-JP" dirty="0"/>
          </a:p>
          <a:p>
            <a:endParaRPr lang="en-US" altLang="ja-JP" dirty="0"/>
          </a:p>
          <a:p>
            <a:pPr lvl="1"/>
            <a:endParaRPr lang="en-US" altLang="ja-JP" dirty="0"/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0560308"/>
              </p:ext>
            </p:extLst>
          </p:nvPr>
        </p:nvGraphicFramePr>
        <p:xfrm>
          <a:off x="179513" y="1683186"/>
          <a:ext cx="8784000" cy="502257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00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82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1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474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151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solidFill>
                            <a:schemeClr val="bg1"/>
                          </a:solidFill>
                          <a:effectLst/>
                        </a:rPr>
                        <a:t>Item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solidFill>
                            <a:schemeClr val="bg1"/>
                          </a:solidFill>
                          <a:effectLst/>
                        </a:rPr>
                        <a:t>Required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solidFill>
                            <a:schemeClr val="bg1"/>
                          </a:solidFill>
                          <a:effectLst/>
                        </a:rPr>
                        <a:t>Default value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solidFill>
                            <a:schemeClr val="bg1"/>
                          </a:solidFill>
                          <a:effectLst/>
                        </a:rPr>
                        <a:t>Description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51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solidFill>
                            <a:schemeClr val="bg1"/>
                          </a:solidFill>
                          <a:effectLst/>
                        </a:rPr>
                        <a:t>install_mode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○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Install_Online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Choose</a:t>
                      </a:r>
                      <a:r>
                        <a:rPr lang="en-US" altLang="ja-JP" sz="1050" kern="100" baseline="0" dirty="0" smtClean="0"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 between one of the following modes.</a:t>
                      </a:r>
                      <a:endParaRPr lang="en-US" altLang="ja-JP" sz="1050" kern="100" dirty="0" smtClean="0"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(Install_Online,</a:t>
                      </a:r>
                      <a:r>
                        <a:rPr lang="en-US" altLang="ja-JP" sz="1050" kern="100" baseline="0" dirty="0" smtClean="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ja-JP" sz="1050" kern="100" dirty="0" smtClean="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Install_Offline, Gather_Library,</a:t>
                      </a:r>
                      <a:r>
                        <a:rPr lang="ja-JP" altLang="en-US" sz="1050" kern="100" baseline="0" dirty="0" smtClean="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ja-JP" sz="1050" kern="100" baseline="0" dirty="0" smtClean="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Versionup_All,</a:t>
                      </a:r>
                      <a:r>
                        <a:rPr lang="en-US" altLang="ja-JP" sz="1050" kern="100" dirty="0" smtClean="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 Versionup_OASE, Uninstall)</a:t>
                      </a:r>
                      <a:endParaRPr lang="ja-JP" altLang="ja-JP" sz="105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868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00" kern="100" dirty="0">
                          <a:solidFill>
                            <a:schemeClr val="bg1"/>
                          </a:solidFill>
                          <a:effectLst/>
                        </a:rPr>
                        <a:t>RabbitMQ_username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100" kern="100" dirty="0">
                          <a:effectLst/>
                        </a:rPr>
                        <a:t>○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administrator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50" kern="100" dirty="0" smtClean="0">
                          <a:effectLst/>
                        </a:rPr>
                        <a:t>Username of RabbitMQ</a:t>
                      </a:r>
                      <a:endParaRPr lang="ja-JP" alt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868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00" kern="100" dirty="0">
                          <a:solidFill>
                            <a:schemeClr val="bg1"/>
                          </a:solidFill>
                          <a:effectLst/>
                        </a:rPr>
                        <a:t>RabbitMQ_password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100" kern="100" dirty="0">
                          <a:effectLst/>
                        </a:rPr>
                        <a:t>○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password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50" kern="100" dirty="0" smtClean="0">
                          <a:effectLst/>
                        </a:rPr>
                        <a:t>Password of RabbitMQ</a:t>
                      </a:r>
                      <a:endParaRPr lang="ja-JP" alt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868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00" kern="100" dirty="0">
                          <a:solidFill>
                            <a:schemeClr val="bg1"/>
                          </a:solidFill>
                          <a:effectLst/>
                        </a:rPr>
                        <a:t>RabbitMQ_queuename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100" kern="100" dirty="0">
                          <a:effectLst/>
                        </a:rPr>
                        <a:t>○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oase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5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Queu</a:t>
                      </a:r>
                      <a:r>
                        <a:rPr lang="en-US" altLang="ja-JP" sz="1050" kern="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e name of </a:t>
                      </a:r>
                      <a:r>
                        <a:rPr lang="en-US" altLang="ja-JP" sz="105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RabbitMQ (Since it will be generated</a:t>
                      </a:r>
                      <a:r>
                        <a:rPr lang="en-US" altLang="ja-JP" sz="1050" kern="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, a</a:t>
                      </a:r>
                      <a:r>
                        <a:rPr lang="en-US" altLang="ja-JP" sz="105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ny desired name is OK)</a:t>
                      </a:r>
                      <a:endParaRPr lang="ja-JP" alt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151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00" kern="100" dirty="0">
                          <a:solidFill>
                            <a:schemeClr val="bg1"/>
                          </a:solidFill>
                          <a:effectLst/>
                        </a:rPr>
                        <a:t>RabbitMQ_ipaddr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100" kern="100" dirty="0">
                          <a:effectLst/>
                        </a:rPr>
                        <a:t>○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50" kern="100" dirty="0" smtClean="0">
                          <a:effectLst/>
                        </a:rPr>
                        <a:t>IP address of RabbitMQ</a:t>
                      </a:r>
                      <a:endParaRPr lang="ja-JP" alt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868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00" kern="100" dirty="0">
                          <a:solidFill>
                            <a:schemeClr val="bg1"/>
                          </a:solidFill>
                          <a:effectLst/>
                        </a:rPr>
                        <a:t>db_root_password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altLang="ja-JP" sz="11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  <a:endParaRPr kumimoji="1" lang="ja-JP" altLang="en-US" sz="11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</a:rPr>
                        <a:t>password</a:t>
                      </a: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altLang="ja-JP" sz="105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Root password</a:t>
                      </a:r>
                      <a:r>
                        <a:rPr kumimoji="1" lang="en-US" altLang="ja-JP" sz="1050" kern="1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</a:t>
                      </a:r>
                      <a:r>
                        <a:rPr kumimoji="1" lang="en-US" altLang="ja-JP" sz="105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MySQL</a:t>
                      </a:r>
                      <a:endParaRPr kumimoji="1" lang="ja-JP" altLang="ja-JP" sz="105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71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>
                          <a:solidFill>
                            <a:schemeClr val="bg1"/>
                          </a:solidFill>
                          <a:effectLst/>
                        </a:rPr>
                        <a:t>db_name</a:t>
                      </a:r>
                      <a:endParaRPr lang="ja-JP" altLang="ja-JP" sz="1000" kern="1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altLang="ja-JP" sz="11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  <a:endParaRPr kumimoji="1" lang="ja-JP" altLang="en-US" sz="11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OASE_DB</a:t>
                      </a: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Name of the MySQL</a:t>
                      </a:r>
                      <a:r>
                        <a:rPr lang="en-US" altLang="ja-JP" sz="1050" kern="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database for </a:t>
                      </a:r>
                      <a:r>
                        <a:rPr lang="en-US" altLang="ja-JP" sz="105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OASE</a:t>
                      </a: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151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00" kern="100" dirty="0">
                          <a:solidFill>
                            <a:schemeClr val="bg1"/>
                          </a:solidFill>
                          <a:effectLst/>
                        </a:rPr>
                        <a:t>db_username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altLang="ja-JP" sz="11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  <a:endParaRPr kumimoji="1" lang="ja-JP" altLang="en-US" sz="11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OASE_USER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User</a:t>
                      </a:r>
                      <a:r>
                        <a:rPr lang="en-US" altLang="ja-JP" sz="1050" kern="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en-US" altLang="ja-JP" sz="105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ame of the MySQL</a:t>
                      </a:r>
                      <a:r>
                        <a:rPr lang="en-US" altLang="ja-JP" sz="1050" kern="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database for </a:t>
                      </a:r>
                      <a:r>
                        <a:rPr lang="en-US" altLang="ja-JP" sz="105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OASE</a:t>
                      </a: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151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00" kern="100" dirty="0">
                          <a:solidFill>
                            <a:schemeClr val="bg1"/>
                          </a:solidFill>
                          <a:effectLst/>
                        </a:rPr>
                        <a:t>db_password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altLang="ja-JP" sz="11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  <a:endParaRPr kumimoji="1" lang="ja-JP" altLang="en-US" sz="11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</a:rPr>
                        <a:t>OASE_PASSWD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Password of the MySQL</a:t>
                      </a:r>
                      <a:r>
                        <a:rPr lang="en-US" altLang="ja-JP" sz="1050" kern="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database for </a:t>
                      </a:r>
                      <a:r>
                        <a:rPr lang="en-US" altLang="ja-JP" sz="105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OASE</a:t>
                      </a: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151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00" kern="100" dirty="0">
                          <a:solidFill>
                            <a:schemeClr val="bg1"/>
                          </a:solidFill>
                          <a:effectLst/>
                        </a:rPr>
                        <a:t>db_erase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altLang="ja-JP" sz="11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  <a:endParaRPr kumimoji="1" lang="ja-JP" altLang="en-US" sz="11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-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Erase</a:t>
                      </a:r>
                      <a:r>
                        <a:rPr lang="en-US" altLang="ja-JP" sz="1050" kern="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or keep the database when uninstalling OASE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151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solidFill>
                            <a:schemeClr val="bg1"/>
                          </a:solidFill>
                          <a:effectLst/>
                        </a:rPr>
                        <a:t>jboss_root_directory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altLang="ja-JP" sz="11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  <a:endParaRPr kumimoji="1" lang="ja-JP" altLang="en-US" sz="11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</a:rPr>
                        <a:t>/Exastro/WildFly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Installation path</a:t>
                      </a:r>
                      <a:r>
                        <a:rPr lang="en-US" altLang="ja-JP" sz="1050" kern="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of </a:t>
                      </a:r>
                      <a:r>
                        <a:rPr lang="en-US" altLang="ja-JP" sz="105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Jboss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151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solidFill>
                            <a:schemeClr val="bg1"/>
                          </a:solidFill>
                          <a:effectLst/>
                        </a:rPr>
                        <a:t>rhdm_adminname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altLang="ja-JP" sz="11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  <a:endParaRPr kumimoji="1" lang="ja-JP" altLang="en-US" sz="11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admin000</a:t>
                      </a: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kumimoji="1" lang="en-US" altLang="ja-JP" sz="105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Administrator name of RHDM</a:t>
                      </a:r>
                      <a:endParaRPr kumimoji="1" lang="ja-JP" sz="105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9058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3.7</a:t>
            </a:r>
            <a:r>
              <a:rPr lang="ja-JP" altLang="en-US" dirty="0"/>
              <a:t>　</a:t>
            </a:r>
            <a:r>
              <a:rPr lang="en-US" altLang="ja-JP" dirty="0" smtClean="0"/>
              <a:t>Environment construction</a:t>
            </a:r>
            <a:r>
              <a:rPr lang="ja-JP" altLang="en-US" dirty="0" smtClean="0"/>
              <a:t>（</a:t>
            </a:r>
            <a:r>
              <a:rPr lang="en-US" altLang="ja-JP" dirty="0" smtClean="0"/>
              <a:t>3/11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3" y="692620"/>
            <a:ext cx="8964487" cy="5616476"/>
          </a:xfrm>
        </p:spPr>
        <p:txBody>
          <a:bodyPr>
            <a:normAutofit/>
          </a:bodyPr>
          <a:lstStyle/>
          <a:p>
            <a:r>
              <a:rPr lang="en-US" altLang="ja-JP" dirty="0" smtClean="0"/>
              <a:t>Edit answers</a:t>
            </a:r>
            <a:r>
              <a:rPr lang="ja-JP" altLang="en-US" dirty="0" smtClean="0"/>
              <a:t> </a:t>
            </a:r>
            <a:r>
              <a:rPr lang="en-US" altLang="ja-JP" dirty="0" smtClean="0"/>
              <a:t>file(2/3)</a:t>
            </a:r>
            <a:endParaRPr lang="ja-JP" altLang="en-US" dirty="0"/>
          </a:p>
          <a:p>
            <a:pPr lvl="1"/>
            <a:r>
              <a:rPr lang="en-US" altLang="ja-JP" dirty="0"/>
              <a:t>The following list shows how to edit the OASE Environment Setting file (oase_answers.txt).</a:t>
            </a:r>
            <a:br>
              <a:rPr lang="en-US" altLang="ja-JP" dirty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/>
            </a:r>
            <a:br>
              <a:rPr lang="en-US" altLang="ja-JP" dirty="0"/>
            </a:br>
            <a:endParaRPr lang="en-US" altLang="ja-JP" dirty="0"/>
          </a:p>
          <a:p>
            <a:endParaRPr lang="en-US" altLang="ja-JP" dirty="0"/>
          </a:p>
          <a:p>
            <a:pPr lvl="1"/>
            <a:endParaRPr lang="en-US" altLang="ja-JP" dirty="0"/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6931441"/>
              </p:ext>
            </p:extLst>
          </p:nvPr>
        </p:nvGraphicFramePr>
        <p:xfrm>
          <a:off x="179513" y="1683186"/>
          <a:ext cx="8784000" cy="42903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00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1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82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474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583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Item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Required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solidFill>
                            <a:schemeClr val="bg1"/>
                          </a:solidFill>
                          <a:effectLst/>
                        </a:rPr>
                        <a:t>Default value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solidFill>
                            <a:schemeClr val="bg1"/>
                          </a:solidFill>
                          <a:effectLst/>
                        </a:rPr>
                        <a:t>Description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83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bg1"/>
                          </a:solidFill>
                          <a:effectLst/>
                        </a:rPr>
                        <a:t>rhdm_password</a:t>
                      </a:r>
                      <a:endParaRPr lang="ja-JP" sz="1100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○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password@1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kumimoji="1" lang="en-US" altLang="ja-JP" sz="11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Password of RHDM</a:t>
                      </a:r>
                      <a:endParaRPr kumimoji="1" lang="ja-JP" sz="11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404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bg1"/>
                          </a:solidFill>
                          <a:effectLst/>
                        </a:rPr>
                        <a:t>dm_ipaddrport</a:t>
                      </a:r>
                      <a:endParaRPr lang="ja-JP" sz="1100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100" kern="100" dirty="0">
                          <a:effectLst/>
                        </a:rPr>
                        <a:t>○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localhost:8080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1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IP</a:t>
                      </a:r>
                      <a:r>
                        <a:rPr lang="en-US" altLang="ja-JP" sz="1100" kern="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address and port number of </a:t>
                      </a:r>
                      <a:r>
                        <a:rPr lang="en-US" altLang="ja-JP" sz="11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RHDM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777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bg1"/>
                          </a:solidFill>
                          <a:effectLst/>
                        </a:rPr>
                        <a:t>rulefile_rootpath</a:t>
                      </a:r>
                      <a:endParaRPr lang="ja-JP" sz="1100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100" kern="100" dirty="0">
                          <a:effectLst/>
                        </a:rPr>
                        <a:t>○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/exastro/rule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1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Root path of RHDM rule setting file (Since it will be generated</a:t>
                      </a:r>
                      <a:r>
                        <a:rPr lang="en-US" altLang="ja-JP" sz="1100" kern="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, a</a:t>
                      </a:r>
                      <a:r>
                        <a:rPr lang="en-US" altLang="ja-JP" sz="11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ny desired path is OK)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2612">
                <a:tc>
                  <a:txBody>
                    <a:bodyPr/>
                    <a:lstStyle/>
                    <a:p>
                      <a:r>
                        <a:rPr lang="en-US" altLang="ja-JP" sz="1100" dirty="0"/>
                        <a:t>apply_ipaddrport</a:t>
                      </a:r>
                      <a:endParaRPr lang="ja-JP" altLang="en-US" sz="1100" dirty="0"/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altLang="ja-JP" sz="11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  <a:endParaRPr kumimoji="1" lang="ja-JP" sz="11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altLang="ja-JP" sz="9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127.0.0.1:50001</a:t>
                      </a:r>
                      <a:endParaRPr kumimoji="1" lang="ja-JP" sz="9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altLang="ja-JP" sz="11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IP</a:t>
                      </a:r>
                      <a:r>
                        <a:rPr kumimoji="1" lang="en-US" altLang="ja-JP" sz="1100" kern="1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address and port to start </a:t>
                      </a:r>
                      <a:r>
                        <a:rPr kumimoji="1" lang="en-US" altLang="ja-JP" sz="11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Apply</a:t>
                      </a:r>
                      <a:r>
                        <a:rPr kumimoji="1" lang="en-US" altLang="ja-JP" sz="1100" kern="1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service</a:t>
                      </a:r>
                      <a:endParaRPr kumimoji="1" lang="ja-JP" sz="11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834">
                <a:tc>
                  <a:txBody>
                    <a:bodyPr/>
                    <a:lstStyle/>
                    <a:p>
                      <a:r>
                        <a:rPr lang="en-US" altLang="ja-JP" sz="1100" dirty="0"/>
                        <a:t>mavenrep_path</a:t>
                      </a:r>
                      <a:endParaRPr lang="ja-JP" altLang="en-US" sz="1100" dirty="0"/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altLang="ja-JP" sz="11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  <a:endParaRPr kumimoji="1" lang="ja-JP" sz="11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altLang="ja-JP" sz="9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/root/.m2/repository/com/oase/</a:t>
                      </a:r>
                      <a:endParaRPr kumimoji="1" lang="ja-JP" sz="9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altLang="ja-JP" sz="11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Storage path</a:t>
                      </a:r>
                      <a:r>
                        <a:rPr kumimoji="1" lang="en-US" altLang="ja-JP" sz="1100" kern="1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</a:t>
                      </a:r>
                      <a:r>
                        <a:rPr kumimoji="1" lang="en-US" altLang="ja-JP" sz="11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RHDM</a:t>
                      </a:r>
                      <a:r>
                        <a:rPr kumimoji="1" lang="ja-JP" altLang="en-US" sz="1100" kern="1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altLang="ja-JP" sz="11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Maven</a:t>
                      </a:r>
                      <a:r>
                        <a:rPr kumimoji="1" lang="ja-JP" altLang="en-US" sz="1100" kern="1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altLang="ja-JP" sz="11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jar</a:t>
                      </a:r>
                      <a:r>
                        <a:rPr kumimoji="1" lang="en-US" altLang="ja-JP" sz="1100" kern="1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file</a:t>
                      </a:r>
                      <a:endParaRPr kumimoji="1" lang="ja-JP" sz="11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4266">
                <a:tc>
                  <a:txBody>
                    <a:bodyPr/>
                    <a:lstStyle/>
                    <a:p>
                      <a:r>
                        <a:rPr lang="en-US" altLang="ja-JP" sz="1100" dirty="0"/>
                        <a:t>oasemail_smtp</a:t>
                      </a:r>
                      <a:endParaRPr lang="ja-JP" altLang="en-US" sz="1100" dirty="0"/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altLang="ja-JP" sz="11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  <a:endParaRPr kumimoji="1" lang="ja-JP" altLang="en-US" sz="11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altLang="ja-JP" sz="9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"{'IPADDR':'127.0.0.1','PORT':25,'AUTH':False}"</a:t>
                      </a:r>
                      <a:endParaRPr kumimoji="1" lang="ja-JP" sz="9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altLang="ja-JP" sz="11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Setting</a:t>
                      </a:r>
                      <a:r>
                        <a:rPr kumimoji="1" lang="en-US" altLang="ja-JP" sz="1100" kern="1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</a:t>
                      </a:r>
                      <a:r>
                        <a:rPr kumimoji="1" lang="en-US" altLang="ja-JP" sz="11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OASE</a:t>
                      </a:r>
                      <a:r>
                        <a:rPr kumimoji="1" lang="en-US" altLang="ja-JP" sz="1100" kern="1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mail server</a:t>
                      </a:r>
                      <a:endParaRPr kumimoji="1" lang="ja-JP" sz="11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50">
                <a:tc>
                  <a:txBody>
                    <a:bodyPr/>
                    <a:lstStyle/>
                    <a:p>
                      <a:r>
                        <a:rPr lang="en-US" altLang="ja-JP" sz="1100" dirty="0"/>
                        <a:t>oase_directory</a:t>
                      </a:r>
                      <a:endParaRPr lang="ja-JP" altLang="en-US" sz="1100" dirty="0"/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altLang="ja-JP" sz="11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  <a:endParaRPr kumimoji="1" lang="ja-JP" altLang="en-US" sz="11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altLang="ja-JP" sz="9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/exastro</a:t>
                      </a:r>
                      <a:endParaRPr kumimoji="1" lang="ja-JP" sz="9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altLang="ja-JP" sz="11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Installation target</a:t>
                      </a:r>
                      <a:r>
                        <a:rPr kumimoji="1" lang="en-US" altLang="ja-JP" sz="1100" kern="1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directory of </a:t>
                      </a:r>
                      <a:r>
                        <a:rPr kumimoji="1" lang="en-US" altLang="ja-JP" sz="11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OASE</a:t>
                      </a:r>
                      <a:endParaRPr kumimoji="1" lang="en-US" altLang="ja-JP" sz="11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8040">
                <a:tc>
                  <a:txBody>
                    <a:bodyPr/>
                    <a:lstStyle/>
                    <a:p>
                      <a:r>
                        <a:rPr lang="en-US" altLang="ja-JP" sz="1100" dirty="0"/>
                        <a:t>oase_session_engine</a:t>
                      </a:r>
                      <a:endParaRPr lang="ja-JP" altLang="en-US" sz="1100" dirty="0"/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altLang="ja-JP" sz="11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  <a:endParaRPr kumimoji="1" lang="ja-JP" altLang="en-US" sz="11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sz="11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kumimoji="1" lang="ja-JP" sz="11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altLang="ja-JP" sz="11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way</a:t>
                      </a:r>
                      <a:r>
                        <a:rPr kumimoji="1" lang="en-US" altLang="ja-JP" sz="1100" kern="1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to keep </a:t>
                      </a:r>
                      <a:r>
                        <a:rPr kumimoji="1" lang="en-US" altLang="ja-JP" sz="11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OASE</a:t>
                      </a:r>
                      <a:r>
                        <a:rPr kumimoji="1" lang="en-US" altLang="ja-JP" sz="1100" kern="1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session</a:t>
                      </a:r>
                      <a:endParaRPr kumimoji="1" lang="ja-JP" sz="11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3781">
                <a:tc>
                  <a:txBody>
                    <a:bodyPr/>
                    <a:lstStyle/>
                    <a:p>
                      <a:r>
                        <a:rPr lang="en-US" altLang="ja-JP" sz="1100" dirty="0"/>
                        <a:t>ev_location</a:t>
                      </a:r>
                      <a:endParaRPr lang="ja-JP" altLang="en-US" sz="1100" dirty="0"/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altLang="ja-JP" sz="11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  <a:endParaRPr kumimoji="1" lang="ja-JP" altLang="en-US" sz="11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sz="11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kumimoji="1" lang="ja-JP" sz="11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altLang="ja-JP" sz="11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IP address to execute</a:t>
                      </a:r>
                      <a:r>
                        <a:rPr kumimoji="1" lang="en-US" altLang="ja-JP" sz="1100" kern="1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clone job when </a:t>
                      </a:r>
                      <a:r>
                        <a:rPr kumimoji="1" lang="en-US" altLang="ja-JP" sz="11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connected</a:t>
                      </a:r>
                      <a:r>
                        <a:rPr kumimoji="1" lang="en-US" altLang="ja-JP" sz="1100" kern="1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with ActiveDirectory</a:t>
                      </a:r>
                      <a:endParaRPr kumimoji="1" lang="ja-JP" altLang="en-US" sz="11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5834">
                <a:tc>
                  <a:txBody>
                    <a:bodyPr/>
                    <a:lstStyle/>
                    <a:p>
                      <a:r>
                        <a:rPr lang="en-US" altLang="ja-JP" sz="1100" dirty="0"/>
                        <a:t>oase_language</a:t>
                      </a:r>
                      <a:endParaRPr lang="ja-JP" altLang="en-US" sz="1100" dirty="0"/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altLang="ja-JP" sz="11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  <a:endParaRPr kumimoji="1" lang="ja-JP" altLang="en-US" sz="11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altLang="ja-JP" sz="11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</a:t>
                      </a:r>
                      <a:endParaRPr kumimoji="1" lang="ja-JP" sz="11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altLang="ja-JP" sz="11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Language of OASE</a:t>
                      </a:r>
                      <a:endParaRPr kumimoji="1" lang="ja-JP" altLang="en-US" sz="11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6472">
                <a:tc>
                  <a:txBody>
                    <a:bodyPr/>
                    <a:lstStyle/>
                    <a:p>
                      <a:r>
                        <a:rPr lang="en-US" altLang="ja-JP" sz="1100" dirty="0"/>
                        <a:t>oase_os</a:t>
                      </a:r>
                      <a:endParaRPr lang="ja-JP" altLang="en-US" sz="1100" dirty="0"/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altLang="ja-JP" sz="11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  <a:endParaRPr kumimoji="1" lang="ja-JP" altLang="en-US" sz="11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sz="11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kumimoji="1" lang="ja-JP" sz="11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altLang="ja-JP" sz="1100" kern="1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Environment OS</a:t>
                      </a:r>
                      <a:endParaRPr kumimoji="1" lang="ja-JP" altLang="en-US" sz="11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2134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3.7</a:t>
            </a:r>
            <a:r>
              <a:rPr lang="ja-JP" altLang="en-US" dirty="0"/>
              <a:t>　</a:t>
            </a:r>
            <a:r>
              <a:rPr lang="en-US" altLang="ja-JP" dirty="0" smtClean="0"/>
              <a:t>Environment construction</a:t>
            </a:r>
            <a:r>
              <a:rPr lang="ja-JP" altLang="en-US" dirty="0" smtClean="0"/>
              <a:t>（</a:t>
            </a:r>
            <a:r>
              <a:rPr lang="en-US" altLang="ja-JP" dirty="0" smtClean="0"/>
              <a:t>4/11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3" y="692620"/>
            <a:ext cx="8964487" cy="5616476"/>
          </a:xfrm>
        </p:spPr>
        <p:txBody>
          <a:bodyPr>
            <a:normAutofit/>
          </a:bodyPr>
          <a:lstStyle/>
          <a:p>
            <a:r>
              <a:rPr lang="en-US" altLang="ja-JP" dirty="0"/>
              <a:t>Edit answers</a:t>
            </a:r>
            <a:r>
              <a:rPr lang="ja-JP" altLang="en-US" dirty="0"/>
              <a:t> </a:t>
            </a:r>
            <a:r>
              <a:rPr lang="en-US" altLang="ja-JP" dirty="0" smtClean="0"/>
              <a:t>file(3/3)</a:t>
            </a:r>
            <a:endParaRPr lang="ja-JP" altLang="en-US" dirty="0"/>
          </a:p>
          <a:p>
            <a:pPr lvl="1"/>
            <a:r>
              <a:rPr lang="en-US" altLang="ja-JP" dirty="0"/>
              <a:t>The following list shows how to edit the OASE Environment Setting file (oase_answers.txt).</a:t>
            </a:r>
            <a:br>
              <a:rPr lang="en-US" altLang="ja-JP" dirty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/>
            </a:r>
            <a:br>
              <a:rPr lang="en-US" altLang="ja-JP" dirty="0"/>
            </a:br>
            <a:endParaRPr lang="en-US" altLang="ja-JP" dirty="0"/>
          </a:p>
          <a:p>
            <a:endParaRPr lang="en-US" altLang="ja-JP" dirty="0"/>
          </a:p>
          <a:p>
            <a:pPr lvl="1"/>
            <a:endParaRPr lang="en-US" altLang="ja-JP" dirty="0"/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4822877"/>
              </p:ext>
            </p:extLst>
          </p:nvPr>
        </p:nvGraphicFramePr>
        <p:xfrm>
          <a:off x="179513" y="1683186"/>
          <a:ext cx="8784000" cy="195699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00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1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22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195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583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Item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Required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</a:t>
                      </a:r>
                      <a:r>
                        <a:rPr lang="en-US" altLang="ja-JP" sz="1000" kern="100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value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83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 dirty="0" smtClean="0">
                          <a:solidFill>
                            <a:schemeClr val="bg1"/>
                          </a:solidFill>
                          <a:effectLst/>
                        </a:rPr>
                        <a:t>oase_domain</a:t>
                      </a:r>
                      <a:endParaRPr lang="ja-JP" sz="1100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○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exastro-oase.local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kumimoji="1" lang="en-US" altLang="ja-JP" sz="11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OASE</a:t>
                      </a:r>
                      <a:r>
                        <a:rPr kumimoji="1" lang="en-US" altLang="ja-JP" sz="1100" kern="1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Domain name</a:t>
                      </a:r>
                      <a:endParaRPr kumimoji="1" lang="ja-JP" sz="11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208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 dirty="0" smtClean="0">
                          <a:solidFill>
                            <a:schemeClr val="bg1"/>
                          </a:solidFill>
                          <a:effectLst/>
                        </a:rPr>
                        <a:t>certificate_path</a:t>
                      </a:r>
                      <a:endParaRPr lang="ja-JP" sz="1100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1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Optional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altLang="en-US" sz="900" kern="100" dirty="0" smtClean="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－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100" kern="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File path for user specified SSL server Certificate.</a:t>
                      </a:r>
                      <a:br>
                        <a:rPr lang="en-US" altLang="ja-JP" sz="1100" kern="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ja-JP" sz="1100" kern="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(Enter only when using an user specified SSL certificate. Specify an absolute path)</a:t>
                      </a:r>
                      <a:endParaRPr lang="ja-JP" sz="1100" kern="100" dirty="0"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323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 dirty="0" smtClean="0">
                          <a:solidFill>
                            <a:schemeClr val="bg1"/>
                          </a:solidFill>
                          <a:effectLst/>
                        </a:rPr>
                        <a:t>private_key_path</a:t>
                      </a:r>
                      <a:endParaRPr lang="ja-JP" sz="1100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1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Optional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altLang="en-US" sz="900" kern="100" dirty="0" smtClean="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－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1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File path for user specified SSL Private keys.</a:t>
                      </a:r>
                      <a:br>
                        <a:rPr lang="en-US" altLang="ja-JP" sz="11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ja-JP" sz="11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(enter only when using an user specified SSL private key. Specify</a:t>
                      </a:r>
                      <a:r>
                        <a:rPr lang="en-US" altLang="ja-JP" sz="1100" kern="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an absolute path)</a:t>
                      </a:r>
                      <a:endParaRPr lang="ja-JP" sz="1100" kern="100" dirty="0"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3563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3.8</a:t>
            </a:r>
            <a:r>
              <a:rPr kumimoji="1" lang="ja-JP" altLang="en-US" dirty="0"/>
              <a:t>　</a:t>
            </a:r>
            <a:r>
              <a:rPr lang="en-US" altLang="ja-JP" dirty="0" smtClean="0"/>
              <a:t>Environment construction</a:t>
            </a:r>
            <a:r>
              <a:rPr lang="ja-JP" altLang="en-US" dirty="0" smtClean="0"/>
              <a:t>（</a:t>
            </a:r>
            <a:r>
              <a:rPr lang="en-US" altLang="ja-JP" dirty="0" smtClean="0"/>
              <a:t>5/11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pPr marL="180000" lvl="1">
              <a:buFont typeface="Arial" panose="020B0604020202020204" pitchFamily="34" charset="0"/>
              <a:buChar char="▌"/>
            </a:pPr>
            <a:r>
              <a:rPr lang="en-US" altLang="ja-JP" dirty="0"/>
              <a:t>User specified server certificates and private keys.</a:t>
            </a:r>
            <a:r>
              <a:rPr lang="en-US" altLang="ja-JP" sz="2000" dirty="0"/>
              <a:t> </a:t>
            </a:r>
          </a:p>
          <a:p>
            <a:pPr lvl="1">
              <a:lnSpc>
                <a:spcPct val="110000"/>
              </a:lnSpc>
            </a:pPr>
            <a:r>
              <a:rPr lang="en-US" altLang="ja-JP" dirty="0"/>
              <a:t>It is possible to use files prepared by users as server certificates and private keys. If you want to use </a:t>
            </a:r>
            <a:r>
              <a:rPr lang="en-US" altLang="ja-JP" dirty="0" smtClean="0"/>
              <a:t>them, </a:t>
            </a:r>
            <a:r>
              <a:rPr lang="en-US" altLang="ja-JP" dirty="0"/>
              <a:t>please prepare both a server certificate and a private key and input their file paths to "Certificate_path" and "private_key_path" respectively in the answer file. It is not possible to use only either server certificates or private keys.</a:t>
            </a:r>
            <a:r>
              <a:rPr lang="en-US" altLang="ja-JP" sz="1800" dirty="0"/>
              <a:t> </a:t>
            </a:r>
            <a:br>
              <a:rPr lang="en-US" altLang="ja-JP" sz="1800" dirty="0"/>
            </a:br>
            <a:endParaRPr lang="en-US" altLang="ja-JP" sz="1700" dirty="0"/>
          </a:p>
          <a:p>
            <a:pPr lvl="1"/>
            <a:r>
              <a:rPr lang="en-US" altLang="ja-JP" dirty="0"/>
              <a:t>If the server certificate includes an intermediate </a:t>
            </a:r>
            <a:r>
              <a:rPr lang="en-US" altLang="ja-JP" dirty="0" smtClean="0"/>
              <a:t>certificate, 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>Create a file that connects the two and set the path of the file to "certificate_path" </a:t>
            </a:r>
            <a:endParaRPr lang="en-US" altLang="ja-JP" sz="1700" dirty="0"/>
          </a:p>
          <a:p>
            <a:pPr marL="180000" lvl="1" indent="0">
              <a:buNone/>
            </a:pPr>
            <a:r>
              <a:rPr lang="ja-JP" altLang="en-US" sz="1200" kern="100" dirty="0">
                <a:cs typeface="Times New Roman" panose="02020603050405020304" pitchFamily="18" charset="0"/>
              </a:rPr>
              <a:t>　</a:t>
            </a:r>
            <a:r>
              <a:rPr lang="en-US" altLang="ja-JP" sz="1200" dirty="0"/>
              <a:t>Example of Creation command</a:t>
            </a:r>
            <a:br>
              <a:rPr lang="en-US" altLang="ja-JP" sz="1200" dirty="0"/>
            </a:br>
            <a:r>
              <a:rPr lang="en-US" altLang="ja-JP" sz="1200" dirty="0"/>
              <a:t> #cat(Server certificate file)(Intermediate certificate file)-&gt;(Linked server certificate file).</a:t>
            </a:r>
            <a:r>
              <a:rPr lang="en-US" altLang="ja-JP" sz="1100" dirty="0"/>
              <a:t> </a:t>
            </a:r>
            <a:br>
              <a:rPr lang="en-US" altLang="ja-JP" sz="1100" dirty="0"/>
            </a:br>
            <a:r>
              <a:rPr lang="en-US" altLang="ja-JP" sz="1100" dirty="0"/>
              <a:t/>
            </a:r>
            <a:br>
              <a:rPr lang="en-US" altLang="ja-JP" sz="1100" dirty="0"/>
            </a:br>
            <a:endParaRPr lang="en-US" altLang="ja-JP" sz="1400" dirty="0"/>
          </a:p>
          <a:p>
            <a:pPr lvl="1"/>
            <a:r>
              <a:rPr lang="en-US" altLang="ja-JP" dirty="0"/>
              <a:t>If nothing is input for "certificate_path" and "private_key_path</a:t>
            </a:r>
            <a:r>
              <a:rPr lang="en-US" altLang="ja-JP" dirty="0" smtClean="0"/>
              <a:t>", 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>The </a:t>
            </a:r>
            <a:r>
              <a:rPr lang="en-US" altLang="ja-JP" dirty="0" smtClean="0"/>
              <a:t>OASE </a:t>
            </a:r>
            <a:r>
              <a:rPr lang="en-US" altLang="ja-JP" dirty="0"/>
              <a:t>installer will use the value of </a:t>
            </a:r>
            <a:r>
              <a:rPr lang="en-US" altLang="ja-JP" dirty="0" smtClean="0"/>
              <a:t>"OASE_domain</a:t>
            </a:r>
            <a:r>
              <a:rPr lang="en-US" altLang="ja-JP" dirty="0"/>
              <a:t>" in the answer file to create and install the self-certificate. </a:t>
            </a:r>
            <a:br>
              <a:rPr lang="en-US" altLang="ja-JP" dirty="0"/>
            </a:br>
            <a:r>
              <a:rPr lang="ja-JP" altLang="en-US" dirty="0"/>
              <a:t>（</a:t>
            </a:r>
            <a:r>
              <a:rPr lang="en-US" altLang="ja-JP" dirty="0"/>
              <a:t>※</a:t>
            </a:r>
            <a:r>
              <a:rPr lang="en-US" altLang="ja-JP"/>
              <a:t>The </a:t>
            </a:r>
            <a:r>
              <a:rPr lang="en-US" altLang="ja-JP" smtClean="0"/>
              <a:t>"OASE_domain</a:t>
            </a:r>
            <a:r>
              <a:rPr lang="en-US" altLang="ja-JP" dirty="0"/>
              <a:t>" is used as the common name when creating the self-certificate. It is also the file name for the self-certificate and the private key.</a:t>
            </a:r>
          </a:p>
        </p:txBody>
      </p:sp>
    </p:spTree>
    <p:extLst>
      <p:ext uri="{BB962C8B-B14F-4D97-AF65-F5344CB8AC3E}">
        <p14:creationId xmlns:p14="http://schemas.microsoft.com/office/powerpoint/2010/main" val="1520533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3.9</a:t>
            </a:r>
            <a:r>
              <a:rPr kumimoji="1" lang="ja-JP" altLang="en-US" dirty="0"/>
              <a:t>　</a:t>
            </a:r>
            <a:r>
              <a:rPr lang="en-US" altLang="ja-JP" dirty="0"/>
              <a:t> Environment construction </a:t>
            </a:r>
            <a:r>
              <a:rPr lang="ja-JP" altLang="en-US" dirty="0" smtClean="0"/>
              <a:t>（</a:t>
            </a:r>
            <a:r>
              <a:rPr lang="en-US" altLang="ja-JP" dirty="0"/>
              <a:t>6</a:t>
            </a:r>
            <a:r>
              <a:rPr lang="en-US" altLang="ja-JP" dirty="0" smtClean="0"/>
              <a:t>/11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pPr lvl="1">
              <a:lnSpc>
                <a:spcPct val="110000"/>
              </a:lnSpc>
            </a:pPr>
            <a:r>
              <a:rPr lang="en-US" altLang="ja-JP" dirty="0"/>
              <a:t>When </a:t>
            </a:r>
            <a:r>
              <a:rPr lang="en-US" altLang="ja-JP" dirty="0" smtClean="0"/>
              <a:t>installing, </a:t>
            </a:r>
            <a:r>
              <a:rPr lang="en-US" altLang="ja-JP" dirty="0"/>
              <a:t>the server certificate and private key are placed in the (/etc/pki/tls/certs). </a:t>
            </a:r>
            <a:r>
              <a:rPr lang="en-US" altLang="ja-JP" dirty="0" smtClean="0"/>
              <a:t>However, </a:t>
            </a:r>
            <a:r>
              <a:rPr lang="en-US" altLang="ja-JP" dirty="0"/>
              <a:t>since they will be removed from that directory when </a:t>
            </a:r>
            <a:r>
              <a:rPr lang="en-US" altLang="ja-JP" dirty="0" smtClean="0"/>
              <a:t>uninstalled, </a:t>
            </a:r>
            <a:r>
              <a:rPr lang="en-US" altLang="ja-JP" dirty="0"/>
              <a:t>please manage the original server certificate and private key files with care when using user-specified server certificates and private keys. </a:t>
            </a:r>
          </a:p>
          <a:p>
            <a:pPr lvl="1">
              <a:lnSpc>
                <a:spcPct val="110000"/>
              </a:lnSpc>
            </a:pPr>
            <a:endParaRPr lang="en-US" altLang="ja-JP" dirty="0">
              <a:latin typeface="+mn-ea"/>
            </a:endParaRPr>
          </a:p>
          <a:p>
            <a:pPr lvl="1">
              <a:lnSpc>
                <a:spcPct val="110000"/>
              </a:lnSpc>
            </a:pPr>
            <a:r>
              <a:rPr lang="en-US" altLang="ja-JP" dirty="0"/>
              <a:t>When </a:t>
            </a:r>
            <a:r>
              <a:rPr lang="en-US" altLang="ja-JP" dirty="0" smtClean="0"/>
              <a:t>uninstalling, </a:t>
            </a:r>
            <a:r>
              <a:rPr lang="en-US" altLang="ja-JP" dirty="0"/>
              <a:t>if both "certificate_path" and "private_key_path" in the answer file (oase_answers.txt) are </a:t>
            </a:r>
            <a:r>
              <a:rPr lang="en-US" altLang="ja-JP" dirty="0" smtClean="0"/>
              <a:t>specified, </a:t>
            </a:r>
            <a:r>
              <a:rPr lang="en-US" altLang="ja-JP" dirty="0"/>
              <a:t>the specified files will be deleted. If no file is </a:t>
            </a:r>
            <a:r>
              <a:rPr lang="en-US" altLang="ja-JP" dirty="0" smtClean="0"/>
              <a:t>specified, </a:t>
            </a:r>
            <a:r>
              <a:rPr lang="en-US" altLang="ja-JP" dirty="0"/>
              <a:t>the name specified in “oase_domain" will be used to delete the used file. </a:t>
            </a:r>
            <a:endParaRPr lang="en-US" altLang="ja-JP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542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3.10</a:t>
            </a:r>
            <a:r>
              <a:rPr lang="ja-JP" altLang="en-US" dirty="0"/>
              <a:t>　</a:t>
            </a:r>
            <a:r>
              <a:rPr lang="en-US" altLang="ja-JP" dirty="0"/>
              <a:t> Environment construction </a:t>
            </a:r>
            <a:r>
              <a:rPr lang="ja-JP" altLang="en-US" dirty="0" smtClean="0"/>
              <a:t>（</a:t>
            </a:r>
            <a:r>
              <a:rPr lang="en-US" altLang="ja-JP" dirty="0"/>
              <a:t>7</a:t>
            </a:r>
            <a:r>
              <a:rPr lang="en-US" altLang="ja-JP" dirty="0" smtClean="0"/>
              <a:t>/11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692620"/>
            <a:ext cx="8964487" cy="5760568"/>
          </a:xfrm>
        </p:spPr>
        <p:txBody>
          <a:bodyPr>
            <a:normAutofit/>
          </a:bodyPr>
          <a:lstStyle/>
          <a:p>
            <a:r>
              <a:rPr lang="en-US" altLang="ja-JP" dirty="0"/>
              <a:t>Answer file example.(oase_answers.txt)</a:t>
            </a:r>
            <a:r>
              <a:rPr lang="ja-JP" altLang="en-US" dirty="0"/>
              <a:t> </a:t>
            </a:r>
            <a:r>
              <a:rPr lang="en-US" altLang="ja-JP" dirty="0"/>
              <a:t>1/4</a:t>
            </a:r>
          </a:p>
          <a:p>
            <a:pPr lvl="1"/>
            <a:r>
              <a:rPr lang="en-US" altLang="ja-JP" dirty="0"/>
              <a:t>The following shows an example of the answer file(oase_answers.txt):</a:t>
            </a:r>
            <a:br>
              <a:rPr lang="en-US" altLang="ja-JP" dirty="0"/>
            </a:br>
            <a:endParaRPr lang="en-US" altLang="ja-JP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0275" y="1556740"/>
            <a:ext cx="4743450" cy="4552950"/>
          </a:xfrm>
          <a:prstGeom prst="rect">
            <a:avLst/>
          </a:prstGeom>
        </p:spPr>
      </p:pic>
      <p:cxnSp>
        <p:nvCxnSpPr>
          <p:cNvPr id="10" name="直線コネクタ 9"/>
          <p:cNvCxnSpPr/>
          <p:nvPr/>
        </p:nvCxnSpPr>
        <p:spPr bwMode="auto">
          <a:xfrm>
            <a:off x="3275820" y="4077090"/>
            <a:ext cx="432060" cy="0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291193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3.11</a:t>
            </a:r>
            <a:r>
              <a:rPr lang="ja-JP" altLang="en-US" dirty="0"/>
              <a:t>　</a:t>
            </a:r>
            <a:r>
              <a:rPr lang="en-US" altLang="ja-JP" dirty="0"/>
              <a:t> Environment construction </a:t>
            </a:r>
            <a:r>
              <a:rPr lang="ja-JP" altLang="en-US" dirty="0" smtClean="0"/>
              <a:t>（</a:t>
            </a:r>
            <a:r>
              <a:rPr lang="en-US" altLang="ja-JP" dirty="0"/>
              <a:t>8</a:t>
            </a:r>
            <a:r>
              <a:rPr lang="en-US" altLang="ja-JP" dirty="0" smtClean="0"/>
              <a:t>/11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692620"/>
            <a:ext cx="8964487" cy="5760568"/>
          </a:xfrm>
        </p:spPr>
        <p:txBody>
          <a:bodyPr>
            <a:normAutofit/>
          </a:bodyPr>
          <a:lstStyle/>
          <a:p>
            <a:r>
              <a:rPr lang="en-US" altLang="ja-JP" dirty="0"/>
              <a:t>Answer file example.(oase_answers.txt) </a:t>
            </a:r>
            <a:r>
              <a:rPr lang="en-US" altLang="ja-JP" dirty="0" smtClean="0"/>
              <a:t>2/4</a:t>
            </a:r>
            <a:endParaRPr lang="en-US" altLang="ja-JP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4843" y="1196690"/>
            <a:ext cx="4873340" cy="5141178"/>
          </a:xfrm>
          <a:prstGeom prst="rect">
            <a:avLst/>
          </a:prstGeom>
        </p:spPr>
      </p:pic>
      <p:cxnSp>
        <p:nvCxnSpPr>
          <p:cNvPr id="7" name="直線コネクタ 6"/>
          <p:cNvCxnSpPr/>
          <p:nvPr/>
        </p:nvCxnSpPr>
        <p:spPr bwMode="auto">
          <a:xfrm>
            <a:off x="2555720" y="1667307"/>
            <a:ext cx="360050" cy="0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8418951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3.12</a:t>
            </a:r>
            <a:r>
              <a:rPr lang="ja-JP" altLang="en-US" dirty="0"/>
              <a:t>　</a:t>
            </a:r>
            <a:r>
              <a:rPr lang="en-US" altLang="ja-JP" dirty="0"/>
              <a:t> Environment construction </a:t>
            </a:r>
            <a:r>
              <a:rPr lang="ja-JP" altLang="en-US" dirty="0" smtClean="0"/>
              <a:t>（</a:t>
            </a:r>
            <a:r>
              <a:rPr lang="en-US" altLang="ja-JP" dirty="0"/>
              <a:t>9</a:t>
            </a:r>
            <a:r>
              <a:rPr lang="en-US" altLang="ja-JP" dirty="0" smtClean="0"/>
              <a:t>/11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692620"/>
            <a:ext cx="8964487" cy="5760568"/>
          </a:xfrm>
        </p:spPr>
        <p:txBody>
          <a:bodyPr>
            <a:normAutofit/>
          </a:bodyPr>
          <a:lstStyle/>
          <a:p>
            <a:r>
              <a:rPr lang="en-US" altLang="ja-JP" dirty="0"/>
              <a:t>Answer file example.(oase_answers.txt)</a:t>
            </a:r>
            <a:r>
              <a:rPr lang="ja-JP" altLang="en-US" dirty="0"/>
              <a:t> </a:t>
            </a:r>
            <a:r>
              <a:rPr lang="en-US" altLang="ja-JP" dirty="0" smtClean="0"/>
              <a:t>3/4</a:t>
            </a:r>
            <a:endParaRPr lang="en-US" altLang="ja-JP" dirty="0"/>
          </a:p>
          <a:p>
            <a:pPr lvl="1"/>
            <a:endParaRPr lang="en-US" altLang="ja-JP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3723" y="1196690"/>
            <a:ext cx="4435580" cy="5207596"/>
          </a:xfrm>
          <a:prstGeom prst="rect">
            <a:avLst/>
          </a:prstGeom>
        </p:spPr>
      </p:pic>
      <p:cxnSp>
        <p:nvCxnSpPr>
          <p:cNvPr id="7" name="直線コネクタ 6"/>
          <p:cNvCxnSpPr/>
          <p:nvPr/>
        </p:nvCxnSpPr>
        <p:spPr bwMode="auto">
          <a:xfrm>
            <a:off x="3059790" y="5157240"/>
            <a:ext cx="504070" cy="0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9" name="直線コネクタ 8"/>
          <p:cNvCxnSpPr/>
          <p:nvPr/>
        </p:nvCxnSpPr>
        <p:spPr bwMode="auto">
          <a:xfrm>
            <a:off x="2785453" y="6165380"/>
            <a:ext cx="346347" cy="0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668018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19672" y="116540"/>
            <a:ext cx="7344000" cy="405683"/>
          </a:xfrm>
        </p:spPr>
        <p:txBody>
          <a:bodyPr/>
          <a:lstStyle/>
          <a:p>
            <a:r>
              <a:rPr lang="en-US" altLang="ja-JP" dirty="0" smtClean="0"/>
              <a:t>Table of contents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 bwMode="auto">
          <a:xfrm>
            <a:off x="1619590" y="522116"/>
            <a:ext cx="3600500" cy="6335884"/>
          </a:xfrm>
          <a:prstGeom prst="rect">
            <a:avLst/>
          </a:prstGeom>
          <a:noFill/>
          <a:ln w="12700">
            <a:noFill/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ja-JP" sz="1400" dirty="0">
                <a:latin typeface="+mn-ea"/>
              </a:rPr>
              <a:t>Introduction</a:t>
            </a:r>
          </a:p>
          <a:p>
            <a:r>
              <a:rPr lang="ja-JP" altLang="en-US" sz="1400" dirty="0">
                <a:latin typeface="+mn-ea"/>
              </a:rPr>
              <a:t>　</a:t>
            </a:r>
            <a:r>
              <a:rPr lang="en-US" altLang="ja-JP" sz="1400" dirty="0">
                <a:latin typeface="+mn-ea"/>
              </a:rPr>
              <a:t> 1.1</a:t>
            </a:r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>
                <a:latin typeface="+mn-ea"/>
              </a:rPr>
              <a:t>About this manual</a:t>
            </a:r>
          </a:p>
          <a:p>
            <a:endParaRPr lang="en-US" altLang="ja-JP" sz="1400" dirty="0">
              <a:latin typeface="+mn-ea"/>
            </a:endParaRPr>
          </a:p>
          <a:p>
            <a:pPr marL="342900" indent="-342900">
              <a:buFont typeface="+mj-lt"/>
              <a:buAutoNum type="arabicPeriod" startAt="2"/>
            </a:pPr>
            <a:r>
              <a:rPr lang="en-US" altLang="ja-JP" sz="1400" dirty="0">
                <a:latin typeface="+mn-ea"/>
              </a:rPr>
              <a:t>System configuration</a:t>
            </a:r>
          </a:p>
          <a:p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>
                <a:latin typeface="+mn-ea"/>
              </a:rPr>
              <a:t>2.1</a:t>
            </a:r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>
                <a:latin typeface="+mn-ea"/>
              </a:rPr>
              <a:t>Requirements(1/2)</a:t>
            </a:r>
          </a:p>
          <a:p>
            <a:r>
              <a:rPr lang="en-US" altLang="ja-JP" sz="1400" dirty="0">
                <a:latin typeface="+mn-ea"/>
              </a:rPr>
              <a:t>    2.2    Requirements(2/2)</a:t>
            </a:r>
          </a:p>
          <a:p>
            <a:endParaRPr lang="en-US" altLang="ja-JP" sz="1400" dirty="0">
              <a:latin typeface="+mn-ea"/>
            </a:endParaRPr>
          </a:p>
          <a:p>
            <a:pPr marL="342900" indent="-342900">
              <a:buFont typeface="+mj-lt"/>
              <a:buAutoNum type="arabicPeriod" startAt="3"/>
            </a:pPr>
            <a:r>
              <a:rPr lang="en-US" altLang="zh-TW" sz="1400" dirty="0">
                <a:latin typeface="+mn-ea"/>
              </a:rPr>
              <a:t>OASE environment construction procedure</a:t>
            </a:r>
            <a:endParaRPr lang="en-US" altLang="ja-JP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</a:t>
            </a:r>
            <a:r>
              <a:rPr lang="ja-JP" altLang="en-US" sz="1400" dirty="0">
                <a:latin typeface="+mn-ea"/>
              </a:rPr>
              <a:t>   </a:t>
            </a:r>
            <a:r>
              <a:rPr lang="en-US" altLang="ja-JP" sz="1400" dirty="0">
                <a:latin typeface="+mn-ea"/>
              </a:rPr>
              <a:t>3.1</a:t>
            </a:r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>
                <a:latin typeface="+mn-ea"/>
              </a:rPr>
              <a:t>Online installation</a:t>
            </a:r>
            <a:endParaRPr lang="ja-JP" altLang="en-US" sz="1400" dirty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>
                <a:latin typeface="+mn-ea"/>
              </a:rPr>
              <a:t>3.2</a:t>
            </a:r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>
                <a:latin typeface="+mn-ea"/>
              </a:rPr>
              <a:t>P</a:t>
            </a:r>
            <a:r>
              <a:rPr lang="en-US" altLang="ja-JP" sz="1400" dirty="0" smtClean="0">
                <a:latin typeface="+mn-ea"/>
              </a:rPr>
              <a:t>reparation</a:t>
            </a:r>
            <a:r>
              <a:rPr lang="ja-JP" altLang="en-US" sz="1400" dirty="0">
                <a:latin typeface="+mn-ea"/>
              </a:rPr>
              <a:t>（</a:t>
            </a:r>
            <a:r>
              <a:rPr lang="en-US" altLang="ja-JP" sz="1400" dirty="0">
                <a:latin typeface="+mn-ea"/>
              </a:rPr>
              <a:t>1/2</a:t>
            </a:r>
            <a:r>
              <a:rPr lang="ja-JP" altLang="en-US" sz="1400" dirty="0">
                <a:latin typeface="+mn-ea"/>
              </a:rPr>
              <a:t>）</a:t>
            </a:r>
          </a:p>
          <a:p>
            <a:r>
              <a:rPr lang="en-US" altLang="ja-JP" sz="1400" dirty="0">
                <a:latin typeface="+mn-ea"/>
              </a:rPr>
              <a:t>    </a:t>
            </a:r>
            <a:r>
              <a:rPr lang="en-US" altLang="ja-JP" sz="1400" dirty="0" smtClean="0">
                <a:latin typeface="+mn-ea"/>
              </a:rPr>
              <a:t>3.3</a:t>
            </a:r>
            <a:r>
              <a:rPr lang="ja-JP" altLang="en-US" sz="1400" dirty="0" smtClean="0">
                <a:latin typeface="+mn-ea"/>
              </a:rPr>
              <a:t> </a:t>
            </a:r>
            <a:r>
              <a:rPr lang="en-US" altLang="ja-JP" sz="1400" dirty="0" smtClean="0">
                <a:latin typeface="+mn-ea"/>
              </a:rPr>
              <a:t>   </a:t>
            </a:r>
            <a:r>
              <a:rPr lang="en-US" altLang="ja-JP" sz="1400" dirty="0">
                <a:latin typeface="+mn-ea"/>
              </a:rPr>
              <a:t>OASE</a:t>
            </a:r>
            <a:r>
              <a:rPr lang="en-US" altLang="zh-TW" sz="1400" dirty="0">
                <a:latin typeface="+mn-ea"/>
              </a:rPr>
              <a:t> environment construction flow</a:t>
            </a:r>
            <a:endParaRPr lang="ja-JP" altLang="en-US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   </a:t>
            </a:r>
            <a:r>
              <a:rPr lang="en-US" altLang="ja-JP" sz="1400" dirty="0" smtClean="0">
                <a:latin typeface="+mn-ea"/>
              </a:rPr>
              <a:t>3.4</a:t>
            </a:r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>
                <a:latin typeface="+mn-ea"/>
              </a:rPr>
              <a:t>E</a:t>
            </a:r>
            <a:r>
              <a:rPr lang="en-US" altLang="zh-TW" sz="1400" dirty="0">
                <a:latin typeface="+mn-ea"/>
              </a:rPr>
              <a:t>nvironment construction </a:t>
            </a:r>
            <a:r>
              <a:rPr lang="ja-JP" altLang="en-US" sz="1400" dirty="0">
                <a:latin typeface="+mn-ea"/>
              </a:rPr>
              <a:t>（</a:t>
            </a:r>
            <a:r>
              <a:rPr lang="en-US" altLang="ja-JP" sz="1400" dirty="0" smtClean="0">
                <a:latin typeface="+mn-ea"/>
              </a:rPr>
              <a:t>1/11</a:t>
            </a:r>
            <a:r>
              <a:rPr lang="ja-JP" altLang="en-US" sz="1400" dirty="0" smtClean="0">
                <a:latin typeface="+mn-ea"/>
              </a:rPr>
              <a:t>）</a:t>
            </a:r>
            <a:endParaRPr lang="ja-JP" altLang="en-US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   </a:t>
            </a:r>
            <a:r>
              <a:rPr lang="en-US" altLang="ja-JP" sz="1400" dirty="0" smtClean="0">
                <a:latin typeface="+mn-ea"/>
              </a:rPr>
              <a:t>3.5</a:t>
            </a:r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>
                <a:latin typeface="+mn-ea"/>
              </a:rPr>
              <a:t>E</a:t>
            </a:r>
            <a:r>
              <a:rPr lang="en-US" altLang="zh-TW" sz="1400" dirty="0">
                <a:latin typeface="+mn-ea"/>
              </a:rPr>
              <a:t>nvironment construction </a:t>
            </a:r>
            <a:r>
              <a:rPr lang="ja-JP" altLang="en-US" sz="1400" dirty="0">
                <a:latin typeface="+mn-ea"/>
              </a:rPr>
              <a:t>（</a:t>
            </a:r>
            <a:r>
              <a:rPr lang="en-US" altLang="ja-JP" sz="1400" dirty="0" smtClean="0">
                <a:latin typeface="+mn-ea"/>
              </a:rPr>
              <a:t>2/11</a:t>
            </a:r>
            <a:r>
              <a:rPr lang="ja-JP" altLang="en-US" sz="1400" dirty="0" smtClean="0">
                <a:latin typeface="+mn-ea"/>
              </a:rPr>
              <a:t>）</a:t>
            </a:r>
            <a:endParaRPr lang="ja-JP" altLang="en-US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   </a:t>
            </a:r>
            <a:r>
              <a:rPr lang="en-US" altLang="ja-JP" sz="1400" dirty="0" smtClean="0">
                <a:latin typeface="+mn-ea"/>
              </a:rPr>
              <a:t>3.6</a:t>
            </a:r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>
                <a:latin typeface="+mn-ea"/>
              </a:rPr>
              <a:t>E</a:t>
            </a:r>
            <a:r>
              <a:rPr lang="en-US" altLang="zh-TW" sz="1400" dirty="0">
                <a:latin typeface="+mn-ea"/>
              </a:rPr>
              <a:t>nvironment construction </a:t>
            </a:r>
            <a:r>
              <a:rPr lang="ja-JP" altLang="en-US" sz="1400" dirty="0">
                <a:latin typeface="+mn-ea"/>
              </a:rPr>
              <a:t>（</a:t>
            </a:r>
            <a:r>
              <a:rPr lang="en-US" altLang="ja-JP" sz="1400" dirty="0" smtClean="0">
                <a:latin typeface="+mn-ea"/>
              </a:rPr>
              <a:t>3/11</a:t>
            </a:r>
            <a:r>
              <a:rPr lang="ja-JP" altLang="en-US" sz="1400" dirty="0" smtClean="0">
                <a:latin typeface="+mn-ea"/>
              </a:rPr>
              <a:t>）</a:t>
            </a:r>
            <a:endParaRPr lang="ja-JP" altLang="en-US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   </a:t>
            </a:r>
            <a:r>
              <a:rPr lang="en-US" altLang="ja-JP" sz="1400" dirty="0" smtClean="0">
                <a:latin typeface="+mn-ea"/>
              </a:rPr>
              <a:t>3.7</a:t>
            </a:r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>
                <a:latin typeface="+mn-ea"/>
              </a:rPr>
              <a:t>E</a:t>
            </a:r>
            <a:r>
              <a:rPr lang="en-US" altLang="zh-TW" sz="1400" dirty="0">
                <a:latin typeface="+mn-ea"/>
              </a:rPr>
              <a:t>nvironment construction </a:t>
            </a:r>
            <a:r>
              <a:rPr lang="ja-JP" altLang="en-US" sz="1400" dirty="0">
                <a:latin typeface="+mn-ea"/>
              </a:rPr>
              <a:t>（</a:t>
            </a:r>
            <a:r>
              <a:rPr lang="en-US" altLang="ja-JP" sz="1400" dirty="0" smtClean="0">
                <a:latin typeface="+mn-ea"/>
              </a:rPr>
              <a:t>4/11</a:t>
            </a:r>
            <a:r>
              <a:rPr lang="ja-JP" altLang="en-US" sz="1400" dirty="0" smtClean="0">
                <a:latin typeface="+mn-ea"/>
              </a:rPr>
              <a:t>）</a:t>
            </a:r>
            <a:endParaRPr lang="ja-JP" altLang="en-US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   </a:t>
            </a:r>
            <a:r>
              <a:rPr lang="en-US" altLang="ja-JP" sz="1400" dirty="0" smtClean="0">
                <a:latin typeface="+mn-ea"/>
              </a:rPr>
              <a:t>3.8</a:t>
            </a:r>
            <a:r>
              <a:rPr lang="ja-JP" altLang="en-US" sz="1400" dirty="0" smtClean="0">
                <a:latin typeface="+mn-ea"/>
              </a:rPr>
              <a:t>    </a:t>
            </a:r>
            <a:r>
              <a:rPr lang="en-US" altLang="ja-JP" sz="1400" dirty="0">
                <a:latin typeface="+mn-ea"/>
              </a:rPr>
              <a:t>E</a:t>
            </a:r>
            <a:r>
              <a:rPr lang="en-US" altLang="zh-TW" sz="1400" dirty="0">
                <a:latin typeface="+mn-ea"/>
              </a:rPr>
              <a:t>nvironment construction </a:t>
            </a:r>
            <a:r>
              <a:rPr lang="ja-JP" altLang="en-US" sz="1400" dirty="0">
                <a:latin typeface="+mn-ea"/>
              </a:rPr>
              <a:t>（</a:t>
            </a:r>
            <a:r>
              <a:rPr lang="en-US" altLang="ja-JP" sz="1400" dirty="0" smtClean="0">
                <a:latin typeface="+mn-ea"/>
              </a:rPr>
              <a:t>5/11</a:t>
            </a:r>
            <a:r>
              <a:rPr lang="ja-JP" altLang="en-US" sz="1400" dirty="0" smtClean="0">
                <a:latin typeface="+mn-ea"/>
              </a:rPr>
              <a:t>）</a:t>
            </a:r>
            <a:endParaRPr lang="ja-JP" altLang="en-US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   </a:t>
            </a:r>
            <a:r>
              <a:rPr lang="en-US" altLang="ja-JP" sz="1400" dirty="0" smtClean="0">
                <a:latin typeface="+mn-ea"/>
              </a:rPr>
              <a:t>3.9 </a:t>
            </a:r>
            <a:r>
              <a:rPr lang="ja-JP" altLang="en-US" sz="1400" dirty="0" smtClean="0">
                <a:latin typeface="+mn-ea"/>
              </a:rPr>
              <a:t>   </a:t>
            </a:r>
            <a:r>
              <a:rPr lang="en-US" altLang="ja-JP" sz="1400" dirty="0" smtClean="0">
                <a:latin typeface="+mn-ea"/>
              </a:rPr>
              <a:t>E</a:t>
            </a:r>
            <a:r>
              <a:rPr lang="en-US" altLang="zh-TW" sz="1400" dirty="0" smtClean="0">
                <a:latin typeface="+mn-ea"/>
              </a:rPr>
              <a:t>nvironment </a:t>
            </a:r>
            <a:r>
              <a:rPr lang="en-US" altLang="zh-TW" sz="1400" dirty="0">
                <a:latin typeface="+mn-ea"/>
              </a:rPr>
              <a:t>construction </a:t>
            </a:r>
            <a:r>
              <a:rPr lang="ja-JP" altLang="en-US" sz="1400" dirty="0">
                <a:latin typeface="+mn-ea"/>
              </a:rPr>
              <a:t>（</a:t>
            </a:r>
            <a:r>
              <a:rPr lang="en-US" altLang="ja-JP" sz="1400" dirty="0" smtClean="0">
                <a:latin typeface="+mn-ea"/>
              </a:rPr>
              <a:t>6/11</a:t>
            </a:r>
            <a:r>
              <a:rPr lang="ja-JP" altLang="en-US" sz="1400" dirty="0" smtClean="0">
                <a:latin typeface="+mn-ea"/>
              </a:rPr>
              <a:t>）</a:t>
            </a:r>
            <a:endParaRPr lang="ja-JP" altLang="en-US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   </a:t>
            </a:r>
            <a:r>
              <a:rPr lang="en-US" altLang="ja-JP" sz="1400" dirty="0" smtClean="0">
                <a:latin typeface="+mn-ea"/>
              </a:rPr>
              <a:t>3.10  </a:t>
            </a:r>
            <a:r>
              <a:rPr lang="en-US" altLang="ja-JP" sz="1400" dirty="0">
                <a:latin typeface="+mn-ea"/>
              </a:rPr>
              <a:t>E</a:t>
            </a:r>
            <a:r>
              <a:rPr lang="en-US" altLang="zh-TW" sz="1400" dirty="0">
                <a:latin typeface="+mn-ea"/>
              </a:rPr>
              <a:t>nvironment construction </a:t>
            </a:r>
            <a:r>
              <a:rPr lang="ja-JP" altLang="en-US" sz="1400" dirty="0">
                <a:latin typeface="+mn-ea"/>
              </a:rPr>
              <a:t>（</a:t>
            </a:r>
            <a:r>
              <a:rPr lang="en-US" altLang="ja-JP" sz="1400" dirty="0" smtClean="0">
                <a:latin typeface="+mn-ea"/>
              </a:rPr>
              <a:t>7/11</a:t>
            </a:r>
            <a:r>
              <a:rPr lang="ja-JP" altLang="en-US" sz="1400" dirty="0" smtClean="0">
                <a:latin typeface="+mn-ea"/>
              </a:rPr>
              <a:t>）</a:t>
            </a:r>
            <a:endParaRPr lang="en-US" altLang="ja-JP" sz="1400" dirty="0" smtClean="0">
              <a:latin typeface="+mn-ea"/>
            </a:endParaRPr>
          </a:p>
          <a:p>
            <a:r>
              <a:rPr lang="en-US" altLang="ja-JP" sz="1400" dirty="0" smtClean="0">
                <a:latin typeface="+mn-ea"/>
              </a:rPr>
              <a:t>    3.11</a:t>
            </a:r>
            <a:r>
              <a:rPr lang="ja-JP" altLang="en-US" sz="1400" dirty="0" smtClean="0">
                <a:latin typeface="+mn-ea"/>
              </a:rPr>
              <a:t>  </a:t>
            </a:r>
            <a:r>
              <a:rPr lang="en-US" altLang="ja-JP" sz="1400" dirty="0" smtClean="0">
                <a:latin typeface="+mn-ea"/>
              </a:rPr>
              <a:t>E</a:t>
            </a:r>
            <a:r>
              <a:rPr lang="en-US" altLang="zh-TW" sz="1400" dirty="0" smtClean="0">
                <a:latin typeface="+mn-ea"/>
              </a:rPr>
              <a:t>nvironment </a:t>
            </a:r>
            <a:r>
              <a:rPr lang="en-US" altLang="zh-TW" sz="1400" dirty="0">
                <a:latin typeface="+mn-ea"/>
              </a:rPr>
              <a:t>construction </a:t>
            </a:r>
            <a:r>
              <a:rPr lang="ja-JP" altLang="en-US" sz="1400" dirty="0" smtClean="0">
                <a:latin typeface="+mn-ea"/>
              </a:rPr>
              <a:t>（</a:t>
            </a:r>
            <a:r>
              <a:rPr lang="en-US" altLang="ja-JP" sz="1400" dirty="0">
                <a:latin typeface="+mn-ea"/>
              </a:rPr>
              <a:t>8</a:t>
            </a:r>
            <a:r>
              <a:rPr lang="en-US" altLang="ja-JP" sz="1400" dirty="0" smtClean="0">
                <a:latin typeface="+mn-ea"/>
              </a:rPr>
              <a:t>/11</a:t>
            </a:r>
            <a:r>
              <a:rPr lang="ja-JP" altLang="en-US" sz="1400" dirty="0" smtClean="0">
                <a:latin typeface="+mn-ea"/>
              </a:rPr>
              <a:t>）</a:t>
            </a:r>
            <a:endParaRPr lang="ja-JP" altLang="en-US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   </a:t>
            </a:r>
            <a:r>
              <a:rPr lang="en-US" altLang="ja-JP" sz="1400" dirty="0" smtClean="0">
                <a:latin typeface="+mn-ea"/>
              </a:rPr>
              <a:t>3.12 </a:t>
            </a:r>
            <a:r>
              <a:rPr lang="ja-JP" altLang="en-US" sz="1400" dirty="0" smtClean="0">
                <a:latin typeface="+mn-ea"/>
              </a:rPr>
              <a:t> </a:t>
            </a:r>
            <a:r>
              <a:rPr lang="en-US" altLang="ja-JP" sz="1400" dirty="0">
                <a:latin typeface="+mn-ea"/>
              </a:rPr>
              <a:t>E</a:t>
            </a:r>
            <a:r>
              <a:rPr lang="en-US" altLang="zh-TW" sz="1400" dirty="0">
                <a:latin typeface="+mn-ea"/>
              </a:rPr>
              <a:t>nvironment construction </a:t>
            </a:r>
            <a:r>
              <a:rPr lang="ja-JP" altLang="en-US" sz="1400" dirty="0" smtClean="0">
                <a:latin typeface="+mn-ea"/>
              </a:rPr>
              <a:t>（</a:t>
            </a:r>
            <a:r>
              <a:rPr lang="en-US" altLang="ja-JP" sz="1400" dirty="0">
                <a:latin typeface="+mn-ea"/>
              </a:rPr>
              <a:t>9</a:t>
            </a:r>
            <a:r>
              <a:rPr lang="en-US" altLang="ja-JP" sz="1400" dirty="0" smtClean="0">
                <a:latin typeface="+mn-ea"/>
              </a:rPr>
              <a:t>/11</a:t>
            </a:r>
            <a:r>
              <a:rPr lang="ja-JP" altLang="en-US" sz="1400" dirty="0" smtClean="0">
                <a:latin typeface="+mn-ea"/>
              </a:rPr>
              <a:t>）</a:t>
            </a:r>
            <a:endParaRPr lang="ja-JP" altLang="en-US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   </a:t>
            </a:r>
            <a:r>
              <a:rPr lang="en-US" altLang="ja-JP" sz="1400" dirty="0" smtClean="0">
                <a:latin typeface="+mn-ea"/>
              </a:rPr>
              <a:t>3.13  </a:t>
            </a:r>
            <a:r>
              <a:rPr lang="en-US" altLang="ja-JP" sz="1400" dirty="0">
                <a:latin typeface="+mn-ea"/>
              </a:rPr>
              <a:t>E</a:t>
            </a:r>
            <a:r>
              <a:rPr lang="en-US" altLang="zh-TW" sz="1400" dirty="0">
                <a:latin typeface="+mn-ea"/>
              </a:rPr>
              <a:t>nvironment construction </a:t>
            </a:r>
            <a:r>
              <a:rPr lang="ja-JP" altLang="en-US" sz="1400" dirty="0" smtClean="0">
                <a:latin typeface="+mn-ea"/>
              </a:rPr>
              <a:t>（</a:t>
            </a:r>
            <a:r>
              <a:rPr lang="en-US" altLang="ja-JP" sz="1400" dirty="0" smtClean="0">
                <a:latin typeface="+mn-ea"/>
              </a:rPr>
              <a:t>10/11)</a:t>
            </a:r>
            <a:br>
              <a:rPr lang="en-US" altLang="ja-JP" sz="1400" dirty="0" smtClean="0">
                <a:latin typeface="+mn-ea"/>
              </a:rPr>
            </a:br>
            <a:r>
              <a:rPr lang="en-US" altLang="ja-JP" sz="1400" dirty="0">
                <a:latin typeface="+mn-ea"/>
              </a:rPr>
              <a:t> </a:t>
            </a:r>
            <a:r>
              <a:rPr lang="en-US" altLang="ja-JP" sz="1400" dirty="0" smtClean="0">
                <a:latin typeface="+mn-ea"/>
              </a:rPr>
              <a:t>   3.14 </a:t>
            </a:r>
            <a:r>
              <a:rPr lang="en-US" altLang="ja-JP" sz="1400" dirty="0">
                <a:latin typeface="+mn-ea"/>
              </a:rPr>
              <a:t>E</a:t>
            </a:r>
            <a:r>
              <a:rPr lang="en-US" altLang="zh-TW" sz="1400" dirty="0">
                <a:latin typeface="+mn-ea"/>
              </a:rPr>
              <a:t>nvironment construction </a:t>
            </a:r>
            <a:r>
              <a:rPr lang="en-US" altLang="zh-TW" sz="1400" dirty="0" smtClean="0">
                <a:latin typeface="+mn-ea"/>
              </a:rPr>
              <a:t> </a:t>
            </a:r>
            <a:r>
              <a:rPr lang="ja-JP" altLang="en-US" sz="1400" dirty="0" smtClean="0">
                <a:latin typeface="+mn-ea"/>
              </a:rPr>
              <a:t>（</a:t>
            </a:r>
            <a:r>
              <a:rPr lang="en-US" altLang="ja-JP" sz="1400" dirty="0" smtClean="0">
                <a:latin typeface="+mn-ea"/>
              </a:rPr>
              <a:t>11/11</a:t>
            </a:r>
            <a:r>
              <a:rPr lang="en-US" altLang="ja-JP" sz="1400" dirty="0">
                <a:latin typeface="+mn-ea"/>
              </a:rPr>
              <a:t>)</a:t>
            </a:r>
          </a:p>
          <a:p>
            <a:endParaRPr lang="en-US" altLang="ja-JP" sz="1400" dirty="0">
              <a:latin typeface="+mn-ea"/>
            </a:endParaRPr>
          </a:p>
        </p:txBody>
      </p:sp>
      <p:sp>
        <p:nvSpPr>
          <p:cNvPr id="6" name="正方形/長方形 5"/>
          <p:cNvSpPr/>
          <p:nvPr/>
        </p:nvSpPr>
        <p:spPr bwMode="auto">
          <a:xfrm>
            <a:off x="5076070" y="523360"/>
            <a:ext cx="3600500" cy="6335884"/>
          </a:xfrm>
          <a:prstGeom prst="rect">
            <a:avLst/>
          </a:prstGeom>
          <a:noFill/>
          <a:ln w="12700">
            <a:noFill/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Font typeface="+mj-lt"/>
              <a:buAutoNum type="arabicPeriod" startAt="4"/>
            </a:pPr>
            <a:r>
              <a:rPr lang="en-US" altLang="ja-JP" sz="1400" dirty="0">
                <a:latin typeface="+mn-ea"/>
              </a:rPr>
              <a:t>OASE operation check</a:t>
            </a:r>
          </a:p>
          <a:p>
            <a:r>
              <a:rPr lang="en-US" altLang="zh-TW" sz="1400" dirty="0">
                <a:latin typeface="+mn-ea"/>
              </a:rPr>
              <a:t>    4.1</a:t>
            </a:r>
            <a:r>
              <a:rPr lang="zh-TW" altLang="en-US" sz="1400" dirty="0">
                <a:latin typeface="+mn-ea"/>
              </a:rPr>
              <a:t>　 </a:t>
            </a:r>
            <a:r>
              <a:rPr lang="en-US" altLang="zh-TW" sz="1400" dirty="0">
                <a:latin typeface="+mn-ea"/>
              </a:rPr>
              <a:t>O</a:t>
            </a:r>
            <a:r>
              <a:rPr lang="en-US" altLang="ja-JP" sz="1400" dirty="0">
                <a:latin typeface="+mn-ea"/>
              </a:rPr>
              <a:t>peration check </a:t>
            </a:r>
            <a:r>
              <a:rPr lang="zh-TW" altLang="en-US" sz="1400" dirty="0">
                <a:latin typeface="+mn-ea"/>
              </a:rPr>
              <a:t>（</a:t>
            </a:r>
            <a:r>
              <a:rPr lang="en-US" altLang="zh-TW" sz="1400" dirty="0" smtClean="0">
                <a:latin typeface="+mn-ea"/>
              </a:rPr>
              <a:t>1/4</a:t>
            </a:r>
            <a:r>
              <a:rPr lang="zh-TW" altLang="en-US" sz="1400" dirty="0" smtClean="0">
                <a:latin typeface="+mn-ea"/>
              </a:rPr>
              <a:t>）</a:t>
            </a:r>
            <a:endParaRPr lang="zh-TW" altLang="en-US" sz="1400" dirty="0">
              <a:latin typeface="+mn-ea"/>
            </a:endParaRPr>
          </a:p>
          <a:p>
            <a:r>
              <a:rPr lang="en-US" altLang="zh-TW" sz="1400" dirty="0">
                <a:latin typeface="+mn-ea"/>
              </a:rPr>
              <a:t>    4.2</a:t>
            </a:r>
            <a:r>
              <a:rPr lang="zh-TW" altLang="en-US" sz="1400" dirty="0">
                <a:latin typeface="+mn-ea"/>
              </a:rPr>
              <a:t>　 </a:t>
            </a:r>
            <a:r>
              <a:rPr lang="en-US" altLang="zh-TW" sz="1400" dirty="0">
                <a:latin typeface="+mn-ea"/>
              </a:rPr>
              <a:t>O</a:t>
            </a:r>
            <a:r>
              <a:rPr lang="en-US" altLang="ja-JP" sz="1400" dirty="0">
                <a:latin typeface="+mn-ea"/>
              </a:rPr>
              <a:t>peration check </a:t>
            </a:r>
            <a:r>
              <a:rPr lang="zh-TW" altLang="en-US" sz="1400" dirty="0">
                <a:latin typeface="+mn-ea"/>
              </a:rPr>
              <a:t>（</a:t>
            </a:r>
            <a:r>
              <a:rPr lang="en-US" altLang="zh-TW" sz="1400" dirty="0" smtClean="0">
                <a:latin typeface="+mn-ea"/>
              </a:rPr>
              <a:t>2/4</a:t>
            </a:r>
            <a:r>
              <a:rPr lang="zh-TW" altLang="en-US" sz="1400" dirty="0" smtClean="0">
                <a:latin typeface="+mn-ea"/>
              </a:rPr>
              <a:t>）</a:t>
            </a:r>
            <a:endParaRPr lang="zh-TW" altLang="en-US" sz="1400" dirty="0">
              <a:latin typeface="+mn-ea"/>
            </a:endParaRPr>
          </a:p>
          <a:p>
            <a:r>
              <a:rPr lang="en-US" altLang="zh-TW" sz="1400" dirty="0">
                <a:latin typeface="+mn-ea"/>
              </a:rPr>
              <a:t>    4.3</a:t>
            </a:r>
            <a:r>
              <a:rPr lang="zh-TW" altLang="en-US" sz="1400" dirty="0">
                <a:latin typeface="+mn-ea"/>
              </a:rPr>
              <a:t>　 </a:t>
            </a:r>
            <a:r>
              <a:rPr lang="en-US" altLang="zh-TW" sz="1400" dirty="0">
                <a:latin typeface="+mn-ea"/>
              </a:rPr>
              <a:t>O</a:t>
            </a:r>
            <a:r>
              <a:rPr lang="en-US" altLang="ja-JP" sz="1400" dirty="0">
                <a:latin typeface="+mn-ea"/>
              </a:rPr>
              <a:t>peration check </a:t>
            </a:r>
            <a:r>
              <a:rPr lang="zh-TW" altLang="en-US" sz="1400" dirty="0">
                <a:latin typeface="+mn-ea"/>
              </a:rPr>
              <a:t>（</a:t>
            </a:r>
            <a:r>
              <a:rPr lang="en-US" altLang="zh-TW" sz="1400" dirty="0" smtClean="0">
                <a:latin typeface="+mn-ea"/>
              </a:rPr>
              <a:t>3/4</a:t>
            </a:r>
            <a:r>
              <a:rPr lang="zh-TW" altLang="en-US" sz="1400" dirty="0" smtClean="0">
                <a:latin typeface="+mn-ea"/>
              </a:rPr>
              <a:t>）</a:t>
            </a:r>
            <a:endParaRPr lang="zh-TW" altLang="en-US" sz="1400" dirty="0">
              <a:latin typeface="+mn-ea"/>
            </a:endParaRPr>
          </a:p>
          <a:p>
            <a:r>
              <a:rPr lang="en-US" altLang="zh-TW" sz="1400" dirty="0">
                <a:latin typeface="+mn-ea"/>
              </a:rPr>
              <a:t>    4.4</a:t>
            </a:r>
            <a:r>
              <a:rPr lang="zh-TW" altLang="en-US" sz="1400" dirty="0">
                <a:latin typeface="+mn-ea"/>
              </a:rPr>
              <a:t>　 </a:t>
            </a:r>
            <a:r>
              <a:rPr lang="en-US" altLang="zh-TW" sz="1400" dirty="0">
                <a:latin typeface="+mn-ea"/>
              </a:rPr>
              <a:t>O</a:t>
            </a:r>
            <a:r>
              <a:rPr lang="en-US" altLang="ja-JP" sz="1400" dirty="0">
                <a:latin typeface="+mn-ea"/>
              </a:rPr>
              <a:t>peration check </a:t>
            </a:r>
            <a:r>
              <a:rPr lang="zh-TW" altLang="en-US" sz="1400" dirty="0">
                <a:latin typeface="+mn-ea"/>
              </a:rPr>
              <a:t>（</a:t>
            </a:r>
            <a:r>
              <a:rPr lang="en-US" altLang="zh-TW" sz="1400" dirty="0" smtClean="0">
                <a:latin typeface="+mn-ea"/>
              </a:rPr>
              <a:t>4/4</a:t>
            </a:r>
            <a:r>
              <a:rPr lang="zh-TW" altLang="en-US" sz="1400" dirty="0" smtClean="0">
                <a:latin typeface="+mn-ea"/>
              </a:rPr>
              <a:t>）</a:t>
            </a:r>
            <a:endParaRPr lang="zh-TW" altLang="en-US" sz="1400" dirty="0">
              <a:latin typeface="+mn-ea"/>
            </a:endParaRPr>
          </a:p>
          <a:p>
            <a:r>
              <a:rPr lang="en-US" altLang="ja-JP" sz="1400" dirty="0" smtClean="0">
                <a:latin typeface="+mn-ea"/>
              </a:rPr>
              <a:t> </a:t>
            </a:r>
            <a:endParaRPr lang="en-US" altLang="ja-JP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17396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3.13</a:t>
            </a:r>
            <a:r>
              <a:rPr lang="ja-JP" altLang="en-US" dirty="0"/>
              <a:t>　</a:t>
            </a:r>
            <a:r>
              <a:rPr lang="en-US" altLang="ja-JP" dirty="0"/>
              <a:t> Environment construction </a:t>
            </a:r>
            <a:r>
              <a:rPr lang="ja-JP" altLang="en-US" dirty="0" smtClean="0"/>
              <a:t>（</a:t>
            </a:r>
            <a:r>
              <a:rPr lang="en-US" altLang="ja-JP" dirty="0" smtClean="0"/>
              <a:t>10/11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692620"/>
            <a:ext cx="8964487" cy="5760568"/>
          </a:xfrm>
        </p:spPr>
        <p:txBody>
          <a:bodyPr>
            <a:normAutofit/>
          </a:bodyPr>
          <a:lstStyle/>
          <a:p>
            <a:r>
              <a:rPr lang="en-US" altLang="ja-JP" dirty="0"/>
              <a:t>Answer file example.(oase_answers.txt)</a:t>
            </a:r>
            <a:r>
              <a:rPr lang="ja-JP" altLang="en-US" dirty="0"/>
              <a:t> </a:t>
            </a:r>
            <a:r>
              <a:rPr lang="en-US" altLang="ja-JP" dirty="0" smtClean="0"/>
              <a:t>4/4</a:t>
            </a:r>
            <a:endParaRPr lang="en-US" altLang="ja-JP" dirty="0"/>
          </a:p>
          <a:p>
            <a:pPr lvl="1"/>
            <a:endParaRPr lang="en-US" altLang="ja-JP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690" y="1196690"/>
            <a:ext cx="4376458" cy="5070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182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3.11</a:t>
            </a:r>
            <a:r>
              <a:rPr lang="ja-JP" altLang="en-US" dirty="0"/>
              <a:t>　</a:t>
            </a:r>
            <a:r>
              <a:rPr lang="en-US" altLang="ja-JP" dirty="0" smtClean="0"/>
              <a:t>Environment construction</a:t>
            </a:r>
            <a:r>
              <a:rPr lang="ja-JP" altLang="en-US" dirty="0" smtClean="0"/>
              <a:t>（</a:t>
            </a:r>
            <a:r>
              <a:rPr lang="en-US" altLang="ja-JP" dirty="0" smtClean="0"/>
              <a:t>11/11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 rIns="0">
            <a:normAutofit fontScale="92500" lnSpcReduction="20000"/>
          </a:bodyPr>
          <a:lstStyle/>
          <a:p>
            <a:r>
              <a:rPr lang="en-US" altLang="ja-JP" dirty="0" smtClean="0"/>
              <a:t>Change directory</a:t>
            </a:r>
            <a:endParaRPr lang="en-US" altLang="ja-JP" dirty="0"/>
          </a:p>
          <a:p>
            <a:pPr lvl="1"/>
            <a:r>
              <a:rPr lang="en-US" altLang="ja-JP" dirty="0" smtClean="0"/>
              <a:t>Move to the directory which contains the settings file and shell for environment construction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sz="1500" dirty="0"/>
              <a:t>$ cd oase-</a:t>
            </a:r>
            <a:r>
              <a:rPr lang="en-US" altLang="ja-JP" sz="1500" dirty="0">
                <a:solidFill>
                  <a:srgbClr val="FF0000"/>
                </a:solidFill>
              </a:rPr>
              <a:t>x.x.x</a:t>
            </a:r>
            <a:r>
              <a:rPr lang="en-US" altLang="ja-JP" sz="1500" dirty="0"/>
              <a:t>/oase_install_package/install_scripts</a:t>
            </a:r>
          </a:p>
          <a:p>
            <a:endParaRPr lang="en-US" altLang="ja-JP" dirty="0" smtClean="0"/>
          </a:p>
          <a:p>
            <a:r>
              <a:rPr lang="en-US" altLang="ja-JP" dirty="0" smtClean="0"/>
              <a:t>Execute environment construction tool(online version)</a:t>
            </a:r>
            <a:endParaRPr lang="en-US" altLang="ja-JP" dirty="0"/>
          </a:p>
          <a:p>
            <a:pPr lvl="1"/>
            <a:r>
              <a:rPr lang="en-US" altLang="ja-JP" dirty="0" smtClean="0"/>
              <a:t>Execute environment construction tool with the following command.</a:t>
            </a:r>
          </a:p>
          <a:p>
            <a:pPr lvl="1"/>
            <a:endParaRPr lang="en-US" altLang="ja-JP" dirty="0"/>
          </a:p>
          <a:p>
            <a:pPr marL="180000" lvl="1" indent="0">
              <a:buNone/>
            </a:pPr>
            <a:r>
              <a:rPr lang="ja-JP" altLang="en-US" dirty="0"/>
              <a:t>　</a:t>
            </a:r>
            <a:r>
              <a:rPr lang="en-US" altLang="ja-JP" sz="1500" dirty="0" smtClean="0"/>
              <a:t>$ sh </a:t>
            </a:r>
            <a:r>
              <a:rPr lang="en-US" altLang="ja-JP" sz="1500" kern="100" dirty="0"/>
              <a:t>oase_online_installer.sh</a:t>
            </a:r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lvl="1"/>
            <a:r>
              <a:rPr lang="en-US" altLang="ja-JP" dirty="0" smtClean="0"/>
              <a:t>The installation of OASE is completed.</a:t>
            </a:r>
            <a:endParaRPr lang="en-US" altLang="ja-JP" dirty="0"/>
          </a:p>
          <a:p>
            <a:pPr marL="180000" lvl="1" indent="0">
              <a:buNone/>
            </a:pPr>
            <a:endParaRPr lang="en-US" altLang="ja-JP" dirty="0"/>
          </a:p>
          <a:p>
            <a:pPr marL="180000" lvl="1" indent="0">
              <a:buNone/>
            </a:pPr>
            <a:endParaRPr lang="en-US" altLang="ja-JP" dirty="0"/>
          </a:p>
          <a:p>
            <a:pPr marL="360000" lvl="2" indent="0">
              <a:buNone/>
            </a:pPr>
            <a:endParaRPr lang="en-US" altLang="ja-JP" sz="1600" dirty="0"/>
          </a:p>
          <a:p>
            <a:pPr marL="360000" lvl="2" indent="0">
              <a:buNone/>
            </a:pPr>
            <a:endParaRPr lang="en-US" altLang="ja-JP" sz="1600" kern="100" dirty="0"/>
          </a:p>
          <a:p>
            <a:pPr marL="360000" lvl="2" indent="0">
              <a:buNone/>
            </a:pPr>
            <a:endParaRPr lang="en-US" altLang="ja-JP" dirty="0"/>
          </a:p>
          <a:p>
            <a:pPr marL="360000" lvl="2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/>
            </a:r>
            <a:br>
              <a:rPr lang="en-US" altLang="ja-JP" dirty="0"/>
            </a:b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564103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/>
              <a:t>4.</a:t>
            </a:r>
            <a:r>
              <a:rPr lang="ja-JP" altLang="en-US" dirty="0"/>
              <a:t>　</a:t>
            </a:r>
            <a:r>
              <a:rPr lang="en-US" altLang="ja-JP" dirty="0" smtClean="0"/>
              <a:t>OASE operation check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66568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4.1</a:t>
            </a:r>
            <a:r>
              <a:rPr lang="ja-JP" altLang="en-US" dirty="0"/>
              <a:t>　</a:t>
            </a:r>
            <a:r>
              <a:rPr lang="en-US" altLang="ja-JP" dirty="0" smtClean="0"/>
              <a:t>Operation check</a:t>
            </a:r>
            <a:r>
              <a:rPr lang="ja-JP" altLang="en-US" dirty="0" smtClean="0"/>
              <a:t>（</a:t>
            </a:r>
            <a:r>
              <a:rPr lang="en-US" altLang="ja-JP" dirty="0" smtClean="0"/>
              <a:t>1/4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ja-JP" dirty="0" smtClean="0"/>
              <a:t>Access URL</a:t>
            </a:r>
            <a:endParaRPr lang="en-US" altLang="ja-JP" dirty="0"/>
          </a:p>
          <a:p>
            <a:pPr lvl="1"/>
            <a:r>
              <a:rPr lang="en-US" altLang="ja-JP" dirty="0" smtClean="0"/>
              <a:t>Please access the login screen from the following URL.</a:t>
            </a:r>
            <a:endParaRPr lang="en-US" altLang="ja-JP" dirty="0"/>
          </a:p>
          <a:p>
            <a:pPr lvl="1"/>
            <a:r>
              <a:rPr lang="en-US" altLang="ja-JP" dirty="0"/>
              <a:t>URL</a:t>
            </a:r>
            <a:r>
              <a:rPr lang="ja-JP" altLang="ja-JP" dirty="0" smtClean="0"/>
              <a:t>：</a:t>
            </a:r>
            <a:r>
              <a:rPr lang="en-US" altLang="ja-JP" b="1" dirty="0" smtClean="0">
                <a:solidFill>
                  <a:srgbClr val="FF0000"/>
                </a:solidFill>
              </a:rPr>
              <a:t>https</a:t>
            </a:r>
            <a:r>
              <a:rPr lang="en-US" altLang="ja-JP" b="1" dirty="0">
                <a:solidFill>
                  <a:srgbClr val="FF0000"/>
                </a:solidFill>
              </a:rPr>
              <a:t>://exastro-oase/oase_web/top/login</a:t>
            </a:r>
          </a:p>
          <a:p>
            <a:pPr marL="180000" lvl="1" indent="0">
              <a:buNone/>
            </a:pPr>
            <a:r>
              <a:rPr lang="en-US" altLang="ja-JP" b="1" dirty="0" smtClean="0">
                <a:solidFill>
                  <a:srgbClr val="FF0000"/>
                </a:solidFill>
              </a:rPr>
              <a:t> ※Accessing from both HTTP and HTTPS are available after installation.</a:t>
            </a:r>
            <a:endParaRPr lang="en-US" altLang="ja-JP" b="1" dirty="0">
              <a:solidFill>
                <a:srgbClr val="FF0000"/>
              </a:solidFill>
            </a:endParaRPr>
          </a:p>
          <a:p>
            <a:pPr marL="180000" lvl="1" indent="0">
              <a:buNone/>
            </a:pPr>
            <a:r>
              <a:rPr lang="en-US" altLang="ja-JP" b="1" dirty="0" smtClean="0">
                <a:solidFill>
                  <a:srgbClr val="FF0000"/>
                </a:solidFill>
              </a:rPr>
              <a:t> Since HTTP is insecure, accessing from HTTPS is recommended.</a:t>
            </a:r>
          </a:p>
          <a:p>
            <a:pPr marL="180000" lvl="1" indent="0">
              <a:buNone/>
            </a:pPr>
            <a:r>
              <a:rPr lang="en-US" altLang="ja-JP" b="1" dirty="0" smtClean="0">
                <a:solidFill>
                  <a:srgbClr val="FF0000"/>
                </a:solidFill>
              </a:rPr>
              <a:t> Please check from Operation check(4/4) for the method to access from HTTP. </a:t>
            </a:r>
          </a:p>
          <a:p>
            <a:pPr lvl="1"/>
            <a:endParaRPr lang="en-US" altLang="ja-JP" dirty="0" smtClean="0"/>
          </a:p>
          <a:p>
            <a:pPr lvl="0"/>
            <a:r>
              <a:rPr lang="en-US" altLang="ja-JP" dirty="0" smtClean="0"/>
              <a:t>Login</a:t>
            </a:r>
            <a:endParaRPr lang="en-US" altLang="ja-JP" dirty="0"/>
          </a:p>
          <a:p>
            <a:pPr lvl="1"/>
            <a:r>
              <a:rPr lang="en-US" altLang="ja-JP" dirty="0" smtClean="0"/>
              <a:t>Please enter the specific Login ID and default password then click the [Login] button when the login screen of OASE is displayed.</a:t>
            </a:r>
            <a:endParaRPr lang="ja-JP" altLang="ja-JP" dirty="0"/>
          </a:p>
          <a:p>
            <a:pPr marL="180000" lvl="1" indent="0">
              <a:buNone/>
            </a:pPr>
            <a:r>
              <a:rPr lang="ja-JP" altLang="ja-JP" dirty="0"/>
              <a:t>　　</a:t>
            </a:r>
            <a:r>
              <a:rPr lang="ja-JP" altLang="ja-JP" dirty="0" smtClean="0"/>
              <a:t>・</a:t>
            </a:r>
            <a:r>
              <a:rPr lang="en-US" altLang="ja-JP" dirty="0" smtClean="0"/>
              <a:t>Login ID</a:t>
            </a:r>
            <a:r>
              <a:rPr lang="ja-JP" altLang="ja-JP" dirty="0"/>
              <a:t>　　：</a:t>
            </a:r>
            <a:r>
              <a:rPr lang="ja-JP" altLang="en-US" dirty="0"/>
              <a:t> </a:t>
            </a:r>
            <a:r>
              <a:rPr lang="en-US" altLang="ja-JP" dirty="0"/>
              <a:t>administrator</a:t>
            </a:r>
            <a:endParaRPr lang="ja-JP" altLang="ja-JP" dirty="0"/>
          </a:p>
          <a:p>
            <a:pPr marL="180000" lvl="1" indent="0">
              <a:buNone/>
            </a:pPr>
            <a:r>
              <a:rPr lang="ja-JP" altLang="ja-JP" dirty="0"/>
              <a:t>　　</a:t>
            </a:r>
            <a:r>
              <a:rPr lang="ja-JP" altLang="ja-JP" dirty="0" smtClean="0"/>
              <a:t>・</a:t>
            </a:r>
            <a:r>
              <a:rPr lang="en-US" altLang="ja-JP" dirty="0" smtClean="0"/>
              <a:t>Default password</a:t>
            </a:r>
            <a:r>
              <a:rPr lang="ja-JP" altLang="ja-JP" dirty="0" smtClean="0"/>
              <a:t>： </a:t>
            </a:r>
            <a:r>
              <a:rPr lang="en-US" altLang="ja-JP" dirty="0"/>
              <a:t>oaseoaseoase</a:t>
            </a:r>
          </a:p>
          <a:p>
            <a:pPr marL="180000" lvl="1" indent="0">
              <a:buNone/>
            </a:pPr>
            <a:endParaRPr lang="ja-JP" altLang="ja-JP" dirty="0"/>
          </a:p>
          <a:p>
            <a:pPr lvl="1"/>
            <a:r>
              <a:rPr lang="en-US" altLang="ja-JP" dirty="0" smtClean="0"/>
              <a:t>The screen will move to [Change password screen] if it is the first login after installation.</a:t>
            </a:r>
            <a:endParaRPr lang="ja-JP" altLang="ja-JP" dirty="0"/>
          </a:p>
          <a:p>
            <a:pPr lvl="1"/>
            <a:r>
              <a:rPr lang="en-US" altLang="ja-JP" dirty="0" smtClean="0"/>
              <a:t>Please change the default password from the change password screen.</a:t>
            </a:r>
            <a:endParaRPr lang="ja-JP" altLang="ja-JP" dirty="0"/>
          </a:p>
          <a:p>
            <a:pPr lvl="1"/>
            <a:endParaRPr lang="ja-JP" altLang="en-US" dirty="0"/>
          </a:p>
          <a:p>
            <a:pPr lvl="1"/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97253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668"/>
          <a:stretch/>
        </p:blipFill>
        <p:spPr>
          <a:xfrm>
            <a:off x="543190" y="846707"/>
            <a:ext cx="8056646" cy="4094504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4.4</a:t>
            </a:r>
            <a:r>
              <a:rPr lang="ja-JP" altLang="en-US" dirty="0"/>
              <a:t>　</a:t>
            </a:r>
            <a:r>
              <a:rPr lang="en-US" altLang="ja-JP" dirty="0" smtClean="0"/>
              <a:t>Operation check</a:t>
            </a:r>
            <a:r>
              <a:rPr lang="ja-JP" altLang="en-US" dirty="0" smtClean="0"/>
              <a:t>（</a:t>
            </a:r>
            <a:r>
              <a:rPr lang="en-US" altLang="ja-JP" dirty="0" smtClean="0"/>
              <a:t>2/4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en-US" altLang="ja-JP" dirty="0" smtClean="0"/>
              <a:t>OASE login screen</a:t>
            </a:r>
            <a:endParaRPr kumimoji="1" lang="en-US" altLang="ja-JP" dirty="0"/>
          </a:p>
          <a:p>
            <a:pPr lvl="1"/>
            <a:r>
              <a:rPr lang="en-US" altLang="ja-JP" dirty="0" smtClean="0"/>
              <a:t>If OASE is installed properly, the following login screen will be displayed.</a:t>
            </a:r>
            <a:endParaRPr kumimoji="1" lang="ja-JP" altLang="en-US" dirty="0"/>
          </a:p>
        </p:txBody>
      </p:sp>
      <p:cxnSp>
        <p:nvCxnSpPr>
          <p:cNvPr id="5" name="直線コネクタ 4"/>
          <p:cNvCxnSpPr/>
          <p:nvPr/>
        </p:nvCxnSpPr>
        <p:spPr bwMode="auto">
          <a:xfrm flipH="1">
            <a:off x="2436535" y="3356990"/>
            <a:ext cx="983305" cy="286851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bevel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6" name="直線コネクタ 5"/>
          <p:cNvCxnSpPr/>
          <p:nvPr/>
        </p:nvCxnSpPr>
        <p:spPr bwMode="auto">
          <a:xfrm>
            <a:off x="3419840" y="3356990"/>
            <a:ext cx="100814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7" name="直線コネクタ 6"/>
          <p:cNvCxnSpPr/>
          <p:nvPr/>
        </p:nvCxnSpPr>
        <p:spPr bwMode="auto">
          <a:xfrm>
            <a:off x="643561" y="3633803"/>
            <a:ext cx="1800250" cy="10038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8" name="テキスト ボックス 7"/>
          <p:cNvSpPr txBox="1"/>
          <p:nvPr/>
        </p:nvSpPr>
        <p:spPr>
          <a:xfrm>
            <a:off x="539440" y="3441340"/>
            <a:ext cx="20230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00" dirty="0" smtClean="0">
                <a:solidFill>
                  <a:srgbClr val="FF0000"/>
                </a:solidFill>
              </a:rPr>
              <a:t>Login ID</a:t>
            </a:r>
            <a:r>
              <a:rPr lang="ja-JP" altLang="en-US" sz="1000" dirty="0">
                <a:solidFill>
                  <a:srgbClr val="FF0000"/>
                </a:solidFill>
              </a:rPr>
              <a:t>： </a:t>
            </a:r>
            <a:r>
              <a:rPr lang="en-US" altLang="ja-JP" sz="1000" dirty="0">
                <a:solidFill>
                  <a:srgbClr val="FF0000"/>
                </a:solidFill>
              </a:rPr>
              <a:t>administrator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cxnSp>
        <p:nvCxnSpPr>
          <p:cNvPr id="11" name="直線コネクタ 10"/>
          <p:cNvCxnSpPr/>
          <p:nvPr/>
        </p:nvCxnSpPr>
        <p:spPr bwMode="auto">
          <a:xfrm flipH="1">
            <a:off x="2436535" y="3933782"/>
            <a:ext cx="983306" cy="198755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bevel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2" name="直線コネクタ 11"/>
          <p:cNvCxnSpPr/>
          <p:nvPr/>
        </p:nvCxnSpPr>
        <p:spPr bwMode="auto">
          <a:xfrm>
            <a:off x="3419840" y="3933782"/>
            <a:ext cx="100814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直線コネクタ 12"/>
          <p:cNvCxnSpPr/>
          <p:nvPr/>
        </p:nvCxnSpPr>
        <p:spPr bwMode="auto">
          <a:xfrm>
            <a:off x="589738" y="4127519"/>
            <a:ext cx="1854073" cy="8163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4" name="テキスト ボックス 13"/>
          <p:cNvSpPr txBox="1"/>
          <p:nvPr/>
        </p:nvSpPr>
        <p:spPr>
          <a:xfrm>
            <a:off x="374738" y="3933782"/>
            <a:ext cx="22767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00" dirty="0" smtClean="0">
                <a:solidFill>
                  <a:srgbClr val="FF0000"/>
                </a:solidFill>
              </a:rPr>
              <a:t>Default password</a:t>
            </a:r>
            <a:r>
              <a:rPr lang="ja-JP" altLang="en-US" sz="1000" dirty="0" smtClean="0">
                <a:solidFill>
                  <a:srgbClr val="FF0000"/>
                </a:solidFill>
              </a:rPr>
              <a:t>：</a:t>
            </a:r>
            <a:r>
              <a:rPr lang="en-US" altLang="ja-JP" sz="1000" dirty="0">
                <a:solidFill>
                  <a:srgbClr val="FF0000"/>
                </a:solidFill>
              </a:rPr>
              <a:t>oaseoaseoase</a:t>
            </a:r>
          </a:p>
        </p:txBody>
      </p:sp>
    </p:spTree>
    <p:extLst>
      <p:ext uri="{BB962C8B-B14F-4D97-AF65-F5344CB8AC3E}">
        <p14:creationId xmlns:p14="http://schemas.microsoft.com/office/powerpoint/2010/main" val="1650538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4.5</a:t>
            </a:r>
            <a:r>
              <a:rPr lang="ja-JP" altLang="en-US" dirty="0"/>
              <a:t>　</a:t>
            </a:r>
            <a:r>
              <a:rPr lang="en-US" altLang="ja-JP" dirty="0" smtClean="0"/>
              <a:t>Operation check</a:t>
            </a:r>
            <a:r>
              <a:rPr lang="ja-JP" altLang="en-US" dirty="0" smtClean="0"/>
              <a:t>（</a:t>
            </a:r>
            <a:r>
              <a:rPr lang="en-US" altLang="ja-JP" dirty="0" smtClean="0"/>
              <a:t>3/4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ja-JP" dirty="0" smtClean="0"/>
              <a:t>Check contents according to the display of each menu</a:t>
            </a:r>
            <a:endParaRPr lang="en-US" altLang="ja-JP" dirty="0"/>
          </a:p>
          <a:p>
            <a:pPr lvl="1"/>
            <a:r>
              <a:rPr lang="en-US" altLang="ja-JP" dirty="0" smtClean="0"/>
              <a:t>Please check if the following menu are displayed after login.</a:t>
            </a:r>
            <a:endParaRPr lang="ja-JP" altLang="ja-JP" dirty="0"/>
          </a:p>
          <a:p>
            <a:pPr lvl="1"/>
            <a:endParaRPr kumimoji="1" lang="ja-JP" altLang="en-US" dirty="0"/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4747295"/>
              </p:ext>
            </p:extLst>
          </p:nvPr>
        </p:nvGraphicFramePr>
        <p:xfrm>
          <a:off x="1259540" y="2276841"/>
          <a:ext cx="6624920" cy="25339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681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6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349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Function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Menu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8615">
                <a:tc row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OASE</a:t>
                      </a:r>
                      <a:r>
                        <a:rPr lang="en-US" altLang="ja-JP" sz="1050" kern="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screen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Times New Roman" panose="02020603050405020304" pitchFamily="18" charset="0"/>
                        </a:rPr>
                        <a:t>DashBoard</a:t>
                      </a:r>
                      <a:endParaRPr lang="ja-JP" sz="1050" kern="100" dirty="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407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Rule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9730"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System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809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Management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0859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4.4</a:t>
            </a:r>
            <a:r>
              <a:rPr lang="ja-JP" altLang="en-US" dirty="0"/>
              <a:t>　</a:t>
            </a:r>
            <a:r>
              <a:rPr lang="en-US" altLang="ja-JP" dirty="0" smtClean="0"/>
              <a:t>Operation check</a:t>
            </a:r>
            <a:r>
              <a:rPr lang="ja-JP" altLang="en-US" dirty="0" smtClean="0"/>
              <a:t>（</a:t>
            </a:r>
            <a:r>
              <a:rPr lang="en-US" altLang="ja-JP" dirty="0" smtClean="0"/>
              <a:t>4/4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ja-JP" dirty="0"/>
              <a:t>Preparation for accessing with HTTPS</a:t>
            </a:r>
            <a:r>
              <a:rPr lang="en-US" altLang="ja-JP" dirty="0" smtClean="0"/>
              <a:t>.</a:t>
            </a:r>
            <a:br>
              <a:rPr lang="en-US" altLang="ja-JP" dirty="0" smtClean="0"/>
            </a:br>
            <a:endParaRPr lang="ja-JP" altLang="en-US" dirty="0"/>
          </a:p>
          <a:p>
            <a:pPr lvl="1"/>
            <a:r>
              <a:rPr lang="en-US" altLang="ja-JP" dirty="0"/>
              <a:t>Register the host set in the Answer file's "oase_domain" to the environment's DNS Server or the operator device's "hosts</a:t>
            </a:r>
            <a:r>
              <a:rPr lang="en-US" altLang="ja-JP" dirty="0" smtClean="0"/>
              <a:t>".</a:t>
            </a:r>
          </a:p>
          <a:p>
            <a:pPr lvl="1"/>
            <a:r>
              <a:rPr lang="en-US" altLang="ja-JP" dirty="0"/>
              <a:t>Import the certificate to the Operator device (Windows</a:t>
            </a:r>
            <a:r>
              <a:rPr lang="en-US" altLang="ja-JP" dirty="0" smtClean="0"/>
              <a:t>)</a:t>
            </a:r>
            <a:br>
              <a:rPr lang="en-US" altLang="ja-JP" dirty="0" smtClean="0"/>
            </a:br>
            <a:r>
              <a:rPr lang="ja-JP" altLang="en-US" dirty="0" smtClean="0"/>
              <a:t>　</a:t>
            </a:r>
            <a:r>
              <a:rPr lang="en-US" altLang="ja-JP" dirty="0"/>
              <a:t>If you are not using user specified server </a:t>
            </a:r>
            <a:r>
              <a:rPr lang="en-US" altLang="ja-JP" dirty="0" smtClean="0"/>
              <a:t>certificates, </a:t>
            </a:r>
            <a:r>
              <a:rPr lang="en-US" altLang="ja-JP" dirty="0"/>
              <a:t>the server  </a:t>
            </a:r>
            <a:r>
              <a:rPr lang="en-US" altLang="ja-JP" dirty="0" smtClean="0"/>
              <a:t>certificate </a:t>
            </a:r>
            <a:r>
              <a:rPr lang="en-US" altLang="ja-JP" dirty="0"/>
              <a:t>can be found in the following path in the OASE install package.</a:t>
            </a:r>
          </a:p>
          <a:p>
            <a:pPr lvl="1"/>
            <a:endParaRPr lang="en-US" altLang="ja-JP" dirty="0"/>
          </a:p>
          <a:p>
            <a:pPr marL="180000" lvl="1" indent="0">
              <a:buNone/>
            </a:pP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pPr marL="180000" lvl="1" indent="0">
              <a:buNone/>
            </a:pPr>
            <a:r>
              <a:rPr lang="ja-JP" altLang="en-US" dirty="0" smtClean="0"/>
              <a:t>　　　</a:t>
            </a:r>
            <a:r>
              <a:rPr lang="en-US" altLang="ja-JP" dirty="0"/>
              <a:t>If you are using user </a:t>
            </a:r>
            <a:r>
              <a:rPr lang="en-US" altLang="ja-JP" dirty="0" smtClean="0"/>
              <a:t>certificates, </a:t>
            </a:r>
            <a:r>
              <a:rPr lang="en-US" altLang="ja-JP" dirty="0"/>
              <a:t>please use the certificate file set in the Answer file's "Certificate_path".</a:t>
            </a:r>
            <a:endParaRPr lang="en-US" altLang="ja-JP" sz="1300" dirty="0"/>
          </a:p>
          <a:p>
            <a:pPr lvl="1"/>
            <a:r>
              <a:rPr lang="en-US" altLang="ja-JP" dirty="0" smtClean="0"/>
              <a:t>Import the certificate to your Web browser.</a:t>
            </a:r>
          </a:p>
          <a:p>
            <a:pPr lvl="1"/>
            <a:endParaRPr lang="ja-JP" altLang="en-US" dirty="0"/>
          </a:p>
          <a:p>
            <a:pPr lvl="0"/>
            <a:r>
              <a:rPr lang="en-US" altLang="ja-JP" dirty="0"/>
              <a:t>Access URL via HTTP</a:t>
            </a:r>
          </a:p>
          <a:p>
            <a:pPr lvl="1"/>
            <a:r>
              <a:rPr lang="en-US" altLang="ja-JP" dirty="0"/>
              <a:t>Please access the login screen via the following URL</a:t>
            </a:r>
          </a:p>
          <a:p>
            <a:pPr lvl="1"/>
            <a:r>
              <a:rPr lang="en-US" altLang="ja-JP" dirty="0"/>
              <a:t>URL</a:t>
            </a:r>
            <a:r>
              <a:rPr lang="ja-JP" altLang="ja-JP" dirty="0"/>
              <a:t>：</a:t>
            </a:r>
            <a:r>
              <a:rPr lang="en-US" altLang="ja-JP" dirty="0">
                <a:solidFill>
                  <a:srgbClr val="FF0000"/>
                </a:solidFill>
              </a:rPr>
              <a:t>http://</a:t>
            </a:r>
            <a:r>
              <a:rPr lang="ja-JP" altLang="en-US" dirty="0">
                <a:solidFill>
                  <a:srgbClr val="FF0000"/>
                </a:solidFill>
              </a:rPr>
              <a:t>（</a:t>
            </a:r>
            <a:r>
              <a:rPr lang="en-US" altLang="ja-JP" dirty="0">
                <a:solidFill>
                  <a:srgbClr val="FF0000"/>
                </a:solidFill>
              </a:rPr>
              <a:t>IP address of server</a:t>
            </a:r>
            <a:r>
              <a:rPr lang="ja-JP" altLang="en-US" dirty="0">
                <a:solidFill>
                  <a:srgbClr val="FF0000"/>
                </a:solidFill>
              </a:rPr>
              <a:t>）</a:t>
            </a:r>
            <a:endParaRPr lang="en-US" altLang="ja-JP" dirty="0">
              <a:solidFill>
                <a:srgbClr val="FF0000"/>
              </a:solidFill>
            </a:endParaRPr>
          </a:p>
          <a:p>
            <a:pPr marL="180000" lvl="1" indent="0">
              <a:buNone/>
            </a:pPr>
            <a:r>
              <a:rPr lang="en-US" altLang="ja-JP" sz="1400" dirty="0"/>
              <a:t>※ </a:t>
            </a:r>
            <a:r>
              <a:rPr lang="en-US" altLang="ja-JP" sz="1400" dirty="0" smtClean="0"/>
              <a:t>You </a:t>
            </a:r>
            <a:r>
              <a:rPr lang="en-US" altLang="ja-JP" sz="1400" dirty="0"/>
              <a:t>can also access through the server's IP Address.</a:t>
            </a:r>
          </a:p>
          <a:p>
            <a:pPr marL="180000" lvl="1" indent="0">
              <a:buNone/>
            </a:pPr>
            <a:r>
              <a:rPr lang="en-US" altLang="ja-JP" dirty="0"/>
              <a:t>The steps after connection is the same as HTTPS.</a:t>
            </a:r>
            <a:endParaRPr lang="ja-JP" altLang="en-US" dirty="0"/>
          </a:p>
          <a:p>
            <a:pPr lvl="1"/>
            <a:endParaRPr lang="ja-JP" altLang="en-US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9281178"/>
              </p:ext>
            </p:extLst>
          </p:nvPr>
        </p:nvGraphicFramePr>
        <p:xfrm>
          <a:off x="1115033" y="2708900"/>
          <a:ext cx="6912960" cy="7416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016280">
                  <a:extLst>
                    <a:ext uri="{9D8B030D-6E8A-4147-A177-3AD203B41FA5}">
                      <a16:colId xmlns:a16="http://schemas.microsoft.com/office/drawing/2014/main" val="854185673"/>
                    </a:ext>
                  </a:extLst>
                </a:gridCol>
                <a:gridCol w="4896680">
                  <a:extLst>
                    <a:ext uri="{9D8B030D-6E8A-4147-A177-3AD203B41FA5}">
                      <a16:colId xmlns:a16="http://schemas.microsoft.com/office/drawing/2014/main" val="442676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 smtClean="0"/>
                        <a:t>Directory</a:t>
                      </a:r>
                      <a:endParaRPr kumimoji="1" lang="ja-JP" altLang="en-US" sz="1200" b="1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File</a:t>
                      </a:r>
                      <a:r>
                        <a:rPr kumimoji="1" lang="en-US" altLang="ja-JP" sz="1200" baseline="0" dirty="0" smtClean="0"/>
                        <a:t> name</a:t>
                      </a:r>
                      <a:endParaRPr kumimoji="1" lang="ja-JP" altLang="en-US" sz="1200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901334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/etc/pki/tls/certs</a:t>
                      </a:r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[Host name set in the Answer file's "oase_domain"].crt</a:t>
                      </a:r>
                      <a:endParaRPr kumimoji="1" lang="ja-JP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72829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1839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868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/>
              <a:t>1.</a:t>
            </a:r>
            <a:r>
              <a:rPr lang="ja-JP" altLang="en-US" dirty="0"/>
              <a:t>　</a:t>
            </a:r>
            <a:r>
              <a:rPr lang="en-US" altLang="ja-JP" dirty="0" smtClean="0"/>
              <a:t>Introduction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41673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1.1</a:t>
            </a:r>
            <a:r>
              <a:rPr kumimoji="1" lang="ja-JP" altLang="en-US" dirty="0"/>
              <a:t>　</a:t>
            </a:r>
            <a:r>
              <a:rPr lang="en-US" altLang="ja-JP" dirty="0" smtClean="0"/>
              <a:t>About this manual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/>
          <a:lstStyle/>
          <a:p>
            <a:r>
              <a:rPr lang="en-US" altLang="ja-JP" dirty="0" smtClean="0"/>
              <a:t>About this manual</a:t>
            </a:r>
            <a:endParaRPr lang="en-US" altLang="ja-JP" dirty="0"/>
          </a:p>
          <a:p>
            <a:pPr lvl="1"/>
            <a:r>
              <a:rPr lang="en-US" altLang="ja-JP" dirty="0" smtClean="0"/>
              <a:t>This manual describes the procedure to construct OASE in all-in-one configuration(described later) with installer using external repository.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054369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/>
              <a:t>2.</a:t>
            </a:r>
            <a:r>
              <a:rPr lang="ja-JP" altLang="en-US" dirty="0"/>
              <a:t>　</a:t>
            </a:r>
            <a:r>
              <a:rPr lang="en-US" altLang="ja-JP" dirty="0" smtClean="0"/>
              <a:t>System configuration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05397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2.1</a:t>
            </a:r>
            <a:r>
              <a:rPr lang="ja-JP" altLang="en-US" dirty="0"/>
              <a:t>　</a:t>
            </a:r>
            <a:r>
              <a:rPr lang="en-US" altLang="zh-TW" dirty="0" smtClean="0"/>
              <a:t>Environment</a:t>
            </a:r>
            <a:r>
              <a:rPr lang="ja-JP" altLang="en-US" dirty="0" smtClean="0"/>
              <a:t>・</a:t>
            </a:r>
            <a:r>
              <a:rPr lang="en-US" altLang="ja-JP" dirty="0" smtClean="0"/>
              <a:t>Conditions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Environment necessary to use OASE.</a:t>
            </a:r>
          </a:p>
          <a:p>
            <a:pPr lvl="1"/>
            <a:r>
              <a:rPr lang="en-US" altLang="ja-JP" dirty="0"/>
              <a:t>For details regarding the environment needed in order to use </a:t>
            </a:r>
            <a:r>
              <a:rPr lang="en-US" altLang="ja-JP" dirty="0" smtClean="0"/>
              <a:t>OASE, </a:t>
            </a:r>
            <a:r>
              <a:rPr lang="en-US" altLang="ja-JP" dirty="0"/>
              <a:t>please refer to the “</a:t>
            </a:r>
            <a:r>
              <a:rPr lang="en-US" altLang="ja-JP" dirty="0" smtClean="0"/>
              <a:t>Exastro-OASE Environment Construction manual Basics</a:t>
            </a:r>
            <a:r>
              <a:rPr lang="en-US" altLang="ja-JP" dirty="0"/>
              <a:t>”</a:t>
            </a:r>
          </a:p>
          <a:p>
            <a:pPr marL="180000" lvl="1" indent="0">
              <a:buNone/>
            </a:pPr>
            <a:r>
              <a:rPr lang="ja-JP" altLang="en-US" dirty="0"/>
              <a:t>　　</a:t>
            </a:r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marL="180000" lvl="1" indent="0">
              <a:buNone/>
            </a:pPr>
            <a:endParaRPr lang="en-US" altLang="ja-JP" dirty="0"/>
          </a:p>
          <a:p>
            <a:pPr marL="180000" lvl="1" indent="0">
              <a:buNone/>
            </a:pPr>
            <a:endParaRPr lang="en-US" altLang="ja-JP" dirty="0"/>
          </a:p>
          <a:p>
            <a:pPr marL="180000" lvl="1" indent="0">
              <a:buNone/>
            </a:pPr>
            <a:endParaRPr lang="en-US" altLang="ja-JP" dirty="0"/>
          </a:p>
          <a:p>
            <a:pPr marL="180000" lvl="1" indent="0">
              <a:buNone/>
            </a:pPr>
            <a:endParaRPr lang="en-US" altLang="ja-JP" dirty="0"/>
          </a:p>
          <a:p>
            <a:pPr marL="180000" lvl="1" indent="0">
              <a:buNone/>
            </a:pPr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marL="180000" lvl="1" indent="0">
              <a:buNone/>
            </a:pPr>
            <a:endParaRPr lang="en-US" altLang="ja-JP" sz="1000" dirty="0"/>
          </a:p>
          <a:p>
            <a:pPr marL="180000" lvl="1" indent="0">
              <a:buNone/>
            </a:pPr>
            <a:endParaRPr lang="en-US" altLang="ja-JP" sz="1000" dirty="0"/>
          </a:p>
        </p:txBody>
      </p:sp>
    </p:spTree>
    <p:extLst>
      <p:ext uri="{BB962C8B-B14F-4D97-AF65-F5344CB8AC3E}">
        <p14:creationId xmlns:p14="http://schemas.microsoft.com/office/powerpoint/2010/main" val="535304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/>
              <a:t>3.</a:t>
            </a:r>
            <a:r>
              <a:rPr lang="ja-JP" altLang="en-US" dirty="0"/>
              <a:t>　</a:t>
            </a:r>
            <a:r>
              <a:rPr lang="en-US" altLang="ja-JP" dirty="0" smtClean="0"/>
              <a:t>OASE</a:t>
            </a:r>
            <a:r>
              <a:rPr lang="ja-JP" altLang="en-US" dirty="0" smtClean="0"/>
              <a:t> </a:t>
            </a:r>
            <a:r>
              <a:rPr lang="en-US" altLang="ja-JP" dirty="0" smtClean="0"/>
              <a:t>environment construction procedure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0066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3.1</a:t>
            </a:r>
            <a:r>
              <a:rPr lang="ja-JP" altLang="en-US" dirty="0"/>
              <a:t>　</a:t>
            </a:r>
            <a:r>
              <a:rPr lang="en-US" altLang="ja-JP" dirty="0" smtClean="0"/>
              <a:t>Online installation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 smtClean="0"/>
              <a:t>About the installation procedure</a:t>
            </a:r>
            <a:endParaRPr lang="ja-JP" altLang="en-US" dirty="0"/>
          </a:p>
          <a:p>
            <a:pPr lvl="1"/>
            <a:r>
              <a:rPr lang="en-US" altLang="ja-JP" dirty="0" smtClean="0"/>
              <a:t>If the OASE server is in online environment, the system configuration is performed by installing required library from internet and executing OASE installer.</a:t>
            </a:r>
            <a:endParaRPr kumimoji="1" lang="ja-JP" altLang="en-US" dirty="0"/>
          </a:p>
        </p:txBody>
      </p:sp>
      <p:grpSp>
        <p:nvGrpSpPr>
          <p:cNvPr id="5" name="グループ化 4"/>
          <p:cNvGrpSpPr/>
          <p:nvPr/>
        </p:nvGrpSpPr>
        <p:grpSpPr>
          <a:xfrm>
            <a:off x="2195670" y="2276840"/>
            <a:ext cx="4261332" cy="4137450"/>
            <a:chOff x="0" y="0"/>
            <a:chExt cx="3052859" cy="2569467"/>
          </a:xfrm>
        </p:grpSpPr>
        <p:sp>
          <p:nvSpPr>
            <p:cNvPr id="7" name="正方形/長方形 6"/>
            <p:cNvSpPr/>
            <p:nvPr/>
          </p:nvSpPr>
          <p:spPr>
            <a:xfrm>
              <a:off x="0" y="166977"/>
              <a:ext cx="3052859" cy="2123737"/>
            </a:xfrm>
            <a:prstGeom prst="rect">
              <a:avLst/>
            </a:prstGeom>
            <a:noFill/>
            <a:ln w="127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entury"/>
                <a:ea typeface="ＭＳ 明朝" panose="02020609040205080304" pitchFamily="17" charset="-128"/>
                <a:cs typeface="+mn-cs"/>
              </a:endParaRPr>
            </a:p>
          </p:txBody>
        </p:sp>
        <p:sp>
          <p:nvSpPr>
            <p:cNvPr id="10" name="テキスト ボックス 348"/>
            <p:cNvSpPr txBox="1"/>
            <p:nvPr/>
          </p:nvSpPr>
          <p:spPr>
            <a:xfrm>
              <a:off x="135174" y="0"/>
              <a:ext cx="960120" cy="256540"/>
            </a:xfrm>
            <a:prstGeom prst="rect">
              <a:avLst/>
            </a:prstGeom>
            <a:solidFill>
              <a:sysClr val="window" lastClr="FFFFFF"/>
            </a:solidFill>
            <a:ln w="12700">
              <a:solidFill>
                <a:srgbClr val="002060"/>
              </a:solidFill>
            </a:ln>
            <a:effectLst/>
          </p:spPr>
          <p:txBody>
            <a:bodyPr rot="0" spcFirstLastPara="0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defRPr/>
              </a:pPr>
              <a:r>
                <a:rPr kumimoji="0" lang="en-US" altLang="ja-JP" sz="1000" b="0" i="0" u="none" strike="noStrike" kern="1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OASE </a:t>
              </a:r>
              <a:r>
                <a:rPr kumimoji="0" lang="en-US" altLang="ja-JP" sz="1000" b="0" i="0" u="none" strike="noStrike" kern="10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Server</a:t>
              </a:r>
              <a:endParaRPr kumimoji="0" lang="ja-JP" altLang="en-US" sz="1000" b="0" i="0" u="none" strike="noStrike" kern="100" cap="none" spc="0" normalizeH="0" baseline="0" noProof="0" dirty="0">
                <a:ln>
                  <a:noFill/>
                </a:ln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2" name="テキスト ボックス 340"/>
            <p:cNvSpPr txBox="1"/>
            <p:nvPr/>
          </p:nvSpPr>
          <p:spPr>
            <a:xfrm>
              <a:off x="1218732" y="2314870"/>
              <a:ext cx="856521" cy="254597"/>
            </a:xfrm>
            <a:prstGeom prst="rect">
              <a:avLst/>
            </a:prstGeom>
            <a:solidFill>
              <a:sysClr val="window" lastClr="FFFFFF"/>
            </a:solidFill>
            <a:ln w="6350">
              <a:noFill/>
            </a:ln>
            <a:effectLst/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050" b="0" i="0" u="none" strike="noStrike" kern="10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Online</a:t>
              </a:r>
            </a:p>
          </p:txBody>
        </p:sp>
        <p:grpSp>
          <p:nvGrpSpPr>
            <p:cNvPr id="18" name="グループ化 17"/>
            <p:cNvGrpSpPr/>
            <p:nvPr/>
          </p:nvGrpSpPr>
          <p:grpSpPr>
            <a:xfrm>
              <a:off x="1995682" y="222636"/>
              <a:ext cx="1001393" cy="508884"/>
              <a:chOff x="-95" y="15902"/>
              <a:chExt cx="1001864" cy="509652"/>
            </a:xfrm>
          </p:grpSpPr>
          <p:sp>
            <p:nvSpPr>
              <p:cNvPr id="26" name="台形 25"/>
              <p:cNvSpPr/>
              <p:nvPr/>
            </p:nvSpPr>
            <p:spPr>
              <a:xfrm>
                <a:off x="79513" y="15902"/>
                <a:ext cx="270344" cy="191770"/>
              </a:xfrm>
              <a:prstGeom prst="trapezoid">
                <a:avLst>
                  <a:gd name="adj" fmla="val 32887"/>
                </a:avLst>
              </a:prstGeom>
              <a:solidFill>
                <a:sysClr val="window" lastClr="FFFFFF"/>
              </a:solidFill>
              <a:ln w="6350" cap="flat" cmpd="sng" algn="ctr">
                <a:solidFill>
                  <a:srgbClr val="002060"/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entury"/>
                  <a:ea typeface="ＭＳ 明朝" panose="02020609040205080304" pitchFamily="17" charset="-128"/>
                  <a:cs typeface="+mn-cs"/>
                </a:endParaRPr>
              </a:p>
            </p:txBody>
          </p:sp>
          <p:sp>
            <p:nvSpPr>
              <p:cNvPr id="27" name="正方形/長方形 26"/>
              <p:cNvSpPr/>
              <p:nvPr/>
            </p:nvSpPr>
            <p:spPr>
              <a:xfrm>
                <a:off x="-95" y="103322"/>
                <a:ext cx="1001864" cy="422232"/>
              </a:xfrm>
              <a:prstGeom prst="rect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rgbClr val="002060"/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>
                  <a:defRPr/>
                </a:pPr>
                <a:r>
                  <a:rPr kumimoji="0" lang="en-US" altLang="ja-JP" sz="1000" kern="100" dirty="0" smtClean="0">
                    <a:solidFill>
                      <a:srgbClr val="000000"/>
                    </a:solidFill>
                    <a:ea typeface="ＭＳ Ｐゴシック" panose="020B0600070205080204" pitchFamily="50" charset="-128"/>
                    <a:cs typeface="Times New Roman" panose="02020603050405020304" pitchFamily="18" charset="0"/>
                  </a:rPr>
                  <a:t>OASE</a:t>
                </a:r>
                <a:r>
                  <a:rPr kumimoji="0" lang="en-US" altLang="ja-JP" sz="1000" kern="100" dirty="0">
                    <a:solidFill>
                      <a:srgbClr val="000000"/>
                    </a:solidFill>
                    <a:ea typeface="ＭＳ Ｐゴシック" panose="020B0600070205080204" pitchFamily="50" charset="-128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ja-JP" sz="1000" kern="100" dirty="0" smtClean="0">
                    <a:solidFill>
                      <a:srgbClr val="000000"/>
                    </a:solidFill>
                    <a:ea typeface="ＭＳ Ｐゴシック" panose="020B0600070205080204" pitchFamily="50" charset="-128"/>
                    <a:cs typeface="Times New Roman" panose="02020603050405020304" pitchFamily="18" charset="0"/>
                  </a:rPr>
                  <a:t>installation package</a:t>
                </a:r>
                <a:endParaRPr kumimoji="0" lang="ja-JP" altLang="en-US" sz="1100" b="0" i="0" u="none" strike="noStrike" kern="1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ea typeface="ＭＳ 明朝" panose="02020609040205080304" pitchFamily="17" charset="-128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9" name="右矢印 18"/>
            <p:cNvSpPr/>
            <p:nvPr/>
          </p:nvSpPr>
          <p:spPr>
            <a:xfrm rot="10800000">
              <a:off x="1769898" y="393384"/>
              <a:ext cx="180000" cy="170181"/>
            </a:xfrm>
            <a:prstGeom prst="rightArrow">
              <a:avLst/>
            </a:prstGeom>
            <a:solidFill>
              <a:sysClr val="window" lastClr="FFFFFF"/>
            </a:solidFill>
            <a:ln w="635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entury"/>
                <a:ea typeface="ＭＳ 明朝" panose="02020609040205080304" pitchFamily="17" charset="-128"/>
                <a:cs typeface="+mn-cs"/>
              </a:endParaRPr>
            </a:p>
          </p:txBody>
        </p:sp>
        <p:grpSp>
          <p:nvGrpSpPr>
            <p:cNvPr id="20" name="グループ化 19"/>
            <p:cNvGrpSpPr/>
            <p:nvPr/>
          </p:nvGrpSpPr>
          <p:grpSpPr>
            <a:xfrm>
              <a:off x="135172" y="318052"/>
              <a:ext cx="1585595" cy="1437033"/>
              <a:chOff x="0" y="0"/>
              <a:chExt cx="1585595" cy="1437033"/>
            </a:xfrm>
          </p:grpSpPr>
          <p:sp>
            <p:nvSpPr>
              <p:cNvPr id="22" name="正方形/長方形 21"/>
              <p:cNvSpPr/>
              <p:nvPr/>
            </p:nvSpPr>
            <p:spPr>
              <a:xfrm>
                <a:off x="0" y="1113183"/>
                <a:ext cx="1585595" cy="323850"/>
              </a:xfrm>
              <a:prstGeom prst="rect">
                <a:avLst/>
              </a:prstGeom>
              <a:noFill/>
              <a:ln w="12700" cap="flat" cmpd="sng" algn="ctr">
                <a:solidFill>
                  <a:srgbClr val="002060"/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>
                  <a:defRPr/>
                </a:pPr>
                <a:r>
                  <a:rPr kumimoji="0" lang="en-US" altLang="ja-JP" sz="1050" kern="100" dirty="0">
                    <a:latin typeface="Century"/>
                    <a:ea typeface="ＭＳ 明朝" panose="02020609040205080304" pitchFamily="17" charset="-128"/>
                    <a:cs typeface="Times New Roman" panose="02020603050405020304" pitchFamily="18" charset="0"/>
                  </a:rPr>
                  <a:t>RabbitMQ </a:t>
                </a:r>
                <a:r>
                  <a:rPr kumimoji="0" lang="en-US" altLang="ja-JP" sz="1050" kern="100" dirty="0" smtClean="0">
                    <a:latin typeface="Century"/>
                    <a:ea typeface="ＭＳ 明朝" panose="02020609040205080304" pitchFamily="17" charset="-128"/>
                    <a:cs typeface="Times New Roman" panose="02020603050405020304" pitchFamily="18" charset="0"/>
                  </a:rPr>
                  <a:t>Server, MySQL Server, Nginx</a:t>
                </a:r>
                <a:endParaRPr kumimoji="0" lang="ja-JP" altLang="en-US" sz="1050" kern="100" dirty="0">
                  <a:latin typeface="Century"/>
                  <a:ea typeface="ＭＳ 明朝" panose="02020609040205080304" pitchFamily="17" charset="-128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" name="正方形/長方形 22"/>
              <p:cNvSpPr/>
              <p:nvPr/>
            </p:nvSpPr>
            <p:spPr>
              <a:xfrm>
                <a:off x="0" y="731520"/>
                <a:ext cx="1585595" cy="323850"/>
              </a:xfrm>
              <a:prstGeom prst="rect">
                <a:avLst/>
              </a:prstGeom>
              <a:noFill/>
              <a:ln w="12700" cap="flat" cmpd="sng" algn="ctr">
                <a:solidFill>
                  <a:srgbClr val="002060"/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ja-JP" sz="1050" kern="100" dirty="0" smtClean="0">
                    <a:latin typeface="Century"/>
                    <a:ea typeface="ＭＳ 明朝" panose="02020609040205080304" pitchFamily="17" charset="-128"/>
                    <a:cs typeface="Times New Roman" panose="02020603050405020304" pitchFamily="18" charset="0"/>
                  </a:rPr>
                  <a:t>memcached </a:t>
                </a:r>
                <a:endParaRPr kumimoji="0" lang="en-US" altLang="ja-JP" sz="1050" kern="100" dirty="0">
                  <a:latin typeface="Century"/>
                  <a:ea typeface="ＭＳ 明朝" panose="02020609040205080304" pitchFamily="17" charset="-128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" name="正方形/長方形 23"/>
              <p:cNvSpPr/>
              <p:nvPr/>
            </p:nvSpPr>
            <p:spPr>
              <a:xfrm>
                <a:off x="0" y="365760"/>
                <a:ext cx="1585595" cy="323850"/>
              </a:xfrm>
              <a:prstGeom prst="rect">
                <a:avLst/>
              </a:prstGeom>
              <a:noFill/>
              <a:ln w="12700" cap="flat" cmpd="sng" algn="ctr">
                <a:solidFill>
                  <a:srgbClr val="002060"/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ja-JP" sz="1050" b="0" i="0" u="none" strike="noStrike" kern="100" cap="none" spc="0" normalizeH="0" baseline="0" noProof="0" dirty="0" smtClean="0">
                    <a:ln>
                      <a:noFill/>
                    </a:ln>
                    <a:effectLst/>
                    <a:uLnTx/>
                    <a:uFillTx/>
                    <a:latin typeface="Century"/>
                    <a:ea typeface="ＭＳ 明朝" panose="02020609040205080304" pitchFamily="17" charset="-128"/>
                    <a:cs typeface="Times New Roman" panose="02020603050405020304" pitchFamily="18" charset="0"/>
                  </a:rPr>
                  <a:t>JAVA</a:t>
                </a:r>
                <a:r>
                  <a:rPr kumimoji="0" lang="en-US" altLang="ja-JP" sz="1050" kern="100" dirty="0" smtClean="0">
                    <a:latin typeface="Century"/>
                    <a:ea typeface="ＭＳ 明朝" panose="02020609040205080304" pitchFamily="17" charset="-128"/>
                    <a:cs typeface="Times New Roman" panose="02020603050405020304" pitchFamily="18" charset="0"/>
                  </a:rPr>
                  <a:t>(</a:t>
                </a:r>
                <a:r>
                  <a:rPr kumimoji="0" lang="en-US" altLang="ja-JP" sz="1050" kern="100" dirty="0" smtClean="0">
                    <a:latin typeface="Century"/>
                    <a:ea typeface="ＭＳ 明朝" panose="02020609040205080304" pitchFamily="17" charset="-128"/>
                    <a:cs typeface="Times New Roman" panose="02020603050405020304" pitchFamily="18" charset="0"/>
                  </a:rPr>
                  <a:t>O</a:t>
                </a:r>
                <a:r>
                  <a:rPr kumimoji="0" lang="en-US" altLang="ja-JP" sz="1050" b="0" i="0" u="none" strike="noStrike" kern="100" cap="none" spc="0" normalizeH="0" baseline="0" noProof="0" dirty="0" smtClean="0">
                    <a:ln>
                      <a:noFill/>
                    </a:ln>
                    <a:effectLst/>
                    <a:uLnTx/>
                    <a:uFillTx/>
                    <a:latin typeface="Century"/>
                    <a:ea typeface="ＭＳ 明朝" panose="02020609040205080304" pitchFamily="17" charset="-128"/>
                    <a:cs typeface="Times New Roman" panose="02020603050405020304" pitchFamily="18" charset="0"/>
                  </a:rPr>
                  <a:t>penJDK</a:t>
                </a:r>
                <a:r>
                  <a:rPr kumimoji="0" lang="en-US" altLang="ja-JP" sz="1050" b="0" i="0" u="none" strike="noStrike" kern="100" cap="none" spc="0" normalizeH="0" baseline="0" noProof="0" dirty="0" smtClean="0">
                    <a:ln>
                      <a:noFill/>
                    </a:ln>
                    <a:effectLst/>
                    <a:uLnTx/>
                    <a:uFillTx/>
                    <a:latin typeface="Century"/>
                    <a:ea typeface="ＭＳ 明朝" panose="02020609040205080304" pitchFamily="17" charset="-128"/>
                    <a:cs typeface="Times New Roman" panose="02020603050405020304" pitchFamily="18" charset="0"/>
                  </a:rPr>
                  <a:t>)</a:t>
                </a:r>
                <a:r>
                  <a:rPr kumimoji="0" lang="en-US" altLang="ja-JP" sz="1050" kern="100" dirty="0" smtClean="0">
                    <a:latin typeface="Century"/>
                    <a:ea typeface="ＭＳ 明朝" panose="02020609040205080304" pitchFamily="17" charset="-128"/>
                    <a:cs typeface="Times New Roman" panose="02020603050405020304" pitchFamily="18" charset="0"/>
                  </a:rPr>
                  <a:t>,</a:t>
                </a:r>
                <a:r>
                  <a:rPr kumimoji="0" lang="en-US" altLang="ja-JP" sz="1050" b="0" i="0" u="none" strike="noStrike" kern="100" cap="none" spc="0" normalizeH="0" baseline="0" noProof="0" dirty="0" smtClean="0">
                    <a:ln>
                      <a:noFill/>
                    </a:ln>
                    <a:effectLst/>
                    <a:uLnTx/>
                    <a:uFillTx/>
                    <a:latin typeface="Century"/>
                    <a:ea typeface="ＭＳ 明朝" panose="02020609040205080304" pitchFamily="17" charset="-128"/>
                    <a:cs typeface="Times New Roman" panose="02020603050405020304" pitchFamily="18" charset="0"/>
                  </a:rPr>
                  <a:t>JBoss</a:t>
                </a:r>
                <a:r>
                  <a:rPr kumimoji="0" lang="en-US" altLang="ja-JP" sz="1050" b="0" i="0" u="none" strike="noStrike" kern="100" cap="none" spc="0" normalizeH="0" noProof="0" dirty="0" smtClean="0">
                    <a:ln>
                      <a:noFill/>
                    </a:ln>
                    <a:effectLst/>
                    <a:uLnTx/>
                    <a:uFillTx/>
                    <a:latin typeface="Century"/>
                    <a:ea typeface="ＭＳ 明朝" panose="02020609040205080304" pitchFamily="17" charset="-128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ja-JP" sz="1050" b="0" i="0" u="none" strike="noStrike" kern="100" cap="none" spc="0" normalizeH="0" noProof="0" dirty="0" smtClean="0">
                    <a:ln>
                      <a:noFill/>
                    </a:ln>
                    <a:effectLst/>
                    <a:uLnTx/>
                    <a:uFillTx/>
                    <a:latin typeface="Century"/>
                    <a:ea typeface="ＭＳ 明朝" panose="02020609040205080304" pitchFamily="17" charset="-128"/>
                    <a:cs typeface="Times New Roman" panose="02020603050405020304" pitchFamily="18" charset="0"/>
                  </a:rPr>
                  <a:t>EAP</a:t>
                </a:r>
                <a:r>
                  <a:rPr kumimoji="0" lang="en-US" altLang="ja-JP" sz="1050" kern="100" dirty="0" smtClean="0">
                    <a:latin typeface="Century"/>
                    <a:ea typeface="ＭＳ 明朝" panose="02020609040205080304" pitchFamily="17" charset="-128"/>
                    <a:cs typeface="Times New Roman" panose="02020603050405020304" pitchFamily="18" charset="0"/>
                  </a:rPr>
                  <a:t>, </a:t>
                </a:r>
                <a:r>
                  <a:rPr kumimoji="0" lang="en-US" altLang="ja-JP" sz="1050" b="0" i="0" u="none" strike="noStrike" kern="100" cap="none" spc="0" normalizeH="0" baseline="0" noProof="0" dirty="0" smtClean="0">
                    <a:ln>
                      <a:noFill/>
                    </a:ln>
                    <a:effectLst/>
                    <a:uLnTx/>
                    <a:uFillTx/>
                    <a:latin typeface="Century"/>
                    <a:ea typeface="ＭＳ 明朝" panose="02020609040205080304" pitchFamily="17" charset="-128"/>
                    <a:cs typeface="Times New Roman" panose="02020603050405020304" pitchFamily="18" charset="0"/>
                  </a:rPr>
                  <a:t>Python</a:t>
                </a:r>
                <a:r>
                  <a:rPr kumimoji="0" lang="en-US" altLang="ja-JP" sz="1050" kern="100" dirty="0" smtClean="0">
                    <a:latin typeface="Century"/>
                    <a:ea typeface="ＭＳ 明朝" panose="02020609040205080304" pitchFamily="17" charset="-128"/>
                    <a:cs typeface="Times New Roman" panose="02020603050405020304" pitchFamily="18" charset="0"/>
                  </a:rPr>
                  <a:t>(</a:t>
                </a:r>
                <a:r>
                  <a:rPr kumimoji="0" lang="en-US" altLang="ja-JP" sz="1050" b="0" i="0" u="none" strike="noStrike" kern="100" cap="none" spc="0" normalizeH="0" baseline="0" noProof="0" dirty="0" smtClean="0">
                    <a:ln>
                      <a:noFill/>
                    </a:ln>
                    <a:effectLst/>
                    <a:uLnTx/>
                    <a:uFillTx/>
                    <a:latin typeface="Century"/>
                    <a:ea typeface="ＭＳ 明朝" panose="02020609040205080304" pitchFamily="17" charset="-128"/>
                    <a:cs typeface="Times New Roman" panose="02020603050405020304" pitchFamily="18" charset="0"/>
                  </a:rPr>
                  <a:t>uWSGI</a:t>
                </a:r>
                <a:r>
                  <a:rPr kumimoji="0" lang="en-US" altLang="ja-JP" sz="1050" kern="100" dirty="0" smtClean="0">
                    <a:latin typeface="Century"/>
                    <a:ea typeface="ＭＳ 明朝" panose="02020609040205080304" pitchFamily="17" charset="-128"/>
                    <a:cs typeface="Times New Roman" panose="02020603050405020304" pitchFamily="18" charset="0"/>
                  </a:rPr>
                  <a:t>),</a:t>
                </a:r>
                <a:r>
                  <a:rPr kumimoji="0" lang="ja-JP" altLang="en-US" sz="1050" kern="100" dirty="0" smtClean="0">
                    <a:latin typeface="Century"/>
                    <a:ea typeface="ＭＳ 明朝" panose="02020609040205080304" pitchFamily="17" charset="-128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ja-JP" sz="1050" kern="100" dirty="0">
                    <a:latin typeface="Century"/>
                    <a:ea typeface="ＭＳ 明朝" panose="02020609040205080304" pitchFamily="17" charset="-128"/>
                    <a:cs typeface="Times New Roman" panose="02020603050405020304" pitchFamily="18" charset="0"/>
                  </a:rPr>
                  <a:t>Django</a:t>
                </a:r>
                <a:endParaRPr kumimoji="0" lang="ja-JP" altLang="en-US" sz="1050" b="0" i="0" u="none" strike="noStrike" kern="1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entury"/>
                  <a:ea typeface="ＭＳ 明朝" panose="02020609040205080304" pitchFamily="17" charset="-128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" name="正方形/長方形 24"/>
              <p:cNvSpPr/>
              <p:nvPr/>
            </p:nvSpPr>
            <p:spPr>
              <a:xfrm>
                <a:off x="0" y="0"/>
                <a:ext cx="1585595" cy="323850"/>
              </a:xfrm>
              <a:prstGeom prst="rect">
                <a:avLst/>
              </a:prstGeom>
              <a:noFill/>
              <a:ln w="12700" cap="flat" cmpd="sng" algn="ctr">
                <a:solidFill>
                  <a:srgbClr val="002060"/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ja-JP" sz="1050" b="0" i="0" u="none" strike="noStrike" kern="1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Century"/>
                    <a:ea typeface="ＭＳ 明朝" panose="02020609040205080304" pitchFamily="17" charset="-128"/>
                    <a:cs typeface="Times New Roman" panose="02020603050405020304" pitchFamily="18" charset="0"/>
                  </a:rPr>
                  <a:t>OASE</a:t>
                </a:r>
                <a:endParaRPr kumimoji="0" lang="ja-JP" altLang="en-US" sz="1050" b="0" i="0" u="none" strike="noStrike" kern="1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entury"/>
                  <a:ea typeface="ＭＳ 明朝" panose="02020609040205080304" pitchFamily="17" charset="-128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1" name="右中かっこ 20"/>
            <p:cNvSpPr/>
            <p:nvPr/>
          </p:nvSpPr>
          <p:spPr>
            <a:xfrm>
              <a:off x="1796995" y="644055"/>
              <a:ext cx="198782" cy="1525779"/>
            </a:xfrm>
            <a:prstGeom prst="rightBrace">
              <a:avLst>
                <a:gd name="adj1" fmla="val 8333"/>
                <a:gd name="adj2" fmla="val 50972"/>
              </a:avLst>
            </a:prstGeom>
            <a:noFill/>
            <a:ln w="127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"/>
                <a:ea typeface="ＭＳ 明朝" panose="02020609040205080304" pitchFamily="17" charset="-128"/>
                <a:cs typeface="+mn-cs"/>
              </a:endParaRPr>
            </a:p>
          </p:txBody>
        </p:sp>
      </p:grpSp>
      <p:sp>
        <p:nvSpPr>
          <p:cNvPr id="31" name="テキスト ボックス 30"/>
          <p:cNvSpPr txBox="1"/>
          <p:nvPr/>
        </p:nvSpPr>
        <p:spPr>
          <a:xfrm>
            <a:off x="5012393" y="4379816"/>
            <a:ext cx="914400" cy="1130233"/>
          </a:xfrm>
          <a:prstGeom prst="rect">
            <a:avLst/>
          </a:prstGeom>
          <a:solidFill>
            <a:sysClr val="window" lastClr="FFFFFF"/>
          </a:solidFill>
          <a:ln w="6350">
            <a:noFill/>
          </a:ln>
          <a:effectLst/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sz="1050" b="0" i="0" u="none" strike="noStrike" kern="1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rPr>
              <a:t>Advanced</a:t>
            </a:r>
            <a:br>
              <a:rPr kumimoji="0" lang="en-US" altLang="ja-JP" sz="1050" b="0" i="0" u="none" strike="noStrike" kern="1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rPr>
            </a:br>
            <a:r>
              <a:rPr kumimoji="0" lang="en-US" altLang="ja-JP" sz="1050" b="0" i="0" u="none" strike="noStrike" kern="10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rPr>
              <a:t>installation</a:t>
            </a:r>
          </a:p>
          <a:p>
            <a:pPr marL="0" marR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sz="1050" kern="100" noProof="0" dirty="0" smtClean="0">
                <a:solidFill>
                  <a:sysClr val="windowText" lastClr="000000"/>
                </a:solidFill>
                <a:latin typeface="+mn-ea"/>
                <a:cs typeface="Times New Roman" panose="02020603050405020304" pitchFamily="18" charset="0"/>
              </a:rPr>
              <a:t>and setting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32" name="正方形/長方形 31"/>
          <p:cNvSpPr/>
          <p:nvPr/>
        </p:nvSpPr>
        <p:spPr>
          <a:xfrm>
            <a:off x="2384350" y="5249312"/>
            <a:ext cx="2213252" cy="521475"/>
          </a:xfrm>
          <a:prstGeom prst="rect">
            <a:avLst/>
          </a:prstGeom>
          <a:noFill/>
          <a:ln w="12700" cap="flat" cmpd="sng" algn="ctr">
            <a:solidFill>
              <a:srgbClr val="002060"/>
            </a:solidFill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defRPr/>
            </a:pPr>
            <a:r>
              <a:rPr kumimoji="0" lang="en-US" altLang="ja-JP" sz="1050" kern="100" dirty="0">
                <a:latin typeface="Century"/>
                <a:ea typeface="ＭＳ 明朝" panose="02020609040205080304" pitchFamily="17" charset="-128"/>
                <a:cs typeface="Times New Roman" panose="02020603050405020304" pitchFamily="18" charset="0"/>
              </a:rPr>
              <a:t>Decision </a:t>
            </a:r>
            <a:r>
              <a:rPr kumimoji="0" lang="en-US" altLang="ja-JP" sz="1050" kern="100" dirty="0" smtClean="0">
                <a:latin typeface="Century"/>
                <a:ea typeface="ＭＳ 明朝" panose="02020609040205080304" pitchFamily="17" charset="-128"/>
                <a:cs typeface="Times New Roman" panose="02020603050405020304" pitchFamily="18" charset="0"/>
              </a:rPr>
              <a:t>Manager, Maven</a:t>
            </a:r>
            <a:endParaRPr kumimoji="0" lang="ja-JP" altLang="en-US" sz="1050" kern="100" dirty="0"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380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3.2</a:t>
            </a:r>
            <a:r>
              <a:rPr lang="ja-JP" altLang="en-US" dirty="0"/>
              <a:t>　</a:t>
            </a:r>
            <a:r>
              <a:rPr lang="en-US" altLang="ja-JP" dirty="0" smtClean="0"/>
              <a:t>Preparation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 smtClean="0"/>
              <a:t>OASE Environment Construction tools</a:t>
            </a:r>
            <a:endParaRPr lang="en-US" altLang="ja-JP" dirty="0"/>
          </a:p>
          <a:p>
            <a:pPr lvl="1"/>
            <a:r>
              <a:rPr lang="en-US" altLang="ja-JP" dirty="0" smtClean="0"/>
              <a:t>The tools used to construct OASE Environments are listed below.</a:t>
            </a:r>
            <a:endParaRPr kumimoji="1" lang="ja-JP" altLang="en-US" dirty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4898373"/>
              </p:ext>
            </p:extLst>
          </p:nvPr>
        </p:nvGraphicFramePr>
        <p:xfrm>
          <a:off x="197392" y="1772771"/>
          <a:ext cx="8749216" cy="151220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869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56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865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5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+mn-ea"/>
                          <a:ea typeface="+mn-ea"/>
                          <a:cs typeface="+mn-cs"/>
                        </a:rPr>
                        <a:t>Description</a:t>
                      </a:r>
                      <a:endParaRPr lang="ja-JP" sz="105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+mn-ea"/>
                          <a:ea typeface="+mn-ea"/>
                          <a:cs typeface="+mn-cs"/>
                        </a:rPr>
                        <a:t>File</a:t>
                      </a:r>
                      <a:endParaRPr lang="ja-JP" sz="105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100" kern="100" dirty="0" smtClean="0">
                          <a:effectLst/>
                          <a:latin typeface="+mn-ea"/>
                          <a:ea typeface="+mn-ea"/>
                          <a:cs typeface="+mn-cs"/>
                        </a:rPr>
                        <a:t>Storage</a:t>
                      </a:r>
                      <a:r>
                        <a:rPr lang="en-US" altLang="ja-JP" sz="1100" kern="100" baseline="0" dirty="0" smtClean="0">
                          <a:effectLst/>
                          <a:latin typeface="+mn-ea"/>
                          <a:ea typeface="+mn-ea"/>
                          <a:cs typeface="+mn-cs"/>
                        </a:rPr>
                        <a:t> path</a:t>
                      </a:r>
                      <a:endParaRPr lang="ja-JP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3093">
                <a:tc>
                  <a:txBody>
                    <a:bodyPr/>
                    <a:lstStyle/>
                    <a:p>
                      <a:r>
                        <a:rPr lang="en-US" altLang="ja-JP" sz="1100" dirty="0" smtClean="0"/>
                        <a:t>OASE</a:t>
                      </a:r>
                      <a:r>
                        <a:rPr lang="ja-JP" altLang="en-US" sz="1100" baseline="0" dirty="0" smtClean="0"/>
                        <a:t> </a:t>
                      </a:r>
                      <a:r>
                        <a:rPr lang="en-US" altLang="ja-JP" sz="1100" baseline="0" dirty="0" smtClean="0"/>
                        <a:t>Installer</a:t>
                      </a:r>
                      <a:endParaRPr lang="en-US" altLang="ja-JP" sz="1100" dirty="0"/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oase_installer.sh</a:t>
                      </a:r>
                      <a:endParaRPr lang="ja-JP" sz="1050" kern="100" dirty="0"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</a:rPr>
                        <a:t>/(</a:t>
                      </a:r>
                      <a:r>
                        <a:rPr lang="en-US" altLang="ja-JP" sz="900" kern="100" dirty="0" smtClean="0">
                          <a:effectLst/>
                        </a:rPr>
                        <a:t>installation file storage</a:t>
                      </a:r>
                      <a:r>
                        <a:rPr lang="en-US" sz="900" kern="100" dirty="0" smtClean="0">
                          <a:effectLst/>
                        </a:rPr>
                        <a:t>)/oase/oase_install_package/install_scripts</a:t>
                      </a:r>
                      <a:r>
                        <a:rPr lang="en-US" sz="900" kern="100" dirty="0">
                          <a:effectLst/>
                        </a:rPr>
                        <a:t>/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7057">
                <a:tc>
                  <a:txBody>
                    <a:bodyPr/>
                    <a:lstStyle/>
                    <a:p>
                      <a:r>
                        <a:rPr kumimoji="1" lang="en-US" altLang="ja-JP" sz="1050" dirty="0" smtClean="0"/>
                        <a:t>Answer</a:t>
                      </a:r>
                      <a:r>
                        <a:rPr kumimoji="1" lang="ja-JP" altLang="en-US" sz="1050" dirty="0" smtClean="0"/>
                        <a:t> </a:t>
                      </a:r>
                      <a:r>
                        <a:rPr kumimoji="1" lang="en-US" altLang="ja-JP" sz="1050" dirty="0" smtClean="0"/>
                        <a:t>File</a:t>
                      </a:r>
                      <a:endParaRPr kumimoji="1" lang="ja-JP" altLang="en-US" sz="1050" dirty="0"/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dirty="0"/>
                        <a:t>oase_answers.txt</a:t>
                      </a:r>
                      <a:endParaRPr kumimoji="1" lang="ja-JP" altLang="en-US" sz="1050" dirty="0"/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kern="100" dirty="0" smtClean="0">
                          <a:effectLst/>
                        </a:rPr>
                        <a:t>/(installation file storage)/oase/oase_install_package/install_scripts</a:t>
                      </a:r>
                      <a:r>
                        <a:rPr lang="en-US" altLang="ja-JP" sz="900" kern="100" dirty="0">
                          <a:effectLst/>
                        </a:rPr>
                        <a:t>/</a:t>
                      </a:r>
                      <a:endParaRPr lang="ja-JP" altLang="en-US" sz="900" dirty="0"/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3089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C_standard4_3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FF0000"/>
          </a:solidFill>
          <a:prstDash val="sysDash"/>
        </a:ln>
      </a:spPr>
      <a:bodyPr rot="0" spcFirstLastPara="0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tx1">
                    <a:alpha val="50000"/>
                  </a:schemeClr>
                </a:outerShdw>
              </a:effectLst>
            </a14:hiddenEffects>
          </a:ext>
        </a:extLst>
      </a:spPr>
      <a:bodyPr/>
      <a:lstStyle/>
    </a:lnDef>
    <a:txDef>
      <a:spPr>
        <a:solidFill>
          <a:sysClr val="window" lastClr="FFFFFF"/>
        </a:solidFill>
        <a:ln w="6350">
          <a:noFill/>
        </a:ln>
        <a:effectLst/>
      </a:spPr>
      <a:bodyPr rot="0" spcFirstLastPara="0" vert="horz" wrap="non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marL="0" marR="0" indent="0" algn="just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050" b="0" i="0" u="none" strike="noStrike" kern="100" cap="none" spc="0" normalizeH="0" baseline="0" noProof="0" dirty="0">
            <a:ln>
              <a:noFill/>
            </a:ln>
            <a:solidFill>
              <a:sysClr val="windowText" lastClr="000000"/>
            </a:solidFill>
            <a:effectLst/>
            <a:uLnTx/>
            <a:uFillTx/>
            <a:latin typeface="+mn-ea"/>
            <a:cs typeface="Times New Roman" panose="02020603050405020304" pitchFamily="18" charset="0"/>
          </a:defRPr>
        </a:defPPr>
      </a:lstStyle>
    </a:txDef>
  </a:objectDefaults>
  <a:extraClrSchemeLst>
    <a:extraClrScheme>
      <a:clrScheme name="1_stream_st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1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??テーマ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??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1769</Words>
  <Application>Microsoft Office PowerPoint</Application>
  <PresentationFormat>画面に合わせる (4:3)</PresentationFormat>
  <Paragraphs>320</Paragraphs>
  <Slides>27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12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27</vt:i4>
      </vt:variant>
    </vt:vector>
  </HeadingPairs>
  <TitlesOfParts>
    <vt:vector size="41" baseType="lpstr">
      <vt:lpstr>HGP創英角ｺﾞｼｯｸUB</vt:lpstr>
      <vt:lpstr>ＭＳ Ｐゴシック</vt:lpstr>
      <vt:lpstr>ＭＳ 明朝</vt:lpstr>
      <vt:lpstr>メイリオ</vt:lpstr>
      <vt:lpstr>游ゴシック</vt:lpstr>
      <vt:lpstr>游ゴシック Light</vt:lpstr>
      <vt:lpstr>Arial</vt:lpstr>
      <vt:lpstr>Calibri</vt:lpstr>
      <vt:lpstr>Century</vt:lpstr>
      <vt:lpstr>Tahoma</vt:lpstr>
      <vt:lpstr>Times New Roman</vt:lpstr>
      <vt:lpstr>Wingdings</vt:lpstr>
      <vt:lpstr>NEC_standard4_3</vt:lpstr>
      <vt:lpstr>デザインの設定</vt:lpstr>
      <vt:lpstr>PowerPoint プレゼンテーション</vt:lpstr>
      <vt:lpstr>Table of contents</vt:lpstr>
      <vt:lpstr>1.　Introduction</vt:lpstr>
      <vt:lpstr>1.1　About this manual</vt:lpstr>
      <vt:lpstr>2.　System configuration</vt:lpstr>
      <vt:lpstr>2.1　Environment・Conditions</vt:lpstr>
      <vt:lpstr>3.　OASE environment construction procedure</vt:lpstr>
      <vt:lpstr>3.1　Online installation</vt:lpstr>
      <vt:lpstr>3.2　Preparation</vt:lpstr>
      <vt:lpstr>3.4　OASE environment construction flow</vt:lpstr>
      <vt:lpstr>3.5　Environment construction（1/11）</vt:lpstr>
      <vt:lpstr>3.6　Environment construction（2/11）</vt:lpstr>
      <vt:lpstr>3.7　Environment construction（3/11）</vt:lpstr>
      <vt:lpstr>3.7　Environment construction（4/11）</vt:lpstr>
      <vt:lpstr>3.8　Environment construction（5/11）</vt:lpstr>
      <vt:lpstr>3.9　 Environment construction （6/11）</vt:lpstr>
      <vt:lpstr>3.10　 Environment construction （7/11）</vt:lpstr>
      <vt:lpstr>3.11　 Environment construction （8/11）</vt:lpstr>
      <vt:lpstr>3.12　 Environment construction （9/11）</vt:lpstr>
      <vt:lpstr>3.13　 Environment construction （10/11）</vt:lpstr>
      <vt:lpstr>3.11　Environment construction（11/11）</vt:lpstr>
      <vt:lpstr>4.　OASE operation check</vt:lpstr>
      <vt:lpstr>4.1　Operation check（1/4）</vt:lpstr>
      <vt:lpstr>4.4　Operation check（2/4）</vt:lpstr>
      <vt:lpstr>4.5　Operation check（3/4）</vt:lpstr>
      <vt:lpstr>4.4　Operation check（4/4）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2017-07-14T05:50:27Z</dcterms:created>
  <dcterms:modified xsi:type="dcterms:W3CDTF">2021-07-21T15:24:01Z</dcterms:modified>
</cp:coreProperties>
</file>