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3"/>
  </p:notesMasterIdLst>
  <p:handoutMasterIdLst>
    <p:handoutMasterId r:id="rId44"/>
  </p:handoutMasterIdLst>
  <p:sldIdLst>
    <p:sldId id="262" r:id="rId3"/>
    <p:sldId id="507" r:id="rId4"/>
    <p:sldId id="508" r:id="rId5"/>
    <p:sldId id="597" r:id="rId6"/>
    <p:sldId id="598" r:id="rId7"/>
    <p:sldId id="509" r:id="rId8"/>
    <p:sldId id="558" r:id="rId9"/>
    <p:sldId id="559" r:id="rId10"/>
    <p:sldId id="599" r:id="rId11"/>
    <p:sldId id="560" r:id="rId12"/>
    <p:sldId id="583" r:id="rId13"/>
    <p:sldId id="561" r:id="rId14"/>
    <p:sldId id="584" r:id="rId15"/>
    <p:sldId id="562" r:id="rId16"/>
    <p:sldId id="513" r:id="rId17"/>
    <p:sldId id="600" r:id="rId18"/>
    <p:sldId id="515" r:id="rId19"/>
    <p:sldId id="548" r:id="rId20"/>
    <p:sldId id="576" r:id="rId21"/>
    <p:sldId id="577" r:id="rId22"/>
    <p:sldId id="601" r:id="rId23"/>
    <p:sldId id="609" r:id="rId24"/>
    <p:sldId id="608" r:id="rId25"/>
    <p:sldId id="550" r:id="rId26"/>
    <p:sldId id="595" r:id="rId27"/>
    <p:sldId id="551" r:id="rId28"/>
    <p:sldId id="582" r:id="rId29"/>
    <p:sldId id="581" r:id="rId30"/>
    <p:sldId id="602" r:id="rId31"/>
    <p:sldId id="553" r:id="rId32"/>
    <p:sldId id="521" r:id="rId33"/>
    <p:sldId id="556" r:id="rId34"/>
    <p:sldId id="591" r:id="rId35"/>
    <p:sldId id="557" r:id="rId36"/>
    <p:sldId id="585" r:id="rId37"/>
    <p:sldId id="604" r:id="rId38"/>
    <p:sldId id="605" r:id="rId39"/>
    <p:sldId id="606" r:id="rId40"/>
    <p:sldId id="607" r:id="rId41"/>
    <p:sldId id="596" r:id="rId4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97"/>
            <p14:sldId id="598"/>
            <p14:sldId id="509"/>
            <p14:sldId id="558"/>
            <p14:sldId id="559"/>
            <p14:sldId id="59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600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601"/>
            <p14:sldId id="609"/>
            <p14:sldId id="608"/>
            <p14:sldId id="550"/>
            <p14:sldId id="595"/>
            <p14:sldId id="551"/>
            <p14:sldId id="582"/>
            <p14:sldId id="581"/>
            <p14:sldId id="602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604"/>
            <p14:sldId id="605"/>
            <p14:sldId id="606"/>
            <p14:sldId id="607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7447"/>
    <a:srgbClr val="FFFFCC"/>
    <a:srgbClr val="FAFBFC"/>
    <a:srgbClr val="FCEEEF"/>
    <a:srgbClr val="FF99CC"/>
    <a:srgbClr val="E6DB74"/>
    <a:srgbClr val="0A3368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5421" autoAdjust="0"/>
  </p:normalViewPr>
  <p:slideViewPr>
    <p:cSldViewPr>
      <p:cViewPr varScale="1">
        <p:scale>
          <a:sx n="111" d="100"/>
          <a:sy n="111" d="100"/>
        </p:scale>
        <p:origin x="870" y="11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rule/02_screen_structure.html#label-prd-sys-st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online-install_ja.pdf" TargetMode="External"/><Relationship Id="rId2" Type="http://schemas.openxmlformats.org/officeDocument/2006/relationships/hyperlink" Target="https://exastro-suite.github.io/oase-docs/OASE_documents_ja/html/setting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oase/oase_web/top/logi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8209017" cy="1079783"/>
          </a:xfrm>
        </p:spPr>
        <p:txBody>
          <a:bodyPr/>
          <a:lstStyle/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Operation</a:t>
            </a:r>
            <a:r>
              <a:rPr lang="ja-JP" altLang="en-US" dirty="0"/>
              <a:t> </a:t>
            </a:r>
            <a:r>
              <a:rPr lang="en-US" altLang="ja-JP" dirty="0"/>
              <a:t>Autonomy</a:t>
            </a:r>
            <a:r>
              <a:rPr lang="ja-JP" altLang="en-US" dirty="0"/>
              <a:t> </a:t>
            </a:r>
            <a:r>
              <a:rPr lang="en-US" altLang="ja-JP" dirty="0"/>
              <a:t>Support</a:t>
            </a:r>
            <a:r>
              <a:rPr lang="ja-JP" altLang="en-US" dirty="0"/>
              <a:t> </a:t>
            </a:r>
            <a:r>
              <a:rPr lang="en-US" altLang="ja-JP" dirty="0"/>
              <a:t>Engine</a:t>
            </a:r>
            <a:r>
              <a:rPr lang="ja-JP" altLang="en-US" dirty="0"/>
              <a:t> </a:t>
            </a:r>
            <a:r>
              <a:rPr lang="en-US" altLang="ja-JP" dirty="0"/>
              <a:t>Version</a:t>
            </a:r>
            <a:r>
              <a:rPr lang="ja-JP" altLang="en-US" dirty="0"/>
              <a:t> </a:t>
            </a:r>
            <a:r>
              <a:rPr lang="en-US" altLang="ja-JP" dirty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420860"/>
            <a:ext cx="7200900" cy="34861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400" dirty="0" smtClean="0">
                <a:latin typeface="+mn-ea"/>
              </a:rPr>
              <a:t>Decision tables registered to OASE</a:t>
            </a:r>
            <a:endParaRPr lang="en-US" altLang="ja-JP" sz="1400" dirty="0">
              <a:latin typeface="+mn-ea"/>
            </a:endParaRP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400" dirty="0" smtClean="0">
                <a:latin typeface="+mn-ea"/>
              </a:rPr>
              <a:t>Button that allows users to download the decision table file</a:t>
            </a:r>
            <a:endParaRPr lang="en-US" altLang="ja-JP" sz="1400" dirty="0">
              <a:latin typeface="+mn-ea"/>
            </a:endParaRP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400" dirty="0" smtClean="0">
                <a:latin typeface="+mn-ea"/>
              </a:rPr>
              <a:t>Button that allows users to add/create new decision tables</a:t>
            </a:r>
            <a:endParaRPr lang="en-US" altLang="ja-JP" sz="14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63131" y="2807257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2" y="2276841"/>
            <a:ext cx="7200900" cy="20859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Function Description </a:t>
            </a: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 smtClean="0">
                <a:latin typeface="+mn-ea"/>
              </a:rPr>
              <a:t>Decision table file operation buttons.</a:t>
            </a:r>
            <a:endParaRPr lang="en-US" altLang="ja-JP" sz="1600" dirty="0">
              <a:latin typeface="+mn-ea"/>
            </a:endParaRP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 smtClean="0">
                <a:latin typeface="+mn-ea"/>
              </a:rPr>
              <a:t>List of uploaded Decision table files and their status.</a:t>
            </a:r>
            <a:endParaRPr lang="en-US" altLang="ja-JP" sz="1600" dirty="0">
              <a:latin typeface="+mn-ea"/>
            </a:endParaRP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 smtClean="0">
                <a:latin typeface="+mn-ea"/>
              </a:rPr>
              <a:t>Production environment application button.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8" y="3996227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5" name="正方形/長方形 4"/>
          <p:cNvSpPr/>
          <p:nvPr/>
        </p:nvSpPr>
        <p:spPr>
          <a:xfrm>
            <a:off x="410792" y="5475666"/>
            <a:ext cx="8404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0">
              <a:buNone/>
            </a:pPr>
            <a:r>
              <a:rPr lang="en-US" altLang="ja-JP" dirty="0"/>
              <a:t>Button ③ becomes available only when a </a:t>
            </a:r>
            <a:r>
              <a:rPr lang="en-US" altLang="ja-JP" dirty="0" smtClean="0"/>
              <a:t>decision </a:t>
            </a:r>
            <a:r>
              <a:rPr lang="en-US" altLang="ja-JP" dirty="0"/>
              <a:t>table file uploaded to a staging environment is tested.</a:t>
            </a: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2" y="1714610"/>
            <a:ext cx="7200900" cy="40671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dirty="0" smtClean="0">
                <a:latin typeface="+mn-ea"/>
              </a:rPr>
              <a:t>Function Description</a:t>
            </a:r>
          </a:p>
          <a:p>
            <a:endParaRPr lang="en-US" altLang="ja-JP" sz="800" dirty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list of the rules that are practically operated when messages are sent to OASE</a:t>
            </a:r>
          </a:p>
          <a:p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Function </a:t>
            </a:r>
            <a:r>
              <a:rPr lang="en-US" altLang="ja-JP" dirty="0" smtClean="0"/>
              <a:t>description</a:t>
            </a:r>
            <a:endParaRPr lang="en-US" altLang="ja-JP" dirty="0"/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/>
              <a:t>The list of the matched rules and their status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  <a:endParaRPr lang="en-US" altLang="ja-JP" dirty="0"/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/>
              <a:t>The list of the matched rules and their status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OASE installation until action history being obtained. 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1252519"/>
            <a:ext cx="8796254" cy="5243463"/>
            <a:chOff x="179512" y="1252519"/>
            <a:chExt cx="8796254" cy="5243463"/>
          </a:xfrm>
        </p:grpSpPr>
        <p:sp>
          <p:nvSpPr>
            <p:cNvPr id="42" name="正方形/長方形 41"/>
            <p:cNvSpPr/>
            <p:nvPr/>
          </p:nvSpPr>
          <p:spPr bwMode="auto">
            <a:xfrm>
              <a:off x="179512" y="4767982"/>
              <a:ext cx="8784000" cy="1728000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191766" y="1252519"/>
              <a:ext cx="8784000" cy="3515596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 bwMode="auto">
            <a:xfrm>
              <a:off x="179512" y="4775674"/>
              <a:ext cx="8784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A3368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角丸四角形 26"/>
            <p:cNvSpPr/>
            <p:nvPr/>
          </p:nvSpPr>
          <p:spPr bwMode="auto">
            <a:xfrm>
              <a:off x="323410" y="1349909"/>
              <a:ext cx="1872000" cy="3353745"/>
            </a:xfrm>
            <a:prstGeom prst="roundRect">
              <a:avLst>
                <a:gd name="adj" fmla="val 877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【Preparation】</a:t>
              </a:r>
            </a:p>
            <a:p>
              <a:pPr algn="ctr"/>
              <a:endParaRPr kumimoji="1" lang="en-US" altLang="ja-JP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Configuring settings</a:t>
              </a:r>
              <a:b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and</a:t>
              </a:r>
              <a:b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Registering rules</a:t>
              </a:r>
              <a:endParaRPr kumimoji="1" lang="ja-JP" altLang="en-US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323410" y="4900949"/>
              <a:ext cx="1872000" cy="1512000"/>
            </a:xfrm>
            <a:prstGeom prst="roundRect">
              <a:avLst>
                <a:gd name="adj" fmla="val 8410"/>
              </a:avLst>
            </a:prstGeom>
            <a:solidFill>
              <a:srgbClr val="B0DD7F"/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Operation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Inserting messages</a:t>
              </a:r>
            </a:p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Matching rules and </a:t>
              </a:r>
              <a:b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400" dirty="0" smtClean="0">
                  <a:solidFill>
                    <a:schemeClr val="tx1"/>
                  </a:solidFill>
                  <a:latin typeface="+mn-ea"/>
                </a:rPr>
                <a:t>Executing Actions.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2585548" y="134990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Set mail driver and create mail template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" name="片側の 2 つの角を丸めた四角形 6"/>
            <p:cNvSpPr/>
            <p:nvPr/>
          </p:nvSpPr>
          <p:spPr bwMode="auto">
            <a:xfrm rot="16200000">
              <a:off x="2310770" y="134990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2585548" y="2323825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Create decision table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2585548" y="2810783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Create decision table file</a:t>
              </a:r>
              <a:r>
                <a:rPr lang="ja-JP" altLang="en-US" b="1" dirty="0">
                  <a:latin typeface="+mn-ea"/>
                </a:rPr>
                <a:t> </a:t>
              </a:r>
              <a:r>
                <a:rPr lang="en-US" altLang="ja-JP" b="1" dirty="0">
                  <a:latin typeface="+mn-ea"/>
                </a:rPr>
                <a:t>※In Excel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2585548" y="3297741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Upload decision table file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2585548" y="378469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Test request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2585548" y="4271654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Apply to production environment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2585548" y="4900951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Send request via curl command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8" name="片側の 2 つの角を丸めた四角形 77"/>
            <p:cNvSpPr/>
            <p:nvPr/>
          </p:nvSpPr>
          <p:spPr bwMode="auto">
            <a:xfrm rot="16200000">
              <a:off x="2166771" y="5048870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2585548" y="5689618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Check the </a:t>
              </a:r>
              <a:r>
                <a:rPr lang="en-US" altLang="ja-JP" b="1" dirty="0" smtClean="0">
                  <a:latin typeface="+mn-ea"/>
                </a:rPr>
                <a:t>results </a:t>
              </a:r>
              <a:r>
                <a:rPr lang="en-US" altLang="ja-JP" b="1" dirty="0">
                  <a:latin typeface="+mn-ea"/>
                </a:rPr>
                <a:t>of action execution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81" name="片側の 2 つの角を丸めた四角形 80"/>
            <p:cNvSpPr/>
            <p:nvPr/>
          </p:nvSpPr>
          <p:spPr bwMode="auto">
            <a:xfrm rot="16200000">
              <a:off x="2166771" y="5830421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2585548" y="1836867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 smtClean="0">
                  <a:latin typeface="+mn-ea"/>
                </a:rPr>
                <a:t>Pay out Token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49" name="片側の 2 つの角を丸めた四角形 48"/>
            <p:cNvSpPr/>
            <p:nvPr/>
          </p:nvSpPr>
          <p:spPr bwMode="auto">
            <a:xfrm rot="16200000">
              <a:off x="2310770" y="183714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２</a:t>
              </a:r>
            </a:p>
          </p:txBody>
        </p:sp>
        <p:sp>
          <p:nvSpPr>
            <p:cNvPr id="56" name="片側の 2 つの角を丸めた四角形 55"/>
            <p:cNvSpPr/>
            <p:nvPr/>
          </p:nvSpPr>
          <p:spPr bwMode="auto">
            <a:xfrm rot="16200000">
              <a:off x="2310770" y="232437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３</a:t>
              </a:r>
            </a:p>
          </p:txBody>
        </p:sp>
        <p:sp>
          <p:nvSpPr>
            <p:cNvPr id="59" name="片側の 2 つの角を丸めた四角形 58"/>
            <p:cNvSpPr/>
            <p:nvPr/>
          </p:nvSpPr>
          <p:spPr bwMode="auto">
            <a:xfrm rot="16200000">
              <a:off x="2310770" y="281161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４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片側の 2 つの角を丸めた四角形 71"/>
            <p:cNvSpPr/>
            <p:nvPr/>
          </p:nvSpPr>
          <p:spPr bwMode="auto">
            <a:xfrm rot="16200000">
              <a:off x="2310770" y="329884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５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片側の 2 つの角を丸めた四角形 74"/>
            <p:cNvSpPr/>
            <p:nvPr/>
          </p:nvSpPr>
          <p:spPr bwMode="auto">
            <a:xfrm rot="16200000">
              <a:off x="2310771" y="378608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６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片側の 2 つの角を丸めた四角形 36"/>
            <p:cNvSpPr/>
            <p:nvPr/>
          </p:nvSpPr>
          <p:spPr bwMode="auto">
            <a:xfrm rot="16200000">
              <a:off x="2310771" y="427331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7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7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38" y="1954791"/>
            <a:ext cx="4600059" cy="30513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“Add action target” button in the “Action settings” screen.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“mail Driver ver1”.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	The “mail Driver ver1” </a:t>
            </a:r>
            <a:r>
              <a:rPr lang="en-US" altLang="ja-JP" dirty="0" smtClean="0">
                <a:solidFill>
                  <a:srgbClr val="FF0000"/>
                </a:solidFill>
              </a:rPr>
              <a:t>will not be displayed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	if you don`t have the driver installed.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正方形/長方形 29"/>
          <p:cNvSpPr/>
          <p:nvPr/>
        </p:nvSpPr>
        <p:spPr bwMode="auto">
          <a:xfrm>
            <a:off x="5464119" y="2187095"/>
            <a:ext cx="732666" cy="20090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531715" y="3206180"/>
            <a:ext cx="742680" cy="6385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3903055" y="2388001"/>
            <a:ext cx="1927397" cy="81817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918274" y="2084484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391513" y="2963314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2310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your 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“smtp” or “smtp_auth”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“Item:name”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“Item:user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正方形/長方形 60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3" name="角丸四角形 62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About this guide</a:t>
            </a:r>
          </a:p>
          <a:p>
            <a:pPr lvl="1"/>
            <a:r>
              <a:rPr lang="en-US" altLang="ja-JP" sz="1200" dirty="0" smtClean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Token pay out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1.8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1.9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Scenario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</a:t>
            </a: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Pay out token</a:t>
            </a:r>
          </a:p>
          <a:p>
            <a:pPr lvl="1"/>
            <a:r>
              <a:rPr lang="en-US" altLang="ja-JP" sz="1200" dirty="0" smtClean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operation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</a:t>
            </a: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endParaRPr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6" y="259968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9" y="3504859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54" y="2689691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“Email Templates” button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Fill in the required items with the information below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“Save” button.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8320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角丸四角形 70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74" name="角丸四角形 7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5" name="角丸四角形 74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3610565" y="3108229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061246" y="3701552"/>
            <a:ext cx="386170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4591560" y="2828004"/>
            <a:ext cx="1923355" cy="13427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5579664" y="4212082"/>
            <a:ext cx="290135" cy="1386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0" name="円形吹き出し 79"/>
          <p:cNvSpPr/>
          <p:nvPr/>
        </p:nvSpPr>
        <p:spPr bwMode="auto">
          <a:xfrm>
            <a:off x="2885841" y="2817810"/>
            <a:ext cx="360000" cy="360000"/>
          </a:xfrm>
          <a:prstGeom prst="wedgeEllipseCallout">
            <a:avLst>
              <a:gd name="adj1" fmla="val 146103"/>
              <a:gd name="adj2" fmla="val 529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81" name="円形吹き出し 80"/>
          <p:cNvSpPr/>
          <p:nvPr/>
        </p:nvSpPr>
        <p:spPr bwMode="auto">
          <a:xfrm>
            <a:off x="3552249" y="3554584"/>
            <a:ext cx="360000" cy="360000"/>
          </a:xfrm>
          <a:prstGeom prst="wedgeEllipseCallout">
            <a:avLst>
              <a:gd name="adj1" fmla="val 82074"/>
              <a:gd name="adj2" fmla="val 212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円形吹き出し 81"/>
          <p:cNvSpPr/>
          <p:nvPr/>
        </p:nvSpPr>
        <p:spPr bwMode="auto">
          <a:xfrm>
            <a:off x="4798115" y="4096460"/>
            <a:ext cx="360000" cy="360000"/>
          </a:xfrm>
          <a:prstGeom prst="wedgeEllipseCallout">
            <a:avLst>
              <a:gd name="adj1" fmla="val 99318"/>
              <a:gd name="adj2" fmla="val -567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円形吹き出し 82"/>
          <p:cNvSpPr/>
          <p:nvPr/>
        </p:nvSpPr>
        <p:spPr bwMode="auto">
          <a:xfrm>
            <a:off x="3945000" y="4285922"/>
            <a:ext cx="360000" cy="344050"/>
          </a:xfrm>
          <a:prstGeom prst="wedgeEllipseCallout">
            <a:avLst>
              <a:gd name="adj1" fmla="val 126154"/>
              <a:gd name="adj2" fmla="val -9298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角丸四角形 84"/>
          <p:cNvSpPr/>
          <p:nvPr/>
        </p:nvSpPr>
        <p:spPr bwMode="auto">
          <a:xfrm>
            <a:off x="3749338" y="4638873"/>
            <a:ext cx="3121139" cy="1808272"/>
          </a:xfrm>
          <a:prstGeom prst="roundRect">
            <a:avLst>
              <a:gd name="adj" fmla="val 8479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/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86" name="円/楕円 44"/>
          <p:cNvSpPr/>
          <p:nvPr/>
        </p:nvSpPr>
        <p:spPr bwMode="auto">
          <a:xfrm>
            <a:off x="3307619" y="4358099"/>
            <a:ext cx="565503" cy="54978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41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376117" y="4590143"/>
            <a:ext cx="424611" cy="106893"/>
          </a:xfrm>
          <a:custGeom>
            <a:avLst/>
            <a:gdLst/>
            <a:ahLst/>
            <a:cxnLst/>
            <a:rect l="l" t="t" r="r" b="b"/>
            <a:pathLst>
              <a:path w="424611" h="106893">
                <a:moveTo>
                  <a:pt x="20512" y="18247"/>
                </a:moveTo>
                <a:cubicBezTo>
                  <a:pt x="20512" y="30003"/>
                  <a:pt x="20512" y="41759"/>
                  <a:pt x="20512" y="53515"/>
                </a:cubicBezTo>
                <a:cubicBezTo>
                  <a:pt x="22346" y="53515"/>
                  <a:pt x="24180" y="53515"/>
                  <a:pt x="26015" y="53515"/>
                </a:cubicBezTo>
                <a:cubicBezTo>
                  <a:pt x="36354" y="53515"/>
                  <a:pt x="43201" y="51960"/>
                  <a:pt x="46557" y="48851"/>
                </a:cubicBezTo>
                <a:cubicBezTo>
                  <a:pt x="49913" y="45742"/>
                  <a:pt x="51591" y="40965"/>
                  <a:pt x="51591" y="34519"/>
                </a:cubicBezTo>
                <a:cubicBezTo>
                  <a:pt x="51591" y="29209"/>
                  <a:pt x="49976" y="25169"/>
                  <a:pt x="46745" y="22400"/>
                </a:cubicBezTo>
                <a:cubicBezTo>
                  <a:pt x="43514" y="19631"/>
                  <a:pt x="37125" y="18247"/>
                  <a:pt x="27578" y="18247"/>
                </a:cubicBezTo>
                <a:cubicBezTo>
                  <a:pt x="25222" y="18247"/>
                  <a:pt x="22867" y="18247"/>
                  <a:pt x="20512" y="18247"/>
                </a:cubicBezTo>
                <a:close/>
                <a:moveTo>
                  <a:pt x="125528" y="16204"/>
                </a:moveTo>
                <a:cubicBezTo>
                  <a:pt x="118066" y="16204"/>
                  <a:pt x="112125" y="19450"/>
                  <a:pt x="107706" y="25941"/>
                </a:cubicBezTo>
                <a:cubicBezTo>
                  <a:pt x="103287" y="32431"/>
                  <a:pt x="101077" y="41623"/>
                  <a:pt x="101077" y="53515"/>
                </a:cubicBezTo>
                <a:cubicBezTo>
                  <a:pt x="101077" y="65362"/>
                  <a:pt x="103287" y="74519"/>
                  <a:pt x="107706" y="80987"/>
                </a:cubicBezTo>
                <a:cubicBezTo>
                  <a:pt x="112125" y="87455"/>
                  <a:pt x="118066" y="90689"/>
                  <a:pt x="125528" y="90689"/>
                </a:cubicBezTo>
                <a:cubicBezTo>
                  <a:pt x="132949" y="90689"/>
                  <a:pt x="138869" y="87432"/>
                  <a:pt x="143288" y="80919"/>
                </a:cubicBezTo>
                <a:cubicBezTo>
                  <a:pt x="147707" y="74405"/>
                  <a:pt x="149917" y="65248"/>
                  <a:pt x="149917" y="53447"/>
                </a:cubicBezTo>
                <a:cubicBezTo>
                  <a:pt x="149917" y="41600"/>
                  <a:pt x="147718" y="32431"/>
                  <a:pt x="143319" y="25941"/>
                </a:cubicBezTo>
                <a:cubicBezTo>
                  <a:pt x="138921" y="19450"/>
                  <a:pt x="132991" y="16204"/>
                  <a:pt x="125528" y="16204"/>
                </a:cubicBezTo>
                <a:close/>
                <a:moveTo>
                  <a:pt x="342065" y="2111"/>
                </a:moveTo>
                <a:cubicBezTo>
                  <a:pt x="369581" y="2111"/>
                  <a:pt x="397096" y="2111"/>
                  <a:pt x="424611" y="2111"/>
                </a:cubicBezTo>
                <a:cubicBezTo>
                  <a:pt x="424611" y="7785"/>
                  <a:pt x="424611" y="13458"/>
                  <a:pt x="424611" y="19132"/>
                </a:cubicBezTo>
                <a:cubicBezTo>
                  <a:pt x="414293" y="19132"/>
                  <a:pt x="403975" y="19132"/>
                  <a:pt x="393656" y="19132"/>
                </a:cubicBezTo>
                <a:cubicBezTo>
                  <a:pt x="393656" y="47660"/>
                  <a:pt x="393656" y="76187"/>
                  <a:pt x="393656" y="104715"/>
                </a:cubicBezTo>
                <a:cubicBezTo>
                  <a:pt x="386778" y="104715"/>
                  <a:pt x="379899" y="104715"/>
                  <a:pt x="373020" y="104715"/>
                </a:cubicBezTo>
                <a:cubicBezTo>
                  <a:pt x="373020" y="76187"/>
                  <a:pt x="373020" y="47660"/>
                  <a:pt x="373020" y="19132"/>
                </a:cubicBezTo>
                <a:cubicBezTo>
                  <a:pt x="362702" y="19132"/>
                  <a:pt x="352384" y="19132"/>
                  <a:pt x="342065" y="19132"/>
                </a:cubicBezTo>
                <a:cubicBezTo>
                  <a:pt x="342065" y="13458"/>
                  <a:pt x="342065" y="7785"/>
                  <a:pt x="342065" y="2111"/>
                </a:cubicBezTo>
                <a:close/>
                <a:moveTo>
                  <a:pt x="250806" y="2111"/>
                </a:moveTo>
                <a:cubicBezTo>
                  <a:pt x="259144" y="2111"/>
                  <a:pt x="267482" y="2111"/>
                  <a:pt x="275820" y="2111"/>
                </a:cubicBezTo>
                <a:cubicBezTo>
                  <a:pt x="288202" y="24216"/>
                  <a:pt x="300584" y="46321"/>
                  <a:pt x="312966" y="68425"/>
                </a:cubicBezTo>
                <a:cubicBezTo>
                  <a:pt x="312966" y="46321"/>
                  <a:pt x="312966" y="24216"/>
                  <a:pt x="312966" y="2111"/>
                </a:cubicBezTo>
                <a:cubicBezTo>
                  <a:pt x="319344" y="2111"/>
                  <a:pt x="325723" y="2111"/>
                  <a:pt x="332101" y="2111"/>
                </a:cubicBezTo>
                <a:cubicBezTo>
                  <a:pt x="332101" y="36312"/>
                  <a:pt x="332101" y="70513"/>
                  <a:pt x="332101" y="104715"/>
                </a:cubicBezTo>
                <a:cubicBezTo>
                  <a:pt x="325473" y="104715"/>
                  <a:pt x="318844" y="104715"/>
                  <a:pt x="312215" y="104715"/>
                </a:cubicBezTo>
                <a:cubicBezTo>
                  <a:pt x="298124" y="79637"/>
                  <a:pt x="284033" y="54559"/>
                  <a:pt x="269942" y="29481"/>
                </a:cubicBezTo>
                <a:cubicBezTo>
                  <a:pt x="269942" y="54559"/>
                  <a:pt x="269942" y="79637"/>
                  <a:pt x="269942" y="104715"/>
                </a:cubicBezTo>
                <a:cubicBezTo>
                  <a:pt x="263563" y="104715"/>
                  <a:pt x="257185" y="104715"/>
                  <a:pt x="250806" y="104715"/>
                </a:cubicBezTo>
                <a:cubicBezTo>
                  <a:pt x="250806" y="70513"/>
                  <a:pt x="250806" y="36312"/>
                  <a:pt x="250806" y="2111"/>
                </a:cubicBezTo>
                <a:close/>
                <a:moveTo>
                  <a:pt x="182456" y="2111"/>
                </a:moveTo>
                <a:cubicBezTo>
                  <a:pt x="199590" y="2111"/>
                  <a:pt x="216725" y="2111"/>
                  <a:pt x="233859" y="2111"/>
                </a:cubicBezTo>
                <a:cubicBezTo>
                  <a:pt x="233859" y="7217"/>
                  <a:pt x="233859" y="12324"/>
                  <a:pt x="233859" y="17430"/>
                </a:cubicBezTo>
                <a:cubicBezTo>
                  <a:pt x="228731" y="17430"/>
                  <a:pt x="223604" y="17430"/>
                  <a:pt x="218476" y="17430"/>
                </a:cubicBezTo>
                <a:cubicBezTo>
                  <a:pt x="218476" y="41418"/>
                  <a:pt x="218476" y="65407"/>
                  <a:pt x="218476" y="89395"/>
                </a:cubicBezTo>
                <a:cubicBezTo>
                  <a:pt x="223604" y="89395"/>
                  <a:pt x="228731" y="89395"/>
                  <a:pt x="233859" y="89395"/>
                </a:cubicBezTo>
                <a:cubicBezTo>
                  <a:pt x="233859" y="94502"/>
                  <a:pt x="233859" y="99608"/>
                  <a:pt x="233859" y="104715"/>
                </a:cubicBezTo>
                <a:cubicBezTo>
                  <a:pt x="216725" y="104715"/>
                  <a:pt x="199590" y="104715"/>
                  <a:pt x="182456" y="104715"/>
                </a:cubicBezTo>
                <a:cubicBezTo>
                  <a:pt x="182456" y="99608"/>
                  <a:pt x="182456" y="94502"/>
                  <a:pt x="182456" y="89395"/>
                </a:cubicBezTo>
                <a:cubicBezTo>
                  <a:pt x="187584" y="89395"/>
                  <a:pt x="192711" y="89395"/>
                  <a:pt x="197839" y="89395"/>
                </a:cubicBezTo>
                <a:cubicBezTo>
                  <a:pt x="197839" y="65407"/>
                  <a:pt x="197839" y="41418"/>
                  <a:pt x="197839" y="17430"/>
                </a:cubicBezTo>
                <a:cubicBezTo>
                  <a:pt x="192711" y="17430"/>
                  <a:pt x="187584" y="17430"/>
                  <a:pt x="182456" y="17430"/>
                </a:cubicBezTo>
                <a:cubicBezTo>
                  <a:pt x="182456" y="12324"/>
                  <a:pt x="182456" y="7217"/>
                  <a:pt x="182456" y="2111"/>
                </a:cubicBezTo>
                <a:close/>
                <a:moveTo>
                  <a:pt x="0" y="2111"/>
                </a:moveTo>
                <a:cubicBezTo>
                  <a:pt x="11882" y="2111"/>
                  <a:pt x="23763" y="2111"/>
                  <a:pt x="35645" y="2111"/>
                </a:cubicBezTo>
                <a:cubicBezTo>
                  <a:pt x="47860" y="2111"/>
                  <a:pt x="57136" y="4823"/>
                  <a:pt x="63473" y="10247"/>
                </a:cubicBezTo>
                <a:cubicBezTo>
                  <a:pt x="69810" y="15671"/>
                  <a:pt x="72978" y="23603"/>
                  <a:pt x="72978" y="34043"/>
                </a:cubicBezTo>
                <a:cubicBezTo>
                  <a:pt x="72978" y="44936"/>
                  <a:pt x="69476" y="53617"/>
                  <a:pt x="62472" y="60085"/>
                </a:cubicBezTo>
                <a:cubicBezTo>
                  <a:pt x="55468" y="66553"/>
                  <a:pt x="46338" y="69787"/>
                  <a:pt x="35082" y="69787"/>
                </a:cubicBezTo>
                <a:cubicBezTo>
                  <a:pt x="30267" y="69787"/>
                  <a:pt x="25452" y="69787"/>
                  <a:pt x="20637" y="69787"/>
                </a:cubicBezTo>
                <a:cubicBezTo>
                  <a:pt x="20637" y="81430"/>
                  <a:pt x="20637" y="93072"/>
                  <a:pt x="20637" y="104715"/>
                </a:cubicBezTo>
                <a:cubicBezTo>
                  <a:pt x="13758" y="104715"/>
                  <a:pt x="6879" y="104715"/>
                  <a:pt x="0" y="104715"/>
                </a:cubicBezTo>
                <a:cubicBezTo>
                  <a:pt x="0" y="70513"/>
                  <a:pt x="0" y="36312"/>
                  <a:pt x="0" y="2111"/>
                </a:cubicBezTo>
                <a:close/>
                <a:moveTo>
                  <a:pt x="125466" y="0"/>
                </a:moveTo>
                <a:cubicBezTo>
                  <a:pt x="139849" y="0"/>
                  <a:pt x="151136" y="4766"/>
                  <a:pt x="159328" y="14298"/>
                </a:cubicBezTo>
                <a:cubicBezTo>
                  <a:pt x="167520" y="23830"/>
                  <a:pt x="171616" y="36902"/>
                  <a:pt x="171616" y="53515"/>
                </a:cubicBezTo>
                <a:cubicBezTo>
                  <a:pt x="171616" y="69991"/>
                  <a:pt x="167541" y="83007"/>
                  <a:pt x="159391" y="92561"/>
                </a:cubicBezTo>
                <a:cubicBezTo>
                  <a:pt x="151240" y="102116"/>
                  <a:pt x="139932" y="106893"/>
                  <a:pt x="125466" y="106893"/>
                </a:cubicBezTo>
                <a:cubicBezTo>
                  <a:pt x="111124" y="106893"/>
                  <a:pt x="99858" y="102139"/>
                  <a:pt x="91666" y="92629"/>
                </a:cubicBezTo>
                <a:cubicBezTo>
                  <a:pt x="83474" y="83120"/>
                  <a:pt x="79378" y="70082"/>
                  <a:pt x="79378" y="53515"/>
                </a:cubicBezTo>
                <a:cubicBezTo>
                  <a:pt x="79378" y="36857"/>
                  <a:pt x="83453" y="23773"/>
                  <a:pt x="91603" y="14264"/>
                </a:cubicBezTo>
                <a:cubicBezTo>
                  <a:pt x="99753" y="4755"/>
                  <a:pt x="111041" y="0"/>
                  <a:pt x="125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2700">
              <a:schemeClr val="accent2">
                <a:alpha val="84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effectLst>
                <a:glow rad="38100">
                  <a:schemeClr val="accent2">
                    <a:alpha val="84000"/>
                  </a:schemeClr>
                </a:glow>
              </a:effectLst>
            </a:endParaRPr>
          </a:p>
        </p:txBody>
      </p:sp>
      <p:sp>
        <p:nvSpPr>
          <p:cNvPr id="88" name="角丸四角形 87"/>
          <p:cNvSpPr/>
          <p:nvPr/>
        </p:nvSpPr>
        <p:spPr bwMode="auto">
          <a:xfrm>
            <a:off x="3718065" y="4624003"/>
            <a:ext cx="3205959" cy="1795908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The "Template name" is required later when we are creating a </a:t>
            </a:r>
            <a:r>
              <a:rPr lang="en-US" altLang="ja-JP" sz="1200" dirty="0" smtClean="0">
                <a:latin typeface="+mn-ea"/>
              </a:rPr>
              <a:t>decision </a:t>
            </a:r>
            <a:r>
              <a:rPr lang="en-US" altLang="ja-JP" sz="1200" dirty="0">
                <a:latin typeface="+mn-ea"/>
              </a:rPr>
              <a:t>table file. We will use it to specify what kind of mail template we will use.</a:t>
            </a:r>
          </a:p>
          <a:p>
            <a:pPr algn="ctr"/>
            <a:r>
              <a:rPr lang="en-US" altLang="ja-JP" sz="1200" dirty="0">
                <a:latin typeface="+mn-ea"/>
              </a:rPr>
              <a:t>By tagging the "Body" with [ACTION_INFO] or[EVENT_INFO] , we can </a:t>
            </a:r>
            <a:r>
              <a:rPr lang="en-US" altLang="ja-JP" sz="1200" dirty="0" smtClean="0">
                <a:latin typeface="+mn-ea"/>
              </a:rPr>
              <a:t>receive </a:t>
            </a:r>
            <a:r>
              <a:rPr lang="en-US" altLang="ja-JP" sz="1200" dirty="0">
                <a:latin typeface="+mn-ea"/>
              </a:rPr>
              <a:t>mail with request information or event information included.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2" y="5445280"/>
            <a:ext cx="1828663" cy="93977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5" y="2728053"/>
            <a:ext cx="3966762" cy="26247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Token Pay-out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Pay out new token.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 Pay out new token”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information found below 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“Pay out Token”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Copy and save the Token displayed in the “Token” screen.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“Close” button.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20375" y="1845766"/>
            <a:ext cx="8143138" cy="4536666"/>
            <a:chOff x="820375" y="1845766"/>
            <a:chExt cx="8143138" cy="453666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Test request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Upload decision table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Set mail driver and 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mail template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820375" y="2768803"/>
              <a:ext cx="5821579" cy="3586608"/>
              <a:chOff x="820375" y="2768803"/>
              <a:chExt cx="5821579" cy="3586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3313260" y="2906935"/>
                <a:ext cx="755129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4211513" y="2768803"/>
                <a:ext cx="360000" cy="360000"/>
              </a:xfrm>
              <a:prstGeom prst="wedgeEllipseCallout">
                <a:avLst>
                  <a:gd name="adj1" fmla="val -85778"/>
                  <a:gd name="adj2" fmla="val 11858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36" name="正方形/長方形 35"/>
              <p:cNvSpPr/>
              <p:nvPr/>
            </p:nvSpPr>
            <p:spPr bwMode="auto">
              <a:xfrm>
                <a:off x="820375" y="3157958"/>
                <a:ext cx="2542907" cy="13969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 bwMode="auto">
              <a:xfrm>
                <a:off x="1977553" y="4708607"/>
                <a:ext cx="624074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円形吹き出し 46"/>
              <p:cNvSpPr/>
              <p:nvPr/>
            </p:nvSpPr>
            <p:spPr bwMode="auto">
              <a:xfrm>
                <a:off x="2703197" y="4849472"/>
                <a:ext cx="360000" cy="360000"/>
              </a:xfrm>
              <a:prstGeom prst="wedgeEllipseCallout">
                <a:avLst>
                  <a:gd name="adj1" fmla="val -90559"/>
                  <a:gd name="adj2" fmla="val -2639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auto">
              <a:xfrm>
                <a:off x="1579559" y="5841033"/>
                <a:ext cx="1387548" cy="2027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9" name="円形吹き出し 48"/>
              <p:cNvSpPr/>
              <p:nvPr/>
            </p:nvSpPr>
            <p:spPr bwMode="auto">
              <a:xfrm>
                <a:off x="1018110" y="5381683"/>
                <a:ext cx="360000" cy="360000"/>
              </a:xfrm>
              <a:prstGeom prst="wedgeEllipseCallout">
                <a:avLst>
                  <a:gd name="adj1" fmla="val 124593"/>
                  <a:gd name="adj2" fmla="val 93138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 bwMode="auto">
              <a:xfrm>
                <a:off x="2097627" y="6140640"/>
                <a:ext cx="504000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1105546" y="5942409"/>
                <a:ext cx="360000" cy="360000"/>
              </a:xfrm>
              <a:prstGeom prst="wedgeEllipseCallout">
                <a:avLst>
                  <a:gd name="adj1" fmla="val 262052"/>
                  <a:gd name="adj2" fmla="val 3636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3329954" y="3529552"/>
                <a:ext cx="3312000" cy="1601921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　</a:t>
                </a:r>
                <a:r>
                  <a:rPr kumimoji="1" lang="en-US" altLang="ja-JP" sz="1200" b="1" dirty="0" smtClean="0">
                    <a:latin typeface="+mn-ea"/>
                  </a:rPr>
                  <a:t>Input the following information</a:t>
                </a:r>
                <a:endParaRPr kumimoji="1" lang="ja-JP" altLang="en-US" sz="1200" b="1" dirty="0" smtClean="0">
                  <a:latin typeface="+mn-ea"/>
                </a:endParaRPr>
              </a:p>
            </p:txBody>
          </p:sp>
          <p:sp>
            <p:nvSpPr>
              <p:cNvPr id="34" name="円形吹き出し 33"/>
              <p:cNvSpPr/>
              <p:nvPr/>
            </p:nvSpPr>
            <p:spPr bwMode="auto">
              <a:xfrm>
                <a:off x="3297381" y="3515359"/>
                <a:ext cx="360000" cy="344050"/>
              </a:xfrm>
              <a:prstGeom prst="wedgeEllipseCallout">
                <a:avLst>
                  <a:gd name="adj1" fmla="val -144846"/>
                  <a:gd name="adj2" fmla="val 720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3489618" y="5229250"/>
              <a:ext cx="3152336" cy="1153182"/>
              <a:chOff x="3885466" y="3074180"/>
              <a:chExt cx="3152336" cy="1153182"/>
            </a:xfrm>
          </p:grpSpPr>
          <p:sp>
            <p:nvSpPr>
              <p:cNvPr id="52" name="角丸四角形 51"/>
              <p:cNvSpPr/>
              <p:nvPr/>
            </p:nvSpPr>
            <p:spPr bwMode="auto">
              <a:xfrm>
                <a:off x="4086673" y="3262525"/>
                <a:ext cx="2951129" cy="93781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3" name="グループ化 52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55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-887272" y="410980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4" name="角丸四角形 53"/>
              <p:cNvSpPr/>
              <p:nvPr/>
            </p:nvSpPr>
            <p:spPr bwMode="auto">
              <a:xfrm>
                <a:off x="4276410" y="3271189"/>
                <a:ext cx="2761392" cy="956173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ja-JP" sz="1200" dirty="0">
                    <a:solidFill>
                      <a:sysClr val="windowText" lastClr="000000"/>
                    </a:solidFill>
                  </a:rPr>
                  <a:t>Token needs to be configured for the curl command requests introduced later in this document.</a:t>
                </a:r>
                <a:endParaRPr lang="ja-JP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25768"/>
              </p:ext>
            </p:extLst>
          </p:nvPr>
        </p:nvGraphicFramePr>
        <p:xfrm>
          <a:off x="3435160" y="3896460"/>
          <a:ext cx="31137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Token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Group Permissions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System Administrator :With Permission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6" y="2325802"/>
            <a:ext cx="3676200" cy="2268741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5" y="3091164"/>
            <a:ext cx="2510686" cy="287971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 on the decision table screen.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Fill out the required fields in the “Basic Information/ permissions” tab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“Move to Conditional expression settings” button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92772" y="1845766"/>
            <a:ext cx="8503929" cy="4590070"/>
            <a:chOff x="492772" y="1845766"/>
            <a:chExt cx="8503929" cy="4590070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ja-JP" sz="1400" dirty="0">
                    <a:latin typeface="+mn-ea"/>
                  </a:rPr>
                  <a:t> Items with 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en-US" altLang="ja-JP" sz="1400" dirty="0">
                    <a:latin typeface="+mn-ea"/>
                  </a:rPr>
                  <a:t>are required items</a:t>
                </a:r>
                <a:endParaRPr lang="ja-JP" altLang="en-US" sz="1400" dirty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Test request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Upload decision table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Set mail driver and 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mail template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Create decision table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ysClr val="windowText" lastClr="00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92772" y="2413963"/>
              <a:ext cx="6144559" cy="3916919"/>
              <a:chOff x="492772" y="2413963"/>
              <a:chExt cx="6144559" cy="3916919"/>
            </a:xfrm>
          </p:grpSpPr>
          <p:sp>
            <p:nvSpPr>
              <p:cNvPr id="17" name="正方形/長方形 16"/>
              <p:cNvSpPr/>
              <p:nvPr/>
            </p:nvSpPr>
            <p:spPr bwMode="auto">
              <a:xfrm>
                <a:off x="3826567" y="2493422"/>
                <a:ext cx="436049" cy="176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5" name="円形吹き出し 84"/>
              <p:cNvSpPr/>
              <p:nvPr/>
            </p:nvSpPr>
            <p:spPr bwMode="auto">
              <a:xfrm>
                <a:off x="3349626" y="2413963"/>
                <a:ext cx="360000" cy="360000"/>
              </a:xfrm>
              <a:prstGeom prst="wedgeEllipseCallout">
                <a:avLst>
                  <a:gd name="adj1" fmla="val 90892"/>
                  <a:gd name="adj2" fmla="val 212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3671113" y="2686930"/>
                <a:ext cx="2966218" cy="2085390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</a:t>
                </a:r>
                <a:r>
                  <a:rPr lang="en-US" altLang="ja-JP" sz="1200" b="1" dirty="0" smtClean="0">
                    <a:latin typeface="+mn-ea"/>
                  </a:rPr>
                  <a:t>Input the following values</a:t>
                </a:r>
                <a:endParaRPr kumimoji="1" lang="en-US" altLang="ja-JP" sz="1200" b="1" dirty="0" smtClean="0">
                  <a:latin typeface="+mn-ea"/>
                </a:endParaRPr>
              </a:p>
              <a:p>
                <a:endParaRPr lang="en-US" altLang="ja-JP" sz="1200" b="1" dirty="0">
                  <a:latin typeface="+mn-ea"/>
                </a:endParaRPr>
              </a:p>
              <a:p>
                <a:endParaRPr kumimoji="1" lang="ja-JP" altLang="en-US" sz="1200" b="1" dirty="0" smtClean="0"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492772" y="3112818"/>
                <a:ext cx="360000" cy="344050"/>
              </a:xfrm>
              <a:prstGeom prst="wedgeEllipseCallout">
                <a:avLst>
                  <a:gd name="adj1" fmla="val 141982"/>
                  <a:gd name="adj2" fmla="val 16550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985780" y="3236702"/>
                <a:ext cx="2400300" cy="2554540"/>
              </a:xfrm>
              <a:custGeom>
                <a:avLst/>
                <a:gdLst>
                  <a:gd name="connsiteX0" fmla="*/ 0 w 2321013"/>
                  <a:gd name="connsiteY0" fmla="*/ 0 h 2314444"/>
                  <a:gd name="connsiteX1" fmla="*/ 716715 w 2321013"/>
                  <a:gd name="connsiteY1" fmla="*/ 0 h 2314444"/>
                  <a:gd name="connsiteX2" fmla="*/ 716715 w 2321013"/>
                  <a:gd name="connsiteY2" fmla="*/ 154534 h 2314444"/>
                  <a:gd name="connsiteX3" fmla="*/ 2321013 w 2321013"/>
                  <a:gd name="connsiteY3" fmla="*/ 154534 h 2314444"/>
                  <a:gd name="connsiteX4" fmla="*/ 2321013 w 2321013"/>
                  <a:gd name="connsiteY4" fmla="*/ 2314444 h 2314444"/>
                  <a:gd name="connsiteX5" fmla="*/ 0 w 2321013"/>
                  <a:gd name="connsiteY5" fmla="*/ 2314444 h 2314444"/>
                  <a:gd name="connsiteX6" fmla="*/ 0 w 2321013"/>
                  <a:gd name="connsiteY6" fmla="*/ 176408 h 2314444"/>
                  <a:gd name="connsiteX7" fmla="*/ 0 w 2321013"/>
                  <a:gd name="connsiteY7" fmla="*/ 154534 h 23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1013" h="2314444">
                    <a:moveTo>
                      <a:pt x="0" y="0"/>
                    </a:moveTo>
                    <a:lnTo>
                      <a:pt x="716715" y="0"/>
                    </a:lnTo>
                    <a:lnTo>
                      <a:pt x="716715" y="154534"/>
                    </a:lnTo>
                    <a:lnTo>
                      <a:pt x="2321013" y="154534"/>
                    </a:lnTo>
                    <a:lnTo>
                      <a:pt x="2321013" y="2314444"/>
                    </a:lnTo>
                    <a:lnTo>
                      <a:pt x="0" y="2314444"/>
                    </a:lnTo>
                    <a:lnTo>
                      <a:pt x="0" y="176408"/>
                    </a:lnTo>
                    <a:lnTo>
                      <a:pt x="0" y="154534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704121" y="5791243"/>
                <a:ext cx="1067629" cy="1796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円形吹き出し 74"/>
              <p:cNvSpPr/>
              <p:nvPr/>
            </p:nvSpPr>
            <p:spPr bwMode="auto">
              <a:xfrm>
                <a:off x="2695953" y="5970882"/>
                <a:ext cx="360000" cy="360000"/>
              </a:xfrm>
              <a:prstGeom prst="wedgeEllipseCallout">
                <a:avLst>
                  <a:gd name="adj1" fmla="val -94846"/>
                  <a:gd name="adj2" fmla="val -44180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3600666" y="4877137"/>
              <a:ext cx="3030620" cy="1539993"/>
              <a:chOff x="3985564" y="4945091"/>
              <a:chExt cx="3030620" cy="1539993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4224165" y="5429986"/>
                <a:ext cx="2792019" cy="1055098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80" name="グループ化 79"/>
              <p:cNvGrpSpPr/>
              <p:nvPr/>
            </p:nvGrpSpPr>
            <p:grpSpPr>
              <a:xfrm>
                <a:off x="3985564" y="4945091"/>
                <a:ext cx="565503" cy="549789"/>
                <a:chOff x="162793" y="3411589"/>
                <a:chExt cx="565503" cy="549789"/>
              </a:xfrm>
            </p:grpSpPr>
            <p:sp>
              <p:nvSpPr>
                <p:cNvPr id="82" name="円/楕円 44"/>
                <p:cNvSpPr/>
                <p:nvPr/>
              </p:nvSpPr>
              <p:spPr bwMode="auto">
                <a:xfrm>
                  <a:off x="162793" y="3411589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238254" y="3642552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81" name="角丸四角形 80"/>
              <p:cNvSpPr/>
              <p:nvPr/>
            </p:nvSpPr>
            <p:spPr bwMode="auto">
              <a:xfrm>
                <a:off x="4211465" y="5513234"/>
                <a:ext cx="2792019" cy="92094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en-US" altLang="ja-JP" sz="1200" dirty="0">
                    <a:latin typeface="+mn-ea"/>
                  </a:rPr>
                  <a:t>The "Permission settings" needs to have at least one group who can "Perform update". </a:t>
                </a:r>
              </a:p>
              <a:p>
                <a:pPr algn="ctr">
                  <a:lnSpc>
                    <a:spcPts val="1400"/>
                  </a:lnSpc>
                </a:pPr>
                <a:r>
                  <a:rPr lang="en-US" altLang="ja-JP" sz="1200" dirty="0">
                    <a:latin typeface="+mn-ea"/>
                  </a:rPr>
                  <a:t>If not, you will not be able to update it.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18862"/>
              </p:ext>
            </p:extLst>
          </p:nvPr>
        </p:nvGraphicFramePr>
        <p:xfrm>
          <a:off x="3788672" y="2773896"/>
          <a:ext cx="2783378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Basic information / permissions tab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Decision table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Free value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permissions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System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Administrator : “can perform update” on all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72" y="4430291"/>
            <a:ext cx="1900493" cy="20055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2" y="4224380"/>
            <a:ext cx="2077132" cy="218919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93862"/>
            <a:ext cx="8964488" cy="5616476"/>
          </a:xfrm>
        </p:spPr>
        <p:txBody>
          <a:bodyPr/>
          <a:lstStyle/>
          <a:p>
            <a:r>
              <a:rPr kumimoji="1" lang="en-US" altLang="ja-JP" dirty="0" smtClean="0"/>
              <a:t>Create Decision table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In the “Conditional Branch” tab in the “New addition” screen, input the necessary information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Press the “Unknown Event Notification settings” button.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In the “Unknown Event Notification” tab in the “New addition screen”,</a:t>
            </a:r>
            <a:br>
              <a:rPr lang="en-US" altLang="ja-JP" sz="1400" dirty="0" smtClean="0"/>
            </a:br>
            <a:r>
              <a:rPr lang="en-US" altLang="ja-JP" sz="1400" dirty="0" smtClean="0"/>
              <a:t>input the necessary information</a:t>
            </a:r>
            <a:endParaRPr lang="en-US" altLang="ja-JP" sz="1400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Press the “Save” button.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5974" y="1845766"/>
            <a:ext cx="8890727" cy="4646154"/>
            <a:chOff x="105974" y="1845766"/>
            <a:chExt cx="8890727" cy="4646154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ja-JP" sz="1400" dirty="0">
                    <a:latin typeface="+mn-ea"/>
                  </a:rPr>
                  <a:t> Items with 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en-US" altLang="ja-JP" sz="1400" dirty="0">
                    <a:latin typeface="+mn-ea"/>
                  </a:rPr>
                  <a:t>are required items</a:t>
                </a:r>
                <a:endParaRPr lang="ja-JP" altLang="en-US" sz="1400" dirty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Test request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Upload decision table file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Set mail driver and 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mail template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Create decision table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ysClr val="windowText" lastClr="00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2692683" y="4205018"/>
              <a:ext cx="1844369" cy="1868430"/>
              <a:chOff x="3985566" y="5345680"/>
              <a:chExt cx="1844369" cy="1868430"/>
            </a:xfrm>
          </p:grpSpPr>
          <p:sp>
            <p:nvSpPr>
              <p:cNvPr id="65" name="角丸四角形 64"/>
              <p:cNvSpPr/>
              <p:nvPr/>
            </p:nvSpPr>
            <p:spPr bwMode="auto">
              <a:xfrm>
                <a:off x="4223081" y="5506343"/>
                <a:ext cx="1498925" cy="1687387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3985566" y="5345680"/>
                <a:ext cx="565503" cy="549789"/>
                <a:chOff x="162795" y="3812178"/>
                <a:chExt cx="565503" cy="549789"/>
              </a:xfrm>
            </p:grpSpPr>
            <p:sp>
              <p:nvSpPr>
                <p:cNvPr id="67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69" name="角丸四角形 68"/>
              <p:cNvSpPr/>
              <p:nvPr/>
            </p:nvSpPr>
            <p:spPr bwMode="auto">
              <a:xfrm>
                <a:off x="4242345" y="5587293"/>
                <a:ext cx="1587590" cy="1626817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en-US" altLang="ja-JP" sz="1200" dirty="0">
                    <a:latin typeface="+mn-ea"/>
                  </a:rPr>
                  <a:t>We will set the Decision table file's Conditional </a:t>
                </a:r>
                <a:r>
                  <a:rPr lang="en-US" altLang="ja-JP" sz="1200" dirty="0" smtClean="0">
                    <a:latin typeface="+mn-ea"/>
                  </a:rPr>
                  <a:t>part`s </a:t>
                </a:r>
                <a:r>
                  <a:rPr lang="en-US" altLang="ja-JP" sz="1200" dirty="0">
                    <a:latin typeface="+mn-ea"/>
                  </a:rPr>
                  <a:t>specific value to the configured Conditional Branch.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105974" y="2609335"/>
              <a:ext cx="6578898" cy="3882585"/>
              <a:chOff x="105974" y="2609335"/>
              <a:chExt cx="6578898" cy="3882585"/>
            </a:xfrm>
          </p:grpSpPr>
          <p:sp>
            <p:nvSpPr>
              <p:cNvPr id="89" name="角丸四角形 88"/>
              <p:cNvSpPr/>
              <p:nvPr/>
            </p:nvSpPr>
            <p:spPr bwMode="auto">
              <a:xfrm>
                <a:off x="3688832" y="2609335"/>
                <a:ext cx="2988000" cy="1476001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latin typeface="+mn-ea"/>
                  </a:rPr>
                  <a:t>Input the value above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86" name="角丸四角形 85"/>
              <p:cNvSpPr/>
              <p:nvPr/>
            </p:nvSpPr>
            <p:spPr bwMode="auto">
              <a:xfrm>
                <a:off x="251400" y="2609336"/>
                <a:ext cx="3310045" cy="1595526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latin typeface="+mn-ea"/>
                  </a:rPr>
                  <a:t>Input the values above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615463" y="4333797"/>
                <a:ext cx="1980000" cy="1813835"/>
              </a:xfrm>
              <a:custGeom>
                <a:avLst/>
                <a:gdLst>
                  <a:gd name="connsiteX0" fmla="*/ 794111 w 2455286"/>
                  <a:gd name="connsiteY0" fmla="*/ 0 h 2194741"/>
                  <a:gd name="connsiteX1" fmla="*/ 1653197 w 2455286"/>
                  <a:gd name="connsiteY1" fmla="*/ 0 h 2194741"/>
                  <a:gd name="connsiteX2" fmla="*/ 1653197 w 2455286"/>
                  <a:gd name="connsiteY2" fmla="*/ 157740 h 2194741"/>
                  <a:gd name="connsiteX3" fmla="*/ 2455286 w 2455286"/>
                  <a:gd name="connsiteY3" fmla="*/ 157740 h 2194741"/>
                  <a:gd name="connsiteX4" fmla="*/ 2455286 w 2455286"/>
                  <a:gd name="connsiteY4" fmla="*/ 2194741 h 2194741"/>
                  <a:gd name="connsiteX5" fmla="*/ 0 w 2455286"/>
                  <a:gd name="connsiteY5" fmla="*/ 2194741 h 2194741"/>
                  <a:gd name="connsiteX6" fmla="*/ 0 w 2455286"/>
                  <a:gd name="connsiteY6" fmla="*/ 157740 h 2194741"/>
                  <a:gd name="connsiteX7" fmla="*/ 794111 w 2455286"/>
                  <a:gd name="connsiteY7" fmla="*/ 157740 h 219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5286" h="2194741">
                    <a:moveTo>
                      <a:pt x="794111" y="0"/>
                    </a:moveTo>
                    <a:lnTo>
                      <a:pt x="1653197" y="0"/>
                    </a:lnTo>
                    <a:lnTo>
                      <a:pt x="1653197" y="157740"/>
                    </a:lnTo>
                    <a:lnTo>
                      <a:pt x="2455286" y="157740"/>
                    </a:lnTo>
                    <a:lnTo>
                      <a:pt x="2455286" y="2194741"/>
                    </a:lnTo>
                    <a:lnTo>
                      <a:pt x="0" y="2194741"/>
                    </a:lnTo>
                    <a:lnTo>
                      <a:pt x="0" y="157740"/>
                    </a:lnTo>
                    <a:lnTo>
                      <a:pt x="794111" y="15774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293138" y="6232233"/>
                <a:ext cx="607928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1" name="円形吹き出し 80"/>
              <p:cNvSpPr/>
              <p:nvPr/>
            </p:nvSpPr>
            <p:spPr bwMode="auto">
              <a:xfrm>
                <a:off x="2663090" y="6106514"/>
                <a:ext cx="360000" cy="360000"/>
              </a:xfrm>
              <a:prstGeom prst="wedgeEllipseCallout">
                <a:avLst>
                  <a:gd name="adj1" fmla="val -296834"/>
                  <a:gd name="adj2" fmla="val 8156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8" name="円形吹き出し 87"/>
              <p:cNvSpPr/>
              <p:nvPr/>
            </p:nvSpPr>
            <p:spPr bwMode="auto">
              <a:xfrm>
                <a:off x="105974" y="4188468"/>
                <a:ext cx="360000" cy="344050"/>
              </a:xfrm>
              <a:prstGeom prst="wedgeEllipseCallout">
                <a:avLst>
                  <a:gd name="adj1" fmla="val 141934"/>
                  <a:gd name="adj2" fmla="val 19182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円形吹き出し 62"/>
              <p:cNvSpPr/>
              <p:nvPr/>
            </p:nvSpPr>
            <p:spPr bwMode="auto">
              <a:xfrm>
                <a:off x="6324872" y="3779435"/>
                <a:ext cx="360000" cy="344050"/>
              </a:xfrm>
              <a:prstGeom prst="wedgeEllipseCallout">
                <a:avLst>
                  <a:gd name="adj1" fmla="val -8651"/>
                  <a:gd name="adj2" fmla="val 23802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0" name="フリーフォーム 79"/>
              <p:cNvSpPr/>
              <p:nvPr/>
            </p:nvSpPr>
            <p:spPr bwMode="auto">
              <a:xfrm>
                <a:off x="4624109" y="4565043"/>
                <a:ext cx="1917856" cy="942621"/>
              </a:xfrm>
              <a:custGeom>
                <a:avLst/>
                <a:gdLst>
                  <a:gd name="connsiteX0" fmla="*/ 1584784 w 2390099"/>
                  <a:gd name="connsiteY0" fmla="*/ 0 h 1036883"/>
                  <a:gd name="connsiteX1" fmla="*/ 2390099 w 2390099"/>
                  <a:gd name="connsiteY1" fmla="*/ 0 h 1036883"/>
                  <a:gd name="connsiteX2" fmla="*/ 2390099 w 2390099"/>
                  <a:gd name="connsiteY2" fmla="*/ 146320 h 1036883"/>
                  <a:gd name="connsiteX3" fmla="*/ 2390099 w 2390099"/>
                  <a:gd name="connsiteY3" fmla="*/ 176408 h 1036883"/>
                  <a:gd name="connsiteX4" fmla="*/ 2390099 w 2390099"/>
                  <a:gd name="connsiteY4" fmla="*/ 1036883 h 1036883"/>
                  <a:gd name="connsiteX5" fmla="*/ 0 w 2390099"/>
                  <a:gd name="connsiteY5" fmla="*/ 1036883 h 1036883"/>
                  <a:gd name="connsiteX6" fmla="*/ 0 w 2390099"/>
                  <a:gd name="connsiteY6" fmla="*/ 146320 h 1036883"/>
                  <a:gd name="connsiteX7" fmla="*/ 1584784 w 2390099"/>
                  <a:gd name="connsiteY7" fmla="*/ 146320 h 103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0099" h="1036883">
                    <a:moveTo>
                      <a:pt x="1584784" y="0"/>
                    </a:moveTo>
                    <a:lnTo>
                      <a:pt x="2390099" y="0"/>
                    </a:lnTo>
                    <a:lnTo>
                      <a:pt x="2390099" y="146320"/>
                    </a:lnTo>
                    <a:lnTo>
                      <a:pt x="2390099" y="176408"/>
                    </a:lnTo>
                    <a:lnTo>
                      <a:pt x="2390099" y="1036883"/>
                    </a:lnTo>
                    <a:lnTo>
                      <a:pt x="0" y="1036883"/>
                    </a:lnTo>
                    <a:lnTo>
                      <a:pt x="0" y="146320"/>
                    </a:lnTo>
                    <a:lnTo>
                      <a:pt x="1584784" y="14632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 bwMode="auto">
              <a:xfrm>
                <a:off x="5308403" y="6253207"/>
                <a:ext cx="343159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7" name="円形吹き出し 86"/>
              <p:cNvSpPr/>
              <p:nvPr/>
            </p:nvSpPr>
            <p:spPr bwMode="auto">
              <a:xfrm>
                <a:off x="6074635" y="6131920"/>
                <a:ext cx="360000" cy="360000"/>
              </a:xfrm>
              <a:prstGeom prst="wedgeEllipseCallout">
                <a:avLst>
                  <a:gd name="adj1" fmla="val -104433"/>
                  <a:gd name="adj2" fmla="val 708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7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389"/>
              </p:ext>
            </p:extLst>
          </p:nvPr>
        </p:nvGraphicFramePr>
        <p:xfrm>
          <a:off x="496009" y="2698142"/>
          <a:ext cx="2923831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3214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“Conditional expression” tab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7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7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7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Free Character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string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Equal(Number)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55289"/>
              </p:ext>
            </p:extLst>
          </p:nvPr>
        </p:nvGraphicFramePr>
        <p:xfrm>
          <a:off x="3851898" y="2719917"/>
          <a:ext cx="274749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4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7374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“Unknown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event Notification” tab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Unknown event notifications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Don’t notify me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17" y="1990137"/>
            <a:ext cx="6019800" cy="320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The name of the Decision table file is created automatically. </a:t>
              </a:r>
            </a:p>
            <a:p>
              <a:pPr algn="ctr"/>
              <a:r>
                <a:rPr lang="en-US" altLang="ja-JP" sz="1400" dirty="0">
                  <a:latin typeface="+mn-ea"/>
                </a:rPr>
                <a:t>(E.g) idid00000000000.xlsx). This is different from the earlier mentioned "Decision table name". More information regarding each item is written on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4" name="正方形/長方形 33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89663" y="5678294"/>
            <a:ext cx="8673850" cy="792204"/>
            <a:chOff x="289663" y="5678294"/>
            <a:chExt cx="8673850" cy="792204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289663" y="5678294"/>
              <a:ext cx="565503" cy="549789"/>
              <a:chOff x="-165493" y="3804850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-165493" y="3804850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-80976" y="402346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For information regarding describing values, please refer to the "Description example" sheet.</a:t>
              </a:r>
            </a:p>
            <a:p>
              <a:pPr algn="ctr"/>
              <a:r>
                <a:rPr lang="en-US" altLang="ja-JP" sz="1400" dirty="0"/>
                <a:t>You can change the file name to whatever you want after updating the decision table file.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430" y="1772770"/>
            <a:ext cx="6097258" cy="1518548"/>
            <a:chOff x="467430" y="1772770"/>
            <a:chExt cx="6097258" cy="151854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30" y="1772770"/>
              <a:ext cx="6097258" cy="1518548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 bwMode="auto">
            <a:xfrm>
              <a:off x="683654" y="2305309"/>
              <a:ext cx="230275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正方形/長方形 44"/>
            <p:cNvSpPr/>
            <p:nvPr/>
          </p:nvSpPr>
          <p:spPr bwMode="auto">
            <a:xfrm>
              <a:off x="913928" y="2305309"/>
              <a:ext cx="95877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1872699" y="2305309"/>
              <a:ext cx="363543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正方形/長方形 46"/>
            <p:cNvSpPr/>
            <p:nvPr/>
          </p:nvSpPr>
          <p:spPr bwMode="auto">
            <a:xfrm>
              <a:off x="5508130" y="2305309"/>
              <a:ext cx="881098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0331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183454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299892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0840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57" name="角丸四角形 56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5" y="2708900"/>
            <a:ext cx="5695950" cy="3248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“OK” button on the Pop-up message.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408254" y="297018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99274" y="296627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732745" y="270140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16118" y="270890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47713" y="436513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534383" y="410381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715526" y="441490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</p:cNvCxnSpPr>
          <p:nvPr/>
        </p:nvCxnSpPr>
        <p:spPr bwMode="auto">
          <a:xfrm flipH="1">
            <a:off x="3895551" y="320867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68" y="2619702"/>
            <a:ext cx="5855869" cy="33392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3" y="3716735"/>
            <a:ext cx="2763509" cy="29191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</a:t>
            </a:r>
            <a:r>
              <a:rPr lang="en-US" altLang="ja-JP" dirty="0" smtClean="0"/>
              <a:t>1/3)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Test Request Target</a:t>
            </a:r>
            <a:endParaRPr lang="ja-JP" altLang="en-US" kern="0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kern="0" dirty="0" smtClean="0"/>
              <a:t>Click the “Test request” button when the “Working status” column changes to “Applied to Staging Environment”.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kern="0" dirty="0" smtClean="0"/>
              <a:t>In the “Select Decision table name” column, </a:t>
            </a:r>
            <a:br>
              <a:rPr lang="en-US" altLang="ja-JP" kern="0" dirty="0" smtClean="0"/>
            </a:br>
            <a:r>
              <a:rPr lang="en-US" altLang="ja-JP" kern="0" dirty="0" smtClean="0"/>
              <a:t>select the Decision table you want to test.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kern="0" dirty="0" smtClean="0"/>
              <a:t>Press the “Test Request settings” button.</a:t>
            </a:r>
            <a:endParaRPr lang="en-US" altLang="ja-JP" kern="0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920132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3149850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325451"/>
            <a:ext cx="2681719" cy="2557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3028132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589819" y="6404944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  <p:sp>
        <p:nvSpPr>
          <p:cNvPr id="43" name="円形吹き出し 42"/>
          <p:cNvSpPr/>
          <p:nvPr/>
        </p:nvSpPr>
        <p:spPr bwMode="auto">
          <a:xfrm>
            <a:off x="5872750" y="3512113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3135956" y="4741516"/>
            <a:ext cx="360000" cy="360000"/>
          </a:xfrm>
          <a:prstGeom prst="wedgeEllipseCallout">
            <a:avLst>
              <a:gd name="adj1" fmla="val -46692"/>
              <a:gd name="adj2" fmla="val -8783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1088630" y="6007173"/>
            <a:ext cx="360000" cy="360000"/>
          </a:xfrm>
          <a:prstGeom prst="wedgeEllipseCallout">
            <a:avLst>
              <a:gd name="adj1" fmla="val 111187"/>
              <a:gd name="adj2" fmla="val 5021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Test value and execute.</a:t>
            </a:r>
            <a:endParaRPr lang="ja-JP" altLang="en-US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kern="0" dirty="0" smtClean="0"/>
              <a:t>In </a:t>
            </a:r>
            <a:r>
              <a:rPr lang="en-US" altLang="ja-JP" kern="0" dirty="0"/>
              <a:t>the "Single test" tab in the "Settings" tab, input a value that matches the rule</a:t>
            </a:r>
            <a:r>
              <a:rPr lang="en-US" altLang="ja-JP" kern="0" dirty="0" smtClean="0"/>
              <a:t>.</a:t>
            </a:r>
            <a:endParaRPr lang="en-US" altLang="ja-JP" kern="0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kern="0" dirty="0"/>
              <a:t>Press the "Execute" button</a:t>
            </a:r>
            <a:r>
              <a:rPr lang="en-US" altLang="ja-JP" kern="0" dirty="0" smtClean="0"/>
              <a:t>.</a:t>
            </a:r>
            <a:endParaRPr lang="en-US" altLang="ja-JP" kern="0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kern="0" dirty="0"/>
              <a:t>Press the "OK" button in the Pop-up message.</a:t>
            </a:r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2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2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5" y="2197701"/>
            <a:ext cx="3080375" cy="32502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31" y="2556467"/>
            <a:ext cx="2686050" cy="7905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596" y="3986471"/>
            <a:ext cx="2700385" cy="801405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 bwMode="auto">
          <a:xfrm>
            <a:off x="5336252" y="2969416"/>
            <a:ext cx="890022" cy="3271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6023813" y="4467842"/>
            <a:ext cx="683046" cy="2795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>
            <a:stCxn id="45" idx="2"/>
            <a:endCxn id="48" idx="0"/>
          </p:cNvCxnSpPr>
          <p:nvPr/>
        </p:nvCxnSpPr>
        <p:spPr bwMode="auto">
          <a:xfrm>
            <a:off x="5781263" y="3296571"/>
            <a:ext cx="584073" cy="11712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円形吹き出し 49"/>
          <p:cNvSpPr/>
          <p:nvPr/>
        </p:nvSpPr>
        <p:spPr bwMode="auto">
          <a:xfrm>
            <a:off x="6346859" y="2772993"/>
            <a:ext cx="360000" cy="360000"/>
          </a:xfrm>
          <a:prstGeom prst="wedgeEllipseCallout">
            <a:avLst>
              <a:gd name="adj1" fmla="val -92942"/>
              <a:gd name="adj2" fmla="val 4036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09354" y="3207352"/>
            <a:ext cx="2789445" cy="293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2467021" y="5187717"/>
            <a:ext cx="465438" cy="2388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3284234" y="2699746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699740" y="4724711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latin typeface="+mn-ea"/>
              </a:rPr>
              <a:t>environment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67" name="角丸四角形 66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11" y="2137438"/>
            <a:ext cx="3167178" cy="9467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3" y="2193256"/>
            <a:ext cx="2182363" cy="23087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Test Request 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Confirm that the Rules are active.</a:t>
            </a:r>
            <a:endParaRPr lang="ja-JP" altLang="en-US" kern="0" dirty="0" smtClean="0"/>
          </a:p>
          <a:p>
            <a:pPr lvl="1"/>
            <a:r>
              <a:rPr lang="en-US" altLang="ja-JP" dirty="0"/>
              <a:t>Check the Execution log from the “log” tab.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kern="0" dirty="0" smtClean="0"/>
              <a:t>Press the “Close” button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kern="0" dirty="0" smtClean="0"/>
              <a:t>Press the “OK” button on the pop-up message.</a:t>
            </a:r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en-US" altLang="ja-JP" kern="0" dirty="0" smtClean="0"/>
              <a:t>If the rule got hit, press the “OK” button </a:t>
            </a:r>
            <a:br>
              <a:rPr lang="en-US" altLang="ja-JP" kern="0" dirty="0" smtClean="0"/>
            </a:br>
            <a:r>
              <a:rPr lang="en-US" altLang="ja-JP" kern="0" dirty="0" smtClean="0"/>
              <a:t>in the dialog box.</a:t>
            </a:r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745364" y="1845766"/>
            <a:ext cx="8218149" cy="4598466"/>
            <a:chOff x="745364" y="1845766"/>
            <a:chExt cx="8218149" cy="459846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5" name="正方形/長方形 4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Test request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Apply to production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environment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Upload decision table file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Create decision table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Send request via curl command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Check the result of</a:t>
                </a:r>
              </a:p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action execution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latin typeface="+mn-ea"/>
                  </a:rPr>
                  <a:t>Create decision table file</a:t>
                </a:r>
              </a:p>
              <a:p>
                <a:pPr algn="ctr"/>
                <a:r>
                  <a:rPr lang="en-US" altLang="ja-JP" sz="900" b="1" dirty="0">
                    <a:latin typeface="+mn-ea"/>
                  </a:rPr>
                  <a:t>※In Excel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ysClr val="windowText" lastClr="000000"/>
                    </a:solidFill>
                    <a:latin typeface="+mn-ea"/>
                  </a:rPr>
                  <a:t>Pay out Token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666703" y="3429000"/>
              <a:ext cx="2023749" cy="3015231"/>
              <a:chOff x="473129" y="5750828"/>
              <a:chExt cx="2023749" cy="3015231"/>
            </a:xfrm>
          </p:grpSpPr>
          <p:sp>
            <p:nvSpPr>
              <p:cNvPr id="37" name="角丸四角形 36"/>
              <p:cNvSpPr/>
              <p:nvPr/>
            </p:nvSpPr>
            <p:spPr bwMode="auto">
              <a:xfrm>
                <a:off x="699438" y="5936328"/>
                <a:ext cx="1764000" cy="2829731"/>
              </a:xfrm>
              <a:prstGeom prst="roundRect">
                <a:avLst>
                  <a:gd name="adj" fmla="val 7823"/>
                </a:avLst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1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38" name="グループ化 37"/>
              <p:cNvGrpSpPr/>
              <p:nvPr/>
            </p:nvGrpSpPr>
            <p:grpSpPr>
              <a:xfrm>
                <a:off x="473129" y="5750828"/>
                <a:ext cx="565503" cy="549789"/>
                <a:chOff x="187301" y="3702743"/>
                <a:chExt cx="565503" cy="549789"/>
              </a:xfrm>
            </p:grpSpPr>
            <p:sp>
              <p:nvSpPr>
                <p:cNvPr id="39" name="円/楕円 44"/>
                <p:cNvSpPr/>
                <p:nvPr/>
              </p:nvSpPr>
              <p:spPr bwMode="auto">
                <a:xfrm>
                  <a:off x="187301" y="3702743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257746" y="39241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1" name="角丸四角形 40"/>
              <p:cNvSpPr/>
              <p:nvPr/>
            </p:nvSpPr>
            <p:spPr bwMode="auto">
              <a:xfrm>
                <a:off x="696878" y="6192977"/>
                <a:ext cx="1800000" cy="2463576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latin typeface="+mn-ea"/>
                  </a:rPr>
                  <a:t>The previously mentioned "Create Decision table file"</a:t>
                </a:r>
              </a:p>
              <a:p>
                <a:pPr algn="ctr"/>
                <a:r>
                  <a:rPr lang="en-US" altLang="ja-JP" sz="1000" dirty="0">
                    <a:latin typeface="+mn-ea"/>
                  </a:rPr>
                  <a:t>If a rule created in the previous </a:t>
                </a:r>
                <a:r>
                  <a:rPr lang="en-US" altLang="ja-JP" sz="1000" dirty="0" smtClean="0">
                    <a:latin typeface="+mn-ea"/>
                  </a:rPr>
                  <a:t>section ,"</a:t>
                </a:r>
                <a:r>
                  <a:rPr lang="en-US" altLang="ja-JP" sz="1000" dirty="0">
                    <a:latin typeface="+mn-ea"/>
                  </a:rPr>
                  <a:t>Create Decision table file" gets hit, the "Execution log" field will display "Successfully processed" or "Matched with XXX". </a:t>
                </a:r>
              </a:p>
              <a:p>
                <a:pPr algn="ctr"/>
                <a:endParaRPr lang="en-US" altLang="ja-JP" sz="1000" dirty="0">
                  <a:latin typeface="+mn-ea"/>
                </a:endParaRPr>
              </a:p>
              <a:p>
                <a:pPr algn="ctr"/>
                <a:r>
                  <a:rPr lang="en-US" altLang="ja-JP" sz="1000" dirty="0">
                    <a:latin typeface="+mn-ea"/>
                  </a:rPr>
                  <a:t>When a rule match, the "Application status" will move to the next status.</a:t>
                </a:r>
                <a:endParaRPr lang="en-US" altLang="ja-JP" sz="1000" dirty="0" smtClean="0"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745364" y="2634563"/>
              <a:ext cx="5229961" cy="3809669"/>
              <a:chOff x="745364" y="2634563"/>
              <a:chExt cx="5229961" cy="3809669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745364" y="5472232"/>
                <a:ext cx="3610606" cy="972000"/>
                <a:chOff x="745364" y="5472232"/>
                <a:chExt cx="3610606" cy="972000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5364" y="5472232"/>
                  <a:ext cx="2016738" cy="972000"/>
                </a:xfrm>
                <a:prstGeom prst="rect">
                  <a:avLst/>
                </a:prstGeom>
              </p:spPr>
            </p:pic>
            <p:pic>
              <p:nvPicPr>
                <p:cNvPr id="19" name="図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4676" y="5472232"/>
                  <a:ext cx="1461294" cy="972000"/>
                </a:xfrm>
                <a:prstGeom prst="rect">
                  <a:avLst/>
                </a:prstGeom>
              </p:spPr>
            </p:pic>
            <p:sp>
              <p:nvSpPr>
                <p:cNvPr id="60" name="正方形/長方形 59"/>
                <p:cNvSpPr/>
                <p:nvPr/>
              </p:nvSpPr>
              <p:spPr bwMode="auto">
                <a:xfrm>
                  <a:off x="1559745" y="6198366"/>
                  <a:ext cx="567344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 bwMode="auto">
                <a:xfrm>
                  <a:off x="3700137" y="6191625"/>
                  <a:ext cx="572505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cxnSp>
              <p:nvCxnSpPr>
                <p:cNvPr id="70" name="直線矢印コネクタ 69"/>
                <p:cNvCxnSpPr>
                  <a:stCxn id="60" idx="3"/>
                  <a:endCxn id="61" idx="1"/>
                </p:cNvCxnSpPr>
                <p:nvPr/>
              </p:nvCxnSpPr>
              <p:spPr bwMode="auto">
                <a:xfrm flipV="1">
                  <a:off x="2127089" y="6299625"/>
                  <a:ext cx="1573048" cy="6741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" name="グループ化 4"/>
              <p:cNvGrpSpPr/>
              <p:nvPr/>
            </p:nvGrpSpPr>
            <p:grpSpPr>
              <a:xfrm>
                <a:off x="815467" y="2634563"/>
                <a:ext cx="5159858" cy="1852891"/>
                <a:chOff x="815467" y="2634563"/>
                <a:chExt cx="5159858" cy="1852891"/>
              </a:xfrm>
            </p:grpSpPr>
            <p:sp>
              <p:nvSpPr>
                <p:cNvPr id="28" name="正方形/長方形 27"/>
                <p:cNvSpPr/>
                <p:nvPr/>
              </p:nvSpPr>
              <p:spPr bwMode="auto">
                <a:xfrm>
                  <a:off x="815467" y="2787346"/>
                  <a:ext cx="646091" cy="18110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2083360" y="4300008"/>
                  <a:ext cx="466259" cy="1874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56" name="正方形/長方形 55"/>
                <p:cNvSpPr/>
                <p:nvPr/>
              </p:nvSpPr>
              <p:spPr bwMode="auto">
                <a:xfrm>
                  <a:off x="5372034" y="2724144"/>
                  <a:ext cx="603291" cy="2517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 bwMode="auto">
                <a:xfrm>
                  <a:off x="1549075" y="3225205"/>
                  <a:ext cx="2429688" cy="71282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dirty="0" smtClean="0">
                      <a:latin typeface="+mn-ea"/>
                    </a:rPr>
                    <a:t>The process ended successfully</a:t>
                  </a:r>
                  <a:br>
                    <a:rPr kumimoji="1" lang="en-US" altLang="ja-JP" sz="1200" dirty="0" smtClean="0">
                      <a:latin typeface="+mn-ea"/>
                    </a:rPr>
                  </a:br>
                  <a:r>
                    <a:rPr kumimoji="1" lang="en-US" altLang="ja-JP" sz="1200" dirty="0" smtClean="0">
                      <a:latin typeface="+mn-ea"/>
                    </a:rPr>
                    <a:t>Rule A got Matched</a:t>
                  </a:r>
                  <a:endParaRPr kumimoji="1" lang="ja-JP" altLang="en-US" sz="1200" dirty="0" smtClean="0">
                    <a:latin typeface="+mn-ea"/>
                  </a:endParaRPr>
                </a:p>
              </p:txBody>
            </p:sp>
            <p:sp>
              <p:nvSpPr>
                <p:cNvPr id="23" name="下カーブ矢印 22"/>
                <p:cNvSpPr/>
                <p:nvPr/>
              </p:nvSpPr>
              <p:spPr bwMode="auto">
                <a:xfrm rot="1055746">
                  <a:off x="1457004" y="2682517"/>
                  <a:ext cx="687359" cy="490267"/>
                </a:xfrm>
                <a:prstGeom prst="curvedDownArrow">
                  <a:avLst/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b="1" dirty="0" smtClean="0">
                    <a:latin typeface="+mn-ea"/>
                  </a:endParaRP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2045897" y="2814563"/>
                  <a:ext cx="1027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b="1" dirty="0" smtClean="0">
                      <a:solidFill>
                        <a:srgbClr val="FF0000"/>
                      </a:solidFill>
                    </a:rPr>
                    <a:t>Enlarged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円形吹き出し 56"/>
                <p:cNvSpPr/>
                <p:nvPr/>
              </p:nvSpPr>
              <p:spPr bwMode="auto">
                <a:xfrm>
                  <a:off x="2649017" y="4074954"/>
                  <a:ext cx="360000" cy="360000"/>
                </a:xfrm>
                <a:prstGeom prst="wedgeEllipseCallout">
                  <a:avLst>
                    <a:gd name="adj1" fmla="val -83733"/>
                    <a:gd name="adj2" fmla="val 25935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 smtClean="0">
                      <a:solidFill>
                        <a:schemeClr val="bg1"/>
                      </a:solidFill>
                      <a:latin typeface="+mn-ea"/>
                    </a:rPr>
                    <a:t>１</a:t>
                  </a:r>
                </a:p>
              </p:txBody>
            </p:sp>
            <p:sp>
              <p:nvSpPr>
                <p:cNvPr id="58" name="円形吹き出し 57"/>
                <p:cNvSpPr/>
                <p:nvPr/>
              </p:nvSpPr>
              <p:spPr bwMode="auto">
                <a:xfrm>
                  <a:off x="4837619" y="2634563"/>
                  <a:ext cx="360000" cy="360000"/>
                </a:xfrm>
                <a:prstGeom prst="wedgeEllipseCallout">
                  <a:avLst>
                    <a:gd name="adj1" fmla="val 67079"/>
                    <a:gd name="adj2" fmla="val 23289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solidFill>
                        <a:schemeClr val="bg1"/>
                      </a:solidFill>
                      <a:latin typeface="+mn-ea"/>
                    </a:rPr>
                    <a:t>2</a:t>
                  </a:r>
                  <a:endParaRPr kumimoji="1" lang="ja-JP" altLang="en-US" sz="1400" b="1" dirty="0" smtClean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08" name="角丸四角形 107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7" y="2892494"/>
            <a:ext cx="5912386" cy="267555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 smtClean="0">
                <a:cs typeface="+mn-cs"/>
              </a:rPr>
              <a:t>Press the “Apply” button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 smtClean="0">
                <a:cs typeface="+mn-cs"/>
              </a:rPr>
              <a:t>Press the “OK” button in the dialogue window.</a:t>
            </a:r>
            <a:endParaRPr lang="en-US" altLang="ja-JP" sz="1400" kern="1200" dirty="0"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3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t="28198"/>
          <a:stretch/>
        </p:blipFill>
        <p:spPr>
          <a:xfrm>
            <a:off x="124124" y="4221110"/>
            <a:ext cx="2402467" cy="51351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/>
          <a:srcRect l="-1002" t="29778"/>
          <a:stretch/>
        </p:blipFill>
        <p:spPr>
          <a:xfrm>
            <a:off x="2627730" y="4221109"/>
            <a:ext cx="2216227" cy="460605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 bwMode="auto">
          <a:xfrm>
            <a:off x="954267" y="3598000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2569934" y="3620271"/>
            <a:ext cx="743547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1498097" y="441531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215327" y="441531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520703" y="5600978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6" name="直線矢印コネクタ 55"/>
          <p:cNvCxnSpPr>
            <a:stCxn id="53" idx="3"/>
            <a:endCxn id="54" idx="1"/>
          </p:cNvCxnSpPr>
          <p:nvPr/>
        </p:nvCxnSpPr>
        <p:spPr bwMode="auto">
          <a:xfrm>
            <a:off x="2110097" y="4541317"/>
            <a:ext cx="210523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角丸四角形 56"/>
          <p:cNvSpPr/>
          <p:nvPr/>
        </p:nvSpPr>
        <p:spPr bwMode="auto">
          <a:xfrm>
            <a:off x="1826024" y="2636968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If the Test request ended successfully, the status will change to “Verification completed”</a:t>
            </a:r>
            <a:endParaRPr lang="en-US" altLang="ja-JP" sz="1200" dirty="0"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2209934" y="3209626"/>
            <a:ext cx="360000" cy="360000"/>
          </a:xfrm>
          <a:prstGeom prst="wedgeEllipseCallout">
            <a:avLst>
              <a:gd name="adj1" fmla="val 50787"/>
              <a:gd name="adj2" fmla="val 6659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1124254" y="3186022"/>
            <a:ext cx="360000" cy="360000"/>
          </a:xfrm>
          <a:prstGeom prst="wedgeEllipseCallout">
            <a:avLst>
              <a:gd name="adj1" fmla="val -57274"/>
              <a:gd name="adj2" fmla="val 682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585414" y="2856548"/>
            <a:ext cx="2245993" cy="1494745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After the </a:t>
            </a:r>
            <a:r>
              <a:rPr lang="en-US" altLang="ja-JP" sz="1200" dirty="0" smtClean="0">
                <a:latin typeface="+mn-ea"/>
              </a:rPr>
              <a:t>Production environment's </a:t>
            </a:r>
            <a:r>
              <a:rPr lang="en-US" altLang="ja-JP" sz="1200" dirty="0">
                <a:latin typeface="+mn-ea"/>
              </a:rPr>
              <a:t>Working status has changed to "Production application completed", the decision table can be used in a real environment.</a:t>
            </a:r>
            <a:endParaRPr lang="ja-JP" altLang="en-US" sz="1200" dirty="0">
              <a:latin typeface="+mn-ea"/>
            </a:endParaRP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432864" y="3976903"/>
            <a:ext cx="360000" cy="360000"/>
          </a:xfrm>
          <a:prstGeom prst="wedgeEllipseCallout">
            <a:avLst>
              <a:gd name="adj1" fmla="val -103361"/>
              <a:gd name="adj2" fmla="val 6121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2" name="直線矢印コネクタ 61"/>
          <p:cNvCxnSpPr>
            <a:stCxn id="54" idx="2"/>
          </p:cNvCxnSpPr>
          <p:nvPr/>
        </p:nvCxnSpPr>
        <p:spPr bwMode="auto">
          <a:xfrm flipH="1">
            <a:off x="3889910" y="4667317"/>
            <a:ext cx="631417" cy="93366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正方形/長方形 62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Test request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Upload decision table file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action execution</a:t>
            </a:r>
          </a:p>
        </p:txBody>
      </p:sp>
      <p:sp>
        <p:nvSpPr>
          <p:cNvPr id="71" name="角丸四角形 70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latin typeface="+mn-ea"/>
              </a:rPr>
              <a:t>※In Excel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latin typeface="+mn-ea"/>
              </a:rPr>
              <a:t>Pay out Token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Apply to production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execute after rewriting the following commands according to the rules.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&lt;RestAPI Function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Instruction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47144"/>
              <a:ext cx="5867100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”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en-US" altLang="ja-JP" b="1" dirty="0">
                  <a:solidFill>
                    <a:srgbClr val="E6DB74"/>
                  </a:solidFill>
                  <a:latin typeface="Arial Unicode MS"/>
                </a:rPr>
                <a:t>'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{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b="1" dirty="0" smtClean="0">
                  <a:solidFill>
                    <a:srgbClr val="E6DB74"/>
                  </a:solidFill>
                  <a:latin typeface="Arial Unicode MS"/>
                </a:rPr>
                <a:t>Rule table </a:t>
              </a:r>
              <a:r>
                <a:rPr kumimoji="0" lang="en-US" altLang="ja-JP" b="1" dirty="0" smtClean="0">
                  <a:solidFill>
                    <a:srgbClr val="E6DB74"/>
                  </a:solidFill>
                  <a:latin typeface="Arial Unicode MS"/>
                </a:rPr>
                <a:t>name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 type&gt;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b="1" dirty="0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en-US" altLang="ja-JP" b="1" dirty="0">
                  <a:solidFill>
                    <a:srgbClr val="E6DB74"/>
                  </a:solidFill>
                  <a:latin typeface="Arial Unicode MS"/>
                </a:rPr>
                <a:t>,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en-US" altLang="ja-JP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"</a:t>
              </a:r>
              <a:r>
                <a: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</a:t>
              </a:r>
              <a:r>
                <a:rPr kumimoji="0" lang="en-US" altLang="ja-JP" b="1" dirty="0">
                  <a:solidFill>
                    <a:srgbClr val="E6DB74"/>
                  </a:solidFill>
                  <a:latin typeface="Arial Unicode MS"/>
                </a:rPr>
                <a:t>'</a:t>
              </a:r>
              <a:endPara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1690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 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.xlsx)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"requesttype":"1"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in”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yyyy/mm/dd hh:mm:ss”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"eventdatetime":"2020/01/01 01:01:01"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["2","foo"]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Apply </a:t>
            </a:r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 production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action execution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Pay out Token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Apply </a:t>
            </a:r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 production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action execution</a:t>
            </a:r>
          </a:p>
        </p:txBody>
      </p:sp>
      <p:sp>
        <p:nvSpPr>
          <p:cNvPr id="54" name="角丸四角形 53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Pay out Token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815468" y="1845766"/>
            <a:ext cx="2148045" cy="3815544"/>
          </a:xfrm>
          <a:prstGeom prst="rect">
            <a:avLst/>
          </a:prstGeom>
          <a:solidFill>
            <a:srgbClr val="0A3368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887346" y="399072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 request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346" y="440335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Apply </a:t>
            </a:r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 production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environment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887346" y="357808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Upload decision table file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6887346" y="192754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Set mail driver and 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mail template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6887346" y="2752818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887346" y="316545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Create decision table file</a:t>
            </a:r>
          </a:p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※In Excel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87346" y="2340183"/>
            <a:ext cx="2004289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Pay out Token</a:t>
            </a:r>
            <a:endParaRPr lang="ja-JP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887346" y="4815993"/>
            <a:ext cx="2004289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A3368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Send request via curl command</a:t>
            </a:r>
            <a:endParaRPr lang="ja-JP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87346" y="5228631"/>
            <a:ext cx="2004289" cy="36000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Check the result of</a:t>
            </a:r>
          </a:p>
          <a:p>
            <a:pPr algn="ctr"/>
            <a:r>
              <a:rPr lang="en-US" altLang="ja-JP" sz="900" b="1" dirty="0">
                <a:solidFill>
                  <a:srgbClr val="FF0000"/>
                </a:solidFill>
                <a:latin typeface="+mn-ea"/>
              </a:rPr>
              <a:t>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Sample1</a:t>
            </a:r>
            <a:r>
              <a:rPr kumimoji="1" lang="en-US" altLang="ja-JP" dirty="0" smtClean="0"/>
              <a:t>(1/</a:t>
            </a:r>
            <a:r>
              <a:rPr lang="en-US" altLang="ja-JP" dirty="0" smtClean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Sample value and Execute OASE</a:t>
            </a:r>
            <a:endParaRPr lang="en-US" altLang="ja-JP" dirty="0"/>
          </a:p>
          <a:p>
            <a:pPr lvl="1"/>
            <a:r>
              <a:rPr lang="en-US" altLang="ja-JP" dirty="0"/>
              <a:t>Case: When OASE receive “MessageID: 10001”, execute a action to send a mail with information “Title:【OASE】Notification test”, “Body:[Request Info][Event Info]”</a:t>
            </a:r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/>
              <a:t>　</a:t>
            </a:r>
            <a:r>
              <a:rPr lang="en-US" altLang="ja-JP" b="1" dirty="0" smtClean="0"/>
              <a:t>【Preparation】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80870" y="2564880"/>
            <a:ext cx="7943739" cy="3835990"/>
            <a:chOff x="780870" y="2564880"/>
            <a:chExt cx="7943739" cy="383599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74780" y="4339926"/>
              <a:ext cx="3349829" cy="2060944"/>
              <a:chOff x="4942129" y="4985836"/>
              <a:chExt cx="3349829" cy="2060944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5146888" y="5187208"/>
                <a:ext cx="3145070" cy="1859572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 smtClean="0"/>
                  <a:t>This information is used in these parts of this manual: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&lt;3.1</a:t>
                </a:r>
                <a:r>
                  <a:rPr lang="ja-JP" altLang="en-US" sz="1400" b="1" dirty="0" smtClean="0">
                    <a:hlinkClick r:id="rId2" action="ppaction://hlinksldjump"/>
                  </a:rPr>
                  <a:t>　</a:t>
                </a:r>
                <a:r>
                  <a:rPr lang="en-US" altLang="ja-JP" sz="1400" b="1" dirty="0" smtClean="0">
                    <a:hlinkClick r:id="rId2" action="ppaction://hlinksldjump"/>
                  </a:rPr>
                  <a:t>Set mail driver and create mail template&gt;</a:t>
                </a:r>
                <a:endParaRPr lang="en-US" altLang="ja-JP" sz="1400" b="1" dirty="0" smtClean="0"/>
              </a:p>
              <a:p>
                <a:pPr algn="ctr"/>
                <a:r>
                  <a:rPr lang="en-US" altLang="ja-JP" sz="1400" dirty="0" smtClean="0"/>
                  <a:t>and 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&lt;3.2</a:t>
                </a:r>
                <a:r>
                  <a:rPr lang="ja-JP" altLang="en-US" sz="1400" b="1" dirty="0" smtClean="0">
                    <a:hlinkClick r:id="rId3" action="ppaction://hlinksldjump"/>
                  </a:rPr>
                  <a:t>　</a:t>
                </a:r>
                <a:r>
                  <a:rPr lang="en-US" altLang="ja-JP" sz="1400" b="1" dirty="0" smtClean="0">
                    <a:hlinkClick r:id="rId3" action="ppaction://hlinksldjump"/>
                  </a:rPr>
                  <a:t>Pay-out token.&gt;</a:t>
                </a:r>
                <a:endParaRPr lang="en-US" altLang="ja-JP" sz="1400" dirty="0" smtClean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4942129" y="4985836"/>
                <a:ext cx="565503" cy="549789"/>
                <a:chOff x="162795" y="4092156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4092156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31243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780870" y="2564880"/>
              <a:ext cx="7943739" cy="3835990"/>
              <a:chOff x="780870" y="2564880"/>
              <a:chExt cx="7943739" cy="3835990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5458812" y="2564880"/>
                <a:ext cx="3265797" cy="1656000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②</a:t>
                </a:r>
                <a:r>
                  <a:rPr lang="ja-JP" altLang="en-US" sz="1400" b="1" dirty="0" smtClean="0">
                    <a:latin typeface="+mn-ea"/>
                  </a:rPr>
                  <a:t>「</a:t>
                </a:r>
                <a:r>
                  <a:rPr lang="en-US" altLang="ja-JP" sz="1400" b="1" dirty="0" smtClean="0">
                    <a:latin typeface="+mn-ea"/>
                  </a:rPr>
                  <a:t>Token Pay-out</a:t>
                </a:r>
                <a:r>
                  <a:rPr lang="ja-JP" altLang="en-US" sz="1400" b="1" dirty="0" smtClean="0">
                    <a:latin typeface="+mn-ea"/>
                  </a:rPr>
                  <a:t>」</a:t>
                </a:r>
                <a:r>
                  <a:rPr lang="en-US" altLang="ja-JP" sz="1400" b="1" dirty="0" smtClean="0">
                    <a:latin typeface="+mn-ea"/>
                  </a:rPr>
                  <a:t>screen</a:t>
                </a: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80870" y="2564880"/>
                <a:ext cx="4503653" cy="3835990"/>
              </a:xfrm>
              <a:prstGeom prst="roundRect">
                <a:avLst>
                  <a:gd name="adj" fmla="val 3415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>
                    <a:latin typeface="+mn-ea"/>
                  </a:rPr>
                  <a:t>①「</a:t>
                </a:r>
                <a:r>
                  <a:rPr lang="en-US" altLang="ja-JP" sz="1400" b="1" dirty="0" smtClean="0">
                    <a:latin typeface="+mn-ea"/>
                  </a:rPr>
                  <a:t>Action Settings</a:t>
                </a:r>
                <a:r>
                  <a:rPr lang="ja-JP" altLang="en-US" sz="1400" b="1" dirty="0" smtClean="0">
                    <a:latin typeface="+mn-ea"/>
                  </a:rPr>
                  <a:t>」</a:t>
                </a:r>
                <a:r>
                  <a:rPr lang="en-US" altLang="ja-JP" sz="1400" b="1" dirty="0" smtClean="0">
                    <a:latin typeface="+mn-ea"/>
                  </a:rPr>
                  <a:t>Screen</a:t>
                </a: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/>
          </p:nvPr>
        </p:nvGraphicFramePr>
        <p:xfrm>
          <a:off x="5657530" y="3070506"/>
          <a:ext cx="294702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2299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208338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84314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 Token needed when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sending request via curl command.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Token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76168"/>
              </p:ext>
            </p:extLst>
          </p:nvPr>
        </p:nvGraphicFramePr>
        <p:xfrm>
          <a:off x="944649" y="3052760"/>
          <a:ext cx="4329364" cy="31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70895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0.0.0.0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User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sample@example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.com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657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blank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1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1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Template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+mn-ea"/>
                          <a:ea typeface="+mn-ea"/>
                        </a:rPr>
                        <a:t>test_template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【OASE】Notification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2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9439" y="853589"/>
            <a:ext cx="8010503" cy="5532021"/>
            <a:chOff x="539439" y="853589"/>
            <a:chExt cx="8010503" cy="5532021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9269" y="1099610"/>
              <a:ext cx="3240673" cy="2146188"/>
              <a:chOff x="1041088" y="5082251"/>
              <a:chExt cx="3240673" cy="2146188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1239949" y="5280386"/>
                <a:ext cx="3041812" cy="1948053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/>
                  <a:t>This information is used in these parts of this manual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en-US" altLang="ja-JP" sz="1400" b="1" dirty="0" smtClean="0">
                    <a:hlinkClick r:id="rId2" action="ppaction://hlinksldjump"/>
                  </a:rPr>
                  <a:t>&lt;3.3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Create Decision table&gt;</a:t>
                </a:r>
                <a:r>
                  <a:rPr lang="en-US" altLang="ja-JP" sz="1400" dirty="0" smtClean="0"/>
                  <a:t>and 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&lt;3.4 Create Decision table *with Excel&gt;</a:t>
                </a:r>
                <a:r>
                  <a:rPr lang="en-US" altLang="ja-JP" sz="1400" dirty="0" smtClean="0"/>
                  <a:t>.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1041088" y="5082251"/>
                <a:ext cx="565503" cy="549789"/>
                <a:chOff x="694923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694923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767971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539439" y="853589"/>
              <a:ext cx="8010503" cy="5532021"/>
              <a:chOff x="539439" y="853589"/>
              <a:chExt cx="8010503" cy="5532021"/>
            </a:xfrm>
          </p:grpSpPr>
          <p:sp>
            <p:nvSpPr>
              <p:cNvPr id="13" name="角丸四角形 12"/>
              <p:cNvSpPr/>
              <p:nvPr/>
            </p:nvSpPr>
            <p:spPr bwMode="auto">
              <a:xfrm>
                <a:off x="592342" y="3397610"/>
                <a:ext cx="7957600" cy="2988000"/>
              </a:xfrm>
              <a:prstGeom prst="roundRect">
                <a:avLst>
                  <a:gd name="adj" fmla="val 5693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③</a:t>
                </a:r>
                <a:r>
                  <a:rPr lang="ja-JP" altLang="en-US" sz="1400" b="1" dirty="0" smtClean="0">
                    <a:latin typeface="+mn-ea"/>
                  </a:rPr>
                  <a:t>「</a:t>
                </a:r>
                <a:r>
                  <a:rPr lang="en-US" altLang="ja-JP" sz="1400" b="1" dirty="0" smtClean="0">
                    <a:latin typeface="+mn-ea"/>
                  </a:rPr>
                  <a:t>Decision table </a:t>
                </a:r>
                <a:r>
                  <a:rPr lang="ja-JP" altLang="en-US" sz="1400" b="1" dirty="0" smtClean="0">
                    <a:latin typeface="+mn-ea"/>
                  </a:rPr>
                  <a:t>」</a:t>
                </a:r>
                <a:r>
                  <a:rPr lang="en-US" altLang="ja-JP" sz="1400" b="1" dirty="0" smtClean="0">
                    <a:latin typeface="+mn-ea"/>
                  </a:rPr>
                  <a:t>File</a:t>
                </a: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39439" y="853589"/>
                <a:ext cx="4701986" cy="2392209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②</a:t>
                </a:r>
                <a:r>
                  <a:rPr lang="ja-JP" altLang="en-US" sz="1400" b="1" dirty="0" smtClean="0"/>
                  <a:t>「</a:t>
                </a:r>
                <a:r>
                  <a:rPr lang="en-US" altLang="ja-JP" sz="1400" b="1" dirty="0" smtClean="0"/>
                  <a:t>Decision table</a:t>
                </a:r>
                <a:r>
                  <a:rPr lang="ja-JP" altLang="en-US" sz="1400" b="1" dirty="0" smtClean="0"/>
                  <a:t>」</a:t>
                </a:r>
                <a:r>
                  <a:rPr lang="en-US" altLang="ja-JP" sz="1400" b="1" dirty="0" smtClean="0"/>
                  <a:t>Screen</a:t>
                </a:r>
                <a:endParaRPr lang="ja-JP" altLang="en-US" sz="1400" b="1" dirty="0"/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90160"/>
              </p:ext>
            </p:extLst>
          </p:nvPr>
        </p:nvGraphicFramePr>
        <p:xfrm>
          <a:off x="723147" y="1297745"/>
          <a:ext cx="4486692" cy="18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5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367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3728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 the “MessageID” will hit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Decision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table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Permission Settings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System Administrator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All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Editable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ID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branch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Equal(Number)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09368"/>
              </p:ext>
            </p:extLst>
          </p:nvPr>
        </p:nvGraphicFramePr>
        <p:xfrm>
          <a:off x="738026" y="3712877"/>
          <a:ext cx="7689020" cy="26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47478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4531392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135637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29652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Rename and save the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“Decision table” file.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mail_test.xlsx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2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※Change the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text marked with Red.</a:t>
                      </a:r>
                      <a:endParaRPr kumimoji="1" lang="ja-JP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MessageID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Equal(Numeric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Value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Type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mail(ver1)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Action Parameter Information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MAIL_NAME=oasetest,MAIL_TO=</a:t>
                      </a:r>
                      <a:r>
                        <a:rPr kumimoji="1" lang="en-US" altLang="ja-JP" sz="105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&lt;Mail Address&gt;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,MAIL_CC=,MAIL_BCC=,MAIL_TEMPLATE=test_template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For the other items, use the "example" sheet in the Decision table file as a reference point.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05782" y="1268700"/>
            <a:ext cx="8142798" cy="5112710"/>
            <a:chOff x="605782" y="1268700"/>
            <a:chExt cx="8142798" cy="511271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05782" y="5319275"/>
              <a:ext cx="8142798" cy="1062135"/>
              <a:chOff x="605782" y="5082251"/>
              <a:chExt cx="8142798" cy="1062135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805520" y="5280386"/>
                <a:ext cx="7943060" cy="864000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/>
                  <a:t>This information is used in these parts of this </a:t>
                </a:r>
                <a:r>
                  <a:rPr lang="en-US" altLang="ja-JP" sz="1400" dirty="0" smtClean="0"/>
                  <a:t>manual</a:t>
                </a:r>
                <a:br>
                  <a:rPr lang="en-US" altLang="ja-JP" sz="1400" dirty="0" smtClean="0"/>
                </a:br>
                <a:r>
                  <a:rPr lang="ja-JP" altLang="en-US" sz="1400" dirty="0" smtClean="0"/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&lt;3.5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Uploading Decision table file&gt;</a:t>
                </a:r>
                <a:r>
                  <a:rPr lang="ja-JP" altLang="en-US" sz="1400" dirty="0"/>
                  <a:t>　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dirty="0" smtClean="0">
                    <a:hlinkClick r:id="rId3" action="ppaction://hlinksldjump"/>
                  </a:rPr>
                  <a:t>And 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&lt;3.6Test Request&gt;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605782" y="5082251"/>
                <a:ext cx="565503" cy="549789"/>
                <a:chOff x="259617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259617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323228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805519" y="1268700"/>
              <a:ext cx="7943059" cy="3824079"/>
              <a:chOff x="805519" y="1268700"/>
              <a:chExt cx="7943059" cy="3824079"/>
            </a:xfrm>
          </p:grpSpPr>
          <p:sp>
            <p:nvSpPr>
              <p:cNvPr id="22" name="角丸四角形 21"/>
              <p:cNvSpPr/>
              <p:nvPr/>
            </p:nvSpPr>
            <p:spPr bwMode="auto">
              <a:xfrm>
                <a:off x="805519" y="1268700"/>
                <a:ext cx="7943059" cy="1458684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④「</a:t>
                </a:r>
                <a:r>
                  <a:rPr lang="en-US" altLang="ja-JP" sz="1400" b="1" dirty="0" smtClean="0"/>
                  <a:t>Rule</a:t>
                </a:r>
                <a:r>
                  <a:rPr lang="ja-JP" altLang="en-US" sz="1400" b="1" dirty="0" smtClean="0"/>
                  <a:t>（</a:t>
                </a:r>
                <a:r>
                  <a:rPr lang="en-US" altLang="ja-JP" sz="1400" b="1" dirty="0" smtClean="0"/>
                  <a:t>Staging Application Rule)</a:t>
                </a:r>
                <a:r>
                  <a:rPr lang="ja-JP" altLang="en-US" sz="1400" b="1" dirty="0" smtClean="0"/>
                  <a:t>」</a:t>
                </a:r>
                <a:r>
                  <a:rPr lang="en-US" altLang="ja-JP" sz="1400" b="1" dirty="0" smtClean="0"/>
                  <a:t>Screen</a:t>
                </a:r>
                <a:endParaRPr lang="ja-JP" altLang="en-US" sz="1400" b="1" dirty="0"/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810548" y="2996939"/>
                <a:ext cx="7938030" cy="2095840"/>
              </a:xfrm>
              <a:prstGeom prst="roundRect">
                <a:avLst>
                  <a:gd name="adj" fmla="val 5668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⑤</a:t>
                </a:r>
                <a:r>
                  <a:rPr lang="ja-JP" altLang="en-US" sz="1400" b="1" dirty="0" smtClean="0"/>
                  <a:t>「</a:t>
                </a:r>
                <a:r>
                  <a:rPr lang="en-US" altLang="ja-JP" sz="1400" b="1" dirty="0" smtClean="0"/>
                  <a:t>Test Request</a:t>
                </a:r>
                <a:r>
                  <a:rPr lang="ja-JP" altLang="en-US" sz="1400" b="1" dirty="0" smtClean="0"/>
                  <a:t>」</a:t>
                </a:r>
                <a:r>
                  <a:rPr lang="en-US" altLang="ja-JP" sz="1400" b="1" dirty="0" smtClean="0"/>
                  <a:t>Screen</a:t>
                </a:r>
                <a:endParaRPr lang="ja-JP" altLang="en-US" sz="1400" b="1" dirty="0"/>
              </a:p>
            </p:txBody>
          </p:sp>
        </p:grpSp>
      </p:grpSp>
      <p:graphicFrame>
        <p:nvGraphicFramePr>
          <p:cNvPr id="23" name="表 22"/>
          <p:cNvGraphicFramePr>
            <a:graphicFrameLocks noGrp="1"/>
          </p:cNvGraphicFramePr>
          <p:nvPr>
            <p:extLst/>
          </p:nvPr>
        </p:nvGraphicFramePr>
        <p:xfrm>
          <a:off x="1051390" y="1716106"/>
          <a:ext cx="4744780" cy="10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440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91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15805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 table file.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mail_test.xlsx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/>
          </p:nvPr>
        </p:nvGraphicFramePr>
        <p:xfrm>
          <a:off x="1026578" y="3407485"/>
          <a:ext cx="7505972" cy="16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815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67218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Select Decision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table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【Execute Operation】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9440" y="1189816"/>
            <a:ext cx="8209140" cy="5228640"/>
            <a:chOff x="539440" y="1189816"/>
            <a:chExt cx="8209140" cy="522864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39440" y="5676843"/>
              <a:ext cx="8209139" cy="741613"/>
              <a:chOff x="539440" y="5676843"/>
              <a:chExt cx="8209139" cy="741613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790980" y="5687019"/>
                <a:ext cx="7957599" cy="731437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/>
                  <a:t>This information is used in these parts of this manual </a:t>
                </a:r>
                <a:r>
                  <a:rPr lang="ja-JP" altLang="en-US" sz="1400" dirty="0" smtClean="0"/>
                  <a:t>　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en-US" altLang="ja-JP" sz="1400" b="1" dirty="0" smtClean="0">
                    <a:hlinkClick r:id="rId2" action="ppaction://hlinksldjump"/>
                  </a:rPr>
                  <a:t>&lt;4.1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Send Request via curl command&gt;</a:t>
                </a:r>
                <a:r>
                  <a:rPr lang="en-US" altLang="ja-JP" sz="1400" dirty="0" smtClean="0"/>
                  <a:t>and</a:t>
                </a:r>
              </a:p>
              <a:p>
                <a:pPr algn="ctr"/>
                <a:r>
                  <a:rPr lang="en-US" altLang="ja-JP" sz="1400" b="1" dirty="0" smtClean="0">
                    <a:hlinkClick r:id="rId3" action="ppaction://hlinksldjump"/>
                  </a:rPr>
                  <a:t>&lt;4.2Check the result of Action execution&gt;</a:t>
                </a:r>
                <a:endParaRPr lang="ja-JP" altLang="en-US" sz="1400" dirty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539440" y="5676843"/>
                <a:ext cx="565503" cy="549789"/>
                <a:chOff x="162795" y="3801420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3801420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3" name="グループ化 2"/>
            <p:cNvGrpSpPr/>
            <p:nvPr/>
          </p:nvGrpSpPr>
          <p:grpSpPr>
            <a:xfrm>
              <a:off x="790980" y="1189816"/>
              <a:ext cx="7957600" cy="4392022"/>
              <a:chOff x="790980" y="1189816"/>
              <a:chExt cx="7957600" cy="4392022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790980" y="1189816"/>
                <a:ext cx="7957600" cy="1692798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>
                    <a:latin typeface="+mn-ea"/>
                  </a:rPr>
                  <a:t>⑥</a:t>
                </a:r>
                <a:r>
                  <a:rPr lang="en-US" altLang="ja-JP" sz="1400" b="1" dirty="0" smtClean="0">
                    <a:latin typeface="+mn-ea"/>
                  </a:rPr>
                  <a:t>Terminal Operation</a:t>
                </a:r>
                <a:r>
                  <a:rPr lang="ja-JP" altLang="en-US" sz="1400" b="1" dirty="0" smtClean="0">
                    <a:latin typeface="+mn-ea"/>
                  </a:rPr>
                  <a:t>（</a:t>
                </a:r>
                <a:r>
                  <a:rPr lang="en-US" altLang="ja-JP" sz="1400" b="1" dirty="0" smtClean="0">
                    <a:latin typeface="+mn-ea"/>
                  </a:rPr>
                  <a:t>Linux</a:t>
                </a:r>
                <a:r>
                  <a:rPr lang="ja-JP" altLang="en-US" sz="1400" b="1" dirty="0">
                    <a:latin typeface="+mn-ea"/>
                  </a:rPr>
                  <a:t> </a:t>
                </a:r>
                <a:r>
                  <a:rPr lang="en-US" altLang="ja-JP" sz="1400" b="1" dirty="0" smtClean="0">
                    <a:latin typeface="+mn-ea"/>
                  </a:rPr>
                  <a:t>server</a:t>
                </a:r>
                <a:r>
                  <a:rPr lang="ja-JP" altLang="en-US" sz="1400" b="1" dirty="0" smtClean="0">
                    <a:latin typeface="+mn-ea"/>
                  </a:rPr>
                  <a:t>）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805520" y="2989478"/>
                <a:ext cx="7943059" cy="2592360"/>
              </a:xfrm>
              <a:prstGeom prst="roundRect">
                <a:avLst>
                  <a:gd name="adj" fmla="val 6126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⑦</a:t>
                </a:r>
                <a:r>
                  <a:rPr lang="en-US" altLang="ja-JP" sz="1400" b="1" dirty="0" smtClean="0"/>
                  <a:t>Main </a:t>
                </a:r>
                <a:br>
                  <a:rPr lang="en-US" altLang="ja-JP" sz="1400" b="1" dirty="0" smtClean="0"/>
                </a:br>
                <a:r>
                  <a:rPr lang="en-US" altLang="ja-JP" sz="1400" b="1" dirty="0" smtClean="0"/>
                  <a:t>   Notification</a:t>
                </a:r>
              </a:p>
              <a:p>
                <a:endParaRPr lang="en-US" altLang="ja-JP" sz="1400" b="1" dirty="0" smtClean="0"/>
              </a:p>
              <a:p>
                <a:endParaRPr lang="en-US" altLang="ja-JP" sz="1400" b="1" dirty="0"/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Check if the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mail with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information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on the right</a:t>
                </a:r>
              </a:p>
              <a:p>
                <a:pPr marL="216000" lvl="1"/>
                <a:r>
                  <a:rPr lang="en-US" altLang="ja-JP" sz="1400" b="1" dirty="0">
                    <a:solidFill>
                      <a:sysClr val="windowText" lastClr="000000"/>
                    </a:solidFill>
                  </a:rPr>
                  <a:t>is sent.</a:t>
                </a:r>
              </a:p>
              <a:p>
                <a:endParaRPr lang="ja-JP" altLang="en-US" sz="1400" b="1" dirty="0"/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560" y="3099689"/>
                <a:ext cx="2682842" cy="2361979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6046836" y="4074959"/>
                <a:ext cx="2088290" cy="936026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Notification </a:t>
                </a:r>
                <a:br>
                  <a:rPr lang="en-US" altLang="ja-JP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</a:br>
                <a:r>
                  <a:rPr lang="en-US" altLang="ja-JP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Mail</a:t>
                </a:r>
                <a:endPara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06677"/>
              </p:ext>
            </p:extLst>
          </p:nvPr>
        </p:nvGraphicFramePr>
        <p:xfrm>
          <a:off x="2490406" y="3099687"/>
          <a:ext cx="3161744" cy="236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94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31281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【OASE</a:t>
                      </a:r>
                      <a:r>
                        <a:rPr kumimoji="1" lang="ja-JP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Notification test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】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204916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Body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[Request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Information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Trace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Decision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table name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user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[Event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information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Event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Time/Date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Condition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Message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02842"/>
              </p:ext>
            </p:extLst>
          </p:nvPr>
        </p:nvGraphicFramePr>
        <p:xfrm>
          <a:off x="894636" y="1524356"/>
          <a:ext cx="7750286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54200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text marked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with red.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/oase_web/event/event/eventsrequest" -H "accept: application/json" -d 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'{"decisiontable":"test","requesttype":"1","eventdatetime":"2020/01/01 01:01:01","eventinfo":["10001"]}' 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&lt;Access_Token&gt;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1.1About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guide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lang="en-US" altLang="ja-JP" dirty="0" smtClean="0"/>
              <a:t>Prerequisites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In order to follow this guide, the user must have installed OASE and the following functions.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 Installer (See the following guides)</a:t>
            </a:r>
          </a:p>
          <a:p>
            <a:pPr lvl="2"/>
            <a:r>
              <a:rPr lang="en-US" altLang="ja-JP" b="1" dirty="0" smtClean="0">
                <a:hlinkClick r:id="rId2"/>
              </a:rPr>
              <a:t>&lt;OASE_docs</a:t>
            </a:r>
            <a:r>
              <a:rPr lang="ja-JP" altLang="en-US" b="1" dirty="0" smtClean="0">
                <a:hlinkClick r:id="rId2"/>
              </a:rPr>
              <a:t> </a:t>
            </a:r>
            <a:r>
              <a:rPr lang="en-US" altLang="ja-JP" b="1" dirty="0" smtClean="0">
                <a:hlinkClick r:id="rId2"/>
              </a:rPr>
              <a:t>Environment Construction manual-Basics-&gt;</a:t>
            </a:r>
            <a:endParaRPr lang="en-US" altLang="ja-JP" b="1" dirty="0" smtClean="0"/>
          </a:p>
          <a:p>
            <a:pPr lvl="2"/>
            <a:r>
              <a:rPr lang="en-US" altLang="ja-JP" b="1" dirty="0" smtClean="0">
                <a:hlinkClick r:id="rId3"/>
              </a:rPr>
              <a:t>&lt;OASE Learn</a:t>
            </a:r>
            <a:r>
              <a:rPr lang="ja-JP" altLang="en-US" b="1" dirty="0" smtClean="0">
                <a:hlinkClick r:id="rId3"/>
              </a:rPr>
              <a:t> </a:t>
            </a:r>
            <a:r>
              <a:rPr lang="en-US" altLang="ja-JP" b="1" dirty="0" smtClean="0">
                <a:hlinkClick r:id="rId3"/>
              </a:rPr>
              <a:t>–OASE Offline install-&gt;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Mail Driver (See the following guides)</a:t>
            </a:r>
          </a:p>
          <a:p>
            <a:pPr lvl="2"/>
            <a:r>
              <a:rPr lang="en-US" altLang="ja-JP" b="1" dirty="0" smtClean="0">
                <a:hlinkClick r:id="rId4"/>
              </a:rPr>
              <a:t>&lt;Environment Construction manual- Driver install-&gt;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Make sure that the mail server is running.</a:t>
            </a:r>
          </a:p>
          <a:p>
            <a:pPr lvl="2"/>
            <a:r>
              <a:rPr lang="en-US" altLang="ja-JP" dirty="0" smtClean="0"/>
              <a:t>e.g.</a:t>
            </a:r>
            <a:r>
              <a:rPr lang="ja-JP" altLang="en-US" dirty="0" smtClean="0"/>
              <a:t>）</a:t>
            </a:r>
            <a:r>
              <a:rPr lang="en-US" altLang="ja-JP" dirty="0" smtClean="0"/>
              <a:t>Checking that</a:t>
            </a:r>
            <a:r>
              <a:rPr lang="ja-JP" altLang="en-US" dirty="0" smtClean="0"/>
              <a:t> </a:t>
            </a:r>
            <a:r>
              <a:rPr lang="en-US" altLang="ja-JP" dirty="0" err="1"/>
              <a:t>p</a:t>
            </a:r>
            <a:r>
              <a:rPr lang="en-US" altLang="ja-JP" dirty="0" err="1" smtClean="0"/>
              <a:t>ostfix.service</a:t>
            </a:r>
            <a:r>
              <a:rPr lang="en-US" altLang="ja-JP" dirty="0" smtClean="0"/>
              <a:t> </a:t>
            </a:r>
            <a:r>
              <a:rPr lang="en-US" altLang="ja-JP" dirty="0" smtClean="0"/>
              <a:t>is running.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※If it isn’t running, run the following command.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18260" y="2070266"/>
            <a:ext cx="7790862" cy="4260650"/>
            <a:chOff x="1018260" y="2070266"/>
            <a:chExt cx="7790862" cy="426065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018260" y="4869200"/>
              <a:ext cx="2172326" cy="1103748"/>
              <a:chOff x="1018260" y="4869200"/>
              <a:chExt cx="2172326" cy="1103748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1018260" y="5680560"/>
                <a:ext cx="2172326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systemctl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>
                    <a:solidFill>
                      <a:schemeClr val="bg1"/>
                    </a:solidFill>
                  </a:rPr>
                  <a:t>start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018260" y="4869200"/>
                <a:ext cx="2057743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ps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–ax |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grep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397122" y="2070266"/>
              <a:ext cx="2412000" cy="4260650"/>
              <a:chOff x="6397122" y="2070266"/>
              <a:chExt cx="2412000" cy="4260650"/>
            </a:xfrm>
          </p:grpSpPr>
          <p:sp>
            <p:nvSpPr>
              <p:cNvPr id="32" name="角丸四角形 31"/>
              <p:cNvSpPr/>
              <p:nvPr/>
            </p:nvSpPr>
            <p:spPr bwMode="auto">
              <a:xfrm>
                <a:off x="6397122" y="2070266"/>
                <a:ext cx="2412000" cy="4260650"/>
              </a:xfrm>
              <a:prstGeom prst="roundRect">
                <a:avLst>
                  <a:gd name="adj" fmla="val 6522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latin typeface="+mn-ea"/>
                  </a:rPr>
                  <a:t>Introduction</a:t>
                </a: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6591626" y="2572639"/>
                <a:ext cx="2052000" cy="2664000"/>
              </a:xfrm>
              <a:prstGeom prst="roundRect">
                <a:avLst>
                  <a:gd name="adj" fmla="val 7564"/>
                </a:avLst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Prerequisites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023541" y="3015008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latin typeface="+mn-ea"/>
                  </a:rPr>
                  <a:t>OASE</a:t>
                </a:r>
                <a:r>
                  <a:rPr lang="en-US" altLang="ja-JP" sz="1400" b="1" dirty="0">
                    <a:latin typeface="+mn-ea"/>
                  </a:rPr>
                  <a:t/>
                </a:r>
                <a:br>
                  <a:rPr lang="en-US" altLang="ja-JP" sz="1400" b="1" dirty="0">
                    <a:latin typeface="+mn-ea"/>
                  </a:rPr>
                </a:br>
                <a:r>
                  <a:rPr lang="en-US" altLang="ja-JP" sz="1400" b="1" dirty="0" smtClean="0">
                    <a:latin typeface="+mn-ea"/>
                  </a:rPr>
                  <a:t>installed</a:t>
                </a:r>
                <a:endParaRPr kumimoji="1"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7023541" y="3771119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latin typeface="+mn-ea"/>
                  </a:rPr>
                  <a:t>Mail Driver</a:t>
                </a:r>
                <a:br>
                  <a:rPr lang="en-US" altLang="ja-JP" sz="1400" b="1" dirty="0" smtClean="0">
                    <a:latin typeface="+mn-ea"/>
                  </a:rPr>
                </a:br>
                <a:r>
                  <a:rPr lang="en-US" altLang="ja-JP" sz="1400" b="1" dirty="0" smtClean="0">
                    <a:latin typeface="+mn-ea"/>
                  </a:rPr>
                  <a:t>Installed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023541" y="4521883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latin typeface="+mn-ea"/>
                  </a:rPr>
                  <a:t>Mail server</a:t>
                </a:r>
                <a:br>
                  <a:rPr lang="en-US" altLang="ja-JP" sz="1400" b="1" dirty="0" smtClean="0">
                    <a:latin typeface="+mn-ea"/>
                  </a:rPr>
                </a:br>
                <a:r>
                  <a:rPr lang="en-US" altLang="ja-JP" sz="1400" b="1" dirty="0" smtClean="0">
                    <a:latin typeface="+mn-ea"/>
                  </a:rPr>
                  <a:t>Running</a:t>
                </a: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6591626" y="5473979"/>
                <a:ext cx="2052000" cy="684000"/>
              </a:xfrm>
              <a:prstGeom prst="roundRect">
                <a:avLst/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You can now use the</a:t>
                </a:r>
                <a:b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</a:br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quick start guide.</a:t>
                </a:r>
              </a:p>
            </p:txBody>
          </p:sp>
          <p:cxnSp>
            <p:nvCxnSpPr>
              <p:cNvPr id="19" name="直線矢印コネクタ 18"/>
              <p:cNvCxnSpPr/>
              <p:nvPr/>
            </p:nvCxnSpPr>
            <p:spPr bwMode="auto">
              <a:xfrm>
                <a:off x="7635626" y="3591008"/>
                <a:ext cx="0" cy="180111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線矢印コネクタ 19"/>
              <p:cNvCxnSpPr/>
              <p:nvPr/>
            </p:nvCxnSpPr>
            <p:spPr bwMode="auto">
              <a:xfrm>
                <a:off x="7635626" y="4347119"/>
                <a:ext cx="0" cy="174764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矢印コネクタ 24"/>
              <p:cNvCxnSpPr/>
              <p:nvPr/>
            </p:nvCxnSpPr>
            <p:spPr bwMode="auto">
              <a:xfrm>
                <a:off x="7635626" y="5236639"/>
                <a:ext cx="0" cy="27544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片側の 2 つの角を丸めた四角形 51"/>
              <p:cNvSpPr/>
              <p:nvPr/>
            </p:nvSpPr>
            <p:spPr bwMode="auto">
              <a:xfrm rot="16200000">
                <a:off x="6610443" y="308690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①</a:t>
                </a:r>
              </a:p>
            </p:txBody>
          </p:sp>
          <p:sp>
            <p:nvSpPr>
              <p:cNvPr id="53" name="片側の 2 つの角を丸めた四角形 52"/>
              <p:cNvSpPr/>
              <p:nvPr/>
            </p:nvSpPr>
            <p:spPr bwMode="auto">
              <a:xfrm rot="16200000">
                <a:off x="6610443" y="384301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latin typeface="+mn-ea"/>
                  </a:rPr>
                  <a:t>②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4" name="片側の 2 つの角を丸めた四角形 53"/>
              <p:cNvSpPr/>
              <p:nvPr/>
            </p:nvSpPr>
            <p:spPr bwMode="auto">
              <a:xfrm rot="16200000">
                <a:off x="6610443" y="4593775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1.1About this guide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Functions.</a:t>
            </a:r>
          </a:p>
          <a:p>
            <a:pPr lvl="1"/>
            <a:r>
              <a:rPr lang="en-US" altLang="ja-JP" dirty="0"/>
              <a:t>The following OASE functions will be used. (The item no. correlates the </a:t>
            </a:r>
            <a:r>
              <a:rPr lang="en-US" altLang="ja-JP" dirty="0" smtClean="0"/>
              <a:t>upcoming </a:t>
            </a:r>
            <a:r>
              <a:rPr lang="en-US" altLang="ja-JP" dirty="0"/>
              <a:t>slides</a:t>
            </a:r>
            <a:r>
              <a:rPr lang="en-US" altLang="ja-JP" dirty="0" smtClean="0"/>
              <a:t>.)</a:t>
            </a:r>
            <a:br>
              <a:rPr lang="en-US" altLang="ja-JP" dirty="0" smtClean="0"/>
            </a:br>
            <a:endParaRPr lang="en-US" altLang="ja-JP" sz="1100" dirty="0" smtClean="0"/>
          </a:p>
          <a:p>
            <a:pPr lvl="1"/>
            <a:r>
              <a:rPr lang="en-US" altLang="ja-JP" sz="1200" dirty="0" smtClean="0"/>
              <a:t>Dashboard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screen</a:t>
            </a:r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41156"/>
              </p:ext>
            </p:extLst>
          </p:nvPr>
        </p:nvGraphicFramePr>
        <p:xfrm>
          <a:off x="395420" y="3392284"/>
          <a:ext cx="8367147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73">
                  <a:extLst>
                    <a:ext uri="{9D8B030D-6E8A-4147-A177-3AD203B41FA5}">
                      <a16:colId xmlns:a16="http://schemas.microsoft.com/office/drawing/2014/main" val="3454449318"/>
                    </a:ext>
                  </a:extLst>
                </a:gridCol>
                <a:gridCol w="2112091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  <a:gridCol w="5630983">
                  <a:extLst>
                    <a:ext uri="{9D8B030D-6E8A-4147-A177-3AD203B41FA5}">
                      <a16:colId xmlns:a16="http://schemas.microsoft.com/office/drawing/2014/main" val="450079386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Item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No.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Screen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name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Path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Location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1.2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Login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9492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1.3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1.4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Action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settings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System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Action</a:t>
                      </a:r>
                      <a:r>
                        <a:rPr lang="en-US" altLang="ja-JP" sz="1300" baseline="0" dirty="0" smtClean="0">
                          <a:latin typeface="+mn-lt"/>
                        </a:rPr>
                        <a:t> settings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mail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Driver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ver1 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1.5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Token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Pay-out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Token</a:t>
                      </a:r>
                      <a:r>
                        <a:rPr lang="en-US" altLang="ja-JP" sz="1300" baseline="0" dirty="0" smtClean="0">
                          <a:latin typeface="+mn-lt"/>
                        </a:rPr>
                        <a:t> Pay-out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1.6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Decision Table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Rules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Decision</a:t>
                      </a:r>
                      <a:r>
                        <a:rPr lang="en-US" altLang="ja-JP" sz="1300" baseline="0" dirty="0" smtClean="0">
                          <a:latin typeface="+mn-lt"/>
                        </a:rPr>
                        <a:t> Table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1.7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Rules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Staging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Application rule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8775"/>
                  </a:ext>
                </a:extLst>
              </a:tr>
              <a:tr h="214373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Rules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Production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Application rule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293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 smtClean="0">
                          <a:latin typeface="+mn-lt"/>
                        </a:rPr>
                        <a:t>1.8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Request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Rules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Request</a:t>
                      </a:r>
                      <a:r>
                        <a:rPr lang="en-US" altLang="ja-JP" sz="1300" baseline="0" dirty="0" smtClean="0"/>
                        <a:t>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1.9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Action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Rules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Action</a:t>
                      </a:r>
                      <a:r>
                        <a:rPr lang="en-US" altLang="ja-JP" sz="1300" baseline="0" dirty="0" smtClean="0"/>
                        <a:t>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2" y="2128626"/>
            <a:ext cx="7694118" cy="123084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547580" y="2443188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241010" y="2443188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884561" y="2658626"/>
            <a:ext cx="712899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547580" y="2876079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547580" y="2658626"/>
            <a:ext cx="28804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124700" y="2986395"/>
            <a:ext cx="648090" cy="163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0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4" y="2423921"/>
            <a:ext cx="5001070" cy="32900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</a:p>
          <a:p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132820"/>
            <a:ext cx="6329132" cy="3955708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the main menu is as follows.</a:t>
            </a:r>
            <a:endParaRPr lang="en-US" altLang="ja-JP" dirty="0"/>
          </a:p>
          <a:p>
            <a:pPr lvl="1"/>
            <a:r>
              <a:rPr lang="en-US" altLang="ja-JP" dirty="0" smtClean="0"/>
              <a:t>”Rule “Menu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Action result management and Rule creation.</a:t>
            </a:r>
            <a:endParaRPr lang="en-US" altLang="ja-JP" dirty="0"/>
          </a:p>
          <a:p>
            <a:pPr lvl="1"/>
            <a:r>
              <a:rPr lang="en-US" altLang="ja-JP" dirty="0" smtClean="0"/>
              <a:t>”</a:t>
            </a:r>
            <a:r>
              <a:rPr lang="en-US" altLang="ja-JP" dirty="0" err="1" smtClean="0"/>
              <a:t>System”Menu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/>
              <a:t>OASE Settings/Permission management.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“Administrator” Menu</a:t>
            </a:r>
            <a:r>
              <a:rPr lang="en-US" altLang="ja-JP" dirty="0"/>
              <a:t>	</a:t>
            </a:r>
            <a:r>
              <a:rPr lang="ja-JP" altLang="en-US" dirty="0" smtClean="0"/>
              <a:t>：</a:t>
            </a:r>
            <a:r>
              <a:rPr lang="en-US" altLang="ja-JP" dirty="0"/>
              <a:t>Security Management.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203809" y="5157240"/>
            <a:ext cx="5759703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7" name="正方形/長方形 16"/>
          <p:cNvSpPr/>
          <p:nvPr/>
        </p:nvSpPr>
        <p:spPr bwMode="auto">
          <a:xfrm>
            <a:off x="773270" y="2123396"/>
            <a:ext cx="3278407" cy="2316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989286" y="3929485"/>
            <a:ext cx="5887033" cy="10063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線吹き出し 1 (枠付き) 18"/>
          <p:cNvSpPr/>
          <p:nvPr/>
        </p:nvSpPr>
        <p:spPr bwMode="auto">
          <a:xfrm>
            <a:off x="834530" y="2963638"/>
            <a:ext cx="986661" cy="381941"/>
          </a:xfrm>
          <a:prstGeom prst="borderCallout1">
            <a:avLst>
              <a:gd name="adj1" fmla="val 50649"/>
              <a:gd name="adj2" fmla="val 98704"/>
              <a:gd name="adj3" fmla="val -189169"/>
              <a:gd name="adj4" fmla="val 2148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dirty="0" smtClean="0"/>
              <a:t>Menu</a:t>
            </a:r>
            <a:endParaRPr lang="ja-JP" altLang="en-US" sz="1050" dirty="0"/>
          </a:p>
        </p:txBody>
      </p:sp>
      <p:cxnSp>
        <p:nvCxnSpPr>
          <p:cNvPr id="20" name="直線コネクタ 19"/>
          <p:cNvCxnSpPr>
            <a:stCxn id="19" idx="0"/>
            <a:endCxn id="18" idx="0"/>
          </p:cNvCxnSpPr>
          <p:nvPr/>
        </p:nvCxnSpPr>
        <p:spPr bwMode="auto">
          <a:xfrm>
            <a:off x="1821191" y="3154609"/>
            <a:ext cx="2111612" cy="77487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7" y="2833077"/>
            <a:ext cx="7181850" cy="2152650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576684" y="3564971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39440" y="4176596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596040" y="3240874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95789" y="427917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95789" y="318397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623746" y="3888165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95789" y="38123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70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Function Description</a:t>
            </a:r>
          </a:p>
          <a:p>
            <a:endParaRPr lang="en-US" altLang="ja-JP" sz="1050" dirty="0"/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name of the driver installed in OASE</a:t>
            </a: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information of the registered action target</a:t>
            </a: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Tx/>
              <a:buFont typeface="+mj-ea"/>
              <a:buAutoNum type="circleNumDbPlain"/>
            </a:pPr>
            <a:r>
              <a:rPr lang="en-US" altLang="ja-JP" sz="1600" dirty="0">
                <a:latin typeface="+mn-ea"/>
              </a:rPr>
              <a:t>The button to create mail template</a:t>
            </a:r>
          </a:p>
          <a:p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7" name="テキスト ボックス 36"/>
          <p:cNvSpPr txBox="1"/>
          <p:nvPr/>
        </p:nvSpPr>
        <p:spPr>
          <a:xfrm>
            <a:off x="2117400" y="354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8" y="2297265"/>
            <a:ext cx="7722638" cy="1980164"/>
          </a:xfrm>
          <a:prstGeom prst="rect">
            <a:avLst/>
          </a:prstGeom>
        </p:spPr>
      </p:pic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Function Description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List of Tokens registered in OASE.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Button that creates new Tokens.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Token Pay-out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91928" y="2730849"/>
            <a:ext cx="8061117" cy="3565587"/>
            <a:chOff x="663950" y="3306929"/>
            <a:chExt cx="8061117" cy="3565587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3347842" y="6204455"/>
              <a:ext cx="5377225" cy="668061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For more information regarding the different functions,</a:t>
              </a:r>
              <a:br>
                <a:rPr kumimoji="1" lang="en-US" altLang="ja-JP" sz="1400" b="1" dirty="0" smtClean="0">
                  <a:latin typeface="+mn-ea"/>
                </a:rPr>
              </a:br>
              <a:r>
                <a:rPr kumimoji="1" lang="en-US" altLang="ja-JP" sz="1400" b="1" dirty="0" smtClean="0">
                  <a:latin typeface="+mn-ea"/>
                </a:rPr>
                <a:t> please see the respective manuals.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663950" y="3306929"/>
              <a:ext cx="7970422" cy="958087"/>
              <a:chOff x="663950" y="3306929"/>
              <a:chExt cx="7970422" cy="958087"/>
            </a:xfrm>
          </p:grpSpPr>
          <p:sp>
            <p:nvSpPr>
              <p:cNvPr id="29" name="正方形/長方形 28"/>
              <p:cNvSpPr/>
              <p:nvPr/>
            </p:nvSpPr>
            <p:spPr bwMode="auto">
              <a:xfrm>
                <a:off x="663950" y="3642439"/>
                <a:ext cx="7580572" cy="6225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326951" y="33069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8244522" y="33069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7079388" y="3345171"/>
                <a:ext cx="1235343" cy="2218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  <p:sp>
        <p:nvSpPr>
          <p:cNvPr id="18" name="円/楕円 44"/>
          <p:cNvSpPr/>
          <p:nvPr/>
        </p:nvSpPr>
        <p:spPr bwMode="auto">
          <a:xfrm>
            <a:off x="3689426" y="5046523"/>
            <a:ext cx="565503" cy="54978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41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12038" y="5267970"/>
            <a:ext cx="424611" cy="106893"/>
          </a:xfrm>
          <a:custGeom>
            <a:avLst/>
            <a:gdLst/>
            <a:ahLst/>
            <a:cxnLst/>
            <a:rect l="l" t="t" r="r" b="b"/>
            <a:pathLst>
              <a:path w="424611" h="106893">
                <a:moveTo>
                  <a:pt x="20512" y="18247"/>
                </a:moveTo>
                <a:cubicBezTo>
                  <a:pt x="20512" y="30003"/>
                  <a:pt x="20512" y="41759"/>
                  <a:pt x="20512" y="53515"/>
                </a:cubicBezTo>
                <a:cubicBezTo>
                  <a:pt x="22346" y="53515"/>
                  <a:pt x="24180" y="53515"/>
                  <a:pt x="26015" y="53515"/>
                </a:cubicBezTo>
                <a:cubicBezTo>
                  <a:pt x="36354" y="53515"/>
                  <a:pt x="43201" y="51960"/>
                  <a:pt x="46557" y="48851"/>
                </a:cubicBezTo>
                <a:cubicBezTo>
                  <a:pt x="49913" y="45742"/>
                  <a:pt x="51591" y="40965"/>
                  <a:pt x="51591" y="34519"/>
                </a:cubicBezTo>
                <a:cubicBezTo>
                  <a:pt x="51591" y="29209"/>
                  <a:pt x="49976" y="25169"/>
                  <a:pt x="46745" y="22400"/>
                </a:cubicBezTo>
                <a:cubicBezTo>
                  <a:pt x="43514" y="19631"/>
                  <a:pt x="37125" y="18247"/>
                  <a:pt x="27578" y="18247"/>
                </a:cubicBezTo>
                <a:cubicBezTo>
                  <a:pt x="25222" y="18247"/>
                  <a:pt x="22867" y="18247"/>
                  <a:pt x="20512" y="18247"/>
                </a:cubicBezTo>
                <a:close/>
                <a:moveTo>
                  <a:pt x="125528" y="16204"/>
                </a:moveTo>
                <a:cubicBezTo>
                  <a:pt x="118066" y="16204"/>
                  <a:pt x="112125" y="19450"/>
                  <a:pt x="107706" y="25941"/>
                </a:cubicBezTo>
                <a:cubicBezTo>
                  <a:pt x="103287" y="32431"/>
                  <a:pt x="101077" y="41623"/>
                  <a:pt x="101077" y="53515"/>
                </a:cubicBezTo>
                <a:cubicBezTo>
                  <a:pt x="101077" y="65362"/>
                  <a:pt x="103287" y="74519"/>
                  <a:pt x="107706" y="80987"/>
                </a:cubicBezTo>
                <a:cubicBezTo>
                  <a:pt x="112125" y="87455"/>
                  <a:pt x="118066" y="90689"/>
                  <a:pt x="125528" y="90689"/>
                </a:cubicBezTo>
                <a:cubicBezTo>
                  <a:pt x="132949" y="90689"/>
                  <a:pt x="138869" y="87432"/>
                  <a:pt x="143288" y="80919"/>
                </a:cubicBezTo>
                <a:cubicBezTo>
                  <a:pt x="147707" y="74405"/>
                  <a:pt x="149917" y="65248"/>
                  <a:pt x="149917" y="53447"/>
                </a:cubicBezTo>
                <a:cubicBezTo>
                  <a:pt x="149917" y="41600"/>
                  <a:pt x="147718" y="32431"/>
                  <a:pt x="143319" y="25941"/>
                </a:cubicBezTo>
                <a:cubicBezTo>
                  <a:pt x="138921" y="19450"/>
                  <a:pt x="132991" y="16204"/>
                  <a:pt x="125528" y="16204"/>
                </a:cubicBezTo>
                <a:close/>
                <a:moveTo>
                  <a:pt x="342065" y="2111"/>
                </a:moveTo>
                <a:cubicBezTo>
                  <a:pt x="369581" y="2111"/>
                  <a:pt x="397096" y="2111"/>
                  <a:pt x="424611" y="2111"/>
                </a:cubicBezTo>
                <a:cubicBezTo>
                  <a:pt x="424611" y="7785"/>
                  <a:pt x="424611" y="13458"/>
                  <a:pt x="424611" y="19132"/>
                </a:cubicBezTo>
                <a:cubicBezTo>
                  <a:pt x="414293" y="19132"/>
                  <a:pt x="403975" y="19132"/>
                  <a:pt x="393656" y="19132"/>
                </a:cubicBezTo>
                <a:cubicBezTo>
                  <a:pt x="393656" y="47660"/>
                  <a:pt x="393656" y="76187"/>
                  <a:pt x="393656" y="104715"/>
                </a:cubicBezTo>
                <a:cubicBezTo>
                  <a:pt x="386778" y="104715"/>
                  <a:pt x="379899" y="104715"/>
                  <a:pt x="373020" y="104715"/>
                </a:cubicBezTo>
                <a:cubicBezTo>
                  <a:pt x="373020" y="76187"/>
                  <a:pt x="373020" y="47660"/>
                  <a:pt x="373020" y="19132"/>
                </a:cubicBezTo>
                <a:cubicBezTo>
                  <a:pt x="362702" y="19132"/>
                  <a:pt x="352384" y="19132"/>
                  <a:pt x="342065" y="19132"/>
                </a:cubicBezTo>
                <a:cubicBezTo>
                  <a:pt x="342065" y="13458"/>
                  <a:pt x="342065" y="7785"/>
                  <a:pt x="342065" y="2111"/>
                </a:cubicBezTo>
                <a:close/>
                <a:moveTo>
                  <a:pt x="250806" y="2111"/>
                </a:moveTo>
                <a:cubicBezTo>
                  <a:pt x="259144" y="2111"/>
                  <a:pt x="267482" y="2111"/>
                  <a:pt x="275820" y="2111"/>
                </a:cubicBezTo>
                <a:cubicBezTo>
                  <a:pt x="288202" y="24216"/>
                  <a:pt x="300584" y="46321"/>
                  <a:pt x="312966" y="68425"/>
                </a:cubicBezTo>
                <a:cubicBezTo>
                  <a:pt x="312966" y="46321"/>
                  <a:pt x="312966" y="24216"/>
                  <a:pt x="312966" y="2111"/>
                </a:cubicBezTo>
                <a:cubicBezTo>
                  <a:pt x="319344" y="2111"/>
                  <a:pt x="325723" y="2111"/>
                  <a:pt x="332101" y="2111"/>
                </a:cubicBezTo>
                <a:cubicBezTo>
                  <a:pt x="332101" y="36312"/>
                  <a:pt x="332101" y="70513"/>
                  <a:pt x="332101" y="104715"/>
                </a:cubicBezTo>
                <a:cubicBezTo>
                  <a:pt x="325473" y="104715"/>
                  <a:pt x="318844" y="104715"/>
                  <a:pt x="312215" y="104715"/>
                </a:cubicBezTo>
                <a:cubicBezTo>
                  <a:pt x="298124" y="79637"/>
                  <a:pt x="284033" y="54559"/>
                  <a:pt x="269942" y="29481"/>
                </a:cubicBezTo>
                <a:cubicBezTo>
                  <a:pt x="269942" y="54559"/>
                  <a:pt x="269942" y="79637"/>
                  <a:pt x="269942" y="104715"/>
                </a:cubicBezTo>
                <a:cubicBezTo>
                  <a:pt x="263563" y="104715"/>
                  <a:pt x="257185" y="104715"/>
                  <a:pt x="250806" y="104715"/>
                </a:cubicBezTo>
                <a:cubicBezTo>
                  <a:pt x="250806" y="70513"/>
                  <a:pt x="250806" y="36312"/>
                  <a:pt x="250806" y="2111"/>
                </a:cubicBezTo>
                <a:close/>
                <a:moveTo>
                  <a:pt x="182456" y="2111"/>
                </a:moveTo>
                <a:cubicBezTo>
                  <a:pt x="199590" y="2111"/>
                  <a:pt x="216725" y="2111"/>
                  <a:pt x="233859" y="2111"/>
                </a:cubicBezTo>
                <a:cubicBezTo>
                  <a:pt x="233859" y="7217"/>
                  <a:pt x="233859" y="12324"/>
                  <a:pt x="233859" y="17430"/>
                </a:cubicBezTo>
                <a:cubicBezTo>
                  <a:pt x="228731" y="17430"/>
                  <a:pt x="223604" y="17430"/>
                  <a:pt x="218476" y="17430"/>
                </a:cubicBezTo>
                <a:cubicBezTo>
                  <a:pt x="218476" y="41418"/>
                  <a:pt x="218476" y="65407"/>
                  <a:pt x="218476" y="89395"/>
                </a:cubicBezTo>
                <a:cubicBezTo>
                  <a:pt x="223604" y="89395"/>
                  <a:pt x="228731" y="89395"/>
                  <a:pt x="233859" y="89395"/>
                </a:cubicBezTo>
                <a:cubicBezTo>
                  <a:pt x="233859" y="94502"/>
                  <a:pt x="233859" y="99608"/>
                  <a:pt x="233859" y="104715"/>
                </a:cubicBezTo>
                <a:cubicBezTo>
                  <a:pt x="216725" y="104715"/>
                  <a:pt x="199590" y="104715"/>
                  <a:pt x="182456" y="104715"/>
                </a:cubicBezTo>
                <a:cubicBezTo>
                  <a:pt x="182456" y="99608"/>
                  <a:pt x="182456" y="94502"/>
                  <a:pt x="182456" y="89395"/>
                </a:cubicBezTo>
                <a:cubicBezTo>
                  <a:pt x="187584" y="89395"/>
                  <a:pt x="192711" y="89395"/>
                  <a:pt x="197839" y="89395"/>
                </a:cubicBezTo>
                <a:cubicBezTo>
                  <a:pt x="197839" y="65407"/>
                  <a:pt x="197839" y="41418"/>
                  <a:pt x="197839" y="17430"/>
                </a:cubicBezTo>
                <a:cubicBezTo>
                  <a:pt x="192711" y="17430"/>
                  <a:pt x="187584" y="17430"/>
                  <a:pt x="182456" y="17430"/>
                </a:cubicBezTo>
                <a:cubicBezTo>
                  <a:pt x="182456" y="12324"/>
                  <a:pt x="182456" y="7217"/>
                  <a:pt x="182456" y="2111"/>
                </a:cubicBezTo>
                <a:close/>
                <a:moveTo>
                  <a:pt x="0" y="2111"/>
                </a:moveTo>
                <a:cubicBezTo>
                  <a:pt x="11882" y="2111"/>
                  <a:pt x="23763" y="2111"/>
                  <a:pt x="35645" y="2111"/>
                </a:cubicBezTo>
                <a:cubicBezTo>
                  <a:pt x="47860" y="2111"/>
                  <a:pt x="57136" y="4823"/>
                  <a:pt x="63473" y="10247"/>
                </a:cubicBezTo>
                <a:cubicBezTo>
                  <a:pt x="69810" y="15671"/>
                  <a:pt x="72978" y="23603"/>
                  <a:pt x="72978" y="34043"/>
                </a:cubicBezTo>
                <a:cubicBezTo>
                  <a:pt x="72978" y="44936"/>
                  <a:pt x="69476" y="53617"/>
                  <a:pt x="62472" y="60085"/>
                </a:cubicBezTo>
                <a:cubicBezTo>
                  <a:pt x="55468" y="66553"/>
                  <a:pt x="46338" y="69787"/>
                  <a:pt x="35082" y="69787"/>
                </a:cubicBezTo>
                <a:cubicBezTo>
                  <a:pt x="30267" y="69787"/>
                  <a:pt x="25452" y="69787"/>
                  <a:pt x="20637" y="69787"/>
                </a:cubicBezTo>
                <a:cubicBezTo>
                  <a:pt x="20637" y="81430"/>
                  <a:pt x="20637" y="93072"/>
                  <a:pt x="20637" y="104715"/>
                </a:cubicBezTo>
                <a:cubicBezTo>
                  <a:pt x="13758" y="104715"/>
                  <a:pt x="6879" y="104715"/>
                  <a:pt x="0" y="104715"/>
                </a:cubicBezTo>
                <a:cubicBezTo>
                  <a:pt x="0" y="70513"/>
                  <a:pt x="0" y="36312"/>
                  <a:pt x="0" y="2111"/>
                </a:cubicBezTo>
                <a:close/>
                <a:moveTo>
                  <a:pt x="125466" y="0"/>
                </a:moveTo>
                <a:cubicBezTo>
                  <a:pt x="139849" y="0"/>
                  <a:pt x="151136" y="4766"/>
                  <a:pt x="159328" y="14298"/>
                </a:cubicBezTo>
                <a:cubicBezTo>
                  <a:pt x="167520" y="23830"/>
                  <a:pt x="171616" y="36902"/>
                  <a:pt x="171616" y="53515"/>
                </a:cubicBezTo>
                <a:cubicBezTo>
                  <a:pt x="171616" y="69991"/>
                  <a:pt x="167541" y="83007"/>
                  <a:pt x="159391" y="92561"/>
                </a:cubicBezTo>
                <a:cubicBezTo>
                  <a:pt x="151240" y="102116"/>
                  <a:pt x="139932" y="106893"/>
                  <a:pt x="125466" y="106893"/>
                </a:cubicBezTo>
                <a:cubicBezTo>
                  <a:pt x="111124" y="106893"/>
                  <a:pt x="99858" y="102139"/>
                  <a:pt x="91666" y="92629"/>
                </a:cubicBezTo>
                <a:cubicBezTo>
                  <a:pt x="83474" y="83120"/>
                  <a:pt x="79378" y="70082"/>
                  <a:pt x="79378" y="53515"/>
                </a:cubicBezTo>
                <a:cubicBezTo>
                  <a:pt x="79378" y="36857"/>
                  <a:pt x="83453" y="23773"/>
                  <a:pt x="91603" y="14264"/>
                </a:cubicBezTo>
                <a:cubicBezTo>
                  <a:pt x="99753" y="4755"/>
                  <a:pt x="111041" y="0"/>
                  <a:pt x="125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2700">
              <a:schemeClr val="accent2">
                <a:alpha val="84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effectLst>
                <a:glow rad="38100">
                  <a:schemeClr val="accent2">
                    <a:alpha val="84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8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4106</Words>
  <Application>Microsoft Office PowerPoint</Application>
  <PresentationFormat>画面に合わせる (4:3)</PresentationFormat>
  <Paragraphs>775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52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1.1About this guide（1/2）</vt:lpstr>
      <vt:lpstr>1.1About this guide（2/2）</vt:lpstr>
      <vt:lpstr>1.2　Screen description（Login screen）</vt:lpstr>
      <vt:lpstr>1.3　Screen Description（Dashboard Screen）</vt:lpstr>
      <vt:lpstr>1.4　Screen description（Action setting screen）</vt:lpstr>
      <vt:lpstr>1.5　Screen description（Token Pay-out）</vt:lpstr>
      <vt:lpstr>1.6　Screen description（Decision table screen）</vt:lpstr>
      <vt:lpstr>1.6　Screen description（Rule screen）</vt:lpstr>
      <vt:lpstr>1.7　Screen description（Rule screen）</vt:lpstr>
      <vt:lpstr>1.8　Screen description（Request history screen）</vt:lpstr>
      <vt:lpstr>1.8　Screen description（Action history screen）</vt:lpstr>
      <vt:lpstr>2.　Scenario description</vt:lpstr>
      <vt:lpstr>2.1　Scenario</vt:lpstr>
      <vt:lpstr>3.　Preparation before execution</vt:lpstr>
      <vt:lpstr>3.1　Set mail driver and create mail template (1/3)</vt:lpstr>
      <vt:lpstr>3.1　 Set mail driver and create mail template (2/3)</vt:lpstr>
      <vt:lpstr>3.1　 Set mail driver and create mail template (3/3)</vt:lpstr>
      <vt:lpstr>3.2　Token Pay-out</vt:lpstr>
      <vt:lpstr>3.3　Create Decision table　(1/2) </vt:lpstr>
      <vt:lpstr>3.3　Create Decision table　(2/2) </vt:lpstr>
      <vt:lpstr>3.3　Create decision table file ※In Excel (1/2)</vt:lpstr>
      <vt:lpstr>3.3　Create decision table file ※In Excel (2/2)</vt:lpstr>
      <vt:lpstr>3.4　Upload decision table file</vt:lpstr>
      <vt:lpstr>3.5　Test request (1/3)</vt:lpstr>
      <vt:lpstr>3.5　Test request (2/3)</vt:lpstr>
      <vt:lpstr>3.6　Test Request  (3/3)</vt:lpstr>
      <vt:lpstr>3.6　Apply to production environment</vt:lpstr>
      <vt:lpstr>4.　Operation execution</vt:lpstr>
      <vt:lpstr>4.1　Send request via curl command (1/2)</vt:lpstr>
      <vt:lpstr>4.1　Send request via curl command (2/2)</vt:lpstr>
      <vt:lpstr>4.2　Check the result of action execution (action history)</vt:lpstr>
      <vt:lpstr>A　Appendix</vt:lpstr>
      <vt:lpstr>Sample1(1/4)</vt:lpstr>
      <vt:lpstr>Sample１(2/4)</vt:lpstr>
      <vt:lpstr>Sample１(3/4)</vt:lpstr>
      <vt:lpstr>Sample１(4/4)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2021-07-21T15:20:16Z</dcterms:modified>
</cp:coreProperties>
</file>