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9"/>
  </p:notesMasterIdLst>
  <p:handoutMasterIdLst>
    <p:handoutMasterId r:id="rId30"/>
  </p:handoutMasterIdLst>
  <p:sldIdLst>
    <p:sldId id="262" r:id="rId3"/>
    <p:sldId id="507" r:id="rId4"/>
    <p:sldId id="505" r:id="rId5"/>
    <p:sldId id="508" r:id="rId6"/>
    <p:sldId id="509" r:id="rId7"/>
    <p:sldId id="530" r:id="rId8"/>
    <p:sldId id="512" r:id="rId9"/>
    <p:sldId id="515" r:id="rId10"/>
    <p:sldId id="516" r:id="rId11"/>
    <p:sldId id="517" r:id="rId12"/>
    <p:sldId id="533" r:id="rId13"/>
    <p:sldId id="518" r:id="rId14"/>
    <p:sldId id="541" r:id="rId15"/>
    <p:sldId id="543" r:id="rId16"/>
    <p:sldId id="521" r:id="rId17"/>
    <p:sldId id="537" r:id="rId18"/>
    <p:sldId id="538" r:id="rId19"/>
    <p:sldId id="542" r:id="rId20"/>
    <p:sldId id="522" r:id="rId21"/>
    <p:sldId id="544" r:id="rId22"/>
    <p:sldId id="524" r:id="rId23"/>
    <p:sldId id="545" r:id="rId24"/>
    <p:sldId id="546" r:id="rId25"/>
    <p:sldId id="547" r:id="rId26"/>
    <p:sldId id="548" r:id="rId27"/>
    <p:sldId id="318" r:id="rId28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5"/>
            <p14:sldId id="508"/>
          </p14:sldIdLst>
        </p14:section>
        <p14:section name="2.　システム構成" id="{A8A060BF-92DF-4F47-AFEF-F5FA058AAEFB}">
          <p14:sldIdLst>
            <p14:sldId id="509"/>
          </p14:sldIdLst>
        </p14:section>
        <p14:section name="タイトルなしのセクション" id="{C3A9AD5C-C798-4414-A4A9-AFB1A33D4C74}">
          <p14:sldIdLst>
            <p14:sldId id="530"/>
          </p14:sldIdLst>
        </p14:section>
        <p14:section name="3.　OASEバージョンアップ手順" id="{80AA9663-4D64-45AD-996E-69C03C14D297}">
          <p14:sldIdLst>
            <p14:sldId id="512"/>
            <p14:sldId id="515"/>
            <p14:sldId id="516"/>
            <p14:sldId id="517"/>
            <p14:sldId id="533"/>
            <p14:sldId id="518"/>
            <p14:sldId id="541"/>
            <p14:sldId id="543"/>
            <p14:sldId id="521"/>
            <p14:sldId id="537"/>
            <p14:sldId id="538"/>
            <p14:sldId id="542"/>
            <p14:sldId id="522"/>
            <p14:sldId id="544"/>
          </p14:sldIdLst>
        </p14:section>
        <p14:section name="4.　OASE動作確認" id="{997E25C5-536A-441F-84BA-3CB1FBC6F6F3}">
          <p14:sldIdLst>
            <p14:sldId id="524"/>
            <p14:sldId id="545"/>
            <p14:sldId id="546"/>
            <p14:sldId id="547"/>
            <p14:sldId id="548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62"/>
    <a:srgbClr val="CBCDD3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473" autoAdjust="0"/>
  </p:normalViewPr>
  <p:slideViewPr>
    <p:cSldViewPr>
      <p:cViewPr varScale="1">
        <p:scale>
          <a:sx n="91" d="100"/>
          <a:sy n="91" d="100"/>
        </p:scale>
        <p:origin x="1404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2021/11/30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2021/11/30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2021/11/30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2021/11/30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2021/11/30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2021/11/30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2021/11/30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2021/11/30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2021/11/30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2021/11/30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2021/11/30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2021/11/30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2021/11/30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2021/11/30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7920977" cy="1079783"/>
          </a:xfrm>
        </p:spPr>
        <p:txBody>
          <a:bodyPr/>
          <a:lstStyle/>
          <a:p>
            <a:r>
              <a:rPr lang="en-US" altLang="ja-JP" dirty="0"/>
              <a:t>Exastro Operation Autonomy Support Engine Version 1.3.1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417234"/>
            <a:ext cx="9143999" cy="65190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000" b="1" dirty="0" smtClean="0"/>
              <a:t>Version Update</a:t>
            </a:r>
            <a:endParaRPr lang="en-US" altLang="ja-JP" sz="4000" b="1" kern="0" spc="-15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※In this document, ”Exastro Operation Autonomy Support Engine” is written as “OASE”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2157398"/>
            <a:ext cx="73152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3.3</a:t>
            </a:r>
            <a:r>
              <a:rPr kumimoji="1"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832810"/>
          </a:xfrm>
        </p:spPr>
        <p:txBody>
          <a:bodyPr>
            <a:normAutofit/>
          </a:bodyPr>
          <a:lstStyle/>
          <a:p>
            <a:r>
              <a:rPr lang="en-US" altLang="ja-JP" sz="1800" dirty="0" smtClean="0"/>
              <a:t>Back up OASE Environment</a:t>
            </a:r>
          </a:p>
          <a:p>
            <a:pPr lvl="1"/>
            <a:r>
              <a:rPr lang="en-US" altLang="ja-JP" dirty="0" smtClean="0"/>
              <a:t>Make sure to back up the OASE Environment before updating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en-US" altLang="ja-JP" sz="1800" dirty="0" smtClean="0"/>
              <a:t>Download file from GitHub</a:t>
            </a:r>
          </a:p>
          <a:p>
            <a:pPr lvl="1"/>
            <a:r>
              <a:rPr lang="en-US" altLang="ja-JP" dirty="0" smtClean="0"/>
              <a:t>Use the following command to download the necessary file from GitHub.</a:t>
            </a:r>
            <a:br>
              <a:rPr lang="en-US" altLang="ja-JP" dirty="0" smtClean="0"/>
            </a:b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en-US" altLang="ja-JP" sz="1400" dirty="0" smtClean="0"/>
              <a:t># curl -OL https://github.com/exastro-suite/oase/releases/download/v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/exastro-oase-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en-US" altLang="ja-JP" dirty="0"/>
              <a:t>※Please install </a:t>
            </a:r>
            <a:r>
              <a:rPr lang="en-US" altLang="ja-JP" dirty="0" smtClean="0"/>
              <a:t>curl </a:t>
            </a:r>
            <a:r>
              <a:rPr lang="en-US" altLang="ja-JP" dirty="0"/>
              <a:t>command beforehand.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※</a:t>
            </a:r>
            <a:r>
              <a:rPr lang="en-US" altLang="ja-JP" dirty="0">
                <a:solidFill>
                  <a:srgbClr val="FF0000"/>
                </a:solidFill>
              </a:rPr>
              <a:t>Please change the version (x.x.x) </a:t>
            </a:r>
            <a:r>
              <a:rPr lang="en-US" altLang="ja-JP" dirty="0" smtClean="0">
                <a:solidFill>
                  <a:srgbClr val="FF0000"/>
                </a:solidFill>
              </a:rPr>
              <a:t>accordingly.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en-US" altLang="ja-JP" sz="1800" dirty="0" smtClean="0"/>
              <a:t>Unpack data</a:t>
            </a:r>
          </a:p>
          <a:p>
            <a:pPr lvl="1"/>
            <a:r>
              <a:rPr lang="en-US" altLang="ja-JP" dirty="0" smtClean="0"/>
              <a:t>Unzip the .tar.gz</a:t>
            </a:r>
            <a:r>
              <a:rPr lang="ja-JP" altLang="en-US" dirty="0"/>
              <a:t> </a:t>
            </a:r>
            <a:r>
              <a:rPr lang="en-US" altLang="ja-JP" dirty="0" smtClean="0"/>
              <a:t>file.</a:t>
            </a:r>
            <a:br>
              <a:rPr lang="en-US" altLang="ja-JP" dirty="0" smtClean="0"/>
            </a:b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en-US" altLang="ja-JP" sz="1400" dirty="0" smtClean="0"/>
              <a:t># tar zxf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exastro-oase-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br>
              <a:rPr lang="en-US" altLang="ja-JP" sz="1400" dirty="0" smtClean="0"/>
            </a:br>
            <a:endParaRPr lang="en-US" altLang="ja-JP" dirty="0" smtClean="0"/>
          </a:p>
          <a:p>
            <a:r>
              <a:rPr lang="en-US" altLang="ja-JP" sz="1800" dirty="0" smtClean="0"/>
              <a:t>Edit Answers file</a:t>
            </a:r>
            <a:endParaRPr lang="en-US" altLang="ja-JP" sz="1800" dirty="0"/>
          </a:p>
          <a:p>
            <a:pPr lvl="1"/>
            <a:r>
              <a:rPr lang="en-US" altLang="ja-JP" dirty="0" smtClean="0"/>
              <a:t>Move the file to the directory where the Answer file and the shell is located.</a:t>
            </a:r>
          </a:p>
          <a:p>
            <a:pPr marL="180000" lvl="1" indent="0">
              <a:buNone/>
            </a:pPr>
            <a:r>
              <a:rPr lang="en-US" altLang="ja-JP" sz="1400" dirty="0" smtClean="0"/>
              <a:t>   # cd oase/oase_install_package/install_scripts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Edit Answer file (oase_answers.txt)(1/3)</a:t>
            </a:r>
            <a:endParaRPr lang="ja-JP" altLang="en-US" dirty="0"/>
          </a:p>
          <a:p>
            <a:pPr lvl="1"/>
            <a:r>
              <a:rPr lang="en-US" altLang="ja-JP" dirty="0"/>
              <a:t>The Answer file is what configures the OASE update settings. Please create it in advance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pPr lvl="1"/>
            <a:r>
              <a:rPr lang="en-US" altLang="ja-JP" dirty="0"/>
              <a:t>If you want to install new libraries, change the "install_mode" value to "Versionup_All".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If </a:t>
            </a:r>
            <a:r>
              <a:rPr lang="en-US" altLang="ja-JP" dirty="0"/>
              <a:t>you </a:t>
            </a:r>
            <a:r>
              <a:rPr lang="en-US" altLang="ja-JP" dirty="0" smtClean="0"/>
              <a:t>don't </a:t>
            </a:r>
            <a:r>
              <a:rPr lang="en-US" altLang="ja-JP" dirty="0"/>
              <a:t>want to install any new libraries, change it to "Versionup_OASE".</a:t>
            </a: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448280"/>
              </p:ext>
            </p:extLst>
          </p:nvPr>
        </p:nvGraphicFramePr>
        <p:xfrm>
          <a:off x="179513" y="2483467"/>
          <a:ext cx="8784000" cy="38448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5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Initial value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install_mode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Install_Online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dirty="0" smtClean="0"/>
                        <a:t>Install</a:t>
                      </a:r>
                      <a:r>
                        <a:rPr lang="en-US" altLang="ja-JP" sz="1050" baseline="0" dirty="0" smtClean="0"/>
                        <a:t> mode settings</a:t>
                      </a:r>
                      <a:endParaRPr lang="en-US" altLang="ja-JP" sz="105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dirty="0" smtClean="0"/>
                        <a:t>・</a:t>
                      </a:r>
                      <a:r>
                        <a:rPr lang="en-US" altLang="ja-JP" sz="900" dirty="0" smtClean="0"/>
                        <a:t>Install_Online</a:t>
                      </a:r>
                      <a:r>
                        <a:rPr lang="ja-JP" altLang="en-US" sz="900" dirty="0" smtClean="0"/>
                        <a:t>：</a:t>
                      </a:r>
                      <a:r>
                        <a:rPr lang="en-US" altLang="ja-JP" sz="900" dirty="0" smtClean="0"/>
                        <a:t>Online</a:t>
                      </a:r>
                      <a:r>
                        <a:rPr lang="en-US" altLang="ja-JP" sz="900" baseline="0" dirty="0" smtClean="0"/>
                        <a:t> install</a:t>
                      </a:r>
                      <a:endParaRPr lang="en-US" altLang="ja-JP" sz="90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dirty="0" smtClean="0"/>
                        <a:t>・</a:t>
                      </a:r>
                      <a:r>
                        <a:rPr lang="en-US" altLang="ja-JP" sz="900" dirty="0" smtClean="0"/>
                        <a:t>Install_Offline</a:t>
                      </a:r>
                      <a:r>
                        <a:rPr lang="ja-JP" altLang="en-US" sz="900" dirty="0" smtClean="0"/>
                        <a:t>：</a:t>
                      </a:r>
                      <a:r>
                        <a:rPr lang="en-US" altLang="ja-JP" sz="900" dirty="0" smtClean="0"/>
                        <a:t>Offline</a:t>
                      </a:r>
                      <a:r>
                        <a:rPr lang="en-US" altLang="ja-JP" sz="900" baseline="0" dirty="0" smtClean="0"/>
                        <a:t> install</a:t>
                      </a:r>
                      <a:endParaRPr lang="en-US" altLang="ja-JP" sz="90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dirty="0" smtClean="0"/>
                        <a:t>・</a:t>
                      </a:r>
                      <a:r>
                        <a:rPr lang="en-US" altLang="ja-JP" sz="900" dirty="0" smtClean="0"/>
                        <a:t>Gather_Library</a:t>
                      </a:r>
                      <a:r>
                        <a:rPr lang="ja-JP" altLang="en-US" sz="900" dirty="0" smtClean="0"/>
                        <a:t>：</a:t>
                      </a:r>
                      <a:r>
                        <a:rPr lang="en-US" altLang="ja-JP" sz="900" dirty="0" smtClean="0"/>
                        <a:t>Gather</a:t>
                      </a:r>
                      <a:r>
                        <a:rPr lang="en-US" altLang="ja-JP" sz="900" baseline="0" dirty="0" smtClean="0"/>
                        <a:t> libraries</a:t>
                      </a:r>
                      <a:endParaRPr lang="en-US" altLang="ja-JP" sz="90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dirty="0" smtClean="0"/>
                        <a:t>・</a:t>
                      </a:r>
                      <a:r>
                        <a:rPr lang="en-US" altLang="ja-JP" sz="900" dirty="0" smtClean="0"/>
                        <a:t>Versionup_All</a:t>
                      </a:r>
                      <a:r>
                        <a:rPr lang="ja-JP" altLang="en-US" sz="900" dirty="0" smtClean="0"/>
                        <a:t>：</a:t>
                      </a:r>
                      <a:r>
                        <a:rPr lang="en-US" altLang="ja-JP" sz="900" dirty="0" smtClean="0"/>
                        <a:t>Update OASE to (installs</a:t>
                      </a:r>
                      <a:r>
                        <a:rPr lang="en-US" altLang="ja-JP" sz="900" baseline="0" dirty="0" smtClean="0"/>
                        <a:t> libraries)</a:t>
                      </a:r>
                      <a:endParaRPr lang="en-US" altLang="ja-JP" sz="90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dirty="0" smtClean="0"/>
                        <a:t>・</a:t>
                      </a:r>
                      <a:r>
                        <a:rPr lang="en-US" altLang="ja-JP" sz="900" dirty="0" smtClean="0"/>
                        <a:t>Versionup_OASE</a:t>
                      </a:r>
                      <a:r>
                        <a:rPr lang="ja-JP" altLang="en-US" sz="900" dirty="0" smtClean="0"/>
                        <a:t>：</a:t>
                      </a:r>
                      <a:r>
                        <a:rPr lang="en-US" altLang="ja-JP" sz="900" dirty="0" smtClean="0"/>
                        <a:t>Update OASE (does not install libraries)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dirty="0" smtClean="0"/>
                        <a:t>・</a:t>
                      </a:r>
                      <a:r>
                        <a:rPr lang="en-US" altLang="ja-JP" sz="900" dirty="0" smtClean="0"/>
                        <a:t>Uninstall</a:t>
                      </a:r>
                      <a:r>
                        <a:rPr lang="ja-JP" altLang="en-US" sz="900" dirty="0" smtClean="0"/>
                        <a:t>：</a:t>
                      </a:r>
                      <a:r>
                        <a:rPr lang="en-US" altLang="ja-JP" sz="900" dirty="0" smtClean="0"/>
                        <a:t>Uninstall OASE</a:t>
                      </a:r>
                      <a:endParaRPr lang="en-US" altLang="ja-JP" sz="900" kern="100" dirty="0" smtClean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RabbitMQ_username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administrator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RabbitMQ</a:t>
                      </a:r>
                      <a:r>
                        <a:rPr lang="ja-JP" altLang="en-US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User name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RabbitMQ_password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RabbitMQ</a:t>
                      </a:r>
                      <a:r>
                        <a:rPr lang="ja-JP" altLang="en-US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Password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RabbitMQ_queuename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RabbitMQ</a:t>
                      </a:r>
                      <a:r>
                        <a:rPr lang="ja-JP" altLang="en-US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Queue name (generated)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RabbitMQ_ipaddr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RabbitMQ</a:t>
                      </a:r>
                      <a:r>
                        <a:rPr lang="ja-JP" altLang="en-US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IP Address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5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db_root_password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Maria</a:t>
                      </a:r>
                      <a:r>
                        <a:rPr kumimoji="1" lang="ja-JP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Root Password</a:t>
                      </a:r>
                      <a:endParaRPr kumimoji="1" lang="ja-JP" alt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1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db_name</a:t>
                      </a:r>
                      <a:endParaRPr lang="ja-JP" alt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OASE_DB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lang="ja-JP" altLang="en-US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Maria DB name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db_username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OASE_USER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lang="ja-JP" altLang="en-US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Maria DB Database Username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058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 smtClean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Edit Answer file (oase_answers.txt</a:t>
            </a:r>
            <a:r>
              <a:rPr lang="en-US" altLang="ja-JP" dirty="0" smtClean="0"/>
              <a:t>)(2/3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en-US" altLang="ja-JP" dirty="0"/>
              <a:t>The Answer file is what configures the OASE update settings. Please create it in advance.</a:t>
            </a:r>
          </a:p>
          <a:p>
            <a:pPr lvl="1"/>
            <a:r>
              <a:rPr lang="en-US" altLang="ja-JP" dirty="0"/>
              <a:t>If you want to install new libraries, change the "install_mode" value to "Versionup_All". </a:t>
            </a:r>
            <a:br>
              <a:rPr lang="en-US" altLang="ja-JP" dirty="0"/>
            </a:br>
            <a:r>
              <a:rPr lang="en-US" altLang="ja-JP" dirty="0"/>
              <a:t>If you don't want to install any new libraries, change it to "Versionup_OASE".</a:t>
            </a:r>
          </a:p>
          <a:p>
            <a:pPr lvl="1"/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125630"/>
              </p:ext>
            </p:extLst>
          </p:nvPr>
        </p:nvGraphicFramePr>
        <p:xfrm>
          <a:off x="179513" y="2367985"/>
          <a:ext cx="8784000" cy="40881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95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8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000" kern="1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db_password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OASE_PASSWD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lang="ja-JP" altLang="en-US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Maria DB Database Password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9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db_erase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1" lang="en-US" altLang="ja-JP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Decides</a:t>
                      </a:r>
                      <a:r>
                        <a:rPr kumimoji="1" lang="en-US" altLang="ja-JP" sz="105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whether to delete or leave the Database when uninstalling OASE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jboss_root_directory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/exastro/WildFly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Jboss</a:t>
                      </a:r>
                      <a:r>
                        <a:rPr lang="ja-JP" altLang="en-US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Installation location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rhdm_adminname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admin0000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RHDM Administrator</a:t>
                      </a:r>
                      <a:r>
                        <a:rPr lang="en-US" altLang="ja-JP" sz="1050" kern="100" baseline="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name</a:t>
                      </a:r>
                      <a:endParaRPr kumimoji="1" 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bg1"/>
                          </a:solidFill>
                          <a:effectLst/>
                        </a:rPr>
                        <a:t>rhdm_password</a:t>
                      </a:r>
                      <a:endParaRPr lang="ja-JP" sz="11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password@1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RHDM</a:t>
                      </a:r>
                      <a:r>
                        <a:rPr kumimoji="1" lang="ja-JP" altLang="en-US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dm_ipaddrport</a:t>
                      </a:r>
                      <a:endParaRPr lang="ja-JP" sz="11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localhost:8080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RHDM</a:t>
                      </a:r>
                      <a:r>
                        <a:rPr lang="ja-JP" altLang="en-US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IP Address and Port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rulefile_rootpath</a:t>
                      </a:r>
                      <a:endParaRPr lang="ja-JP" sz="11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/exastro/rule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RHDM</a:t>
                      </a:r>
                      <a:r>
                        <a:rPr lang="ja-JP" altLang="en-US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Rule settings file path</a:t>
                      </a:r>
                      <a:r>
                        <a:rPr lang="ja-JP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Generated</a:t>
                      </a:r>
                      <a:r>
                        <a:rPr lang="ja-JP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r>
                        <a:rPr lang="en-US" altLang="ja-JP" sz="1100" dirty="0"/>
                        <a:t>apply_ipaddrport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127.0.0.1:50001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Port started by the ApplyService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834">
                <a:tc>
                  <a:txBody>
                    <a:bodyPr/>
                    <a:lstStyle/>
                    <a:p>
                      <a:r>
                        <a:rPr lang="en-US" altLang="ja-JP" sz="1100" dirty="0"/>
                        <a:t>mavenrep_path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/root/.m2/repository/com/oase/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Maven</a:t>
                      </a:r>
                      <a:r>
                        <a:rPr kumimoji="1" lang="ja-JP" altLang="en-US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File storage place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834">
                <a:tc>
                  <a:txBody>
                    <a:bodyPr/>
                    <a:lstStyle/>
                    <a:p>
                      <a:r>
                        <a:rPr lang="en-US" altLang="ja-JP" sz="1100" dirty="0"/>
                        <a:t>oasemail_smtp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"{'IPADDR':'127.0.0.1','PORT':25,'AUTH':False}"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Mail server settings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r>
                        <a:rPr lang="en-US" altLang="ja-JP" sz="1100" dirty="0"/>
                        <a:t>oase_directory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/exastro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kumimoji="1" lang="ja-JP" altLang="en-US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Installation path</a:t>
                      </a:r>
                      <a:endParaRPr kumimoji="1" lang="en-US" alt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134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 smtClean="0"/>
              <a:t>　</a:t>
            </a:r>
            <a:r>
              <a:rPr lang="en-US" altLang="ja-JP" dirty="0" smtClean="0"/>
              <a:t>Update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Edit Answer file (oase_answers.txt</a:t>
            </a:r>
            <a:r>
              <a:rPr lang="en-US" altLang="ja-JP" dirty="0" smtClean="0"/>
              <a:t>)(3/3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en-US" altLang="ja-JP" dirty="0"/>
              <a:t>The Answer file is what configures the OASE update settings. Please create it in advance.</a:t>
            </a:r>
          </a:p>
          <a:p>
            <a:pPr lvl="1"/>
            <a:r>
              <a:rPr lang="en-US" altLang="ja-JP" dirty="0"/>
              <a:t>If you want to install new libraries, change the "install_mode" value to "Versionup_All". </a:t>
            </a:r>
            <a:br>
              <a:rPr lang="en-US" altLang="ja-JP" dirty="0"/>
            </a:br>
            <a:r>
              <a:rPr lang="en-US" altLang="ja-JP" dirty="0"/>
              <a:t>If you don't want to install any new libraries, change it to "Versionup_OASE".</a:t>
            </a:r>
          </a:p>
          <a:p>
            <a:pPr marL="180000" lvl="1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760135"/>
              </p:ext>
            </p:extLst>
          </p:nvPr>
        </p:nvGraphicFramePr>
        <p:xfrm>
          <a:off x="179513" y="2708900"/>
          <a:ext cx="8784000" cy="33747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95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000" kern="1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388">
                <a:tc>
                  <a:txBody>
                    <a:bodyPr/>
                    <a:lstStyle/>
                    <a:p>
                      <a:r>
                        <a:rPr lang="en-US" altLang="ja-JP" sz="1100" dirty="0"/>
                        <a:t>oase_session_engine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kumimoji="1" lang="ja-JP" altLang="en-US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 maintenance method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354">
                <a:tc>
                  <a:txBody>
                    <a:bodyPr/>
                    <a:lstStyle/>
                    <a:p>
                      <a:r>
                        <a:rPr lang="en-US" altLang="ja-JP" sz="1100" dirty="0"/>
                        <a:t>ev_location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Address when the clone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job is executed while linked to AD.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184">
                <a:tc>
                  <a:txBody>
                    <a:bodyPr/>
                    <a:lstStyle/>
                    <a:p>
                      <a:r>
                        <a:rPr lang="en-US" altLang="ja-JP" sz="1100" dirty="0"/>
                        <a:t>oase_language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Language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dirty="0" smtClean="0"/>
                        <a:t>oase_os</a:t>
                      </a:r>
                      <a:endParaRPr lang="ja-JP" altLang="en-US" sz="1100" dirty="0" smtClean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OS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726694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kern="100" dirty="0" smtClean="0">
                          <a:solidFill>
                            <a:schemeClr val="bg1"/>
                          </a:solidFill>
                          <a:effectLst/>
                        </a:rPr>
                        <a:t>oase_domain</a:t>
                      </a:r>
                      <a:endParaRPr lang="ja-JP" altLang="ja-JP" sz="1100" kern="100" dirty="0" smtClean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kern="100" dirty="0" smtClean="0">
                          <a:effectLst/>
                        </a:rPr>
                        <a:t>○</a:t>
                      </a:r>
                      <a:endParaRPr lang="ja-JP" altLang="ja-JP" sz="11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exastro-oase.local</a:t>
                      </a:r>
                      <a:endParaRPr lang="ja-JP" altLang="ja-JP" sz="9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kumimoji="1" lang="ja-JP" altLang="en-US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domain name</a:t>
                      </a:r>
                      <a:endParaRPr kumimoji="1" lang="ja-JP" altLang="ja-JP" sz="11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554704"/>
                  </a:ext>
                </a:extLst>
              </a:tr>
              <a:tr h="59833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kern="100" dirty="0" smtClean="0">
                          <a:solidFill>
                            <a:schemeClr val="bg1"/>
                          </a:solidFill>
                          <a:effectLst/>
                        </a:rPr>
                        <a:t>certificate_path</a:t>
                      </a:r>
                      <a:endParaRPr lang="ja-JP" altLang="ja-JP" sz="1100" kern="100" dirty="0" smtClean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Optional</a:t>
                      </a:r>
                      <a:endParaRPr lang="ja-JP" altLang="ja-JP" sz="11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－</a:t>
                      </a:r>
                      <a:endParaRPr lang="ja-JP" altLang="ja-JP" sz="9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Specify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the path of the file used for the user specified SSL server certificate </a:t>
                      </a:r>
                      <a:br>
                        <a:rPr lang="en-US" altLang="ja-JP" sz="110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</a:b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Enter only when using a user specified SSL certificate. Specify an absolute path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altLang="ja-JP" sz="1100" kern="100" dirty="0" smtClean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451804"/>
                  </a:ext>
                </a:extLst>
              </a:tr>
              <a:tr h="59833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kern="100" dirty="0" smtClean="0">
                          <a:solidFill>
                            <a:schemeClr val="bg1"/>
                          </a:solidFill>
                          <a:effectLst/>
                        </a:rPr>
                        <a:t>private_key_path</a:t>
                      </a:r>
                      <a:endParaRPr lang="ja-JP" altLang="ja-JP" sz="1100" kern="100" dirty="0" smtClean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Optional</a:t>
                      </a:r>
                      <a:endParaRPr lang="ja-JP" altLang="ja-JP" sz="11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－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Specify the path of the file used</a:t>
                      </a:r>
                      <a:r>
                        <a:rPr lang="en-US" altLang="ja-JP" sz="12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for user-specified SSL private keys.</a:t>
                      </a:r>
                      <a:br>
                        <a:rPr lang="en-US" altLang="ja-JP" sz="12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105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(Enter only when using a user-specified SSL private key. Specify an absolute path)</a:t>
                      </a:r>
                      <a:endParaRPr lang="en-US" altLang="ja-JP" sz="7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879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790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3.7</a:t>
            </a:r>
            <a:r>
              <a:rPr kumimoji="1" lang="ja-JP" altLang="en-US" dirty="0"/>
              <a:t>　</a:t>
            </a:r>
            <a:r>
              <a:rPr lang="en-US" altLang="ja-JP" dirty="0"/>
              <a:t> Update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Install modes</a:t>
            </a:r>
          </a:p>
          <a:p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The actions of the installer branches depending on the "install_mode" value in the </a:t>
            </a:r>
            <a:r>
              <a:rPr lang="en-US" altLang="ja-JP" sz="1600" dirty="0" smtClean="0"/>
              <a:t>Answer file </a:t>
            </a:r>
            <a:r>
              <a:rPr lang="en-US" altLang="ja-JP" sz="1600" dirty="0"/>
              <a:t>(</a:t>
            </a:r>
            <a:r>
              <a:rPr lang="en-US" altLang="ja-JP" sz="1600" dirty="0" smtClean="0"/>
              <a:t>oase_answers.txt)Make </a:t>
            </a:r>
            <a:r>
              <a:rPr lang="en-US" altLang="ja-JP" sz="1600" dirty="0"/>
              <a:t>sure to enter one of the following values when updating</a:t>
            </a:r>
            <a:r>
              <a:rPr lang="en-US" altLang="ja-JP" sz="1600" dirty="0" smtClean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dirty="0" smtClean="0"/>
          </a:p>
          <a:p>
            <a:pPr marL="180000" lvl="1" indent="0">
              <a:buNone/>
            </a:pPr>
            <a:r>
              <a:rPr lang="en-US" altLang="ja-JP" sz="1400" dirty="0"/>
              <a:t>• Versionup_All</a:t>
            </a:r>
            <a:r>
              <a:rPr lang="ja-JP" altLang="en-US" sz="1400" dirty="0" smtClean="0"/>
              <a:t>：</a:t>
            </a:r>
            <a:r>
              <a:rPr lang="en-US" altLang="ja-JP" sz="1400" dirty="0"/>
              <a:t> Updates OASE after installing the added necessary libraries through the internet. • Versionup_OASE</a:t>
            </a:r>
            <a:r>
              <a:rPr lang="ja-JP" altLang="en-US" sz="1400" dirty="0" smtClean="0"/>
              <a:t>：</a:t>
            </a:r>
            <a:r>
              <a:rPr lang="en-US" altLang="ja-JP" sz="1400" dirty="0"/>
              <a:t>Updates OASE without installing any libraries.</a:t>
            </a:r>
            <a:endParaRPr lang="en-US" altLang="ja-JP" sz="16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If you want to </a:t>
            </a:r>
            <a:r>
              <a:rPr lang="en-US" altLang="ja-JP" sz="1600" dirty="0" smtClean="0"/>
              <a:t>automatically </a:t>
            </a:r>
            <a:r>
              <a:rPr lang="en-US" altLang="ja-JP" sz="1600" dirty="0"/>
              <a:t>install </a:t>
            </a:r>
            <a:r>
              <a:rPr lang="en-US" altLang="ja-JP" sz="1600" dirty="0" smtClean="0"/>
              <a:t>libraries </a:t>
            </a:r>
            <a:r>
              <a:rPr lang="en-US" altLang="ja-JP" sz="1600" dirty="0"/>
              <a:t>in an online environment, make sure the "install_mode" value is set to "Versionup_all</a:t>
            </a:r>
            <a:r>
              <a:rPr lang="en-US" altLang="ja-JP" sz="1600" dirty="0" smtClean="0"/>
              <a:t>".</a:t>
            </a:r>
            <a:br>
              <a:rPr lang="en-US" altLang="ja-JP" sz="1600" dirty="0" smtClean="0"/>
            </a:br>
            <a:r>
              <a:rPr lang="en-US" altLang="ja-JP" sz="1600" dirty="0" smtClean="0"/>
              <a:t>For </a:t>
            </a:r>
            <a:r>
              <a:rPr lang="en-US" altLang="ja-JP" sz="1600" dirty="0"/>
              <a:t>offline environments, or if you </a:t>
            </a:r>
            <a:r>
              <a:rPr lang="en-US" altLang="ja-JP" sz="1600" dirty="0" smtClean="0"/>
              <a:t>don't </a:t>
            </a:r>
            <a:r>
              <a:rPr lang="en-US" altLang="ja-JP" sz="1600" dirty="0"/>
              <a:t>want to install libraries automatically, please </a:t>
            </a:r>
            <a:r>
              <a:rPr lang="en-US" altLang="ja-JP" sz="1600" dirty="0" smtClean="0"/>
              <a:t>set </a:t>
            </a:r>
            <a:r>
              <a:rPr lang="en-US" altLang="ja-JP" sz="1600" dirty="0"/>
              <a:t>"install_mode" </a:t>
            </a:r>
            <a:r>
              <a:rPr lang="en-US" altLang="ja-JP" sz="1600" dirty="0" smtClean="0"/>
              <a:t>to </a:t>
            </a:r>
            <a:r>
              <a:rPr lang="en-US" altLang="ja-JP" sz="1600" dirty="0"/>
              <a:t>"Versionup_OASE".</a:t>
            </a:r>
          </a:p>
        </p:txBody>
      </p:sp>
    </p:spTree>
    <p:extLst>
      <p:ext uri="{BB962C8B-B14F-4D97-AF65-F5344CB8AC3E}">
        <p14:creationId xmlns:p14="http://schemas.microsoft.com/office/powerpoint/2010/main" val="3724794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</a:t>
            </a:r>
            <a:r>
              <a:rPr lang="en-US" altLang="ja-JP" dirty="0"/>
              <a:t> Update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76056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Answer file(oase_answers.txt)</a:t>
            </a:r>
            <a:r>
              <a:rPr lang="ja-JP" altLang="en-US" dirty="0" smtClean="0"/>
              <a:t> </a:t>
            </a:r>
            <a:r>
              <a:rPr lang="en-US" altLang="ja-JP" dirty="0" smtClean="0"/>
              <a:t>example</a:t>
            </a:r>
            <a:r>
              <a:rPr lang="ja-JP" altLang="en-US" dirty="0" smtClean="0"/>
              <a:t> </a:t>
            </a:r>
            <a:r>
              <a:rPr lang="en-US" altLang="ja-JP" dirty="0" smtClean="0"/>
              <a:t>1/4</a:t>
            </a:r>
            <a:endParaRPr lang="en-US" altLang="ja-JP" dirty="0"/>
          </a:p>
          <a:p>
            <a:pPr lvl="1"/>
            <a:r>
              <a:rPr lang="en-US" altLang="ja-JP" dirty="0"/>
              <a:t>The following shows an example of the </a:t>
            </a:r>
            <a:r>
              <a:rPr lang="en-US" altLang="ja-JP" dirty="0" smtClean="0"/>
              <a:t>Answer file(oase_answers.txt</a:t>
            </a:r>
            <a:r>
              <a:rPr lang="en-US" altLang="ja-JP" dirty="0"/>
              <a:t>)</a:t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028" y="1429694"/>
            <a:ext cx="5130970" cy="504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</a:t>
            </a:r>
            <a:r>
              <a:rPr lang="en-US" altLang="ja-JP" dirty="0"/>
              <a:t> Update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760568"/>
          </a:xfrm>
        </p:spPr>
        <p:txBody>
          <a:bodyPr>
            <a:normAutofit/>
          </a:bodyPr>
          <a:lstStyle/>
          <a:p>
            <a:r>
              <a:rPr lang="en-US" altLang="ja-JP" dirty="0"/>
              <a:t>Answer file(oase_answers.txt)</a:t>
            </a:r>
            <a:r>
              <a:rPr lang="ja-JP" altLang="en-US" dirty="0"/>
              <a:t> </a:t>
            </a:r>
            <a:r>
              <a:rPr lang="en-US" altLang="ja-JP" dirty="0"/>
              <a:t>example</a:t>
            </a:r>
            <a:r>
              <a:rPr lang="ja-JP" altLang="en-US" dirty="0"/>
              <a:t> </a:t>
            </a:r>
            <a:r>
              <a:rPr lang="en-US" altLang="ja-JP" dirty="0" smtClean="0"/>
              <a:t>2/4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843" y="1196690"/>
            <a:ext cx="4873340" cy="514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07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</a:t>
            </a:r>
            <a:r>
              <a:rPr lang="en-US" altLang="ja-JP" dirty="0"/>
              <a:t> Update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8/11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760568"/>
          </a:xfrm>
        </p:spPr>
        <p:txBody>
          <a:bodyPr>
            <a:normAutofit/>
          </a:bodyPr>
          <a:lstStyle/>
          <a:p>
            <a:r>
              <a:rPr lang="en-US" altLang="ja-JP" dirty="0"/>
              <a:t>Answer file(oase_answers.txt)</a:t>
            </a:r>
            <a:r>
              <a:rPr lang="ja-JP" altLang="en-US" dirty="0"/>
              <a:t> </a:t>
            </a:r>
            <a:r>
              <a:rPr lang="en-US" altLang="ja-JP" dirty="0"/>
              <a:t>example</a:t>
            </a:r>
            <a:r>
              <a:rPr lang="ja-JP" altLang="en-US" dirty="0"/>
              <a:t> </a:t>
            </a:r>
            <a:r>
              <a:rPr lang="en-US" altLang="ja-JP" dirty="0" smtClean="0"/>
              <a:t>3/4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723" y="1196690"/>
            <a:ext cx="4435580" cy="520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56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</a:t>
            </a:r>
            <a:r>
              <a:rPr lang="en-US" altLang="ja-JP" dirty="0"/>
              <a:t> Update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9/11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760568"/>
          </a:xfrm>
        </p:spPr>
        <p:txBody>
          <a:bodyPr>
            <a:normAutofit/>
          </a:bodyPr>
          <a:lstStyle/>
          <a:p>
            <a:r>
              <a:rPr lang="en-US" altLang="ja-JP" dirty="0"/>
              <a:t>Answer file(oase_answers.txt)</a:t>
            </a:r>
            <a:r>
              <a:rPr lang="ja-JP" altLang="en-US" dirty="0"/>
              <a:t> </a:t>
            </a:r>
            <a:r>
              <a:rPr lang="en-US" altLang="ja-JP" dirty="0"/>
              <a:t>example</a:t>
            </a:r>
            <a:r>
              <a:rPr lang="ja-JP" altLang="en-US" dirty="0"/>
              <a:t> </a:t>
            </a:r>
            <a:r>
              <a:rPr lang="en-US" altLang="ja-JP" dirty="0" smtClean="0"/>
              <a:t>4/4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90" y="1196690"/>
            <a:ext cx="4376458" cy="507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46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3.12</a:t>
            </a:r>
            <a:r>
              <a:rPr lang="ja-JP" altLang="en-US" dirty="0"/>
              <a:t>　</a:t>
            </a:r>
            <a:r>
              <a:rPr lang="en-US" altLang="ja-JP" dirty="0"/>
              <a:t> Update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10/11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0" y="764630"/>
            <a:ext cx="9143999" cy="5760800"/>
          </a:xfrm>
        </p:spPr>
        <p:txBody>
          <a:bodyPr rIns="0">
            <a:normAutofit fontScale="92500" lnSpcReduction="10000"/>
          </a:bodyPr>
          <a:lstStyle/>
          <a:p>
            <a:r>
              <a:rPr lang="en-US" altLang="ja-JP" dirty="0" smtClean="0"/>
              <a:t>Run OASE Installer(Version Update)</a:t>
            </a:r>
            <a:endParaRPr lang="en-US" altLang="ja-JP" dirty="0"/>
          </a:p>
          <a:p>
            <a:pPr lvl="1"/>
            <a:r>
              <a:rPr lang="en-US" altLang="ja-JP" dirty="0" smtClean="0"/>
              <a:t>Use the command below to run the update tool.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# sh </a:t>
            </a:r>
            <a:r>
              <a:rPr lang="en-US" altLang="ja-JP" kern="100" dirty="0" smtClean="0"/>
              <a:t>oase_installer.sh</a:t>
            </a:r>
            <a:endParaRPr lang="en-US" altLang="ja-JP" kern="100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If the "install_mode" value in the </a:t>
            </a:r>
            <a:r>
              <a:rPr lang="en-US" altLang="ja-JP" dirty="0" smtClean="0"/>
              <a:t>Answer file </a:t>
            </a:r>
            <a:r>
              <a:rPr lang="en-US" altLang="ja-JP" dirty="0"/>
              <a:t>(oase_answers.txt) is set to " Versionup_All</a:t>
            </a:r>
            <a:r>
              <a:rPr lang="en-US" altLang="ja-JP" dirty="0" smtClean="0"/>
              <a:t>", the </a:t>
            </a:r>
            <a:r>
              <a:rPr lang="en-US" altLang="ja-JP" dirty="0"/>
              <a:t>libraries will be installed in the middle of the </a:t>
            </a:r>
            <a:r>
              <a:rPr lang="en-US" altLang="ja-JP" dirty="0" smtClean="0"/>
              <a:t>process.</a:t>
            </a:r>
            <a:br>
              <a:rPr lang="en-US" altLang="ja-JP" dirty="0" smtClean="0"/>
            </a:br>
            <a:r>
              <a:rPr lang="en-US" altLang="ja-JP" dirty="0" smtClean="0"/>
              <a:t>Please </a:t>
            </a:r>
            <a:r>
              <a:rPr lang="en-US" altLang="ja-JP" dirty="0"/>
              <a:t>see the next page for information regarding the different version's libraries.</a:t>
            </a:r>
          </a:p>
          <a:p>
            <a:pPr marL="180000" lvl="1" indent="0">
              <a:buNone/>
            </a:pPr>
            <a:endParaRPr lang="en-US" altLang="ja-JP" dirty="0"/>
          </a:p>
          <a:p>
            <a:r>
              <a:rPr lang="en-US" altLang="ja-JP" dirty="0" smtClean="0"/>
              <a:t>Check Process.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If the operation ended normally, the version will be updated to the version of the downloaded file.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The content of </a:t>
            </a:r>
            <a:r>
              <a:rPr lang="en-US" altLang="ja-JP" sz="1600" dirty="0" smtClean="0"/>
              <a:t>the operations </a:t>
            </a:r>
            <a:r>
              <a:rPr lang="en-US" altLang="ja-JP" sz="1600" dirty="0"/>
              <a:t>executed </a:t>
            </a:r>
            <a:r>
              <a:rPr lang="en-US" altLang="ja-JP" sz="1600" dirty="0" smtClean="0"/>
              <a:t>by the </a:t>
            </a:r>
            <a:r>
              <a:rPr lang="en-US" altLang="ja-JP" sz="1600" dirty="0"/>
              <a:t>update tool is output to </a:t>
            </a:r>
            <a:r>
              <a:rPr lang="en-US" altLang="ja-JP" sz="1600" dirty="0" smtClean="0"/>
              <a:t>oase_version_up.log</a:t>
            </a:r>
            <a:endParaRPr lang="en-US" altLang="ja-JP" sz="16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Log storage </a:t>
            </a:r>
            <a:r>
              <a:rPr lang="en-US" altLang="ja-JP" sz="1600" dirty="0" smtClean="0"/>
              <a:t>path</a:t>
            </a:r>
            <a:br>
              <a:rPr lang="en-US" altLang="ja-JP" sz="1600" dirty="0" smtClean="0"/>
            </a:br>
            <a:r>
              <a:rPr lang="en-US" altLang="ja-JP" sz="1600" dirty="0" smtClean="0"/>
              <a:t> /(</a:t>
            </a:r>
            <a:r>
              <a:rPr lang="en-US" altLang="ja-JP" sz="1600" dirty="0"/>
              <a:t>Installation file extract path</a:t>
            </a:r>
            <a:r>
              <a:rPr lang="en-US" altLang="ja-JP" sz="1600" dirty="0" smtClean="0"/>
              <a:t>)/oase_install_package/install_scripts/log/</a:t>
            </a:r>
          </a:p>
          <a:p>
            <a:pPr marL="0" indent="0">
              <a:buNone/>
            </a:pPr>
            <a:endParaRPr lang="en-US" altLang="ja-JP" sz="1400" dirty="0"/>
          </a:p>
          <a:p>
            <a:r>
              <a:rPr lang="en-US" altLang="ja-JP" dirty="0" smtClean="0"/>
              <a:t>End Status</a:t>
            </a:r>
          </a:p>
          <a:p>
            <a:pPr lvl="1"/>
            <a:r>
              <a:rPr lang="en-US" altLang="ja-JP" dirty="0"/>
              <a:t>The </a:t>
            </a:r>
            <a:r>
              <a:rPr lang="en-US" altLang="ja-JP" dirty="0" smtClean="0"/>
              <a:t>OASE </a:t>
            </a:r>
            <a:r>
              <a:rPr lang="en-US" altLang="ja-JP" dirty="0"/>
              <a:t>installer </a:t>
            </a:r>
            <a:r>
              <a:rPr lang="en-US" altLang="ja-JP" dirty="0" smtClean="0"/>
              <a:t>returns </a:t>
            </a:r>
            <a:r>
              <a:rPr lang="en-US" altLang="ja-JP" dirty="0"/>
              <a:t>the exit statuses listed below depending on the shell process </a:t>
            </a:r>
            <a:r>
              <a:rPr lang="en-US" altLang="ja-JP" dirty="0" smtClean="0"/>
              <a:t>end </a:t>
            </a:r>
            <a:r>
              <a:rPr lang="en-US" altLang="ja-JP" dirty="0"/>
              <a:t>status.</a:t>
            </a:r>
          </a:p>
          <a:p>
            <a:pPr marL="0" indent="0">
              <a:buNone/>
            </a:pPr>
            <a:r>
              <a:rPr lang="zh-TW" altLang="en-US" sz="1400" dirty="0" smtClean="0"/>
              <a:t>   </a:t>
            </a:r>
            <a:r>
              <a:rPr lang="en-US" altLang="zh-TW" sz="1400" dirty="0" smtClean="0"/>
              <a:t>Normal end</a:t>
            </a:r>
            <a:r>
              <a:rPr lang="zh-TW" altLang="en-US" sz="1400" dirty="0" smtClean="0"/>
              <a:t>：</a:t>
            </a:r>
            <a:r>
              <a:rPr lang="en-US" altLang="zh-TW" sz="1400" dirty="0" smtClean="0"/>
              <a:t>0</a:t>
            </a:r>
          </a:p>
          <a:p>
            <a:pPr marL="0" indent="0">
              <a:buNone/>
            </a:pPr>
            <a:r>
              <a:rPr lang="zh-TW" altLang="en-US" sz="1400" dirty="0" smtClean="0"/>
              <a:t>   </a:t>
            </a:r>
            <a:r>
              <a:rPr lang="en-US" altLang="zh-TW" sz="1400" dirty="0" smtClean="0"/>
              <a:t>Abnormal end</a:t>
            </a:r>
            <a:r>
              <a:rPr lang="zh-TW" altLang="en-US" sz="1400" dirty="0" smtClean="0"/>
              <a:t>：</a:t>
            </a:r>
            <a:r>
              <a:rPr lang="en-US" altLang="zh-TW" sz="1400" dirty="0"/>
              <a:t>1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360050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Introduction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About this guide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 smtClean="0">
                <a:latin typeface="+mn-ea"/>
              </a:rPr>
              <a:t>System configuration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System requirements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400" dirty="0" smtClean="0">
                <a:latin typeface="+mn-ea"/>
              </a:rPr>
              <a:t>OASE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update procedure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Preparation</a:t>
            </a: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3.2    OASE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update work flow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3.3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3.4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2/11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3.5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3/11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3.6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4/11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3.7    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5/11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3.8    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6/11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3.9    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7/11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3.10  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8/11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3.11  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9/11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3.12</a:t>
            </a:r>
            <a:r>
              <a:rPr lang="ja-JP" altLang="en-US" sz="1400" dirty="0">
                <a:latin typeface="+mn-ea"/>
              </a:rPr>
              <a:t>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10/11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3.13  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11/11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076070" y="523360"/>
            <a:ext cx="360050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OASE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Operation check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</a:t>
            </a:r>
            <a:endParaRPr lang="en-US" altLang="ja-JP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3.13</a:t>
            </a:r>
            <a:r>
              <a:rPr lang="ja-JP" altLang="en-US" dirty="0"/>
              <a:t>　</a:t>
            </a:r>
            <a:r>
              <a:rPr lang="en-US" altLang="ja-JP" dirty="0"/>
              <a:t> Update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11/11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0"/>
          </p:nvPr>
        </p:nvSpPr>
        <p:spPr>
          <a:xfrm>
            <a:off x="0" y="836712"/>
            <a:ext cx="9144000" cy="5616476"/>
          </a:xfrm>
        </p:spPr>
        <p:txBody>
          <a:bodyPr/>
          <a:lstStyle/>
          <a:p>
            <a:r>
              <a:rPr lang="en-US" altLang="ja-JP" dirty="0"/>
              <a:t>List of libraries that will be installed during update</a:t>
            </a:r>
          </a:p>
          <a:p>
            <a:pPr marL="0" indent="0">
              <a:buNone/>
            </a:pPr>
            <a:r>
              <a:rPr lang="en-US" altLang="ja-JP" sz="1600" dirty="0"/>
              <a:t>If the "install_mode" in the </a:t>
            </a:r>
            <a:r>
              <a:rPr lang="en-US" altLang="ja-JP" sz="1600" dirty="0" smtClean="0"/>
              <a:t>Answer file </a:t>
            </a:r>
            <a:r>
              <a:rPr lang="en-US" altLang="ja-JP" sz="1600" dirty="0"/>
              <a:t>(oase_answers.txt) is set to "Versionup_all", 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the </a:t>
            </a:r>
            <a:r>
              <a:rPr lang="en-US" altLang="ja-JP" sz="1600" dirty="0"/>
              <a:t>installer will install any new libraries added to the new driver/version.</a:t>
            </a:r>
          </a:p>
          <a:p>
            <a:pPr marL="0" indent="0">
              <a:buNone/>
            </a:pPr>
            <a:r>
              <a:rPr lang="en-US" altLang="ja-JP" sz="1600" dirty="0" smtClean="0"/>
              <a:t>If </a:t>
            </a:r>
            <a:r>
              <a:rPr lang="en-US" altLang="ja-JP" sz="1600" dirty="0"/>
              <a:t>it is set to "VersionUP_OASE", please install the libraries manually.</a:t>
            </a:r>
            <a:endParaRPr kumimoji="1" lang="en-US" altLang="ja-JP" sz="1600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799008"/>
              </p:ext>
            </p:extLst>
          </p:nvPr>
        </p:nvGraphicFramePr>
        <p:xfrm>
          <a:off x="179513" y="2780910"/>
          <a:ext cx="8784001" cy="211358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1051">
                  <a:extLst>
                    <a:ext uri="{9D8B030D-6E8A-4147-A177-3AD203B41FA5}">
                      <a16:colId xmlns:a16="http://schemas.microsoft.com/office/drawing/2014/main" val="1630976677"/>
                    </a:ext>
                  </a:extLst>
                </a:gridCol>
                <a:gridCol w="1329177">
                  <a:extLst>
                    <a:ext uri="{9D8B030D-6E8A-4147-A177-3AD203B41FA5}">
                      <a16:colId xmlns:a16="http://schemas.microsoft.com/office/drawing/2014/main" val="56861630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433060839"/>
                    </a:ext>
                  </a:extLst>
                </a:gridCol>
                <a:gridCol w="1872259">
                  <a:extLst>
                    <a:ext uri="{9D8B030D-6E8A-4147-A177-3AD203B41FA5}">
                      <a16:colId xmlns:a16="http://schemas.microsoft.com/office/drawing/2014/main" val="4124456943"/>
                    </a:ext>
                  </a:extLst>
                </a:gridCol>
                <a:gridCol w="1080150">
                  <a:extLst>
                    <a:ext uri="{9D8B030D-6E8A-4147-A177-3AD203B41FA5}">
                      <a16:colId xmlns:a16="http://schemas.microsoft.com/office/drawing/2014/main" val="1173668368"/>
                    </a:ext>
                  </a:extLst>
                </a:gridCol>
                <a:gridCol w="2015184">
                  <a:extLst>
                    <a:ext uri="{9D8B030D-6E8A-4147-A177-3AD203B41FA5}">
                      <a16:colId xmlns:a16="http://schemas.microsoft.com/office/drawing/2014/main" val="1333891699"/>
                    </a:ext>
                  </a:extLst>
                </a:gridCol>
              </a:tblGrid>
              <a:tr h="4928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Version</a:t>
                      </a:r>
                      <a:endParaRPr kumimoji="1" lang="ja-JP" altLang="en-US" sz="1200" dirty="0"/>
                    </a:p>
                  </a:txBody>
                  <a:tcPr anchor="ctr" anchorCtr="1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dirty="0" smtClean="0"/>
                        <a:t>Installed driver</a:t>
                      </a:r>
                      <a:endParaRPr kumimoji="1" lang="ja-JP" alt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Library</a:t>
                      </a:r>
                      <a:r>
                        <a:rPr kumimoji="1" lang="en-US" altLang="ja-JP" sz="1200" baseline="0" dirty="0" smtClean="0"/>
                        <a:t> </a:t>
                      </a:r>
                      <a:br>
                        <a:rPr kumimoji="1" lang="en-US" altLang="ja-JP" sz="1200" baseline="0" dirty="0" smtClean="0"/>
                      </a:br>
                      <a:r>
                        <a:rPr kumimoji="1" lang="en-US" altLang="ja-JP" sz="1200" baseline="0" dirty="0" smtClean="0"/>
                        <a:t>name</a:t>
                      </a:r>
                      <a:endParaRPr kumimoji="1" lang="ja-JP" alt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ja-JP" sz="1200" dirty="0" smtClean="0"/>
                        <a:t>Install command</a:t>
                      </a:r>
                      <a:endParaRPr kumimoji="1" lang="ja-JP" alt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Required</a:t>
                      </a:r>
                      <a:endParaRPr kumimoji="1" lang="ja-JP" alt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</a:t>
                      </a:r>
                      <a:endParaRPr kumimoji="1" lang="ja-JP" altLang="en-US" sz="1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20803860"/>
                  </a:ext>
                </a:extLst>
              </a:tr>
              <a:tr h="324149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</a:rPr>
                        <a:t>1.2.0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002B62"/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altLang="ja-JP" sz="1200" dirty="0" smtClean="0"/>
                        <a:t>No libraries were added in Version 1.2.0</a:t>
                      </a:r>
                      <a:endParaRPr kumimoji="1" lang="ja-JP" altLang="en-US" sz="1200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50210"/>
                  </a:ext>
                </a:extLst>
              </a:tr>
              <a:tr h="324149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</a:rPr>
                        <a:t>1.3.0</a:t>
                      </a:r>
                    </a:p>
                  </a:txBody>
                  <a:tcPr anchor="ctr" anchorCtr="1">
                    <a:solidFill>
                      <a:srgbClr val="002B6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No libraries were added in Version 1.3.0</a:t>
                      </a:r>
                      <a:endParaRPr kumimoji="1" lang="ja-JP" altLang="en-US" sz="1200" dirty="0" smtClean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291978"/>
                  </a:ext>
                </a:extLst>
              </a:tr>
              <a:tr h="324149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</a:rPr>
                        <a:t>1.3.1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002B6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No libraries were added in Version 1.3.1</a:t>
                      </a:r>
                      <a:endParaRPr kumimoji="1" lang="ja-JP" altLang="en-US" sz="1200" dirty="0" smtClean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3423"/>
                  </a:ext>
                </a:extLst>
              </a:tr>
              <a:tr h="324149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</a:rPr>
                        <a:t>1.4.0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002B6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No libraries were added in Version 1.4.0</a:t>
                      </a:r>
                      <a:endParaRPr kumimoji="1" lang="ja-JP" altLang="en-US" sz="1200" dirty="0" smtClean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728932"/>
                  </a:ext>
                </a:extLst>
              </a:tr>
              <a:tr h="324149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</a:rPr>
                        <a:t>1.5.0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002B6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No libraries were added in Version 1.5.0</a:t>
                      </a:r>
                      <a:endParaRPr kumimoji="1" lang="ja-JP" altLang="en-US" sz="1200" dirty="0" smtClean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159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965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OASE</a:t>
            </a:r>
            <a:r>
              <a:rPr lang="ja-JP" altLang="en-US" dirty="0"/>
              <a:t> </a:t>
            </a:r>
            <a:r>
              <a:rPr lang="en-US" altLang="ja-JP" dirty="0" smtClean="0"/>
              <a:t>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Access URL</a:t>
            </a:r>
            <a:endParaRPr lang="en-US" altLang="ja-JP" dirty="0"/>
          </a:p>
          <a:p>
            <a:pPr lvl="1"/>
            <a:r>
              <a:rPr lang="en-US" altLang="ja-JP" dirty="0" smtClean="0"/>
              <a:t>Please access the login screen from the following URL.</a:t>
            </a:r>
            <a:endParaRPr lang="en-US" altLang="ja-JP" dirty="0"/>
          </a:p>
          <a:p>
            <a:pPr lvl="1"/>
            <a:r>
              <a:rPr lang="en-US" altLang="ja-JP" dirty="0"/>
              <a:t>URL</a:t>
            </a:r>
            <a:r>
              <a:rPr lang="ja-JP" altLang="ja-JP" dirty="0" smtClean="0"/>
              <a:t>：</a:t>
            </a:r>
            <a:r>
              <a:rPr lang="en-US" altLang="ja-JP" b="1" dirty="0" smtClean="0">
                <a:solidFill>
                  <a:srgbClr val="FF0000"/>
                </a:solidFill>
              </a:rPr>
              <a:t>https</a:t>
            </a:r>
            <a:r>
              <a:rPr lang="en-US" altLang="ja-JP" b="1" dirty="0">
                <a:solidFill>
                  <a:srgbClr val="FF0000"/>
                </a:solidFill>
              </a:rPr>
              <a:t>://exastro-oase/oase_web/top/login</a:t>
            </a:r>
          </a:p>
          <a:p>
            <a:pPr marL="180000" lvl="1" indent="0">
              <a:buNone/>
            </a:pPr>
            <a:r>
              <a:rPr lang="en-US" altLang="ja-JP" b="1" dirty="0" smtClean="0">
                <a:solidFill>
                  <a:srgbClr val="FF0000"/>
                </a:solidFill>
              </a:rPr>
              <a:t> ※Accessing from both HTTP and HTTPS are available after installation.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en-US" altLang="ja-JP" b="1" dirty="0" smtClean="0">
                <a:solidFill>
                  <a:srgbClr val="FF0000"/>
                </a:solidFill>
              </a:rPr>
              <a:t> Since HTTP is insecure, accessing from HTTPS is recommended.</a:t>
            </a:r>
          </a:p>
          <a:p>
            <a:pPr marL="180000" lvl="1" indent="0">
              <a:buNone/>
            </a:pPr>
            <a:r>
              <a:rPr lang="en-US" altLang="ja-JP" b="1" dirty="0" smtClean="0">
                <a:solidFill>
                  <a:srgbClr val="FF0000"/>
                </a:solidFill>
              </a:rPr>
              <a:t> Please check from Operation check(4/4) for the method to access from HTTP. </a:t>
            </a:r>
          </a:p>
          <a:p>
            <a:pPr lvl="1"/>
            <a:endParaRPr lang="en-US" altLang="ja-JP" dirty="0" smtClean="0"/>
          </a:p>
          <a:p>
            <a:pPr lvl="0"/>
            <a:r>
              <a:rPr lang="en-US" altLang="ja-JP" dirty="0" smtClean="0"/>
              <a:t>Login</a:t>
            </a:r>
            <a:endParaRPr lang="en-US" altLang="ja-JP" dirty="0"/>
          </a:p>
          <a:p>
            <a:pPr lvl="1"/>
            <a:r>
              <a:rPr lang="en-US" altLang="ja-JP" dirty="0" smtClean="0"/>
              <a:t>Please enter the specific Login ID and default password then click the [Login] button when the login screen of OASE is displayed.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</a:t>
            </a:r>
            <a:r>
              <a:rPr lang="ja-JP" altLang="ja-JP" dirty="0" smtClean="0"/>
              <a:t>・</a:t>
            </a:r>
            <a:r>
              <a:rPr lang="en-US" altLang="ja-JP" dirty="0" smtClean="0"/>
              <a:t>Login ID</a:t>
            </a:r>
            <a:r>
              <a:rPr lang="ja-JP" altLang="ja-JP" dirty="0"/>
              <a:t>　　：</a:t>
            </a:r>
            <a:r>
              <a:rPr lang="ja-JP" altLang="en-US" dirty="0"/>
              <a:t> </a:t>
            </a:r>
            <a:r>
              <a:rPr lang="en-US" altLang="ja-JP" dirty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</a:t>
            </a:r>
            <a:r>
              <a:rPr lang="ja-JP" altLang="ja-JP" dirty="0" smtClean="0"/>
              <a:t>・</a:t>
            </a:r>
            <a:r>
              <a:rPr lang="en-US" altLang="ja-JP" dirty="0" smtClean="0"/>
              <a:t>Default password</a:t>
            </a:r>
            <a:r>
              <a:rPr lang="ja-JP" altLang="ja-JP" dirty="0" smtClean="0"/>
              <a:t>： </a:t>
            </a:r>
            <a:r>
              <a:rPr lang="en-US" altLang="ja-JP" dirty="0"/>
              <a:t>oaseoaseoase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en-US" altLang="ja-JP" dirty="0" smtClean="0"/>
              <a:t>The screen will move to [Change password screen] if it is the first login after installation.</a:t>
            </a:r>
            <a:endParaRPr lang="ja-JP" altLang="ja-JP" dirty="0"/>
          </a:p>
          <a:p>
            <a:pPr lvl="1"/>
            <a:r>
              <a:rPr lang="en-US" altLang="ja-JP" dirty="0" smtClean="0"/>
              <a:t>Please change the default password from the change password screen.</a:t>
            </a:r>
            <a:endParaRPr lang="ja-JP" altLang="ja-JP" dirty="0"/>
          </a:p>
          <a:p>
            <a:pPr lvl="1"/>
            <a:endParaRPr lang="ja-JP" altLang="en-US" dirty="0"/>
          </a:p>
          <a:p>
            <a:pPr lvl="1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896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68"/>
          <a:stretch/>
        </p:blipFill>
        <p:spPr>
          <a:xfrm>
            <a:off x="543190" y="846707"/>
            <a:ext cx="8056646" cy="409450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4.4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/>
              <a:t>OASE login screen</a:t>
            </a:r>
            <a:endParaRPr kumimoji="1" lang="en-US" altLang="ja-JP" dirty="0"/>
          </a:p>
          <a:p>
            <a:pPr lvl="1"/>
            <a:r>
              <a:rPr lang="en-US" altLang="ja-JP" dirty="0" smtClean="0"/>
              <a:t>If OASE is installed properly, the following login screen will be displayed.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436535" y="3356990"/>
            <a:ext cx="983305" cy="28685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3419840" y="335699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643561" y="3633803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539440" y="3441340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Login ID</a:t>
            </a:r>
            <a:r>
              <a:rPr lang="ja-JP" altLang="en-US" sz="1000" dirty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436535" y="3933782"/>
            <a:ext cx="983306" cy="19875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3419840" y="3933782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589738" y="4127519"/>
            <a:ext cx="1854073" cy="816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374738" y="3933782"/>
            <a:ext cx="2276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Default password</a:t>
            </a:r>
            <a:r>
              <a:rPr lang="ja-JP" altLang="en-US" sz="1000" dirty="0" smtClean="0">
                <a:solidFill>
                  <a:srgbClr val="FF0000"/>
                </a:solidFill>
              </a:rPr>
              <a:t>：</a:t>
            </a:r>
            <a:r>
              <a:rPr lang="en-US" altLang="ja-JP" sz="1000" dirty="0">
                <a:solidFill>
                  <a:srgbClr val="FF0000"/>
                </a:solidFill>
              </a:rPr>
              <a:t>oaseoaseoase</a:t>
            </a:r>
          </a:p>
        </p:txBody>
      </p:sp>
    </p:spTree>
    <p:extLst>
      <p:ext uri="{BB962C8B-B14F-4D97-AF65-F5344CB8AC3E}">
        <p14:creationId xmlns:p14="http://schemas.microsoft.com/office/powerpoint/2010/main" val="428063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4.5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Check contents according to the display of each menu</a:t>
            </a:r>
            <a:endParaRPr lang="en-US" altLang="ja-JP" dirty="0"/>
          </a:p>
          <a:p>
            <a:pPr lvl="1"/>
            <a:r>
              <a:rPr lang="en-US" altLang="ja-JP" dirty="0" smtClean="0"/>
              <a:t>Please check if the following menu are displayed after login.</a:t>
            </a:r>
            <a:endParaRPr lang="ja-JP" altLang="ja-JP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503233"/>
              </p:ext>
            </p:extLst>
          </p:nvPr>
        </p:nvGraphicFramePr>
        <p:xfrm>
          <a:off x="1259540" y="2276841"/>
          <a:ext cx="6624920" cy="2533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4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Function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Menu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615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screen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Dashboard</a:t>
                      </a:r>
                      <a:endParaRPr lang="ja-JP" sz="1050" kern="10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Rule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730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Management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09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Preparation for accessing with HTTPS</a:t>
            </a:r>
            <a:r>
              <a:rPr lang="en-US" altLang="ja-JP" dirty="0" smtClean="0"/>
              <a:t>.</a:t>
            </a:r>
            <a:br>
              <a:rPr lang="en-US" altLang="ja-JP" dirty="0" smtClean="0"/>
            </a:br>
            <a:endParaRPr lang="ja-JP" altLang="en-US" dirty="0"/>
          </a:p>
          <a:p>
            <a:pPr lvl="1"/>
            <a:r>
              <a:rPr lang="en-US" altLang="ja-JP" dirty="0"/>
              <a:t>Register the host set in the Answer file's "oase_domain" to the environment's DNS Server or the operator device's "hosts</a:t>
            </a:r>
            <a:r>
              <a:rPr lang="en-US" altLang="ja-JP" dirty="0" smtClean="0"/>
              <a:t>".</a:t>
            </a:r>
          </a:p>
          <a:p>
            <a:pPr lvl="1"/>
            <a:r>
              <a:rPr lang="en-US" altLang="ja-JP" dirty="0"/>
              <a:t>Import the certificate to the Operator device (Windows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ja-JP" altLang="en-US" dirty="0" smtClean="0"/>
              <a:t>　</a:t>
            </a:r>
            <a:r>
              <a:rPr lang="en-US" altLang="ja-JP" dirty="0"/>
              <a:t>If you are not using user specified server </a:t>
            </a:r>
            <a:r>
              <a:rPr lang="en-US" altLang="ja-JP" dirty="0" smtClean="0"/>
              <a:t>certificates, </a:t>
            </a:r>
            <a:r>
              <a:rPr lang="en-US" altLang="ja-JP" dirty="0"/>
              <a:t>the server  </a:t>
            </a:r>
            <a:r>
              <a:rPr lang="en-US" altLang="ja-JP" dirty="0" smtClean="0"/>
              <a:t>certificate </a:t>
            </a:r>
            <a:r>
              <a:rPr lang="en-US" altLang="ja-JP" dirty="0"/>
              <a:t>can be found in the following path in the OASE install package.</a:t>
            </a:r>
          </a:p>
          <a:p>
            <a:pPr lvl="1"/>
            <a:endParaRPr lang="en-US" altLang="ja-JP" dirty="0"/>
          </a:p>
          <a:p>
            <a:pPr marL="180000" lvl="1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　　</a:t>
            </a:r>
            <a:r>
              <a:rPr lang="en-US" altLang="ja-JP" dirty="0"/>
              <a:t>If you are using user </a:t>
            </a:r>
            <a:r>
              <a:rPr lang="en-US" altLang="ja-JP" dirty="0" smtClean="0"/>
              <a:t>certificates, </a:t>
            </a:r>
            <a:r>
              <a:rPr lang="en-US" altLang="ja-JP" dirty="0"/>
              <a:t>please use the certificate file set in the Answer file's "Certificate_path".</a:t>
            </a:r>
            <a:endParaRPr lang="en-US" altLang="ja-JP" sz="1300" dirty="0"/>
          </a:p>
          <a:p>
            <a:pPr lvl="1"/>
            <a:r>
              <a:rPr lang="en-US" altLang="ja-JP" dirty="0" smtClean="0"/>
              <a:t>Import the certificate to your Web browser.</a:t>
            </a:r>
          </a:p>
          <a:p>
            <a:pPr lvl="1"/>
            <a:endParaRPr lang="ja-JP" altLang="en-US" dirty="0"/>
          </a:p>
          <a:p>
            <a:pPr lvl="0"/>
            <a:r>
              <a:rPr lang="en-US" altLang="ja-JP" dirty="0"/>
              <a:t>Access URL via HTTP</a:t>
            </a:r>
          </a:p>
          <a:p>
            <a:pPr lvl="1"/>
            <a:r>
              <a:rPr lang="en-US" altLang="ja-JP" dirty="0"/>
              <a:t>Please access the login screen via the following URL</a:t>
            </a:r>
          </a:p>
          <a:p>
            <a:pPr lvl="1"/>
            <a:r>
              <a:rPr lang="en-US" altLang="ja-JP" dirty="0"/>
              <a:t>URL</a:t>
            </a:r>
            <a:r>
              <a:rPr lang="ja-JP" altLang="ja-JP" dirty="0"/>
              <a:t>：</a:t>
            </a:r>
            <a:r>
              <a:rPr lang="en-US" altLang="ja-JP" dirty="0">
                <a:solidFill>
                  <a:srgbClr val="FF0000"/>
                </a:solidFill>
              </a:rPr>
              <a:t>http://</a:t>
            </a:r>
            <a:r>
              <a:rPr lang="ja-JP" altLang="en-US" dirty="0">
                <a:solidFill>
                  <a:srgbClr val="FF0000"/>
                </a:solidFill>
              </a:rPr>
              <a:t>（</a:t>
            </a:r>
            <a:r>
              <a:rPr lang="en-US" altLang="ja-JP" dirty="0">
                <a:solidFill>
                  <a:srgbClr val="FF0000"/>
                </a:solidFill>
              </a:rPr>
              <a:t>IP address of server</a:t>
            </a:r>
            <a:r>
              <a:rPr lang="ja-JP" altLang="en-US" dirty="0">
                <a:solidFill>
                  <a:srgbClr val="FF0000"/>
                </a:solidFill>
              </a:rPr>
              <a:t>）</a:t>
            </a:r>
            <a:endParaRPr lang="en-US" altLang="ja-JP" dirty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en-US" altLang="ja-JP" sz="1400" dirty="0"/>
              <a:t>※ </a:t>
            </a:r>
            <a:r>
              <a:rPr lang="en-US" altLang="ja-JP" sz="1400" dirty="0" smtClean="0"/>
              <a:t>You </a:t>
            </a:r>
            <a:r>
              <a:rPr lang="en-US" altLang="ja-JP" sz="1400" dirty="0"/>
              <a:t>can also access through the server's IP Address.</a:t>
            </a:r>
          </a:p>
          <a:p>
            <a:pPr marL="180000" lvl="1" indent="0">
              <a:buNone/>
            </a:pPr>
            <a:r>
              <a:rPr lang="en-US" altLang="ja-JP" dirty="0"/>
              <a:t>The steps after connection is the same as HTTPS.</a:t>
            </a:r>
            <a:endParaRPr lang="ja-JP" altLang="en-US" dirty="0"/>
          </a:p>
          <a:p>
            <a:pPr lvl="1"/>
            <a:endParaRPr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1115033" y="2708900"/>
          <a:ext cx="691296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280">
                  <a:extLst>
                    <a:ext uri="{9D8B030D-6E8A-4147-A177-3AD203B41FA5}">
                      <a16:colId xmlns:a16="http://schemas.microsoft.com/office/drawing/2014/main" val="854185673"/>
                    </a:ext>
                  </a:extLst>
                </a:gridCol>
                <a:gridCol w="4896680">
                  <a:extLst>
                    <a:ext uri="{9D8B030D-6E8A-4147-A177-3AD203B41FA5}">
                      <a16:colId xmlns:a16="http://schemas.microsoft.com/office/drawing/2014/main" val="44267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/>
                        <a:t>Directory</a:t>
                      </a:r>
                      <a:endParaRPr kumimoji="1" lang="ja-JP" altLang="en-US" sz="12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File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01334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/etc/pki/tls/certs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[Host name set in the Answer file's "oase_domain"].crt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282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47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1.1</a:t>
            </a:r>
            <a:r>
              <a:rPr kumimoji="1" lang="ja-JP" altLang="en-US" dirty="0"/>
              <a:t>　</a:t>
            </a:r>
            <a:r>
              <a:rPr lang="en-US" altLang="ja-JP" dirty="0" smtClean="0"/>
              <a:t>About this document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About this document</a:t>
            </a:r>
            <a:endParaRPr lang="en-US" altLang="ja-JP" dirty="0"/>
          </a:p>
          <a:p>
            <a:pPr lvl="1"/>
            <a:r>
              <a:rPr lang="en-US" altLang="ja-JP" dirty="0" smtClean="0"/>
              <a:t>This document describes the update procedure of OASE Environments constructed in all-in-one-configurations.</a:t>
            </a:r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</a:t>
            </a:r>
            <a:r>
              <a:rPr lang="en-US" altLang="ja-JP" dirty="0" smtClean="0"/>
              <a:t>System construction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2.1</a:t>
            </a:r>
            <a:r>
              <a:rPr lang="ja-JP" altLang="en-US" dirty="0"/>
              <a:t>　</a:t>
            </a:r>
            <a:r>
              <a:rPr lang="en-US" altLang="zh-TW" dirty="0" smtClean="0"/>
              <a:t>System requirements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OASE Environment.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The procedure in this document can be done on OASE Environments constructed in all-in-one-configurations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en-US" altLang="ja-JP" dirty="0" smtClean="0"/>
              <a:t>OASE on </a:t>
            </a:r>
            <a:r>
              <a:rPr lang="en-US" altLang="ja-JP" b="1" u="sng" dirty="0" smtClean="0">
                <a:solidFill>
                  <a:srgbClr val="FF0000"/>
                </a:solidFill>
              </a:rPr>
              <a:t>ver1.1.1</a:t>
            </a:r>
            <a:r>
              <a:rPr lang="en-US" altLang="ja-JP" dirty="0" smtClean="0"/>
              <a:t> and later can be updated to later versions. Follow the procedure in this document to update it.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sz="1000" dirty="0" smtClean="0"/>
          </a:p>
          <a:p>
            <a:pPr marL="180000" lvl="1" indent="0">
              <a:buNone/>
            </a:pPr>
            <a:endParaRPr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　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 </a:t>
            </a:r>
            <a:r>
              <a:rPr lang="en-US" altLang="ja-JP" dirty="0" smtClean="0"/>
              <a:t>Update procedure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　</a:t>
            </a:r>
            <a:r>
              <a:rPr lang="en-US" altLang="ja-JP" dirty="0" smtClean="0"/>
              <a:t>Preparation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OASE Update tools</a:t>
            </a:r>
            <a:endParaRPr lang="en-US" altLang="ja-JP" dirty="0"/>
          </a:p>
          <a:p>
            <a:pPr lvl="1"/>
            <a:r>
              <a:rPr lang="en-US" altLang="ja-JP" dirty="0" smtClean="0"/>
              <a:t>The following table displays the tools used to update OASE.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506450"/>
              </p:ext>
            </p:extLst>
          </p:nvPr>
        </p:nvGraphicFramePr>
        <p:xfrm>
          <a:off x="197392" y="1772771"/>
          <a:ext cx="8749216" cy="15122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5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6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Description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File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Storage</a:t>
                      </a:r>
                      <a:r>
                        <a:rPr lang="en-US" altLang="ja-JP" sz="1100" kern="100" baseline="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 path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OASE</a:t>
                      </a:r>
                      <a:r>
                        <a:rPr lang="ja-JP" altLang="en-US" sz="1100" baseline="0" dirty="0" smtClean="0"/>
                        <a:t> </a:t>
                      </a:r>
                      <a:r>
                        <a:rPr lang="en-US" altLang="ja-JP" sz="1100" baseline="0" dirty="0" smtClean="0"/>
                        <a:t>installer</a:t>
                      </a:r>
                      <a:endParaRPr lang="en-US" altLang="ja-JP" sz="1100" dirty="0"/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oase_installer.sh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 file path</a:t>
                      </a:r>
                      <a:r>
                        <a:rPr lang="en-US" sz="900" kern="100" dirty="0" smtClean="0">
                          <a:effectLst/>
                        </a:rPr>
                        <a:t>)/oase/oase_install_package/install_scripts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057"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Answer</a:t>
                      </a:r>
                      <a:r>
                        <a:rPr kumimoji="1" lang="en-US" altLang="ja-JP" sz="1050" baseline="0" dirty="0" smtClean="0"/>
                        <a:t> file</a:t>
                      </a:r>
                      <a:endParaRPr kumimoji="1" lang="ja-JP" altLang="en-US" sz="1050" dirty="0"/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oase_answers.txt</a:t>
                      </a:r>
                      <a:endParaRPr kumimoji="1" lang="ja-JP" altLang="en-US" sz="1050" dirty="0"/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/(Installation file path)/oase/oase_install_package/install_scripts</a:t>
                      </a:r>
                      <a:r>
                        <a:rPr lang="en-US" altLang="ja-JP" sz="900" kern="100" dirty="0">
                          <a:effectLst/>
                        </a:rPr>
                        <a:t>/</a:t>
                      </a:r>
                      <a:endParaRPr lang="ja-JP" altLang="en-US" sz="900" dirty="0"/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191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 </a:t>
            </a:r>
            <a:r>
              <a:rPr lang="en-US" altLang="ja-JP" dirty="0" smtClean="0"/>
              <a:t>Update 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Update flow</a:t>
            </a:r>
            <a:endParaRPr kumimoji="1" lang="en-US" altLang="ja-JP" dirty="0"/>
          </a:p>
          <a:p>
            <a:pPr lvl="1"/>
            <a:r>
              <a:rPr lang="en-US" altLang="ja-JP" dirty="0" smtClean="0"/>
              <a:t>The update flow is as shown below.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4123" y="1928558"/>
            <a:ext cx="7390" cy="37271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1" name="正方形/長方形 92"/>
          <p:cNvSpPr>
            <a:spLocks noChangeArrowheads="1"/>
          </p:cNvSpPr>
          <p:nvPr/>
        </p:nvSpPr>
        <p:spPr bwMode="auto">
          <a:xfrm>
            <a:off x="3029508" y="2599459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</a:t>
            </a:r>
            <a:r>
              <a:rPr lang="en-US" altLang="ja-JP" sz="1200" dirty="0" smtClean="0"/>
              <a:t>Download file from GtiHub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8067" y="3491506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Edit Answer file</a:t>
            </a:r>
            <a:endParaRPr kumimoji="0" lang="ja-JP" altLang="ja-JP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40408" y="4383553"/>
            <a:ext cx="3066892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Run OASE Installer </a:t>
            </a:r>
            <a:b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</a:b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(Version</a:t>
            </a:r>
            <a:r>
              <a:rPr kumimoji="0" lang="en-US" altLang="ja-JP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 Update)</a:t>
            </a:r>
            <a:endParaRPr kumimoji="0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en-US" altLang="ja-JP" sz="105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Contents</a:t>
            </a:r>
            <a:endParaRPr kumimoji="0" lang="ja-JP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Change DB</a:t>
            </a: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Change OASE File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2880399" y="14034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170741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Back up OASE Environment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  <a:prstDash val="sysDash"/>
        </a:ln>
      </a:spPr>
      <a:bodyPr rot="0" spcFirstLastPara="0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  <a:txDef>
      <a:spPr>
        <a:solidFill>
          <a:sysClr val="window" lastClr="FFFFFF"/>
        </a:solidFill>
        <a:ln w="6350">
          <a:noFill/>
        </a:ln>
        <a:effectLst/>
      </a:spPr>
      <a:bodyPr rot="0" spcFirstLastPara="0" vert="horz" wrap="non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just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50" b="0" i="0" u="none" strike="noStrike" kern="10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+mn-ea"/>
            <a:cs typeface="Times New Roman" panose="02020603050405020304" pitchFamily="18" charset="0"/>
          </a:defRPr>
        </a:defPPr>
      </a:lstStyle>
    </a:tx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1752</Words>
  <Application>Microsoft Office PowerPoint</Application>
  <PresentationFormat>画面に合わせる (4:3)</PresentationFormat>
  <Paragraphs>325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26</vt:i4>
      </vt:variant>
    </vt:vector>
  </HeadingPairs>
  <TitlesOfParts>
    <vt:vector size="40" baseType="lpstr">
      <vt:lpstr>HGP創英角ｺﾞｼｯｸUB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　About this document</vt:lpstr>
      <vt:lpstr>2.　System construction</vt:lpstr>
      <vt:lpstr>2.1　System requirements</vt:lpstr>
      <vt:lpstr>3.　OASE Update procedure</vt:lpstr>
      <vt:lpstr>3.1　Preparation</vt:lpstr>
      <vt:lpstr>3.2　OASE Update flow</vt:lpstr>
      <vt:lpstr>3.3　Update（1/11）</vt:lpstr>
      <vt:lpstr>3.4　Update（2/11）</vt:lpstr>
      <vt:lpstr>3.5　Update（3/11）</vt:lpstr>
      <vt:lpstr>3.6　Update （4/11）</vt:lpstr>
      <vt:lpstr>3.7　 Update （5/11）</vt:lpstr>
      <vt:lpstr>3.8　 Update （6/11）</vt:lpstr>
      <vt:lpstr>3.9　 Update （7/11）</vt:lpstr>
      <vt:lpstr>3.10　 Update （8/11）</vt:lpstr>
      <vt:lpstr>3.11　 Update （9/11）</vt:lpstr>
      <vt:lpstr>3.12　 Update （10/11）</vt:lpstr>
      <vt:lpstr>3.13　 Update （11/11）</vt:lpstr>
      <vt:lpstr>4.　OASE Operation check</vt:lpstr>
      <vt:lpstr>4.1　Operation check（1/4）</vt:lpstr>
      <vt:lpstr>4.4　Operation check（2/4）</vt:lpstr>
      <vt:lpstr>4.5　Operation check（3/4）</vt:lpstr>
      <vt:lpstr>4.4　Operation check（4/4）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2021-11-30T02:31:39Z</dcterms:modified>
</cp:coreProperties>
</file>