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62" r:id="rId2"/>
    <p:sldId id="535" r:id="rId3"/>
    <p:sldId id="505" r:id="rId4"/>
    <p:sldId id="512" r:id="rId5"/>
    <p:sldId id="507" r:id="rId6"/>
    <p:sldId id="509" r:id="rId7"/>
    <p:sldId id="514" r:id="rId8"/>
    <p:sldId id="532" r:id="rId9"/>
    <p:sldId id="528" r:id="rId10"/>
    <p:sldId id="541" r:id="rId11"/>
    <p:sldId id="540" r:id="rId12"/>
    <p:sldId id="542" r:id="rId13"/>
    <p:sldId id="543" r:id="rId14"/>
    <p:sldId id="517" r:id="rId15"/>
    <p:sldId id="516" r:id="rId16"/>
    <p:sldId id="518" r:id="rId17"/>
    <p:sldId id="536" r:id="rId18"/>
    <p:sldId id="519" r:id="rId19"/>
    <p:sldId id="521" r:id="rId20"/>
    <p:sldId id="522" r:id="rId21"/>
    <p:sldId id="523" r:id="rId22"/>
    <p:sldId id="524" r:id="rId23"/>
    <p:sldId id="538" r:id="rId24"/>
    <p:sldId id="539" r:id="rId25"/>
    <p:sldId id="544" r:id="rId26"/>
    <p:sldId id="318" r:id="rId27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AD75729-DED1-4884-8656-4653CF4F0DE1}">
          <p14:sldIdLst>
            <p14:sldId id="262"/>
            <p14:sldId id="535"/>
          </p14:sldIdLst>
        </p14:section>
        <p14:section name="1.はじめに" id="{1843AB5A-7F51-48AC-9666-333666BCEA3C}">
          <p14:sldIdLst>
            <p14:sldId id="505"/>
            <p14:sldId id="512"/>
            <p14:sldId id="507"/>
          </p14:sldIdLst>
        </p14:section>
        <p14:section name="2.シナリオ説明" id="{CCA02123-5A4A-4FD4-9EA9-02853D935930}">
          <p14:sldIdLst>
            <p14:sldId id="509"/>
            <p14:sldId id="514"/>
            <p14:sldId id="532"/>
          </p14:sldIdLst>
        </p14:section>
        <p14:section name="3.事前設定" id="{CD4AE4E3-CF24-4A32-87BE-1F9625FAA66C}">
          <p14:sldIdLst>
            <p14:sldId id="528"/>
            <p14:sldId id="541"/>
            <p14:sldId id="540"/>
            <p14:sldId id="542"/>
            <p14:sldId id="543"/>
            <p14:sldId id="517"/>
            <p14:sldId id="516"/>
            <p14:sldId id="518"/>
            <p14:sldId id="536"/>
          </p14:sldIdLst>
        </p14:section>
        <p14:section name="4.作業実行" id="{547FAA67-86A5-4D6F-A24F-319A82FD2521}">
          <p14:sldIdLst>
            <p14:sldId id="519"/>
            <p14:sldId id="521"/>
            <p14:sldId id="522"/>
            <p14:sldId id="523"/>
            <p14:sldId id="524"/>
            <p14:sldId id="538"/>
            <p14:sldId id="539"/>
            <p14:sldId id="54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CCFFFF"/>
    <a:srgbClr val="11AFB2"/>
    <a:srgbClr val="002B62"/>
    <a:srgbClr val="FFFFCC"/>
    <a:srgbClr val="0A466A"/>
    <a:srgbClr val="003300"/>
    <a:srgbClr val="CAF9FA"/>
    <a:srgbClr val="FF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5507" autoAdjust="0"/>
  </p:normalViewPr>
  <p:slideViewPr>
    <p:cSldViewPr>
      <p:cViewPr varScale="1">
        <p:scale>
          <a:sx n="116" d="100"/>
          <a:sy n="116" d="100"/>
        </p:scale>
        <p:origin x="96" y="372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8167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noProof="0" dirty="0" smtClean="0"/>
            </a:lvl1pPr>
            <a:lvl2pPr>
              <a:buClr>
                <a:srgbClr val="11AFB2"/>
              </a:buClr>
              <a:defRPr lang="ja-JP" altLang="en-US" noProof="0" dirty="0" smtClean="0"/>
            </a:lvl2pPr>
            <a:lvl3pPr>
              <a:buClr>
                <a:srgbClr val="11AFB2"/>
              </a:buClr>
              <a:defRPr lang="ja-JP" altLang="en-US" noProof="0" dirty="0" smtClean="0"/>
            </a:lvl3pPr>
            <a:lvl4pPr>
              <a:buClr>
                <a:srgbClr val="11AFB2"/>
              </a:buCl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37551" y="1737188"/>
            <a:ext cx="11713633" cy="4716232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2" r:id="rId9"/>
    <p:sldLayoutId id="2147483703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hyperlink" Target="https://exastro-suite.github.io/oase-docs/asset/Learn_ja/OASE-zabbix_practice_ja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xx.xxx.xx.xxx:3000/api/aler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xastro-suite.github.io/oase-docs/documents_ja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5.xml"/><Relationship Id="rId11" Type="http://schemas.openxmlformats.org/officeDocument/2006/relationships/slide" Target="slide8.xml"/><Relationship Id="rId5" Type="http://schemas.openxmlformats.org/officeDocument/2006/relationships/slide" Target="slide14.xml"/><Relationship Id="rId10" Type="http://schemas.openxmlformats.org/officeDocument/2006/relationships/slide" Target="slide24.xml"/><Relationship Id="rId4" Type="http://schemas.openxmlformats.org/officeDocument/2006/relationships/slide" Target="slide10.xml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asset/Learn_ja/OASE-quickstart_ja.pdf" TargetMode="External"/><Relationship Id="rId2" Type="http://schemas.openxmlformats.org/officeDocument/2006/relationships/hyperlink" Target="https://exastro-suite.github.io/oase-docs/documents_ja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01_install.html#id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stro-suite.github.io/oase-docs/documents_ja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4043238"/>
            <a:ext cx="11712000" cy="959681"/>
          </a:xfrm>
        </p:spPr>
        <p:txBody>
          <a:bodyPr/>
          <a:lstStyle/>
          <a:p>
            <a:r>
              <a:rPr lang="en-US" altLang="ja-JP" sz="6000" b="1" dirty="0" err="1"/>
              <a:t>Grafana</a:t>
            </a:r>
            <a:r>
              <a:rPr lang="ja-JP" altLang="en-US" sz="6000" b="1" dirty="0"/>
              <a:t>連携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en-US" altLang="ja-JP" dirty="0"/>
              <a:t>Exastro Operation Autonomy Support Engine Version 1.5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24930"/>
            <a:ext cx="7315200" cy="10953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578935"/>
            <a:ext cx="12192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err="1"/>
              <a:t>Grafana</a:t>
            </a:r>
            <a:r>
              <a:rPr lang="ja-JP" altLang="en-US" dirty="0"/>
              <a:t> 事前設定 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/>
              <a:t>Grafana</a:t>
            </a:r>
            <a:r>
              <a:rPr lang="ja-JP" altLang="en-US" b="1" dirty="0"/>
              <a:t> 事前設定</a:t>
            </a:r>
            <a:endParaRPr kumimoji="1" lang="en-US" altLang="ja-JP" b="1" dirty="0"/>
          </a:p>
          <a:p>
            <a:pPr indent="0">
              <a:buNone/>
            </a:pPr>
            <a:r>
              <a:rPr kumimoji="1" lang="en-US" altLang="ja-JP" sz="1600" dirty="0"/>
              <a:t>OASE</a:t>
            </a:r>
            <a:r>
              <a:rPr kumimoji="1" lang="ja-JP" altLang="en-US" sz="1600" dirty="0"/>
              <a:t>と</a:t>
            </a:r>
            <a:r>
              <a:rPr kumimoji="1" lang="en-US" altLang="ja-JP" sz="1600" dirty="0" err="1"/>
              <a:t>Grafana</a:t>
            </a:r>
            <a:r>
              <a:rPr kumimoji="1" lang="ja-JP" altLang="en-US" sz="1600" dirty="0"/>
              <a:t>を連携させるために、</a:t>
            </a:r>
            <a:r>
              <a:rPr kumimoji="1" lang="en-US" altLang="ja-JP" sz="1600" dirty="0" err="1"/>
              <a:t>Grafana</a:t>
            </a:r>
            <a:r>
              <a:rPr kumimoji="1" lang="ja-JP" altLang="en-US" sz="1600" dirty="0"/>
              <a:t>では以下の設定をする必要があります。</a:t>
            </a:r>
            <a:endParaRPr kumimoji="1" lang="en-US" altLang="ja-JP" sz="1600" dirty="0"/>
          </a:p>
          <a:p>
            <a:pPr indent="0">
              <a:buNone/>
            </a:pPr>
            <a:r>
              <a:rPr lang="ja-JP" altLang="en-US" sz="1600" dirty="0"/>
              <a:t>本書では、「</a:t>
            </a:r>
            <a:r>
              <a:rPr lang="en-US" altLang="ja-JP" sz="1600" dirty="0"/>
              <a:t>Node Exporter</a:t>
            </a:r>
            <a:r>
              <a:rPr lang="ja-JP" altLang="en-US" sz="1600" dirty="0"/>
              <a:t>」を利用した設定を行います。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環境によって設定方法が変わりますので、ご注意ください。</a:t>
            </a:r>
            <a:endParaRPr kumimoji="1" lang="ja-JP" altLang="en-US" sz="16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755026" y="2348850"/>
            <a:ext cx="4680650" cy="3114373"/>
            <a:chOff x="3755026" y="2248855"/>
            <a:chExt cx="4680650" cy="3114373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3755026" y="2248855"/>
              <a:ext cx="4680650" cy="3114373"/>
              <a:chOff x="3755026" y="2248855"/>
              <a:chExt cx="4680650" cy="3114373"/>
            </a:xfrm>
          </p:grpSpPr>
          <p:sp>
            <p:nvSpPr>
              <p:cNvPr id="6" name="角丸四角形 5"/>
              <p:cNvSpPr/>
              <p:nvPr/>
            </p:nvSpPr>
            <p:spPr bwMode="auto">
              <a:xfrm>
                <a:off x="3755026" y="2248855"/>
                <a:ext cx="4680650" cy="607856"/>
              </a:xfrm>
              <a:prstGeom prst="roundRect">
                <a:avLst/>
              </a:prstGeom>
              <a:solidFill>
                <a:srgbClr val="002B62"/>
              </a:solidFill>
              <a:ln w="12700">
                <a:solidFill>
                  <a:srgbClr val="002B62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bg1"/>
                    </a:solidFill>
                    <a:latin typeface="+mn-ea"/>
                  </a:rPr>
                  <a:t>Prometheus</a:t>
                </a:r>
                <a:r>
                  <a:rPr lang="ja-JP" altLang="en-US" sz="1600" b="1" dirty="0">
                    <a:solidFill>
                      <a:schemeClr val="bg1"/>
                    </a:solidFill>
                    <a:latin typeface="+mn-ea"/>
                  </a:rPr>
                  <a:t>との連携</a:t>
                </a:r>
                <a:endParaRPr kumimoji="1" lang="ja-JP" altLang="en-US" sz="16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 bwMode="auto">
              <a:xfrm>
                <a:off x="3755026" y="3544363"/>
                <a:ext cx="4680650" cy="607856"/>
              </a:xfrm>
              <a:prstGeom prst="roundRect">
                <a:avLst/>
              </a:prstGeom>
              <a:solidFill>
                <a:srgbClr val="002B62"/>
              </a:solidFill>
              <a:ln w="12700">
                <a:solidFill>
                  <a:srgbClr val="002B62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bg1"/>
                    </a:solidFill>
                    <a:latin typeface="+mn-ea"/>
                  </a:rPr>
                  <a:t>ダッシュボード </a:t>
                </a:r>
                <a:r>
                  <a:rPr lang="en-US" altLang="ja-JP" sz="1600" b="1" dirty="0">
                    <a:solidFill>
                      <a:schemeClr val="bg1"/>
                    </a:solidFill>
                    <a:latin typeface="+mn-ea"/>
                  </a:rPr>
                  <a:t>&gt; </a:t>
                </a:r>
                <a:r>
                  <a:rPr lang="ja-JP" altLang="en-US" sz="1600" b="1" dirty="0">
                    <a:solidFill>
                      <a:schemeClr val="bg1"/>
                    </a:solidFill>
                    <a:latin typeface="+mn-ea"/>
                  </a:rPr>
                  <a:t>クエリの作成</a:t>
                </a:r>
                <a:endParaRPr kumimoji="1" lang="ja-JP" altLang="en-US" sz="16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 bwMode="auto">
              <a:xfrm>
                <a:off x="3755026" y="4755372"/>
                <a:ext cx="4680650" cy="607856"/>
              </a:xfrm>
              <a:prstGeom prst="roundRect">
                <a:avLst/>
              </a:prstGeom>
              <a:solidFill>
                <a:srgbClr val="002B62"/>
              </a:solidFill>
              <a:ln w="12700">
                <a:solidFill>
                  <a:srgbClr val="002B62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bg1"/>
                    </a:solidFill>
                    <a:latin typeface="+mn-ea"/>
                  </a:rPr>
                  <a:t>ダッシュボード </a:t>
                </a:r>
                <a:r>
                  <a:rPr lang="en-US" altLang="ja-JP" sz="1600" b="1" dirty="0">
                    <a:solidFill>
                      <a:schemeClr val="bg1"/>
                    </a:solidFill>
                    <a:latin typeface="+mn-ea"/>
                  </a:rPr>
                  <a:t>&gt; </a:t>
                </a:r>
                <a:r>
                  <a:rPr lang="ja-JP" altLang="en-US" sz="1600" b="1" dirty="0">
                    <a:solidFill>
                      <a:schemeClr val="bg1"/>
                    </a:solidFill>
                    <a:latin typeface="+mn-ea"/>
                  </a:rPr>
                  <a:t>アラートの設定</a:t>
                </a:r>
                <a:endParaRPr kumimoji="1" lang="ja-JP" altLang="en-US" sz="16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下矢印 8"/>
              <p:cNvSpPr/>
              <p:nvPr/>
            </p:nvSpPr>
            <p:spPr bwMode="auto">
              <a:xfrm>
                <a:off x="5807311" y="3020512"/>
                <a:ext cx="576080" cy="360050"/>
              </a:xfrm>
              <a:prstGeom prst="downArrow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  <p:sp>
          <p:nvSpPr>
            <p:cNvPr id="10" name="下矢印 9"/>
            <p:cNvSpPr/>
            <p:nvPr/>
          </p:nvSpPr>
          <p:spPr bwMode="auto">
            <a:xfrm>
              <a:off x="5807311" y="4308123"/>
              <a:ext cx="576080" cy="360050"/>
            </a:xfrm>
            <a:prstGeom prst="downArrow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54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err="1"/>
              <a:t>Grafana</a:t>
            </a:r>
            <a:r>
              <a:rPr lang="ja-JP" altLang="en-US" dirty="0"/>
              <a:t> 事前設定 </a:t>
            </a:r>
            <a:r>
              <a:rPr lang="en-US" altLang="ja-JP" dirty="0"/>
              <a:t>(2/4)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2616D80-ECE3-49F0-A659-A3C68EA06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b="1" dirty="0">
                <a:latin typeface="+mn-ea"/>
              </a:rPr>
              <a:t>Dashboard</a:t>
            </a:r>
            <a:r>
              <a:rPr lang="ja-JP" altLang="en-US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&gt;</a:t>
            </a:r>
            <a:r>
              <a:rPr lang="ja-JP" altLang="en-US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Panel &gt; Query</a:t>
            </a:r>
            <a:endParaRPr lang="ja-JP" altLang="en-US" b="1" dirty="0">
              <a:latin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クエリの設定</a:t>
            </a:r>
            <a:endParaRPr lang="en-US" altLang="ja-JP" b="1" dirty="0"/>
          </a:p>
          <a:p>
            <a:pPr marL="637200" indent="-457200">
              <a:buFont typeface="+mj-ea"/>
              <a:buAutoNum type="circleNumDbPlain"/>
            </a:pPr>
            <a:r>
              <a:rPr lang="en-US" altLang="ja-JP" sz="1600" dirty="0"/>
              <a:t>Data source</a:t>
            </a:r>
            <a:r>
              <a:rPr lang="ja-JP" altLang="en-US" sz="1600" dirty="0"/>
              <a:t>に連携した</a:t>
            </a:r>
            <a:r>
              <a:rPr lang="en-US" altLang="ja-JP" sz="1600" dirty="0"/>
              <a:t>Prometheus</a:t>
            </a:r>
            <a:r>
              <a:rPr lang="ja-JP" altLang="en-US" sz="1600" dirty="0"/>
              <a:t>を設定する</a:t>
            </a:r>
            <a:endParaRPr lang="en-US" altLang="ja-JP" sz="1600" dirty="0"/>
          </a:p>
          <a:p>
            <a:pPr marL="637200" indent="-457200">
              <a:buFont typeface="+mj-ea"/>
              <a:buAutoNum type="circleNumDbPlain"/>
            </a:pPr>
            <a:r>
              <a:rPr lang="en-US" altLang="ja-JP" sz="1600" dirty="0"/>
              <a:t>Metrics browser</a:t>
            </a:r>
            <a:r>
              <a:rPr lang="ja-JP" altLang="en-US" sz="1600" dirty="0"/>
              <a:t>に対象サーバを設定する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他設定につきましては、</a:t>
            </a:r>
            <a:r>
              <a:rPr lang="en-US" altLang="ja-JP" sz="1600" dirty="0" err="1"/>
              <a:t>Grafana</a:t>
            </a:r>
            <a:r>
              <a:rPr lang="ja-JP" altLang="en-US" sz="1600" dirty="0"/>
              <a:t>の公式ドキュメントをご参照ください。</a:t>
            </a:r>
            <a:br>
              <a:rPr lang="en-US" altLang="ja-JP" sz="1600" b="1" dirty="0"/>
            </a:br>
            <a:endParaRPr lang="en-US" altLang="ja-JP" sz="16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6" y="2833183"/>
            <a:ext cx="11242164" cy="3571925"/>
          </a:xfrm>
          <a:prstGeom prst="rect">
            <a:avLst/>
          </a:prstGeom>
        </p:spPr>
      </p:pic>
      <p:sp>
        <p:nvSpPr>
          <p:cNvPr id="15" name="円形吹き出し 14"/>
          <p:cNvSpPr/>
          <p:nvPr/>
        </p:nvSpPr>
        <p:spPr bwMode="auto">
          <a:xfrm>
            <a:off x="3429031" y="3626166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3783685" y="4581160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51DF13-F93D-4C89-B307-F068FEBAC1F6}"/>
              </a:ext>
            </a:extLst>
          </p:cNvPr>
          <p:cNvSpPr/>
          <p:nvPr/>
        </p:nvSpPr>
        <p:spPr bwMode="auto">
          <a:xfrm>
            <a:off x="1343339" y="3409950"/>
            <a:ext cx="1926271" cy="3070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06C7417-A56D-46EF-BDD5-24FBB0157772}"/>
              </a:ext>
            </a:extLst>
          </p:cNvPr>
          <p:cNvSpPr/>
          <p:nvPr/>
        </p:nvSpPr>
        <p:spPr bwMode="auto">
          <a:xfrm>
            <a:off x="1933890" y="4343400"/>
            <a:ext cx="1690374" cy="3070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09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err="1"/>
              <a:t>Grafana</a:t>
            </a:r>
            <a:r>
              <a:rPr lang="ja-JP" altLang="en-US" dirty="0"/>
              <a:t> 事前設定 </a:t>
            </a:r>
            <a:r>
              <a:rPr lang="en-US" altLang="ja-JP" dirty="0"/>
              <a:t>(3/4)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2616D80-ECE3-49F0-A659-A3C68EA06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b="1" dirty="0">
                <a:latin typeface="+mn-ea"/>
              </a:rPr>
              <a:t>Dashboard</a:t>
            </a:r>
            <a:r>
              <a:rPr lang="ja-JP" altLang="en-US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&gt;</a:t>
            </a:r>
            <a:r>
              <a:rPr lang="ja-JP" altLang="en-US" b="1" dirty="0">
                <a:latin typeface="+mn-ea"/>
              </a:rPr>
              <a:t> </a:t>
            </a:r>
            <a:r>
              <a:rPr lang="en-US" altLang="ja-JP" b="1" dirty="0">
                <a:latin typeface="+mn-ea"/>
              </a:rPr>
              <a:t>Panel &gt; Alert</a:t>
            </a:r>
            <a:endParaRPr lang="ja-JP" altLang="en-US" b="1" dirty="0">
              <a:latin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アラートの設定</a:t>
            </a:r>
          </a:p>
          <a:p>
            <a:pPr indent="0">
              <a:buNone/>
            </a:pPr>
            <a:r>
              <a:rPr lang="en-US" altLang="ja-JP" sz="1600" dirty="0"/>
              <a:t>OASE</a:t>
            </a:r>
            <a:r>
              <a:rPr lang="ja-JP" altLang="en-US" sz="1600" dirty="0"/>
              <a:t>では、定義した名前の情報を検知することができます。</a:t>
            </a:r>
          </a:p>
          <a:p>
            <a:pPr marL="0" indent="0">
              <a:buNone/>
            </a:pPr>
            <a:r>
              <a:rPr lang="ja-JP" altLang="en-US" sz="1600" dirty="0"/>
              <a:t>　監視間隔等と条件設定については、</a:t>
            </a:r>
            <a:r>
              <a:rPr lang="en-US" altLang="ja-JP" sz="1600" dirty="0" err="1"/>
              <a:t>Grafana</a:t>
            </a:r>
            <a:r>
              <a:rPr lang="ja-JP" altLang="en-US" sz="1600" dirty="0"/>
              <a:t>の公式ドキュメントをご参照ください。</a:t>
            </a:r>
            <a:endParaRPr lang="en-US" altLang="ja-JP" sz="1600" dirty="0"/>
          </a:p>
          <a:p>
            <a:pPr marL="0" indent="0">
              <a:buNone/>
            </a:pPr>
            <a:endParaRPr lang="ja-JP" altLang="en-US" sz="1600" dirty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112697-E3DC-4548-B2DB-79226A978CD2}"/>
              </a:ext>
            </a:extLst>
          </p:cNvPr>
          <p:cNvGrpSpPr/>
          <p:nvPr/>
        </p:nvGrpSpPr>
        <p:grpSpPr>
          <a:xfrm>
            <a:off x="1559369" y="2420860"/>
            <a:ext cx="9001251" cy="4010060"/>
            <a:chOff x="1559369" y="2420860"/>
            <a:chExt cx="9001251" cy="4010060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369" y="2420860"/>
              <a:ext cx="9001251" cy="401006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E8B7EF5-44F3-46F5-B1A5-91F44499847C}"/>
                </a:ext>
              </a:extLst>
            </p:cNvPr>
            <p:cNvSpPr/>
            <p:nvPr/>
          </p:nvSpPr>
          <p:spPr bwMode="auto">
            <a:xfrm>
              <a:off x="2711531" y="3429000"/>
              <a:ext cx="3193540" cy="3070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25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</a:t>
            </a:r>
            <a:r>
              <a:rPr kumimoji="1" lang="ja-JP" altLang="en-US" dirty="0"/>
              <a:t>　</a:t>
            </a:r>
            <a:r>
              <a:rPr lang="en-US" altLang="ja-JP" dirty="0" err="1"/>
              <a:t>Grafana</a:t>
            </a:r>
            <a:r>
              <a:rPr lang="ja-JP" altLang="en-US" dirty="0"/>
              <a:t> 事前設定 </a:t>
            </a:r>
            <a:r>
              <a:rPr lang="en-US" altLang="ja-JP" dirty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en-US" altLang="ja-JP" b="1" dirty="0"/>
          </a:p>
          <a:p>
            <a:pPr indent="0">
              <a:buNone/>
            </a:pPr>
            <a:r>
              <a:rPr lang="en-US" altLang="ja-JP" sz="1600" dirty="0" err="1"/>
              <a:t>Grafana</a:t>
            </a:r>
            <a:r>
              <a:rPr lang="ja-JP" altLang="en-US" sz="1600" dirty="0"/>
              <a:t>の仕様上、下記の「パネル</a:t>
            </a:r>
            <a:r>
              <a:rPr lang="en-US" altLang="ja-JP" sz="1600" dirty="0"/>
              <a:t>1</a:t>
            </a:r>
            <a:r>
              <a:rPr lang="ja-JP" altLang="en-US" sz="1600" dirty="0"/>
              <a:t>」のように</a:t>
            </a:r>
            <a:r>
              <a:rPr lang="en-US" altLang="ja-JP" sz="1600" dirty="0"/>
              <a:t>1</a:t>
            </a:r>
            <a:r>
              <a:rPr lang="ja-JP" altLang="en-US" sz="1600" dirty="0"/>
              <a:t>つのパネル内で複数のメトリックスを監視する場合、最初に発生した事象のみが </a:t>
            </a:r>
            <a:r>
              <a:rPr lang="en-US" altLang="ja-JP" sz="1600" dirty="0"/>
              <a:t>Alerting </a:t>
            </a:r>
            <a:r>
              <a:rPr lang="ja-JP" altLang="en-US" sz="1600" dirty="0"/>
              <a:t>ステータスになります。つまり、同一パネルで別の事象が新たに発生しても </a:t>
            </a:r>
            <a:r>
              <a:rPr lang="en-US" altLang="ja-JP" sz="1600" dirty="0"/>
              <a:t>Alerting </a:t>
            </a:r>
            <a:r>
              <a:rPr lang="ja-JP" altLang="en-US" sz="1600" dirty="0"/>
              <a:t>ステータスは更新されません。</a:t>
            </a:r>
            <a:r>
              <a:rPr lang="en-US" altLang="ja-JP" sz="1600" dirty="0"/>
              <a:t>(OASE</a:t>
            </a:r>
            <a:r>
              <a:rPr lang="ja-JP" altLang="en-US" sz="1600" dirty="0"/>
              <a:t>でも取得することはできません</a:t>
            </a:r>
            <a:r>
              <a:rPr lang="en-US" altLang="ja-JP" sz="1600" dirty="0"/>
              <a:t>)</a:t>
            </a:r>
          </a:p>
          <a:p>
            <a:pPr indent="0">
              <a:buNone/>
            </a:pPr>
            <a:r>
              <a:rPr kumimoji="1" lang="ja-JP" altLang="en-US" sz="1600" dirty="0"/>
              <a:t>従って、複数のイベントでルールをマッチングしたい場合には、下記の「パネル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」のように監視対象単位でパネルを分ける必要があります。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578377"/>
            <a:ext cx="10275416" cy="3888540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910405" y="3918339"/>
            <a:ext cx="5040700" cy="2448340"/>
            <a:chOff x="1055300" y="3573020"/>
            <a:chExt cx="5040700" cy="2448340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1055300" y="3573020"/>
              <a:ext cx="5040700" cy="24483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883415" y="4424239"/>
              <a:ext cx="338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>
                  <a:solidFill>
                    <a:srgbClr val="FF0000"/>
                  </a:solidFill>
                </a:rPr>
                <a:t>パネル１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012545" y="2938311"/>
            <a:ext cx="5040700" cy="2448340"/>
            <a:chOff x="6078950" y="2622230"/>
            <a:chExt cx="5040700" cy="244834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6078950" y="2622230"/>
              <a:ext cx="5040700" cy="24483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905926" y="3523234"/>
              <a:ext cx="338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>
                  <a:solidFill>
                    <a:srgbClr val="FF0000"/>
                  </a:solidFill>
                </a:rPr>
                <a:t>パネル</a:t>
              </a:r>
              <a:r>
                <a:rPr kumimoji="1" lang="en-US" altLang="ja-JP" sz="3600" b="1" dirty="0">
                  <a:solidFill>
                    <a:srgbClr val="FF0000"/>
                  </a:solidFill>
                </a:rPr>
                <a:t>2</a:t>
              </a:r>
              <a:endParaRPr kumimoji="1" lang="ja-JP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73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OASE </a:t>
            </a:r>
            <a:r>
              <a:rPr kumimoji="1" lang="ja-JP" altLang="en-US" dirty="0"/>
              <a:t>事前設定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事前設定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ルールマッチングした場合メール通知</a:t>
            </a:r>
            <a:r>
              <a:rPr kumimoji="1" lang="ja-JP" altLang="en-US" sz="1600" dirty="0"/>
              <a:t>するために以下の設定が必要となります。</a:t>
            </a:r>
            <a:endParaRPr kumimoji="1" lang="en-US" altLang="ja-JP" sz="1600" dirty="0"/>
          </a:p>
          <a:p>
            <a:pPr indent="0">
              <a:buNone/>
            </a:pPr>
            <a:r>
              <a:rPr kumimoji="1" lang="en-US" altLang="ja-JP" sz="1600" dirty="0"/>
              <a:t>Zabbix </a:t>
            </a:r>
            <a:r>
              <a:rPr kumimoji="1" lang="ja-JP" altLang="en-US" sz="1600" dirty="0"/>
              <a:t>実習編同様、事前設定が必要となりますので</a:t>
            </a:r>
            <a:r>
              <a:rPr lang="en-US" altLang="ja-JP" sz="1600" dirty="0"/>
              <a:t> </a:t>
            </a:r>
            <a:r>
              <a:rPr kumimoji="1" lang="en-US" altLang="ja-JP" sz="1600" dirty="0">
                <a:hlinkClick r:id="rId2"/>
              </a:rPr>
              <a:t>Exastro OASE Zabbix</a:t>
            </a:r>
            <a:r>
              <a:rPr kumimoji="1" lang="ja-JP" altLang="en-US" sz="1600" dirty="0">
                <a:hlinkClick r:id="rId2"/>
              </a:rPr>
              <a:t>連携（実習）</a:t>
            </a:r>
            <a:r>
              <a:rPr kumimoji="1" lang="en-US" altLang="ja-JP" sz="1600" dirty="0">
                <a:hlinkClick r:id="rId2"/>
              </a:rPr>
              <a:t>5.</a:t>
            </a:r>
            <a:r>
              <a:rPr kumimoji="1" lang="ja-JP" altLang="en-US" sz="1600" dirty="0">
                <a:hlinkClick r:id="rId2"/>
              </a:rPr>
              <a:t>事前設定</a:t>
            </a:r>
            <a:r>
              <a:rPr kumimoji="1" lang="ja-JP" altLang="en-US" sz="1600" dirty="0"/>
              <a:t> を参照</a:t>
            </a:r>
            <a:r>
              <a:rPr lang="ja-JP" altLang="en-US" sz="1600" dirty="0"/>
              <a:t>し以下の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設定を行ってください</a:t>
            </a:r>
            <a:r>
              <a:rPr kumimoji="1" lang="ja-JP" altLang="en-US" sz="1600" dirty="0"/>
              <a:t>。</a:t>
            </a:r>
          </a:p>
        </p:txBody>
      </p:sp>
      <p:sp>
        <p:nvSpPr>
          <p:cNvPr id="4" name="角丸四角形 3"/>
          <p:cNvSpPr/>
          <p:nvPr/>
        </p:nvSpPr>
        <p:spPr bwMode="auto">
          <a:xfrm>
            <a:off x="3420000" y="2276840"/>
            <a:ext cx="4680650" cy="607856"/>
          </a:xfrm>
          <a:prstGeom prst="round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  <a:latin typeface="+mn-ea"/>
              </a:rPr>
              <a:t>アクション設定　メールドライバの追加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420000" y="3501010"/>
            <a:ext cx="4680650" cy="607856"/>
          </a:xfrm>
          <a:prstGeom prst="round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トークンの払い出し</a:t>
            </a:r>
            <a:endParaRPr lang="en-US" altLang="ja-JP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※</a:t>
            </a:r>
            <a:r>
              <a:rPr kumimoji="1" lang="ja-JP" altLang="en-US" sz="1600" b="1" dirty="0">
                <a:solidFill>
                  <a:schemeClr val="bg1"/>
                </a:solidFill>
                <a:latin typeface="+mn-ea"/>
              </a:rPr>
              <a:t>テストリクエスト送信時に利用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3420000" y="4725180"/>
            <a:ext cx="4680650" cy="607856"/>
          </a:xfrm>
          <a:prstGeom prst="round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ディシジョンテーブルファイルの作成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下矢印 8"/>
          <p:cNvSpPr/>
          <p:nvPr/>
        </p:nvSpPr>
        <p:spPr bwMode="auto">
          <a:xfrm>
            <a:off x="5472285" y="3012828"/>
            <a:ext cx="576080" cy="36005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5472285" y="4238374"/>
            <a:ext cx="576080" cy="36005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03263"/>
              </p:ext>
            </p:extLst>
          </p:nvPr>
        </p:nvGraphicFramePr>
        <p:xfrm>
          <a:off x="8245250" y="5034287"/>
          <a:ext cx="3792696" cy="122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0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52159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85125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事前に</a:t>
                      </a:r>
                      <a:r>
                        <a:rPr kumimoji="1" lang="ja-JP" altLang="en-US" sz="1300" b="0" dirty="0">
                          <a:latin typeface="+mn-lt"/>
                          <a:hlinkClick r:id="rId3"/>
                        </a:rPr>
                        <a:t>環境構築マニュアル </a:t>
                      </a:r>
                      <a:r>
                        <a:rPr kumimoji="1" lang="en-US" altLang="ja-JP" sz="1300" b="0" dirty="0">
                          <a:latin typeface="+mn-lt"/>
                          <a:hlinkClick r:id="rId3"/>
                        </a:rPr>
                        <a:t>-</a:t>
                      </a:r>
                      <a:r>
                        <a:rPr kumimoji="1" lang="ja-JP" altLang="en-US" sz="1300" b="0" dirty="0">
                          <a:latin typeface="+mn-lt"/>
                          <a:hlinkClick r:id="rId3"/>
                        </a:rPr>
                        <a:t>ドライバインストール編</a:t>
                      </a:r>
                      <a:r>
                        <a:rPr kumimoji="1" lang="en-US" altLang="ja-JP" sz="1300" b="0" dirty="0">
                          <a:latin typeface="+mn-lt"/>
                          <a:hlinkClick r:id="rId3"/>
                        </a:rPr>
                        <a:t>-</a:t>
                      </a:r>
                      <a:r>
                        <a:rPr kumimoji="1" lang="ja-JP" altLang="en-US" sz="1300" dirty="0">
                          <a:latin typeface="+mn-lt"/>
                        </a:rPr>
                        <a:t>を参照のうえメールドライバをインストールしてください。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監視アダプタ設定 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2616D80-ECE3-49F0-A659-A3C68EA06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システム </a:t>
            </a:r>
            <a:r>
              <a:rPr lang="en-US" altLang="ja-JP" b="1" dirty="0"/>
              <a:t>&gt; </a:t>
            </a:r>
            <a:r>
              <a:rPr lang="ja-JP" altLang="en-US" b="1" dirty="0"/>
              <a:t>監視アダプタ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監視先の追加</a:t>
            </a:r>
            <a:endParaRPr kumimoji="1" lang="en-US" altLang="ja-JP" b="1" dirty="0"/>
          </a:p>
          <a:p>
            <a:pPr indent="0">
              <a:buNone/>
            </a:pPr>
            <a:r>
              <a:rPr lang="en-US" altLang="ja-JP" sz="1600" dirty="0" err="1"/>
              <a:t>Grafana</a:t>
            </a:r>
            <a:r>
              <a:rPr lang="ja-JP" altLang="en-US" sz="1600" dirty="0"/>
              <a:t>アダプタを追加します。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監視先の追加を押下する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err="1"/>
              <a:t>Grafana</a:t>
            </a:r>
            <a:r>
              <a:rPr lang="ja-JP" altLang="en-US" sz="1600" dirty="0"/>
              <a:t> </a:t>
            </a:r>
            <a:r>
              <a:rPr lang="en-US" altLang="ja-JP" sz="1600" dirty="0"/>
              <a:t>Adapter ver1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51" y="2763831"/>
            <a:ext cx="5783716" cy="332143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77420" y="4022194"/>
            <a:ext cx="959380" cy="804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66836" y="3075566"/>
            <a:ext cx="720100" cy="27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5210038" y="4379928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6672080" y="3175226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1251" y="6181115"/>
            <a:ext cx="698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ドライバをインストールしていない場合、上記の画面は</a:t>
            </a:r>
            <a:r>
              <a:rPr lang="ja-JP" altLang="en-US" sz="1600" dirty="0">
                <a:solidFill>
                  <a:srgbClr val="FF0000"/>
                </a:solidFill>
              </a:rPr>
              <a:t>表示されません</a:t>
            </a:r>
            <a:r>
              <a:rPr lang="ja-JP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016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5" y="2514105"/>
            <a:ext cx="4765243" cy="392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</a:t>
            </a:r>
            <a:r>
              <a:rPr kumimoji="1" lang="ja-JP" altLang="en-US" dirty="0"/>
              <a:t>　監視アダプタ設定 </a:t>
            </a:r>
            <a:r>
              <a:rPr kumimoji="1"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5CA3FD-36F5-4CC9-A029-F6D7538A17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システム </a:t>
            </a:r>
            <a:r>
              <a:rPr lang="en-US" altLang="ja-JP" b="1" dirty="0"/>
              <a:t>&gt; </a:t>
            </a:r>
            <a:r>
              <a:rPr lang="ja-JP" altLang="en-US" b="1" dirty="0"/>
              <a:t>監視用アダプタ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監視アダプタ設定</a:t>
            </a:r>
            <a:endParaRPr kumimoji="1" lang="en-US" altLang="ja-JP" b="1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Grafana</a:t>
            </a:r>
            <a:r>
              <a:rPr kumimoji="1" lang="en-US" altLang="ja-JP" sz="1600" dirty="0"/>
              <a:t> Adapter ver1</a:t>
            </a:r>
            <a:r>
              <a:rPr kumimoji="1" lang="ja-JP" altLang="en-US" sz="1600" dirty="0"/>
              <a:t>の必要な情報を入力する</a:t>
            </a:r>
            <a:endParaRPr kumimoji="1" lang="en-US" altLang="ja-JP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75400" y="2924929"/>
            <a:ext cx="3020700" cy="129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 bwMode="auto">
          <a:xfrm>
            <a:off x="5063708" y="3219101"/>
            <a:ext cx="6499613" cy="3240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62040"/>
              </p:ext>
            </p:extLst>
          </p:nvPr>
        </p:nvGraphicFramePr>
        <p:xfrm>
          <a:off x="5246670" y="3430998"/>
          <a:ext cx="6190701" cy="28166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0842">
                  <a:extLst>
                    <a:ext uri="{9D8B030D-6E8A-4147-A177-3AD203B41FA5}">
                      <a16:colId xmlns:a16="http://schemas.microsoft.com/office/drawing/2014/main" val="2443947223"/>
                    </a:ext>
                  </a:extLst>
                </a:gridCol>
                <a:gridCol w="3739859">
                  <a:extLst>
                    <a:ext uri="{9D8B030D-6E8A-4147-A177-3AD203B41FA5}">
                      <a16:colId xmlns:a16="http://schemas.microsoft.com/office/drawing/2014/main" val="2551206985"/>
                    </a:ext>
                  </a:extLst>
                </a:gridCol>
              </a:tblGrid>
              <a:tr h="33840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設定値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30521"/>
                  </a:ext>
                </a:extLst>
              </a:tr>
              <a:tr h="33840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任意の文字列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98707"/>
                  </a:ext>
                </a:extLst>
              </a:tr>
              <a:tr h="50031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URI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hlinkClick r:id="rId3"/>
                        </a:rPr>
                        <a:t>http://xx.xxx.xx.xxx:xxx/api/alerts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アラート</a:t>
                      </a:r>
                      <a:r>
                        <a:rPr kumimoji="1" lang="en-US" altLang="ja-JP" sz="1400" dirty="0"/>
                        <a:t>API</a:t>
                      </a:r>
                      <a:r>
                        <a:rPr kumimoji="1" lang="ja-JP" altLang="en-US" sz="1400" dirty="0"/>
                        <a:t>のエンドポイント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05326"/>
                  </a:ext>
                </a:extLst>
              </a:tr>
              <a:tr h="33840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ユーザ名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Grafana</a:t>
                      </a:r>
                      <a:r>
                        <a:rPr kumimoji="1" lang="ja-JP" altLang="en-US" sz="1400" dirty="0"/>
                        <a:t>のユーザ名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37463"/>
                  </a:ext>
                </a:extLst>
              </a:tr>
              <a:tr h="33840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Grafana</a:t>
                      </a:r>
                      <a:r>
                        <a:rPr kumimoji="1" lang="ja-JP" altLang="en-US" sz="1400" dirty="0"/>
                        <a:t>のパスワード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47346"/>
                  </a:ext>
                </a:extLst>
              </a:tr>
              <a:tr h="912345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ディシジョンテーブル名選択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grafana_adapter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イベントリクエストの実施対象となるディシジョンテーブル名をプルダウンで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選択する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69207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4858163" y="3254822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26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</a:t>
            </a:r>
            <a:r>
              <a:rPr kumimoji="1" lang="ja-JP" altLang="en-US" dirty="0"/>
              <a:t>　</a:t>
            </a:r>
            <a:r>
              <a:rPr lang="ja-JP" altLang="en-US" dirty="0"/>
              <a:t>監視アダプタ設定 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監視用アダプタ設定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42668" r="2389"/>
          <a:stretch/>
        </p:blipFill>
        <p:spPr>
          <a:xfrm>
            <a:off x="6174817" y="3730048"/>
            <a:ext cx="5776534" cy="279390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2850" y="1187756"/>
            <a:ext cx="5693636" cy="52937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300" dirty="0">
                <a:solidFill>
                  <a:schemeClr val="bg2"/>
                </a:solidFill>
              </a:rPr>
              <a:t>#</a:t>
            </a:r>
            <a:r>
              <a:rPr lang="ja-JP" altLang="en-US" sz="1300" dirty="0">
                <a:solidFill>
                  <a:schemeClr val="bg2"/>
                </a:solidFill>
              </a:rPr>
              <a:t>アラート情報 </a:t>
            </a:r>
            <a:endParaRPr lang="en-US" altLang="ja-JP" sz="1300" dirty="0">
              <a:solidFill>
                <a:schemeClr val="bg2"/>
              </a:solidFill>
            </a:endParaRPr>
          </a:p>
          <a:p>
            <a:r>
              <a:rPr lang="en-US" altLang="ja-JP" sz="1300" dirty="0">
                <a:solidFill>
                  <a:schemeClr val="bg2"/>
                </a:solidFill>
              </a:rPr>
              <a:t>[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{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"id": 1,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</a:t>
            </a:r>
            <a:r>
              <a:rPr lang="en-US" altLang="ja-JP" sz="1300" dirty="0" err="1">
                <a:solidFill>
                  <a:schemeClr val="bg2"/>
                </a:solidFill>
              </a:rPr>
              <a:t>dashboardId</a:t>
            </a:r>
            <a:r>
              <a:rPr lang="en-US" altLang="ja-JP" sz="1300" dirty="0">
                <a:solidFill>
                  <a:schemeClr val="bg2"/>
                </a:solidFill>
              </a:rPr>
              <a:t>": 1,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</a:t>
            </a:r>
            <a:r>
              <a:rPr lang="en-US" altLang="ja-JP" sz="1300" dirty="0" err="1">
                <a:solidFill>
                  <a:schemeClr val="bg2"/>
                </a:solidFill>
              </a:rPr>
              <a:t>dashboardUid</a:t>
            </a:r>
            <a:r>
              <a:rPr lang="en-US" altLang="ja-JP" sz="1300" dirty="0">
                <a:solidFill>
                  <a:schemeClr val="bg2"/>
                </a:solidFill>
              </a:rPr>
              <a:t>": "ycVfzCx7z",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</a:t>
            </a:r>
            <a:r>
              <a:rPr lang="en-US" altLang="ja-JP" sz="1300" dirty="0" err="1">
                <a:solidFill>
                  <a:schemeClr val="bg2"/>
                </a:solidFill>
              </a:rPr>
              <a:t>dashboardSlug</a:t>
            </a:r>
            <a:r>
              <a:rPr lang="en-US" altLang="ja-JP" sz="1300" dirty="0">
                <a:solidFill>
                  <a:schemeClr val="bg2"/>
                </a:solidFill>
              </a:rPr>
              <a:t>": "</a:t>
            </a:r>
            <a:r>
              <a:rPr lang="en-US" altLang="ja-JP" sz="1300" dirty="0" err="1">
                <a:solidFill>
                  <a:schemeClr val="bg2"/>
                </a:solidFill>
              </a:rPr>
              <a:t>oase</a:t>
            </a:r>
            <a:r>
              <a:rPr lang="en-US" altLang="ja-JP" sz="1300" dirty="0">
                <a:solidFill>
                  <a:schemeClr val="bg2"/>
                </a:solidFill>
              </a:rPr>
              <a:t>-collaboration",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</a:t>
            </a:r>
            <a:r>
              <a:rPr lang="en-US" altLang="ja-JP" sz="1300" dirty="0" err="1">
                <a:solidFill>
                  <a:schemeClr val="bg2"/>
                </a:solidFill>
              </a:rPr>
              <a:t>panelId</a:t>
            </a:r>
            <a:r>
              <a:rPr lang="en-US" altLang="ja-JP" sz="1300" dirty="0">
                <a:solidFill>
                  <a:schemeClr val="bg2"/>
                </a:solidFill>
              </a:rPr>
              <a:t>": 2,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"name": "Node Exporter Up",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"state": "alerting",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</a:t>
            </a:r>
            <a:r>
              <a:rPr lang="en-US" altLang="ja-JP" sz="1300" dirty="0" err="1">
                <a:solidFill>
                  <a:schemeClr val="bg2"/>
                </a:solidFill>
              </a:rPr>
              <a:t>newStateDate</a:t>
            </a:r>
            <a:r>
              <a:rPr lang="en-US" altLang="ja-JP" sz="1300" dirty="0">
                <a:solidFill>
                  <a:schemeClr val="bg2"/>
                </a:solidFill>
              </a:rPr>
              <a:t>": "2022-02-03T06:16:41Z",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</a:t>
            </a:r>
            <a:r>
              <a:rPr lang="en-US" altLang="ja-JP" sz="1300" dirty="0" err="1">
                <a:solidFill>
                  <a:schemeClr val="bg2"/>
                </a:solidFill>
              </a:rPr>
              <a:t>evalDate</a:t>
            </a:r>
            <a:r>
              <a:rPr lang="en-US" altLang="ja-JP" sz="1300" dirty="0">
                <a:solidFill>
                  <a:schemeClr val="bg2"/>
                </a:solidFill>
              </a:rPr>
              <a:t>": "0001-01-01T00:00:00Z",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"</a:t>
            </a:r>
            <a:r>
              <a:rPr lang="en-US" altLang="ja-JP" sz="1300" dirty="0" err="1">
                <a:solidFill>
                  <a:schemeClr val="bg2"/>
                </a:solidFill>
              </a:rPr>
              <a:t>evalData</a:t>
            </a:r>
            <a:r>
              <a:rPr lang="en-US" altLang="ja-JP" sz="1300" dirty="0">
                <a:solidFill>
                  <a:schemeClr val="bg2"/>
                </a:solidFill>
              </a:rPr>
              <a:t>": {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"</a:t>
            </a:r>
            <a:r>
              <a:rPr lang="en-US" altLang="ja-JP" sz="1300" dirty="0" err="1">
                <a:solidFill>
                  <a:schemeClr val="bg2"/>
                </a:solidFill>
              </a:rPr>
              <a:t>evalMatches</a:t>
            </a:r>
            <a:r>
              <a:rPr lang="en-US" altLang="ja-JP" sz="1300" dirty="0">
                <a:solidFill>
                  <a:schemeClr val="bg2"/>
                </a:solidFill>
              </a:rPr>
              <a:t>": [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{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"metric": "node-exporter",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"tags": {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  "__name__": "up",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  "container": "node-exporter",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  "host": "</a:t>
            </a:r>
            <a:r>
              <a:rPr lang="en-US" altLang="ja-JP" sz="1300" dirty="0" err="1">
                <a:solidFill>
                  <a:schemeClr val="bg2"/>
                </a:solidFill>
              </a:rPr>
              <a:t>oase</a:t>
            </a:r>
            <a:r>
              <a:rPr lang="en-US" altLang="ja-JP" sz="1300" dirty="0">
                <a:solidFill>
                  <a:schemeClr val="bg2"/>
                </a:solidFill>
              </a:rPr>
              <a:t>-learn-monitoring",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  "instance": "node-exporter:9100",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  "job": "node-exporter"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},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  "value": 0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  }</a:t>
            </a:r>
          </a:p>
          <a:p>
            <a:r>
              <a:rPr lang="en-US" altLang="ja-JP" sz="1300" dirty="0">
                <a:solidFill>
                  <a:schemeClr val="bg2"/>
                </a:solidFill>
              </a:rPr>
              <a:t>      ]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35239" y="1191808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altLang="ja-JP" sz="1600" b="1" dirty="0"/>
              <a:t>&lt;</a:t>
            </a:r>
            <a:r>
              <a:rPr lang="ja-JP" altLang="en-US" sz="1600" b="1" dirty="0"/>
              <a:t>突合情報</a:t>
            </a:r>
            <a:r>
              <a:rPr lang="en-US" altLang="ja-JP" sz="1600" b="1" dirty="0"/>
              <a:t>&gt;</a:t>
            </a:r>
          </a:p>
          <a:p>
            <a:pPr indent="0">
              <a:buNone/>
            </a:pPr>
            <a:r>
              <a:rPr lang="ja-JP" altLang="en-US" sz="1600" dirty="0"/>
              <a:t>突合情報には、</a:t>
            </a:r>
            <a:r>
              <a:rPr lang="en-US" altLang="ja-JP" sz="1600" dirty="0"/>
              <a:t>JSON</a:t>
            </a:r>
            <a:r>
              <a:rPr lang="ja-JP" altLang="en-US" sz="1600" dirty="0"/>
              <a:t>の文法に従い記述する必要があります。</a:t>
            </a:r>
            <a:br>
              <a:rPr lang="en-US" altLang="ja-JP" sz="1600" dirty="0"/>
            </a:br>
            <a:r>
              <a:rPr lang="ja-JP" altLang="en-US" sz="1600" b="1" dirty="0"/>
              <a:t>イベント発生日時</a:t>
            </a:r>
            <a:r>
              <a:rPr lang="en-US" altLang="ja-JP" sz="1600" dirty="0"/>
              <a:t>: </a:t>
            </a:r>
            <a:r>
              <a:rPr lang="ja-JP" altLang="en-US" sz="1600" dirty="0"/>
              <a:t>アラート更新日時にあたる情報を指定。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b="1" dirty="0"/>
              <a:t>インスタンス情報</a:t>
            </a:r>
            <a:r>
              <a:rPr lang="en-US" altLang="ja-JP" sz="1600" dirty="0"/>
              <a:t>: </a:t>
            </a:r>
            <a:r>
              <a:rPr lang="ja-JP" altLang="en-US" sz="1600" dirty="0"/>
              <a:t>アラートをユニークに識別可能な値を指定。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b="1" dirty="0"/>
              <a:t>条件</a:t>
            </a:r>
            <a:r>
              <a:rPr lang="en-US" altLang="ja-JP" sz="1600" dirty="0"/>
              <a:t>: </a:t>
            </a:r>
            <a:r>
              <a:rPr lang="ja-JP" altLang="en-US" sz="1600" dirty="0"/>
              <a:t>ルールマッチングさせたい項目を指定。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(</a:t>
            </a:r>
            <a:r>
              <a:rPr lang="ja-JP" altLang="en-US" sz="1600" dirty="0"/>
              <a:t>設定値は環境によって異なる可能性があるのでご注意ください</a:t>
            </a:r>
            <a:r>
              <a:rPr lang="en-US" altLang="ja-JP" sz="1600" dirty="0"/>
              <a:t>)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48138" y="3730048"/>
            <a:ext cx="3888540" cy="1962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 bwMode="auto">
          <a:xfrm flipH="1">
            <a:off x="1447781" y="1846815"/>
            <a:ext cx="2847967" cy="141985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右矢印 15"/>
          <p:cNvSpPr/>
          <p:nvPr/>
        </p:nvSpPr>
        <p:spPr bwMode="auto">
          <a:xfrm flipH="1">
            <a:off x="3136283" y="2835145"/>
            <a:ext cx="1622090" cy="1419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>
            <a:solidFill>
              <a:srgbClr val="FFFF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7" name="右矢印 16"/>
          <p:cNvSpPr/>
          <p:nvPr/>
        </p:nvSpPr>
        <p:spPr bwMode="auto">
          <a:xfrm flipH="1">
            <a:off x="4323916" y="3228088"/>
            <a:ext cx="619939" cy="141986"/>
          </a:xfrm>
          <a:prstGeom prst="rightArrow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72999" y="1772770"/>
            <a:ext cx="1901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インスタンス情報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99820" y="2780910"/>
            <a:ext cx="110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アラート名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64442" y="3068950"/>
            <a:ext cx="110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イベント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発生日時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1288E8-6A83-40EC-B2B2-F43DF799A58C}"/>
              </a:ext>
            </a:extLst>
          </p:cNvPr>
          <p:cNvSpPr txBox="1"/>
          <p:nvPr/>
        </p:nvSpPr>
        <p:spPr>
          <a:xfrm>
            <a:off x="660067" y="1777250"/>
            <a:ext cx="738962" cy="25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7BC40CB-7804-4BC1-AD75-0AEBE5C30778}"/>
              </a:ext>
            </a:extLst>
          </p:cNvPr>
          <p:cNvSpPr txBox="1"/>
          <p:nvPr/>
        </p:nvSpPr>
        <p:spPr>
          <a:xfrm>
            <a:off x="660067" y="2788053"/>
            <a:ext cx="2434770" cy="25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1E64A56-7589-4D68-A2D1-4D02E7E7B4DB}"/>
              </a:ext>
            </a:extLst>
          </p:cNvPr>
          <p:cNvSpPr txBox="1"/>
          <p:nvPr/>
        </p:nvSpPr>
        <p:spPr>
          <a:xfrm>
            <a:off x="660067" y="3174985"/>
            <a:ext cx="3612932" cy="25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52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　作業実行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31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4.1</a:t>
            </a:r>
            <a:r>
              <a:rPr kumimoji="1" lang="ja-JP" altLang="en-US" dirty="0"/>
              <a:t>　ディシジョンテーブルファイル作成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E07A44-19FC-4AA1-A0DA-9EDC23C6D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ルール </a:t>
            </a:r>
            <a:r>
              <a:rPr lang="en-US" altLang="ja-JP" b="1" dirty="0"/>
              <a:t>&gt; </a:t>
            </a:r>
            <a:r>
              <a:rPr lang="ja-JP" altLang="en-US" b="1" dirty="0"/>
              <a:t>ディシジョンテーブル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ディシジョンテーブルファイルのダウンロードおよび作成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事前設定で作成したディシジョンテーブルの「ダウンロードボタン」を押下し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　  ディシジョンテーブルファイルをダウンロードする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/>
              <a:t>以下の内容を記述作成する</a:t>
            </a:r>
            <a:r>
              <a:rPr lang="en-US" altLang="ja-JP" sz="1600" dirty="0"/>
              <a:t>(</a:t>
            </a:r>
            <a:r>
              <a:rPr lang="ja-JP" altLang="en-US" sz="1600" dirty="0"/>
              <a:t>詳細については</a:t>
            </a:r>
            <a:r>
              <a:rPr lang="en-US" altLang="ja-JP" sz="1600" dirty="0">
                <a:hlinkClick r:id="rId2"/>
              </a:rPr>
              <a:t>Exastro </a:t>
            </a:r>
            <a:r>
              <a:rPr lang="en-US" altLang="ja-JP" sz="1600" dirty="0" err="1">
                <a:hlinkClick r:id="rId2"/>
              </a:rPr>
              <a:t>OASE_docs</a:t>
            </a:r>
            <a:r>
              <a:rPr lang="ja-JP" altLang="en-US" sz="1600" dirty="0"/>
              <a:t>をご参照ください。</a:t>
            </a:r>
            <a:r>
              <a:rPr lang="en-US" altLang="ja-JP" sz="1600" dirty="0"/>
              <a:t>)</a:t>
            </a:r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10" name="正方形/長方形 9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  <p:graphicFrame>
        <p:nvGraphicFramePr>
          <p:cNvPr id="26" name="表 6">
            <a:extLst>
              <a:ext uri="{FF2B5EF4-FFF2-40B4-BE49-F238E27FC236}">
                <a16:creationId xmlns:a16="http://schemas.microsoft.com/office/drawing/2014/main" id="{7F8B7127-4250-449C-9764-1C5E3C7B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67167"/>
              </p:ext>
            </p:extLst>
          </p:nvPr>
        </p:nvGraphicFramePr>
        <p:xfrm>
          <a:off x="6293969" y="3660246"/>
          <a:ext cx="2760931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45">
                  <a:extLst>
                    <a:ext uri="{9D8B030D-6E8A-4147-A177-3AD203B41FA5}">
                      <a16:colId xmlns:a16="http://schemas.microsoft.com/office/drawing/2014/main" val="3149129731"/>
                    </a:ext>
                  </a:extLst>
                </a:gridCol>
                <a:gridCol w="1167086">
                  <a:extLst>
                    <a:ext uri="{9D8B030D-6E8A-4147-A177-3AD203B41FA5}">
                      <a16:colId xmlns:a16="http://schemas.microsoft.com/office/drawing/2014/main" val="3821440509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リトライ間隔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3487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リトライ回数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8803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抑止間隔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8663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抑止回数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84214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条件回数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X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4995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条件期間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X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8513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大グループ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32267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優先順位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497536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小グループ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8807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優先順位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45917"/>
                  </a:ext>
                </a:extLst>
              </a:tr>
            </a:tbl>
          </a:graphicData>
        </a:graphic>
      </p:graphicFrame>
      <p:sp>
        <p:nvSpPr>
          <p:cNvPr id="20" name="矢印: 下 19">
            <a:extLst>
              <a:ext uri="{FF2B5EF4-FFF2-40B4-BE49-F238E27FC236}">
                <a16:creationId xmlns:a16="http://schemas.microsoft.com/office/drawing/2014/main" id="{94AFEC29-A9F9-4C55-9581-24438DA0DB5C}"/>
              </a:ext>
            </a:extLst>
          </p:cNvPr>
          <p:cNvSpPr/>
          <p:nvPr/>
        </p:nvSpPr>
        <p:spPr bwMode="auto">
          <a:xfrm>
            <a:off x="4367760" y="3388892"/>
            <a:ext cx="504070" cy="225678"/>
          </a:xfrm>
          <a:prstGeom prst="downArrow">
            <a:avLst>
              <a:gd name="adj1" fmla="val 67006"/>
              <a:gd name="adj2" fmla="val 64772"/>
            </a:avLst>
          </a:prstGeom>
          <a:solidFill>
            <a:srgbClr val="FFC000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0" y="2980979"/>
            <a:ext cx="8168245" cy="385075"/>
          </a:xfrm>
          <a:prstGeom prst="rect">
            <a:avLst/>
          </a:prstGeom>
        </p:spPr>
      </p:pic>
      <p:graphicFrame>
        <p:nvGraphicFramePr>
          <p:cNvPr id="18" name="表 6">
            <a:extLst>
              <a:ext uri="{FF2B5EF4-FFF2-40B4-BE49-F238E27FC236}">
                <a16:creationId xmlns:a16="http://schemas.microsoft.com/office/drawing/2014/main" id="{897D0B2B-B35C-451D-8FB4-4277F8D9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2252"/>
              </p:ext>
            </p:extLst>
          </p:nvPr>
        </p:nvGraphicFramePr>
        <p:xfrm>
          <a:off x="537983" y="3660246"/>
          <a:ext cx="5755986" cy="2834638"/>
        </p:xfrm>
        <a:graphic>
          <a:graphicData uri="http://schemas.openxmlformats.org/drawingml/2006/table">
            <a:tbl>
              <a:tblPr firstRow="1" bandRow="1"/>
              <a:tblGrid>
                <a:gridCol w="2449696">
                  <a:extLst>
                    <a:ext uri="{9D8B030D-6E8A-4147-A177-3AD203B41FA5}">
                      <a16:colId xmlns:a16="http://schemas.microsoft.com/office/drawing/2014/main" val="3149129731"/>
                    </a:ext>
                  </a:extLst>
                </a:gridCol>
                <a:gridCol w="3306290">
                  <a:extLst>
                    <a:ext uri="{9D8B030D-6E8A-4147-A177-3AD203B41FA5}">
                      <a16:colId xmlns:a16="http://schemas.microsoft.com/office/drawing/2014/main" val="3821440509"/>
                    </a:ext>
                  </a:extLst>
                </a:gridCol>
              </a:tblGrid>
              <a:tr h="303711"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ルール説明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en-US" altLang="ja-JP" sz="1200" dirty="0" err="1"/>
                        <a:t>Grafana</a:t>
                      </a:r>
                      <a:r>
                        <a:rPr kumimoji="1" lang="ja-JP" altLang="en-US" sz="1200" dirty="0"/>
                        <a:t>連携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32398"/>
                  </a:ext>
                </a:extLst>
              </a:tr>
              <a:tr h="303711"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アラート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en-US" altLang="ja-JP" sz="1200" dirty="0"/>
                        <a:t>Node Exporter Up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06436"/>
                  </a:ext>
                </a:extLst>
              </a:tr>
              <a:tr h="303711"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ルール名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en-US" altLang="ja-JP" sz="1200" dirty="0" err="1"/>
                        <a:t>Grafana_adapter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34874"/>
                  </a:ext>
                </a:extLst>
              </a:tr>
              <a:tr h="303711"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発生事象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インスタンスダウン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88034"/>
                  </a:ext>
                </a:extLst>
              </a:tr>
              <a:tr h="303711"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対処概要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アラート通知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86633"/>
                  </a:ext>
                </a:extLst>
              </a:tr>
              <a:tr h="303711"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アクション種別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/>
                        <a:t>mail(ver1)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4995"/>
                  </a:ext>
                </a:extLst>
              </a:tr>
              <a:tr h="708661"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アクションパラメータ情報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lang="en-US" altLang="ja-JP" sz="1200" dirty="0"/>
                        <a:t>MAIL_NAME=</a:t>
                      </a:r>
                      <a:r>
                        <a:rPr lang="ja-JP" altLang="en-US" sz="1200" dirty="0"/>
                        <a:t>（メールドライバ名</a:t>
                      </a:r>
                      <a:r>
                        <a:rPr lang="en-US" altLang="ja-JP" sz="1200" dirty="0"/>
                        <a:t>),                                        MAIL_TO=,MAIL_CC=,MAIL_BCC=,                                        MAIL_TEMPLATE=(</a:t>
                      </a:r>
                      <a:r>
                        <a:rPr lang="ja-JP" altLang="en-US" sz="1200" dirty="0"/>
                        <a:t>メールテンプレート名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32267"/>
                  </a:ext>
                </a:extLst>
              </a:tr>
              <a:tr h="303711"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ja-JP" altLang="en-US" sz="1200" dirty="0"/>
                        <a:t>承認パラメータ情報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1pPr>
                      <a:lvl2pPr marL="60955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2pPr>
                      <a:lvl3pPr marL="121911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3pPr>
                      <a:lvl4pPr marL="1828664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4pPr>
                      <a:lvl5pPr marL="2438218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5pPr>
                      <a:lvl6pPr marL="3047772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6pPr>
                      <a:lvl7pPr marL="3657327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7pPr>
                      <a:lvl8pPr marL="4266880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8pPr>
                      <a:lvl9pPr marL="4876435" algn="l" defTabSz="1219110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メイリオ"/>
                          <a:ea typeface="メイリオ"/>
                        </a:defRPr>
                      </a:lvl9pPr>
                    </a:lstStyle>
                    <a:p>
                      <a:r>
                        <a:rPr kumimoji="1" lang="en-US" altLang="ja-JP" sz="1200" dirty="0"/>
                        <a:t>X</a:t>
                      </a:r>
                      <a:endParaRPr kumimoji="1" lang="ja-JP" altLang="en-US" sz="1200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4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</a:p>
          <a:p>
            <a:pPr lvl="1"/>
            <a:r>
              <a:rPr lang="en-US" altLang="ja-JP" sz="1400" dirty="0">
                <a:latin typeface="+mn-ea"/>
                <a:hlinkClick r:id="rId2" action="ppaction://hlinksldjump"/>
              </a:rPr>
              <a:t>1.1</a:t>
            </a:r>
            <a:r>
              <a:rPr lang="ja-JP" altLang="en-US" sz="1400" dirty="0">
                <a:latin typeface="+mn-ea"/>
                <a:hlinkClick r:id="rId2" action="ppaction://hlinksldjump"/>
              </a:rPr>
              <a:t>　</a:t>
            </a:r>
            <a:r>
              <a:rPr lang="en-US" altLang="ja-JP" sz="1400" dirty="0" err="1">
                <a:latin typeface="+mn-ea"/>
                <a:hlinkClick r:id="rId2" action="ppaction://hlinksldjump"/>
              </a:rPr>
              <a:t>Grafana</a:t>
            </a:r>
            <a:r>
              <a:rPr lang="ja-JP" altLang="en-US" sz="1400" dirty="0">
                <a:latin typeface="+mn-ea"/>
                <a:hlinkClick r:id="rId2" action="ppaction://hlinksldjump"/>
              </a:rPr>
              <a:t>連携</a:t>
            </a:r>
            <a:r>
              <a:rPr lang="en-US" altLang="ja-JP" sz="1400" dirty="0">
                <a:latin typeface="+mn-ea"/>
                <a:hlinkClick r:id="rId2" action="ppaction://hlinksldjump"/>
              </a:rPr>
              <a:t>[</a:t>
            </a:r>
            <a:r>
              <a:rPr lang="ja-JP" altLang="en-US" sz="1400" dirty="0">
                <a:latin typeface="+mn-ea"/>
                <a:hlinkClick r:id="rId2" action="ppaction://hlinksldjump"/>
              </a:rPr>
              <a:t>実習</a:t>
            </a:r>
            <a:r>
              <a:rPr lang="en-US" altLang="ja-JP" sz="1400" dirty="0">
                <a:latin typeface="+mn-ea"/>
                <a:hlinkClick r:id="rId2" action="ppaction://hlinksldjump"/>
              </a:rPr>
              <a:t>]</a:t>
            </a:r>
            <a:r>
              <a:rPr lang="ja-JP" altLang="en-US" sz="1400" dirty="0">
                <a:latin typeface="+mn-ea"/>
                <a:hlinkClick r:id="rId2" action="ppaction://hlinksldjump"/>
              </a:rPr>
              <a:t>について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シナリオ説明</a:t>
            </a:r>
          </a:p>
          <a:p>
            <a:pPr lvl="1"/>
            <a:r>
              <a:rPr lang="en-US" altLang="ja-JP" sz="1400" dirty="0">
                <a:latin typeface="+mn-ea"/>
                <a:hlinkClick r:id="rId3" action="ppaction://hlinksldjump"/>
              </a:rPr>
              <a:t>2.1</a:t>
            </a:r>
            <a:r>
              <a:rPr lang="ja-JP" altLang="en-US" sz="1400" dirty="0">
                <a:latin typeface="+mn-ea"/>
                <a:hlinkClick r:id="rId3" action="ppaction://hlinksldjump"/>
              </a:rPr>
              <a:t>　本書のシナリオ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事前設定</a:t>
            </a:r>
          </a:p>
          <a:p>
            <a:pPr lvl="1"/>
            <a:r>
              <a:rPr lang="en-US" altLang="ja-JP" sz="1400" dirty="0">
                <a:latin typeface="+mn-ea"/>
                <a:hlinkClick r:id="rId4" action="ppaction://hlinksldjump"/>
              </a:rPr>
              <a:t>3.1</a:t>
            </a:r>
            <a:r>
              <a:rPr lang="ja-JP" altLang="en-US" sz="1400" dirty="0">
                <a:latin typeface="+mn-ea"/>
                <a:hlinkClick r:id="rId4" action="ppaction://hlinksldjump"/>
              </a:rPr>
              <a:t>　</a:t>
            </a:r>
            <a:r>
              <a:rPr lang="en-US" altLang="ja-JP" sz="1400" dirty="0" err="1">
                <a:latin typeface="+mn-ea"/>
                <a:hlinkClick r:id="rId4" action="ppaction://hlinksldjump"/>
              </a:rPr>
              <a:t>Grafana</a:t>
            </a:r>
            <a:r>
              <a:rPr lang="ja-JP" altLang="en-US" sz="1400" dirty="0">
                <a:latin typeface="+mn-ea"/>
                <a:hlinkClick r:id="rId4" action="ppaction://hlinksldjump"/>
              </a:rPr>
              <a:t> 事前設定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  <a:hlinkClick r:id="rId5" action="ppaction://hlinksldjump"/>
              </a:rPr>
              <a:t>3.2</a:t>
            </a:r>
            <a:r>
              <a:rPr lang="ja-JP" altLang="en-US" sz="1400" dirty="0">
                <a:latin typeface="+mn-ea"/>
                <a:hlinkClick r:id="rId5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5" action="ppaction://hlinksldjump"/>
              </a:rPr>
              <a:t>OASE </a:t>
            </a:r>
            <a:r>
              <a:rPr lang="ja-JP" altLang="en-US" sz="1400" dirty="0">
                <a:latin typeface="+mn-ea"/>
                <a:hlinkClick r:id="rId5" action="ppaction://hlinksldjump"/>
              </a:rPr>
              <a:t>事前設定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  <a:hlinkClick r:id="rId6" action="ppaction://hlinksldjump"/>
              </a:rPr>
              <a:t>3.3</a:t>
            </a:r>
            <a:r>
              <a:rPr lang="ja-JP" altLang="en-US" sz="1400" dirty="0">
                <a:latin typeface="+mn-ea"/>
                <a:hlinkClick r:id="rId6" action="ppaction://hlinksldjump"/>
              </a:rPr>
              <a:t>　監視アダプタ設定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作業実行</a:t>
            </a:r>
          </a:p>
          <a:p>
            <a:pPr lvl="1"/>
            <a:r>
              <a:rPr lang="en-US" altLang="ja-JP" sz="1400" dirty="0">
                <a:latin typeface="+mn-ea"/>
                <a:hlinkClick r:id="rId7" action="ppaction://hlinksldjump"/>
              </a:rPr>
              <a:t>4.1</a:t>
            </a:r>
            <a:r>
              <a:rPr lang="ja-JP" altLang="en-US" sz="1400" dirty="0">
                <a:latin typeface="+mn-ea"/>
                <a:hlinkClick r:id="rId7" action="ppaction://hlinksldjump"/>
              </a:rPr>
              <a:t>　ディシジョンテーブルファイルの作成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  <a:hlinkClick r:id="rId7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7" action="ppaction://hlinksldjump"/>
              </a:rPr>
              <a:t>　ディシジョンテーブルファイルのアップロード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  <a:hlinkClick r:id="rId8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8" action="ppaction://hlinksldjump"/>
              </a:rPr>
              <a:t>　テストリクエスト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  <a:hlinkClick r:id="rId9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9" action="ppaction://hlinksldjump"/>
              </a:rPr>
              <a:t>　プロダクション適用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  <a:hlinkClick r:id="rId10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10" action="ppaction://hlinksldjump"/>
              </a:rPr>
              <a:t>　アラート発火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  <a:hlinkClick r:id="rId11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11" action="ppaction://hlinksldjump"/>
              </a:rPr>
              <a:t>　アクション実行結果の確認</a:t>
            </a:r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  <a:p>
            <a:pPr lvl="1"/>
            <a:endParaRPr lang="ja-JP" altLang="en-US" sz="1400" dirty="0">
              <a:latin typeface="+mn-ea"/>
            </a:endParaRPr>
          </a:p>
          <a:p>
            <a:pPr lvl="1"/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916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" y="3356610"/>
            <a:ext cx="9655261" cy="1573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ディシジョンテーブルファイルのアップロード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F0AA97-4755-492E-90A8-C51D3486AA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ルール </a:t>
            </a:r>
            <a:r>
              <a:rPr lang="en-US" altLang="ja-JP" b="1" dirty="0"/>
              <a:t>&gt; </a:t>
            </a:r>
            <a:r>
              <a:rPr lang="ja-JP" altLang="en-US" b="1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ディシジョンテーブルのアップロード</a:t>
            </a:r>
            <a:endParaRPr kumimoji="1" lang="en-US" altLang="ja-JP" b="1" dirty="0"/>
          </a:p>
          <a:p>
            <a:pPr indent="0">
              <a:buNone/>
            </a:pPr>
            <a:r>
              <a:rPr lang="ja-JP" altLang="en-US" sz="1600" dirty="0"/>
              <a:t>作成したファイルを選択しアップロードします</a:t>
            </a:r>
            <a:r>
              <a:rPr kumimoji="1" lang="ja-JP" altLang="en-US" sz="1600" dirty="0"/>
              <a:t>。</a:t>
            </a:r>
            <a:endParaRPr kumimoji="1"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「ファイル選択」を押下し作成したディシジョンテーブルファイルを選択する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「アップロード」を押下する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ステージング適用完了になっていることを確認する</a:t>
            </a:r>
            <a:endParaRPr kumimoji="1" lang="en-US" altLang="ja-JP" sz="1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159870" y="3442018"/>
            <a:ext cx="3346144" cy="1953948"/>
            <a:chOff x="5868135" y="3444848"/>
            <a:chExt cx="3346144" cy="1953948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8134129" y="3857907"/>
              <a:ext cx="108015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868135" y="3861060"/>
              <a:ext cx="2242845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069305" y="4571184"/>
              <a:ext cx="108015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7774129" y="3464950"/>
              <a:ext cx="360000" cy="360000"/>
            </a:xfrm>
            <a:prstGeom prst="wedgeEllipseCallout">
              <a:avLst>
                <a:gd name="adj1" fmla="val -100148"/>
                <a:gd name="adj2" fmla="val 80990"/>
              </a:avLst>
            </a:prstGeom>
            <a:solidFill>
              <a:srgbClr val="FF000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kumimoji="1"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円形吹き出し 10"/>
            <p:cNvSpPr/>
            <p:nvPr/>
          </p:nvSpPr>
          <p:spPr bwMode="auto">
            <a:xfrm>
              <a:off x="8768868" y="3444848"/>
              <a:ext cx="360000" cy="360000"/>
            </a:xfrm>
            <a:prstGeom prst="wedgeEllipseCallout">
              <a:avLst>
                <a:gd name="adj1" fmla="val -100148"/>
                <a:gd name="adj2" fmla="val 80990"/>
              </a:avLst>
            </a:prstGeom>
            <a:solidFill>
              <a:srgbClr val="FF000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kumimoji="1"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円形吹き出し 11"/>
            <p:cNvSpPr/>
            <p:nvPr/>
          </p:nvSpPr>
          <p:spPr bwMode="auto">
            <a:xfrm>
              <a:off x="7917767" y="5038796"/>
              <a:ext cx="360000" cy="360000"/>
            </a:xfrm>
            <a:prstGeom prst="wedgeEllipseCallout">
              <a:avLst>
                <a:gd name="adj1" fmla="val -88470"/>
                <a:gd name="adj2" fmla="val -120458"/>
              </a:avLst>
            </a:prstGeom>
            <a:solidFill>
              <a:srgbClr val="FF0000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kumimoji="1"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8939884" y="1448204"/>
              <a:ext cx="2665392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07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10" y="4566669"/>
            <a:ext cx="2820508" cy="176879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02" y="3697425"/>
            <a:ext cx="3275718" cy="275576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66" y="4971901"/>
            <a:ext cx="4111662" cy="12654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4.3</a:t>
            </a:r>
            <a:r>
              <a:rPr kumimoji="1" lang="ja-JP" altLang="en-US" dirty="0"/>
              <a:t>　テストリクエスト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2E5F3E-80D8-4904-8618-4A871BD9D8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ルール </a:t>
            </a:r>
            <a:r>
              <a:rPr lang="en-US" altLang="ja-JP" b="1" dirty="0"/>
              <a:t>&gt; </a:t>
            </a:r>
            <a:r>
              <a:rPr lang="ja-JP" altLang="en-US" b="1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登録したルールのテスト</a:t>
            </a:r>
            <a:endParaRPr kumimoji="1" lang="en-US" altLang="ja-JP" b="1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「テストリクエスト」を押下する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ディシジョンテーブルタブを押下し作成したディシジョンテーブルを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　　プルダウン選択</a:t>
            </a:r>
            <a:r>
              <a:rPr lang="ja-JP" altLang="en-US" sz="1600" dirty="0"/>
              <a:t>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kumimoji="1" lang="ja-JP" altLang="en-US" sz="1600" dirty="0"/>
              <a:t>設定タブを押下し作成したルールと合致する値を入力する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dirty="0"/>
              <a:t>実行ボタンを押下しルールに合致したことを確認する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dirty="0"/>
              <a:t>閉じるボタンを押下しステータスを検証完了にする</a:t>
            </a:r>
            <a:endParaRPr kumimoji="1" lang="en-US" altLang="ja-JP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583" y="5938813"/>
            <a:ext cx="3867191" cy="244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1715" y="4214296"/>
            <a:ext cx="3092318" cy="894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59648" y="6182841"/>
            <a:ext cx="576080" cy="215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7141093" y="5373270"/>
            <a:ext cx="1187217" cy="85472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円形吹き出し 15"/>
          <p:cNvSpPr/>
          <p:nvPr/>
        </p:nvSpPr>
        <p:spPr bwMode="auto">
          <a:xfrm>
            <a:off x="7176318" y="6264089"/>
            <a:ext cx="356805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8280410" y="3615086"/>
            <a:ext cx="3206031" cy="767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506513" y="3615087"/>
            <a:ext cx="230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以下のように記述</a:t>
            </a:r>
            <a:endParaRPr kumimoji="1" lang="ja-JP" altLang="en-US" sz="1400" dirty="0"/>
          </a:p>
        </p:txBody>
      </p:sp>
      <p:sp>
        <p:nvSpPr>
          <p:cNvPr id="19" name="円形吹き出し 18"/>
          <p:cNvSpPr/>
          <p:nvPr/>
        </p:nvSpPr>
        <p:spPr bwMode="auto">
          <a:xfrm>
            <a:off x="8135449" y="3474387"/>
            <a:ext cx="360000" cy="360000"/>
          </a:xfrm>
          <a:prstGeom prst="wedgeEllipseCallout">
            <a:avLst>
              <a:gd name="adj1" fmla="val -173137"/>
              <a:gd name="adj2" fmla="val 226967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３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5"/>
          <a:srcRect r="55353"/>
          <a:stretch/>
        </p:blipFill>
        <p:spPr>
          <a:xfrm>
            <a:off x="456964" y="3670287"/>
            <a:ext cx="4090796" cy="87227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287635" y="3780572"/>
            <a:ext cx="1188140" cy="300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円形吹き出し 22"/>
          <p:cNvSpPr/>
          <p:nvPr/>
        </p:nvSpPr>
        <p:spPr bwMode="auto">
          <a:xfrm>
            <a:off x="4151805" y="4015674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4367760" y="6027911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２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7749" y="5822177"/>
            <a:ext cx="2601822" cy="513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円形吹き出し 25"/>
          <p:cNvSpPr/>
          <p:nvPr/>
        </p:nvSpPr>
        <p:spPr bwMode="auto">
          <a:xfrm>
            <a:off x="11511195" y="6148000"/>
            <a:ext cx="360000" cy="360000"/>
          </a:xfrm>
          <a:prstGeom prst="wedgeEllipseCallout">
            <a:avLst>
              <a:gd name="adj1" fmla="val -100148"/>
              <a:gd name="adj2" fmla="val -32872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５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952088" y="6004654"/>
            <a:ext cx="688682" cy="300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24937"/>
              </p:ext>
            </p:extLst>
          </p:nvPr>
        </p:nvGraphicFramePr>
        <p:xfrm>
          <a:off x="8454365" y="3932757"/>
          <a:ext cx="2806252" cy="33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12">
                  <a:extLst>
                    <a:ext uri="{9D8B030D-6E8A-4147-A177-3AD203B41FA5}">
                      <a16:colId xmlns:a16="http://schemas.microsoft.com/office/drawing/2014/main" val="3665666948"/>
                    </a:ext>
                  </a:extLst>
                </a:gridCol>
                <a:gridCol w="1943940">
                  <a:extLst>
                    <a:ext uri="{9D8B030D-6E8A-4147-A177-3AD203B41FA5}">
                      <a16:colId xmlns:a16="http://schemas.microsoft.com/office/drawing/2014/main" val="294317596"/>
                    </a:ext>
                  </a:extLst>
                </a:gridCol>
              </a:tblGrid>
              <a:tr h="338898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アラート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en-US" altLang="ja-JP" sz="1200" b="0" baseline="0" dirty="0">
                          <a:solidFill>
                            <a:schemeClr val="tx1"/>
                          </a:solidFill>
                        </a:rPr>
                        <a:t> Exporter Up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2" y="4801086"/>
            <a:ext cx="8976523" cy="102212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0" y="3011554"/>
            <a:ext cx="8976355" cy="10217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4.4</a:t>
            </a:r>
            <a:r>
              <a:rPr kumimoji="1" lang="ja-JP" altLang="en-US" dirty="0"/>
              <a:t>　プロダクション適用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F7CFD5-30DB-4241-826E-8E40CB583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b="1" dirty="0"/>
              <a:t>ルール </a:t>
            </a:r>
            <a:r>
              <a:rPr lang="en-US" altLang="ja-JP" b="1" dirty="0"/>
              <a:t>&gt; </a:t>
            </a:r>
            <a:r>
              <a:rPr lang="ja-JP" altLang="en-US" b="1" dirty="0"/>
              <a:t>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検証完了したルールを本番環境で使用できるようにする</a:t>
            </a:r>
            <a:endParaRPr kumimoji="1" lang="en-US" altLang="ja-JP" b="1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ja-JP" altLang="en-US" sz="1600" dirty="0"/>
              <a:t>チェックマークを押下しプロダクション適用を開始する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作業ステータスがプロダクション適用完了になっていることを確認する</a:t>
            </a:r>
            <a:endParaRPr kumimoji="1" lang="en-US" altLang="ja-JP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1110" y="3717040"/>
            <a:ext cx="297371" cy="29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4" name="直線矢印コネクタ 13"/>
          <p:cNvCxnSpPr>
            <a:endCxn id="17" idx="1"/>
          </p:cNvCxnSpPr>
          <p:nvPr/>
        </p:nvCxnSpPr>
        <p:spPr bwMode="auto">
          <a:xfrm>
            <a:off x="983846" y="4011969"/>
            <a:ext cx="503514" cy="27727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360" y="4058827"/>
            <a:ext cx="1944270" cy="460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テキスト ボックス 17"/>
          <p:cNvSpPr txBox="1"/>
          <p:nvPr/>
        </p:nvSpPr>
        <p:spPr>
          <a:xfrm>
            <a:off x="2592000" y="4279598"/>
            <a:ext cx="432060" cy="237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円形吹き出し 19"/>
          <p:cNvSpPr/>
          <p:nvPr/>
        </p:nvSpPr>
        <p:spPr bwMode="auto">
          <a:xfrm>
            <a:off x="1156527" y="3478217"/>
            <a:ext cx="360000" cy="360000"/>
          </a:xfrm>
          <a:prstGeom prst="wedgeEllipseCallout">
            <a:avLst>
              <a:gd name="adj1" fmla="val -118291"/>
              <a:gd name="adj2" fmla="val 51794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375900" y="5486253"/>
            <a:ext cx="1224170" cy="319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円形吹き出し 22"/>
          <p:cNvSpPr/>
          <p:nvPr/>
        </p:nvSpPr>
        <p:spPr bwMode="auto">
          <a:xfrm>
            <a:off x="6628838" y="5285791"/>
            <a:ext cx="360000" cy="360000"/>
          </a:xfrm>
          <a:prstGeom prst="wedgeEllipseCallout">
            <a:avLst>
              <a:gd name="adj1" fmla="val -118291"/>
              <a:gd name="adj2" fmla="val 51794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２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56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4.5</a:t>
            </a:r>
            <a:r>
              <a:rPr kumimoji="1" lang="ja-JP" altLang="en-US"/>
              <a:t>　アラート発火 </a:t>
            </a:r>
            <a:r>
              <a:rPr kumimoji="1" lang="en-US" altLang="ja-JP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node-exporter</a:t>
            </a:r>
            <a:r>
              <a:rPr lang="ja-JP" altLang="en-US" b="1" dirty="0"/>
              <a:t>の起動と確認</a:t>
            </a:r>
            <a:br>
              <a:rPr lang="en-US" altLang="ja-JP" b="1" dirty="0"/>
            </a:br>
            <a:endParaRPr lang="en-US" altLang="ja-JP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b="1" dirty="0"/>
              <a:t>「</a:t>
            </a:r>
            <a:r>
              <a:rPr lang="en-US" altLang="ja-JP" sz="1600" b="1" dirty="0"/>
              <a:t>node-exporter</a:t>
            </a:r>
            <a:r>
              <a:rPr lang="ja-JP" altLang="en-US" sz="1600" b="1" dirty="0"/>
              <a:t>」を起動する</a:t>
            </a:r>
            <a:endParaRPr lang="en-US" altLang="ja-JP" sz="1600" b="1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kumimoji="1" lang="en-US" altLang="ja-JP" sz="1600" b="1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b="1" dirty="0"/>
              <a:t>「</a:t>
            </a:r>
            <a:r>
              <a:rPr lang="en-US" altLang="ja-JP" sz="1600" b="1" dirty="0"/>
              <a:t>node-exporter</a:t>
            </a:r>
            <a:r>
              <a:rPr lang="ja-JP" altLang="en-US" sz="1600" b="1" dirty="0"/>
              <a:t>」が</a:t>
            </a:r>
            <a:r>
              <a:rPr lang="en-US" altLang="ja-JP" sz="1600" b="1" dirty="0"/>
              <a:t>Up</a:t>
            </a:r>
            <a:r>
              <a:rPr lang="ja-JP" altLang="en-US" sz="1600" b="1" dirty="0"/>
              <a:t>になっていることを確認する</a:t>
            </a:r>
            <a:endParaRPr lang="en-US" altLang="ja-JP" sz="1600" b="1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5593" y="1833472"/>
            <a:ext cx="482467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</a:rPr>
              <a:t>docker</a:t>
            </a:r>
            <a:r>
              <a:rPr lang="en-US" altLang="ja-JP" sz="1600" dirty="0">
                <a:solidFill>
                  <a:schemeClr val="bg1"/>
                </a:solidFill>
              </a:rPr>
              <a:t>-compose up -d node-exporter</a:t>
            </a:r>
          </a:p>
          <a:p>
            <a:r>
              <a:rPr kumimoji="1" lang="en-US" altLang="ja-JP" sz="1600" dirty="0">
                <a:solidFill>
                  <a:schemeClr val="bg1"/>
                </a:solidFill>
              </a:rPr>
              <a:t>Starting node-exporter...</a:t>
            </a:r>
            <a:r>
              <a:rPr kumimoji="1" lang="en-US" altLang="ja-JP" sz="1600" dirty="0">
                <a:solidFill>
                  <a:srgbClr val="92D050"/>
                </a:solidFill>
              </a:rPr>
              <a:t>done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5593" y="3068232"/>
            <a:ext cx="9156709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</a:rPr>
              <a:t>docker</a:t>
            </a:r>
            <a:r>
              <a:rPr lang="en-US" altLang="ja-JP" sz="1600" dirty="0">
                <a:solidFill>
                  <a:schemeClr val="bg1"/>
                </a:solidFill>
              </a:rPr>
              <a:t>-compose </a:t>
            </a:r>
            <a:r>
              <a:rPr lang="en-US" altLang="ja-JP" sz="1600" dirty="0" err="1">
                <a:solidFill>
                  <a:schemeClr val="bg1"/>
                </a:solidFill>
              </a:rPr>
              <a:t>ps</a:t>
            </a:r>
            <a:endParaRPr lang="en-US" altLang="ja-JP" sz="1600" dirty="0">
              <a:solidFill>
                <a:schemeClr val="bg1"/>
              </a:solidFill>
            </a:endParaRPr>
          </a:p>
          <a:p>
            <a:r>
              <a:rPr lang="en-US" altLang="ja-JP" sz="1600" dirty="0">
                <a:solidFill>
                  <a:schemeClr val="bg2"/>
                </a:solidFill>
              </a:rPr>
              <a:t>      Name                         Command                  State                    Ports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----------------------------------------------------------------------------------------------------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node-exporter        /bin/</a:t>
            </a:r>
            <a:r>
              <a:rPr lang="en-US" altLang="ja-JP" sz="1600" dirty="0" err="1">
                <a:solidFill>
                  <a:schemeClr val="bg2"/>
                </a:solidFill>
              </a:rPr>
              <a:t>node_exporter</a:t>
            </a:r>
            <a:r>
              <a:rPr lang="en-US" altLang="ja-JP" sz="1600" dirty="0">
                <a:solidFill>
                  <a:schemeClr val="bg2"/>
                </a:solidFill>
              </a:rPr>
              <a:t>                 Up            0.0.0.0:9100-&gt;9100/</a:t>
            </a:r>
            <a:r>
              <a:rPr lang="en-US" altLang="ja-JP" sz="1600" dirty="0" err="1">
                <a:solidFill>
                  <a:schemeClr val="bg2"/>
                </a:solidFill>
              </a:rPr>
              <a:t>tcp</a:t>
            </a:r>
            <a:r>
              <a:rPr lang="en-US" altLang="ja-JP" sz="1600" dirty="0">
                <a:solidFill>
                  <a:schemeClr val="bg2"/>
                </a:solidFill>
              </a:rPr>
              <a:t>,: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                                                                                         ::9100-&gt;9100/</a:t>
            </a:r>
            <a:r>
              <a:rPr lang="en-US" altLang="ja-JP" sz="1600" dirty="0" err="1">
                <a:solidFill>
                  <a:schemeClr val="bg2"/>
                </a:solidFill>
              </a:rPr>
              <a:t>tcp</a:t>
            </a:r>
            <a:endParaRPr lang="en-US" altLang="ja-JP" sz="1600" dirty="0">
              <a:solidFill>
                <a:schemeClr val="bg2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5824989" y="3789050"/>
            <a:ext cx="415031" cy="36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542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8E615B-1C27-4498-82E5-75DC6C4F2F17}"/>
              </a:ext>
            </a:extLst>
          </p:cNvPr>
          <p:cNvSpPr txBox="1"/>
          <p:nvPr/>
        </p:nvSpPr>
        <p:spPr>
          <a:xfrm>
            <a:off x="685593" y="3068232"/>
            <a:ext cx="9156709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# docker-compose </a:t>
            </a:r>
            <a:r>
              <a:rPr lang="en-US" altLang="ja-JP" sz="1600" dirty="0" err="1">
                <a:solidFill>
                  <a:schemeClr val="bg1"/>
                </a:solidFill>
              </a:rPr>
              <a:t>ps</a:t>
            </a:r>
            <a:endParaRPr lang="en-US" altLang="ja-JP" sz="1600" dirty="0">
              <a:solidFill>
                <a:schemeClr val="bg1"/>
              </a:solidFill>
            </a:endParaRPr>
          </a:p>
          <a:p>
            <a:r>
              <a:rPr lang="en-US" altLang="ja-JP" sz="1600" dirty="0">
                <a:solidFill>
                  <a:schemeClr val="bg2"/>
                </a:solidFill>
              </a:rPr>
              <a:t>        Name                       Command                    State                   Ports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----------------------------------------------------------------------------------------------------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node-exporter        /bin/</a:t>
            </a:r>
            <a:r>
              <a:rPr lang="en-US" altLang="ja-JP" sz="1600" dirty="0" err="1">
                <a:solidFill>
                  <a:schemeClr val="bg2"/>
                </a:solidFill>
              </a:rPr>
              <a:t>node_exporter</a:t>
            </a:r>
            <a:r>
              <a:rPr lang="en-US" altLang="ja-JP" sz="1600" dirty="0">
                <a:solidFill>
                  <a:schemeClr val="bg2"/>
                </a:solidFill>
              </a:rPr>
              <a:t>                   Exit2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4.5</a:t>
            </a:r>
            <a:r>
              <a:rPr kumimoji="1" lang="ja-JP" altLang="en-US" dirty="0"/>
              <a:t>　</a:t>
            </a:r>
            <a:r>
              <a:rPr lang="ja-JP" altLang="en-US" dirty="0"/>
              <a:t>アラート発火 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node-exporter</a:t>
            </a:r>
            <a:r>
              <a:rPr lang="ja-JP" altLang="en-US" b="1" dirty="0"/>
              <a:t>を停止</a:t>
            </a:r>
            <a:r>
              <a:rPr lang="en-US" altLang="ja-JP" b="1" dirty="0"/>
              <a:t>(</a:t>
            </a:r>
            <a:r>
              <a:rPr lang="ja-JP" altLang="en-US" b="1" dirty="0"/>
              <a:t>アラート発火</a:t>
            </a:r>
            <a:r>
              <a:rPr lang="en-US" altLang="ja-JP" b="1" dirty="0"/>
              <a:t>)</a:t>
            </a:r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 startAt="3"/>
            </a:pPr>
            <a:r>
              <a:rPr lang="ja-JP" altLang="en-US" sz="1600" b="1" dirty="0"/>
              <a:t>「</a:t>
            </a:r>
            <a:r>
              <a:rPr lang="en-US" altLang="ja-JP" sz="1600" b="1" dirty="0"/>
              <a:t>node-exporter</a:t>
            </a:r>
            <a:r>
              <a:rPr lang="ja-JP" altLang="en-US" sz="1600" b="1" dirty="0"/>
              <a:t>」を停止する</a:t>
            </a: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marL="522900" indent="-342900">
              <a:buFont typeface="+mj-ea"/>
              <a:buAutoNum type="circleNumDbPlain" startAt="4"/>
            </a:pPr>
            <a:r>
              <a:rPr lang="en-US" altLang="ja-JP" sz="1600" b="1" dirty="0"/>
              <a:t>Exit2</a:t>
            </a:r>
            <a:r>
              <a:rPr lang="ja-JP" altLang="en-US" sz="1600" b="1" dirty="0"/>
              <a:t>になっていることを確認する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 startAt="4"/>
            </a:pPr>
            <a:endParaRPr lang="en-US" altLang="ja-JP" sz="1600" b="1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16" name="正方形/長方形 15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951980" y="3789050"/>
            <a:ext cx="648090" cy="291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6C6384-F8F3-4FFF-A2CC-642679D87A0B}"/>
              </a:ext>
            </a:extLst>
          </p:cNvPr>
          <p:cNvSpPr txBox="1"/>
          <p:nvPr/>
        </p:nvSpPr>
        <p:spPr>
          <a:xfrm>
            <a:off x="685593" y="1833472"/>
            <a:ext cx="482467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# docker-compose stop node-exporter</a:t>
            </a:r>
          </a:p>
          <a:p>
            <a:r>
              <a:rPr kumimoji="1" lang="en-US" altLang="ja-JP" sz="1600" dirty="0">
                <a:solidFill>
                  <a:schemeClr val="bg1"/>
                </a:solidFill>
              </a:rPr>
              <a:t>Stopping node-exporter...</a:t>
            </a:r>
            <a:r>
              <a:rPr kumimoji="1" lang="en-US" altLang="ja-JP" sz="1600" dirty="0">
                <a:solidFill>
                  <a:srgbClr val="92D05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99510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447737" y="4907516"/>
            <a:ext cx="9180991" cy="1087748"/>
            <a:chOff x="420025" y="3246426"/>
            <a:chExt cx="9174642" cy="1087748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025" y="3246426"/>
              <a:ext cx="9174642" cy="1087748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288" y="4041129"/>
              <a:ext cx="504070" cy="280039"/>
            </a:xfrm>
            <a:prstGeom prst="rect">
              <a:avLst/>
            </a:prstGeom>
          </p:spPr>
        </p:pic>
      </p:grp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7" y="3641181"/>
            <a:ext cx="9180991" cy="11495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4.6</a:t>
            </a:r>
            <a:r>
              <a:rPr lang="ja-JP" altLang="en-US" dirty="0"/>
              <a:t>　アクション実行結果の確認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各種画面を確認する</a:t>
            </a:r>
            <a:endParaRPr kumimoji="1" lang="en-US" altLang="ja-JP" b="1" dirty="0"/>
          </a:p>
          <a:p>
            <a:pPr indent="0">
              <a:buNone/>
            </a:pPr>
            <a:r>
              <a:rPr lang="en-US" altLang="ja-JP" sz="1600" dirty="0"/>
              <a:t>OASE</a:t>
            </a:r>
            <a:r>
              <a:rPr lang="ja-JP" altLang="en-US" sz="1600" dirty="0"/>
              <a:t>の「リクエスト履歴」と「アクション履歴」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画面に該当のディシジョンテーブル名が上がっている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ことを確認します。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OASE</a:t>
            </a:r>
            <a:r>
              <a:rPr lang="ja-JP" altLang="en-US" sz="1600" dirty="0"/>
              <a:t>では</a:t>
            </a:r>
            <a:r>
              <a:rPr lang="en-US" altLang="ja-JP" sz="1600" dirty="0"/>
              <a:t>status</a:t>
            </a:r>
            <a:r>
              <a:rPr lang="ja-JP" altLang="en-US" sz="1600" dirty="0"/>
              <a:t>が</a:t>
            </a:r>
            <a:r>
              <a:rPr lang="en-US" altLang="ja-JP" sz="1600" dirty="0"/>
              <a:t>Alerting</a:t>
            </a:r>
            <a:r>
              <a:rPr lang="ja-JP" altLang="en-US" sz="1600" dirty="0"/>
              <a:t>になったタイミングで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ルールを評価し、履歴に反映します</a:t>
            </a:r>
            <a:endParaRPr lang="en-US" altLang="ja-JP" sz="1600" b="1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648631" y="1098695"/>
            <a:ext cx="4980097" cy="4128657"/>
            <a:chOff x="4576622" y="1420893"/>
            <a:chExt cx="4980097" cy="4128657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4367" y="1420893"/>
              <a:ext cx="4142352" cy="2003726"/>
            </a:xfrm>
            <a:prstGeom prst="rect">
              <a:avLst/>
            </a:prstGeom>
          </p:spPr>
        </p:pic>
        <p:grpSp>
          <p:nvGrpSpPr>
            <p:cNvPr id="6" name="グループ化 5"/>
            <p:cNvGrpSpPr/>
            <p:nvPr/>
          </p:nvGrpSpPr>
          <p:grpSpPr>
            <a:xfrm>
              <a:off x="4576622" y="1731303"/>
              <a:ext cx="4376017" cy="3818247"/>
              <a:chOff x="4576622" y="1731303"/>
              <a:chExt cx="4376017" cy="3818247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7608210" y="1731303"/>
                <a:ext cx="216030" cy="114115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cxnSp>
            <p:nvCxnSpPr>
              <p:cNvPr id="8" name="直線矢印コネクタ 7"/>
              <p:cNvCxnSpPr>
                <a:stCxn id="7" idx="2"/>
              </p:cNvCxnSpPr>
              <p:nvPr/>
            </p:nvCxnSpPr>
            <p:spPr bwMode="auto">
              <a:xfrm flipH="1">
                <a:off x="4799821" y="2872459"/>
                <a:ext cx="2916404" cy="2677091"/>
              </a:xfrm>
              <a:prstGeom prst="straightConnector1">
                <a:avLst/>
              </a:prstGeom>
              <a:solidFill>
                <a:schemeClr val="bg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線矢印コネクタ 8"/>
              <p:cNvCxnSpPr>
                <a:stCxn id="7" idx="2"/>
              </p:cNvCxnSpPr>
              <p:nvPr/>
            </p:nvCxnSpPr>
            <p:spPr bwMode="auto">
              <a:xfrm flipH="1">
                <a:off x="4576622" y="2872459"/>
                <a:ext cx="3139603" cy="1626022"/>
              </a:xfrm>
              <a:prstGeom prst="straightConnector1">
                <a:avLst/>
              </a:prstGeom>
              <a:solidFill>
                <a:schemeClr val="bg1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800479" y="1761899"/>
                <a:ext cx="115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ja-JP" b="1" dirty="0">
                    <a:solidFill>
                      <a:srgbClr val="FF0000"/>
                    </a:solidFill>
                  </a:rPr>
                  <a:t>lerting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線矢印コネクタ 10"/>
              <p:cNvCxnSpPr/>
              <p:nvPr/>
            </p:nvCxnSpPr>
            <p:spPr bwMode="auto">
              <a:xfrm flipH="1">
                <a:off x="7742075" y="1991715"/>
                <a:ext cx="660334" cy="184666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グループ化 11"/>
          <p:cNvGrpSpPr/>
          <p:nvPr/>
        </p:nvGrpSpPr>
        <p:grpSpPr>
          <a:xfrm>
            <a:off x="9775342" y="723899"/>
            <a:ext cx="2182841" cy="2820838"/>
            <a:chOff x="8832380" y="1271926"/>
            <a:chExt cx="2856566" cy="3419344"/>
          </a:xfrm>
        </p:grpSpPr>
        <p:sp>
          <p:nvSpPr>
            <p:cNvPr id="13" name="正方形/長方形 12"/>
            <p:cNvSpPr/>
            <p:nvPr/>
          </p:nvSpPr>
          <p:spPr bwMode="auto">
            <a:xfrm>
              <a:off x="8832380" y="1271926"/>
              <a:ext cx="2856566" cy="34193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8939884" y="2514388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8939884" y="3047480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8939884" y="1981296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8939884" y="3580572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アラート発火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8939884" y="4113666"/>
              <a:ext cx="2665393" cy="432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8939884" y="1448204"/>
              <a:ext cx="2665393" cy="43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74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　はじめに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/>
              <a:t>Grafana</a:t>
            </a:r>
            <a:r>
              <a:rPr lang="ja-JP" altLang="en-US" dirty="0"/>
              <a:t>連携</a:t>
            </a:r>
            <a:r>
              <a:rPr lang="en-US" altLang="ja-JP" dirty="0"/>
              <a:t>【</a:t>
            </a:r>
            <a:r>
              <a:rPr lang="ja-JP" altLang="en-US" dirty="0"/>
              <a:t>実習</a:t>
            </a:r>
            <a:r>
              <a:rPr lang="en-US" altLang="ja-JP" dirty="0"/>
              <a:t>】</a:t>
            </a:r>
            <a:r>
              <a:rPr lang="ja-JP" altLang="en-US" dirty="0"/>
              <a:t>について 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69070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本書について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本書では </a:t>
            </a:r>
            <a:r>
              <a:rPr lang="en-US" altLang="ja-JP" dirty="0"/>
              <a:t>Exastro OASE </a:t>
            </a:r>
            <a:r>
              <a:rPr lang="ja-JP" altLang="en-US" dirty="0"/>
              <a:t>と監視ソフトウェア「</a:t>
            </a:r>
            <a:r>
              <a:rPr lang="en-US" altLang="ja-JP" dirty="0" err="1"/>
              <a:t>Grafana</a:t>
            </a:r>
            <a:r>
              <a:rPr lang="ja-JP" altLang="en-US" dirty="0"/>
              <a:t>」の連携について</a:t>
            </a:r>
            <a:br>
              <a:rPr lang="en-US" altLang="ja-JP" dirty="0"/>
            </a:br>
            <a:r>
              <a:rPr lang="ja-JP" altLang="en-US" dirty="0"/>
              <a:t>解説しています。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OASE </a:t>
            </a:r>
            <a:r>
              <a:rPr lang="ja-JP" altLang="en-US" dirty="0"/>
              <a:t>はいくつかのソフトウェアと連携が可能ですが、本書では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「</a:t>
            </a:r>
            <a:r>
              <a:rPr lang="en-US" altLang="ja-JP" dirty="0" err="1"/>
              <a:t>Grafana</a:t>
            </a:r>
            <a:r>
              <a:rPr lang="en-US" altLang="ja-JP" dirty="0"/>
              <a:t> </a:t>
            </a:r>
            <a:r>
              <a:rPr lang="ja-JP" altLang="en-US" dirty="0"/>
              <a:t>アダプタ」および「メールドライバ」との連携をします。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包括的な内容は、</a:t>
            </a:r>
            <a:r>
              <a:rPr lang="en-US" altLang="ja-JP" dirty="0"/>
              <a:t>OASE </a:t>
            </a:r>
            <a:r>
              <a:rPr lang="ja-JP" altLang="en-US" dirty="0"/>
              <a:t>の公式マニュアル集である </a:t>
            </a:r>
            <a:r>
              <a:rPr lang="en-US" altLang="ja-JP" dirty="0" err="1">
                <a:hlinkClick r:id="rId2"/>
              </a:rPr>
              <a:t>OASE_docs</a:t>
            </a:r>
            <a:r>
              <a:rPr lang="en-US" altLang="ja-JP" dirty="0"/>
              <a:t> </a:t>
            </a:r>
            <a:r>
              <a:rPr lang="ja-JP" altLang="en-US" dirty="0"/>
              <a:t>をご参照</a:t>
            </a:r>
            <a:br>
              <a:rPr lang="en-US" altLang="ja-JP" dirty="0"/>
            </a:br>
            <a:r>
              <a:rPr lang="ja-JP" altLang="en-US" dirty="0"/>
              <a:t>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dirty="0"/>
              <a:t>前提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OASE </a:t>
            </a:r>
            <a:r>
              <a:rPr lang="ja-JP" altLang="en-US" dirty="0"/>
              <a:t>および以下の設定が完了していること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「① </a:t>
            </a:r>
            <a:r>
              <a:rPr lang="en-US" altLang="ja-JP" dirty="0"/>
              <a:t>OASE </a:t>
            </a:r>
            <a:r>
              <a:rPr lang="ja-JP" altLang="en-US" dirty="0"/>
              <a:t>インストール」～「③ メールの送信確認」については、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OASE</a:t>
            </a:r>
            <a:r>
              <a:rPr lang="ja-JP" altLang="en-US" dirty="0">
                <a:hlinkClick r:id="rId3"/>
              </a:rPr>
              <a:t> クイックスタート</a:t>
            </a:r>
            <a:r>
              <a:rPr lang="ja-JP" altLang="en-US" dirty="0"/>
              <a:t>の「</a:t>
            </a:r>
            <a:r>
              <a:rPr lang="en-US" altLang="ja-JP" dirty="0"/>
              <a:t>1.1 </a:t>
            </a:r>
            <a:r>
              <a:rPr lang="ja-JP" altLang="en-US" dirty="0"/>
              <a:t>クイックスタートについて （</a:t>
            </a:r>
            <a:r>
              <a:rPr lang="en-US" altLang="ja-JP" dirty="0"/>
              <a:t>2/3</a:t>
            </a:r>
            <a:r>
              <a:rPr lang="ja-JP" altLang="en-US" dirty="0"/>
              <a:t>）」を参照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「④</a:t>
            </a:r>
            <a:r>
              <a:rPr lang="en-US" altLang="ja-JP" dirty="0" err="1"/>
              <a:t>Grafana</a:t>
            </a:r>
            <a:r>
              <a:rPr lang="ja-JP" altLang="en-US" dirty="0"/>
              <a:t>アダプタインストール」については、</a:t>
            </a:r>
            <a:br>
              <a:rPr lang="en-US" altLang="ja-JP" dirty="0"/>
            </a:br>
            <a:r>
              <a:rPr lang="ja-JP" altLang="en-US" dirty="0">
                <a:hlinkClick r:id="rId4"/>
              </a:rPr>
              <a:t>環境構築マニュアル </a:t>
            </a:r>
            <a:r>
              <a:rPr lang="en-US" altLang="ja-JP" dirty="0">
                <a:hlinkClick r:id="rId4"/>
              </a:rPr>
              <a:t>-</a:t>
            </a:r>
            <a:r>
              <a:rPr lang="ja-JP" altLang="en-US" dirty="0">
                <a:hlinkClick r:id="rId4"/>
              </a:rPr>
              <a:t>ドライバインストール編</a:t>
            </a:r>
            <a:r>
              <a:rPr lang="en-US" altLang="ja-JP" dirty="0">
                <a:hlinkClick r:id="rId4"/>
              </a:rPr>
              <a:t>-</a:t>
            </a:r>
            <a:r>
              <a:rPr lang="en-US" altLang="ja-JP" dirty="0"/>
              <a:t> </a:t>
            </a:r>
            <a:r>
              <a:rPr lang="ja-JP" altLang="en-US" dirty="0"/>
              <a:t>を参照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「⑤</a:t>
            </a:r>
            <a:r>
              <a:rPr lang="en-US" altLang="ja-JP" dirty="0" err="1"/>
              <a:t>Grafana</a:t>
            </a:r>
            <a:r>
              <a:rPr lang="ja-JP" altLang="en-US" dirty="0"/>
              <a:t>のインストール」～「⑥</a:t>
            </a:r>
            <a:r>
              <a:rPr lang="en-US" altLang="ja-JP" dirty="0" err="1"/>
              <a:t>Grafana</a:t>
            </a:r>
            <a:r>
              <a:rPr lang="ja-JP" altLang="en-US" dirty="0"/>
              <a:t>の設定」については別途</a:t>
            </a:r>
            <a:br>
              <a:rPr lang="en-US" altLang="ja-JP" dirty="0"/>
            </a:br>
            <a:r>
              <a:rPr lang="ja-JP" altLang="en-US" dirty="0"/>
              <a:t>公式ドキュメントなどを参照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7320170" y="1603656"/>
            <a:ext cx="4248000" cy="4680650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導入イメージ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7455118" y="1772769"/>
            <a:ext cx="3482687" cy="3888033"/>
          </a:xfrm>
          <a:prstGeom prst="roundRect">
            <a:avLst>
              <a:gd name="adj" fmla="val 2641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前提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987594" y="2180851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OASE</a:t>
            </a:r>
            <a:r>
              <a:rPr lang="ja-JP" altLang="en-US" sz="1400" b="1" dirty="0">
                <a:latin typeface="+mn-ea"/>
              </a:rPr>
              <a:t>インストール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987594" y="2764792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メールドライバ</a:t>
            </a:r>
            <a:r>
              <a:rPr kumimoji="1" lang="ja-JP" altLang="en-US" sz="1400" b="1" dirty="0">
                <a:latin typeface="+mn-ea"/>
              </a:rPr>
              <a:t>インストール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987594" y="3360163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メールの送信確認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455118" y="5805330"/>
            <a:ext cx="3482687" cy="359543"/>
          </a:xfrm>
          <a:prstGeom prst="roundRect">
            <a:avLst>
              <a:gd name="adj" fmla="val 13488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  <a:latin typeface="+mn-ea"/>
              </a:rPr>
              <a:t>Grafana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連携（本書）実行可能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9196461" y="2595366"/>
            <a:ext cx="0" cy="1801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>
            <a:off x="9196461" y="3191198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矢印コネクタ 16"/>
          <p:cNvCxnSpPr/>
          <p:nvPr/>
        </p:nvCxnSpPr>
        <p:spPr bwMode="auto">
          <a:xfrm>
            <a:off x="9196461" y="5540150"/>
            <a:ext cx="0" cy="2754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片側の 2 つの角を丸めた四角形 17"/>
          <p:cNvSpPr/>
          <p:nvPr/>
        </p:nvSpPr>
        <p:spPr bwMode="auto">
          <a:xfrm rot="16200000">
            <a:off x="7651048" y="2162852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①</a:t>
            </a:r>
          </a:p>
        </p:txBody>
      </p:sp>
      <p:sp>
        <p:nvSpPr>
          <p:cNvPr id="19" name="片側の 2 つの角を丸めた四角形 18"/>
          <p:cNvSpPr/>
          <p:nvPr/>
        </p:nvSpPr>
        <p:spPr bwMode="auto">
          <a:xfrm rot="16200000">
            <a:off x="7651048" y="2746793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0" name="片側の 2 つの角を丸めた四角形 19"/>
          <p:cNvSpPr/>
          <p:nvPr/>
        </p:nvSpPr>
        <p:spPr bwMode="auto">
          <a:xfrm rot="16200000">
            <a:off x="7651048" y="3342164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③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7982683" y="4533760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>
                <a:latin typeface="+mn-ea"/>
              </a:rPr>
              <a:t>Grafana</a:t>
            </a:r>
            <a:r>
              <a:rPr lang="ja-JP" altLang="en-US" sz="1400" b="1" dirty="0">
                <a:latin typeface="+mn-ea"/>
              </a:rPr>
              <a:t>のインストール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9191550" y="4372167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片側の 2 つの角を丸めた四角形 22"/>
          <p:cNvSpPr/>
          <p:nvPr/>
        </p:nvSpPr>
        <p:spPr bwMode="auto">
          <a:xfrm rot="16200000">
            <a:off x="7646137" y="4515761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⑤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995982" y="3944227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>
                <a:latin typeface="+mn-ea"/>
              </a:rPr>
              <a:t>Grafana</a:t>
            </a:r>
            <a:r>
              <a:rPr lang="ja-JP" altLang="en-US" sz="1400" b="1" dirty="0">
                <a:latin typeface="+mn-ea"/>
              </a:rPr>
              <a:t>アダプタ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ja-JP" altLang="en-US" sz="1400" b="1" dirty="0">
                <a:latin typeface="+mn-ea"/>
              </a:rPr>
              <a:t>インストール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9204849" y="3781683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片側の 2 つの角を丸めた四角形 25"/>
          <p:cNvSpPr/>
          <p:nvPr/>
        </p:nvSpPr>
        <p:spPr bwMode="auto">
          <a:xfrm rot="16200000">
            <a:off x="7659436" y="3925982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④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7982683" y="5119809"/>
            <a:ext cx="2768091" cy="432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>
                <a:latin typeface="+mn-ea"/>
              </a:rPr>
              <a:t>Grafana</a:t>
            </a:r>
            <a:r>
              <a:rPr lang="ja-JP" altLang="en-US" sz="1400" b="1" dirty="0">
                <a:latin typeface="+mn-ea"/>
              </a:rPr>
              <a:t>の設定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8" name="直線矢印コネクタ 27"/>
          <p:cNvCxnSpPr/>
          <p:nvPr/>
        </p:nvCxnSpPr>
        <p:spPr bwMode="auto">
          <a:xfrm>
            <a:off x="9191550" y="4956475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片側の 2 つの角を丸めた四角形 29"/>
          <p:cNvSpPr/>
          <p:nvPr/>
        </p:nvSpPr>
        <p:spPr bwMode="auto">
          <a:xfrm rot="16200000">
            <a:off x="7646137" y="5101810"/>
            <a:ext cx="432000" cy="468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8525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/>
              <a:t>Grafana</a:t>
            </a:r>
            <a:r>
              <a:rPr lang="ja-JP" altLang="en-US" dirty="0"/>
              <a:t>連携</a:t>
            </a:r>
            <a:r>
              <a:rPr lang="en-US" altLang="ja-JP" dirty="0"/>
              <a:t>【</a:t>
            </a:r>
            <a:r>
              <a:rPr lang="ja-JP" altLang="en-US" dirty="0"/>
              <a:t>実習</a:t>
            </a:r>
            <a:r>
              <a:rPr lang="en-US" altLang="ja-JP" dirty="0"/>
              <a:t>】</a:t>
            </a:r>
            <a:r>
              <a:rPr lang="ja-JP" altLang="en-US" dirty="0"/>
              <a:t>について 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/>
              <a:t>Grafana</a:t>
            </a:r>
            <a:r>
              <a:rPr kumimoji="1" lang="ja-JP" altLang="en-US" b="1" dirty="0"/>
              <a:t>連携メニュー概要</a:t>
            </a:r>
            <a:endParaRPr kumimoji="1" lang="en-US" altLang="ja-JP" b="1" dirty="0"/>
          </a:p>
          <a:p>
            <a:pPr marL="144000" indent="0">
              <a:buNone/>
            </a:pPr>
            <a:r>
              <a:rPr lang="en-US" altLang="ja-JP" sz="1600" dirty="0" err="1"/>
              <a:t>Grafana</a:t>
            </a:r>
            <a:r>
              <a:rPr kumimoji="1" lang="ja-JP" altLang="en-US" sz="1600" dirty="0"/>
              <a:t>との連携では、下記のメニューを操作します。</a:t>
            </a:r>
            <a:endParaRPr kumimoji="1" lang="en-US" altLang="ja-JP" sz="1600" dirty="0"/>
          </a:p>
          <a:p>
            <a:pPr marL="144000" indent="0">
              <a:buNone/>
            </a:pPr>
            <a:r>
              <a:rPr lang="ja-JP" altLang="en-US" sz="1600" dirty="0"/>
              <a:t>それぞれのメニュー機能についての説明は、</a:t>
            </a:r>
            <a:r>
              <a:rPr lang="en-US" altLang="ja-JP" sz="1600" dirty="0"/>
              <a:t>Exastro OASE</a:t>
            </a:r>
            <a:r>
              <a:rPr lang="ja-JP" altLang="en-US" sz="1600" dirty="0"/>
              <a:t>の公式マニュアル集である</a:t>
            </a:r>
            <a:r>
              <a:rPr lang="en-US" altLang="ja-JP" sz="1600" dirty="0"/>
              <a:t> </a:t>
            </a:r>
            <a:r>
              <a:rPr lang="en-US" altLang="ja-JP" sz="1600" dirty="0" err="1">
                <a:hlinkClick r:id="rId2"/>
              </a:rPr>
              <a:t>OASE_docs</a:t>
            </a:r>
            <a:r>
              <a:rPr lang="en-US" altLang="ja-JP" sz="1600" dirty="0"/>
              <a:t> </a:t>
            </a:r>
            <a:r>
              <a:rPr lang="ja-JP" altLang="en-US" sz="1600" dirty="0"/>
              <a:t>をご参照ください。</a:t>
            </a:r>
            <a:endParaRPr lang="en-US" altLang="ja-JP" sz="1600" dirty="0"/>
          </a:p>
          <a:p>
            <a:pPr marL="144000" indent="0">
              <a:buNone/>
            </a:pP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6" y="2389746"/>
            <a:ext cx="8229196" cy="39086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9116808" y="2406129"/>
            <a:ext cx="2782676" cy="131091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03911"/>
              </p:ext>
            </p:extLst>
          </p:nvPr>
        </p:nvGraphicFramePr>
        <p:xfrm>
          <a:off x="9387990" y="2730550"/>
          <a:ext cx="2090672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90672">
                  <a:extLst>
                    <a:ext uri="{9D8B030D-6E8A-4147-A177-3AD203B41FA5}">
                      <a16:colId xmlns:a16="http://schemas.microsoft.com/office/drawing/2014/main" val="3541347716"/>
                    </a:ext>
                  </a:extLst>
                </a:gridCol>
              </a:tblGrid>
              <a:tr h="285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画面名称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38788"/>
                  </a:ext>
                </a:extLst>
              </a:tr>
              <a:tr h="285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アクション設定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4169"/>
                  </a:ext>
                </a:extLst>
              </a:tr>
              <a:tr h="285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監視アダプタ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6783"/>
                  </a:ext>
                </a:extLst>
              </a:tr>
            </a:tbl>
          </a:graphicData>
        </a:graphic>
      </p:graphicFrame>
      <p:cxnSp>
        <p:nvCxnSpPr>
          <p:cNvPr id="7" name="直線コネクタ 6"/>
          <p:cNvCxnSpPr>
            <a:stCxn id="15" idx="3"/>
            <a:endCxn id="5" idx="1"/>
          </p:cNvCxnSpPr>
          <p:nvPr/>
        </p:nvCxnSpPr>
        <p:spPr bwMode="auto">
          <a:xfrm>
            <a:off x="3228996" y="2506393"/>
            <a:ext cx="5887812" cy="5551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9151770" y="2475213"/>
            <a:ext cx="237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カテゴリ：システム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9116808" y="3913151"/>
            <a:ext cx="2782676" cy="256881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88095" y="4067053"/>
            <a:ext cx="237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カテゴリ：ルール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55739"/>
              </p:ext>
            </p:extLst>
          </p:nvPr>
        </p:nvGraphicFramePr>
        <p:xfrm>
          <a:off x="9431921" y="4448875"/>
          <a:ext cx="211371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3718">
                  <a:extLst>
                    <a:ext uri="{9D8B030D-6E8A-4147-A177-3AD203B41FA5}">
                      <a16:colId xmlns:a16="http://schemas.microsoft.com/office/drawing/2014/main" val="2496991478"/>
                    </a:ext>
                  </a:extLst>
                </a:gridCol>
              </a:tblGrid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画面名称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01813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ディシジョンテーブル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1180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トークン払い出し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8517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ルール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51069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リクエスト履歴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82564"/>
                  </a:ext>
                </a:extLst>
              </a:tr>
              <a:tr h="2836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アクション履歴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74212"/>
                  </a:ext>
                </a:extLst>
              </a:tr>
            </a:tbl>
          </a:graphicData>
        </a:graphic>
      </p:graphicFrame>
      <p:cxnSp>
        <p:nvCxnSpPr>
          <p:cNvPr id="12" name="直線コネクタ 11"/>
          <p:cNvCxnSpPr>
            <a:stCxn id="13" idx="2"/>
            <a:endCxn id="9" idx="1"/>
          </p:cNvCxnSpPr>
          <p:nvPr/>
        </p:nvCxnSpPr>
        <p:spPr bwMode="auto">
          <a:xfrm>
            <a:off x="1919420" y="2623039"/>
            <a:ext cx="7197388" cy="257452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 bwMode="auto">
          <a:xfrm>
            <a:off x="1487360" y="2389747"/>
            <a:ext cx="864120" cy="2332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3B2CDB-E1DF-4901-B210-8A5108AA8B9D}"/>
              </a:ext>
            </a:extLst>
          </p:cNvPr>
          <p:cNvSpPr/>
          <p:nvPr/>
        </p:nvSpPr>
        <p:spPr bwMode="auto">
          <a:xfrm>
            <a:off x="2364876" y="2389747"/>
            <a:ext cx="864120" cy="2332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830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　</a:t>
            </a:r>
            <a:r>
              <a:rPr lang="ja-JP" altLang="en-US" dirty="0"/>
              <a:t>シナリオ説明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83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本書のシナリオ 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シナリオ</a:t>
            </a:r>
            <a:endParaRPr kumimoji="1" lang="en-US" altLang="ja-JP" b="1" dirty="0"/>
          </a:p>
          <a:p>
            <a:pPr indent="0">
              <a:buNone/>
            </a:pPr>
            <a:r>
              <a:rPr lang="ja-JP" altLang="en-US" sz="1600" dirty="0"/>
              <a:t>下図は本書で実行するシナリオのイメージです。</a:t>
            </a:r>
            <a:br>
              <a:rPr lang="en-US" altLang="ja-JP" sz="1600" dirty="0"/>
            </a:br>
            <a:r>
              <a:rPr lang="ja-JP" altLang="en-US" sz="1600" dirty="0"/>
              <a:t>監視対象のインスタンスが</a:t>
            </a:r>
            <a:r>
              <a:rPr lang="en-US" altLang="ja-JP" sz="1600" dirty="0"/>
              <a:t> Down </a:t>
            </a:r>
            <a:r>
              <a:rPr lang="ja-JP" altLang="en-US" sz="1600" dirty="0"/>
              <a:t>することでアラートが発生し、</a:t>
            </a:r>
            <a:r>
              <a:rPr lang="en-US" altLang="ja-JP" sz="1600" dirty="0"/>
              <a:t>OASE </a:t>
            </a:r>
            <a:r>
              <a:rPr lang="ja-JP" altLang="en-US" sz="1600" dirty="0"/>
              <a:t>が連動してアクションを実行します。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実際には、監視対象のインスタンスにある </a:t>
            </a:r>
            <a:r>
              <a:rPr lang="en-US" altLang="ja-JP" sz="1600" dirty="0"/>
              <a:t>Node Exporter </a:t>
            </a:r>
            <a:r>
              <a:rPr lang="ja-JP" altLang="en-US" sz="1600" dirty="0"/>
              <a:t>のコンテナを停止させます。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endParaRPr kumimoji="1"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kumimoji="1" lang="en-US" altLang="ja-JP" sz="1600" dirty="0"/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 bwMode="gray">
          <a:xfrm>
            <a:off x="936671" y="3150425"/>
            <a:ext cx="929889" cy="1600620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3" name="フリーフォーム 3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551230" y="4941106"/>
            <a:ext cx="1730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監視対象サーバ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52354" y="4941106"/>
            <a:ext cx="208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Grafana</a:t>
            </a:r>
            <a:r>
              <a:rPr lang="ja-JP" altLang="en-US" sz="1600" dirty="0"/>
              <a:t>サーバ</a:t>
            </a:r>
            <a:endParaRPr kumimoji="1" lang="ja-JP" altLang="en-US" sz="16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14002" y="4946772"/>
            <a:ext cx="140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OASE</a:t>
            </a:r>
            <a:r>
              <a:rPr lang="ja-JP" altLang="en-US" sz="1600" dirty="0"/>
              <a:t>サーバ</a:t>
            </a:r>
            <a:endParaRPr kumimoji="1" lang="ja-JP" altLang="en-US" sz="1600" dirty="0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354CE80-49FB-4388-83BA-94DF9E40A5E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43728" y="3514955"/>
            <a:ext cx="1551496" cy="1089802"/>
            <a:chOff x="-1828973" y="2716213"/>
            <a:chExt cx="2020481" cy="1419225"/>
          </a:xfrm>
        </p:grpSpPr>
        <p:sp>
          <p:nvSpPr>
            <p:cNvPr id="49" name="フリーフォーム: 図形 349">
              <a:extLst>
                <a:ext uri="{FF2B5EF4-FFF2-40B4-BE49-F238E27FC236}">
                  <a16:creationId xmlns:a16="http://schemas.microsoft.com/office/drawing/2014/main" id="{60755967-856B-4CFA-ABED-87AE21916C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1828973" y="2716213"/>
              <a:ext cx="2020481" cy="1419225"/>
            </a:xfrm>
            <a:custGeom>
              <a:avLst/>
              <a:gdLst>
                <a:gd name="connsiteX0" fmla="*/ 915581 w 2020481"/>
                <a:gd name="connsiteY0" fmla="*/ 898525 h 1419225"/>
                <a:gd name="connsiteX1" fmla="*/ 937889 w 2020481"/>
                <a:gd name="connsiteY1" fmla="*/ 930275 h 1419225"/>
                <a:gd name="connsiteX2" fmla="*/ 1157782 w 2020481"/>
                <a:gd name="connsiteY2" fmla="*/ 917575 h 1419225"/>
                <a:gd name="connsiteX3" fmla="*/ 1266135 w 2020481"/>
                <a:gd name="connsiteY3" fmla="*/ 1006475 h 1419225"/>
                <a:gd name="connsiteX4" fmla="*/ 1342619 w 2020481"/>
                <a:gd name="connsiteY4" fmla="*/ 1006475 h 1419225"/>
                <a:gd name="connsiteX5" fmla="*/ 1342619 w 2020481"/>
                <a:gd name="connsiteY5" fmla="*/ 898525 h 1419225"/>
                <a:gd name="connsiteX6" fmla="*/ 915581 w 2020481"/>
                <a:gd name="connsiteY6" fmla="*/ 898525 h 1419225"/>
                <a:gd name="connsiteX7" fmla="*/ 847905 w 2020481"/>
                <a:gd name="connsiteY7" fmla="*/ 123825 h 1419225"/>
                <a:gd name="connsiteX8" fmla="*/ 1956580 w 2020481"/>
                <a:gd name="connsiteY8" fmla="*/ 123825 h 1419225"/>
                <a:gd name="connsiteX9" fmla="*/ 1982141 w 2020481"/>
                <a:gd name="connsiteY9" fmla="*/ 149413 h 1419225"/>
                <a:gd name="connsiteX10" fmla="*/ 1982141 w 2020481"/>
                <a:gd name="connsiteY10" fmla="*/ 872278 h 1419225"/>
                <a:gd name="connsiteX11" fmla="*/ 1956580 w 2020481"/>
                <a:gd name="connsiteY11" fmla="*/ 897867 h 1419225"/>
                <a:gd name="connsiteX12" fmla="*/ 1464546 w 2020481"/>
                <a:gd name="connsiteY12" fmla="*/ 897867 h 1419225"/>
                <a:gd name="connsiteX13" fmla="*/ 1464546 w 2020481"/>
                <a:gd name="connsiteY13" fmla="*/ 1006616 h 1419225"/>
                <a:gd name="connsiteX14" fmla="*/ 1758488 w 2020481"/>
                <a:gd name="connsiteY14" fmla="*/ 1006616 h 1419225"/>
                <a:gd name="connsiteX15" fmla="*/ 1784049 w 2020481"/>
                <a:gd name="connsiteY15" fmla="*/ 1032204 h 1419225"/>
                <a:gd name="connsiteX16" fmla="*/ 1784049 w 2020481"/>
                <a:gd name="connsiteY16" fmla="*/ 1102572 h 1419225"/>
                <a:gd name="connsiteX17" fmla="*/ 1758488 w 2020481"/>
                <a:gd name="connsiteY17" fmla="*/ 1128160 h 1419225"/>
                <a:gd name="connsiteX18" fmla="*/ 1055582 w 2020481"/>
                <a:gd name="connsiteY18" fmla="*/ 1128160 h 1419225"/>
                <a:gd name="connsiteX19" fmla="*/ 889440 w 2020481"/>
                <a:gd name="connsiteY19" fmla="*/ 1140954 h 1419225"/>
                <a:gd name="connsiteX20" fmla="*/ 883050 w 2020481"/>
                <a:gd name="connsiteY20" fmla="*/ 1140954 h 1419225"/>
                <a:gd name="connsiteX21" fmla="*/ 796784 w 2020481"/>
                <a:gd name="connsiteY21" fmla="*/ 1092976 h 1419225"/>
                <a:gd name="connsiteX22" fmla="*/ 726493 w 2020481"/>
                <a:gd name="connsiteY22" fmla="*/ 987425 h 1419225"/>
                <a:gd name="connsiteX23" fmla="*/ 726493 w 2020481"/>
                <a:gd name="connsiteY23" fmla="*/ 1160145 h 1419225"/>
                <a:gd name="connsiteX24" fmla="*/ 1975751 w 2020481"/>
                <a:gd name="connsiteY24" fmla="*/ 1160145 h 1419225"/>
                <a:gd name="connsiteX25" fmla="*/ 2020481 w 2020481"/>
                <a:gd name="connsiteY25" fmla="*/ 1204924 h 1419225"/>
                <a:gd name="connsiteX26" fmla="*/ 1975751 w 2020481"/>
                <a:gd name="connsiteY26" fmla="*/ 1249704 h 1419225"/>
                <a:gd name="connsiteX27" fmla="*/ 726493 w 2020481"/>
                <a:gd name="connsiteY27" fmla="*/ 1249704 h 1419225"/>
                <a:gd name="connsiteX28" fmla="*/ 726493 w 2020481"/>
                <a:gd name="connsiteY28" fmla="*/ 1419225 h 1419225"/>
                <a:gd name="connsiteX29" fmla="*/ 240848 w 2020481"/>
                <a:gd name="connsiteY29" fmla="*/ 1419225 h 1419225"/>
                <a:gd name="connsiteX30" fmla="*/ 240848 w 2020481"/>
                <a:gd name="connsiteY30" fmla="*/ 1144153 h 1419225"/>
                <a:gd name="connsiteX31" fmla="*/ 116242 w 2020481"/>
                <a:gd name="connsiteY31" fmla="*/ 1163344 h 1419225"/>
                <a:gd name="connsiteX32" fmla="*/ 103462 w 2020481"/>
                <a:gd name="connsiteY32" fmla="*/ 1163344 h 1419225"/>
                <a:gd name="connsiteX33" fmla="*/ 17196 w 2020481"/>
                <a:gd name="connsiteY33" fmla="*/ 1118564 h 1419225"/>
                <a:gd name="connsiteX34" fmla="*/ 14001 w 2020481"/>
                <a:gd name="connsiteY34" fmla="*/ 1009815 h 1419225"/>
                <a:gd name="connsiteX35" fmla="*/ 205703 w 2020481"/>
                <a:gd name="connsiteY35" fmla="*/ 657978 h 1419225"/>
                <a:gd name="connsiteX36" fmla="*/ 240848 w 2020481"/>
                <a:gd name="connsiteY36" fmla="*/ 622794 h 1419225"/>
                <a:gd name="connsiteX37" fmla="*/ 483671 w 2020481"/>
                <a:gd name="connsiteY37" fmla="*/ 562022 h 1419225"/>
                <a:gd name="connsiteX38" fmla="*/ 726493 w 2020481"/>
                <a:gd name="connsiteY38" fmla="*/ 625993 h 1419225"/>
                <a:gd name="connsiteX39" fmla="*/ 755249 w 2020481"/>
                <a:gd name="connsiteY39" fmla="*/ 654779 h 1419225"/>
                <a:gd name="connsiteX40" fmla="*/ 822344 w 2020481"/>
                <a:gd name="connsiteY40" fmla="*/ 757132 h 1419225"/>
                <a:gd name="connsiteX41" fmla="*/ 822344 w 2020481"/>
                <a:gd name="connsiteY41" fmla="*/ 149413 h 1419225"/>
                <a:gd name="connsiteX42" fmla="*/ 847905 w 2020481"/>
                <a:gd name="connsiteY42" fmla="*/ 123825 h 1419225"/>
                <a:gd name="connsiteX43" fmla="*/ 483781 w 2020481"/>
                <a:gd name="connsiteY43" fmla="*/ 0 h 1419225"/>
                <a:gd name="connsiteX44" fmla="*/ 704444 w 2020481"/>
                <a:gd name="connsiteY44" fmla="*/ 252413 h 1419225"/>
                <a:gd name="connsiteX45" fmla="*/ 483781 w 2020481"/>
                <a:gd name="connsiteY45" fmla="*/ 504826 h 1419225"/>
                <a:gd name="connsiteX46" fmla="*/ 263118 w 2020481"/>
                <a:gd name="connsiteY46" fmla="*/ 252413 h 1419225"/>
                <a:gd name="connsiteX47" fmla="*/ 483781 w 2020481"/>
                <a:gd name="connsiteY47" fmla="*/ 0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020481" h="1419225">
                  <a:moveTo>
                    <a:pt x="915581" y="898525"/>
                  </a:moveTo>
                  <a:cubicBezTo>
                    <a:pt x="915581" y="898525"/>
                    <a:pt x="915581" y="898525"/>
                    <a:pt x="937889" y="930275"/>
                  </a:cubicBezTo>
                  <a:cubicBezTo>
                    <a:pt x="937889" y="930275"/>
                    <a:pt x="937889" y="930275"/>
                    <a:pt x="1157782" y="917575"/>
                  </a:cubicBezTo>
                  <a:cubicBezTo>
                    <a:pt x="1211958" y="914400"/>
                    <a:pt x="1259761" y="952500"/>
                    <a:pt x="1266135" y="1006475"/>
                  </a:cubicBezTo>
                  <a:cubicBezTo>
                    <a:pt x="1288443" y="1006475"/>
                    <a:pt x="1313937" y="1006475"/>
                    <a:pt x="1342619" y="1006475"/>
                  </a:cubicBezTo>
                  <a:cubicBezTo>
                    <a:pt x="1342619" y="1006475"/>
                    <a:pt x="1342619" y="1006475"/>
                    <a:pt x="1342619" y="898525"/>
                  </a:cubicBezTo>
                  <a:cubicBezTo>
                    <a:pt x="1342619" y="898525"/>
                    <a:pt x="1339432" y="898525"/>
                    <a:pt x="915581" y="898525"/>
                  </a:cubicBezTo>
                  <a:close/>
                  <a:moveTo>
                    <a:pt x="847905" y="123825"/>
                  </a:moveTo>
                  <a:cubicBezTo>
                    <a:pt x="847905" y="123825"/>
                    <a:pt x="847905" y="123825"/>
                    <a:pt x="1956580" y="123825"/>
                  </a:cubicBezTo>
                  <a:cubicBezTo>
                    <a:pt x="1972556" y="123825"/>
                    <a:pt x="1982141" y="133421"/>
                    <a:pt x="1982141" y="149413"/>
                  </a:cubicBezTo>
                  <a:cubicBezTo>
                    <a:pt x="1982141" y="149413"/>
                    <a:pt x="1982141" y="149413"/>
                    <a:pt x="1982141" y="872278"/>
                  </a:cubicBezTo>
                  <a:cubicBezTo>
                    <a:pt x="1982141" y="885073"/>
                    <a:pt x="1972556" y="897867"/>
                    <a:pt x="1956580" y="897867"/>
                  </a:cubicBezTo>
                  <a:cubicBezTo>
                    <a:pt x="1956580" y="897867"/>
                    <a:pt x="1956580" y="897867"/>
                    <a:pt x="1464546" y="897867"/>
                  </a:cubicBezTo>
                  <a:cubicBezTo>
                    <a:pt x="1464546" y="897867"/>
                    <a:pt x="1464546" y="897867"/>
                    <a:pt x="1464546" y="1006616"/>
                  </a:cubicBezTo>
                  <a:cubicBezTo>
                    <a:pt x="1464546" y="1006616"/>
                    <a:pt x="1464546" y="1006616"/>
                    <a:pt x="1758488" y="1006616"/>
                  </a:cubicBezTo>
                  <a:cubicBezTo>
                    <a:pt x="1774464" y="1006616"/>
                    <a:pt x="1784049" y="1016212"/>
                    <a:pt x="1784049" y="1032204"/>
                  </a:cubicBezTo>
                  <a:cubicBezTo>
                    <a:pt x="1784049" y="1032204"/>
                    <a:pt x="1784049" y="1032204"/>
                    <a:pt x="1784049" y="1102572"/>
                  </a:cubicBezTo>
                  <a:cubicBezTo>
                    <a:pt x="1784049" y="1118564"/>
                    <a:pt x="1774464" y="1128160"/>
                    <a:pt x="1758488" y="1128160"/>
                  </a:cubicBezTo>
                  <a:cubicBezTo>
                    <a:pt x="1758488" y="1128160"/>
                    <a:pt x="1758488" y="1128160"/>
                    <a:pt x="1055582" y="1128160"/>
                  </a:cubicBezTo>
                  <a:cubicBezTo>
                    <a:pt x="1055582" y="1128160"/>
                    <a:pt x="1055582" y="1128160"/>
                    <a:pt x="889440" y="1140954"/>
                  </a:cubicBezTo>
                  <a:cubicBezTo>
                    <a:pt x="886245" y="1140954"/>
                    <a:pt x="883050" y="1140954"/>
                    <a:pt x="883050" y="1140954"/>
                  </a:cubicBezTo>
                  <a:cubicBezTo>
                    <a:pt x="847905" y="1140954"/>
                    <a:pt x="815954" y="1121763"/>
                    <a:pt x="796784" y="1092976"/>
                  </a:cubicBezTo>
                  <a:cubicBezTo>
                    <a:pt x="796784" y="1092976"/>
                    <a:pt x="796784" y="1092976"/>
                    <a:pt x="726493" y="987425"/>
                  </a:cubicBezTo>
                  <a:cubicBezTo>
                    <a:pt x="726493" y="1048197"/>
                    <a:pt x="726493" y="1105770"/>
                    <a:pt x="726493" y="1160145"/>
                  </a:cubicBezTo>
                  <a:cubicBezTo>
                    <a:pt x="854295" y="1160145"/>
                    <a:pt x="1247283" y="1160145"/>
                    <a:pt x="1975751" y="1160145"/>
                  </a:cubicBezTo>
                  <a:cubicBezTo>
                    <a:pt x="2001311" y="1160145"/>
                    <a:pt x="2020481" y="1179336"/>
                    <a:pt x="2020481" y="1204924"/>
                  </a:cubicBezTo>
                  <a:cubicBezTo>
                    <a:pt x="2020481" y="1230513"/>
                    <a:pt x="2001311" y="1249704"/>
                    <a:pt x="1975751" y="1249704"/>
                  </a:cubicBezTo>
                  <a:cubicBezTo>
                    <a:pt x="1975751" y="1249704"/>
                    <a:pt x="1598737" y="1249704"/>
                    <a:pt x="726493" y="1249704"/>
                  </a:cubicBezTo>
                  <a:cubicBezTo>
                    <a:pt x="726493" y="1342461"/>
                    <a:pt x="726493" y="1409630"/>
                    <a:pt x="726493" y="1419225"/>
                  </a:cubicBezTo>
                  <a:cubicBezTo>
                    <a:pt x="726493" y="1419225"/>
                    <a:pt x="726493" y="1419225"/>
                    <a:pt x="240848" y="1419225"/>
                  </a:cubicBezTo>
                  <a:cubicBezTo>
                    <a:pt x="240848" y="1361652"/>
                    <a:pt x="240848" y="1259299"/>
                    <a:pt x="240848" y="1144153"/>
                  </a:cubicBezTo>
                  <a:cubicBezTo>
                    <a:pt x="240848" y="1144153"/>
                    <a:pt x="240848" y="1144153"/>
                    <a:pt x="116242" y="1163344"/>
                  </a:cubicBezTo>
                  <a:cubicBezTo>
                    <a:pt x="113047" y="1163344"/>
                    <a:pt x="106657" y="1163344"/>
                    <a:pt x="103462" y="1163344"/>
                  </a:cubicBezTo>
                  <a:cubicBezTo>
                    <a:pt x="68317" y="1163344"/>
                    <a:pt x="36366" y="1147351"/>
                    <a:pt x="17196" y="1118564"/>
                  </a:cubicBezTo>
                  <a:cubicBezTo>
                    <a:pt x="-5169" y="1086579"/>
                    <a:pt x="-5169" y="1044998"/>
                    <a:pt x="14001" y="1009815"/>
                  </a:cubicBezTo>
                  <a:cubicBezTo>
                    <a:pt x="14001" y="1009815"/>
                    <a:pt x="14001" y="1009815"/>
                    <a:pt x="205703" y="657978"/>
                  </a:cubicBezTo>
                  <a:cubicBezTo>
                    <a:pt x="215288" y="645184"/>
                    <a:pt x="224873" y="632390"/>
                    <a:pt x="240848" y="622794"/>
                  </a:cubicBezTo>
                  <a:cubicBezTo>
                    <a:pt x="240848" y="622794"/>
                    <a:pt x="285579" y="562022"/>
                    <a:pt x="483671" y="562022"/>
                  </a:cubicBezTo>
                  <a:cubicBezTo>
                    <a:pt x="681763" y="562022"/>
                    <a:pt x="726493" y="625993"/>
                    <a:pt x="726493" y="625993"/>
                  </a:cubicBezTo>
                  <a:cubicBezTo>
                    <a:pt x="739273" y="632390"/>
                    <a:pt x="748859" y="641985"/>
                    <a:pt x="755249" y="654779"/>
                  </a:cubicBezTo>
                  <a:cubicBezTo>
                    <a:pt x="755249" y="654779"/>
                    <a:pt x="755249" y="654779"/>
                    <a:pt x="822344" y="757132"/>
                  </a:cubicBezTo>
                  <a:cubicBezTo>
                    <a:pt x="822344" y="657978"/>
                    <a:pt x="822344" y="478861"/>
                    <a:pt x="822344" y="149413"/>
                  </a:cubicBezTo>
                  <a:cubicBezTo>
                    <a:pt x="822344" y="133421"/>
                    <a:pt x="835124" y="123825"/>
                    <a:pt x="847905" y="123825"/>
                  </a:cubicBezTo>
                  <a:close/>
                  <a:moveTo>
                    <a:pt x="483781" y="0"/>
                  </a:moveTo>
                  <a:cubicBezTo>
                    <a:pt x="605650" y="0"/>
                    <a:pt x="704444" y="113009"/>
                    <a:pt x="704444" y="252413"/>
                  </a:cubicBezTo>
                  <a:cubicBezTo>
                    <a:pt x="704444" y="391817"/>
                    <a:pt x="605650" y="504826"/>
                    <a:pt x="483781" y="504826"/>
                  </a:cubicBezTo>
                  <a:cubicBezTo>
                    <a:pt x="361912" y="504826"/>
                    <a:pt x="263118" y="391817"/>
                    <a:pt x="263118" y="252413"/>
                  </a:cubicBezTo>
                  <a:cubicBezTo>
                    <a:pt x="263118" y="113009"/>
                    <a:pt x="361912" y="0"/>
                    <a:pt x="483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0" name="フリーフォーム: 図形 348">
              <a:extLst>
                <a:ext uri="{FF2B5EF4-FFF2-40B4-BE49-F238E27FC236}">
                  <a16:creationId xmlns:a16="http://schemas.microsoft.com/office/drawing/2014/main" id="{4735829D-753B-4B7D-B63B-8C680F7E38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929267" y="2933701"/>
              <a:ext cx="985838" cy="587375"/>
            </a:xfrm>
            <a:custGeom>
              <a:avLst/>
              <a:gdLst>
                <a:gd name="connsiteX0" fmla="*/ 641350 w 985838"/>
                <a:gd name="connsiteY0" fmla="*/ 334962 h 587375"/>
                <a:gd name="connsiteX1" fmla="*/ 688975 w 985838"/>
                <a:gd name="connsiteY1" fmla="*/ 473075 h 587375"/>
                <a:gd name="connsiteX2" fmla="*/ 717550 w 985838"/>
                <a:gd name="connsiteY2" fmla="*/ 441325 h 587375"/>
                <a:gd name="connsiteX3" fmla="*/ 763588 w 985838"/>
                <a:gd name="connsiteY3" fmla="*/ 485775 h 587375"/>
                <a:gd name="connsiteX4" fmla="*/ 792163 w 985838"/>
                <a:gd name="connsiteY4" fmla="*/ 457200 h 587375"/>
                <a:gd name="connsiteX5" fmla="*/ 747713 w 985838"/>
                <a:gd name="connsiteY5" fmla="*/ 412750 h 587375"/>
                <a:gd name="connsiteX6" fmla="*/ 779463 w 985838"/>
                <a:gd name="connsiteY6" fmla="*/ 382587 h 587375"/>
                <a:gd name="connsiteX7" fmla="*/ 215900 w 985838"/>
                <a:gd name="connsiteY7" fmla="*/ 146050 h 587375"/>
                <a:gd name="connsiteX8" fmla="*/ 215900 w 985838"/>
                <a:gd name="connsiteY8" fmla="*/ 444500 h 587375"/>
                <a:gd name="connsiteX9" fmla="*/ 631825 w 985838"/>
                <a:gd name="connsiteY9" fmla="*/ 444500 h 587375"/>
                <a:gd name="connsiteX10" fmla="*/ 615950 w 985838"/>
                <a:gd name="connsiteY10" fmla="*/ 400050 h 587375"/>
                <a:gd name="connsiteX11" fmla="*/ 261938 w 985838"/>
                <a:gd name="connsiteY11" fmla="*/ 400050 h 587375"/>
                <a:gd name="connsiteX12" fmla="*/ 261938 w 985838"/>
                <a:gd name="connsiteY12" fmla="*/ 192087 h 587375"/>
                <a:gd name="connsiteX13" fmla="*/ 723900 w 985838"/>
                <a:gd name="connsiteY13" fmla="*/ 192087 h 587375"/>
                <a:gd name="connsiteX14" fmla="*/ 723900 w 985838"/>
                <a:gd name="connsiteY14" fmla="*/ 315912 h 587375"/>
                <a:gd name="connsiteX15" fmla="*/ 769938 w 985838"/>
                <a:gd name="connsiteY15" fmla="*/ 331787 h 587375"/>
                <a:gd name="connsiteX16" fmla="*/ 769938 w 985838"/>
                <a:gd name="connsiteY16" fmla="*/ 146050 h 587375"/>
                <a:gd name="connsiteX17" fmla="*/ 0 w 985838"/>
                <a:gd name="connsiteY17" fmla="*/ 0 h 587375"/>
                <a:gd name="connsiteX18" fmla="*/ 985838 w 985838"/>
                <a:gd name="connsiteY18" fmla="*/ 0 h 587375"/>
                <a:gd name="connsiteX19" fmla="*/ 985838 w 985838"/>
                <a:gd name="connsiteY19" fmla="*/ 587375 h 587375"/>
                <a:gd name="connsiteX20" fmla="*/ 0 w 985838"/>
                <a:gd name="connsiteY20" fmla="*/ 587375 h 58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5838" h="587375">
                  <a:moveTo>
                    <a:pt x="641350" y="334962"/>
                  </a:moveTo>
                  <a:lnTo>
                    <a:pt x="688975" y="473075"/>
                  </a:lnTo>
                  <a:lnTo>
                    <a:pt x="717550" y="441325"/>
                  </a:lnTo>
                  <a:lnTo>
                    <a:pt x="763588" y="485775"/>
                  </a:lnTo>
                  <a:lnTo>
                    <a:pt x="792163" y="457200"/>
                  </a:lnTo>
                  <a:lnTo>
                    <a:pt x="747713" y="412750"/>
                  </a:lnTo>
                  <a:lnTo>
                    <a:pt x="779463" y="382587"/>
                  </a:lnTo>
                  <a:close/>
                  <a:moveTo>
                    <a:pt x="215900" y="146050"/>
                  </a:moveTo>
                  <a:lnTo>
                    <a:pt x="215900" y="444500"/>
                  </a:lnTo>
                  <a:lnTo>
                    <a:pt x="631825" y="444500"/>
                  </a:lnTo>
                  <a:lnTo>
                    <a:pt x="615950" y="400050"/>
                  </a:lnTo>
                  <a:lnTo>
                    <a:pt x="261938" y="400050"/>
                  </a:lnTo>
                  <a:lnTo>
                    <a:pt x="261938" y="192087"/>
                  </a:lnTo>
                  <a:lnTo>
                    <a:pt x="723900" y="192087"/>
                  </a:lnTo>
                  <a:lnTo>
                    <a:pt x="723900" y="315912"/>
                  </a:lnTo>
                  <a:lnTo>
                    <a:pt x="769938" y="331787"/>
                  </a:lnTo>
                  <a:lnTo>
                    <a:pt x="769938" y="146050"/>
                  </a:lnTo>
                  <a:close/>
                  <a:moveTo>
                    <a:pt x="0" y="0"/>
                  </a:moveTo>
                  <a:lnTo>
                    <a:pt x="985838" y="0"/>
                  </a:lnTo>
                  <a:lnTo>
                    <a:pt x="985838" y="587375"/>
                  </a:lnTo>
                  <a:lnTo>
                    <a:pt x="0" y="5873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52" name="グループ化 51"/>
          <p:cNvGrpSpPr>
            <a:grpSpLocks noChangeAspect="1"/>
          </p:cNvGrpSpPr>
          <p:nvPr/>
        </p:nvGrpSpPr>
        <p:grpSpPr bwMode="gray">
          <a:xfrm>
            <a:off x="10942070" y="3419526"/>
            <a:ext cx="499076" cy="357864"/>
            <a:chOff x="7448057" y="1297504"/>
            <a:chExt cx="819149" cy="587375"/>
          </a:xfrm>
        </p:grpSpPr>
        <p:sp>
          <p:nvSpPr>
            <p:cNvPr id="53" name="Freeform 46"/>
            <p:cNvSpPr>
              <a:spLocks noChangeAspect="1"/>
            </p:cNvSpPr>
            <p:nvPr/>
          </p:nvSpPr>
          <p:spPr bwMode="gray">
            <a:xfrm>
              <a:off x="7448057" y="1297504"/>
              <a:ext cx="819149" cy="587375"/>
            </a:xfrm>
            <a:custGeom>
              <a:avLst/>
              <a:gdLst>
                <a:gd name="T0" fmla="*/ 1000 w 1087"/>
                <a:gd name="T1" fmla="*/ 781 h 781"/>
                <a:gd name="T2" fmla="*/ 86 w 1087"/>
                <a:gd name="T3" fmla="*/ 781 h 781"/>
                <a:gd name="T4" fmla="*/ 0 w 1087"/>
                <a:gd name="T5" fmla="*/ 694 h 781"/>
                <a:gd name="T6" fmla="*/ 0 w 1087"/>
                <a:gd name="T7" fmla="*/ 87 h 781"/>
                <a:gd name="T8" fmla="*/ 86 w 1087"/>
                <a:gd name="T9" fmla="*/ 0 h 781"/>
                <a:gd name="T10" fmla="*/ 1000 w 1087"/>
                <a:gd name="T11" fmla="*/ 0 h 781"/>
                <a:gd name="T12" fmla="*/ 1087 w 1087"/>
                <a:gd name="T13" fmla="*/ 87 h 781"/>
                <a:gd name="T14" fmla="*/ 1087 w 1087"/>
                <a:gd name="T15" fmla="*/ 694 h 781"/>
                <a:gd name="T16" fmla="*/ 1000 w 1087"/>
                <a:gd name="T17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7" h="781">
                  <a:moveTo>
                    <a:pt x="1000" y="781"/>
                  </a:moveTo>
                  <a:cubicBezTo>
                    <a:pt x="86" y="781"/>
                    <a:pt x="86" y="781"/>
                    <a:pt x="86" y="781"/>
                  </a:cubicBezTo>
                  <a:cubicBezTo>
                    <a:pt x="39" y="781"/>
                    <a:pt x="0" y="742"/>
                    <a:pt x="0" y="69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000" y="0"/>
                    <a:pt x="1000" y="0"/>
                    <a:pt x="1000" y="0"/>
                  </a:cubicBezTo>
                  <a:cubicBezTo>
                    <a:pt x="1048" y="0"/>
                    <a:pt x="1087" y="39"/>
                    <a:pt x="1087" y="87"/>
                  </a:cubicBezTo>
                  <a:cubicBezTo>
                    <a:pt x="1087" y="694"/>
                    <a:pt x="1087" y="694"/>
                    <a:pt x="1087" y="694"/>
                  </a:cubicBezTo>
                  <a:cubicBezTo>
                    <a:pt x="1087" y="742"/>
                    <a:pt x="1048" y="781"/>
                    <a:pt x="1000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49"/>
            <p:cNvSpPr>
              <a:spLocks noChangeAspect="1"/>
            </p:cNvSpPr>
            <p:nvPr/>
          </p:nvSpPr>
          <p:spPr bwMode="gray">
            <a:xfrm>
              <a:off x="7492506" y="1341954"/>
              <a:ext cx="728662" cy="498476"/>
            </a:xfrm>
            <a:custGeom>
              <a:avLst/>
              <a:gdLst/>
              <a:ahLst/>
              <a:cxnLst/>
              <a:rect l="l" t="t" r="r" b="b"/>
              <a:pathLst>
                <a:path w="728662" h="498476">
                  <a:moveTo>
                    <a:pt x="453833" y="271463"/>
                  </a:moveTo>
                  <a:lnTo>
                    <a:pt x="715962" y="498476"/>
                  </a:lnTo>
                  <a:cubicBezTo>
                    <a:pt x="715962" y="498476"/>
                    <a:pt x="715962" y="498476"/>
                    <a:pt x="22225" y="498476"/>
                  </a:cubicBezTo>
                  <a:cubicBezTo>
                    <a:pt x="22225" y="498476"/>
                    <a:pt x="22225" y="498476"/>
                    <a:pt x="279081" y="274470"/>
                  </a:cubicBezTo>
                  <a:cubicBezTo>
                    <a:pt x="279081" y="274470"/>
                    <a:pt x="279081" y="274470"/>
                    <a:pt x="354405" y="341371"/>
                  </a:cubicBezTo>
                  <a:cubicBezTo>
                    <a:pt x="357418" y="343626"/>
                    <a:pt x="361184" y="345130"/>
                    <a:pt x="364197" y="345130"/>
                  </a:cubicBezTo>
                  <a:cubicBezTo>
                    <a:pt x="367964" y="345130"/>
                    <a:pt x="371730" y="343626"/>
                    <a:pt x="373990" y="341371"/>
                  </a:cubicBezTo>
                  <a:cubicBezTo>
                    <a:pt x="373990" y="341371"/>
                    <a:pt x="373990" y="341371"/>
                    <a:pt x="453833" y="271463"/>
                  </a:cubicBezTo>
                  <a:close/>
                  <a:moveTo>
                    <a:pt x="728662" y="30163"/>
                  </a:moveTo>
                  <a:lnTo>
                    <a:pt x="728662" y="469901"/>
                  </a:lnTo>
                  <a:lnTo>
                    <a:pt x="476250" y="250826"/>
                  </a:lnTo>
                  <a:close/>
                  <a:moveTo>
                    <a:pt x="0" y="25400"/>
                  </a:moveTo>
                  <a:lnTo>
                    <a:pt x="257175" y="253501"/>
                  </a:lnTo>
                  <a:cubicBezTo>
                    <a:pt x="257162" y="253512"/>
                    <a:pt x="255380" y="255067"/>
                    <a:pt x="0" y="477838"/>
                  </a:cubicBezTo>
                  <a:cubicBezTo>
                    <a:pt x="0" y="477820"/>
                    <a:pt x="0" y="474997"/>
                    <a:pt x="0" y="25400"/>
                  </a:cubicBezTo>
                  <a:close/>
                  <a:moveTo>
                    <a:pt x="17462" y="0"/>
                  </a:moveTo>
                  <a:lnTo>
                    <a:pt x="717549" y="0"/>
                  </a:lnTo>
                  <a:lnTo>
                    <a:pt x="365124" y="3095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55" name="U ターン矢印 54"/>
          <p:cNvSpPr/>
          <p:nvPr/>
        </p:nvSpPr>
        <p:spPr bwMode="auto">
          <a:xfrm rot="16200000" flipH="1">
            <a:off x="2508895" y="3182507"/>
            <a:ext cx="568262" cy="15145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5330" y="2428680"/>
            <a:ext cx="2616200" cy="56826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600" b="1" dirty="0">
                <a:latin typeface="+mn-ea"/>
              </a:rPr>
              <a:t>①インスタンス</a:t>
            </a:r>
            <a:r>
              <a:rPr lang="en-US" altLang="ja-JP" sz="1600" b="1" dirty="0">
                <a:latin typeface="+mn-ea"/>
              </a:rPr>
              <a:t>D</a:t>
            </a:r>
            <a:r>
              <a:rPr kumimoji="1" lang="en-US" altLang="ja-JP" sz="1600" b="1" dirty="0">
                <a:latin typeface="+mn-ea"/>
              </a:rPr>
              <a:t>own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en-US" altLang="ja-JP" sz="1600" b="1" dirty="0">
                <a:latin typeface="+mn-ea"/>
              </a:rPr>
              <a:t>(Node Exporter </a:t>
            </a:r>
            <a:r>
              <a:rPr lang="ja-JP" altLang="en-US" sz="1600" b="1" dirty="0">
                <a:latin typeface="+mn-ea"/>
              </a:rPr>
              <a:t>を</a:t>
            </a:r>
            <a:r>
              <a:rPr kumimoji="1" lang="ja-JP" altLang="en-US" sz="1600" b="1" dirty="0">
                <a:latin typeface="+mn-ea"/>
              </a:rPr>
              <a:t>停止</a:t>
            </a:r>
            <a:r>
              <a:rPr kumimoji="1" lang="en-US" altLang="ja-JP" sz="1600" b="1" dirty="0">
                <a:latin typeface="+mn-ea"/>
              </a:rPr>
              <a:t>)</a:t>
            </a:r>
            <a:endParaRPr kumimoji="1" lang="ja-JP" altLang="en-US" sz="1600" b="1" dirty="0">
              <a:latin typeface="+mn-ea"/>
            </a:endParaRPr>
          </a:p>
        </p:txBody>
      </p:sp>
      <p:grpSp>
        <p:nvGrpSpPr>
          <p:cNvPr id="59" name="グループ化 58"/>
          <p:cNvGrpSpPr>
            <a:grpSpLocks noChangeAspect="1"/>
          </p:cNvGrpSpPr>
          <p:nvPr/>
        </p:nvGrpSpPr>
        <p:grpSpPr bwMode="gray">
          <a:xfrm>
            <a:off x="3912953" y="3150425"/>
            <a:ext cx="929889" cy="1600620"/>
            <a:chOff x="5936838" y="1169393"/>
            <a:chExt cx="484187" cy="833438"/>
          </a:xfrm>
        </p:grpSpPr>
        <p:sp>
          <p:nvSpPr>
            <p:cNvPr id="6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61" name="フリーフォーム 60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62" name="角丸四角形 61"/>
          <p:cNvSpPr/>
          <p:nvPr/>
        </p:nvSpPr>
        <p:spPr bwMode="auto">
          <a:xfrm>
            <a:off x="3143590" y="2428680"/>
            <a:ext cx="2509020" cy="56826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②インスタンス</a:t>
            </a:r>
            <a:r>
              <a:rPr lang="en-US" altLang="ja-JP" sz="1600" b="1" dirty="0">
                <a:latin typeface="+mn-ea"/>
              </a:rPr>
              <a:t>Down</a:t>
            </a:r>
            <a:r>
              <a:rPr lang="ja-JP" altLang="en-US" sz="1600" b="1" dirty="0">
                <a:latin typeface="+mn-ea"/>
              </a:rPr>
              <a:t>の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検知と</a:t>
            </a:r>
            <a:r>
              <a:rPr kumimoji="1" lang="ja-JP" altLang="en-US" sz="1600" b="1" dirty="0">
                <a:latin typeface="+mn-ea"/>
              </a:rPr>
              <a:t>アラート発報</a:t>
            </a:r>
          </a:p>
        </p:txBody>
      </p:sp>
      <p:grpSp>
        <p:nvGrpSpPr>
          <p:cNvPr id="63" name="グループ化 62"/>
          <p:cNvGrpSpPr>
            <a:grpSpLocks noChangeAspect="1"/>
          </p:cNvGrpSpPr>
          <p:nvPr/>
        </p:nvGrpSpPr>
        <p:grpSpPr bwMode="gray">
          <a:xfrm>
            <a:off x="7051187" y="3150425"/>
            <a:ext cx="929889" cy="1600620"/>
            <a:chOff x="5936838" y="1169393"/>
            <a:chExt cx="484187" cy="833438"/>
          </a:xfrm>
        </p:grpSpPr>
        <p:sp>
          <p:nvSpPr>
            <p:cNvPr id="64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65" name="フリーフォーム 64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66" name="U ターン矢印 65"/>
          <p:cNvSpPr/>
          <p:nvPr/>
        </p:nvSpPr>
        <p:spPr bwMode="auto">
          <a:xfrm rot="16200000" flipH="1">
            <a:off x="5632099" y="3182507"/>
            <a:ext cx="568261" cy="15145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右矢印 6"/>
          <p:cNvSpPr/>
          <p:nvPr/>
        </p:nvSpPr>
        <p:spPr bwMode="auto">
          <a:xfrm>
            <a:off x="8248398" y="3761955"/>
            <a:ext cx="1440200" cy="35560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096000" y="2428680"/>
            <a:ext cx="2874035" cy="56826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③アラートリストを収集し、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ルールとマッチさせる</a:t>
            </a:r>
            <a:endParaRPr lang="en-US" altLang="ja-JP" sz="1600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82992" y="4115411"/>
            <a:ext cx="245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メールドライバの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実行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F3523DE-619E-4C98-B067-62FADC13F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02" y="3190681"/>
            <a:ext cx="723621" cy="723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17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</a:t>
            </a:r>
            <a:r>
              <a:rPr kumimoji="1" lang="ja-JP" altLang="en-US" dirty="0"/>
              <a:t>　</a:t>
            </a:r>
            <a:r>
              <a:rPr lang="ja-JP" altLang="en-US" dirty="0"/>
              <a:t>本書のシナリオ</a:t>
            </a:r>
            <a:r>
              <a:rPr lang="en-US" altLang="ja-JP" dirty="0"/>
              <a:t>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OASE</a:t>
            </a:r>
            <a:r>
              <a:rPr kumimoji="1" lang="ja-JP" altLang="en-US" b="1" dirty="0"/>
              <a:t>の事前設定～作業実行</a:t>
            </a:r>
            <a:endParaRPr kumimoji="1" lang="en-US" altLang="ja-JP" b="1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378627" y="1176425"/>
            <a:ext cx="9361300" cy="2160300"/>
            <a:chOff x="695250" y="1268700"/>
            <a:chExt cx="9858814" cy="2448000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95250" y="1268700"/>
              <a:ext cx="9858814" cy="2448000"/>
            </a:xfrm>
            <a:prstGeom prst="rect">
              <a:avLst/>
            </a:prstGeom>
            <a:solidFill>
              <a:srgbClr val="F7D5D7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849149" y="1343900"/>
              <a:ext cx="3240000" cy="2214116"/>
            </a:xfrm>
            <a:prstGeom prst="roundRect">
              <a:avLst>
                <a:gd name="adj" fmla="val 7496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b="1" dirty="0">
                  <a:solidFill>
                    <a:schemeClr val="tx1"/>
                  </a:solidFill>
                  <a:latin typeface="+mn-ea"/>
                </a:rPr>
                <a:t>事前設定</a:t>
              </a:r>
              <a:r>
                <a:rPr lang="en-US" altLang="ja-JP" b="1" dirty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kumimoji="1" lang="en-US" altLang="ja-JP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+mn-ea"/>
                </a:rPr>
                <a:t>OASE</a:t>
              </a:r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の各種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+mn-ea"/>
                </a:rPr>
                <a:t>設定</a:t>
              </a: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4537389" y="3112876"/>
              <a:ext cx="5853938" cy="42202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latin typeface="+mn-ea"/>
                </a:rPr>
                <a:t>監視アダプタ　</a:t>
              </a:r>
              <a:r>
                <a:rPr lang="en-US" altLang="ja-JP" sz="1600" b="1" dirty="0">
                  <a:latin typeface="+mn-ea"/>
                </a:rPr>
                <a:t>※</a:t>
              </a:r>
              <a:r>
                <a:rPr lang="en-US" altLang="ja-JP" sz="1600" b="1" dirty="0" err="1">
                  <a:latin typeface="+mn-ea"/>
                </a:rPr>
                <a:t>Grafana</a:t>
              </a:r>
              <a:r>
                <a:rPr lang="ja-JP" altLang="en-US" sz="1600" b="1" dirty="0">
                  <a:latin typeface="+mn-ea"/>
                </a:rPr>
                <a:t>アダプタ</a:t>
              </a: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4537389" y="1316816"/>
              <a:ext cx="5855171" cy="42202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latin typeface="+mn-ea"/>
                </a:rPr>
                <a:t>アクション設定　</a:t>
              </a:r>
              <a:r>
                <a:rPr lang="en-US" altLang="ja-JP" sz="1600" b="1" dirty="0">
                  <a:latin typeface="+mn-ea"/>
                </a:rPr>
                <a:t>※</a:t>
              </a:r>
              <a:r>
                <a:rPr lang="ja-JP" altLang="en-US" sz="1600" b="1" dirty="0">
                  <a:latin typeface="+mn-ea"/>
                </a:rPr>
                <a:t>メールドライバ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4537389" y="2520141"/>
              <a:ext cx="5855171" cy="42202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latin typeface="+mn-ea"/>
                </a:rPr>
                <a:t>ディシジョンテーブル作成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4537389" y="1905778"/>
              <a:ext cx="5855171" cy="42202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latin typeface="+mn-ea"/>
                </a:rPr>
                <a:t>トークンの払い出し</a:t>
              </a: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378627" y="3344007"/>
            <a:ext cx="9363998" cy="3256497"/>
            <a:chOff x="623240" y="1457376"/>
            <a:chExt cx="10930272" cy="441996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23240" y="1457376"/>
              <a:ext cx="10930272" cy="4419964"/>
            </a:xfrm>
            <a:prstGeom prst="rect">
              <a:avLst/>
            </a:prstGeom>
            <a:solidFill>
              <a:srgbClr val="B0DD7F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90409" y="1699551"/>
              <a:ext cx="3594495" cy="3945690"/>
            </a:xfrm>
            <a:prstGeom prst="roundRect">
              <a:avLst>
                <a:gd name="adj" fmla="val 3624"/>
              </a:avLst>
            </a:prstGeom>
            <a:solidFill>
              <a:srgbClr val="B0DD7F"/>
            </a:solidFill>
            <a:ln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b="1" dirty="0">
                  <a:solidFill>
                    <a:schemeClr val="tx1"/>
                  </a:solidFill>
                  <a:latin typeface="+mn-ea"/>
                </a:rPr>
                <a:t>作業実行</a:t>
              </a:r>
              <a:r>
                <a:rPr kumimoji="1" lang="en-US" altLang="ja-JP" b="1" dirty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lang="en-US" altLang="ja-JP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ルールの作成・登録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ルールマッチング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およびアクション実行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1" name="角丸四角形 40"/>
          <p:cNvSpPr/>
          <p:nvPr/>
        </p:nvSpPr>
        <p:spPr bwMode="auto">
          <a:xfrm>
            <a:off x="5079284" y="5055827"/>
            <a:ext cx="555852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プロダクション適用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5062951" y="3469664"/>
            <a:ext cx="555969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ディシジョンテーブルファイル作成 </a:t>
            </a:r>
            <a:r>
              <a:rPr lang="en-US" altLang="ja-JP" sz="1600" b="1" dirty="0">
                <a:latin typeface="+mn-ea"/>
              </a:rPr>
              <a:t>※</a:t>
            </a:r>
            <a:r>
              <a:rPr lang="ja-JP" altLang="en-US" sz="1600" b="1" dirty="0">
                <a:latin typeface="+mn-ea"/>
              </a:rPr>
              <a:t>エクセル操作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5062951" y="4532367"/>
            <a:ext cx="555969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テストリクエスト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5079284" y="4008907"/>
            <a:ext cx="555969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ディシジョンテーブルファイルアップロード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5079284" y="5579555"/>
            <a:ext cx="555852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実行</a:t>
            </a:r>
          </a:p>
        </p:txBody>
      </p:sp>
      <p:sp>
        <p:nvSpPr>
          <p:cNvPr id="46" name="角丸四角形 45"/>
          <p:cNvSpPr/>
          <p:nvPr/>
        </p:nvSpPr>
        <p:spPr bwMode="auto">
          <a:xfrm>
            <a:off x="5079284" y="6116073"/>
            <a:ext cx="5558526" cy="3724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アクション実行結果の確認</a:t>
            </a:r>
          </a:p>
        </p:txBody>
      </p:sp>
    </p:spTree>
    <p:extLst>
      <p:ext uri="{BB962C8B-B14F-4D97-AF65-F5344CB8AC3E}">
        <p14:creationId xmlns:p14="http://schemas.microsoft.com/office/powerpoint/2010/main" val="172869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</a:t>
            </a:r>
            <a:r>
              <a:rPr kumimoji="1" lang="ja-JP" altLang="en-US" dirty="0"/>
              <a:t>　</a:t>
            </a:r>
            <a:r>
              <a:rPr lang="ja-JP" altLang="en-US" dirty="0"/>
              <a:t>事前設定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979761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1847</Words>
  <Application>Microsoft Office PowerPoint</Application>
  <PresentationFormat>ワイド画面</PresentationFormat>
  <Paragraphs>387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HGP創英角ｺﾞｼｯｸUB</vt:lpstr>
      <vt:lpstr>メイリオ</vt:lpstr>
      <vt:lpstr>Arial</vt:lpstr>
      <vt:lpstr>Calibri</vt:lpstr>
      <vt:lpstr>Tahoma</vt:lpstr>
      <vt:lpstr>Wingdings</vt:lpstr>
      <vt:lpstr>NEC_standard4_3</vt:lpstr>
      <vt:lpstr>Grafana連携</vt:lpstr>
      <vt:lpstr>目次</vt:lpstr>
      <vt:lpstr>1.　はじめに</vt:lpstr>
      <vt:lpstr>1.1　 Grafana連携【実習】について （1/2）</vt:lpstr>
      <vt:lpstr>1.1　 Grafana連携【実習】について （2/2） </vt:lpstr>
      <vt:lpstr>2.　シナリオ説明</vt:lpstr>
      <vt:lpstr>2.1　本書のシナリオ (1/2)</vt:lpstr>
      <vt:lpstr>2.1　本書のシナリオ (2/2)</vt:lpstr>
      <vt:lpstr>3.　事前設定</vt:lpstr>
      <vt:lpstr>3.1　Grafana 事前設定 (1/4)</vt:lpstr>
      <vt:lpstr>3.1　Grafana 事前設定 (2/4)</vt:lpstr>
      <vt:lpstr>3.1　Grafana 事前設定 (3/4)</vt:lpstr>
      <vt:lpstr>3.1　Grafana 事前設定 (4/4)</vt:lpstr>
      <vt:lpstr>3.2　OASE 事前設定</vt:lpstr>
      <vt:lpstr>3.3　監視アダプタ設定 (1/3)</vt:lpstr>
      <vt:lpstr>3.3　監視アダプタ設定 (2/3)</vt:lpstr>
      <vt:lpstr>3.3　監視アダプタ設定 (3/3)</vt:lpstr>
      <vt:lpstr>4.　作業実行</vt:lpstr>
      <vt:lpstr>4.1　ディシジョンテーブルファイル作成</vt:lpstr>
      <vt:lpstr>4.2　ディシジョンテーブルファイルのアップロード</vt:lpstr>
      <vt:lpstr>4.3　テストリクエスト</vt:lpstr>
      <vt:lpstr>4.4　プロダクション適用</vt:lpstr>
      <vt:lpstr>4.5　アラート発火 (1/2)</vt:lpstr>
      <vt:lpstr>4.5　アラート発火 (2/2)</vt:lpstr>
      <vt:lpstr>4.6　アクション実行結果の確認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2022-02-09T13:38:43Z</dcterms:created>
  <dcterms:modified xsi:type="dcterms:W3CDTF">2022-02-09T13:39:08Z</dcterms:modified>
</cp:coreProperties>
</file>