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9"/>
  </p:notesMasterIdLst>
  <p:handoutMasterIdLst>
    <p:handoutMasterId r:id="rId40"/>
  </p:handoutMasterIdLst>
  <p:sldIdLst>
    <p:sldId id="262" r:id="rId3"/>
    <p:sldId id="507" r:id="rId4"/>
    <p:sldId id="505" r:id="rId5"/>
    <p:sldId id="508" r:id="rId6"/>
    <p:sldId id="509" r:id="rId7"/>
    <p:sldId id="530" r:id="rId8"/>
    <p:sldId id="545" r:id="rId9"/>
    <p:sldId id="546" r:id="rId10"/>
    <p:sldId id="512" r:id="rId11"/>
    <p:sldId id="513" r:id="rId12"/>
    <p:sldId id="515" r:id="rId13"/>
    <p:sldId id="516" r:id="rId14"/>
    <p:sldId id="517" r:id="rId15"/>
    <p:sldId id="533" r:id="rId16"/>
    <p:sldId id="518" r:id="rId17"/>
    <p:sldId id="541" r:id="rId18"/>
    <p:sldId id="543" r:id="rId19"/>
    <p:sldId id="548" r:id="rId20"/>
    <p:sldId id="549" r:id="rId21"/>
    <p:sldId id="550" r:id="rId22"/>
    <p:sldId id="547" r:id="rId23"/>
    <p:sldId id="544" r:id="rId24"/>
    <p:sldId id="521" r:id="rId25"/>
    <p:sldId id="537" r:id="rId26"/>
    <p:sldId id="538" r:id="rId27"/>
    <p:sldId id="542" r:id="rId28"/>
    <p:sldId id="522" r:id="rId29"/>
    <p:sldId id="551" r:id="rId30"/>
    <p:sldId id="524" r:id="rId31"/>
    <p:sldId id="554" r:id="rId32"/>
    <p:sldId id="555" r:id="rId33"/>
    <p:sldId id="556" r:id="rId34"/>
    <p:sldId id="557" r:id="rId35"/>
    <p:sldId id="552" r:id="rId36"/>
    <p:sldId id="553" r:id="rId37"/>
    <p:sldId id="318" r:id="rId38"/>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Lst>
        </p14:section>
        <p14:section name="タイトルなしのセクション" id="{C3A9AD5C-C798-4414-A4A9-AFB1A33D4C74}">
          <p14:sldIdLst>
            <p14:sldId id="530"/>
            <p14:sldId id="545"/>
            <p14:sldId id="546"/>
          </p14:sldIdLst>
        </p14:section>
        <p14:section name="3.　OASE環境構築手順" id="{80AA9663-4D64-45AD-996E-69C03C14D297}">
          <p14:sldIdLst>
            <p14:sldId id="512"/>
            <p14:sldId id="513"/>
            <p14:sldId id="515"/>
            <p14:sldId id="516"/>
            <p14:sldId id="517"/>
            <p14:sldId id="533"/>
            <p14:sldId id="518"/>
            <p14:sldId id="541"/>
            <p14:sldId id="543"/>
            <p14:sldId id="548"/>
            <p14:sldId id="549"/>
            <p14:sldId id="550"/>
            <p14:sldId id="547"/>
            <p14:sldId id="544"/>
            <p14:sldId id="521"/>
            <p14:sldId id="537"/>
            <p14:sldId id="538"/>
            <p14:sldId id="542"/>
            <p14:sldId id="522"/>
            <p14:sldId id="551"/>
          </p14:sldIdLst>
        </p14:section>
        <p14:section name="4.　OASE動作確認" id="{997E25C5-536A-441F-84BA-3CB1FBC6F6F3}">
          <p14:sldIdLst>
            <p14:sldId id="524"/>
            <p14:sldId id="554"/>
            <p14:sldId id="555"/>
            <p14:sldId id="556"/>
            <p14:sldId id="557"/>
          </p14:sldIdLst>
        </p14:section>
        <p14:section name="参考" id="{3507ED23-8656-473F-B0E3-4C0D7A8BC35A}">
          <p14:sldIdLst>
            <p14:sldId id="552"/>
            <p14:sldId id="553"/>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CBCDD3"/>
    <a:srgbClr val="FFFFCC"/>
    <a:srgbClr val="3366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濃色スタイル 1 - アクセント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62" autoAdjust="0"/>
    <p:restoredTop sz="95473" autoAdjust="0"/>
  </p:normalViewPr>
  <p:slideViewPr>
    <p:cSldViewPr>
      <p:cViewPr varScale="1">
        <p:scale>
          <a:sx n="72" d="100"/>
          <a:sy n="72" d="100"/>
        </p:scale>
        <p:origin x="840" y="7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2021/7/7</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2021/7/7</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14</a:t>
            </a:fld>
            <a:endParaRPr lang="ja-JP" altLang="en-US"/>
          </a:p>
        </p:txBody>
      </p:sp>
    </p:spTree>
    <p:extLst>
      <p:ext uri="{BB962C8B-B14F-4D97-AF65-F5344CB8AC3E}">
        <p14:creationId xmlns:p14="http://schemas.microsoft.com/office/powerpoint/2010/main" val="105528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a:p>
        </p:txBody>
      </p:sp>
    </p:spTree>
    <p:extLst>
      <p:ext uri="{BB962C8B-B14F-4D97-AF65-F5344CB8AC3E}">
        <p14:creationId xmlns:p14="http://schemas.microsoft.com/office/powerpoint/2010/main" val="4217691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a:p>
        </p:txBody>
      </p:sp>
    </p:spTree>
    <p:extLst>
      <p:ext uri="{BB962C8B-B14F-4D97-AF65-F5344CB8AC3E}">
        <p14:creationId xmlns:p14="http://schemas.microsoft.com/office/powerpoint/2010/main" val="335522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a:p>
        </p:txBody>
      </p:sp>
    </p:spTree>
    <p:extLst>
      <p:ext uri="{BB962C8B-B14F-4D97-AF65-F5344CB8AC3E}">
        <p14:creationId xmlns:p14="http://schemas.microsoft.com/office/powerpoint/2010/main" val="3149096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2021/7/7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2021/7/7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2021/7/7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2021/7/7</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a:t>第</a:t>
            </a:r>
            <a:r>
              <a:rPr lang="en-US" altLang="ja-JP" dirty="0" smtClean="0"/>
              <a:t>1.2</a:t>
            </a:r>
            <a:r>
              <a:rPr lang="ja-JP" altLang="en-US" dirty="0" smtClean="0"/>
              <a:t>版</a:t>
            </a:r>
            <a:endParaRPr lang="en-US" altLang="ja-JP" dirty="0"/>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417234"/>
            <a:ext cx="9143999" cy="65190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000" b="1" dirty="0"/>
              <a:t>オフ</a:t>
            </a:r>
            <a:r>
              <a:rPr lang="ja-JP" altLang="en-US" sz="4000" b="1" dirty="0" smtClean="0"/>
              <a:t>ラインインストール</a:t>
            </a:r>
            <a:endParaRPr lang="en-US" altLang="ja-JP" sz="40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a:solidFill>
                  <a:schemeClr val="tx2">
                    <a:lumMod val="75000"/>
                    <a:lumOff val="25000"/>
                  </a:schemeClr>
                </a:solidFill>
                <a:latin typeface="+mn-lt"/>
              </a:rPr>
              <a:t>本書では「</a:t>
            </a:r>
            <a:r>
              <a:rPr lang="en-US" altLang="ja-JP" sz="1400" b="1" kern="0">
                <a:solidFill>
                  <a:schemeClr val="tx2">
                    <a:lumMod val="75000"/>
                    <a:lumOff val="25000"/>
                  </a:schemeClr>
                </a:solidFill>
                <a:latin typeface="+mn-lt"/>
              </a:rPr>
              <a:t>Operation Autonomy Support Engine</a:t>
            </a:r>
            <a:r>
              <a:rPr lang="ja-JP" altLang="en-US" sz="1400" b="1" kern="0">
                <a:solidFill>
                  <a:schemeClr val="tx2">
                    <a:lumMod val="75000"/>
                    <a:lumOff val="25000"/>
                  </a:schemeClr>
                </a:solidFill>
                <a:latin typeface="+mn-lt"/>
              </a:rPr>
              <a:t>」を「</a:t>
            </a:r>
            <a:r>
              <a:rPr lang="en-US" altLang="ja-JP" sz="1400" b="1" kern="0">
                <a:solidFill>
                  <a:schemeClr val="tx2">
                    <a:lumMod val="75000"/>
                    <a:lumOff val="25000"/>
                  </a:schemeClr>
                </a:solidFill>
                <a:latin typeface="+mn-lt"/>
              </a:rPr>
              <a:t>OASE</a:t>
            </a:r>
            <a:r>
              <a:rPr lang="ja-JP" altLang="en-US" sz="1400" b="1" kern="0">
                <a:solidFill>
                  <a:schemeClr val="tx2">
                    <a:lumMod val="75000"/>
                    <a:lumOff val="25000"/>
                  </a:schemeClr>
                </a:solidFill>
                <a:latin typeface="+mn-lt"/>
              </a:rPr>
              <a:t>」として記載します。</a:t>
            </a: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2157398"/>
            <a:ext cx="7315200" cy="1095375"/>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グループ化 57"/>
          <p:cNvGrpSpPr/>
          <p:nvPr/>
        </p:nvGrpSpPr>
        <p:grpSpPr>
          <a:xfrm>
            <a:off x="5080313" y="3428999"/>
            <a:ext cx="149040" cy="2026707"/>
            <a:chOff x="5130800" y="3568700"/>
            <a:chExt cx="377330" cy="1985520"/>
          </a:xfrm>
        </p:grpSpPr>
        <p:sp>
          <p:nvSpPr>
            <p:cNvPr id="56" name="フリーフォーム 55"/>
            <p:cNvSpPr/>
            <p:nvPr/>
          </p:nvSpPr>
          <p:spPr>
            <a:xfrm>
              <a:off x="5130800" y="3568700"/>
              <a:ext cx="304811" cy="1981200"/>
            </a:xfrm>
            <a:custGeom>
              <a:avLst/>
              <a:gdLst>
                <a:gd name="connsiteX0" fmla="*/ 266700 w 304811"/>
                <a:gd name="connsiteY0" fmla="*/ 0 h 1981200"/>
                <a:gd name="connsiteX1" fmla="*/ 0 w 304811"/>
                <a:gd name="connsiteY1" fmla="*/ 76200 h 1981200"/>
                <a:gd name="connsiteX2" fmla="*/ 266700 w 304811"/>
                <a:gd name="connsiteY2" fmla="*/ 190500 h 1981200"/>
                <a:gd name="connsiteX3" fmla="*/ 12700 w 304811"/>
                <a:gd name="connsiteY3" fmla="*/ 266700 h 1981200"/>
                <a:gd name="connsiteX4" fmla="*/ 292100 w 304811"/>
                <a:gd name="connsiteY4" fmla="*/ 393700 h 1981200"/>
                <a:gd name="connsiteX5" fmla="*/ 12700 w 304811"/>
                <a:gd name="connsiteY5" fmla="*/ 495300 h 1981200"/>
                <a:gd name="connsiteX6" fmla="*/ 292100 w 304811"/>
                <a:gd name="connsiteY6" fmla="*/ 609600 h 1981200"/>
                <a:gd name="connsiteX7" fmla="*/ 25400 w 304811"/>
                <a:gd name="connsiteY7" fmla="*/ 711200 h 1981200"/>
                <a:gd name="connsiteX8" fmla="*/ 292100 w 304811"/>
                <a:gd name="connsiteY8" fmla="*/ 774700 h 1981200"/>
                <a:gd name="connsiteX9" fmla="*/ 12700 w 304811"/>
                <a:gd name="connsiteY9" fmla="*/ 863600 h 1981200"/>
                <a:gd name="connsiteX10" fmla="*/ 304800 w 304811"/>
                <a:gd name="connsiteY10" fmla="*/ 939800 h 1981200"/>
                <a:gd name="connsiteX11" fmla="*/ 25400 w 304811"/>
                <a:gd name="connsiteY11" fmla="*/ 1041400 h 1981200"/>
                <a:gd name="connsiteX12" fmla="*/ 292100 w 304811"/>
                <a:gd name="connsiteY12" fmla="*/ 1104900 h 1981200"/>
                <a:gd name="connsiteX13" fmla="*/ 25400 w 304811"/>
                <a:gd name="connsiteY13" fmla="*/ 1219200 h 1981200"/>
                <a:gd name="connsiteX14" fmla="*/ 304800 w 304811"/>
                <a:gd name="connsiteY14" fmla="*/ 1295400 h 1981200"/>
                <a:gd name="connsiteX15" fmla="*/ 25400 w 304811"/>
                <a:gd name="connsiteY15" fmla="*/ 1384300 h 1981200"/>
                <a:gd name="connsiteX16" fmla="*/ 304800 w 304811"/>
                <a:gd name="connsiteY16" fmla="*/ 1473200 h 1981200"/>
                <a:gd name="connsiteX17" fmla="*/ 25400 w 304811"/>
                <a:gd name="connsiteY17" fmla="*/ 1549400 h 1981200"/>
                <a:gd name="connsiteX18" fmla="*/ 304800 w 304811"/>
                <a:gd name="connsiteY18" fmla="*/ 1638300 h 1981200"/>
                <a:gd name="connsiteX19" fmla="*/ 25400 w 304811"/>
                <a:gd name="connsiteY19" fmla="*/ 1714500 h 1981200"/>
                <a:gd name="connsiteX20" fmla="*/ 292100 w 304811"/>
                <a:gd name="connsiteY20" fmla="*/ 1803400 h 1981200"/>
                <a:gd name="connsiteX21" fmla="*/ 38100 w 304811"/>
                <a:gd name="connsiteY21" fmla="*/ 1892300 h 1981200"/>
                <a:gd name="connsiteX22" fmla="*/ 165100 w 304811"/>
                <a:gd name="connsiteY22" fmla="*/ 198120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4811" h="1981200">
                  <a:moveTo>
                    <a:pt x="266700" y="0"/>
                  </a:moveTo>
                  <a:cubicBezTo>
                    <a:pt x="133350" y="22225"/>
                    <a:pt x="0" y="44450"/>
                    <a:pt x="0" y="76200"/>
                  </a:cubicBezTo>
                  <a:cubicBezTo>
                    <a:pt x="0" y="107950"/>
                    <a:pt x="264583" y="158750"/>
                    <a:pt x="266700" y="190500"/>
                  </a:cubicBezTo>
                  <a:cubicBezTo>
                    <a:pt x="268817" y="222250"/>
                    <a:pt x="8467" y="232833"/>
                    <a:pt x="12700" y="266700"/>
                  </a:cubicBezTo>
                  <a:cubicBezTo>
                    <a:pt x="16933" y="300567"/>
                    <a:pt x="292100" y="355600"/>
                    <a:pt x="292100" y="393700"/>
                  </a:cubicBezTo>
                  <a:cubicBezTo>
                    <a:pt x="292100" y="431800"/>
                    <a:pt x="12700" y="459317"/>
                    <a:pt x="12700" y="495300"/>
                  </a:cubicBezTo>
                  <a:cubicBezTo>
                    <a:pt x="12700" y="531283"/>
                    <a:pt x="289983" y="573617"/>
                    <a:pt x="292100" y="609600"/>
                  </a:cubicBezTo>
                  <a:cubicBezTo>
                    <a:pt x="294217" y="645583"/>
                    <a:pt x="25400" y="683683"/>
                    <a:pt x="25400" y="711200"/>
                  </a:cubicBezTo>
                  <a:cubicBezTo>
                    <a:pt x="25400" y="738717"/>
                    <a:pt x="294217" y="749300"/>
                    <a:pt x="292100" y="774700"/>
                  </a:cubicBezTo>
                  <a:cubicBezTo>
                    <a:pt x="289983" y="800100"/>
                    <a:pt x="10583" y="836083"/>
                    <a:pt x="12700" y="863600"/>
                  </a:cubicBezTo>
                  <a:cubicBezTo>
                    <a:pt x="14817" y="891117"/>
                    <a:pt x="302683" y="910167"/>
                    <a:pt x="304800" y="939800"/>
                  </a:cubicBezTo>
                  <a:cubicBezTo>
                    <a:pt x="306917" y="969433"/>
                    <a:pt x="27517" y="1013883"/>
                    <a:pt x="25400" y="1041400"/>
                  </a:cubicBezTo>
                  <a:cubicBezTo>
                    <a:pt x="23283" y="1068917"/>
                    <a:pt x="292100" y="1075267"/>
                    <a:pt x="292100" y="1104900"/>
                  </a:cubicBezTo>
                  <a:cubicBezTo>
                    <a:pt x="292100" y="1134533"/>
                    <a:pt x="23283" y="1187450"/>
                    <a:pt x="25400" y="1219200"/>
                  </a:cubicBezTo>
                  <a:cubicBezTo>
                    <a:pt x="27517" y="1250950"/>
                    <a:pt x="304800" y="1267883"/>
                    <a:pt x="304800" y="1295400"/>
                  </a:cubicBezTo>
                  <a:cubicBezTo>
                    <a:pt x="304800" y="1322917"/>
                    <a:pt x="25400" y="1354667"/>
                    <a:pt x="25400" y="1384300"/>
                  </a:cubicBezTo>
                  <a:cubicBezTo>
                    <a:pt x="25400" y="1413933"/>
                    <a:pt x="304800" y="1445683"/>
                    <a:pt x="304800" y="1473200"/>
                  </a:cubicBezTo>
                  <a:cubicBezTo>
                    <a:pt x="304800" y="1500717"/>
                    <a:pt x="25400" y="1521883"/>
                    <a:pt x="25400" y="1549400"/>
                  </a:cubicBezTo>
                  <a:cubicBezTo>
                    <a:pt x="25400" y="1576917"/>
                    <a:pt x="304800" y="1610783"/>
                    <a:pt x="304800" y="1638300"/>
                  </a:cubicBezTo>
                  <a:cubicBezTo>
                    <a:pt x="304800" y="1665817"/>
                    <a:pt x="27517" y="1686983"/>
                    <a:pt x="25400" y="1714500"/>
                  </a:cubicBezTo>
                  <a:cubicBezTo>
                    <a:pt x="23283" y="1742017"/>
                    <a:pt x="289983" y="1773767"/>
                    <a:pt x="292100" y="1803400"/>
                  </a:cubicBezTo>
                  <a:cubicBezTo>
                    <a:pt x="294217" y="1833033"/>
                    <a:pt x="59267" y="1862667"/>
                    <a:pt x="38100" y="1892300"/>
                  </a:cubicBezTo>
                  <a:cubicBezTo>
                    <a:pt x="16933" y="1921933"/>
                    <a:pt x="91016" y="1951566"/>
                    <a:pt x="165100" y="1981200"/>
                  </a:cubicBezTo>
                </a:path>
              </a:pathLst>
            </a:custGeom>
            <a:noFill/>
            <a:ln w="127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リーフォーム 56"/>
            <p:cNvSpPr/>
            <p:nvPr/>
          </p:nvSpPr>
          <p:spPr>
            <a:xfrm>
              <a:off x="5203319" y="3573020"/>
              <a:ext cx="304811" cy="1981200"/>
            </a:xfrm>
            <a:custGeom>
              <a:avLst/>
              <a:gdLst>
                <a:gd name="connsiteX0" fmla="*/ 266700 w 304811"/>
                <a:gd name="connsiteY0" fmla="*/ 0 h 1981200"/>
                <a:gd name="connsiteX1" fmla="*/ 0 w 304811"/>
                <a:gd name="connsiteY1" fmla="*/ 76200 h 1981200"/>
                <a:gd name="connsiteX2" fmla="*/ 266700 w 304811"/>
                <a:gd name="connsiteY2" fmla="*/ 190500 h 1981200"/>
                <a:gd name="connsiteX3" fmla="*/ 12700 w 304811"/>
                <a:gd name="connsiteY3" fmla="*/ 266700 h 1981200"/>
                <a:gd name="connsiteX4" fmla="*/ 292100 w 304811"/>
                <a:gd name="connsiteY4" fmla="*/ 393700 h 1981200"/>
                <a:gd name="connsiteX5" fmla="*/ 12700 w 304811"/>
                <a:gd name="connsiteY5" fmla="*/ 495300 h 1981200"/>
                <a:gd name="connsiteX6" fmla="*/ 292100 w 304811"/>
                <a:gd name="connsiteY6" fmla="*/ 609600 h 1981200"/>
                <a:gd name="connsiteX7" fmla="*/ 25400 w 304811"/>
                <a:gd name="connsiteY7" fmla="*/ 711200 h 1981200"/>
                <a:gd name="connsiteX8" fmla="*/ 292100 w 304811"/>
                <a:gd name="connsiteY8" fmla="*/ 774700 h 1981200"/>
                <a:gd name="connsiteX9" fmla="*/ 12700 w 304811"/>
                <a:gd name="connsiteY9" fmla="*/ 863600 h 1981200"/>
                <a:gd name="connsiteX10" fmla="*/ 304800 w 304811"/>
                <a:gd name="connsiteY10" fmla="*/ 939800 h 1981200"/>
                <a:gd name="connsiteX11" fmla="*/ 25400 w 304811"/>
                <a:gd name="connsiteY11" fmla="*/ 1041400 h 1981200"/>
                <a:gd name="connsiteX12" fmla="*/ 292100 w 304811"/>
                <a:gd name="connsiteY12" fmla="*/ 1104900 h 1981200"/>
                <a:gd name="connsiteX13" fmla="*/ 25400 w 304811"/>
                <a:gd name="connsiteY13" fmla="*/ 1219200 h 1981200"/>
                <a:gd name="connsiteX14" fmla="*/ 304800 w 304811"/>
                <a:gd name="connsiteY14" fmla="*/ 1295400 h 1981200"/>
                <a:gd name="connsiteX15" fmla="*/ 25400 w 304811"/>
                <a:gd name="connsiteY15" fmla="*/ 1384300 h 1981200"/>
                <a:gd name="connsiteX16" fmla="*/ 304800 w 304811"/>
                <a:gd name="connsiteY16" fmla="*/ 1473200 h 1981200"/>
                <a:gd name="connsiteX17" fmla="*/ 25400 w 304811"/>
                <a:gd name="connsiteY17" fmla="*/ 1549400 h 1981200"/>
                <a:gd name="connsiteX18" fmla="*/ 304800 w 304811"/>
                <a:gd name="connsiteY18" fmla="*/ 1638300 h 1981200"/>
                <a:gd name="connsiteX19" fmla="*/ 25400 w 304811"/>
                <a:gd name="connsiteY19" fmla="*/ 1714500 h 1981200"/>
                <a:gd name="connsiteX20" fmla="*/ 292100 w 304811"/>
                <a:gd name="connsiteY20" fmla="*/ 1803400 h 1981200"/>
                <a:gd name="connsiteX21" fmla="*/ 38100 w 304811"/>
                <a:gd name="connsiteY21" fmla="*/ 1892300 h 1981200"/>
                <a:gd name="connsiteX22" fmla="*/ 165100 w 304811"/>
                <a:gd name="connsiteY22" fmla="*/ 198120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4811" h="1981200">
                  <a:moveTo>
                    <a:pt x="266700" y="0"/>
                  </a:moveTo>
                  <a:cubicBezTo>
                    <a:pt x="133350" y="22225"/>
                    <a:pt x="0" y="44450"/>
                    <a:pt x="0" y="76200"/>
                  </a:cubicBezTo>
                  <a:cubicBezTo>
                    <a:pt x="0" y="107950"/>
                    <a:pt x="264583" y="158750"/>
                    <a:pt x="266700" y="190500"/>
                  </a:cubicBezTo>
                  <a:cubicBezTo>
                    <a:pt x="268817" y="222250"/>
                    <a:pt x="8467" y="232833"/>
                    <a:pt x="12700" y="266700"/>
                  </a:cubicBezTo>
                  <a:cubicBezTo>
                    <a:pt x="16933" y="300567"/>
                    <a:pt x="292100" y="355600"/>
                    <a:pt x="292100" y="393700"/>
                  </a:cubicBezTo>
                  <a:cubicBezTo>
                    <a:pt x="292100" y="431800"/>
                    <a:pt x="12700" y="459317"/>
                    <a:pt x="12700" y="495300"/>
                  </a:cubicBezTo>
                  <a:cubicBezTo>
                    <a:pt x="12700" y="531283"/>
                    <a:pt x="289983" y="573617"/>
                    <a:pt x="292100" y="609600"/>
                  </a:cubicBezTo>
                  <a:cubicBezTo>
                    <a:pt x="294217" y="645583"/>
                    <a:pt x="25400" y="683683"/>
                    <a:pt x="25400" y="711200"/>
                  </a:cubicBezTo>
                  <a:cubicBezTo>
                    <a:pt x="25400" y="738717"/>
                    <a:pt x="294217" y="749300"/>
                    <a:pt x="292100" y="774700"/>
                  </a:cubicBezTo>
                  <a:cubicBezTo>
                    <a:pt x="289983" y="800100"/>
                    <a:pt x="10583" y="836083"/>
                    <a:pt x="12700" y="863600"/>
                  </a:cubicBezTo>
                  <a:cubicBezTo>
                    <a:pt x="14817" y="891117"/>
                    <a:pt x="302683" y="910167"/>
                    <a:pt x="304800" y="939800"/>
                  </a:cubicBezTo>
                  <a:cubicBezTo>
                    <a:pt x="306917" y="969433"/>
                    <a:pt x="27517" y="1013883"/>
                    <a:pt x="25400" y="1041400"/>
                  </a:cubicBezTo>
                  <a:cubicBezTo>
                    <a:pt x="23283" y="1068917"/>
                    <a:pt x="292100" y="1075267"/>
                    <a:pt x="292100" y="1104900"/>
                  </a:cubicBezTo>
                  <a:cubicBezTo>
                    <a:pt x="292100" y="1134533"/>
                    <a:pt x="23283" y="1187450"/>
                    <a:pt x="25400" y="1219200"/>
                  </a:cubicBezTo>
                  <a:cubicBezTo>
                    <a:pt x="27517" y="1250950"/>
                    <a:pt x="304800" y="1267883"/>
                    <a:pt x="304800" y="1295400"/>
                  </a:cubicBezTo>
                  <a:cubicBezTo>
                    <a:pt x="304800" y="1322917"/>
                    <a:pt x="25400" y="1354667"/>
                    <a:pt x="25400" y="1384300"/>
                  </a:cubicBezTo>
                  <a:cubicBezTo>
                    <a:pt x="25400" y="1413933"/>
                    <a:pt x="304800" y="1445683"/>
                    <a:pt x="304800" y="1473200"/>
                  </a:cubicBezTo>
                  <a:cubicBezTo>
                    <a:pt x="304800" y="1500717"/>
                    <a:pt x="25400" y="1521883"/>
                    <a:pt x="25400" y="1549400"/>
                  </a:cubicBezTo>
                  <a:cubicBezTo>
                    <a:pt x="25400" y="1576917"/>
                    <a:pt x="304800" y="1610783"/>
                    <a:pt x="304800" y="1638300"/>
                  </a:cubicBezTo>
                  <a:cubicBezTo>
                    <a:pt x="304800" y="1665817"/>
                    <a:pt x="27517" y="1686983"/>
                    <a:pt x="25400" y="1714500"/>
                  </a:cubicBezTo>
                  <a:cubicBezTo>
                    <a:pt x="23283" y="1742017"/>
                    <a:pt x="289983" y="1773767"/>
                    <a:pt x="292100" y="1803400"/>
                  </a:cubicBezTo>
                  <a:cubicBezTo>
                    <a:pt x="294217" y="1833033"/>
                    <a:pt x="59267" y="1862667"/>
                    <a:pt x="38100" y="1892300"/>
                  </a:cubicBezTo>
                  <a:cubicBezTo>
                    <a:pt x="16933" y="1921933"/>
                    <a:pt x="91016" y="1951566"/>
                    <a:pt x="165100" y="1981200"/>
                  </a:cubicBezTo>
                </a:path>
              </a:pathLst>
            </a:custGeom>
            <a:noFill/>
            <a:ln w="127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lang="en-US" altLang="ja-JP" dirty="0"/>
              <a:t>3.1</a:t>
            </a:r>
            <a:r>
              <a:rPr lang="ja-JP" altLang="en-US" dirty="0"/>
              <a:t>　オフ</a:t>
            </a:r>
            <a:r>
              <a:rPr lang="ja-JP" altLang="en-US" dirty="0" smtClean="0"/>
              <a:t>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インストール手順について</a:t>
            </a:r>
          </a:p>
          <a:p>
            <a:pPr marL="180000" lvl="1" indent="0">
              <a:buNone/>
            </a:pPr>
            <a:r>
              <a:rPr lang="ja-JP" altLang="en-US" dirty="0" smtClean="0"/>
              <a:t>　</a:t>
            </a:r>
            <a:r>
              <a:rPr lang="en-US" altLang="ja-JP" dirty="0" smtClean="0"/>
              <a:t>OASE</a:t>
            </a:r>
            <a:r>
              <a:rPr lang="ja-JP" altLang="en-US" dirty="0"/>
              <a:t>サーバ</a:t>
            </a:r>
            <a:r>
              <a:rPr lang="ja-JP" altLang="en-US" dirty="0" smtClean="0"/>
              <a:t>が</a:t>
            </a:r>
            <a:r>
              <a:rPr lang="ja-JP" altLang="en-US" dirty="0"/>
              <a:t>オフ</a:t>
            </a:r>
            <a:r>
              <a:rPr lang="ja-JP" altLang="en-US" dirty="0" smtClean="0"/>
              <a:t>ライン</a:t>
            </a:r>
            <a:r>
              <a:rPr lang="ja-JP" altLang="en-US" dirty="0"/>
              <a:t>環境の場合</a:t>
            </a:r>
            <a:r>
              <a:rPr lang="ja-JP" altLang="en-US" dirty="0" smtClean="0"/>
              <a:t>、</a:t>
            </a:r>
            <a:r>
              <a:rPr lang="ja-JP" altLang="en-US" dirty="0"/>
              <a:t>以下</a:t>
            </a:r>
            <a:r>
              <a:rPr lang="ja-JP" altLang="en-US" dirty="0" smtClean="0"/>
              <a:t>の</a:t>
            </a:r>
            <a:r>
              <a:rPr lang="ja-JP" altLang="en-US" dirty="0"/>
              <a:t>手順</a:t>
            </a:r>
            <a:r>
              <a:rPr lang="ja-JP" altLang="en-US" dirty="0" smtClean="0"/>
              <a:t>で環境</a:t>
            </a:r>
            <a:r>
              <a:rPr lang="ja-JP" altLang="en-US" dirty="0"/>
              <a:t>構築を行います</a:t>
            </a:r>
            <a:r>
              <a:rPr lang="ja-JP" altLang="en-US" dirty="0" smtClean="0"/>
              <a:t>。</a:t>
            </a:r>
            <a:endParaRPr lang="en-US" altLang="ja-JP" dirty="0" smtClean="0"/>
          </a:p>
          <a:p>
            <a:pPr lvl="1"/>
            <a:r>
              <a:rPr kumimoji="1" lang="ja-JP" altLang="en-US" dirty="0" smtClean="0"/>
              <a:t>ライブラリ収集用のサーバ</a:t>
            </a:r>
            <a:r>
              <a:rPr kumimoji="1" lang="en-US" altLang="ja-JP" dirty="0" smtClean="0"/>
              <a:t>(</a:t>
            </a:r>
            <a:r>
              <a:rPr kumimoji="1" lang="ja-JP" altLang="en-US" dirty="0" smtClean="0"/>
              <a:t>オンライン</a:t>
            </a:r>
            <a:r>
              <a:rPr kumimoji="1" lang="en-US" altLang="ja-JP" dirty="0" smtClean="0"/>
              <a:t>)</a:t>
            </a:r>
            <a:r>
              <a:rPr kumimoji="1" lang="ja-JP" altLang="en-US" dirty="0" err="1" smtClean="0"/>
              <a:t>にて</a:t>
            </a:r>
            <a:r>
              <a:rPr kumimoji="1" lang="ja-JP" altLang="en-US" dirty="0" smtClean="0"/>
              <a:t>インターネット経由で必要なライブラリを収集し、</a:t>
            </a:r>
            <a:r>
              <a:rPr kumimoji="1" lang="en-US" altLang="ja-JP" dirty="0" smtClean="0"/>
              <a:t>OASE</a:t>
            </a:r>
            <a:r>
              <a:rPr kumimoji="1" lang="ja-JP" altLang="en-US" dirty="0" smtClean="0"/>
              <a:t>インストールパッケージとライブラリを一つに圧縮し、インストールパッケージ</a:t>
            </a:r>
            <a:r>
              <a:rPr kumimoji="1" lang="en-US" altLang="ja-JP" dirty="0" smtClean="0"/>
              <a:t>(</a:t>
            </a:r>
            <a:r>
              <a:rPr kumimoji="1" lang="ja-JP" altLang="en-US" dirty="0" smtClean="0"/>
              <a:t>オフライン用</a:t>
            </a:r>
            <a:r>
              <a:rPr kumimoji="1" lang="en-US" altLang="ja-JP" dirty="0" smtClean="0"/>
              <a:t>)</a:t>
            </a:r>
            <a:r>
              <a:rPr kumimoji="1" lang="ja-JP" altLang="en-US" dirty="0" smtClean="0"/>
              <a:t>を作成します。</a:t>
            </a:r>
            <a:endParaRPr kumimoji="1" lang="en-US" altLang="ja-JP" dirty="0" smtClean="0"/>
          </a:p>
          <a:p>
            <a:pPr lvl="1"/>
            <a:r>
              <a:rPr lang="ja-JP" altLang="en-US" dirty="0" smtClean="0"/>
              <a:t>記憶媒体等で</a:t>
            </a:r>
            <a:r>
              <a:rPr lang="en-US" altLang="ja-JP" dirty="0" smtClean="0"/>
              <a:t>OASE</a:t>
            </a:r>
            <a:r>
              <a:rPr lang="ja-JP" altLang="en-US" dirty="0" smtClean="0"/>
              <a:t>サーバに、インストールパッケージ</a:t>
            </a:r>
            <a:r>
              <a:rPr lang="en-US" altLang="ja-JP" dirty="0" smtClean="0"/>
              <a:t>(</a:t>
            </a:r>
            <a:r>
              <a:rPr lang="ja-JP" altLang="en-US" dirty="0" smtClean="0"/>
              <a:t>オフライン用</a:t>
            </a:r>
            <a:r>
              <a:rPr lang="en-US" altLang="ja-JP" dirty="0" smtClean="0"/>
              <a:t>)</a:t>
            </a:r>
            <a:r>
              <a:rPr lang="ja-JP" altLang="en-US" dirty="0" smtClean="0"/>
              <a:t>を移動します。</a:t>
            </a:r>
            <a:endParaRPr lang="en-US" altLang="ja-JP" dirty="0" smtClean="0"/>
          </a:p>
          <a:p>
            <a:pPr lvl="1"/>
            <a:r>
              <a:rPr kumimoji="1" lang="ja-JP" altLang="en-US" dirty="0" smtClean="0"/>
              <a:t>インストールパッケージ</a:t>
            </a:r>
            <a:r>
              <a:rPr kumimoji="1" lang="en-US" altLang="ja-JP" dirty="0" smtClean="0"/>
              <a:t>(</a:t>
            </a:r>
            <a:r>
              <a:rPr kumimoji="1" lang="ja-JP" altLang="en-US" dirty="0" smtClean="0"/>
              <a:t>オフライン用</a:t>
            </a:r>
            <a:r>
              <a:rPr kumimoji="1" lang="en-US" altLang="ja-JP" dirty="0" smtClean="0"/>
              <a:t>)</a:t>
            </a:r>
            <a:r>
              <a:rPr kumimoji="1" lang="ja-JP" altLang="en-US" dirty="0" smtClean="0"/>
              <a:t>からローカルリポジトリを作成し、必要なライブラリのインストールと、</a:t>
            </a:r>
            <a:r>
              <a:rPr kumimoji="1" lang="en-US" altLang="ja-JP" dirty="0" smtClean="0"/>
              <a:t>OASE</a:t>
            </a:r>
            <a:r>
              <a:rPr kumimoji="1" lang="ja-JP" altLang="en-US" dirty="0" smtClean="0"/>
              <a:t>インストーラーの実行を行います。</a:t>
            </a:r>
            <a:endParaRPr kumimoji="1" lang="ja-JP" altLang="en-US" dirty="0"/>
          </a:p>
        </p:txBody>
      </p:sp>
      <p:sp>
        <p:nvSpPr>
          <p:cNvPr id="7" name="正方形/長方形 6"/>
          <p:cNvSpPr/>
          <p:nvPr/>
        </p:nvSpPr>
        <p:spPr>
          <a:xfrm>
            <a:off x="404849" y="4941210"/>
            <a:ext cx="4261332" cy="130440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sp>
        <p:nvSpPr>
          <p:cNvPr id="10" name="テキスト ボックス 348"/>
          <p:cNvSpPr txBox="1"/>
          <p:nvPr/>
        </p:nvSpPr>
        <p:spPr>
          <a:xfrm>
            <a:off x="539440" y="4766351"/>
            <a:ext cx="1340183" cy="284892"/>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b="0" i="0" u="none" strike="noStrike" kern="100" cap="none" spc="0" normalizeH="0" baseline="0" noProof="0">
                <a:ln>
                  <a:noFill/>
                </a:ln>
                <a:effectLst/>
                <a:uLnTx/>
                <a:uFillTx/>
                <a:latin typeface="+mn-ea"/>
                <a:cs typeface="Times New Roman" panose="02020603050405020304" pitchFamily="18" charset="0"/>
              </a:rPr>
              <a:t>OASE </a:t>
            </a:r>
            <a:r>
              <a:rPr kumimoji="0" lang="ja-JP" altLang="en-US" sz="1000" b="0" i="0" u="none" strike="noStrike" kern="100" cap="none" spc="0" normalizeH="0" baseline="0" noProof="0">
                <a:ln>
                  <a:noFill/>
                </a:ln>
                <a:effectLst/>
                <a:uLnTx/>
                <a:uFillTx/>
                <a:latin typeface="+mn-ea"/>
                <a:cs typeface="Times New Roman" panose="02020603050405020304" pitchFamily="18" charset="0"/>
              </a:rPr>
              <a:t>サーバ</a:t>
            </a:r>
          </a:p>
        </p:txBody>
      </p:sp>
      <p:sp>
        <p:nvSpPr>
          <p:cNvPr id="12" name="テキスト ボックス 340"/>
          <p:cNvSpPr txBox="1"/>
          <p:nvPr/>
        </p:nvSpPr>
        <p:spPr>
          <a:xfrm>
            <a:off x="1925540" y="6271947"/>
            <a:ext cx="917619" cy="278309"/>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kern="100" dirty="0">
                <a:solidFill>
                  <a:sysClr val="windowText" lastClr="000000"/>
                </a:solidFill>
                <a:latin typeface="+mn-ea"/>
                <a:cs typeface="Times New Roman" panose="02020603050405020304" pitchFamily="18" charset="0"/>
              </a:rPr>
              <a:t>オフ</a:t>
            </a:r>
            <a:r>
              <a:rPr kumimoji="0" lang="ja-JP" altLang="en-US" sz="1050" b="0" i="0" u="none" strike="noStrike" kern="100" cap="none" spc="0" normalizeH="0" baseline="0" noProof="0" dirty="0" smtClean="0">
                <a:ln>
                  <a:noFill/>
                </a:ln>
                <a:solidFill>
                  <a:sysClr val="windowText" lastClr="000000"/>
                </a:solidFill>
                <a:effectLst/>
                <a:uLnTx/>
                <a:uFillTx/>
                <a:latin typeface="+mn-ea"/>
                <a:cs typeface="Times New Roman" panose="02020603050405020304" pitchFamily="18" charset="0"/>
              </a:rPr>
              <a:t>ライン</a:t>
            </a:r>
            <a:endPar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endParaRPr>
          </a:p>
        </p:txBody>
      </p:sp>
      <p:sp>
        <p:nvSpPr>
          <p:cNvPr id="22" name="正方形/長方形 21"/>
          <p:cNvSpPr/>
          <p:nvPr/>
        </p:nvSpPr>
        <p:spPr>
          <a:xfrm>
            <a:off x="539440" y="5652637"/>
            <a:ext cx="2213252" cy="30534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err="1">
                <a:latin typeface="Century"/>
                <a:ea typeface="ＭＳ 明朝" panose="02020609040205080304" pitchFamily="17" charset="-128"/>
                <a:cs typeface="Times New Roman" panose="02020603050405020304" pitchFamily="18" charset="0"/>
              </a:rPr>
              <a:t>RabbitMQ</a:t>
            </a:r>
            <a:r>
              <a:rPr kumimoji="0" lang="en-US" altLang="ja-JP" sz="1050" kern="100" dirty="0">
                <a:latin typeface="Century"/>
                <a:ea typeface="ＭＳ 明朝" panose="02020609040205080304" pitchFamily="17" charset="-128"/>
                <a:cs typeface="Times New Roman" panose="02020603050405020304" pitchFamily="18" charset="0"/>
              </a:rPr>
              <a:t> Server</a:t>
            </a:r>
            <a:r>
              <a:rPr kumimoji="0" lang="ja-JP" altLang="en-US" sz="1050" kern="100" dirty="0" err="1" smtClean="0">
                <a:latin typeface="Century"/>
                <a:ea typeface="ＭＳ 明朝" panose="02020609040205080304" pitchFamily="17" charset="-128"/>
                <a:cs typeface="Times New Roman" panose="02020603050405020304" pitchFamily="18" charset="0"/>
              </a:rPr>
              <a:t>、</a:t>
            </a:r>
            <a:r>
              <a:rPr kumimoji="0" lang="en-US" altLang="ja-JP" sz="1050" kern="100" dirty="0" err="1" smtClean="0">
                <a:latin typeface="Century"/>
                <a:ea typeface="ＭＳ 明朝" panose="02020609040205080304" pitchFamily="17" charset="-128"/>
                <a:cs typeface="Times New Roman" panose="02020603050405020304" pitchFamily="18" charset="0"/>
              </a:rPr>
              <a:t>MariaDB</a:t>
            </a:r>
            <a:r>
              <a:rPr kumimoji="0" lang="en-US" altLang="ja-JP" sz="1050" kern="100" dirty="0" smtClean="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Server</a:t>
            </a:r>
            <a:r>
              <a:rPr kumimoji="0" lang="ja-JP" altLang="en-US" sz="1050" kern="100" dirty="0" err="1" smtClean="0">
                <a:latin typeface="Century"/>
                <a:ea typeface="ＭＳ 明朝" panose="02020609040205080304" pitchFamily="17" charset="-128"/>
                <a:cs typeface="Times New Roman" panose="02020603050405020304" pitchFamily="18" charset="0"/>
              </a:rPr>
              <a:t>、</a:t>
            </a:r>
            <a:r>
              <a:rPr kumimoji="0" lang="en-US" altLang="ja-JP" sz="1050" kern="100" dirty="0" smtClean="0">
                <a:latin typeface="Century"/>
                <a:ea typeface="ＭＳ 明朝" panose="02020609040205080304" pitchFamily="17" charset="-128"/>
                <a:cs typeface="Times New Roman" panose="02020603050405020304" pitchFamily="18" charset="0"/>
              </a:rPr>
              <a:t>Apache</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539440" y="5312582"/>
            <a:ext cx="2213252" cy="30534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JAVA</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a:ln>
                  <a:noFill/>
                </a:ln>
                <a:effectLst/>
                <a:uLnTx/>
                <a:uFillTx/>
                <a:latin typeface="Century"/>
                <a:ea typeface="ＭＳ 明朝" panose="02020609040205080304" pitchFamily="17" charset="-128"/>
                <a:cs typeface="Times New Roman" panose="02020603050405020304" pitchFamily="18" charset="0"/>
              </a:rPr>
              <a:t>openJDK</a:t>
            </a: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a:t>
            </a:r>
            <a:r>
              <a:rPr kumimoji="0" lang="ja-JP" altLang="en-US" sz="1050" b="0" i="0" u="none" strike="noStrike" kern="100" cap="none" spc="0" normalizeH="0" baseline="0" noProof="0" dirty="0" err="1" smtClean="0">
                <a:ln>
                  <a:noFill/>
                </a:ln>
                <a:effectLst/>
                <a:uLnTx/>
                <a:uFillTx/>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smtClean="0">
                <a:ln>
                  <a:noFill/>
                </a:ln>
                <a:effectLst/>
                <a:uLnTx/>
                <a:uFillTx/>
                <a:latin typeface="Century"/>
                <a:ea typeface="ＭＳ 明朝" panose="02020609040205080304" pitchFamily="17" charset="-128"/>
                <a:cs typeface="Times New Roman" panose="02020603050405020304" pitchFamily="18" charset="0"/>
              </a:rPr>
              <a:t>JBoss</a:t>
            </a:r>
            <a:r>
              <a:rPr kumimoji="0" lang="ja-JP" altLang="en-US" sz="1050" b="0" i="0" u="none" strike="noStrike" kern="100" cap="none" spc="0" normalizeH="0" noProof="0" dirty="0" err="1" smtClean="0">
                <a:ln>
                  <a:noFill/>
                </a:ln>
                <a:effectLst/>
                <a:uLnTx/>
                <a:uFillTx/>
                <a:latin typeface="Century"/>
                <a:ea typeface="ＭＳ 明朝" panose="02020609040205080304" pitchFamily="17" charset="-128"/>
                <a:cs typeface="Times New Roman" panose="02020603050405020304" pitchFamily="18" charset="0"/>
              </a:rPr>
              <a:t>、</a:t>
            </a:r>
            <a:endPar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Python</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a:ln>
                  <a:noFill/>
                </a:ln>
                <a:effectLst/>
                <a:uLnTx/>
                <a:uFillTx/>
                <a:latin typeface="Century"/>
                <a:ea typeface="ＭＳ 明朝" panose="02020609040205080304" pitchFamily="17" charset="-128"/>
                <a:cs typeface="Times New Roman" panose="02020603050405020304" pitchFamily="18" charset="0"/>
              </a:rPr>
              <a:t>uWSGI</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ja-JP" altLang="en-US" sz="1050" kern="100" dirty="0" err="1">
                <a:latin typeface="Century"/>
                <a:ea typeface="ＭＳ 明朝" panose="02020609040205080304" pitchFamily="17" charset="-128"/>
                <a:cs typeface="Times New Roman" panose="02020603050405020304" pitchFamily="18" charset="0"/>
              </a:rPr>
              <a:t>、</a:t>
            </a:r>
            <a:r>
              <a:rPr kumimoji="0" lang="ja-JP" altLang="en-US" sz="1050" kern="100" dirty="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Django</a:t>
            </a:r>
            <a:endParaRPr kumimoji="0" lang="ja-JP" altLang="en-US"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539440" y="5105009"/>
            <a:ext cx="2213252" cy="169448"/>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OASE</a:t>
            </a:r>
            <a:endParaRPr kumimoji="0" lang="ja-JP" altLang="en-US"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p:txBody>
      </p:sp>
      <p:sp>
        <p:nvSpPr>
          <p:cNvPr id="32" name="正方形/長方形 31"/>
          <p:cNvSpPr/>
          <p:nvPr/>
        </p:nvSpPr>
        <p:spPr>
          <a:xfrm>
            <a:off x="539440" y="5992692"/>
            <a:ext cx="2213252" cy="174196"/>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RHDM</a:t>
            </a:r>
            <a:r>
              <a:rPr kumimoji="0" lang="ja-JP" altLang="en-US" sz="1050" kern="100" dirty="0" err="1" smtClean="0">
                <a:latin typeface="Century"/>
                <a:ea typeface="ＭＳ 明朝" panose="02020609040205080304" pitchFamily="17" charset="-128"/>
                <a:cs typeface="Times New Roman" panose="02020603050405020304" pitchFamily="18" charset="0"/>
              </a:rPr>
              <a:t>、</a:t>
            </a:r>
            <a:r>
              <a:rPr kumimoji="0" lang="ja-JP" altLang="en-US" sz="1050" kern="100" dirty="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Maven</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テキスト ボックス 340"/>
          <p:cNvSpPr txBox="1"/>
          <p:nvPr/>
        </p:nvSpPr>
        <p:spPr>
          <a:xfrm>
            <a:off x="1765919" y="3251509"/>
            <a:ext cx="917619" cy="278309"/>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kern="100" noProof="0" dirty="0">
                <a:solidFill>
                  <a:sysClr val="windowText" lastClr="000000"/>
                </a:solidFill>
                <a:latin typeface="+mn-ea"/>
                <a:cs typeface="Times New Roman" panose="02020603050405020304" pitchFamily="18" charset="0"/>
              </a:rPr>
              <a:t>オン</a:t>
            </a:r>
            <a:r>
              <a:rPr kumimoji="0" lang="ja-JP" altLang="en-US" sz="1050" b="0" i="0" u="none" strike="noStrike" kern="100" cap="none" spc="0" normalizeH="0" baseline="0" noProof="0" dirty="0" smtClean="0">
                <a:ln>
                  <a:noFill/>
                </a:ln>
                <a:solidFill>
                  <a:sysClr val="windowText" lastClr="000000"/>
                </a:solidFill>
                <a:effectLst/>
                <a:uLnTx/>
                <a:uFillTx/>
                <a:latin typeface="+mn-ea"/>
                <a:cs typeface="Times New Roman" panose="02020603050405020304" pitchFamily="18" charset="0"/>
              </a:rPr>
              <a:t>ライン</a:t>
            </a:r>
            <a:endPar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endParaRPr>
          </a:p>
        </p:txBody>
      </p:sp>
      <p:sp>
        <p:nvSpPr>
          <p:cNvPr id="28" name="正方形/長方形 27"/>
          <p:cNvSpPr/>
          <p:nvPr/>
        </p:nvSpPr>
        <p:spPr>
          <a:xfrm>
            <a:off x="404849" y="3487939"/>
            <a:ext cx="2347843" cy="877191"/>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grpSp>
        <p:nvGrpSpPr>
          <p:cNvPr id="29" name="グループ化 28"/>
          <p:cNvGrpSpPr/>
          <p:nvPr/>
        </p:nvGrpSpPr>
        <p:grpSpPr>
          <a:xfrm>
            <a:off x="539440" y="3787488"/>
            <a:ext cx="2088290" cy="464436"/>
            <a:chOff x="-95" y="15902"/>
            <a:chExt cx="1496774" cy="410882"/>
          </a:xfrm>
        </p:grpSpPr>
        <p:sp>
          <p:nvSpPr>
            <p:cNvPr id="30" name="台形 29"/>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sp>
          <p:nvSpPr>
            <p:cNvPr id="33" name="正方形/長方形 32"/>
            <p:cNvSpPr/>
            <p:nvPr/>
          </p:nvSpPr>
          <p:spPr>
            <a:xfrm>
              <a:off x="-95" y="103322"/>
              <a:ext cx="1496774" cy="32346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ja-JP" altLang="en-US" sz="1000" kern="100" dirty="0" smtClean="0">
                  <a:solidFill>
                    <a:srgbClr val="000000"/>
                  </a:solidFill>
                  <a:ea typeface="ＭＳ Ｐゴシック" panose="020B0600070205080204" pitchFamily="50" charset="-128"/>
                  <a:cs typeface="Times New Roman" panose="02020603050405020304" pitchFamily="18" charset="0"/>
                </a:rPr>
                <a:t>インストールパッケージ</a:t>
              </a:r>
              <a:endParaRPr kumimoji="0" lang="en-US" altLang="ja-JP" sz="1000" kern="100" dirty="0" smtClean="0">
                <a:solidFill>
                  <a:srgbClr val="000000"/>
                </a:solidFill>
                <a:ea typeface="ＭＳ Ｐゴシック" panose="020B0600070205080204" pitchFamily="50" charset="-128"/>
                <a:cs typeface="Times New Roman" panose="02020603050405020304" pitchFamily="18" charset="0"/>
              </a:endParaRPr>
            </a:p>
            <a:p>
              <a:pPr lvl="0" algn="just">
                <a:defRPr/>
              </a:pPr>
              <a:r>
                <a:rPr kumimoji="0" lang="en-US" altLang="ja-JP"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オフライン用</a:t>
              </a:r>
              <a:r>
                <a:rPr kumimoji="0" lang="en-US" altLang="ja-JP" sz="1000" b="0" i="0" u="none" strike="noStrike" kern="100" cap="none" spc="0" normalizeH="0" baseline="0" noProof="0" dirty="0">
                  <a:ln>
                    <a:noFill/>
                  </a:ln>
                  <a:solidFill>
                    <a:srgbClr val="000000"/>
                  </a:solidFill>
                  <a:effectLst/>
                  <a:uLnTx/>
                  <a:uFillTx/>
                  <a:ea typeface="ＭＳ Ｐゴシック" panose="020B0600070205080204" pitchFamily="50" charset="-128"/>
                  <a:cs typeface="Times New Roman" panose="02020603050405020304" pitchFamily="18" charset="0"/>
                </a:rPr>
                <a:t>)</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34" name="テキスト ボックス 348"/>
          <p:cNvSpPr txBox="1"/>
          <p:nvPr/>
        </p:nvSpPr>
        <p:spPr>
          <a:xfrm>
            <a:off x="462411" y="3312278"/>
            <a:ext cx="1340183" cy="375382"/>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ja-JP" altLang="en-US" sz="1000" kern="100" dirty="0" smtClean="0">
                <a:latin typeface="+mn-ea"/>
                <a:cs typeface="Times New Roman" panose="02020603050405020304" pitchFamily="18" charset="0"/>
              </a:rPr>
              <a:t>ライブラリ</a:t>
            </a:r>
            <a:endParaRPr kumimoji="0" lang="en-US" altLang="ja-JP" sz="1000" kern="100" dirty="0" smtClean="0">
              <a:latin typeface="+mn-ea"/>
              <a:cs typeface="Times New Roman" panose="02020603050405020304" pitchFamily="18" charset="0"/>
            </a:endParaRPr>
          </a:p>
          <a:p>
            <a:pPr lvl="0" algn="ctr">
              <a:defRPr/>
            </a:pPr>
            <a:r>
              <a:rPr kumimoji="0" lang="ja-JP" altLang="en-US" sz="1000" b="0" i="0" u="none" strike="noStrike" kern="100" cap="none" spc="0" normalizeH="0" baseline="0" noProof="0" dirty="0">
                <a:ln>
                  <a:noFill/>
                </a:ln>
                <a:effectLst/>
                <a:uLnTx/>
                <a:uFillTx/>
                <a:latin typeface="+mn-ea"/>
                <a:cs typeface="Times New Roman" panose="02020603050405020304" pitchFamily="18" charset="0"/>
              </a:rPr>
              <a:t>収集用</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のサーバ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cxnSp>
        <p:nvCxnSpPr>
          <p:cNvPr id="6" name="直線コネクタ 5"/>
          <p:cNvCxnSpPr/>
          <p:nvPr/>
        </p:nvCxnSpPr>
        <p:spPr bwMode="auto">
          <a:xfrm>
            <a:off x="404849" y="4581160"/>
            <a:ext cx="4261332" cy="0"/>
          </a:xfrm>
          <a:prstGeom prst="line">
            <a:avLst/>
          </a:prstGeom>
          <a:solidFill>
            <a:schemeClr val="bg1"/>
          </a:solidFill>
          <a:ln w="19050" cap="flat" cmpd="sng" algn="ctr">
            <a:solidFill>
              <a:schemeClr val="bg2">
                <a:lumMod val="7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p:cNvSpPr/>
          <p:nvPr/>
        </p:nvSpPr>
        <p:spPr>
          <a:xfrm>
            <a:off x="2887283" y="5105009"/>
            <a:ext cx="1684717" cy="1061879"/>
          </a:xfrm>
          <a:prstGeom prst="rect">
            <a:avLst/>
          </a:prstGeom>
          <a:noFill/>
          <a:ln w="12700" cap="flat" cmpd="sng" algn="ctr">
            <a:solidFill>
              <a:srgbClr val="002060"/>
            </a:solidFill>
            <a:prstDash val="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sp>
        <p:nvSpPr>
          <p:cNvPr id="36" name="テキスト ボックス 340"/>
          <p:cNvSpPr txBox="1"/>
          <p:nvPr/>
        </p:nvSpPr>
        <p:spPr>
          <a:xfrm>
            <a:off x="3173468" y="5740344"/>
            <a:ext cx="1112346" cy="350765"/>
          </a:xfrm>
          <a:prstGeom prst="rect">
            <a:avLst/>
          </a:prstGeom>
          <a:solidFill>
            <a:sysClr val="window" lastClr="FFFFFF"/>
          </a:solidFill>
          <a:ln w="6350">
            <a:noFill/>
          </a:ln>
          <a:effectLst/>
        </p:spPr>
        <p:txBody>
          <a:bodyPr rot="0" spcFirstLastPara="0" vert="horz" wrap="none" lIns="91440" tIns="45720" rIns="91440" bIns="45720" numCol="1" spcCol="0" rtlCol="0" fromWordArt="0" anchor="ctr" anchorCtr="1"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kern="100" dirty="0">
                <a:solidFill>
                  <a:sysClr val="windowText" lastClr="000000"/>
                </a:solidFill>
                <a:latin typeface="+mn-ea"/>
                <a:cs typeface="Times New Roman" panose="02020603050405020304" pitchFamily="18" charset="0"/>
              </a:rPr>
              <a:t> </a:t>
            </a:r>
            <a:r>
              <a:rPr kumimoji="0" lang="ja-JP" altLang="en-US" sz="1050" kern="100" noProof="0" dirty="0" smtClean="0">
                <a:solidFill>
                  <a:sysClr val="windowText" lastClr="000000"/>
                </a:solidFill>
                <a:latin typeface="+mn-ea"/>
                <a:cs typeface="Times New Roman" panose="02020603050405020304" pitchFamily="18" charset="0"/>
              </a:rPr>
              <a:t>ローカル</a:t>
            </a:r>
            <a:endParaRPr kumimoji="0" lang="en-US" altLang="ja-JP" sz="1050" kern="100" noProof="0" dirty="0" smtClean="0">
              <a:solidFill>
                <a:sysClr val="windowText" lastClr="000000"/>
              </a:solidFill>
              <a:latin typeface="+mn-ea"/>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dirty="0">
                <a:ln>
                  <a:noFill/>
                </a:ln>
                <a:solidFill>
                  <a:sysClr val="windowText" lastClr="000000"/>
                </a:solidFill>
                <a:effectLst/>
                <a:uLnTx/>
                <a:uFillTx/>
                <a:latin typeface="+mn-ea"/>
                <a:cs typeface="Times New Roman" panose="02020603050405020304" pitchFamily="18" charset="0"/>
              </a:rPr>
              <a:t>リポジトリ</a:t>
            </a:r>
            <a:endPar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endParaRPr>
          </a:p>
        </p:txBody>
      </p:sp>
      <p:sp>
        <p:nvSpPr>
          <p:cNvPr id="8" name="円柱 7"/>
          <p:cNvSpPr/>
          <p:nvPr/>
        </p:nvSpPr>
        <p:spPr>
          <a:xfrm>
            <a:off x="3083919" y="5210847"/>
            <a:ext cx="576080" cy="169448"/>
          </a:xfrm>
          <a:prstGeom prst="can">
            <a:avLst/>
          </a:prstGeom>
          <a:no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円柱 37"/>
          <p:cNvSpPr/>
          <p:nvPr/>
        </p:nvSpPr>
        <p:spPr>
          <a:xfrm>
            <a:off x="3506550" y="5286259"/>
            <a:ext cx="576080" cy="169448"/>
          </a:xfrm>
          <a:prstGeom prst="can">
            <a:avLst/>
          </a:prstGeom>
          <a:solidFill>
            <a:schemeClr val="bg1"/>
          </a:solid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円柱 38"/>
          <p:cNvSpPr/>
          <p:nvPr/>
        </p:nvSpPr>
        <p:spPr>
          <a:xfrm>
            <a:off x="3236319" y="5363247"/>
            <a:ext cx="576080" cy="169448"/>
          </a:xfrm>
          <a:prstGeom prst="can">
            <a:avLst/>
          </a:prstGeom>
          <a:solidFill>
            <a:schemeClr val="bg1"/>
          </a:solid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円柱 39"/>
          <p:cNvSpPr/>
          <p:nvPr/>
        </p:nvSpPr>
        <p:spPr>
          <a:xfrm>
            <a:off x="3691462" y="5441879"/>
            <a:ext cx="576080" cy="169448"/>
          </a:xfrm>
          <a:prstGeom prst="can">
            <a:avLst/>
          </a:prstGeom>
          <a:solidFill>
            <a:schemeClr val="bg1"/>
          </a:solid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p:cNvSpPr/>
          <p:nvPr/>
        </p:nvSpPr>
        <p:spPr>
          <a:xfrm>
            <a:off x="5627992" y="3591291"/>
            <a:ext cx="1684717" cy="1061879"/>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sp>
        <p:nvSpPr>
          <p:cNvPr id="42" name="テキスト ボックス 348"/>
          <p:cNvSpPr txBox="1"/>
          <p:nvPr/>
        </p:nvSpPr>
        <p:spPr>
          <a:xfrm>
            <a:off x="5800258" y="3494223"/>
            <a:ext cx="1340183" cy="284892"/>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ja-JP" altLang="en-US" sz="1000" kern="100" dirty="0">
                <a:latin typeface="+mn-ea"/>
                <a:cs typeface="Times New Roman" panose="02020603050405020304" pitchFamily="18" charset="0"/>
              </a:rPr>
              <a:t>リポジトリ</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43" name="テキスト ボックス 340"/>
          <p:cNvSpPr txBox="1"/>
          <p:nvPr/>
        </p:nvSpPr>
        <p:spPr>
          <a:xfrm>
            <a:off x="5963448" y="3266639"/>
            <a:ext cx="1128902" cy="162361"/>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kern="100" dirty="0">
                <a:solidFill>
                  <a:sysClr val="windowText" lastClr="000000"/>
                </a:solidFill>
                <a:latin typeface="+mn-ea"/>
                <a:cs typeface="Times New Roman" panose="02020603050405020304" pitchFamily="18" charset="0"/>
              </a:rPr>
              <a:t>インターネット</a:t>
            </a:r>
            <a:endPar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endParaRPr>
          </a:p>
        </p:txBody>
      </p:sp>
      <p:sp>
        <p:nvSpPr>
          <p:cNvPr id="44" name="円柱 43"/>
          <p:cNvSpPr/>
          <p:nvPr/>
        </p:nvSpPr>
        <p:spPr>
          <a:xfrm>
            <a:off x="5900976" y="3897744"/>
            <a:ext cx="576080" cy="305536"/>
          </a:xfrm>
          <a:prstGeom prst="can">
            <a:avLst/>
          </a:prstGeom>
          <a:no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5" name="円柱 44"/>
          <p:cNvSpPr/>
          <p:nvPr/>
        </p:nvSpPr>
        <p:spPr>
          <a:xfrm>
            <a:off x="6323607" y="3973156"/>
            <a:ext cx="576080" cy="305536"/>
          </a:xfrm>
          <a:prstGeom prst="can">
            <a:avLst/>
          </a:prstGeom>
          <a:solidFill>
            <a:schemeClr val="bg1"/>
          </a:solid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円柱 45"/>
          <p:cNvSpPr/>
          <p:nvPr/>
        </p:nvSpPr>
        <p:spPr>
          <a:xfrm>
            <a:off x="6053376" y="4050144"/>
            <a:ext cx="576080" cy="305536"/>
          </a:xfrm>
          <a:prstGeom prst="can">
            <a:avLst/>
          </a:prstGeom>
          <a:solidFill>
            <a:schemeClr val="bg1"/>
          </a:solid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円柱 46"/>
          <p:cNvSpPr/>
          <p:nvPr/>
        </p:nvSpPr>
        <p:spPr>
          <a:xfrm>
            <a:off x="6508519" y="4128776"/>
            <a:ext cx="576080" cy="305536"/>
          </a:xfrm>
          <a:prstGeom prst="can">
            <a:avLst/>
          </a:prstGeom>
          <a:solidFill>
            <a:schemeClr val="bg1"/>
          </a:solid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右矢印 47"/>
          <p:cNvSpPr/>
          <p:nvPr/>
        </p:nvSpPr>
        <p:spPr>
          <a:xfrm rot="10800000">
            <a:off x="2411698" y="3991589"/>
            <a:ext cx="3304366" cy="190953"/>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grpSp>
        <p:nvGrpSpPr>
          <p:cNvPr id="49" name="グループ化 48"/>
          <p:cNvGrpSpPr/>
          <p:nvPr/>
        </p:nvGrpSpPr>
        <p:grpSpPr>
          <a:xfrm>
            <a:off x="3520714" y="3717040"/>
            <a:ext cx="1051285" cy="529366"/>
            <a:chOff x="-95" y="15902"/>
            <a:chExt cx="640923" cy="346466"/>
          </a:xfrm>
        </p:grpSpPr>
        <p:sp>
          <p:nvSpPr>
            <p:cNvPr id="50" name="台形 49"/>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sp>
          <p:nvSpPr>
            <p:cNvPr id="51" name="正方形/長方形 50"/>
            <p:cNvSpPr/>
            <p:nvPr/>
          </p:nvSpPr>
          <p:spPr>
            <a:xfrm>
              <a:off x="-95" y="103322"/>
              <a:ext cx="640923" cy="259046"/>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ja-JP" altLang="en-US" sz="1000" kern="100" noProof="0" dirty="0">
                  <a:solidFill>
                    <a:srgbClr val="000000"/>
                  </a:solidFill>
                  <a:ea typeface="ＭＳ Ｐゴシック" panose="020B0600070205080204" pitchFamily="50" charset="-128"/>
                  <a:cs typeface="Times New Roman" panose="02020603050405020304" pitchFamily="18" charset="0"/>
                </a:rPr>
                <a:t>ライブラリ</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52" name="右矢印 51"/>
          <p:cNvSpPr/>
          <p:nvPr/>
        </p:nvSpPr>
        <p:spPr>
          <a:xfrm rot="5400000">
            <a:off x="1682125" y="4469618"/>
            <a:ext cx="967448" cy="303333"/>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spTree>
    <p:extLst>
      <p:ext uri="{BB962C8B-B14F-4D97-AF65-F5344CB8AC3E}">
        <p14:creationId xmlns:p14="http://schemas.microsoft.com/office/powerpoint/2010/main" val="31038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a:t>
            </a:r>
            <a:r>
              <a:rPr lang="ja-JP" altLang="en-US" dirty="0" smtClean="0"/>
              <a:t>準備</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OASE</a:t>
            </a:r>
            <a:r>
              <a:rPr lang="ja-JP" altLang="en-US" dirty="0"/>
              <a:t>環境構築ツール一覧</a:t>
            </a:r>
            <a:endParaRPr lang="en-US" altLang="ja-JP" dirty="0"/>
          </a:p>
          <a:p>
            <a:pPr lvl="1"/>
            <a:r>
              <a:rPr lang="en-US" altLang="ja-JP" dirty="0" smtClean="0"/>
              <a:t>OASE</a:t>
            </a:r>
            <a:r>
              <a:rPr lang="ja-JP" altLang="en-US" dirty="0" smtClean="0"/>
              <a:t>環境構築ツール一覧は以下となります。</a:t>
            </a:r>
            <a:endParaRPr lang="en-US" altLang="ja-JP" dirty="0" smtClean="0"/>
          </a:p>
          <a:p>
            <a:pPr lvl="1"/>
            <a:endParaRPr kumimoji="1" lang="en-US" altLang="ja-JP" dirty="0"/>
          </a:p>
          <a:p>
            <a:pPr lvl="1"/>
            <a:endParaRPr lang="en-US" altLang="ja-JP" dirty="0" smtClean="0"/>
          </a:p>
          <a:p>
            <a:pPr lvl="1"/>
            <a:endParaRPr kumimoji="1" lang="en-US" altLang="ja-JP" dirty="0"/>
          </a:p>
          <a:p>
            <a:pPr lvl="1"/>
            <a:endParaRPr lang="en-US" altLang="ja-JP" dirty="0" smtClean="0"/>
          </a:p>
          <a:p>
            <a:pPr lvl="1"/>
            <a:endParaRPr kumimoji="1" lang="en-US" altLang="ja-JP" dirty="0"/>
          </a:p>
          <a:p>
            <a:pPr lvl="1"/>
            <a:endParaRPr lang="en-US" altLang="ja-JP" dirty="0" smtClean="0"/>
          </a:p>
          <a:p>
            <a:pPr lvl="1"/>
            <a:endParaRPr kumimoji="1" lang="en-US" altLang="ja-JP" dirty="0"/>
          </a:p>
          <a:p>
            <a:r>
              <a:rPr lang="en-US" altLang="ja-JP" dirty="0" smtClean="0"/>
              <a:t>RHEL</a:t>
            </a:r>
            <a:r>
              <a:rPr lang="ja-JP" altLang="en-US" dirty="0" smtClean="0"/>
              <a:t>サブスクリプションについて</a:t>
            </a:r>
            <a:endParaRPr lang="en-US" altLang="ja-JP" dirty="0"/>
          </a:p>
          <a:p>
            <a:pPr lvl="1"/>
            <a:r>
              <a:rPr lang="ja-JP" altLang="en-US" dirty="0" smtClean="0"/>
              <a:t>クラウド環境以外の</a:t>
            </a:r>
            <a:r>
              <a:rPr lang="en-US" altLang="ja-JP" dirty="0" smtClean="0"/>
              <a:t>RHEL7</a:t>
            </a:r>
            <a:r>
              <a:rPr lang="ja-JP" altLang="en-US" dirty="0" smtClean="0"/>
              <a:t>・</a:t>
            </a:r>
            <a:r>
              <a:rPr lang="en-US" altLang="ja-JP" dirty="0" smtClean="0"/>
              <a:t>RHEL8</a:t>
            </a:r>
            <a:r>
              <a:rPr lang="ja-JP" altLang="en-US" dirty="0" smtClean="0"/>
              <a:t>の</a:t>
            </a:r>
            <a:r>
              <a:rPr lang="en-US" altLang="ja-JP" dirty="0" smtClean="0"/>
              <a:t>OS</a:t>
            </a:r>
            <a:r>
              <a:rPr lang="ja-JP" altLang="en-US" dirty="0" smtClean="0"/>
              <a:t>の環境でライブラリ収集をする場合は、その環境へのサブスクリプション登録を事前に完了させてください。</a:t>
            </a:r>
            <a:endParaRPr lang="ja-JP" altLang="en-US" dirty="0"/>
          </a:p>
          <a:p>
            <a:pPr lvl="1"/>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574712249"/>
              </p:ext>
            </p:extLst>
          </p:nvPr>
        </p:nvGraphicFramePr>
        <p:xfrm>
          <a:off x="197392" y="1772771"/>
          <a:ext cx="8749216" cy="1512209"/>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075676">
                  <a:extLst>
                    <a:ext uri="{9D8B030D-6E8A-4147-A177-3AD203B41FA5}">
                      <a16:colId xmlns:a16="http://schemas.microsoft.com/office/drawing/2014/main" val="20001"/>
                    </a:ext>
                  </a:extLst>
                </a:gridCol>
                <a:gridCol w="4086568">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latin typeface="+mn-ea"/>
                          <a:ea typeface="+mn-ea"/>
                        </a:rPr>
                        <a:t>ファイル</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a:effectLst/>
                          <a:latin typeface="+mn-ea"/>
                          <a:ea typeface="+mn-ea"/>
                        </a:rPr>
                        <a:t>格納先</a:t>
                      </a:r>
                      <a:endParaRPr lang="ja-JP" sz="1100" kern="10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r>
                        <a:rPr lang="en-US" altLang="ja-JP" sz="1100" dirty="0"/>
                        <a:t>OASE</a:t>
                      </a:r>
                      <a:r>
                        <a:rPr lang="ja-JP" altLang="en-US" sz="1100" dirty="0"/>
                        <a:t>インストーラー</a:t>
                      </a:r>
                      <a:endParaRPr lang="en-US" altLang="ja-JP" sz="1100" dirty="0"/>
                    </a:p>
                  </a:txBody>
                  <a:tcPr marL="68580" marR="68580" marT="0" marB="0" anchor="ctr">
                    <a:solidFill>
                      <a:srgbClr val="002B62"/>
                    </a:solidFill>
                  </a:tcPr>
                </a:tc>
                <a:tc>
                  <a:txBody>
                    <a:bodyPr/>
                    <a:lstStyle/>
                    <a:p>
                      <a:pPr algn="just" latinLnBrk="1">
                        <a:spcAft>
                          <a:spcPts val="0"/>
                        </a:spcAft>
                      </a:pPr>
                      <a:r>
                        <a:rPr lang="en-US" altLang="ja-JP" sz="1050" kern="100" dirty="0" smtClean="0">
                          <a:effectLst/>
                          <a:latin typeface="+mn-lt"/>
                          <a:ea typeface="ＭＳ 明朝" panose="02020609040205080304" pitchFamily="17" charset="-128"/>
                          <a:cs typeface="Times New Roman" panose="02020603050405020304" pitchFamily="18" charset="0"/>
                        </a:rPr>
                        <a:t>oase_installer.sh</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sz="900" kern="100" dirty="0" err="1" smtClean="0">
                          <a:effectLst/>
                        </a:rPr>
                        <a:t>oase</a:t>
                      </a:r>
                      <a:r>
                        <a:rPr lang="en-US" sz="900" kern="100" dirty="0" smtClean="0">
                          <a:effectLst/>
                        </a:rPr>
                        <a:t>/</a:t>
                      </a:r>
                      <a:r>
                        <a:rPr lang="en-US" sz="900" kern="100" dirty="0" err="1" smtClean="0">
                          <a:effectLst/>
                        </a:rPr>
                        <a:t>oase_install_package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67057">
                <a:tc>
                  <a:txBody>
                    <a:bodyPr/>
                    <a:lstStyle/>
                    <a:p>
                      <a:r>
                        <a:rPr kumimoji="1" lang="ja-JP" altLang="en-US" sz="1050" dirty="0"/>
                        <a:t>アンサーファイル</a:t>
                      </a:r>
                    </a:p>
                  </a:txBody>
                  <a:tcPr marL="68580" marR="68580" marT="0" marB="0" anchor="ctr">
                    <a:solidFill>
                      <a:srgbClr val="002B62"/>
                    </a:solidFill>
                  </a:tcPr>
                </a:tc>
                <a:tc>
                  <a:txBody>
                    <a:bodyPr/>
                    <a:lstStyle/>
                    <a:p>
                      <a:r>
                        <a:rPr kumimoji="1" lang="en-US" altLang="ja-JP" sz="1050" dirty="0"/>
                        <a:t>oase_answers.txt</a:t>
                      </a:r>
                      <a:endParaRPr kumimoji="1" lang="ja-JP" altLang="en-US" sz="1050" dirty="0"/>
                    </a:p>
                  </a:txBody>
                  <a:tcPr marL="68580" marR="68580" marT="0" marB="0"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00" dirty="0">
                          <a:effectLst/>
                        </a:rPr>
                        <a:t>/(</a:t>
                      </a:r>
                      <a:r>
                        <a:rPr lang="ja-JP" altLang="ja-JP" sz="900" kern="100" dirty="0">
                          <a:effectLst/>
                        </a:rPr>
                        <a:t>インストール資材展開先</a:t>
                      </a:r>
                      <a:r>
                        <a:rPr lang="en-US" altLang="ja-JP" sz="900" kern="100" dirty="0">
                          <a:effectLst/>
                        </a:rPr>
                        <a:t>)/</a:t>
                      </a:r>
                      <a:r>
                        <a:rPr lang="en-US" altLang="ja-JP" sz="900" kern="100" dirty="0" err="1" smtClean="0">
                          <a:effectLst/>
                        </a:rPr>
                        <a:t>oase</a:t>
                      </a:r>
                      <a:r>
                        <a:rPr lang="en-US" altLang="ja-JP" sz="900" kern="100" dirty="0" smtClean="0">
                          <a:effectLst/>
                        </a:rPr>
                        <a:t>/</a:t>
                      </a:r>
                      <a:r>
                        <a:rPr lang="en-US" altLang="ja-JP" sz="900" kern="100" dirty="0" err="1" smtClean="0">
                          <a:effectLst/>
                        </a:rPr>
                        <a:t>oase_install_package</a:t>
                      </a:r>
                      <a:r>
                        <a:rPr lang="en-US" altLang="ja-JP" sz="900" kern="100" dirty="0" smtClean="0">
                          <a:effectLst/>
                        </a:rPr>
                        <a:t>/</a:t>
                      </a:r>
                      <a:r>
                        <a:rPr lang="en-US" altLang="ja-JP" sz="900" kern="100" dirty="0" err="1" smtClean="0">
                          <a:effectLst/>
                        </a:rPr>
                        <a:t>install_scripts</a:t>
                      </a:r>
                      <a:r>
                        <a:rPr lang="en-US" altLang="ja-JP" sz="900" kern="100" dirty="0">
                          <a:effectLst/>
                        </a:rPr>
                        <a:t>/</a:t>
                      </a:r>
                      <a:endParaRPr lang="ja-JP" altLang="en-US" sz="900" dirty="0"/>
                    </a:p>
                  </a:txBody>
                  <a:tcPr marL="68580" marR="68580" marT="0" marB="0" anchor="ctr">
                    <a:solidFill>
                      <a:srgbClr val="E7E8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1319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p:cNvCxnSpPr/>
          <p:nvPr/>
        </p:nvCxnSpPr>
        <p:spPr>
          <a:xfrm>
            <a:off x="6804310" y="1713217"/>
            <a:ext cx="0" cy="271595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smtClean="0"/>
              <a:t>3.3</a:t>
            </a:r>
            <a:r>
              <a:rPr lang="ja-JP" altLang="en-US" dirty="0"/>
              <a:t>　</a:t>
            </a:r>
            <a:r>
              <a:rPr lang="en-US" altLang="ja-JP" dirty="0"/>
              <a:t>OASE</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a:t>環境構築フロー</a:t>
            </a:r>
            <a:r>
              <a:rPr kumimoji="1" lang="ja-JP" altLang="en-US" dirty="0" smtClean="0"/>
              <a:t>（</a:t>
            </a:r>
            <a:r>
              <a:rPr lang="ja-JP" altLang="en-US" dirty="0"/>
              <a:t>オフ</a:t>
            </a:r>
            <a:r>
              <a:rPr kumimoji="1" lang="ja-JP" altLang="en-US" dirty="0" smtClean="0"/>
              <a:t>ライン</a:t>
            </a:r>
            <a:r>
              <a:rPr kumimoji="1" lang="ja-JP" altLang="en-US" dirty="0"/>
              <a:t>）</a:t>
            </a:r>
            <a:endParaRPr kumimoji="1" lang="en-US" altLang="ja-JP" dirty="0"/>
          </a:p>
          <a:p>
            <a:pPr lvl="1"/>
            <a:r>
              <a:rPr lang="ja-JP" altLang="en-US" dirty="0"/>
              <a:t>環境構築は以下のフローとなっています。</a:t>
            </a:r>
            <a:endParaRPr kumimoji="1" lang="ja-JP" altLang="en-US" dirty="0"/>
          </a:p>
        </p:txBody>
      </p:sp>
      <p:cxnSp>
        <p:nvCxnSpPr>
          <p:cNvPr id="5" name="直線コネクタ 4"/>
          <p:cNvCxnSpPr/>
          <p:nvPr/>
        </p:nvCxnSpPr>
        <p:spPr>
          <a:xfrm>
            <a:off x="2440994" y="2932899"/>
            <a:ext cx="0" cy="337650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683461" y="1977287"/>
            <a:ext cx="3528490" cy="3323973"/>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1" name="正方形/長方形 92"/>
          <p:cNvSpPr>
            <a:spLocks noChangeArrowheads="1"/>
          </p:cNvSpPr>
          <p:nvPr/>
        </p:nvSpPr>
        <p:spPr bwMode="auto">
          <a:xfrm>
            <a:off x="907548" y="3765430"/>
            <a:ext cx="3066892" cy="139181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OASE</a:t>
            </a:r>
            <a:r>
              <a:rPr kumimoji="0" lang="ja-JP" altLang="en-US" sz="1200" dirty="0" smtClean="0">
                <a:solidFill>
                  <a:srgbClr val="000000"/>
                </a:solidFill>
                <a:latin typeface="+mn-ea"/>
                <a:cs typeface="Times New Roman" panose="02020603050405020304" pitchFamily="18" charset="0"/>
              </a:rPr>
              <a:t>インストーラー</a:t>
            </a:r>
            <a:r>
              <a:rPr kumimoji="0" lang="en-US" altLang="ja-JP" sz="1200" dirty="0" smtClean="0">
                <a:solidFill>
                  <a:srgbClr val="000000"/>
                </a:solidFill>
                <a:latin typeface="+mn-ea"/>
                <a:cs typeface="Times New Roman" panose="02020603050405020304" pitchFamily="18" charset="0"/>
              </a:rPr>
              <a:t/>
            </a:r>
            <a:br>
              <a:rPr kumimoji="0" lang="en-US" altLang="ja-JP" sz="1200" dirty="0" smtClean="0">
                <a:solidFill>
                  <a:srgbClr val="000000"/>
                </a:solidFill>
                <a:latin typeface="+mn-ea"/>
                <a:cs typeface="Times New Roman" panose="02020603050405020304" pitchFamily="18" charset="0"/>
              </a:rPr>
            </a:br>
            <a:r>
              <a:rPr kumimoji="0" lang="ja-JP" altLang="en-US" sz="1200" dirty="0" smtClean="0">
                <a:solidFill>
                  <a:srgbClr val="000000"/>
                </a:solidFill>
                <a:latin typeface="+mn-ea"/>
                <a:cs typeface="Times New Roman" panose="02020603050405020304" pitchFamily="18" charset="0"/>
              </a:rPr>
              <a:t>（ライブラリ収集）実行</a:t>
            </a:r>
            <a:endParaRPr kumimoji="0" lang="en-US" altLang="ja-JP" sz="1200" dirty="0" smtClean="0">
              <a:solidFill>
                <a:srgbClr val="000000"/>
              </a:solidFill>
              <a:latin typeface="+mn-ea"/>
              <a:cs typeface="Times New Roman" panose="02020603050405020304" pitchFamily="18" charset="0"/>
            </a:endParaRPr>
          </a:p>
          <a:p>
            <a:pPr lvl="0" eaLnBrk="0" fontAlgn="base" hangingPunct="0">
              <a:spcBef>
                <a:spcPct val="0"/>
              </a:spcBef>
              <a:spcAft>
                <a:spcPct val="0"/>
              </a:spcAft>
            </a:pPr>
            <a:r>
              <a:rPr kumimoji="0" lang="ja-JP" altLang="en-US" sz="1200" dirty="0" smtClean="0">
                <a:solidFill>
                  <a:srgbClr val="000000"/>
                </a:solidFill>
                <a:latin typeface="+mn-ea"/>
                <a:cs typeface="Times New Roman" panose="02020603050405020304" pitchFamily="18" charset="0"/>
              </a:rPr>
              <a:t>●処理内容</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Yum</a:t>
            </a:r>
            <a:r>
              <a:rPr kumimoji="0" lang="ja-JP" altLang="en-US" sz="1200" dirty="0" smtClean="0">
                <a:solidFill>
                  <a:srgbClr val="000000"/>
                </a:solidFill>
                <a:latin typeface="+mn-ea"/>
                <a:cs typeface="Times New Roman" panose="02020603050405020304" pitchFamily="18" charset="0"/>
              </a:rPr>
              <a:t>リポジトリの設定</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ja-JP" altLang="en-US" sz="1200" dirty="0" smtClean="0">
                <a:solidFill>
                  <a:srgbClr val="000000"/>
                </a:solidFill>
                <a:latin typeface="+mn-ea"/>
                <a:cs typeface="Times New Roman" panose="02020603050405020304" pitchFamily="18" charset="0"/>
              </a:rPr>
              <a:t>ライブラリ収集</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ja-JP" altLang="en-US" sz="1200" dirty="0" smtClean="0">
                <a:solidFill>
                  <a:srgbClr val="000000"/>
                </a:solidFill>
                <a:latin typeface="+mn-ea"/>
                <a:cs typeface="Times New Roman" panose="02020603050405020304" pitchFamily="18" charset="0"/>
              </a:rPr>
              <a:t>オフラインインストール用</a:t>
            </a:r>
            <a:endParaRPr kumimoji="0" lang="en-US" altLang="ja-JP" sz="1200" dirty="0" smtClean="0">
              <a:solidFill>
                <a:srgbClr val="000000"/>
              </a:solidFill>
              <a:latin typeface="+mn-ea"/>
              <a:cs typeface="Times New Roman" panose="02020603050405020304" pitchFamily="18" charset="0"/>
            </a:endParaRPr>
          </a:p>
          <a:p>
            <a:pPr lvl="0" eaLnBrk="0" fontAlgn="base" hangingPunct="0">
              <a:spcBef>
                <a:spcPct val="0"/>
              </a:spcBef>
              <a:spcAft>
                <a:spcPct val="0"/>
              </a:spcAft>
            </a:pPr>
            <a:r>
              <a:rPr kumimoji="0" lang="ja-JP" altLang="en-US" sz="1200" dirty="0" smtClean="0">
                <a:solidFill>
                  <a:srgbClr val="000000"/>
                </a:solidFill>
                <a:latin typeface="+mn-ea"/>
                <a:cs typeface="Times New Roman" panose="02020603050405020304" pitchFamily="18" charset="0"/>
              </a:rPr>
              <a:t>　  圧縮ファイル</a:t>
            </a:r>
            <a:r>
              <a:rPr kumimoji="0" lang="ja-JP" altLang="en-US" sz="1200" dirty="0">
                <a:solidFill>
                  <a:srgbClr val="000000"/>
                </a:solidFill>
                <a:latin typeface="+mn-ea"/>
                <a:cs typeface="Times New Roman" panose="02020603050405020304" pitchFamily="18" charset="0"/>
              </a:rPr>
              <a:t>作成</a:t>
            </a:r>
          </a:p>
        </p:txBody>
      </p:sp>
      <p:sp>
        <p:nvSpPr>
          <p:cNvPr id="13" name="正方形/長方形 94"/>
          <p:cNvSpPr>
            <a:spLocks noChangeArrowheads="1"/>
          </p:cNvSpPr>
          <p:nvPr/>
        </p:nvSpPr>
        <p:spPr bwMode="auto">
          <a:xfrm>
            <a:off x="907548" y="3106284"/>
            <a:ext cx="3066892" cy="445229"/>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編集</a:t>
            </a:r>
            <a:endParaRPr kumimoji="0" lang="ja-JP" altLang="ja-JP" sz="2800" b="0" i="0" u="none" strike="noStrike" cap="none" normalizeH="0" baseline="0" dirty="0">
              <a:ln>
                <a:noFill/>
              </a:ln>
              <a:solidFill>
                <a:schemeClr val="tx1"/>
              </a:solidFill>
              <a:effectLst/>
              <a:latin typeface="+mn-ea"/>
            </a:endParaRPr>
          </a:p>
        </p:txBody>
      </p:sp>
      <p:sp>
        <p:nvSpPr>
          <p:cNvPr id="14" name="正方形/長方形 95"/>
          <p:cNvSpPr>
            <a:spLocks noChangeArrowheads="1"/>
          </p:cNvSpPr>
          <p:nvPr/>
        </p:nvSpPr>
        <p:spPr bwMode="auto">
          <a:xfrm>
            <a:off x="907548" y="5472940"/>
            <a:ext cx="3066892" cy="610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④インストールパッケージ</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（オフライン用）を</a:t>
            </a:r>
            <a:endParaRPr kumimoji="0" lang="en-US" altLang="ja-JP" sz="120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OASE</a:t>
            </a:r>
            <a:r>
              <a:rPr kumimoji="0" lang="ja-JP" altLang="en-US" sz="1200" dirty="0" smtClean="0">
                <a:solidFill>
                  <a:srgbClr val="000000"/>
                </a:solidFill>
                <a:latin typeface="+mn-ea"/>
                <a:cs typeface="Times New Roman" panose="02020603050405020304" pitchFamily="18" charset="0"/>
              </a:rPr>
              <a:t>サーバへ記憶媒体等で移動</a:t>
            </a:r>
            <a:endParaRPr kumimoji="0" lang="ja-JP" altLang="en-US" sz="1200" b="0" i="0" u="none" strike="noStrike" cap="none" normalizeH="0" baseline="0" dirty="0">
              <a:ln>
                <a:noFill/>
              </a:ln>
              <a:solidFill>
                <a:schemeClr val="tx1"/>
              </a:solidFill>
              <a:effectLst/>
              <a:latin typeface="+mn-ea"/>
            </a:endParaRPr>
          </a:p>
        </p:txBody>
      </p:sp>
      <p:sp>
        <p:nvSpPr>
          <p:cNvPr id="16" name="Rectangle 20"/>
          <p:cNvSpPr>
            <a:spLocks noChangeArrowheads="1"/>
          </p:cNvSpPr>
          <p:nvPr/>
        </p:nvSpPr>
        <p:spPr bwMode="auto">
          <a:xfrm>
            <a:off x="2880399" y="1403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907548" y="2461080"/>
            <a:ext cx="3066892" cy="473524"/>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a:ln>
                  <a:noFill/>
                </a:ln>
                <a:solidFill>
                  <a:srgbClr val="000000"/>
                </a:solidFill>
                <a:effectLst/>
                <a:latin typeface="+mn-ea"/>
                <a:cs typeface="Times New Roman" panose="02020603050405020304" pitchFamily="18" charset="0"/>
              </a:rPr>
              <a:t>①</a:t>
            </a:r>
            <a:r>
              <a:rPr kumimoji="0" lang="en-US" altLang="ja-JP" sz="1200">
                <a:solidFill>
                  <a:srgbClr val="000000"/>
                </a:solidFill>
                <a:latin typeface="+mn-ea"/>
                <a:cs typeface="Times New Roman" panose="02020603050405020304" pitchFamily="18" charset="0"/>
              </a:rPr>
              <a:t>Github</a:t>
            </a:r>
            <a:r>
              <a:rPr kumimoji="0" lang="ja-JP" altLang="en-US" sz="1200">
                <a:solidFill>
                  <a:srgbClr val="000000"/>
                </a:solidFill>
                <a:latin typeface="+mn-ea"/>
                <a:cs typeface="Times New Roman" panose="02020603050405020304" pitchFamily="18" charset="0"/>
              </a:rPr>
              <a:t>からの資材ダウンロード</a:t>
            </a:r>
          </a:p>
        </p:txBody>
      </p:sp>
      <p:sp>
        <p:nvSpPr>
          <p:cNvPr id="12" name="正方形/長方形 92"/>
          <p:cNvSpPr>
            <a:spLocks noChangeArrowheads="1"/>
          </p:cNvSpPr>
          <p:nvPr/>
        </p:nvSpPr>
        <p:spPr bwMode="auto">
          <a:xfrm>
            <a:off x="428030" y="1706674"/>
            <a:ext cx="2656614" cy="605758"/>
          </a:xfrm>
          <a:prstGeom prst="rect">
            <a:avLst/>
          </a:prstGeom>
          <a:solidFill>
            <a:schemeClr val="bg1"/>
          </a:solidFill>
          <a:ln w="25400">
            <a:solidFill>
              <a:schemeClr val="bg2">
                <a:lumMod val="75000"/>
              </a:schemeClr>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dirty="0" smtClean="0">
                <a:solidFill>
                  <a:srgbClr val="000000"/>
                </a:solidFill>
                <a:latin typeface="+mn-ea"/>
                <a:cs typeface="Times New Roman" panose="02020603050405020304" pitchFamily="18" charset="0"/>
              </a:rPr>
              <a:t>ライブラリ収集用サーバ</a:t>
            </a:r>
            <a:endParaRPr kumimoji="0" lang="en-US" altLang="ja-JP" sz="1200" dirty="0">
              <a:solidFill>
                <a:srgbClr val="000000"/>
              </a:solidFill>
              <a:latin typeface="+mn-ea"/>
              <a:cs typeface="Times New Roman" panose="02020603050405020304" pitchFamily="18" charset="0"/>
            </a:endParaRPr>
          </a:p>
          <a:p>
            <a:pPr lvl="0" algn="ctr" eaLnBrk="0" fontAlgn="base" hangingPunct="0">
              <a:spcBef>
                <a:spcPct val="0"/>
              </a:spcBef>
              <a:spcAft>
                <a:spcPct val="0"/>
              </a:spcAf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a:t>
            </a:r>
            <a:r>
              <a:rPr kumimoji="0" lang="en-US" altLang="ja-JP" sz="1200" dirty="0" smtClean="0">
                <a:solidFill>
                  <a:srgbClr val="000000"/>
                </a:solidFill>
                <a:latin typeface="+mn-ea"/>
                <a:cs typeface="Times New Roman" panose="02020603050405020304" pitchFamily="18" charset="0"/>
              </a:rPr>
              <a:t>)</a:t>
            </a:r>
            <a:endParaRPr kumimoji="0" lang="ja-JP" altLang="en-US" sz="1200" dirty="0">
              <a:solidFill>
                <a:srgbClr val="000000"/>
              </a:solidFill>
              <a:latin typeface="+mn-ea"/>
              <a:cs typeface="Times New Roman" panose="02020603050405020304" pitchFamily="18" charset="0"/>
            </a:endParaRPr>
          </a:p>
        </p:txBody>
      </p:sp>
      <p:sp>
        <p:nvSpPr>
          <p:cNvPr id="15" name="正方形/長方形 14"/>
          <p:cNvSpPr/>
          <p:nvPr/>
        </p:nvSpPr>
        <p:spPr>
          <a:xfrm>
            <a:off x="5004060" y="2009553"/>
            <a:ext cx="3528490" cy="4155827"/>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7" name="正方形/長方形 92"/>
          <p:cNvSpPr>
            <a:spLocks noChangeArrowheads="1"/>
          </p:cNvSpPr>
          <p:nvPr/>
        </p:nvSpPr>
        <p:spPr bwMode="auto">
          <a:xfrm>
            <a:off x="4715900" y="1713217"/>
            <a:ext cx="1872380" cy="605758"/>
          </a:xfrm>
          <a:prstGeom prst="rect">
            <a:avLst/>
          </a:prstGeom>
          <a:solidFill>
            <a:schemeClr val="bg1"/>
          </a:solidFill>
          <a:ln w="25400">
            <a:solidFill>
              <a:schemeClr val="bg2">
                <a:lumMod val="75000"/>
              </a:schemeClr>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200" dirty="0" smtClean="0">
                <a:solidFill>
                  <a:srgbClr val="000000"/>
                </a:solidFill>
                <a:latin typeface="+mn-ea"/>
                <a:cs typeface="Times New Roman" panose="02020603050405020304" pitchFamily="18" charset="0"/>
              </a:rPr>
              <a:t>OASE</a:t>
            </a:r>
            <a:r>
              <a:rPr kumimoji="0" lang="ja-JP" altLang="en-US" sz="1200" dirty="0" smtClean="0">
                <a:solidFill>
                  <a:srgbClr val="000000"/>
                </a:solidFill>
                <a:latin typeface="+mn-ea"/>
                <a:cs typeface="Times New Roman" panose="02020603050405020304" pitchFamily="18" charset="0"/>
              </a:rPr>
              <a:t>サーバ作業</a:t>
            </a:r>
            <a:endParaRPr kumimoji="0" lang="en-US" altLang="ja-JP" sz="1200" dirty="0">
              <a:solidFill>
                <a:srgbClr val="000000"/>
              </a:solidFill>
              <a:latin typeface="+mn-ea"/>
              <a:cs typeface="Times New Roman" panose="02020603050405020304" pitchFamily="18" charset="0"/>
            </a:endParaRPr>
          </a:p>
          <a:p>
            <a:pPr lvl="0" algn="ctr" eaLnBrk="0" fontAlgn="base" hangingPunct="0">
              <a:spcBef>
                <a:spcPct val="0"/>
              </a:spcBef>
              <a:spcAft>
                <a:spcPct val="0"/>
              </a:spcAft>
            </a:pPr>
            <a:r>
              <a:rPr kumimoji="0" lang="en-US" altLang="ja-JP" sz="1200" dirty="0" smtClean="0">
                <a:solidFill>
                  <a:srgbClr val="000000"/>
                </a:solidFill>
                <a:latin typeface="+mn-ea"/>
                <a:cs typeface="Times New Roman" panose="02020603050405020304" pitchFamily="18" charset="0"/>
              </a:rPr>
              <a:t>(</a:t>
            </a:r>
            <a:r>
              <a:rPr kumimoji="0" lang="ja-JP" altLang="en-US" sz="1200" dirty="0">
                <a:solidFill>
                  <a:srgbClr val="000000"/>
                </a:solidFill>
                <a:latin typeface="+mn-ea"/>
                <a:cs typeface="Times New Roman" panose="02020603050405020304" pitchFamily="18" charset="0"/>
              </a:rPr>
              <a:t>オフ</a:t>
            </a:r>
            <a:r>
              <a:rPr kumimoji="0" lang="ja-JP" altLang="en-US" sz="1200" dirty="0" smtClean="0">
                <a:solidFill>
                  <a:srgbClr val="000000"/>
                </a:solidFill>
                <a:latin typeface="+mn-ea"/>
                <a:cs typeface="Times New Roman" panose="02020603050405020304" pitchFamily="18" charset="0"/>
              </a:rPr>
              <a:t>ライン</a:t>
            </a:r>
            <a:r>
              <a:rPr kumimoji="0" lang="en-US" altLang="ja-JP" sz="1200" dirty="0" smtClean="0">
                <a:solidFill>
                  <a:srgbClr val="000000"/>
                </a:solidFill>
                <a:latin typeface="+mn-ea"/>
                <a:cs typeface="Times New Roman" panose="02020603050405020304" pitchFamily="18" charset="0"/>
              </a:rPr>
              <a:t>)</a:t>
            </a:r>
            <a:endParaRPr kumimoji="0" lang="ja-JP" altLang="en-US" sz="1200" dirty="0">
              <a:solidFill>
                <a:srgbClr val="000000"/>
              </a:solidFill>
              <a:latin typeface="+mn-ea"/>
              <a:cs typeface="Times New Roman" panose="02020603050405020304" pitchFamily="18" charset="0"/>
            </a:endParaRPr>
          </a:p>
        </p:txBody>
      </p:sp>
      <p:sp>
        <p:nvSpPr>
          <p:cNvPr id="18" name="正方形/長方形 95"/>
          <p:cNvSpPr>
            <a:spLocks noChangeArrowheads="1"/>
          </p:cNvSpPr>
          <p:nvPr/>
        </p:nvSpPr>
        <p:spPr bwMode="auto">
          <a:xfrm>
            <a:off x="5249628" y="2464447"/>
            <a:ext cx="3066892" cy="610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⑤</a:t>
            </a:r>
            <a:r>
              <a:rPr kumimoji="0" lang="ja-JP" altLang="en-US" sz="1200" dirty="0" smtClean="0">
                <a:solidFill>
                  <a:srgbClr val="000000"/>
                </a:solidFill>
                <a:latin typeface="+mn-ea"/>
                <a:cs typeface="Times New Roman" panose="02020603050405020304" pitchFamily="18" charset="0"/>
              </a:rPr>
              <a:t>インストールパッケージ</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（オフライン用）展開</a:t>
            </a:r>
            <a:endParaRPr kumimoji="0" lang="en-US" altLang="ja-JP" sz="1200" b="0" i="0" u="none" strike="noStrike" cap="none" normalizeH="0" baseline="0" dirty="0" smtClean="0">
              <a:ln>
                <a:noFill/>
              </a:ln>
              <a:solidFill>
                <a:srgbClr val="000000"/>
              </a:solidFill>
              <a:effectLst/>
              <a:latin typeface="+mn-ea"/>
              <a:cs typeface="Times New Roman" panose="02020603050405020304" pitchFamily="18" charset="0"/>
            </a:endParaRPr>
          </a:p>
        </p:txBody>
      </p:sp>
      <p:sp>
        <p:nvSpPr>
          <p:cNvPr id="19" name="正方形/長方形 94"/>
          <p:cNvSpPr>
            <a:spLocks noChangeArrowheads="1"/>
          </p:cNvSpPr>
          <p:nvPr/>
        </p:nvSpPr>
        <p:spPr bwMode="auto">
          <a:xfrm>
            <a:off x="5249628" y="3220209"/>
            <a:ext cx="3066892" cy="445229"/>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⑥</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編集</a:t>
            </a:r>
            <a:endParaRPr kumimoji="0" lang="ja-JP" altLang="ja-JP" sz="2800" b="0" i="0" u="none" strike="noStrike" cap="none" normalizeH="0" baseline="0" dirty="0">
              <a:ln>
                <a:noFill/>
              </a:ln>
              <a:solidFill>
                <a:schemeClr val="tx1"/>
              </a:solidFill>
              <a:effectLst/>
              <a:latin typeface="+mn-ea"/>
            </a:endParaRPr>
          </a:p>
        </p:txBody>
      </p:sp>
      <p:sp>
        <p:nvSpPr>
          <p:cNvPr id="20" name="正方形/長方形 92"/>
          <p:cNvSpPr>
            <a:spLocks noChangeArrowheads="1"/>
          </p:cNvSpPr>
          <p:nvPr/>
        </p:nvSpPr>
        <p:spPr bwMode="auto">
          <a:xfrm>
            <a:off x="5234859" y="3837440"/>
            <a:ext cx="3066892" cy="218392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OASE</a:t>
            </a:r>
            <a:r>
              <a:rPr kumimoji="0" lang="ja-JP" altLang="en-US" sz="1200" dirty="0" smtClean="0">
                <a:solidFill>
                  <a:srgbClr val="000000"/>
                </a:solidFill>
                <a:latin typeface="+mn-ea"/>
                <a:cs typeface="Times New Roman" panose="02020603050405020304" pitchFamily="18" charset="0"/>
              </a:rPr>
              <a:t>インストーラー</a:t>
            </a:r>
            <a:r>
              <a:rPr kumimoji="0" lang="en-US" altLang="ja-JP" sz="1200" dirty="0" smtClean="0">
                <a:solidFill>
                  <a:srgbClr val="000000"/>
                </a:solidFill>
                <a:latin typeface="+mn-ea"/>
                <a:cs typeface="Times New Roman" panose="02020603050405020304" pitchFamily="18" charset="0"/>
              </a:rPr>
              <a:t/>
            </a:r>
            <a:br>
              <a:rPr kumimoji="0" lang="en-US" altLang="ja-JP" sz="1200" dirty="0" smtClean="0">
                <a:solidFill>
                  <a:srgbClr val="000000"/>
                </a:solidFill>
                <a:latin typeface="+mn-ea"/>
                <a:cs typeface="Times New Roman" panose="02020603050405020304" pitchFamily="18" charset="0"/>
              </a:rPr>
            </a:b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オフラインインストール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実行</a:t>
            </a:r>
            <a:endParaRPr kumimoji="0" lang="en-US" altLang="ja-JP" sz="1200" dirty="0" smtClean="0">
              <a:solidFill>
                <a:srgbClr val="000000"/>
              </a:solidFill>
              <a:latin typeface="+mn-ea"/>
              <a:cs typeface="Times New Roman" panose="02020603050405020304" pitchFamily="18" charset="0"/>
            </a:endParaRPr>
          </a:p>
          <a:p>
            <a:pPr lvl="0" eaLnBrk="0" fontAlgn="base" hangingPunct="0">
              <a:spcBef>
                <a:spcPct val="0"/>
              </a:spcBef>
              <a:spcAft>
                <a:spcPct val="0"/>
              </a:spcAft>
            </a:pPr>
            <a:r>
              <a:rPr kumimoji="0" lang="ja-JP" altLang="en-US" sz="1200" dirty="0" smtClean="0">
                <a:solidFill>
                  <a:srgbClr val="000000"/>
                </a:solidFill>
                <a:latin typeface="+mn-ea"/>
                <a:cs typeface="Times New Roman" panose="02020603050405020304" pitchFamily="18" charset="0"/>
              </a:rPr>
              <a:t>●処理内容</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OS</a:t>
            </a:r>
            <a:r>
              <a:rPr kumimoji="0" lang="ja-JP" altLang="en-US" sz="1200" dirty="0" smtClean="0">
                <a:solidFill>
                  <a:srgbClr val="000000"/>
                </a:solidFill>
                <a:latin typeface="+mn-ea"/>
                <a:cs typeface="Times New Roman" panose="02020603050405020304" pitchFamily="18" charset="0"/>
              </a:rPr>
              <a:t>環境設定</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Yum</a:t>
            </a:r>
            <a:r>
              <a:rPr kumimoji="0" lang="ja-JP" altLang="en-US" sz="1200" dirty="0" smtClean="0">
                <a:solidFill>
                  <a:srgbClr val="000000"/>
                </a:solidFill>
                <a:latin typeface="+mn-ea"/>
                <a:cs typeface="Times New Roman" panose="02020603050405020304" pitchFamily="18" charset="0"/>
              </a:rPr>
              <a:t>リポジトリの設定</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err="1" smtClean="0">
                <a:solidFill>
                  <a:srgbClr val="000000"/>
                </a:solidFill>
                <a:latin typeface="+mn-ea"/>
                <a:cs typeface="Times New Roman" panose="02020603050405020304" pitchFamily="18" charset="0"/>
              </a:rPr>
              <a:t>MariaDB</a:t>
            </a:r>
            <a:r>
              <a:rPr kumimoji="0" lang="ja-JP" altLang="en-US" sz="1200" dirty="0" smtClean="0">
                <a:solidFill>
                  <a:srgbClr val="000000"/>
                </a:solidFill>
                <a:latin typeface="+mn-ea"/>
                <a:cs typeface="Times New Roman" panose="02020603050405020304" pitchFamily="18" charset="0"/>
              </a:rPr>
              <a:t>インストール</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Apache</a:t>
            </a:r>
            <a:r>
              <a:rPr kumimoji="0" lang="ja-JP" altLang="en-US" sz="1200" dirty="0" smtClean="0">
                <a:solidFill>
                  <a:srgbClr val="000000"/>
                </a:solidFill>
                <a:latin typeface="+mn-ea"/>
                <a:cs typeface="Times New Roman" panose="02020603050405020304" pitchFamily="18" charset="0"/>
              </a:rPr>
              <a:t>インストール</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python</a:t>
            </a:r>
            <a:r>
              <a:rPr kumimoji="0" lang="ja-JP" altLang="en-US" sz="1200" dirty="0" smtClean="0">
                <a:solidFill>
                  <a:srgbClr val="000000"/>
                </a:solidFill>
                <a:latin typeface="+mn-ea"/>
                <a:cs typeface="Times New Roman" panose="02020603050405020304" pitchFamily="18" charset="0"/>
              </a:rPr>
              <a:t>関連インストール</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RHDM</a:t>
            </a:r>
            <a:r>
              <a:rPr kumimoji="0" lang="ja-JP" altLang="en-US" sz="1200" dirty="0" smtClean="0">
                <a:solidFill>
                  <a:srgbClr val="000000"/>
                </a:solidFill>
                <a:latin typeface="+mn-ea"/>
                <a:cs typeface="Times New Roman" panose="02020603050405020304" pitchFamily="18" charset="0"/>
              </a:rPr>
              <a:t>インストール</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err="1" smtClean="0">
                <a:solidFill>
                  <a:srgbClr val="000000"/>
                </a:solidFill>
                <a:latin typeface="+mn-ea"/>
                <a:cs typeface="Times New Roman" panose="02020603050405020304" pitchFamily="18" charset="0"/>
              </a:rPr>
              <a:t>RabbitMQ</a:t>
            </a:r>
            <a:r>
              <a:rPr kumimoji="0" lang="ja-JP" altLang="en-US" sz="1200" dirty="0" smtClean="0">
                <a:solidFill>
                  <a:srgbClr val="000000"/>
                </a:solidFill>
                <a:latin typeface="+mn-ea"/>
                <a:cs typeface="Times New Roman" panose="02020603050405020304" pitchFamily="18" charset="0"/>
              </a:rPr>
              <a:t>インストール</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OASE</a:t>
            </a:r>
            <a:r>
              <a:rPr kumimoji="0" lang="ja-JP" altLang="en-US" sz="1200" dirty="0" smtClean="0">
                <a:solidFill>
                  <a:srgbClr val="000000"/>
                </a:solidFill>
                <a:latin typeface="+mn-ea"/>
                <a:cs typeface="Times New Roman" panose="02020603050405020304" pitchFamily="18" charset="0"/>
              </a:rPr>
              <a:t>本体インストール</a:t>
            </a:r>
            <a:endParaRPr kumimoji="0" lang="en-US" altLang="ja-JP" sz="1200" dirty="0" smtClean="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3.4</a:t>
            </a:r>
            <a:r>
              <a:rPr kumimoji="1" lang="ja-JP" altLang="en-US" dirty="0"/>
              <a:t>　</a:t>
            </a:r>
            <a:r>
              <a:rPr lang="ja-JP" altLang="en-US" dirty="0"/>
              <a:t>環境構築（</a:t>
            </a:r>
            <a:r>
              <a:rPr lang="en-US" altLang="ja-JP" dirty="0" smtClean="0"/>
              <a:t>1/16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44143" y="692620"/>
            <a:ext cx="8964487" cy="5832810"/>
          </a:xfrm>
        </p:spPr>
        <p:txBody>
          <a:bodyPr>
            <a:normAutofit/>
          </a:bodyPr>
          <a:lstStyle/>
          <a:p>
            <a:pPr marL="0" indent="0">
              <a:buNone/>
            </a:pPr>
            <a:r>
              <a:rPr lang="en-US" altLang="ja-JP" dirty="0" smtClean="0"/>
              <a:t>※</a:t>
            </a:r>
            <a:r>
              <a:rPr lang="ja-JP" altLang="en-US" dirty="0" smtClean="0">
                <a:solidFill>
                  <a:srgbClr val="FF0000"/>
                </a:solidFill>
              </a:rPr>
              <a:t>オンライン環境</a:t>
            </a:r>
            <a:r>
              <a:rPr lang="ja-JP" altLang="en-US" dirty="0" smtClean="0"/>
              <a:t>で実施します</a:t>
            </a:r>
            <a:endParaRPr lang="en-US" altLang="ja-JP" dirty="0" smtClean="0"/>
          </a:p>
          <a:p>
            <a:pPr marL="0" indent="0">
              <a:buNone/>
            </a:pPr>
            <a:r>
              <a:rPr lang="en-US" altLang="ja-JP" dirty="0" smtClean="0"/>
              <a:t>※</a:t>
            </a:r>
            <a:r>
              <a:rPr lang="ja-JP" altLang="en-US" dirty="0" smtClean="0"/>
              <a:t>環境構築</a:t>
            </a:r>
            <a:r>
              <a:rPr lang="ja-JP" altLang="en-US" dirty="0"/>
              <a:t>ユーザ</a:t>
            </a:r>
            <a:r>
              <a:rPr lang="ja-JP" altLang="en-US" dirty="0" smtClean="0"/>
              <a:t>ーは</a:t>
            </a:r>
            <a:r>
              <a:rPr lang="en-US" altLang="ja-JP" dirty="0" smtClean="0"/>
              <a:t>root</a:t>
            </a:r>
            <a:r>
              <a:rPr lang="ja-JP" altLang="en-US" dirty="0" smtClean="0"/>
              <a:t>ユーザーで実施すること。</a:t>
            </a:r>
            <a:endParaRPr lang="en-US" altLang="ja-JP" dirty="0" smtClean="0"/>
          </a:p>
          <a:p>
            <a:pPr marL="0" indent="0">
              <a:buNone/>
            </a:pPr>
            <a:endParaRPr lang="en-US" altLang="ja-JP" sz="1400" dirty="0" smtClean="0"/>
          </a:p>
          <a:p>
            <a:r>
              <a:rPr lang="en-US" altLang="ja-JP" dirty="0" err="1" smtClean="0"/>
              <a:t>Github</a:t>
            </a:r>
            <a:r>
              <a:rPr lang="ja-JP" altLang="en-US" dirty="0"/>
              <a:t>からの資材ダウンロード</a:t>
            </a:r>
            <a:endParaRPr lang="en-US" altLang="ja-JP" dirty="0"/>
          </a:p>
          <a:p>
            <a:pPr lvl="1"/>
            <a:r>
              <a:rPr lang="ja-JP" altLang="en-US" dirty="0"/>
              <a:t>以下のコマンドで資材を</a:t>
            </a:r>
            <a:r>
              <a:rPr lang="en-US" altLang="ja-JP" dirty="0"/>
              <a:t>DL</a:t>
            </a:r>
            <a:r>
              <a:rPr lang="ja-JP" altLang="en-US" dirty="0"/>
              <a:t>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a:t>
            </a:r>
            <a:r>
              <a:rPr lang="en-US" altLang="ja-JP" sz="1400" dirty="0" err="1"/>
              <a:t>wget</a:t>
            </a:r>
            <a:r>
              <a:rPr lang="en-US" altLang="ja-JP" sz="1400" dirty="0"/>
              <a:t> https://</a:t>
            </a:r>
            <a:r>
              <a:rPr lang="en-US" altLang="ja-JP" sz="1400" dirty="0" smtClean="0"/>
              <a:t>github.com/exastro-suite/oase/releases/download/v</a:t>
            </a:r>
            <a:r>
              <a:rPr lang="en-US" altLang="ja-JP" sz="1400" dirty="0" smtClean="0">
                <a:solidFill>
                  <a:srgbClr val="FF0000"/>
                </a:solidFill>
              </a:rPr>
              <a:t>x.x.x</a:t>
            </a:r>
            <a:r>
              <a:rPr lang="en-US" altLang="ja-JP" sz="1400" dirty="0" smtClean="0"/>
              <a:t>/exastro-oase-</a:t>
            </a:r>
            <a:r>
              <a:rPr lang="en-US" altLang="ja-JP" sz="1400" dirty="0" smtClean="0">
                <a:solidFill>
                  <a:srgbClr val="FF0000"/>
                </a:solidFill>
              </a:rPr>
              <a:t>x.x.x</a:t>
            </a:r>
            <a:r>
              <a:rPr lang="en-US" altLang="ja-JP" sz="1400" dirty="0" smtClean="0"/>
              <a:t>.tar.gz</a:t>
            </a:r>
            <a:r>
              <a:rPr lang="en-US" altLang="ja-JP" dirty="0"/>
              <a:t/>
            </a:r>
            <a:br>
              <a:rPr lang="en-US" altLang="ja-JP" dirty="0"/>
            </a:br>
            <a:r>
              <a:rPr lang="en-US" altLang="ja-JP" dirty="0"/>
              <a:t/>
            </a:r>
            <a:br>
              <a:rPr lang="en-US" altLang="ja-JP" dirty="0"/>
            </a:br>
            <a:r>
              <a:rPr lang="en-US" altLang="ja-JP" dirty="0"/>
              <a:t>※</a:t>
            </a:r>
            <a:r>
              <a:rPr lang="en-US" altLang="ja-JP" dirty="0" err="1"/>
              <a:t>wget</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a:t>
            </a:r>
            <a:r>
              <a:rPr lang="en-US" altLang="ja-JP" dirty="0" err="1">
                <a:solidFill>
                  <a:srgbClr val="FF0000"/>
                </a:solidFill>
              </a:rPr>
              <a:t>x.x.x</a:t>
            </a:r>
            <a:r>
              <a:rPr lang="en-US" altLang="ja-JP" dirty="0">
                <a:solidFill>
                  <a:srgbClr val="FF0000"/>
                </a:solidFill>
              </a:rPr>
              <a:t>)</a:t>
            </a:r>
            <a:r>
              <a:rPr lang="ja-JP" altLang="en-US" dirty="0">
                <a:solidFill>
                  <a:srgbClr val="FF0000"/>
                </a:solidFill>
              </a:rPr>
              <a:t>は適宜変更してください。</a:t>
            </a:r>
            <a:r>
              <a:rPr lang="en-US" altLang="ja-JP" dirty="0"/>
              <a:t/>
            </a:r>
            <a:br>
              <a:rPr lang="en-US" altLang="ja-JP" dirty="0"/>
            </a:br>
            <a:endParaRPr lang="en-US" altLang="ja-JP" sz="1200" dirty="0"/>
          </a:p>
          <a:p>
            <a:r>
              <a:rPr lang="ja-JP" altLang="en-US" dirty="0"/>
              <a:t>資材</a:t>
            </a:r>
            <a:r>
              <a:rPr lang="ja-JP" altLang="en-US" dirty="0" smtClean="0"/>
              <a:t>の</a:t>
            </a:r>
            <a:r>
              <a:rPr lang="ja-JP" altLang="en-US" dirty="0"/>
              <a:t>展開</a:t>
            </a:r>
            <a:endParaRPr lang="en-US" altLang="ja-JP" dirty="0" smtClean="0"/>
          </a:p>
          <a:p>
            <a:pPr lvl="1"/>
            <a:r>
              <a:rPr lang="en-US" altLang="ja-JP" dirty="0" smtClean="0"/>
              <a:t>.tar.gz </a:t>
            </a:r>
            <a:r>
              <a:rPr lang="ja-JP" altLang="en-US" dirty="0" smtClean="0"/>
              <a:t>ファイルを解凍します。</a:t>
            </a:r>
            <a:r>
              <a:rPr lang="en-US" altLang="ja-JP" dirty="0" smtClean="0"/>
              <a:t/>
            </a:r>
            <a:br>
              <a:rPr lang="en-US" altLang="ja-JP" dirty="0" smtClean="0"/>
            </a:br>
            <a:r>
              <a:rPr lang="en-US" altLang="ja-JP" dirty="0" smtClean="0"/>
              <a:t/>
            </a:r>
            <a:br>
              <a:rPr lang="en-US" altLang="ja-JP" dirty="0" smtClean="0"/>
            </a:br>
            <a:r>
              <a:rPr lang="en-US" altLang="ja-JP" sz="1400" dirty="0" smtClean="0"/>
              <a:t># tar </a:t>
            </a:r>
            <a:r>
              <a:rPr lang="en-US" altLang="ja-JP" sz="1400" dirty="0" err="1" smtClean="0"/>
              <a:t>zxf</a:t>
            </a:r>
            <a:r>
              <a:rPr lang="ja-JP" altLang="en-US" sz="1400" dirty="0" smtClean="0"/>
              <a:t> </a:t>
            </a:r>
            <a:r>
              <a:rPr lang="en-US" altLang="ja-JP" sz="1400" dirty="0" smtClean="0"/>
              <a:t>exastro-oase-</a:t>
            </a:r>
            <a:r>
              <a:rPr lang="en-US" altLang="ja-JP" sz="1400" dirty="0" smtClean="0">
                <a:solidFill>
                  <a:srgbClr val="FF0000"/>
                </a:solidFill>
              </a:rPr>
              <a:t>x.x.x</a:t>
            </a:r>
            <a:r>
              <a:rPr lang="en-US" altLang="ja-JP" sz="1400" dirty="0" smtClean="0"/>
              <a:t>.tar.gz</a:t>
            </a:r>
            <a:br>
              <a:rPr lang="en-US" altLang="ja-JP" sz="1400" dirty="0" smtClean="0"/>
            </a:br>
            <a:endParaRPr lang="en-US" altLang="ja-JP" sz="1200" dirty="0" smtClean="0"/>
          </a:p>
          <a:p>
            <a:r>
              <a:rPr lang="ja-JP" altLang="en-US" dirty="0" smtClean="0"/>
              <a:t>ディレクトリ</a:t>
            </a:r>
            <a:r>
              <a:rPr lang="ja-JP" altLang="en-US" dirty="0"/>
              <a:t>移動</a:t>
            </a:r>
            <a:endParaRPr lang="en-US" altLang="ja-JP" dirty="0"/>
          </a:p>
          <a:p>
            <a:pPr lvl="1"/>
            <a:r>
              <a:rPr lang="ja-JP" altLang="en-US" dirty="0" smtClean="0"/>
              <a:t>環境構築を設定を行うセッティングファイルとシェルのあるディレクトリに移動します。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 </a:t>
            </a:r>
            <a:r>
              <a:rPr lang="en-US" altLang="ja-JP" sz="1400" dirty="0" smtClean="0"/>
              <a:t>cd </a:t>
            </a:r>
            <a:r>
              <a:rPr lang="en-US" altLang="ja-JP" sz="1400" dirty="0" err="1" smtClean="0"/>
              <a:t>exastro-oase-</a:t>
            </a:r>
            <a:r>
              <a:rPr lang="en-US" altLang="ja-JP" sz="1400" dirty="0" err="1" smtClean="0">
                <a:solidFill>
                  <a:srgbClr val="FF0000"/>
                </a:solidFill>
              </a:rPr>
              <a:t>x.x.x</a:t>
            </a:r>
            <a:r>
              <a:rPr lang="en-US" altLang="ja-JP" sz="1400" dirty="0" smtClean="0"/>
              <a:t>/</a:t>
            </a:r>
            <a:r>
              <a:rPr lang="en-US" altLang="ja-JP" sz="1400" dirty="0" err="1" smtClean="0"/>
              <a:t>oase_install_package</a:t>
            </a:r>
            <a:r>
              <a:rPr lang="en-US" altLang="ja-JP" sz="1400" dirty="0" smtClean="0"/>
              <a:t>/</a:t>
            </a:r>
            <a:r>
              <a:rPr lang="en-US" altLang="ja-JP" sz="1400" dirty="0" err="1" smtClean="0"/>
              <a:t>install_scripts</a:t>
            </a:r>
            <a:endParaRPr lang="en-US" altLang="ja-JP" sz="1400" dirty="0" smtClean="0"/>
          </a:p>
          <a:p>
            <a:pPr marL="180000" lvl="1" indent="0">
              <a:buNone/>
            </a:pPr>
            <a:endParaRPr lang="en-US" altLang="ja-JP" dirty="0" smtClean="0"/>
          </a:p>
        </p:txBody>
      </p:sp>
    </p:spTree>
    <p:extLst>
      <p:ext uri="{BB962C8B-B14F-4D97-AF65-F5344CB8AC3E}">
        <p14:creationId xmlns:p14="http://schemas.microsoft.com/office/powerpoint/2010/main" val="14379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3.5</a:t>
            </a:r>
            <a:r>
              <a:rPr lang="ja-JP" altLang="en-US" dirty="0"/>
              <a:t>　環境構築（</a:t>
            </a:r>
            <a:r>
              <a:rPr lang="en-US" altLang="ja-JP" dirty="0" smtClean="0"/>
              <a:t>2/16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ja-JP" altLang="en-US" dirty="0" smtClean="0"/>
              <a:t>アンサーファイル</a:t>
            </a:r>
            <a:r>
              <a:rPr lang="en-US" altLang="ja-JP" dirty="0" smtClean="0"/>
              <a:t>(oase_answers.txt)</a:t>
            </a:r>
            <a:r>
              <a:rPr lang="ja-JP" altLang="en-US" dirty="0" smtClean="0"/>
              <a:t>を編集</a:t>
            </a:r>
            <a:endParaRPr lang="ja-JP" altLang="en-US" dirty="0"/>
          </a:p>
          <a:p>
            <a:pPr lvl="1"/>
            <a:r>
              <a:rPr lang="ja-JP" altLang="en-US" dirty="0" smtClean="0"/>
              <a:t>ライブラリ収集を行う前にアンサーファイルを事前に作成してください。</a:t>
            </a:r>
            <a:endParaRPr lang="en-US" altLang="ja-JP" dirty="0" smtClean="0"/>
          </a:p>
          <a:p>
            <a:pPr lvl="1"/>
            <a:r>
              <a:rPr lang="ja-JP" altLang="en-US" dirty="0" smtClean="0"/>
              <a:t>ライブラリ収集を行う場合は「</a:t>
            </a:r>
            <a:r>
              <a:rPr lang="en-US" altLang="ja-JP" dirty="0" err="1" smtClean="0"/>
              <a:t>install_mode</a:t>
            </a:r>
            <a:r>
              <a:rPr lang="ja-JP" altLang="en-US" dirty="0" smtClean="0"/>
              <a:t>」の設定値を「</a:t>
            </a:r>
            <a:r>
              <a:rPr lang="en-US" altLang="ja-JP" dirty="0" err="1" smtClean="0"/>
              <a:t>Gather_Library</a:t>
            </a:r>
            <a:r>
              <a:rPr lang="ja-JP" altLang="en-US" dirty="0" smtClean="0"/>
              <a:t>」にしてください。</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8" name="表 7"/>
          <p:cNvGraphicFramePr>
            <a:graphicFrameLocks noGrp="1"/>
          </p:cNvGraphicFramePr>
          <p:nvPr>
            <p:extLst>
              <p:ext uri="{D42A27DB-BD31-4B8C-83A1-F6EECF244321}">
                <p14:modId xmlns:p14="http://schemas.microsoft.com/office/powerpoint/2010/main" val="3392188428"/>
              </p:ext>
            </p:extLst>
          </p:nvPr>
        </p:nvGraphicFramePr>
        <p:xfrm>
          <a:off x="179513" y="2060810"/>
          <a:ext cx="8784000" cy="4052525"/>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864119">
                  <a:extLst>
                    <a:ext uri="{9D8B030D-6E8A-4147-A177-3AD203B41FA5}">
                      <a16:colId xmlns:a16="http://schemas.microsoft.com/office/drawing/2014/main" val="20001"/>
                    </a:ext>
                  </a:extLst>
                </a:gridCol>
                <a:gridCol w="1224170">
                  <a:extLst>
                    <a:ext uri="{9D8B030D-6E8A-4147-A177-3AD203B41FA5}">
                      <a16:colId xmlns:a16="http://schemas.microsoft.com/office/drawing/2014/main" val="20002"/>
                    </a:ext>
                  </a:extLst>
                </a:gridCol>
                <a:gridCol w="4895583">
                  <a:extLst>
                    <a:ext uri="{9D8B030D-6E8A-4147-A177-3AD203B41FA5}">
                      <a16:colId xmlns:a16="http://schemas.microsoft.com/office/drawing/2014/main" val="20003"/>
                    </a:ext>
                  </a:extLst>
                </a:gridCol>
              </a:tblGrid>
              <a:tr h="321517">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必須</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初期値</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説明</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1190693">
                <a:tc>
                  <a:txBody>
                    <a:bodyPr/>
                    <a:lstStyle/>
                    <a:p>
                      <a:pPr algn="just">
                        <a:spcAft>
                          <a:spcPts val="0"/>
                        </a:spcAft>
                      </a:pPr>
                      <a:r>
                        <a:rPr lang="en-US" sz="1000" kern="100" err="1">
                          <a:solidFill>
                            <a:schemeClr val="bg1"/>
                          </a:solidFill>
                          <a:effectLst/>
                        </a:rPr>
                        <a:t>install_mode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err="1" smtClean="0">
                          <a:effectLst/>
                          <a:latin typeface="+mn-lt"/>
                          <a:ea typeface="+mn-ea"/>
                          <a:cs typeface="+mn-cs"/>
                        </a:rPr>
                        <a:t>Install_Online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1050" dirty="0" smtClean="0"/>
                        <a:t>インストールモードの設定</a:t>
                      </a:r>
                      <a:endParaRPr lang="en-US" altLang="ja-JP" sz="1050" dirty="0" smtClean="0"/>
                    </a:p>
                    <a:p>
                      <a:pPr algn="just">
                        <a:spcAft>
                          <a:spcPts val="0"/>
                        </a:spcAft>
                      </a:pPr>
                      <a:r>
                        <a:rPr lang="ja-JP" altLang="en-US" sz="900" dirty="0" smtClean="0"/>
                        <a:t>・</a:t>
                      </a:r>
                      <a:r>
                        <a:rPr lang="en-US" altLang="ja-JP" sz="900" dirty="0" err="1" smtClean="0"/>
                        <a:t>Install_Online</a:t>
                      </a:r>
                      <a:r>
                        <a:rPr lang="ja-JP" altLang="en-US" sz="900" dirty="0" smtClean="0"/>
                        <a:t>：オンラインインストール</a:t>
                      </a:r>
                      <a:endParaRPr lang="en-US" altLang="ja-JP" sz="900" dirty="0" smtClean="0"/>
                    </a:p>
                    <a:p>
                      <a:pPr algn="just">
                        <a:spcAft>
                          <a:spcPts val="0"/>
                        </a:spcAft>
                      </a:pPr>
                      <a:r>
                        <a:rPr lang="ja-JP" altLang="en-US" sz="900" dirty="0" smtClean="0"/>
                        <a:t>・</a:t>
                      </a:r>
                      <a:r>
                        <a:rPr lang="en-US" altLang="ja-JP" sz="900" dirty="0" err="1" smtClean="0"/>
                        <a:t>Install_Offline</a:t>
                      </a:r>
                      <a:r>
                        <a:rPr lang="ja-JP" altLang="en-US" sz="900" dirty="0" smtClean="0"/>
                        <a:t>：オフラインインストール</a:t>
                      </a:r>
                      <a:endParaRPr lang="en-US" altLang="ja-JP" sz="900" dirty="0" smtClean="0"/>
                    </a:p>
                    <a:p>
                      <a:pPr algn="just">
                        <a:spcAft>
                          <a:spcPts val="0"/>
                        </a:spcAft>
                      </a:pPr>
                      <a:r>
                        <a:rPr lang="ja-JP" altLang="en-US" sz="900" dirty="0" smtClean="0"/>
                        <a:t>・</a:t>
                      </a:r>
                      <a:r>
                        <a:rPr lang="en-US" altLang="ja-JP" sz="900" dirty="0" err="1" smtClean="0"/>
                        <a:t>Gather_Library</a:t>
                      </a:r>
                      <a:r>
                        <a:rPr lang="ja-JP" altLang="en-US" sz="900" dirty="0" smtClean="0"/>
                        <a:t>：ライブラリ収集</a:t>
                      </a:r>
                      <a:endParaRPr lang="en-US" altLang="ja-JP" sz="900" dirty="0" smtClean="0"/>
                    </a:p>
                    <a:p>
                      <a:pPr algn="just">
                        <a:spcAft>
                          <a:spcPts val="0"/>
                        </a:spcAft>
                      </a:pPr>
                      <a:r>
                        <a:rPr lang="ja-JP" altLang="en-US" sz="900" dirty="0" smtClean="0"/>
                        <a:t>・</a:t>
                      </a:r>
                      <a:r>
                        <a:rPr lang="en-US" altLang="ja-JP" sz="900" dirty="0" err="1" smtClean="0"/>
                        <a:t>Versionup_All</a:t>
                      </a:r>
                      <a:r>
                        <a:rPr lang="ja-JP" altLang="en-US" sz="900" dirty="0" smtClean="0"/>
                        <a:t>：</a:t>
                      </a:r>
                      <a:r>
                        <a:rPr lang="en-US" altLang="ja-JP" sz="900" dirty="0" smtClean="0"/>
                        <a:t>OASE</a:t>
                      </a:r>
                      <a:r>
                        <a:rPr lang="ja-JP" altLang="en-US" sz="900" dirty="0" smtClean="0"/>
                        <a:t>本体のバージョンアップ</a:t>
                      </a:r>
                      <a:r>
                        <a:rPr lang="en-US" altLang="ja-JP" sz="900" dirty="0" smtClean="0"/>
                        <a:t>(</a:t>
                      </a:r>
                      <a:r>
                        <a:rPr lang="ja-JP" altLang="en-US" sz="900" dirty="0" smtClean="0"/>
                        <a:t>ライブラリのインストールあり</a:t>
                      </a:r>
                      <a:r>
                        <a:rPr lang="en-US" altLang="ja-JP" sz="900" dirty="0" smtClean="0"/>
                        <a:t>)</a:t>
                      </a:r>
                    </a:p>
                    <a:p>
                      <a:pPr algn="just">
                        <a:spcAft>
                          <a:spcPts val="0"/>
                        </a:spcAft>
                      </a:pPr>
                      <a:r>
                        <a:rPr lang="ja-JP" altLang="en-US" sz="900" dirty="0" smtClean="0"/>
                        <a:t>・</a:t>
                      </a:r>
                      <a:r>
                        <a:rPr lang="en-US" altLang="ja-JP" sz="900" dirty="0" err="1" smtClean="0"/>
                        <a:t>Versionup_OASE</a:t>
                      </a:r>
                      <a:r>
                        <a:rPr lang="ja-JP" altLang="en-US" sz="900" dirty="0" smtClean="0"/>
                        <a:t>：</a:t>
                      </a:r>
                      <a:r>
                        <a:rPr lang="en-US" altLang="ja-JP" sz="900" dirty="0" smtClean="0"/>
                        <a:t>OASE</a:t>
                      </a:r>
                      <a:r>
                        <a:rPr lang="ja-JP" altLang="en-US" sz="900" dirty="0" smtClean="0"/>
                        <a:t>本体のバージョンアップ</a:t>
                      </a:r>
                      <a:r>
                        <a:rPr lang="en-US" altLang="ja-JP" sz="900" dirty="0" smtClean="0"/>
                        <a:t>(</a:t>
                      </a:r>
                      <a:r>
                        <a:rPr lang="ja-JP" altLang="en-US" sz="900" dirty="0" smtClean="0"/>
                        <a:t>ライブラリのインストールなし</a:t>
                      </a:r>
                      <a:r>
                        <a:rPr lang="en-US" altLang="ja-JP" sz="900" dirty="0" smtClean="0"/>
                        <a:t>)</a:t>
                      </a:r>
                    </a:p>
                    <a:p>
                      <a:pPr algn="just">
                        <a:spcAft>
                          <a:spcPts val="0"/>
                        </a:spcAft>
                      </a:pPr>
                      <a:r>
                        <a:rPr lang="ja-JP" altLang="en-US" sz="900" dirty="0" smtClean="0"/>
                        <a:t>・</a:t>
                      </a:r>
                      <a:r>
                        <a:rPr lang="en-US" altLang="ja-JP" sz="900" dirty="0" smtClean="0"/>
                        <a:t>Uninstall</a:t>
                      </a:r>
                      <a:r>
                        <a:rPr lang="ja-JP" altLang="en-US" sz="900" dirty="0" smtClean="0"/>
                        <a:t>：</a:t>
                      </a:r>
                      <a:r>
                        <a:rPr lang="en-US" altLang="ja-JP" sz="900" dirty="0" smtClean="0"/>
                        <a:t>OASE</a:t>
                      </a:r>
                      <a:r>
                        <a:rPr lang="ja-JP" altLang="en-US" sz="900" dirty="0" smtClean="0"/>
                        <a:t>本体のアンインストール</a:t>
                      </a:r>
                      <a:endParaRPr lang="en-US" altLang="ja-JP" sz="900" dirty="0" smtClean="0"/>
                    </a:p>
                    <a:p>
                      <a:pPr algn="just">
                        <a:spcAft>
                          <a:spcPts val="0"/>
                        </a:spcAft>
                      </a:pPr>
                      <a:r>
                        <a:rPr lang="en-US" altLang="ja-JP" sz="900" kern="100" dirty="0" smtClean="0">
                          <a:solidFill>
                            <a:srgbClr val="FF0000"/>
                          </a:solidFill>
                          <a:effectLst/>
                          <a:latin typeface="+mn-lt"/>
                          <a:ea typeface="ＭＳ 明朝" panose="02020609040205080304" pitchFamily="17" charset="-128"/>
                          <a:cs typeface="Times New Roman" panose="02020603050405020304" pitchFamily="18" charset="0"/>
                        </a:rPr>
                        <a:t>※</a:t>
                      </a:r>
                      <a:r>
                        <a:rPr lang="ja-JP" altLang="en-US" sz="900" kern="100" dirty="0" smtClean="0">
                          <a:solidFill>
                            <a:srgbClr val="FF0000"/>
                          </a:solidFill>
                          <a:effectLst/>
                          <a:latin typeface="+mn-lt"/>
                          <a:ea typeface="ＭＳ 明朝" panose="02020609040205080304" pitchFamily="17" charset="-128"/>
                          <a:cs typeface="Times New Roman" panose="02020603050405020304" pitchFamily="18" charset="0"/>
                        </a:rPr>
                        <a:t>詳細は参考参照</a:t>
                      </a:r>
                      <a:endParaRPr lang="en-US" altLang="ja-JP" sz="900" kern="100" dirty="0" smtClean="0">
                        <a:solidFill>
                          <a:srgbClr val="FF0000"/>
                        </a:solidFill>
                        <a:effectLst/>
                        <a:latin typeface="+mn-lt"/>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361476">
                <a:tc>
                  <a:txBody>
                    <a:bodyPr/>
                    <a:lstStyle/>
                    <a:p>
                      <a:pPr algn="just">
                        <a:spcAft>
                          <a:spcPts val="0"/>
                        </a:spcAft>
                      </a:pPr>
                      <a:r>
                        <a:rPr lang="en-US" altLang="ja-JP" sz="1000" kern="100" err="1">
                          <a:solidFill>
                            <a:schemeClr val="bg1"/>
                          </a:solidFill>
                          <a:effectLst/>
                        </a:rPr>
                        <a:t>RabbitMQ_username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administrator</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のユーザー名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360050">
                <a:tc>
                  <a:txBody>
                    <a:bodyPr/>
                    <a:lstStyle/>
                    <a:p>
                      <a:pPr algn="just">
                        <a:spcAft>
                          <a:spcPts val="0"/>
                        </a:spcAft>
                      </a:pPr>
                      <a:r>
                        <a:rPr lang="en-US" altLang="ja-JP" sz="1000" kern="100" err="1">
                          <a:solidFill>
                            <a:schemeClr val="bg1"/>
                          </a:solidFill>
                          <a:effectLst/>
                        </a:rPr>
                        <a:t>RabbitMQ_password</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password</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のパスワード</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60050">
                <a:tc>
                  <a:txBody>
                    <a:bodyPr/>
                    <a:lstStyle/>
                    <a:p>
                      <a:pPr algn="just">
                        <a:spcAft>
                          <a:spcPts val="0"/>
                        </a:spcAft>
                      </a:pPr>
                      <a:r>
                        <a:rPr lang="en-US" altLang="ja-JP" sz="1000" kern="100" err="1">
                          <a:solidFill>
                            <a:schemeClr val="bg1"/>
                          </a:solidFill>
                          <a:effectLst/>
                        </a:rPr>
                        <a:t>RabbitMQ_queuename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err="1" smtClean="0">
                          <a:solidFill>
                            <a:schemeClr val="dk1"/>
                          </a:solidFill>
                          <a:effectLst/>
                          <a:latin typeface="+mn-lt"/>
                          <a:ea typeface="+mn-ea"/>
                          <a:cs typeface="+mn-cs"/>
                        </a:rPr>
                        <a:t>oase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latin typeface="+mn-lt"/>
                          <a:ea typeface="+mn-ea"/>
                          <a:cs typeface="+mn-cs"/>
                        </a:rPr>
                        <a:t>RabbitMQ</a:t>
                      </a:r>
                      <a:r>
                        <a:rPr lang="ja-JP" altLang="en-US" sz="1050" kern="100" dirty="0">
                          <a:effectLst/>
                          <a:latin typeface="+mn-lt"/>
                          <a:ea typeface="+mn-ea"/>
                          <a:cs typeface="+mn-cs"/>
                        </a:rPr>
                        <a:t>のキューの</a:t>
                      </a:r>
                      <a:r>
                        <a:rPr lang="ja-JP" altLang="en-US" sz="1050" kern="100" dirty="0" smtClean="0">
                          <a:effectLst/>
                          <a:latin typeface="+mn-lt"/>
                          <a:ea typeface="+mn-ea"/>
                          <a:cs typeface="+mn-cs"/>
                        </a:rPr>
                        <a:t>名前（生成されるので任意のもの）</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4"/>
                  </a:ext>
                </a:extLst>
              </a:tr>
              <a:tr h="321517">
                <a:tc>
                  <a:txBody>
                    <a:bodyPr/>
                    <a:lstStyle/>
                    <a:p>
                      <a:pPr algn="just">
                        <a:spcAft>
                          <a:spcPts val="0"/>
                        </a:spcAft>
                      </a:pPr>
                      <a:r>
                        <a:rPr lang="en-US" altLang="ja-JP" sz="1000" kern="100" err="1">
                          <a:solidFill>
                            <a:schemeClr val="bg1"/>
                          </a:solidFill>
                          <a:effectLst/>
                        </a:rPr>
                        <a:t>RabbitMQ_ipaddr</a:t>
                      </a:r>
                      <a:endParaRPr lang="ja-JP" sz="1000" kern="100">
                        <a:solidFill>
                          <a:schemeClr val="bg1"/>
                        </a:solidFill>
                        <a:effectLst/>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900" kern="100" dirty="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a:t>
                      </a:r>
                      <a:r>
                        <a:rPr lang="en-US" altLang="ja-JP" sz="1050" kern="100" dirty="0">
                          <a:effectLst/>
                        </a:rPr>
                        <a:t>IP</a:t>
                      </a:r>
                      <a:r>
                        <a:rPr lang="ja-JP" altLang="en-US" sz="1050" kern="100" dirty="0">
                          <a:effectLst/>
                        </a:rPr>
                        <a:t>アドレス</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5"/>
                  </a:ext>
                </a:extLst>
              </a:tr>
              <a:tr h="398583">
                <a:tc>
                  <a:txBody>
                    <a:bodyPr/>
                    <a:lstStyle/>
                    <a:p>
                      <a:pPr algn="just">
                        <a:spcAft>
                          <a:spcPts val="0"/>
                        </a:spcAft>
                      </a:pPr>
                      <a:r>
                        <a:rPr lang="en-US" altLang="ja-JP" sz="1000" kern="100" err="1">
                          <a:solidFill>
                            <a:schemeClr val="bg1"/>
                          </a:solidFill>
                          <a:effectLst/>
                        </a:rPr>
                        <a:t>db_root_password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password</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050" kern="100" dirty="0" err="1" smtClean="0">
                          <a:solidFill>
                            <a:schemeClr val="dk1"/>
                          </a:solidFill>
                          <a:effectLst/>
                          <a:latin typeface="+mn-lt"/>
                          <a:ea typeface="+mn-ea"/>
                          <a:cs typeface="+mn-cs"/>
                        </a:rPr>
                        <a:t>MariaDB</a:t>
                      </a:r>
                      <a:r>
                        <a:rPr kumimoji="1" lang="ja-JP" altLang="en-US" sz="1050" kern="100" dirty="0" smtClean="0">
                          <a:solidFill>
                            <a:schemeClr val="dk1"/>
                          </a:solidFill>
                          <a:effectLst/>
                          <a:latin typeface="+mn-lt"/>
                          <a:ea typeface="+mn-ea"/>
                          <a:cs typeface="+mn-cs"/>
                        </a:rPr>
                        <a:t>の</a:t>
                      </a:r>
                      <a:r>
                        <a:rPr kumimoji="1" lang="en-US" altLang="ja-JP" sz="1050" kern="100" dirty="0">
                          <a:solidFill>
                            <a:schemeClr val="dk1"/>
                          </a:solidFill>
                          <a:effectLst/>
                          <a:latin typeface="+mn-lt"/>
                          <a:ea typeface="+mn-ea"/>
                          <a:cs typeface="+mn-cs"/>
                        </a:rPr>
                        <a:t>root</a:t>
                      </a:r>
                      <a:r>
                        <a:rPr kumimoji="1" lang="ja-JP" altLang="en-US" sz="1050" kern="100" dirty="0">
                          <a:solidFill>
                            <a:schemeClr val="dk1"/>
                          </a:solidFill>
                          <a:effectLst/>
                          <a:latin typeface="+mn-lt"/>
                          <a:ea typeface="+mn-ea"/>
                          <a:cs typeface="+mn-cs"/>
                        </a:rPr>
                        <a:t>パスワード</a:t>
                      </a:r>
                      <a:endParaRPr kumimoji="1" lang="ja-JP" altLang="ja-JP" sz="105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417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kern="100" err="1">
                          <a:solidFill>
                            <a:schemeClr val="bg1"/>
                          </a:solidFill>
                          <a:effectLst/>
                        </a:rPr>
                        <a:t>db_name</a:t>
                      </a:r>
                      <a:endParaRPr lang="ja-JP" alt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OASE_DB</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の名前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321517">
                <a:tc>
                  <a:txBody>
                    <a:bodyPr/>
                    <a:lstStyle/>
                    <a:p>
                      <a:pPr algn="just">
                        <a:spcAft>
                          <a:spcPts val="0"/>
                        </a:spcAft>
                      </a:pPr>
                      <a:r>
                        <a:rPr lang="en-US" altLang="ja-JP" sz="1000" kern="100" err="1">
                          <a:solidFill>
                            <a:schemeClr val="bg1"/>
                          </a:solidFill>
                          <a:effectLst/>
                        </a:rPr>
                        <a:t>db_username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OASE_USER</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のユーザー名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9905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lang="ja-JP" altLang="en-US" dirty="0"/>
              <a:t>　環境構築（</a:t>
            </a:r>
            <a:r>
              <a:rPr lang="en-US" altLang="ja-JP" dirty="0" smtClean="0"/>
              <a:t>3/16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ja-JP" altLang="en-US" dirty="0"/>
              <a:t>アンサーファイル</a:t>
            </a:r>
            <a:r>
              <a:rPr lang="en-US" altLang="ja-JP" dirty="0"/>
              <a:t>(oase_answers.txt)</a:t>
            </a:r>
            <a:r>
              <a:rPr lang="ja-JP" altLang="en-US" dirty="0"/>
              <a:t>を</a:t>
            </a:r>
            <a:r>
              <a:rPr lang="ja-JP" altLang="en-US" dirty="0" smtClean="0"/>
              <a:t>編集</a:t>
            </a:r>
            <a:r>
              <a:rPr lang="en-US" altLang="ja-JP" dirty="0" smtClean="0"/>
              <a:t>(2/3)</a:t>
            </a:r>
            <a:endParaRPr lang="ja-JP" altLang="en-US" dirty="0" smtClean="0"/>
          </a:p>
          <a:p>
            <a:pPr lvl="1"/>
            <a:r>
              <a:rPr lang="en-US" altLang="ja-JP" dirty="0" smtClean="0"/>
              <a:t>OASE</a:t>
            </a:r>
            <a:r>
              <a:rPr lang="ja-JP" altLang="en-US" dirty="0" smtClean="0"/>
              <a:t>環境構築の設定を行うセッティングファイル</a:t>
            </a:r>
            <a:r>
              <a:rPr lang="en-US" altLang="ja-JP" dirty="0" smtClean="0"/>
              <a:t>(oase_answers.txt)</a:t>
            </a:r>
            <a:r>
              <a:rPr lang="ja-JP" altLang="en-US" dirty="0" smtClean="0"/>
              <a:t>の</a:t>
            </a:r>
            <a:endParaRPr lang="en-US" altLang="ja-JP" dirty="0" smtClean="0"/>
          </a:p>
          <a:p>
            <a:pPr marL="180000" lvl="1" indent="0">
              <a:buNone/>
            </a:pPr>
            <a:r>
              <a:rPr lang="en-US" altLang="ja-JP" dirty="0" smtClean="0"/>
              <a:t>  </a:t>
            </a:r>
            <a:r>
              <a:rPr lang="ja-JP" altLang="en-US" dirty="0" smtClean="0"/>
              <a:t>編集方法を以下に示します。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a:p>
          <a:p>
            <a:pPr lvl="1"/>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69884395"/>
              </p:ext>
            </p:extLst>
          </p:nvPr>
        </p:nvGraphicFramePr>
        <p:xfrm>
          <a:off x="179513" y="1772770"/>
          <a:ext cx="8784000" cy="4085038"/>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648089">
                  <a:extLst>
                    <a:ext uri="{9D8B030D-6E8A-4147-A177-3AD203B41FA5}">
                      <a16:colId xmlns:a16="http://schemas.microsoft.com/office/drawing/2014/main" val="20001"/>
                    </a:ext>
                  </a:extLst>
                </a:gridCol>
                <a:gridCol w="2016280">
                  <a:extLst>
                    <a:ext uri="{9D8B030D-6E8A-4147-A177-3AD203B41FA5}">
                      <a16:colId xmlns:a16="http://schemas.microsoft.com/office/drawing/2014/main" val="20002"/>
                    </a:ext>
                  </a:extLst>
                </a:gridCol>
                <a:gridCol w="4319503">
                  <a:extLst>
                    <a:ext uri="{9D8B030D-6E8A-4147-A177-3AD203B41FA5}">
                      <a16:colId xmlns:a16="http://schemas.microsoft.com/office/drawing/2014/main" val="20003"/>
                    </a:ext>
                  </a:extLst>
                </a:gridCol>
              </a:tblGrid>
              <a:tr h="335834">
                <a:tc>
                  <a:txBody>
                    <a:bodyPr/>
                    <a:lstStyle/>
                    <a:p>
                      <a:pPr algn="ctr">
                        <a:spcAft>
                          <a:spcPts val="0"/>
                        </a:spcAft>
                      </a:pPr>
                      <a:r>
                        <a:rPr lang="ja-JP" sz="1000" kern="100" dirty="0">
                          <a:solidFill>
                            <a:schemeClr val="bg1"/>
                          </a:solidFill>
                          <a:effectLst/>
                        </a:rPr>
                        <a:t>種目</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説明</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altLang="ja-JP" sz="1000" kern="100" dirty="0" err="1">
                          <a:solidFill>
                            <a:schemeClr val="bg1"/>
                          </a:solidFill>
                          <a:effectLst/>
                        </a:rPr>
                        <a:t>db_password</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OASE_PASSWD</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のパスワード</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316940">
                <a:tc>
                  <a:txBody>
                    <a:bodyPr/>
                    <a:lstStyle/>
                    <a:p>
                      <a:pPr algn="just">
                        <a:spcAft>
                          <a:spcPts val="0"/>
                        </a:spcAft>
                      </a:pPr>
                      <a:r>
                        <a:rPr lang="en-US" altLang="ja-JP" sz="1000" kern="100" dirty="0" err="1">
                          <a:solidFill>
                            <a:schemeClr val="bg1"/>
                          </a:solidFill>
                          <a:effectLst/>
                        </a:rPr>
                        <a:t>db_erase</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900" kern="100" dirty="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kumimoji="1" lang="en-US" altLang="ja-JP" sz="1050" b="0" i="0" kern="1200" dirty="0" smtClean="0">
                          <a:solidFill>
                            <a:schemeClr val="dk1"/>
                          </a:solidFill>
                          <a:effectLst/>
                          <a:latin typeface="+mn-lt"/>
                          <a:ea typeface="+mn-ea"/>
                          <a:cs typeface="+mn-cs"/>
                        </a:rPr>
                        <a:t>OASE</a:t>
                      </a:r>
                      <a:r>
                        <a:rPr kumimoji="1" lang="ja-JP" altLang="en-US" sz="1050" b="0" i="0" kern="1200" dirty="0" smtClean="0">
                          <a:solidFill>
                            <a:schemeClr val="dk1"/>
                          </a:solidFill>
                          <a:effectLst/>
                          <a:latin typeface="+mn-lt"/>
                          <a:ea typeface="+mn-ea"/>
                          <a:cs typeface="+mn-cs"/>
                        </a:rPr>
                        <a:t>のアンインストール時、</a:t>
                      </a:r>
                      <a:r>
                        <a:rPr kumimoji="1" lang="en-US" altLang="ja-JP" sz="1050" b="0" i="0" kern="1200" dirty="0" smtClean="0">
                          <a:solidFill>
                            <a:schemeClr val="dk1"/>
                          </a:solidFill>
                          <a:effectLst/>
                          <a:latin typeface="+mn-lt"/>
                          <a:ea typeface="+mn-ea"/>
                          <a:cs typeface="+mn-cs"/>
                        </a:rPr>
                        <a:t>DB</a:t>
                      </a:r>
                      <a:r>
                        <a:rPr kumimoji="1" lang="ja-JP" altLang="en-US" sz="1050" b="0" i="0" kern="1200" dirty="0" smtClean="0">
                          <a:solidFill>
                            <a:schemeClr val="dk1"/>
                          </a:solidFill>
                          <a:effectLst/>
                          <a:latin typeface="+mn-lt"/>
                          <a:ea typeface="+mn-ea"/>
                          <a:cs typeface="+mn-cs"/>
                        </a:rPr>
                        <a:t>を消すか、残すかの選択</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360050">
                <a:tc>
                  <a:txBody>
                    <a:bodyPr/>
                    <a:lstStyle/>
                    <a:p>
                      <a:pPr algn="just">
                        <a:spcAft>
                          <a:spcPts val="0"/>
                        </a:spcAft>
                      </a:pPr>
                      <a:r>
                        <a:rPr lang="en-US" sz="1000" kern="100" dirty="0" err="1" smtClean="0">
                          <a:solidFill>
                            <a:schemeClr val="bg1"/>
                          </a:solidFill>
                          <a:effectLst/>
                        </a:rPr>
                        <a:t>jboss_root_directory</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exastro</a:t>
                      </a: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WildFly</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err="1">
                          <a:effectLst/>
                          <a:latin typeface="+mn-lt"/>
                          <a:ea typeface="+mn-ea"/>
                          <a:cs typeface="+mn-cs"/>
                        </a:rPr>
                        <a:t>Jboss</a:t>
                      </a:r>
                      <a:r>
                        <a:rPr lang="ja-JP" altLang="en-US" sz="1050" kern="100" dirty="0">
                          <a:effectLst/>
                          <a:latin typeface="+mn-lt"/>
                          <a:ea typeface="+mn-ea"/>
                          <a:cs typeface="+mn-cs"/>
                        </a:rPr>
                        <a:t>のインストール先</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60050">
                <a:tc>
                  <a:txBody>
                    <a:bodyPr/>
                    <a:lstStyle/>
                    <a:p>
                      <a:pPr algn="just">
                        <a:spcAft>
                          <a:spcPts val="0"/>
                        </a:spcAft>
                      </a:pPr>
                      <a:r>
                        <a:rPr lang="en-US" sz="1000" kern="100" dirty="0" err="1" smtClean="0">
                          <a:solidFill>
                            <a:schemeClr val="bg1"/>
                          </a:solidFill>
                          <a:effectLst/>
                        </a:rPr>
                        <a:t>rhdm_adminname</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admin0000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RHDM</a:t>
                      </a:r>
                      <a:r>
                        <a:rPr lang="ja-JP" altLang="en-US"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の</a:t>
                      </a:r>
                      <a:r>
                        <a:rPr kumimoji="1" lang="ja-JP" altLang="en-US" sz="1050" kern="100" dirty="0">
                          <a:solidFill>
                            <a:schemeClr val="dk1"/>
                          </a:solidFill>
                          <a:effectLst/>
                          <a:latin typeface="+mn-lt"/>
                          <a:ea typeface="+mn-ea"/>
                          <a:cs typeface="+mn-cs"/>
                        </a:rPr>
                        <a:t>管理者名</a:t>
                      </a:r>
                      <a:endParaRPr kumimoji="1" lang="ja-JP" sz="105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4"/>
                  </a:ext>
                </a:extLst>
              </a:tr>
              <a:tr h="360050">
                <a:tc>
                  <a:txBody>
                    <a:bodyPr/>
                    <a:lstStyle/>
                    <a:p>
                      <a:pPr algn="just">
                        <a:spcAft>
                          <a:spcPts val="0"/>
                        </a:spcAft>
                      </a:pPr>
                      <a:r>
                        <a:rPr lang="en-US" sz="1100" kern="100" dirty="0" err="1" smtClean="0">
                          <a:solidFill>
                            <a:schemeClr val="bg1"/>
                          </a:solidFill>
                          <a:effectLst/>
                        </a:rPr>
                        <a:t>rhdm_password</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password@1</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dirty="0" smtClean="0">
                          <a:solidFill>
                            <a:schemeClr val="dk1"/>
                          </a:solidFill>
                          <a:effectLst/>
                          <a:latin typeface="+mn-lt"/>
                          <a:ea typeface="+mn-ea"/>
                          <a:cs typeface="+mn-cs"/>
                        </a:rPr>
                        <a:t>RHDM</a:t>
                      </a:r>
                      <a:r>
                        <a:rPr kumimoji="1" lang="ja-JP" altLang="en-US" sz="1100" kern="100" dirty="0" smtClean="0">
                          <a:solidFill>
                            <a:schemeClr val="dk1"/>
                          </a:solidFill>
                          <a:effectLst/>
                          <a:latin typeface="+mn-lt"/>
                          <a:ea typeface="+mn-ea"/>
                          <a:cs typeface="+mn-cs"/>
                        </a:rPr>
                        <a:t>の</a:t>
                      </a:r>
                      <a:r>
                        <a:rPr kumimoji="1" lang="ja-JP" altLang="en-US" sz="1100" kern="100" dirty="0">
                          <a:solidFill>
                            <a:schemeClr val="dk1"/>
                          </a:solidFill>
                          <a:effectLst/>
                          <a:latin typeface="+mn-lt"/>
                          <a:ea typeface="+mn-ea"/>
                          <a:cs typeface="+mn-cs"/>
                        </a:rPr>
                        <a:t>パスワード</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5"/>
                  </a:ext>
                </a:extLst>
              </a:tr>
              <a:tr h="360050">
                <a:tc>
                  <a:txBody>
                    <a:bodyPr/>
                    <a:lstStyle/>
                    <a:p>
                      <a:pPr algn="just">
                        <a:spcAft>
                          <a:spcPts val="0"/>
                        </a:spcAft>
                      </a:pPr>
                      <a:r>
                        <a:rPr lang="en-US" sz="1100" kern="100" dirty="0" err="1">
                          <a:solidFill>
                            <a:schemeClr val="bg1"/>
                          </a:solidFill>
                          <a:effectLst/>
                        </a:rPr>
                        <a:t>dm_ipaddrport</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localhost:8080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100" kern="100" dirty="0" smtClean="0">
                          <a:effectLst/>
                          <a:latin typeface="+mn-lt"/>
                          <a:ea typeface="+mn-ea"/>
                          <a:cs typeface="+mn-cs"/>
                        </a:rPr>
                        <a:t>RHDM</a:t>
                      </a:r>
                      <a:r>
                        <a:rPr lang="ja-JP" altLang="en-US" sz="1100" kern="100" dirty="0" smtClean="0">
                          <a:effectLst/>
                          <a:latin typeface="+mn-lt"/>
                          <a:ea typeface="+mn-ea"/>
                          <a:cs typeface="+mn-cs"/>
                        </a:rPr>
                        <a:t>の</a:t>
                      </a:r>
                      <a:r>
                        <a:rPr lang="en-US" altLang="ja-JP" sz="1100" kern="100" dirty="0">
                          <a:effectLst/>
                          <a:latin typeface="+mn-lt"/>
                          <a:ea typeface="+mn-ea"/>
                          <a:cs typeface="+mn-cs"/>
                        </a:rPr>
                        <a:t>IP</a:t>
                      </a:r>
                      <a:r>
                        <a:rPr lang="ja-JP" altLang="en-US" sz="1100" kern="100" dirty="0">
                          <a:effectLst/>
                          <a:latin typeface="+mn-lt"/>
                          <a:ea typeface="+mn-ea"/>
                          <a:cs typeface="+mn-cs"/>
                        </a:rPr>
                        <a:t>アドレスとポート番号</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6"/>
                  </a:ext>
                </a:extLst>
              </a:tr>
              <a:tr h="360050">
                <a:tc>
                  <a:txBody>
                    <a:bodyPr/>
                    <a:lstStyle/>
                    <a:p>
                      <a:pPr algn="just">
                        <a:spcAft>
                          <a:spcPts val="0"/>
                        </a:spcAft>
                      </a:pPr>
                      <a:r>
                        <a:rPr lang="en-US" sz="1100" kern="100" dirty="0" err="1">
                          <a:solidFill>
                            <a:schemeClr val="bg1"/>
                          </a:solidFill>
                          <a:effectLst/>
                        </a:rPr>
                        <a:t>rulefile_rootpath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900" kern="100" dirty="0" err="1" smtClean="0">
                          <a:effectLst/>
                          <a:latin typeface="Century" panose="02040604050505020304" pitchFamily="18" charset="0"/>
                          <a:ea typeface="ＭＳ 明朝" panose="02020609040205080304" pitchFamily="17" charset="-128"/>
                          <a:cs typeface="Times New Roman" panose="02020603050405020304" pitchFamily="18" charset="0"/>
                        </a:rPr>
                        <a:t>exastro</a:t>
                      </a: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/rule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100" kern="100" dirty="0" smtClean="0">
                          <a:effectLst/>
                          <a:latin typeface="+mn-lt"/>
                          <a:ea typeface="+mn-ea"/>
                          <a:cs typeface="+mn-cs"/>
                        </a:rPr>
                        <a:t>RHDM</a:t>
                      </a:r>
                      <a:r>
                        <a:rPr lang="ja-JP" altLang="en-US" sz="1100" kern="100" dirty="0" smtClean="0">
                          <a:effectLst/>
                          <a:latin typeface="+mn-lt"/>
                          <a:ea typeface="+mn-ea"/>
                          <a:cs typeface="+mn-cs"/>
                        </a:rPr>
                        <a:t>の</a:t>
                      </a:r>
                      <a:r>
                        <a:rPr lang="ja-JP" altLang="en-US" sz="1100" kern="100" dirty="0">
                          <a:effectLst/>
                          <a:latin typeface="+mn-lt"/>
                          <a:ea typeface="+mn-ea"/>
                          <a:cs typeface="+mn-cs"/>
                        </a:rPr>
                        <a:t>ルール設定</a:t>
                      </a:r>
                      <a:r>
                        <a:rPr lang="ja-JP" altLang="en-US" sz="1100" kern="100" dirty="0" smtClean="0">
                          <a:effectLst/>
                          <a:latin typeface="+mn-lt"/>
                          <a:ea typeface="+mn-ea"/>
                          <a:cs typeface="+mn-cs"/>
                        </a:rPr>
                        <a:t>ファイルパス（生成されるので任意の場所）</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288040">
                <a:tc>
                  <a:txBody>
                    <a:bodyPr/>
                    <a:lstStyle/>
                    <a:p>
                      <a:r>
                        <a:rPr lang="en-US" altLang="ja-JP" sz="1100" dirty="0" err="1"/>
                        <a:t>apply_ipaddrport</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127.0.0.1:50001</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Apply</a:t>
                      </a:r>
                      <a:r>
                        <a:rPr kumimoji="1" lang="ja-JP" altLang="en-US" sz="1100" kern="100" dirty="0">
                          <a:solidFill>
                            <a:schemeClr val="dk1"/>
                          </a:solidFill>
                          <a:effectLst/>
                          <a:latin typeface="+mn-lt"/>
                          <a:ea typeface="+mn-ea"/>
                          <a:cs typeface="+mn-cs"/>
                        </a:rPr>
                        <a:t>サービスが起動する</a:t>
                      </a:r>
                      <a:r>
                        <a:rPr kumimoji="1" lang="en-US" altLang="ja-JP" sz="1100" kern="100" dirty="0">
                          <a:solidFill>
                            <a:schemeClr val="dk1"/>
                          </a:solidFill>
                          <a:effectLst/>
                          <a:latin typeface="+mn-lt"/>
                          <a:ea typeface="+mn-ea"/>
                          <a:cs typeface="+mn-cs"/>
                        </a:rPr>
                        <a:t>IP</a:t>
                      </a:r>
                      <a:r>
                        <a:rPr kumimoji="1" lang="ja-JP" altLang="en-US" sz="1100" kern="100" dirty="0">
                          <a:solidFill>
                            <a:schemeClr val="dk1"/>
                          </a:solidFill>
                          <a:effectLst/>
                          <a:latin typeface="+mn-lt"/>
                          <a:ea typeface="+mn-ea"/>
                          <a:cs typeface="+mn-cs"/>
                        </a:rPr>
                        <a:t>とポート</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8"/>
                  </a:ext>
                </a:extLst>
              </a:tr>
              <a:tr h="335834">
                <a:tc>
                  <a:txBody>
                    <a:bodyPr/>
                    <a:lstStyle/>
                    <a:p>
                      <a:r>
                        <a:rPr lang="en-US" altLang="ja-JP" sz="1100" dirty="0" err="1"/>
                        <a:t>mavenrep_path</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/root/.m2/repository/com/</a:t>
                      </a:r>
                      <a:r>
                        <a:rPr kumimoji="1" lang="en-US" altLang="ja-JP" sz="900" kern="100" dirty="0" err="1" smtClean="0">
                          <a:solidFill>
                            <a:schemeClr val="dk1"/>
                          </a:solidFill>
                          <a:effectLst/>
                          <a:latin typeface="+mn-lt"/>
                          <a:ea typeface="+mn-ea"/>
                          <a:cs typeface="+mn-cs"/>
                        </a:rPr>
                        <a:t>oase</a:t>
                      </a:r>
                      <a:r>
                        <a:rPr kumimoji="1" lang="en-US" altLang="ja-JP" sz="900" kern="100" dirty="0" smtClean="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smtClean="0">
                          <a:solidFill>
                            <a:schemeClr val="dk1"/>
                          </a:solidFill>
                          <a:effectLst/>
                          <a:latin typeface="+mn-lt"/>
                          <a:ea typeface="+mn-ea"/>
                          <a:cs typeface="+mn-cs"/>
                        </a:rPr>
                        <a:t>Maven</a:t>
                      </a:r>
                      <a:r>
                        <a:rPr kumimoji="1" lang="ja-JP" altLang="en-US" sz="1100" kern="100" dirty="0">
                          <a:solidFill>
                            <a:schemeClr val="dk1"/>
                          </a:solidFill>
                          <a:effectLst/>
                          <a:latin typeface="+mn-lt"/>
                          <a:ea typeface="+mn-ea"/>
                          <a:cs typeface="+mn-cs"/>
                        </a:rPr>
                        <a:t>　</a:t>
                      </a:r>
                      <a:r>
                        <a:rPr kumimoji="1" lang="en-US" altLang="ja-JP" sz="1100" kern="100" dirty="0">
                          <a:solidFill>
                            <a:schemeClr val="dk1"/>
                          </a:solidFill>
                          <a:effectLst/>
                          <a:latin typeface="+mn-lt"/>
                          <a:ea typeface="+mn-ea"/>
                          <a:cs typeface="+mn-cs"/>
                        </a:rPr>
                        <a:t>jar</a:t>
                      </a:r>
                      <a:r>
                        <a:rPr kumimoji="1" lang="ja-JP" altLang="en-US" sz="1100" kern="100" dirty="0">
                          <a:solidFill>
                            <a:schemeClr val="dk1"/>
                          </a:solidFill>
                          <a:effectLst/>
                          <a:latin typeface="+mn-lt"/>
                          <a:ea typeface="+mn-ea"/>
                          <a:cs typeface="+mn-cs"/>
                        </a:rPr>
                        <a:t>ファイルの格納場所</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9"/>
                  </a:ext>
                </a:extLst>
              </a:tr>
              <a:tr h="335834">
                <a:tc>
                  <a:txBody>
                    <a:bodyPr/>
                    <a:lstStyle/>
                    <a:p>
                      <a:r>
                        <a:rPr lang="en-US" altLang="ja-JP" sz="1100" dirty="0" err="1"/>
                        <a:t>oasemail_smtp</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"{'IPADDR':'127.0.0.1','PORT':25,'AUTH':False}"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OASE</a:t>
                      </a:r>
                      <a:r>
                        <a:rPr kumimoji="1" lang="ja-JP" altLang="en-US" sz="1100" kern="100" dirty="0">
                          <a:solidFill>
                            <a:schemeClr val="dk1"/>
                          </a:solidFill>
                          <a:effectLst/>
                          <a:latin typeface="+mn-lt"/>
                          <a:ea typeface="+mn-ea"/>
                          <a:cs typeface="+mn-cs"/>
                        </a:rPr>
                        <a:t>のメールサーバー設定</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10"/>
                  </a:ext>
                </a:extLst>
              </a:tr>
              <a:tr h="336472">
                <a:tc>
                  <a:txBody>
                    <a:bodyPr/>
                    <a:lstStyle/>
                    <a:p>
                      <a:r>
                        <a:rPr lang="en-US" altLang="ja-JP" sz="1100" dirty="0" err="1"/>
                        <a:t>oase_directory</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exastro</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OASE</a:t>
                      </a:r>
                      <a:r>
                        <a:rPr kumimoji="1" lang="ja-JP" altLang="en-US" sz="1100" kern="100" dirty="0">
                          <a:solidFill>
                            <a:schemeClr val="dk1"/>
                          </a:solidFill>
                          <a:effectLst/>
                          <a:latin typeface="+mn-lt"/>
                          <a:ea typeface="+mn-ea"/>
                          <a:cs typeface="+mn-cs"/>
                        </a:rPr>
                        <a:t>のインストール先パス</a:t>
                      </a:r>
                      <a:endParaRPr kumimoji="1" lang="en-US" alt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66213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4/16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ja-JP" altLang="en-US" dirty="0"/>
              <a:t>アンサーファイル</a:t>
            </a:r>
            <a:r>
              <a:rPr lang="en-US" altLang="ja-JP" dirty="0"/>
              <a:t>(oase_answers.txt)</a:t>
            </a:r>
            <a:r>
              <a:rPr lang="ja-JP" altLang="en-US" dirty="0"/>
              <a:t>を</a:t>
            </a:r>
            <a:r>
              <a:rPr lang="ja-JP" altLang="en-US" dirty="0" smtClean="0"/>
              <a:t>編集</a:t>
            </a:r>
            <a:r>
              <a:rPr lang="en-US" altLang="ja-JP" dirty="0" smtClean="0"/>
              <a:t>(</a:t>
            </a:r>
            <a:r>
              <a:rPr lang="en-US" altLang="ja-JP" dirty="0"/>
              <a:t>3</a:t>
            </a:r>
            <a:r>
              <a:rPr lang="en-US" altLang="ja-JP" dirty="0" smtClean="0"/>
              <a:t>/3)</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070355565"/>
              </p:ext>
            </p:extLst>
          </p:nvPr>
        </p:nvGraphicFramePr>
        <p:xfrm>
          <a:off x="179513" y="1683186"/>
          <a:ext cx="8784000" cy="1956990"/>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648089">
                  <a:extLst>
                    <a:ext uri="{9D8B030D-6E8A-4147-A177-3AD203B41FA5}">
                      <a16:colId xmlns:a16="http://schemas.microsoft.com/office/drawing/2014/main" val="20001"/>
                    </a:ext>
                  </a:extLst>
                </a:gridCol>
                <a:gridCol w="2016280">
                  <a:extLst>
                    <a:ext uri="{9D8B030D-6E8A-4147-A177-3AD203B41FA5}">
                      <a16:colId xmlns:a16="http://schemas.microsoft.com/office/drawing/2014/main" val="20002"/>
                    </a:ext>
                  </a:extLst>
                </a:gridCol>
                <a:gridCol w="4319503">
                  <a:extLst>
                    <a:ext uri="{9D8B030D-6E8A-4147-A177-3AD203B41FA5}">
                      <a16:colId xmlns:a16="http://schemas.microsoft.com/office/drawing/2014/main" val="20003"/>
                    </a:ext>
                  </a:extLst>
                </a:gridCol>
              </a:tblGrid>
              <a:tr h="335834">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sz="1100" kern="100" dirty="0" err="1" smtClean="0">
                          <a:solidFill>
                            <a:schemeClr val="bg1"/>
                          </a:solidFill>
                          <a:effectLst/>
                        </a:rPr>
                        <a:t>oase_domain</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err="1" smtClean="0">
                          <a:effectLst/>
                          <a:latin typeface="Century" panose="02040604050505020304" pitchFamily="18" charset="0"/>
                          <a:ea typeface="ＭＳ 明朝" panose="02020609040205080304" pitchFamily="17" charset="-128"/>
                          <a:cs typeface="Times New Roman" panose="02020603050405020304" pitchFamily="18" charset="0"/>
                        </a:rPr>
                        <a:t>exastro-oase.local</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dirty="0" smtClean="0">
                          <a:solidFill>
                            <a:schemeClr val="dk1"/>
                          </a:solidFill>
                          <a:effectLst/>
                          <a:latin typeface="+mn-lt"/>
                          <a:ea typeface="+mn-ea"/>
                          <a:cs typeface="+mn-cs"/>
                        </a:rPr>
                        <a:t>OASE</a:t>
                      </a:r>
                      <a:r>
                        <a:rPr kumimoji="1" lang="ja-JP" altLang="en-US" sz="1100" kern="100" dirty="0" smtClean="0">
                          <a:solidFill>
                            <a:schemeClr val="dk1"/>
                          </a:solidFill>
                          <a:effectLst/>
                          <a:latin typeface="+mn-lt"/>
                          <a:ea typeface="+mn-ea"/>
                          <a:cs typeface="+mn-cs"/>
                        </a:rPr>
                        <a:t>のドメイン名</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1"/>
                  </a:ext>
                </a:extLst>
              </a:tr>
              <a:tr h="642086">
                <a:tc>
                  <a:txBody>
                    <a:bodyPr/>
                    <a:lstStyle/>
                    <a:p>
                      <a:pPr algn="just">
                        <a:spcAft>
                          <a:spcPts val="0"/>
                        </a:spcAft>
                      </a:pPr>
                      <a:r>
                        <a:rPr lang="en-US" sz="1100" kern="100" dirty="0" err="1" smtClean="0">
                          <a:solidFill>
                            <a:schemeClr val="bg1"/>
                          </a:solidFill>
                          <a:effectLst/>
                        </a:rPr>
                        <a:t>certificate_path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ja-JP" altLang="en-US" sz="1100" kern="100" dirty="0">
                          <a:effectLst/>
                          <a:latin typeface="+mn-lt"/>
                          <a:ea typeface="+mn-ea"/>
                          <a:cs typeface="+mn-cs"/>
                        </a:rPr>
                        <a:t>任意</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サーバ証明書に使用するファイルのファイルパス</a:t>
                      </a:r>
                      <a:endParaRPr lang="en-US" altLang="ja-JP" sz="1100" kern="100" dirty="0" smtClean="0">
                        <a:effectLst/>
                        <a:latin typeface="+mn-lt"/>
                        <a:ea typeface="+mn-ea"/>
                        <a:cs typeface="+mn-cs"/>
                      </a:endParaRPr>
                    </a:p>
                    <a:p>
                      <a:pPr algn="just">
                        <a:spcAft>
                          <a:spcPts val="0"/>
                        </a:spcAft>
                      </a:pPr>
                      <a:r>
                        <a:rPr lang="en-US" altLang="ja-JP" sz="1100" kern="100" dirty="0" smtClean="0">
                          <a:effectLst/>
                          <a:latin typeface="+mn-lt"/>
                          <a:ea typeface="+mn-ea"/>
                          <a:cs typeface="+mn-cs"/>
                        </a:rPr>
                        <a:t>(</a:t>
                      </a: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証明書使用時のみ入力。絶対パスで指定してください</a:t>
                      </a:r>
                      <a:r>
                        <a:rPr lang="en-US" altLang="ja-JP" sz="1100" kern="100" dirty="0" smtClean="0">
                          <a:effectLst/>
                          <a:latin typeface="+mn-lt"/>
                          <a:ea typeface="+mn-ea"/>
                          <a:cs typeface="+mn-cs"/>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643236">
                <a:tc>
                  <a:txBody>
                    <a:bodyPr/>
                    <a:lstStyle/>
                    <a:p>
                      <a:pPr algn="just">
                        <a:spcAft>
                          <a:spcPts val="0"/>
                        </a:spcAft>
                      </a:pPr>
                      <a:r>
                        <a:rPr lang="en-US" sz="1100" kern="100" dirty="0" err="1" smtClean="0">
                          <a:solidFill>
                            <a:schemeClr val="bg1"/>
                          </a:solidFill>
                          <a:effectLst/>
                        </a:rPr>
                        <a:t>private_key_path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ja-JP" altLang="en-US" sz="1100" kern="100" dirty="0">
                          <a:effectLst/>
                          <a:latin typeface="+mn-lt"/>
                          <a:ea typeface="+mn-ea"/>
                          <a:cs typeface="+mn-cs"/>
                        </a:rPr>
                        <a:t>任意</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秘密鍵に使用するファイルのファイルパス</a:t>
                      </a:r>
                      <a:endParaRPr lang="en-US" altLang="ja-JP" sz="1100" kern="100" dirty="0" smtClean="0">
                        <a:effectLst/>
                        <a:latin typeface="+mn-lt"/>
                        <a:ea typeface="+mn-ea"/>
                        <a:cs typeface="+mn-cs"/>
                      </a:endParaRPr>
                    </a:p>
                    <a:p>
                      <a:pPr algn="just">
                        <a:spcAft>
                          <a:spcPts val="0"/>
                        </a:spcAft>
                      </a:pPr>
                      <a:r>
                        <a:rPr lang="en-US" altLang="ja-JP" sz="1100" kern="100" dirty="0" smtClean="0">
                          <a:effectLst/>
                          <a:latin typeface="+mn-lt"/>
                          <a:ea typeface="+mn-ea"/>
                          <a:cs typeface="+mn-cs"/>
                        </a:rPr>
                        <a:t>(</a:t>
                      </a: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秘密鍵使用時のみ入力。絶対パスで指定してください</a:t>
                      </a:r>
                      <a:r>
                        <a:rPr lang="en-US" altLang="ja-JP" sz="1100" kern="100" dirty="0" smtClean="0">
                          <a:effectLst/>
                          <a:latin typeface="+mn-lt"/>
                          <a:ea typeface="+mn-ea"/>
                          <a:cs typeface="+mn-cs"/>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1790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3.8</a:t>
            </a:r>
            <a:r>
              <a:rPr kumimoji="1" lang="ja-JP" altLang="en-US" dirty="0"/>
              <a:t>　</a:t>
            </a:r>
            <a:r>
              <a:rPr lang="ja-JP" altLang="en-US" dirty="0"/>
              <a:t>環境構築</a:t>
            </a:r>
            <a:r>
              <a:rPr lang="ja-JP" altLang="en-US" dirty="0" smtClean="0"/>
              <a:t>（</a:t>
            </a:r>
            <a:r>
              <a:rPr lang="en-US" altLang="ja-JP" dirty="0" smtClean="0"/>
              <a:t>5/16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924"/>
            <a:ext cx="8964487" cy="5832506"/>
          </a:xfrm>
        </p:spPr>
        <p:txBody>
          <a:bodyPr>
            <a:normAutofit lnSpcReduction="10000"/>
          </a:bodyPr>
          <a:lstStyle/>
          <a:p>
            <a:r>
              <a:rPr lang="en-US" altLang="ja-JP" dirty="0" smtClean="0"/>
              <a:t>OASE</a:t>
            </a:r>
            <a:r>
              <a:rPr lang="ja-JP" altLang="en-US" dirty="0" smtClean="0"/>
              <a:t>インストーラー（ライブラリ収集）の実行</a:t>
            </a:r>
            <a:endParaRPr lang="en-US" altLang="ja-JP" dirty="0"/>
          </a:p>
          <a:p>
            <a:pPr lvl="1"/>
            <a:r>
              <a:rPr lang="ja-JP" altLang="en-US" dirty="0"/>
              <a:t>以下</a:t>
            </a:r>
            <a:r>
              <a:rPr lang="ja-JP" altLang="en-US" dirty="0" smtClean="0"/>
              <a:t>の</a:t>
            </a:r>
            <a:r>
              <a:rPr lang="ja-JP" altLang="en-US" dirty="0"/>
              <a:t>コマンド</a:t>
            </a:r>
            <a:r>
              <a:rPr lang="ja-JP" altLang="en-US" dirty="0" smtClean="0"/>
              <a:t>で、</a:t>
            </a:r>
            <a:r>
              <a:rPr lang="en-US" altLang="ja-JP" dirty="0" smtClean="0"/>
              <a:t>OASE</a:t>
            </a:r>
            <a:r>
              <a:rPr lang="ja-JP" altLang="en-US" dirty="0" smtClean="0"/>
              <a:t>インストーラー（ライブラリ収集）を実行します。</a:t>
            </a:r>
            <a:endParaRPr lang="en-US" altLang="ja-JP" dirty="0" smtClean="0"/>
          </a:p>
          <a:p>
            <a:pPr marL="180000" lvl="1" indent="0">
              <a:buNone/>
            </a:pPr>
            <a:endParaRPr lang="en-US" altLang="ja-JP" sz="800" dirty="0" smtClean="0"/>
          </a:p>
          <a:p>
            <a:pPr marL="180000" lvl="1" indent="0">
              <a:buNone/>
            </a:pPr>
            <a:r>
              <a:rPr lang="ja-JP" altLang="en-US" sz="1400" dirty="0"/>
              <a:t>　</a:t>
            </a:r>
            <a:r>
              <a:rPr lang="en-US" altLang="ja-JP" sz="1400" dirty="0"/>
              <a:t># </a:t>
            </a:r>
            <a:r>
              <a:rPr lang="en-US" altLang="ja-JP" sz="1400" dirty="0" err="1" smtClean="0"/>
              <a:t>sh</a:t>
            </a:r>
            <a:r>
              <a:rPr lang="en-US" altLang="ja-JP" sz="1400" dirty="0" smtClean="0"/>
              <a:t> oase_installer.sh</a:t>
            </a:r>
            <a:endParaRPr lang="en-US" altLang="ja-JP" sz="1400" dirty="0"/>
          </a:p>
          <a:p>
            <a:pPr marL="180000" lvl="1" indent="0">
              <a:buNone/>
            </a:pPr>
            <a:endParaRPr lang="en-US" altLang="ja-JP" sz="800" dirty="0"/>
          </a:p>
          <a:p>
            <a:r>
              <a:rPr lang="ja-JP" altLang="en-US" dirty="0"/>
              <a:t>処理</a:t>
            </a:r>
            <a:r>
              <a:rPr lang="ja-JP" altLang="en-US" dirty="0" smtClean="0"/>
              <a:t>の確認</a:t>
            </a:r>
            <a:endParaRPr lang="en-US" altLang="ja-JP" dirty="0" smtClean="0"/>
          </a:p>
          <a:p>
            <a:pPr lvl="1"/>
            <a:r>
              <a:rPr lang="ja-JP" altLang="en-US" dirty="0" smtClean="0"/>
              <a:t>ライブラリ収集</a:t>
            </a:r>
            <a:r>
              <a:rPr lang="ja-JP" altLang="en-US" dirty="0"/>
              <a:t>スクリプト</a:t>
            </a:r>
            <a:r>
              <a:rPr lang="ja-JP" altLang="en-US" dirty="0" smtClean="0"/>
              <a:t>を</a:t>
            </a:r>
            <a:r>
              <a:rPr lang="ja-JP" altLang="en-US" dirty="0"/>
              <a:t>実行</a:t>
            </a:r>
            <a:r>
              <a:rPr lang="ja-JP" altLang="en-US" dirty="0" smtClean="0"/>
              <a:t>すると、</a:t>
            </a:r>
            <a:r>
              <a:rPr lang="en-US" altLang="ja-JP" dirty="0" smtClean="0"/>
              <a:t>oase_install.log </a:t>
            </a:r>
            <a:r>
              <a:rPr lang="ja-JP" altLang="en-US" dirty="0" smtClean="0"/>
              <a:t>に</a:t>
            </a:r>
            <a:endParaRPr lang="en-US" altLang="ja-JP" dirty="0"/>
          </a:p>
          <a:p>
            <a:pPr marL="180000" lvl="1" indent="0">
              <a:buNone/>
            </a:pPr>
            <a:r>
              <a:rPr lang="ja-JP" altLang="en-US" dirty="0" smtClean="0"/>
              <a:t>　処理</a:t>
            </a:r>
            <a:r>
              <a:rPr lang="ja-JP" altLang="en-US" dirty="0"/>
              <a:t>内容</a:t>
            </a:r>
            <a:r>
              <a:rPr lang="ja-JP" altLang="en-US" dirty="0" smtClean="0"/>
              <a:t>が出力されます。</a:t>
            </a:r>
            <a:endParaRPr lang="en-US" altLang="ja-JP" dirty="0"/>
          </a:p>
          <a:p>
            <a:pPr lvl="1"/>
            <a:r>
              <a:rPr lang="ja-JP" altLang="en-US" dirty="0" smtClean="0"/>
              <a:t>ログ格納パス</a:t>
            </a:r>
            <a:endParaRPr lang="en-US" altLang="ja-JP" dirty="0" smtClean="0"/>
          </a:p>
          <a:p>
            <a:pPr marL="180000" lvl="1" indent="0">
              <a:buNone/>
            </a:pPr>
            <a:r>
              <a:rPr lang="ja-JP" altLang="en-US" dirty="0" smtClean="0"/>
              <a:t>　</a:t>
            </a:r>
            <a:r>
              <a:rPr lang="en-US" altLang="ja-JP" dirty="0" smtClean="0"/>
              <a:t>/(</a:t>
            </a:r>
            <a:r>
              <a:rPr lang="ja-JP" altLang="en-US" dirty="0" smtClean="0"/>
              <a:t>インストール資材展開先</a:t>
            </a:r>
            <a:r>
              <a:rPr lang="en-US" altLang="ja-JP" dirty="0" smtClean="0"/>
              <a:t>)/</a:t>
            </a:r>
            <a:r>
              <a:rPr lang="en-US" altLang="ja-JP" dirty="0" err="1" smtClean="0"/>
              <a:t>oase_install_package</a:t>
            </a:r>
            <a:r>
              <a:rPr lang="en-US" altLang="ja-JP" dirty="0" smtClean="0"/>
              <a:t>/</a:t>
            </a:r>
            <a:r>
              <a:rPr lang="en-US" altLang="ja-JP" dirty="0" err="1" smtClean="0"/>
              <a:t>install_scripts</a:t>
            </a:r>
            <a:r>
              <a:rPr lang="en-US" altLang="ja-JP" dirty="0" smtClean="0"/>
              <a:t>/log/</a:t>
            </a:r>
          </a:p>
          <a:p>
            <a:pPr marL="180000" lvl="1" indent="0">
              <a:buNone/>
            </a:pPr>
            <a:endParaRPr lang="en-US" altLang="ja-JP" sz="800" dirty="0"/>
          </a:p>
          <a:p>
            <a:r>
              <a:rPr lang="ja-JP" altLang="en-US" dirty="0"/>
              <a:t>ファイル</a:t>
            </a:r>
            <a:r>
              <a:rPr lang="ja-JP" altLang="en-US" dirty="0" smtClean="0"/>
              <a:t>の移動</a:t>
            </a:r>
            <a:endParaRPr lang="en-US" altLang="ja-JP" dirty="0" smtClean="0"/>
          </a:p>
          <a:p>
            <a:pPr lvl="1"/>
            <a:r>
              <a:rPr lang="ja-JP" altLang="en-US" dirty="0" smtClean="0"/>
              <a:t>インストールパッケージ（オフライン用）を</a:t>
            </a:r>
            <a:r>
              <a:rPr lang="en-US" altLang="ja-JP" dirty="0" smtClean="0"/>
              <a:t>OASE</a:t>
            </a:r>
            <a:r>
              <a:rPr lang="ja-JP" altLang="en-US" dirty="0" smtClean="0"/>
              <a:t>サーバへ記憶媒体等で移動します。</a:t>
            </a:r>
            <a:endParaRPr lang="en-US" altLang="ja-JP" dirty="0" smtClean="0"/>
          </a:p>
          <a:p>
            <a:pPr lvl="1"/>
            <a:endParaRPr lang="en-US" altLang="ja-JP" sz="800" dirty="0"/>
          </a:p>
          <a:p>
            <a:pPr marL="0" indent="0">
              <a:buNone/>
            </a:pPr>
            <a:r>
              <a:rPr lang="en-US" altLang="ja-JP" dirty="0" smtClean="0"/>
              <a:t>※</a:t>
            </a:r>
            <a:r>
              <a:rPr lang="ja-JP" altLang="en-US" dirty="0" smtClean="0"/>
              <a:t>以降の手順は、</a:t>
            </a:r>
            <a:r>
              <a:rPr lang="en-US" altLang="ja-JP" dirty="0" smtClean="0"/>
              <a:t>OASE</a:t>
            </a:r>
            <a:r>
              <a:rPr lang="ja-JP" altLang="en-US" dirty="0" smtClean="0"/>
              <a:t>サーバ（</a:t>
            </a:r>
            <a:r>
              <a:rPr lang="ja-JP" altLang="en-US" dirty="0" smtClean="0">
                <a:solidFill>
                  <a:srgbClr val="FF0000"/>
                </a:solidFill>
              </a:rPr>
              <a:t>オフライン環境</a:t>
            </a:r>
            <a:r>
              <a:rPr lang="ja-JP" altLang="en-US" dirty="0" smtClean="0"/>
              <a:t>）で実施します</a:t>
            </a:r>
            <a:endParaRPr lang="en-US" altLang="ja-JP" dirty="0" smtClean="0"/>
          </a:p>
          <a:p>
            <a:pPr marL="180000" lvl="1" indent="0">
              <a:buNone/>
            </a:pPr>
            <a:endParaRPr lang="en-US" altLang="ja-JP" sz="800" dirty="0" smtClean="0"/>
          </a:p>
          <a:p>
            <a:r>
              <a:rPr lang="ja-JP" altLang="en-US" dirty="0" smtClean="0"/>
              <a:t>インストールパッケージ（オフライン用）展開</a:t>
            </a:r>
            <a:endParaRPr lang="en-US" altLang="ja-JP" dirty="0" smtClean="0"/>
          </a:p>
          <a:p>
            <a:pPr lvl="1"/>
            <a:r>
              <a:rPr lang="en-US" altLang="ja-JP" dirty="0" smtClean="0"/>
              <a:t>OASE</a:t>
            </a:r>
            <a:r>
              <a:rPr lang="ja-JP" altLang="en-US" dirty="0" smtClean="0"/>
              <a:t>サーバ上で、インストールパッケージ（オフライン用）を展開します。</a:t>
            </a:r>
            <a:endParaRPr lang="en-US" altLang="ja-JP" dirty="0"/>
          </a:p>
          <a:p>
            <a:pPr marL="180000" lvl="1" indent="0">
              <a:buNone/>
            </a:pPr>
            <a:endParaRPr lang="en-US" altLang="ja-JP" dirty="0"/>
          </a:p>
          <a:p>
            <a:pPr marL="180000" lvl="1" indent="0">
              <a:buNone/>
            </a:pPr>
            <a:r>
              <a:rPr lang="ja-JP" altLang="en-US" dirty="0" smtClean="0"/>
              <a:t>　</a:t>
            </a:r>
            <a:r>
              <a:rPr lang="en-US" altLang="ja-JP" sz="1400" dirty="0" smtClean="0"/>
              <a:t># tar </a:t>
            </a:r>
            <a:r>
              <a:rPr lang="en-US" altLang="ja-JP" sz="1400" dirty="0" err="1" smtClean="0"/>
              <a:t>zxf</a:t>
            </a:r>
            <a:r>
              <a:rPr lang="en-US" altLang="ja-JP" sz="1400" dirty="0" smtClean="0"/>
              <a:t> oase_Ver</a:t>
            </a:r>
            <a:r>
              <a:rPr lang="en-US" altLang="ja-JP" sz="1400" dirty="0" smtClean="0">
                <a:solidFill>
                  <a:srgbClr val="FF0000"/>
                </a:solidFill>
              </a:rPr>
              <a:t>x.x.x</a:t>
            </a:r>
            <a:r>
              <a:rPr lang="en-US" altLang="ja-JP" sz="1400" dirty="0" smtClean="0"/>
              <a:t>_offline_</a:t>
            </a:r>
            <a:r>
              <a:rPr lang="en-US" altLang="ja-JP" sz="1400" dirty="0" smtClean="0">
                <a:solidFill>
                  <a:srgbClr val="FF0000"/>
                </a:solidFill>
              </a:rPr>
              <a:t>yyyymmddhhmmss</a:t>
            </a:r>
            <a:r>
              <a:rPr lang="en-US" altLang="ja-JP" sz="1400" dirty="0" smtClean="0"/>
              <a:t>.tar.gz</a:t>
            </a:r>
          </a:p>
        </p:txBody>
      </p:sp>
    </p:spTree>
    <p:extLst>
      <p:ext uri="{BB962C8B-B14F-4D97-AF65-F5344CB8AC3E}">
        <p14:creationId xmlns:p14="http://schemas.microsoft.com/office/powerpoint/2010/main" val="372479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6</a:t>
            </a:r>
            <a:r>
              <a:rPr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ja-JP" altLang="en-US" dirty="0" smtClean="0"/>
              <a:t>アンサーファイル</a:t>
            </a:r>
            <a:r>
              <a:rPr lang="en-US" altLang="ja-JP" dirty="0" smtClean="0"/>
              <a:t>(oase_answers.txt)</a:t>
            </a:r>
            <a:r>
              <a:rPr lang="ja-JP" altLang="en-US" dirty="0" smtClean="0"/>
              <a:t>を編集</a:t>
            </a:r>
            <a:endParaRPr lang="ja-JP" altLang="en-US" dirty="0"/>
          </a:p>
          <a:p>
            <a:pPr lvl="1"/>
            <a:r>
              <a:rPr lang="ja-JP" altLang="en-US" dirty="0" smtClean="0"/>
              <a:t>ライブラリ収集を行う前にアンサーファイルを事前に作成してください。</a:t>
            </a:r>
            <a:endParaRPr lang="en-US" altLang="ja-JP" dirty="0" smtClean="0"/>
          </a:p>
          <a:p>
            <a:pPr lvl="1"/>
            <a:r>
              <a:rPr lang="ja-JP" altLang="en-US" dirty="0" smtClean="0"/>
              <a:t>ライブラリ収集を行う場合は「</a:t>
            </a:r>
            <a:r>
              <a:rPr lang="en-US" altLang="ja-JP" dirty="0" err="1" smtClean="0"/>
              <a:t>install_mode</a:t>
            </a:r>
            <a:r>
              <a:rPr lang="ja-JP" altLang="en-US" dirty="0" smtClean="0"/>
              <a:t>」の設定値を「</a:t>
            </a:r>
            <a:r>
              <a:rPr lang="en-US" altLang="ja-JP" dirty="0" err="1" smtClean="0"/>
              <a:t>Install_Offline</a:t>
            </a:r>
            <a:r>
              <a:rPr lang="ja-JP" altLang="en-US" dirty="0" smtClean="0"/>
              <a:t>」にしてください。</a:t>
            </a:r>
            <a:endParaRPr lang="en-US" altLang="ja-JP" dirty="0" smtClean="0"/>
          </a:p>
          <a:p>
            <a:pPr lvl="2"/>
            <a:r>
              <a:rPr lang="ja-JP" altLang="en-US" dirty="0" smtClean="0"/>
              <a:t>アンサーファイル</a:t>
            </a:r>
            <a:r>
              <a:rPr lang="en-US" altLang="ja-JP" dirty="0" smtClean="0"/>
              <a:t>(oase_answers.txt)</a:t>
            </a:r>
            <a:r>
              <a:rPr lang="ja-JP" altLang="en-US" dirty="0" smtClean="0"/>
              <a:t>の項目一覧（</a:t>
            </a:r>
            <a:r>
              <a:rPr lang="en-US" altLang="ja-JP" dirty="0" smtClean="0"/>
              <a:t>1/3</a:t>
            </a:r>
            <a:r>
              <a:rPr lang="ja-JP" altLang="en-US" dirty="0" smtClean="0"/>
              <a:t>）</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8" name="表 7"/>
          <p:cNvGraphicFramePr>
            <a:graphicFrameLocks noGrp="1"/>
          </p:cNvGraphicFramePr>
          <p:nvPr>
            <p:extLst>
              <p:ext uri="{D42A27DB-BD31-4B8C-83A1-F6EECF244321}">
                <p14:modId xmlns:p14="http://schemas.microsoft.com/office/powerpoint/2010/main" val="3452069989"/>
              </p:ext>
            </p:extLst>
          </p:nvPr>
        </p:nvGraphicFramePr>
        <p:xfrm>
          <a:off x="179513" y="2276840"/>
          <a:ext cx="8784000" cy="4052525"/>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864119">
                  <a:extLst>
                    <a:ext uri="{9D8B030D-6E8A-4147-A177-3AD203B41FA5}">
                      <a16:colId xmlns:a16="http://schemas.microsoft.com/office/drawing/2014/main" val="20001"/>
                    </a:ext>
                  </a:extLst>
                </a:gridCol>
                <a:gridCol w="1224170">
                  <a:extLst>
                    <a:ext uri="{9D8B030D-6E8A-4147-A177-3AD203B41FA5}">
                      <a16:colId xmlns:a16="http://schemas.microsoft.com/office/drawing/2014/main" val="20002"/>
                    </a:ext>
                  </a:extLst>
                </a:gridCol>
                <a:gridCol w="4895583">
                  <a:extLst>
                    <a:ext uri="{9D8B030D-6E8A-4147-A177-3AD203B41FA5}">
                      <a16:colId xmlns:a16="http://schemas.microsoft.com/office/drawing/2014/main" val="20003"/>
                    </a:ext>
                  </a:extLst>
                </a:gridCol>
              </a:tblGrid>
              <a:tr h="321517">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必須</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初期値</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説明</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1190693">
                <a:tc>
                  <a:txBody>
                    <a:bodyPr/>
                    <a:lstStyle/>
                    <a:p>
                      <a:pPr algn="just">
                        <a:spcAft>
                          <a:spcPts val="0"/>
                        </a:spcAft>
                      </a:pPr>
                      <a:r>
                        <a:rPr lang="en-US" sz="1000" kern="100" err="1">
                          <a:solidFill>
                            <a:schemeClr val="bg1"/>
                          </a:solidFill>
                          <a:effectLst/>
                        </a:rPr>
                        <a:t>install_mode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err="1" smtClean="0">
                          <a:effectLst/>
                          <a:latin typeface="+mn-lt"/>
                          <a:ea typeface="+mn-ea"/>
                          <a:cs typeface="+mn-cs"/>
                        </a:rPr>
                        <a:t>Install_Online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1050" dirty="0" smtClean="0"/>
                        <a:t>インストールモードの設定</a:t>
                      </a:r>
                      <a:endParaRPr lang="en-US" altLang="ja-JP" sz="1050" dirty="0" smtClean="0"/>
                    </a:p>
                    <a:p>
                      <a:pPr algn="just">
                        <a:spcAft>
                          <a:spcPts val="0"/>
                        </a:spcAft>
                      </a:pPr>
                      <a:r>
                        <a:rPr lang="ja-JP" altLang="en-US" sz="900" dirty="0" smtClean="0"/>
                        <a:t>・</a:t>
                      </a:r>
                      <a:r>
                        <a:rPr lang="en-US" altLang="ja-JP" sz="900" dirty="0" err="1" smtClean="0"/>
                        <a:t>Install_Online</a:t>
                      </a:r>
                      <a:r>
                        <a:rPr lang="ja-JP" altLang="en-US" sz="900" dirty="0" smtClean="0"/>
                        <a:t>：オンラインインストール</a:t>
                      </a:r>
                      <a:endParaRPr lang="en-US" altLang="ja-JP" sz="900" dirty="0" smtClean="0"/>
                    </a:p>
                    <a:p>
                      <a:pPr algn="just">
                        <a:spcAft>
                          <a:spcPts val="0"/>
                        </a:spcAft>
                      </a:pPr>
                      <a:r>
                        <a:rPr lang="ja-JP" altLang="en-US" sz="900" dirty="0" smtClean="0"/>
                        <a:t>・</a:t>
                      </a:r>
                      <a:r>
                        <a:rPr lang="en-US" altLang="ja-JP" sz="900" dirty="0" err="1" smtClean="0"/>
                        <a:t>Install_Offline</a:t>
                      </a:r>
                      <a:r>
                        <a:rPr lang="ja-JP" altLang="en-US" sz="900" dirty="0" smtClean="0"/>
                        <a:t>：オフラインインストール</a:t>
                      </a:r>
                      <a:endParaRPr lang="en-US" altLang="ja-JP" sz="900" dirty="0" smtClean="0"/>
                    </a:p>
                    <a:p>
                      <a:pPr algn="just">
                        <a:spcAft>
                          <a:spcPts val="0"/>
                        </a:spcAft>
                      </a:pPr>
                      <a:r>
                        <a:rPr lang="ja-JP" altLang="en-US" sz="900" dirty="0" smtClean="0"/>
                        <a:t>・</a:t>
                      </a:r>
                      <a:r>
                        <a:rPr lang="en-US" altLang="ja-JP" sz="900" dirty="0" err="1" smtClean="0"/>
                        <a:t>Gather_Library</a:t>
                      </a:r>
                      <a:r>
                        <a:rPr lang="ja-JP" altLang="en-US" sz="900" dirty="0" smtClean="0"/>
                        <a:t>：ライブラリ収集</a:t>
                      </a:r>
                      <a:endParaRPr lang="en-US" altLang="ja-JP" sz="900" dirty="0" smtClean="0"/>
                    </a:p>
                    <a:p>
                      <a:pPr algn="just">
                        <a:spcAft>
                          <a:spcPts val="0"/>
                        </a:spcAft>
                      </a:pPr>
                      <a:r>
                        <a:rPr lang="ja-JP" altLang="en-US" sz="900" dirty="0" smtClean="0"/>
                        <a:t>・</a:t>
                      </a:r>
                      <a:r>
                        <a:rPr lang="en-US" altLang="ja-JP" sz="900" dirty="0" err="1" smtClean="0"/>
                        <a:t>Versionup_All</a:t>
                      </a:r>
                      <a:r>
                        <a:rPr lang="ja-JP" altLang="en-US" sz="900" dirty="0" smtClean="0"/>
                        <a:t>：</a:t>
                      </a:r>
                      <a:r>
                        <a:rPr lang="en-US" altLang="ja-JP" sz="900" dirty="0" smtClean="0"/>
                        <a:t>OASE</a:t>
                      </a:r>
                      <a:r>
                        <a:rPr lang="ja-JP" altLang="en-US" sz="900" dirty="0" smtClean="0"/>
                        <a:t>本体のバージョンアップ</a:t>
                      </a:r>
                      <a:r>
                        <a:rPr lang="en-US" altLang="ja-JP" sz="900" dirty="0" smtClean="0"/>
                        <a:t>(</a:t>
                      </a:r>
                      <a:r>
                        <a:rPr lang="ja-JP" altLang="en-US" sz="900" dirty="0" smtClean="0"/>
                        <a:t>ライブラリのインストールあり</a:t>
                      </a:r>
                      <a:r>
                        <a:rPr lang="en-US" altLang="ja-JP" sz="900" dirty="0" smtClean="0"/>
                        <a:t>)</a:t>
                      </a:r>
                    </a:p>
                    <a:p>
                      <a:pPr algn="just">
                        <a:spcAft>
                          <a:spcPts val="0"/>
                        </a:spcAft>
                      </a:pPr>
                      <a:r>
                        <a:rPr lang="ja-JP" altLang="en-US" sz="900" dirty="0" smtClean="0"/>
                        <a:t>・</a:t>
                      </a:r>
                      <a:r>
                        <a:rPr lang="en-US" altLang="ja-JP" sz="900" dirty="0" err="1" smtClean="0"/>
                        <a:t>Versionup_OASE</a:t>
                      </a:r>
                      <a:r>
                        <a:rPr lang="ja-JP" altLang="en-US" sz="900" dirty="0" smtClean="0"/>
                        <a:t>：</a:t>
                      </a:r>
                      <a:r>
                        <a:rPr lang="en-US" altLang="ja-JP" sz="900" dirty="0" smtClean="0"/>
                        <a:t>OASE</a:t>
                      </a:r>
                      <a:r>
                        <a:rPr lang="ja-JP" altLang="en-US" sz="900" dirty="0" smtClean="0"/>
                        <a:t>本体のバージョンアップ</a:t>
                      </a:r>
                      <a:r>
                        <a:rPr lang="en-US" altLang="ja-JP" sz="900" dirty="0" smtClean="0"/>
                        <a:t>(</a:t>
                      </a:r>
                      <a:r>
                        <a:rPr lang="ja-JP" altLang="en-US" sz="900" dirty="0" smtClean="0"/>
                        <a:t>ライブラリのインストールなし</a:t>
                      </a:r>
                      <a:r>
                        <a:rPr lang="en-US" altLang="ja-JP" sz="900" dirty="0" smtClean="0"/>
                        <a:t>)</a:t>
                      </a:r>
                    </a:p>
                    <a:p>
                      <a:pPr algn="just">
                        <a:spcAft>
                          <a:spcPts val="0"/>
                        </a:spcAft>
                      </a:pPr>
                      <a:r>
                        <a:rPr lang="ja-JP" altLang="en-US" sz="900" dirty="0" smtClean="0"/>
                        <a:t>・</a:t>
                      </a:r>
                      <a:r>
                        <a:rPr lang="en-US" altLang="ja-JP" sz="900" dirty="0" smtClean="0"/>
                        <a:t>Uninstall</a:t>
                      </a:r>
                      <a:r>
                        <a:rPr lang="ja-JP" altLang="en-US" sz="900" dirty="0" smtClean="0"/>
                        <a:t>：</a:t>
                      </a:r>
                      <a:r>
                        <a:rPr lang="en-US" altLang="ja-JP" sz="900" dirty="0" smtClean="0"/>
                        <a:t>OASE</a:t>
                      </a:r>
                      <a:r>
                        <a:rPr lang="ja-JP" altLang="en-US" sz="900" dirty="0" smtClean="0"/>
                        <a:t>本体のアンインストール</a:t>
                      </a:r>
                      <a:endParaRPr lang="en-US" altLang="ja-JP" sz="900" dirty="0" smtClean="0"/>
                    </a:p>
                    <a:p>
                      <a:pPr algn="just">
                        <a:spcAft>
                          <a:spcPts val="0"/>
                        </a:spcAft>
                      </a:pPr>
                      <a:r>
                        <a:rPr lang="en-US" altLang="ja-JP" sz="900" kern="100" dirty="0" smtClean="0">
                          <a:solidFill>
                            <a:srgbClr val="FF0000"/>
                          </a:solidFill>
                          <a:effectLst/>
                          <a:latin typeface="+mn-lt"/>
                          <a:ea typeface="ＭＳ 明朝" panose="02020609040205080304" pitchFamily="17" charset="-128"/>
                          <a:cs typeface="Times New Roman" panose="02020603050405020304" pitchFamily="18" charset="0"/>
                        </a:rPr>
                        <a:t>※</a:t>
                      </a:r>
                      <a:r>
                        <a:rPr lang="ja-JP" altLang="en-US" sz="900" kern="100" dirty="0" smtClean="0">
                          <a:solidFill>
                            <a:srgbClr val="FF0000"/>
                          </a:solidFill>
                          <a:effectLst/>
                          <a:latin typeface="+mn-lt"/>
                          <a:ea typeface="ＭＳ 明朝" panose="02020609040205080304" pitchFamily="17" charset="-128"/>
                          <a:cs typeface="Times New Roman" panose="02020603050405020304" pitchFamily="18" charset="0"/>
                        </a:rPr>
                        <a:t>詳細は参考参照</a:t>
                      </a:r>
                      <a:endParaRPr lang="en-US" altLang="ja-JP" sz="900" kern="100" dirty="0" smtClean="0">
                        <a:solidFill>
                          <a:srgbClr val="FF0000"/>
                        </a:solidFill>
                        <a:effectLst/>
                        <a:latin typeface="+mn-lt"/>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361476">
                <a:tc>
                  <a:txBody>
                    <a:bodyPr/>
                    <a:lstStyle/>
                    <a:p>
                      <a:pPr algn="just">
                        <a:spcAft>
                          <a:spcPts val="0"/>
                        </a:spcAft>
                      </a:pPr>
                      <a:r>
                        <a:rPr lang="en-US" altLang="ja-JP" sz="1000" kern="100" err="1">
                          <a:solidFill>
                            <a:schemeClr val="bg1"/>
                          </a:solidFill>
                          <a:effectLst/>
                        </a:rPr>
                        <a:t>RabbitMQ_username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administrator</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のユーザー名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360050">
                <a:tc>
                  <a:txBody>
                    <a:bodyPr/>
                    <a:lstStyle/>
                    <a:p>
                      <a:pPr algn="just">
                        <a:spcAft>
                          <a:spcPts val="0"/>
                        </a:spcAft>
                      </a:pPr>
                      <a:r>
                        <a:rPr lang="en-US" altLang="ja-JP" sz="1000" kern="100" err="1">
                          <a:solidFill>
                            <a:schemeClr val="bg1"/>
                          </a:solidFill>
                          <a:effectLst/>
                        </a:rPr>
                        <a:t>RabbitMQ_password</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password</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のパスワード</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60050">
                <a:tc>
                  <a:txBody>
                    <a:bodyPr/>
                    <a:lstStyle/>
                    <a:p>
                      <a:pPr algn="just">
                        <a:spcAft>
                          <a:spcPts val="0"/>
                        </a:spcAft>
                      </a:pPr>
                      <a:r>
                        <a:rPr lang="en-US" altLang="ja-JP" sz="1000" kern="100" err="1">
                          <a:solidFill>
                            <a:schemeClr val="bg1"/>
                          </a:solidFill>
                          <a:effectLst/>
                        </a:rPr>
                        <a:t>RabbitMQ_queuename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err="1" smtClean="0">
                          <a:solidFill>
                            <a:schemeClr val="dk1"/>
                          </a:solidFill>
                          <a:effectLst/>
                          <a:latin typeface="+mn-lt"/>
                          <a:ea typeface="+mn-ea"/>
                          <a:cs typeface="+mn-cs"/>
                        </a:rPr>
                        <a:t>oase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latin typeface="+mn-lt"/>
                          <a:ea typeface="+mn-ea"/>
                          <a:cs typeface="+mn-cs"/>
                        </a:rPr>
                        <a:t>RabbitMQ</a:t>
                      </a:r>
                      <a:r>
                        <a:rPr lang="ja-JP" altLang="en-US" sz="1050" kern="100" dirty="0">
                          <a:effectLst/>
                          <a:latin typeface="+mn-lt"/>
                          <a:ea typeface="+mn-ea"/>
                          <a:cs typeface="+mn-cs"/>
                        </a:rPr>
                        <a:t>のキューの</a:t>
                      </a:r>
                      <a:r>
                        <a:rPr lang="ja-JP" altLang="en-US" sz="1050" kern="100" dirty="0" smtClean="0">
                          <a:effectLst/>
                          <a:latin typeface="+mn-lt"/>
                          <a:ea typeface="+mn-ea"/>
                          <a:cs typeface="+mn-cs"/>
                        </a:rPr>
                        <a:t>名前（生成されるので任意のもの）</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4"/>
                  </a:ext>
                </a:extLst>
              </a:tr>
              <a:tr h="321517">
                <a:tc>
                  <a:txBody>
                    <a:bodyPr/>
                    <a:lstStyle/>
                    <a:p>
                      <a:pPr algn="just">
                        <a:spcAft>
                          <a:spcPts val="0"/>
                        </a:spcAft>
                      </a:pPr>
                      <a:r>
                        <a:rPr lang="en-US" altLang="ja-JP" sz="1000" kern="100" err="1">
                          <a:solidFill>
                            <a:schemeClr val="bg1"/>
                          </a:solidFill>
                          <a:effectLst/>
                        </a:rPr>
                        <a:t>RabbitMQ_ipaddr</a:t>
                      </a:r>
                      <a:endParaRPr lang="ja-JP" sz="1000" kern="100">
                        <a:solidFill>
                          <a:schemeClr val="bg1"/>
                        </a:solidFill>
                        <a:effectLst/>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900" kern="100" dirty="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a:t>
                      </a:r>
                      <a:r>
                        <a:rPr lang="en-US" altLang="ja-JP" sz="1050" kern="100" dirty="0">
                          <a:effectLst/>
                        </a:rPr>
                        <a:t>IP</a:t>
                      </a:r>
                      <a:r>
                        <a:rPr lang="ja-JP" altLang="en-US" sz="1050" kern="100" dirty="0">
                          <a:effectLst/>
                        </a:rPr>
                        <a:t>アドレス</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5"/>
                  </a:ext>
                </a:extLst>
              </a:tr>
              <a:tr h="398583">
                <a:tc>
                  <a:txBody>
                    <a:bodyPr/>
                    <a:lstStyle/>
                    <a:p>
                      <a:pPr algn="just">
                        <a:spcAft>
                          <a:spcPts val="0"/>
                        </a:spcAft>
                      </a:pPr>
                      <a:r>
                        <a:rPr lang="en-US" altLang="ja-JP" sz="1000" kern="100" err="1">
                          <a:solidFill>
                            <a:schemeClr val="bg1"/>
                          </a:solidFill>
                          <a:effectLst/>
                        </a:rPr>
                        <a:t>db_root_password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password</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050" kern="100" dirty="0" err="1" smtClean="0">
                          <a:solidFill>
                            <a:schemeClr val="dk1"/>
                          </a:solidFill>
                          <a:effectLst/>
                          <a:latin typeface="+mn-lt"/>
                          <a:ea typeface="+mn-ea"/>
                          <a:cs typeface="+mn-cs"/>
                        </a:rPr>
                        <a:t>MariaDB</a:t>
                      </a:r>
                      <a:r>
                        <a:rPr kumimoji="1" lang="ja-JP" altLang="en-US" sz="1050" kern="100" dirty="0" smtClean="0">
                          <a:solidFill>
                            <a:schemeClr val="dk1"/>
                          </a:solidFill>
                          <a:effectLst/>
                          <a:latin typeface="+mn-lt"/>
                          <a:ea typeface="+mn-ea"/>
                          <a:cs typeface="+mn-cs"/>
                        </a:rPr>
                        <a:t>の</a:t>
                      </a:r>
                      <a:r>
                        <a:rPr kumimoji="1" lang="en-US" altLang="ja-JP" sz="1050" kern="100" dirty="0">
                          <a:solidFill>
                            <a:schemeClr val="dk1"/>
                          </a:solidFill>
                          <a:effectLst/>
                          <a:latin typeface="+mn-lt"/>
                          <a:ea typeface="+mn-ea"/>
                          <a:cs typeface="+mn-cs"/>
                        </a:rPr>
                        <a:t>root</a:t>
                      </a:r>
                      <a:r>
                        <a:rPr kumimoji="1" lang="ja-JP" altLang="en-US" sz="1050" kern="100" dirty="0">
                          <a:solidFill>
                            <a:schemeClr val="dk1"/>
                          </a:solidFill>
                          <a:effectLst/>
                          <a:latin typeface="+mn-lt"/>
                          <a:ea typeface="+mn-ea"/>
                          <a:cs typeface="+mn-cs"/>
                        </a:rPr>
                        <a:t>パスワード</a:t>
                      </a:r>
                      <a:endParaRPr kumimoji="1" lang="ja-JP" altLang="ja-JP" sz="105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417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kern="100" err="1">
                          <a:solidFill>
                            <a:schemeClr val="bg1"/>
                          </a:solidFill>
                          <a:effectLst/>
                        </a:rPr>
                        <a:t>db_name</a:t>
                      </a:r>
                      <a:endParaRPr lang="ja-JP" alt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OASE_DB</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の名前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321517">
                <a:tc>
                  <a:txBody>
                    <a:bodyPr/>
                    <a:lstStyle/>
                    <a:p>
                      <a:pPr algn="just">
                        <a:spcAft>
                          <a:spcPts val="0"/>
                        </a:spcAft>
                      </a:pPr>
                      <a:r>
                        <a:rPr lang="en-US" altLang="ja-JP" sz="1000" kern="100" err="1">
                          <a:solidFill>
                            <a:schemeClr val="bg1"/>
                          </a:solidFill>
                          <a:effectLst/>
                        </a:rPr>
                        <a:t>db_username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OASE_USER</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のユーザー名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3844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7</a:t>
            </a:r>
            <a:r>
              <a:rPr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ja-JP" altLang="en-US" dirty="0"/>
              <a:t>アンサーファイル</a:t>
            </a:r>
            <a:r>
              <a:rPr lang="en-US" altLang="ja-JP" dirty="0"/>
              <a:t>(oase_answers.txt)</a:t>
            </a:r>
            <a:r>
              <a:rPr lang="ja-JP" altLang="en-US" dirty="0"/>
              <a:t>を</a:t>
            </a:r>
            <a:r>
              <a:rPr lang="ja-JP" altLang="en-US" dirty="0" smtClean="0"/>
              <a:t>編集</a:t>
            </a:r>
            <a:r>
              <a:rPr lang="en-US" altLang="ja-JP" dirty="0" smtClean="0"/>
              <a:t>(2/3)</a:t>
            </a:r>
            <a:endParaRPr lang="ja-JP" altLang="en-US" dirty="0" smtClean="0"/>
          </a:p>
          <a:p>
            <a:pPr marL="180000" lvl="1" indent="0">
              <a:buNone/>
            </a:pP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a:p>
          <a:p>
            <a:pPr lvl="1"/>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69884395"/>
              </p:ext>
            </p:extLst>
          </p:nvPr>
        </p:nvGraphicFramePr>
        <p:xfrm>
          <a:off x="179513" y="1772770"/>
          <a:ext cx="8784000" cy="4085038"/>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648089">
                  <a:extLst>
                    <a:ext uri="{9D8B030D-6E8A-4147-A177-3AD203B41FA5}">
                      <a16:colId xmlns:a16="http://schemas.microsoft.com/office/drawing/2014/main" val="20001"/>
                    </a:ext>
                  </a:extLst>
                </a:gridCol>
                <a:gridCol w="2016280">
                  <a:extLst>
                    <a:ext uri="{9D8B030D-6E8A-4147-A177-3AD203B41FA5}">
                      <a16:colId xmlns:a16="http://schemas.microsoft.com/office/drawing/2014/main" val="20002"/>
                    </a:ext>
                  </a:extLst>
                </a:gridCol>
                <a:gridCol w="4319503">
                  <a:extLst>
                    <a:ext uri="{9D8B030D-6E8A-4147-A177-3AD203B41FA5}">
                      <a16:colId xmlns:a16="http://schemas.microsoft.com/office/drawing/2014/main" val="20003"/>
                    </a:ext>
                  </a:extLst>
                </a:gridCol>
              </a:tblGrid>
              <a:tr h="335834">
                <a:tc>
                  <a:txBody>
                    <a:bodyPr/>
                    <a:lstStyle/>
                    <a:p>
                      <a:pPr algn="ctr">
                        <a:spcAft>
                          <a:spcPts val="0"/>
                        </a:spcAft>
                      </a:pPr>
                      <a:r>
                        <a:rPr lang="ja-JP" sz="1000" kern="100" dirty="0">
                          <a:solidFill>
                            <a:schemeClr val="bg1"/>
                          </a:solidFill>
                          <a:effectLst/>
                        </a:rPr>
                        <a:t>種目</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説明</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altLang="ja-JP" sz="1000" kern="100" dirty="0" err="1">
                          <a:solidFill>
                            <a:schemeClr val="bg1"/>
                          </a:solidFill>
                          <a:effectLst/>
                        </a:rPr>
                        <a:t>db_password</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OASE_PASSWD</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のパスワード</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316940">
                <a:tc>
                  <a:txBody>
                    <a:bodyPr/>
                    <a:lstStyle/>
                    <a:p>
                      <a:pPr algn="just">
                        <a:spcAft>
                          <a:spcPts val="0"/>
                        </a:spcAft>
                      </a:pPr>
                      <a:r>
                        <a:rPr lang="en-US" altLang="ja-JP" sz="1000" kern="100" dirty="0" err="1">
                          <a:solidFill>
                            <a:schemeClr val="bg1"/>
                          </a:solidFill>
                          <a:effectLst/>
                        </a:rPr>
                        <a:t>db_erase</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900" kern="100" dirty="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kumimoji="1" lang="en-US" altLang="ja-JP" sz="1050" b="0" i="0" kern="1200" dirty="0" smtClean="0">
                          <a:solidFill>
                            <a:schemeClr val="dk1"/>
                          </a:solidFill>
                          <a:effectLst/>
                          <a:latin typeface="+mn-lt"/>
                          <a:ea typeface="+mn-ea"/>
                          <a:cs typeface="+mn-cs"/>
                        </a:rPr>
                        <a:t>OASE</a:t>
                      </a:r>
                      <a:r>
                        <a:rPr kumimoji="1" lang="ja-JP" altLang="en-US" sz="1050" b="0" i="0" kern="1200" dirty="0" smtClean="0">
                          <a:solidFill>
                            <a:schemeClr val="dk1"/>
                          </a:solidFill>
                          <a:effectLst/>
                          <a:latin typeface="+mn-lt"/>
                          <a:ea typeface="+mn-ea"/>
                          <a:cs typeface="+mn-cs"/>
                        </a:rPr>
                        <a:t>のアンインストール時、</a:t>
                      </a:r>
                      <a:r>
                        <a:rPr kumimoji="1" lang="en-US" altLang="ja-JP" sz="1050" b="0" i="0" kern="1200" dirty="0" smtClean="0">
                          <a:solidFill>
                            <a:schemeClr val="dk1"/>
                          </a:solidFill>
                          <a:effectLst/>
                          <a:latin typeface="+mn-lt"/>
                          <a:ea typeface="+mn-ea"/>
                          <a:cs typeface="+mn-cs"/>
                        </a:rPr>
                        <a:t>DB</a:t>
                      </a:r>
                      <a:r>
                        <a:rPr kumimoji="1" lang="ja-JP" altLang="en-US" sz="1050" b="0" i="0" kern="1200" dirty="0" smtClean="0">
                          <a:solidFill>
                            <a:schemeClr val="dk1"/>
                          </a:solidFill>
                          <a:effectLst/>
                          <a:latin typeface="+mn-lt"/>
                          <a:ea typeface="+mn-ea"/>
                          <a:cs typeface="+mn-cs"/>
                        </a:rPr>
                        <a:t>を消すか、残すかの選択</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360050">
                <a:tc>
                  <a:txBody>
                    <a:bodyPr/>
                    <a:lstStyle/>
                    <a:p>
                      <a:pPr algn="just">
                        <a:spcAft>
                          <a:spcPts val="0"/>
                        </a:spcAft>
                      </a:pPr>
                      <a:r>
                        <a:rPr lang="en-US" sz="1000" kern="100" dirty="0" err="1" smtClean="0">
                          <a:solidFill>
                            <a:schemeClr val="bg1"/>
                          </a:solidFill>
                          <a:effectLst/>
                        </a:rPr>
                        <a:t>jboss_root_directory</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exastro</a:t>
                      </a: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WildFly</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err="1">
                          <a:effectLst/>
                          <a:latin typeface="+mn-lt"/>
                          <a:ea typeface="+mn-ea"/>
                          <a:cs typeface="+mn-cs"/>
                        </a:rPr>
                        <a:t>Jboss</a:t>
                      </a:r>
                      <a:r>
                        <a:rPr lang="ja-JP" altLang="en-US" sz="1050" kern="100" dirty="0">
                          <a:effectLst/>
                          <a:latin typeface="+mn-lt"/>
                          <a:ea typeface="+mn-ea"/>
                          <a:cs typeface="+mn-cs"/>
                        </a:rPr>
                        <a:t>のインストール先</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60050">
                <a:tc>
                  <a:txBody>
                    <a:bodyPr/>
                    <a:lstStyle/>
                    <a:p>
                      <a:pPr algn="just">
                        <a:spcAft>
                          <a:spcPts val="0"/>
                        </a:spcAft>
                      </a:pPr>
                      <a:r>
                        <a:rPr lang="en-US" sz="1000" kern="100" dirty="0" err="1" smtClean="0">
                          <a:solidFill>
                            <a:schemeClr val="bg1"/>
                          </a:solidFill>
                          <a:effectLst/>
                        </a:rPr>
                        <a:t>rhdm_adminname</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admin0000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RHDM</a:t>
                      </a:r>
                      <a:r>
                        <a:rPr lang="ja-JP" altLang="en-US"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の</a:t>
                      </a:r>
                      <a:r>
                        <a:rPr kumimoji="1" lang="ja-JP" altLang="en-US" sz="1050" kern="100" dirty="0">
                          <a:solidFill>
                            <a:schemeClr val="dk1"/>
                          </a:solidFill>
                          <a:effectLst/>
                          <a:latin typeface="+mn-lt"/>
                          <a:ea typeface="+mn-ea"/>
                          <a:cs typeface="+mn-cs"/>
                        </a:rPr>
                        <a:t>管理者名</a:t>
                      </a:r>
                      <a:endParaRPr kumimoji="1" lang="ja-JP" sz="105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4"/>
                  </a:ext>
                </a:extLst>
              </a:tr>
              <a:tr h="360050">
                <a:tc>
                  <a:txBody>
                    <a:bodyPr/>
                    <a:lstStyle/>
                    <a:p>
                      <a:pPr algn="just">
                        <a:spcAft>
                          <a:spcPts val="0"/>
                        </a:spcAft>
                      </a:pPr>
                      <a:r>
                        <a:rPr lang="en-US" sz="1100" kern="100" dirty="0" err="1" smtClean="0">
                          <a:solidFill>
                            <a:schemeClr val="bg1"/>
                          </a:solidFill>
                          <a:effectLst/>
                        </a:rPr>
                        <a:t>rhdm_password</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password@1</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dirty="0" smtClean="0">
                          <a:solidFill>
                            <a:schemeClr val="dk1"/>
                          </a:solidFill>
                          <a:effectLst/>
                          <a:latin typeface="+mn-lt"/>
                          <a:ea typeface="+mn-ea"/>
                          <a:cs typeface="+mn-cs"/>
                        </a:rPr>
                        <a:t>RHDM</a:t>
                      </a:r>
                      <a:r>
                        <a:rPr kumimoji="1" lang="ja-JP" altLang="en-US" sz="1100" kern="100" dirty="0" smtClean="0">
                          <a:solidFill>
                            <a:schemeClr val="dk1"/>
                          </a:solidFill>
                          <a:effectLst/>
                          <a:latin typeface="+mn-lt"/>
                          <a:ea typeface="+mn-ea"/>
                          <a:cs typeface="+mn-cs"/>
                        </a:rPr>
                        <a:t>の</a:t>
                      </a:r>
                      <a:r>
                        <a:rPr kumimoji="1" lang="ja-JP" altLang="en-US" sz="1100" kern="100" dirty="0">
                          <a:solidFill>
                            <a:schemeClr val="dk1"/>
                          </a:solidFill>
                          <a:effectLst/>
                          <a:latin typeface="+mn-lt"/>
                          <a:ea typeface="+mn-ea"/>
                          <a:cs typeface="+mn-cs"/>
                        </a:rPr>
                        <a:t>パスワード</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5"/>
                  </a:ext>
                </a:extLst>
              </a:tr>
              <a:tr h="360050">
                <a:tc>
                  <a:txBody>
                    <a:bodyPr/>
                    <a:lstStyle/>
                    <a:p>
                      <a:pPr algn="just">
                        <a:spcAft>
                          <a:spcPts val="0"/>
                        </a:spcAft>
                      </a:pPr>
                      <a:r>
                        <a:rPr lang="en-US" sz="1100" kern="100" dirty="0" err="1">
                          <a:solidFill>
                            <a:schemeClr val="bg1"/>
                          </a:solidFill>
                          <a:effectLst/>
                        </a:rPr>
                        <a:t>dm_ipaddrport</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localhost:8080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100" kern="100" dirty="0" smtClean="0">
                          <a:effectLst/>
                          <a:latin typeface="+mn-lt"/>
                          <a:ea typeface="+mn-ea"/>
                          <a:cs typeface="+mn-cs"/>
                        </a:rPr>
                        <a:t>RHDM</a:t>
                      </a:r>
                      <a:r>
                        <a:rPr lang="ja-JP" altLang="en-US" sz="1100" kern="100" dirty="0" smtClean="0">
                          <a:effectLst/>
                          <a:latin typeface="+mn-lt"/>
                          <a:ea typeface="+mn-ea"/>
                          <a:cs typeface="+mn-cs"/>
                        </a:rPr>
                        <a:t>の</a:t>
                      </a:r>
                      <a:r>
                        <a:rPr lang="en-US" altLang="ja-JP" sz="1100" kern="100" dirty="0">
                          <a:effectLst/>
                          <a:latin typeface="+mn-lt"/>
                          <a:ea typeface="+mn-ea"/>
                          <a:cs typeface="+mn-cs"/>
                        </a:rPr>
                        <a:t>IP</a:t>
                      </a:r>
                      <a:r>
                        <a:rPr lang="ja-JP" altLang="en-US" sz="1100" kern="100" dirty="0">
                          <a:effectLst/>
                          <a:latin typeface="+mn-lt"/>
                          <a:ea typeface="+mn-ea"/>
                          <a:cs typeface="+mn-cs"/>
                        </a:rPr>
                        <a:t>アドレスとポート番号</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6"/>
                  </a:ext>
                </a:extLst>
              </a:tr>
              <a:tr h="360050">
                <a:tc>
                  <a:txBody>
                    <a:bodyPr/>
                    <a:lstStyle/>
                    <a:p>
                      <a:pPr algn="just">
                        <a:spcAft>
                          <a:spcPts val="0"/>
                        </a:spcAft>
                      </a:pPr>
                      <a:r>
                        <a:rPr lang="en-US" sz="1100" kern="100" dirty="0" err="1">
                          <a:solidFill>
                            <a:schemeClr val="bg1"/>
                          </a:solidFill>
                          <a:effectLst/>
                        </a:rPr>
                        <a:t>rulefile_rootpath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900" kern="100" dirty="0" err="1" smtClean="0">
                          <a:effectLst/>
                          <a:latin typeface="Century" panose="02040604050505020304" pitchFamily="18" charset="0"/>
                          <a:ea typeface="ＭＳ 明朝" panose="02020609040205080304" pitchFamily="17" charset="-128"/>
                          <a:cs typeface="Times New Roman" panose="02020603050405020304" pitchFamily="18" charset="0"/>
                        </a:rPr>
                        <a:t>exastro</a:t>
                      </a: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/rule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100" kern="100" dirty="0" smtClean="0">
                          <a:effectLst/>
                          <a:latin typeface="+mn-lt"/>
                          <a:ea typeface="+mn-ea"/>
                          <a:cs typeface="+mn-cs"/>
                        </a:rPr>
                        <a:t>RHDM</a:t>
                      </a:r>
                      <a:r>
                        <a:rPr lang="ja-JP" altLang="en-US" sz="1100" kern="100" dirty="0" smtClean="0">
                          <a:effectLst/>
                          <a:latin typeface="+mn-lt"/>
                          <a:ea typeface="+mn-ea"/>
                          <a:cs typeface="+mn-cs"/>
                        </a:rPr>
                        <a:t>の</a:t>
                      </a:r>
                      <a:r>
                        <a:rPr lang="ja-JP" altLang="en-US" sz="1100" kern="100" dirty="0">
                          <a:effectLst/>
                          <a:latin typeface="+mn-lt"/>
                          <a:ea typeface="+mn-ea"/>
                          <a:cs typeface="+mn-cs"/>
                        </a:rPr>
                        <a:t>ルール設定</a:t>
                      </a:r>
                      <a:r>
                        <a:rPr lang="ja-JP" altLang="en-US" sz="1100" kern="100" dirty="0" smtClean="0">
                          <a:effectLst/>
                          <a:latin typeface="+mn-lt"/>
                          <a:ea typeface="+mn-ea"/>
                          <a:cs typeface="+mn-cs"/>
                        </a:rPr>
                        <a:t>ファイルパス（生成されるので任意の場所）</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288040">
                <a:tc>
                  <a:txBody>
                    <a:bodyPr/>
                    <a:lstStyle/>
                    <a:p>
                      <a:r>
                        <a:rPr lang="en-US" altLang="ja-JP" sz="1100" dirty="0" err="1"/>
                        <a:t>apply_ipaddrport</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127.0.0.1:50001</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Apply</a:t>
                      </a:r>
                      <a:r>
                        <a:rPr kumimoji="1" lang="ja-JP" altLang="en-US" sz="1100" kern="100" dirty="0">
                          <a:solidFill>
                            <a:schemeClr val="dk1"/>
                          </a:solidFill>
                          <a:effectLst/>
                          <a:latin typeface="+mn-lt"/>
                          <a:ea typeface="+mn-ea"/>
                          <a:cs typeface="+mn-cs"/>
                        </a:rPr>
                        <a:t>サービスが起動する</a:t>
                      </a:r>
                      <a:r>
                        <a:rPr kumimoji="1" lang="en-US" altLang="ja-JP" sz="1100" kern="100" dirty="0">
                          <a:solidFill>
                            <a:schemeClr val="dk1"/>
                          </a:solidFill>
                          <a:effectLst/>
                          <a:latin typeface="+mn-lt"/>
                          <a:ea typeface="+mn-ea"/>
                          <a:cs typeface="+mn-cs"/>
                        </a:rPr>
                        <a:t>IP</a:t>
                      </a:r>
                      <a:r>
                        <a:rPr kumimoji="1" lang="ja-JP" altLang="en-US" sz="1100" kern="100" dirty="0">
                          <a:solidFill>
                            <a:schemeClr val="dk1"/>
                          </a:solidFill>
                          <a:effectLst/>
                          <a:latin typeface="+mn-lt"/>
                          <a:ea typeface="+mn-ea"/>
                          <a:cs typeface="+mn-cs"/>
                        </a:rPr>
                        <a:t>とポート</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8"/>
                  </a:ext>
                </a:extLst>
              </a:tr>
              <a:tr h="335834">
                <a:tc>
                  <a:txBody>
                    <a:bodyPr/>
                    <a:lstStyle/>
                    <a:p>
                      <a:r>
                        <a:rPr lang="en-US" altLang="ja-JP" sz="1100" dirty="0" err="1"/>
                        <a:t>mavenrep_path</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/root/.m2/repository/com/</a:t>
                      </a:r>
                      <a:r>
                        <a:rPr kumimoji="1" lang="en-US" altLang="ja-JP" sz="900" kern="100" dirty="0" err="1" smtClean="0">
                          <a:solidFill>
                            <a:schemeClr val="dk1"/>
                          </a:solidFill>
                          <a:effectLst/>
                          <a:latin typeface="+mn-lt"/>
                          <a:ea typeface="+mn-ea"/>
                          <a:cs typeface="+mn-cs"/>
                        </a:rPr>
                        <a:t>oase</a:t>
                      </a:r>
                      <a:r>
                        <a:rPr kumimoji="1" lang="en-US" altLang="ja-JP" sz="900" kern="100" dirty="0" smtClean="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smtClean="0">
                          <a:solidFill>
                            <a:schemeClr val="dk1"/>
                          </a:solidFill>
                          <a:effectLst/>
                          <a:latin typeface="+mn-lt"/>
                          <a:ea typeface="+mn-ea"/>
                          <a:cs typeface="+mn-cs"/>
                        </a:rPr>
                        <a:t>Maven</a:t>
                      </a:r>
                      <a:r>
                        <a:rPr kumimoji="1" lang="ja-JP" altLang="en-US" sz="1100" kern="100" dirty="0">
                          <a:solidFill>
                            <a:schemeClr val="dk1"/>
                          </a:solidFill>
                          <a:effectLst/>
                          <a:latin typeface="+mn-lt"/>
                          <a:ea typeface="+mn-ea"/>
                          <a:cs typeface="+mn-cs"/>
                        </a:rPr>
                        <a:t>　</a:t>
                      </a:r>
                      <a:r>
                        <a:rPr kumimoji="1" lang="en-US" altLang="ja-JP" sz="1100" kern="100" dirty="0">
                          <a:solidFill>
                            <a:schemeClr val="dk1"/>
                          </a:solidFill>
                          <a:effectLst/>
                          <a:latin typeface="+mn-lt"/>
                          <a:ea typeface="+mn-ea"/>
                          <a:cs typeface="+mn-cs"/>
                        </a:rPr>
                        <a:t>jar</a:t>
                      </a:r>
                      <a:r>
                        <a:rPr kumimoji="1" lang="ja-JP" altLang="en-US" sz="1100" kern="100" dirty="0">
                          <a:solidFill>
                            <a:schemeClr val="dk1"/>
                          </a:solidFill>
                          <a:effectLst/>
                          <a:latin typeface="+mn-lt"/>
                          <a:ea typeface="+mn-ea"/>
                          <a:cs typeface="+mn-cs"/>
                        </a:rPr>
                        <a:t>ファイルの格納場所</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9"/>
                  </a:ext>
                </a:extLst>
              </a:tr>
              <a:tr h="335834">
                <a:tc>
                  <a:txBody>
                    <a:bodyPr/>
                    <a:lstStyle/>
                    <a:p>
                      <a:r>
                        <a:rPr lang="en-US" altLang="ja-JP" sz="1100" dirty="0" err="1"/>
                        <a:t>oasemail_smtp</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"{'IPADDR':'127.0.0.1','PORT':25,'AUTH':False}"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OASE</a:t>
                      </a:r>
                      <a:r>
                        <a:rPr kumimoji="1" lang="ja-JP" altLang="en-US" sz="1100" kern="100" dirty="0">
                          <a:solidFill>
                            <a:schemeClr val="dk1"/>
                          </a:solidFill>
                          <a:effectLst/>
                          <a:latin typeface="+mn-lt"/>
                          <a:ea typeface="+mn-ea"/>
                          <a:cs typeface="+mn-cs"/>
                        </a:rPr>
                        <a:t>のメールサーバー設定</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10"/>
                  </a:ext>
                </a:extLst>
              </a:tr>
              <a:tr h="336472">
                <a:tc>
                  <a:txBody>
                    <a:bodyPr/>
                    <a:lstStyle/>
                    <a:p>
                      <a:r>
                        <a:rPr lang="en-US" altLang="ja-JP" sz="1100" dirty="0" err="1"/>
                        <a:t>oase_directory</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exastro</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OASE</a:t>
                      </a:r>
                      <a:r>
                        <a:rPr kumimoji="1" lang="ja-JP" altLang="en-US" sz="1100" kern="100" dirty="0">
                          <a:solidFill>
                            <a:schemeClr val="dk1"/>
                          </a:solidFill>
                          <a:effectLst/>
                          <a:latin typeface="+mn-lt"/>
                          <a:ea typeface="+mn-ea"/>
                          <a:cs typeface="+mn-cs"/>
                        </a:rPr>
                        <a:t>のインストール先パス</a:t>
                      </a:r>
                      <a:endParaRPr kumimoji="1" lang="en-US" alt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0322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a:t>目次</a:t>
            </a:r>
          </a:p>
        </p:txBody>
      </p:sp>
      <p:sp>
        <p:nvSpPr>
          <p:cNvPr id="4" name="正方形/長方形 3"/>
          <p:cNvSpPr/>
          <p:nvPr/>
        </p:nvSpPr>
        <p:spPr bwMode="auto">
          <a:xfrm>
            <a:off x="1619590" y="522116"/>
            <a:ext cx="3600500" cy="614733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2.1</a:t>
            </a:r>
            <a:r>
              <a:rPr lang="ja-JP" altLang="en-US" sz="1400" dirty="0">
                <a:latin typeface="+mn-ea"/>
              </a:rPr>
              <a:t>　 動作環境・条件</a:t>
            </a:r>
            <a:r>
              <a:rPr lang="en-US" altLang="ja-JP" sz="1400" dirty="0">
                <a:latin typeface="+mn-ea"/>
              </a:rPr>
              <a:t>(1/2)</a:t>
            </a:r>
          </a:p>
          <a:p>
            <a:r>
              <a:rPr lang="en-US" altLang="ja-JP" sz="1400" dirty="0">
                <a:latin typeface="+mn-ea"/>
              </a:rPr>
              <a:t>    2.2    </a:t>
            </a:r>
            <a:r>
              <a:rPr lang="ja-JP" altLang="en-US" sz="1400" dirty="0">
                <a:latin typeface="+mn-ea"/>
              </a:rPr>
              <a:t>動作環境・条件</a:t>
            </a:r>
            <a:r>
              <a:rPr lang="en-US" altLang="ja-JP" sz="1400" dirty="0">
                <a:latin typeface="+mn-ea"/>
              </a:rPr>
              <a:t>(2/2)</a:t>
            </a:r>
          </a:p>
          <a:p>
            <a:endParaRPr lang="en-US" altLang="ja-JP" sz="1400" dirty="0">
              <a:latin typeface="+mn-ea"/>
            </a:endParaRPr>
          </a:p>
          <a:p>
            <a:pPr marL="342900" indent="-342900">
              <a:buFont typeface="+mj-lt"/>
              <a:buAutoNum type="arabicPeriod" startAt="3"/>
            </a:pPr>
            <a:r>
              <a:rPr lang="en-US" altLang="zh-TW" sz="1400" dirty="0">
                <a:latin typeface="+mn-ea"/>
              </a:rPr>
              <a:t>OASE</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オフ</a:t>
            </a:r>
            <a:r>
              <a:rPr lang="ja-JP" altLang="en-US" sz="1400" dirty="0" smtClean="0">
                <a:latin typeface="+mn-ea"/>
              </a:rPr>
              <a:t>ラインインストール</a:t>
            </a:r>
            <a:endParaRPr lang="ja-JP" altLang="en-US" sz="1400" dirty="0">
              <a:latin typeface="+mn-ea"/>
            </a:endParaRPr>
          </a:p>
          <a:p>
            <a:r>
              <a:rPr lang="ja-JP" altLang="en-US" sz="1400" dirty="0">
                <a:latin typeface="+mn-ea"/>
              </a:rPr>
              <a:t>　 </a:t>
            </a:r>
            <a:r>
              <a:rPr lang="en-US" altLang="ja-JP" sz="1400" dirty="0">
                <a:latin typeface="+mn-ea"/>
              </a:rPr>
              <a:t>3.2</a:t>
            </a:r>
            <a:r>
              <a:rPr lang="ja-JP" altLang="en-US" sz="1400" dirty="0">
                <a:latin typeface="+mn-ea"/>
              </a:rPr>
              <a:t>　 事前</a:t>
            </a:r>
            <a:r>
              <a:rPr lang="ja-JP" altLang="en-US" sz="1400" dirty="0" smtClean="0">
                <a:latin typeface="+mn-ea"/>
              </a:rPr>
              <a:t>準備</a:t>
            </a:r>
            <a:endParaRPr lang="en-US" altLang="ja-JP" sz="1400" dirty="0" smtClean="0">
              <a:latin typeface="+mn-ea"/>
            </a:endParaRPr>
          </a:p>
          <a:p>
            <a:r>
              <a:rPr lang="en-US" altLang="ja-JP" sz="1400" dirty="0">
                <a:latin typeface="+mn-ea"/>
              </a:rPr>
              <a:t> </a:t>
            </a:r>
            <a:r>
              <a:rPr lang="en-US" altLang="ja-JP" sz="1400" dirty="0" smtClean="0">
                <a:latin typeface="+mn-ea"/>
              </a:rPr>
              <a:t>   3.3    </a:t>
            </a:r>
            <a:r>
              <a:rPr lang="en-US" altLang="ja-JP" sz="1400" dirty="0">
                <a:latin typeface="+mn-ea"/>
              </a:rPr>
              <a:t>OASE</a:t>
            </a:r>
            <a:r>
              <a:rPr lang="ja-JP" altLang="en-US" sz="1400" dirty="0">
                <a:latin typeface="+mn-ea"/>
              </a:rPr>
              <a:t>環境構築フロー</a:t>
            </a:r>
          </a:p>
          <a:p>
            <a:r>
              <a:rPr lang="en-US" altLang="ja-JP" sz="1400" dirty="0">
                <a:latin typeface="+mn-ea"/>
              </a:rPr>
              <a:t>    </a:t>
            </a:r>
            <a:r>
              <a:rPr lang="en-US" altLang="ja-JP" sz="1400" dirty="0" smtClean="0">
                <a:latin typeface="+mn-ea"/>
              </a:rPr>
              <a:t>3.4</a:t>
            </a:r>
            <a:r>
              <a:rPr lang="ja-JP" altLang="en-US" sz="1400" dirty="0">
                <a:latin typeface="+mn-ea"/>
              </a:rPr>
              <a:t>　 環境構築（</a:t>
            </a:r>
            <a:r>
              <a:rPr lang="en-US" altLang="ja-JP" sz="1400" dirty="0" smtClean="0">
                <a:latin typeface="+mn-ea"/>
              </a:rPr>
              <a:t>1/16</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3.5</a:t>
            </a:r>
            <a:r>
              <a:rPr lang="ja-JP" altLang="en-US" sz="1400" dirty="0">
                <a:latin typeface="+mn-ea"/>
              </a:rPr>
              <a:t>　 環境構築（</a:t>
            </a:r>
            <a:r>
              <a:rPr lang="en-US" altLang="ja-JP" sz="1400" dirty="0" smtClean="0">
                <a:latin typeface="+mn-ea"/>
              </a:rPr>
              <a:t>2/16</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3.6</a:t>
            </a:r>
            <a:r>
              <a:rPr lang="ja-JP" altLang="en-US" sz="1400" dirty="0">
                <a:latin typeface="+mn-ea"/>
              </a:rPr>
              <a:t>　 環境構築（</a:t>
            </a:r>
            <a:r>
              <a:rPr lang="en-US" altLang="ja-JP" sz="1400" dirty="0" smtClean="0">
                <a:latin typeface="+mn-ea"/>
              </a:rPr>
              <a:t>3/16</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3.7</a:t>
            </a:r>
            <a:r>
              <a:rPr lang="ja-JP" altLang="en-US" sz="1400" dirty="0">
                <a:latin typeface="+mn-ea"/>
              </a:rPr>
              <a:t>　 環境構築（</a:t>
            </a:r>
            <a:r>
              <a:rPr lang="en-US" altLang="ja-JP" sz="1400" dirty="0" smtClean="0">
                <a:latin typeface="+mn-ea"/>
              </a:rPr>
              <a:t>4/16</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3.8</a:t>
            </a:r>
            <a:r>
              <a:rPr lang="ja-JP" altLang="en-US" sz="1400" dirty="0" smtClean="0">
                <a:latin typeface="+mn-ea"/>
              </a:rPr>
              <a:t>    </a:t>
            </a:r>
            <a:r>
              <a:rPr lang="ja-JP" altLang="en-US" sz="1400" dirty="0">
                <a:latin typeface="+mn-ea"/>
              </a:rPr>
              <a:t>環境構築（</a:t>
            </a:r>
            <a:r>
              <a:rPr lang="en-US" altLang="ja-JP" sz="1400" dirty="0" smtClean="0">
                <a:latin typeface="+mn-ea"/>
              </a:rPr>
              <a:t>5/16</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3.9</a:t>
            </a:r>
            <a:r>
              <a:rPr lang="ja-JP" altLang="en-US" sz="1400" dirty="0" smtClean="0">
                <a:latin typeface="+mn-ea"/>
              </a:rPr>
              <a:t>    環境</a:t>
            </a:r>
            <a:r>
              <a:rPr lang="ja-JP" altLang="en-US" sz="1400" dirty="0">
                <a:latin typeface="+mn-ea"/>
              </a:rPr>
              <a:t>構築（</a:t>
            </a:r>
            <a:r>
              <a:rPr lang="en-US" altLang="ja-JP" sz="1400" dirty="0" smtClean="0">
                <a:latin typeface="+mn-ea"/>
              </a:rPr>
              <a:t>6/16</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3.10  </a:t>
            </a:r>
            <a:r>
              <a:rPr lang="ja-JP" altLang="en-US" sz="1400" dirty="0">
                <a:latin typeface="+mn-ea"/>
              </a:rPr>
              <a:t>環境構築（</a:t>
            </a:r>
            <a:r>
              <a:rPr lang="en-US" altLang="ja-JP" sz="1400" dirty="0" smtClean="0">
                <a:latin typeface="+mn-ea"/>
              </a:rPr>
              <a:t>7/16</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8/16</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3.12  </a:t>
            </a:r>
            <a:r>
              <a:rPr lang="ja-JP" altLang="en-US" sz="1400" dirty="0">
                <a:latin typeface="+mn-ea"/>
              </a:rPr>
              <a:t>環境構築</a:t>
            </a:r>
            <a:r>
              <a:rPr lang="ja-JP" altLang="en-US" sz="1400" dirty="0" smtClean="0">
                <a:latin typeface="+mn-ea"/>
              </a:rPr>
              <a:t>（</a:t>
            </a:r>
            <a:r>
              <a:rPr lang="en-US" altLang="ja-JP" sz="1400" dirty="0" smtClean="0">
                <a:latin typeface="+mn-ea"/>
              </a:rPr>
              <a:t>9/16</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   3.13  </a:t>
            </a:r>
            <a:r>
              <a:rPr lang="ja-JP" altLang="en-US" sz="1400" dirty="0">
                <a:latin typeface="+mn-ea"/>
              </a:rPr>
              <a:t>環境構築</a:t>
            </a:r>
            <a:r>
              <a:rPr lang="ja-JP" altLang="en-US" sz="1400" dirty="0" smtClean="0">
                <a:latin typeface="+mn-ea"/>
              </a:rPr>
              <a:t>（</a:t>
            </a:r>
            <a:r>
              <a:rPr lang="en-US" altLang="ja-JP" sz="1400" dirty="0" smtClean="0">
                <a:latin typeface="+mn-ea"/>
              </a:rPr>
              <a:t>10/16</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11/16</a:t>
            </a:r>
            <a:r>
              <a:rPr lang="ja-JP" altLang="en-US" sz="1400" dirty="0" smtClean="0">
                <a:latin typeface="+mn-ea"/>
              </a:rPr>
              <a:t>）</a:t>
            </a:r>
            <a:endParaRPr lang="en-US" altLang="ja-JP" sz="1400" dirty="0" smtClean="0">
              <a:latin typeface="+mn-ea"/>
            </a:endParaRPr>
          </a:p>
          <a:p>
            <a:r>
              <a:rPr lang="en-US" altLang="ja-JP" sz="1400" dirty="0" smtClean="0">
                <a:latin typeface="+mn-ea"/>
              </a:rPr>
              <a:t>    3.15  </a:t>
            </a:r>
            <a:r>
              <a:rPr lang="ja-JP" altLang="en-US" sz="1400" dirty="0">
                <a:latin typeface="+mn-ea"/>
              </a:rPr>
              <a:t>環境構築（</a:t>
            </a:r>
            <a:r>
              <a:rPr lang="en-US" altLang="ja-JP" sz="1400" dirty="0" smtClean="0">
                <a:latin typeface="+mn-ea"/>
              </a:rPr>
              <a:t>12/16</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3.16  </a:t>
            </a:r>
            <a:r>
              <a:rPr lang="ja-JP" altLang="en-US" sz="1400" dirty="0">
                <a:latin typeface="+mn-ea"/>
              </a:rPr>
              <a:t>環境構築（</a:t>
            </a:r>
            <a:r>
              <a:rPr lang="en-US" altLang="ja-JP" sz="1400" dirty="0" smtClean="0">
                <a:latin typeface="+mn-ea"/>
              </a:rPr>
              <a:t>13/16</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3.17  </a:t>
            </a:r>
            <a:r>
              <a:rPr lang="ja-JP" altLang="en-US" sz="1400" dirty="0">
                <a:latin typeface="+mn-ea"/>
              </a:rPr>
              <a:t>環境構築（</a:t>
            </a:r>
            <a:r>
              <a:rPr lang="en-US" altLang="ja-JP" sz="1400" dirty="0" smtClean="0">
                <a:latin typeface="+mn-ea"/>
              </a:rPr>
              <a:t>14/16</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3.18  </a:t>
            </a:r>
            <a:r>
              <a:rPr lang="ja-JP" altLang="en-US" sz="1400" dirty="0">
                <a:latin typeface="+mn-ea"/>
              </a:rPr>
              <a:t>環境構築（</a:t>
            </a:r>
            <a:r>
              <a:rPr lang="en-US" altLang="ja-JP" sz="1400" dirty="0" smtClean="0">
                <a:latin typeface="+mn-ea"/>
              </a:rPr>
              <a:t>15/16</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3.19  </a:t>
            </a:r>
            <a:r>
              <a:rPr lang="ja-JP" altLang="en-US" sz="1400" dirty="0">
                <a:latin typeface="+mn-ea"/>
              </a:rPr>
              <a:t>環境構築（</a:t>
            </a:r>
            <a:r>
              <a:rPr lang="en-US" altLang="ja-JP" sz="1400" dirty="0" smtClean="0">
                <a:latin typeface="+mn-ea"/>
              </a:rPr>
              <a:t>16/16</a:t>
            </a:r>
            <a:r>
              <a:rPr lang="ja-JP" altLang="en-US" sz="1400" dirty="0">
                <a:latin typeface="+mn-ea"/>
              </a:rPr>
              <a:t>）</a:t>
            </a:r>
            <a:endParaRPr lang="en-US" altLang="ja-JP" sz="1400" dirty="0">
              <a:latin typeface="+mn-ea"/>
            </a:endParaRPr>
          </a:p>
        </p:txBody>
      </p:sp>
      <p:sp>
        <p:nvSpPr>
          <p:cNvPr id="6" name="正方形/長方形 5"/>
          <p:cNvSpPr/>
          <p:nvPr/>
        </p:nvSpPr>
        <p:spPr bwMode="auto">
          <a:xfrm>
            <a:off x="5076070" y="523360"/>
            <a:ext cx="360050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OASE</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r>
              <a:rPr lang="en-US" altLang="zh-TW" sz="1400" dirty="0" smtClean="0">
                <a:latin typeface="+mn-ea"/>
              </a:rPr>
              <a:t>1/4</a:t>
            </a:r>
            <a:r>
              <a:rPr lang="zh-TW" altLang="en-US" sz="1400" dirty="0" smtClean="0">
                <a:latin typeface="+mn-ea"/>
              </a:rPr>
              <a:t>）</a:t>
            </a:r>
            <a:endParaRPr lang="zh-TW" altLang="en-US" sz="1400" dirty="0">
              <a:latin typeface="+mn-ea"/>
            </a:endParaRPr>
          </a:p>
          <a:p>
            <a:r>
              <a:rPr lang="en-US" altLang="zh-TW" sz="1400" dirty="0">
                <a:latin typeface="+mn-ea"/>
              </a:rPr>
              <a:t>    4.2</a:t>
            </a:r>
            <a:r>
              <a:rPr lang="zh-TW" altLang="en-US" sz="1400" dirty="0">
                <a:latin typeface="+mn-ea"/>
              </a:rPr>
              <a:t>　 動作確認（</a:t>
            </a:r>
            <a:r>
              <a:rPr lang="en-US" altLang="zh-TW" sz="1400" dirty="0" smtClean="0">
                <a:latin typeface="+mn-ea"/>
              </a:rPr>
              <a:t>2/4</a:t>
            </a:r>
            <a:r>
              <a:rPr lang="zh-TW" altLang="en-US" sz="1400" dirty="0" smtClean="0">
                <a:latin typeface="+mn-ea"/>
              </a:rPr>
              <a:t>）</a:t>
            </a:r>
            <a:endParaRPr lang="zh-TW" altLang="en-US" sz="1400" dirty="0">
              <a:latin typeface="+mn-ea"/>
            </a:endParaRPr>
          </a:p>
          <a:p>
            <a:r>
              <a:rPr lang="en-US" altLang="zh-TW" sz="1400" dirty="0">
                <a:latin typeface="+mn-ea"/>
              </a:rPr>
              <a:t>    4.3</a:t>
            </a:r>
            <a:r>
              <a:rPr lang="zh-TW" altLang="en-US" sz="1400" dirty="0">
                <a:latin typeface="+mn-ea"/>
              </a:rPr>
              <a:t>　 動作確認（</a:t>
            </a:r>
            <a:r>
              <a:rPr lang="en-US" altLang="zh-TW" sz="1400" dirty="0" smtClean="0">
                <a:latin typeface="+mn-ea"/>
              </a:rPr>
              <a:t>3/4</a:t>
            </a:r>
            <a:r>
              <a:rPr lang="zh-TW" altLang="en-US" sz="1400" dirty="0" smtClean="0">
                <a:latin typeface="+mn-ea"/>
              </a:rPr>
              <a:t>）</a:t>
            </a:r>
            <a:endParaRPr lang="zh-TW" altLang="en-US" sz="1400" dirty="0">
              <a:latin typeface="+mn-ea"/>
            </a:endParaRPr>
          </a:p>
          <a:p>
            <a:r>
              <a:rPr lang="en-US" altLang="zh-TW" sz="1400" dirty="0">
                <a:latin typeface="+mn-ea"/>
              </a:rPr>
              <a:t>    4.4</a:t>
            </a:r>
            <a:r>
              <a:rPr lang="zh-TW" altLang="en-US" sz="1400" dirty="0">
                <a:latin typeface="+mn-ea"/>
              </a:rPr>
              <a:t>　 動作確認（</a:t>
            </a:r>
            <a:r>
              <a:rPr lang="en-US" altLang="zh-TW" sz="1400" dirty="0" smtClean="0">
                <a:latin typeface="+mn-ea"/>
              </a:rPr>
              <a:t>4/4</a:t>
            </a:r>
            <a:r>
              <a:rPr lang="zh-TW" altLang="en-US" sz="1400" dirty="0" smtClean="0">
                <a:latin typeface="+mn-ea"/>
              </a:rPr>
              <a:t>）</a:t>
            </a:r>
            <a:endParaRPr lang="zh-TW" altLang="en-US" sz="1400" dirty="0">
              <a:latin typeface="+mn-ea"/>
            </a:endParaRPr>
          </a:p>
          <a:p>
            <a:endParaRPr lang="en-US" altLang="zh-TW" sz="1400" dirty="0">
              <a:latin typeface="+mn-ea"/>
            </a:endParaRPr>
          </a:p>
          <a:p>
            <a:pPr marL="342900" indent="-342900">
              <a:buFont typeface="+mj-lt"/>
              <a:buAutoNum type="arabicPeriod" startAt="5"/>
            </a:pPr>
            <a:r>
              <a:rPr lang="ja-JP" altLang="en-US" sz="1400" dirty="0" smtClean="0">
                <a:latin typeface="+mn-ea"/>
              </a:rPr>
              <a:t>参考</a:t>
            </a:r>
            <a:endParaRPr lang="en-US" altLang="ja-JP" sz="1400" dirty="0">
              <a:latin typeface="+mn-ea"/>
            </a:endParaRPr>
          </a:p>
          <a:p>
            <a:r>
              <a:rPr lang="en-US" altLang="ja-JP" sz="1400" dirty="0" smtClean="0">
                <a:latin typeface="+mn-ea"/>
              </a:rPr>
              <a:t>    5.1   </a:t>
            </a:r>
            <a:r>
              <a:rPr lang="ja-JP" altLang="en-US" sz="1400" dirty="0" smtClean="0">
                <a:latin typeface="+mn-ea"/>
              </a:rPr>
              <a:t>参考</a:t>
            </a:r>
            <a:endParaRPr lang="en-US" altLang="ja-JP" sz="1400" dirty="0">
              <a:latin typeface="+mn-ea"/>
            </a:endParaRPr>
          </a:p>
          <a:p>
            <a:endParaRPr lang="en-US" altLang="zh-TW" sz="1400" dirty="0">
              <a:latin typeface="+mn-ea"/>
            </a:endParaRPr>
          </a:p>
          <a:p>
            <a:r>
              <a:rPr lang="en-US" altLang="ja-JP" sz="1400" dirty="0" smtClean="0">
                <a:latin typeface="+mn-ea"/>
              </a:rPr>
              <a:t> </a:t>
            </a:r>
          </a:p>
          <a:p>
            <a:endParaRPr lang="en-US" altLang="ja-JP" sz="1400" dirty="0">
              <a:latin typeface="+mn-ea"/>
            </a:endParaRPr>
          </a:p>
        </p:txBody>
      </p:sp>
    </p:spTree>
    <p:extLst>
      <p:ext uri="{BB962C8B-B14F-4D97-AF65-F5344CB8AC3E}">
        <p14:creationId xmlns:p14="http://schemas.microsoft.com/office/powerpoint/2010/main" val="49792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環境構築</a:t>
            </a:r>
            <a:r>
              <a:rPr lang="ja-JP" altLang="en-US" dirty="0" smtClean="0"/>
              <a:t>（</a:t>
            </a:r>
            <a:r>
              <a:rPr lang="en-US" altLang="ja-JP" dirty="0"/>
              <a:t>8</a:t>
            </a:r>
            <a:r>
              <a:rPr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ja-JP" altLang="en-US" dirty="0"/>
              <a:t>アンサーファイル</a:t>
            </a:r>
            <a:r>
              <a:rPr lang="en-US" altLang="ja-JP" dirty="0"/>
              <a:t>(oase_answers.txt)</a:t>
            </a:r>
            <a:r>
              <a:rPr lang="ja-JP" altLang="en-US" dirty="0"/>
              <a:t>を</a:t>
            </a:r>
            <a:r>
              <a:rPr lang="ja-JP" altLang="en-US" dirty="0" smtClean="0"/>
              <a:t>編集</a:t>
            </a:r>
            <a:r>
              <a:rPr lang="en-US" altLang="ja-JP" dirty="0" smtClean="0"/>
              <a:t>(</a:t>
            </a:r>
            <a:r>
              <a:rPr lang="en-US" altLang="ja-JP" dirty="0"/>
              <a:t>3</a:t>
            </a:r>
            <a:r>
              <a:rPr lang="en-US" altLang="ja-JP" dirty="0" smtClean="0"/>
              <a:t>/3)</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070355565"/>
              </p:ext>
            </p:extLst>
          </p:nvPr>
        </p:nvGraphicFramePr>
        <p:xfrm>
          <a:off x="179513" y="1683186"/>
          <a:ext cx="8784000" cy="1956990"/>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648089">
                  <a:extLst>
                    <a:ext uri="{9D8B030D-6E8A-4147-A177-3AD203B41FA5}">
                      <a16:colId xmlns:a16="http://schemas.microsoft.com/office/drawing/2014/main" val="20001"/>
                    </a:ext>
                  </a:extLst>
                </a:gridCol>
                <a:gridCol w="2016280">
                  <a:extLst>
                    <a:ext uri="{9D8B030D-6E8A-4147-A177-3AD203B41FA5}">
                      <a16:colId xmlns:a16="http://schemas.microsoft.com/office/drawing/2014/main" val="20002"/>
                    </a:ext>
                  </a:extLst>
                </a:gridCol>
                <a:gridCol w="4319503">
                  <a:extLst>
                    <a:ext uri="{9D8B030D-6E8A-4147-A177-3AD203B41FA5}">
                      <a16:colId xmlns:a16="http://schemas.microsoft.com/office/drawing/2014/main" val="20003"/>
                    </a:ext>
                  </a:extLst>
                </a:gridCol>
              </a:tblGrid>
              <a:tr h="335834">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sz="1100" kern="100" dirty="0" err="1" smtClean="0">
                          <a:solidFill>
                            <a:schemeClr val="bg1"/>
                          </a:solidFill>
                          <a:effectLst/>
                        </a:rPr>
                        <a:t>oase_domain</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err="1" smtClean="0">
                          <a:effectLst/>
                          <a:latin typeface="Century" panose="02040604050505020304" pitchFamily="18" charset="0"/>
                          <a:ea typeface="ＭＳ 明朝" panose="02020609040205080304" pitchFamily="17" charset="-128"/>
                          <a:cs typeface="Times New Roman" panose="02020603050405020304" pitchFamily="18" charset="0"/>
                        </a:rPr>
                        <a:t>exastro-oase.local</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dirty="0" smtClean="0">
                          <a:solidFill>
                            <a:schemeClr val="dk1"/>
                          </a:solidFill>
                          <a:effectLst/>
                          <a:latin typeface="+mn-lt"/>
                          <a:ea typeface="+mn-ea"/>
                          <a:cs typeface="+mn-cs"/>
                        </a:rPr>
                        <a:t>OASE</a:t>
                      </a:r>
                      <a:r>
                        <a:rPr kumimoji="1" lang="ja-JP" altLang="en-US" sz="1100" kern="100" dirty="0" smtClean="0">
                          <a:solidFill>
                            <a:schemeClr val="dk1"/>
                          </a:solidFill>
                          <a:effectLst/>
                          <a:latin typeface="+mn-lt"/>
                          <a:ea typeface="+mn-ea"/>
                          <a:cs typeface="+mn-cs"/>
                        </a:rPr>
                        <a:t>のドメイン名</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1"/>
                  </a:ext>
                </a:extLst>
              </a:tr>
              <a:tr h="642086">
                <a:tc>
                  <a:txBody>
                    <a:bodyPr/>
                    <a:lstStyle/>
                    <a:p>
                      <a:pPr algn="just">
                        <a:spcAft>
                          <a:spcPts val="0"/>
                        </a:spcAft>
                      </a:pPr>
                      <a:r>
                        <a:rPr lang="en-US" sz="1100" kern="100" dirty="0" err="1" smtClean="0">
                          <a:solidFill>
                            <a:schemeClr val="bg1"/>
                          </a:solidFill>
                          <a:effectLst/>
                        </a:rPr>
                        <a:t>certificate_path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ja-JP" altLang="en-US" sz="1100" kern="100" dirty="0">
                          <a:effectLst/>
                          <a:latin typeface="+mn-lt"/>
                          <a:ea typeface="+mn-ea"/>
                          <a:cs typeface="+mn-cs"/>
                        </a:rPr>
                        <a:t>任意</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サーバ証明書に使用するファイルのファイルパス</a:t>
                      </a:r>
                      <a:endParaRPr lang="en-US" altLang="ja-JP" sz="1100" kern="100" dirty="0" smtClean="0">
                        <a:effectLst/>
                        <a:latin typeface="+mn-lt"/>
                        <a:ea typeface="+mn-ea"/>
                        <a:cs typeface="+mn-cs"/>
                      </a:endParaRPr>
                    </a:p>
                    <a:p>
                      <a:pPr algn="just">
                        <a:spcAft>
                          <a:spcPts val="0"/>
                        </a:spcAft>
                      </a:pPr>
                      <a:r>
                        <a:rPr lang="en-US" altLang="ja-JP" sz="1100" kern="100" dirty="0" smtClean="0">
                          <a:effectLst/>
                          <a:latin typeface="+mn-lt"/>
                          <a:ea typeface="+mn-ea"/>
                          <a:cs typeface="+mn-cs"/>
                        </a:rPr>
                        <a:t>(</a:t>
                      </a: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証明書使用時のみ入力。絶対パスで指定してください</a:t>
                      </a:r>
                      <a:r>
                        <a:rPr lang="en-US" altLang="ja-JP" sz="1100" kern="100" dirty="0" smtClean="0">
                          <a:effectLst/>
                          <a:latin typeface="+mn-lt"/>
                          <a:ea typeface="+mn-ea"/>
                          <a:cs typeface="+mn-cs"/>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643236">
                <a:tc>
                  <a:txBody>
                    <a:bodyPr/>
                    <a:lstStyle/>
                    <a:p>
                      <a:pPr algn="just">
                        <a:spcAft>
                          <a:spcPts val="0"/>
                        </a:spcAft>
                      </a:pPr>
                      <a:r>
                        <a:rPr lang="en-US" sz="1100" kern="100" dirty="0" err="1" smtClean="0">
                          <a:solidFill>
                            <a:schemeClr val="bg1"/>
                          </a:solidFill>
                          <a:effectLst/>
                        </a:rPr>
                        <a:t>private_key_path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ja-JP" altLang="en-US" sz="1100" kern="100" dirty="0">
                          <a:effectLst/>
                          <a:latin typeface="+mn-lt"/>
                          <a:ea typeface="+mn-ea"/>
                          <a:cs typeface="+mn-cs"/>
                        </a:rPr>
                        <a:t>任意</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秘密鍵に使用するファイルのファイルパス</a:t>
                      </a:r>
                      <a:endParaRPr lang="en-US" altLang="ja-JP" sz="1100" kern="100" dirty="0" smtClean="0">
                        <a:effectLst/>
                        <a:latin typeface="+mn-lt"/>
                        <a:ea typeface="+mn-ea"/>
                        <a:cs typeface="+mn-cs"/>
                      </a:endParaRPr>
                    </a:p>
                    <a:p>
                      <a:pPr algn="just">
                        <a:spcAft>
                          <a:spcPts val="0"/>
                        </a:spcAft>
                      </a:pPr>
                      <a:r>
                        <a:rPr lang="en-US" altLang="ja-JP" sz="1100" kern="100" dirty="0" smtClean="0">
                          <a:effectLst/>
                          <a:latin typeface="+mn-lt"/>
                          <a:ea typeface="+mn-ea"/>
                          <a:cs typeface="+mn-cs"/>
                        </a:rPr>
                        <a:t>(</a:t>
                      </a: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秘密鍵使用時のみ入力。絶対パスで指定してください</a:t>
                      </a:r>
                      <a:r>
                        <a:rPr lang="en-US" altLang="ja-JP" sz="1100" kern="100" dirty="0" smtClean="0">
                          <a:effectLst/>
                          <a:latin typeface="+mn-lt"/>
                          <a:ea typeface="+mn-ea"/>
                          <a:cs typeface="+mn-cs"/>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3928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3.12</a:t>
            </a:r>
            <a:r>
              <a:rPr kumimoji="1" lang="ja-JP" altLang="en-US" dirty="0"/>
              <a:t>　</a:t>
            </a:r>
            <a:r>
              <a:rPr lang="ja-JP" altLang="en-US" dirty="0"/>
              <a:t>環境構築</a:t>
            </a:r>
            <a:r>
              <a:rPr lang="ja-JP" altLang="en-US" dirty="0" smtClean="0"/>
              <a:t>（</a:t>
            </a:r>
            <a:r>
              <a:rPr lang="en-US" altLang="ja-JP" dirty="0"/>
              <a:t>9</a:t>
            </a:r>
            <a:r>
              <a:rPr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ユーザ指定サーバ証明書・秘密鍵について</a:t>
            </a:r>
            <a:endParaRPr lang="en-US" altLang="ja-JP" dirty="0"/>
          </a:p>
          <a:p>
            <a:pPr lvl="1"/>
            <a:r>
              <a:rPr lang="ja-JP" altLang="en-US" dirty="0" smtClean="0"/>
              <a:t>サーバ</a:t>
            </a:r>
            <a:r>
              <a:rPr lang="ja-JP" altLang="en-US" dirty="0"/>
              <a:t>証明書</a:t>
            </a:r>
            <a:r>
              <a:rPr lang="ja-JP" altLang="en-US" dirty="0" smtClean="0"/>
              <a:t>と秘密鍵にユーザが用意したファイルを使用することができます。使用する場合は、サーバ証明書と秘密鍵の両方を用意し、アンサーファイル</a:t>
            </a:r>
            <a:r>
              <a:rPr lang="en-US" altLang="ja-JP" dirty="0" smtClean="0"/>
              <a:t>(oase_answers.txt)</a:t>
            </a:r>
            <a:r>
              <a:rPr lang="ja-JP" altLang="en-US" dirty="0" smtClean="0"/>
              <a:t>の「</a:t>
            </a:r>
            <a:r>
              <a:rPr lang="en-US" altLang="ja-JP" dirty="0" err="1" smtClean="0"/>
              <a:t>certificate_path</a:t>
            </a:r>
            <a:r>
              <a:rPr lang="ja-JP" altLang="en-US" dirty="0" smtClean="0"/>
              <a:t>」と「</a:t>
            </a:r>
            <a:r>
              <a:rPr lang="en-US" altLang="ja-JP" dirty="0" err="1" smtClean="0"/>
              <a:t>private_key_path</a:t>
            </a:r>
            <a:r>
              <a:rPr lang="ja-JP" altLang="en-US" dirty="0" smtClean="0"/>
              <a:t>」の両方にファイルパスを入力してください。証明書と秘密鍵どちらか片方のみの使用はできません。</a:t>
            </a:r>
            <a:r>
              <a:rPr lang="en-US" altLang="ja-JP" dirty="0"/>
              <a:t/>
            </a:r>
            <a:br>
              <a:rPr lang="en-US" altLang="ja-JP" dirty="0"/>
            </a:br>
            <a:endParaRPr lang="en-US" altLang="ja-JP" dirty="0" smtClean="0"/>
          </a:p>
          <a:p>
            <a:pPr lvl="1"/>
            <a:r>
              <a:rPr lang="ja-JP" altLang="en-US" dirty="0" smtClean="0"/>
              <a:t>サーバ</a:t>
            </a:r>
            <a:r>
              <a:rPr lang="ja-JP" altLang="en-US" dirty="0"/>
              <a:t>証明書</a:t>
            </a:r>
            <a:r>
              <a:rPr lang="ja-JP" altLang="en-US" dirty="0" smtClean="0"/>
              <a:t>に中間証明書が付属している場合は、サーバ証明書に中間</a:t>
            </a:r>
            <a:r>
              <a:rPr lang="ja-JP" altLang="en-US" dirty="0"/>
              <a:t>証明書</a:t>
            </a:r>
            <a:r>
              <a:rPr lang="ja-JP" altLang="en-US" dirty="0" smtClean="0"/>
              <a:t>を</a:t>
            </a:r>
            <a:r>
              <a:rPr lang="ja-JP" altLang="en-US" dirty="0"/>
              <a:t>連結</a:t>
            </a:r>
            <a:r>
              <a:rPr lang="ja-JP" altLang="en-US" dirty="0" smtClean="0"/>
              <a:t>して</a:t>
            </a:r>
            <a:r>
              <a:rPr lang="ja-JP" altLang="en-US" dirty="0"/>
              <a:t>ファイル</a:t>
            </a:r>
            <a:r>
              <a:rPr lang="ja-JP" altLang="en-US" dirty="0" smtClean="0"/>
              <a:t>を</a:t>
            </a:r>
            <a:r>
              <a:rPr lang="ja-JP" altLang="en-US" dirty="0"/>
              <a:t>作成</a:t>
            </a:r>
            <a:r>
              <a:rPr lang="ja-JP" altLang="en-US" dirty="0" smtClean="0"/>
              <a:t>し、「</a:t>
            </a:r>
            <a:r>
              <a:rPr lang="en-US" altLang="ja-JP" dirty="0" err="1" smtClean="0"/>
              <a:t>certificate_path</a:t>
            </a:r>
            <a:r>
              <a:rPr lang="ja-JP" altLang="en-US" dirty="0" smtClean="0"/>
              <a:t>」に作成したファイルのパスを指定してください。</a:t>
            </a:r>
            <a:r>
              <a:rPr lang="en-US" altLang="ja-JP" dirty="0" smtClean="0"/>
              <a:t/>
            </a:r>
            <a:br>
              <a:rPr lang="en-US" altLang="ja-JP" dirty="0" smtClean="0"/>
            </a:br>
            <a:r>
              <a:rPr lang="en-US" altLang="ja-JP" dirty="0" smtClean="0"/>
              <a:t/>
            </a:r>
            <a:br>
              <a:rPr lang="en-US" altLang="ja-JP" dirty="0" smtClean="0"/>
            </a:br>
            <a:r>
              <a:rPr lang="ja-JP" altLang="en-US" dirty="0" smtClean="0"/>
              <a:t>作成コマンド例</a:t>
            </a:r>
            <a:endParaRPr lang="en-US" altLang="ja-JP" dirty="0"/>
          </a:p>
          <a:p>
            <a:pPr marL="180000" lvl="1" indent="0">
              <a:buNone/>
            </a:pPr>
            <a:r>
              <a:rPr lang="ja-JP" altLang="en-US" sz="1400" dirty="0" smtClean="0"/>
              <a:t>　</a:t>
            </a:r>
            <a:r>
              <a:rPr lang="en-US" altLang="ja-JP" sz="1400" dirty="0" smtClean="0"/>
              <a:t># cat [</a:t>
            </a:r>
            <a:r>
              <a:rPr lang="ja-JP" altLang="en-US" sz="1400" dirty="0" smtClean="0"/>
              <a:t>サーバ証明書ファイル</a:t>
            </a:r>
            <a:r>
              <a:rPr lang="en-US" altLang="ja-JP" sz="1400" dirty="0" smtClean="0"/>
              <a:t>] [</a:t>
            </a:r>
            <a:r>
              <a:rPr lang="ja-JP" altLang="en-US" sz="1400" dirty="0" smtClean="0"/>
              <a:t>中間証明書ファイル</a:t>
            </a:r>
            <a:r>
              <a:rPr lang="en-US" altLang="ja-JP" sz="1400" dirty="0" smtClean="0"/>
              <a:t>] &gt; [</a:t>
            </a:r>
            <a:r>
              <a:rPr lang="ja-JP" altLang="en-US" sz="1400" dirty="0" smtClean="0"/>
              <a:t>連結済サーバ証明書ファイル</a:t>
            </a:r>
            <a:r>
              <a:rPr lang="en-US" altLang="ja-JP" sz="1400" dirty="0" smtClean="0"/>
              <a:t>]</a:t>
            </a:r>
          </a:p>
          <a:p>
            <a:pPr marL="180000" lvl="1" indent="0">
              <a:buNone/>
            </a:pPr>
            <a:r>
              <a:rPr lang="ja-JP" altLang="en-US" sz="1400" dirty="0"/>
              <a:t>　</a:t>
            </a:r>
            <a:endParaRPr lang="en-US" altLang="ja-JP" dirty="0"/>
          </a:p>
          <a:p>
            <a:pPr lvl="1"/>
            <a:r>
              <a:rPr lang="ja-JP" altLang="en-US" dirty="0" smtClean="0"/>
              <a:t>「</a:t>
            </a:r>
            <a:r>
              <a:rPr lang="en-US" altLang="ja-JP" dirty="0" err="1" smtClean="0"/>
              <a:t>certificate_path</a:t>
            </a:r>
            <a:r>
              <a:rPr lang="ja-JP" altLang="en-US" dirty="0" smtClean="0"/>
              <a:t>」と「</a:t>
            </a:r>
            <a:r>
              <a:rPr lang="en-US" altLang="ja-JP" dirty="0" err="1" smtClean="0"/>
              <a:t>private_key_path</a:t>
            </a:r>
            <a:r>
              <a:rPr lang="ja-JP" altLang="en-US" dirty="0" smtClean="0"/>
              <a:t>」に入力がない場合は、</a:t>
            </a:r>
            <a:r>
              <a:rPr lang="en-US" altLang="ja-JP" dirty="0" smtClean="0"/>
              <a:t>OASE</a:t>
            </a:r>
            <a:r>
              <a:rPr lang="ja-JP" altLang="en-US" dirty="0" smtClean="0"/>
              <a:t>インストーラーがアンサーファイルの「</a:t>
            </a:r>
            <a:r>
              <a:rPr lang="en-US" altLang="ja-JP" dirty="0" err="1" smtClean="0"/>
              <a:t>oase_domain</a:t>
            </a:r>
            <a:r>
              <a:rPr lang="ja-JP" altLang="en-US" dirty="0" smtClean="0"/>
              <a:t>」の値を使用して自己証明書を作成・設置します。</a:t>
            </a:r>
            <a:endParaRPr lang="en-US" altLang="ja-JP" dirty="0" smtClean="0"/>
          </a:p>
          <a:p>
            <a:pPr marL="180000" lvl="1" indent="0">
              <a:buNone/>
            </a:pPr>
            <a:r>
              <a:rPr lang="ja-JP" altLang="en-US" dirty="0" smtClean="0"/>
              <a:t>（</a:t>
            </a:r>
            <a:r>
              <a:rPr lang="en-US" altLang="ja-JP" dirty="0" smtClean="0"/>
              <a:t>※</a:t>
            </a:r>
            <a:r>
              <a:rPr lang="ja-JP" altLang="en-US" dirty="0" smtClean="0"/>
              <a:t>「</a:t>
            </a:r>
            <a:r>
              <a:rPr lang="en-US" altLang="ja-JP" dirty="0" err="1" smtClean="0"/>
              <a:t>oase_domain</a:t>
            </a:r>
            <a:r>
              <a:rPr lang="ja-JP" altLang="en-US" dirty="0" smtClean="0"/>
              <a:t>」の値を自己証明書作成時のコモンネーム、ならびに自己証明書と秘密鍵のファイル名に使用します）</a:t>
            </a:r>
            <a:endParaRPr lang="en-US" altLang="ja-JP" dirty="0" smtClean="0"/>
          </a:p>
        </p:txBody>
      </p:sp>
    </p:spTree>
    <p:extLst>
      <p:ext uri="{BB962C8B-B14F-4D97-AF65-F5344CB8AC3E}">
        <p14:creationId xmlns:p14="http://schemas.microsoft.com/office/powerpoint/2010/main" val="1246241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3.13</a:t>
            </a:r>
            <a:r>
              <a:rPr kumimoji="1" lang="ja-JP" altLang="en-US" dirty="0"/>
              <a:t>　</a:t>
            </a:r>
            <a:r>
              <a:rPr lang="ja-JP" altLang="en-US" dirty="0"/>
              <a:t>環境構築</a:t>
            </a:r>
            <a:r>
              <a:rPr lang="ja-JP" altLang="en-US" dirty="0" smtClean="0"/>
              <a:t>（</a:t>
            </a:r>
            <a:r>
              <a:rPr lang="en-US" altLang="ja-JP" dirty="0" smtClean="0"/>
              <a:t>10/16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インストール時にサーバ証明書と秘密鍵は「</a:t>
            </a:r>
            <a:r>
              <a:rPr lang="en-US" altLang="ja-JP" dirty="0"/>
              <a:t>/</a:t>
            </a:r>
            <a:r>
              <a:rPr lang="en-US" altLang="ja-JP" dirty="0" err="1"/>
              <a:t>etc</a:t>
            </a:r>
            <a:r>
              <a:rPr lang="en-US" altLang="ja-JP" dirty="0"/>
              <a:t>/</a:t>
            </a:r>
            <a:r>
              <a:rPr lang="en-US" altLang="ja-JP" dirty="0" err="1"/>
              <a:t>pki</a:t>
            </a:r>
            <a:r>
              <a:rPr lang="en-US" altLang="ja-JP" dirty="0"/>
              <a:t>/</a:t>
            </a:r>
            <a:r>
              <a:rPr lang="en-US" altLang="ja-JP" dirty="0" err="1"/>
              <a:t>tls</a:t>
            </a:r>
            <a:r>
              <a:rPr lang="en-US" altLang="ja-JP" dirty="0"/>
              <a:t>/certs</a:t>
            </a:r>
            <a:r>
              <a:rPr lang="ja-JP" altLang="en-US" dirty="0"/>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r>
              <a:rPr lang="ja-JP" altLang="en-US" dirty="0" smtClean="0"/>
              <a:t>。</a:t>
            </a:r>
            <a:endParaRPr lang="en-US" altLang="ja-JP" dirty="0" smtClean="0"/>
          </a:p>
          <a:p>
            <a:pPr lvl="1"/>
            <a:endParaRPr lang="en-US" altLang="ja-JP" dirty="0"/>
          </a:p>
          <a:p>
            <a:pPr lvl="1"/>
            <a:r>
              <a:rPr lang="ja-JP" altLang="en-US" dirty="0" smtClean="0"/>
              <a:t>アンインストール</a:t>
            </a:r>
            <a:r>
              <a:rPr lang="ja-JP" altLang="en-US" dirty="0"/>
              <a:t>では、アンサーファイル</a:t>
            </a:r>
            <a:r>
              <a:rPr lang="en-US" altLang="ja-JP" dirty="0" smtClean="0"/>
              <a:t>(oase_answers.txt</a:t>
            </a:r>
            <a:r>
              <a:rPr lang="en-US" altLang="ja-JP" dirty="0"/>
              <a:t>)</a:t>
            </a:r>
            <a:r>
              <a:rPr lang="ja-JP" altLang="en-US" dirty="0"/>
              <a:t>の「</a:t>
            </a:r>
            <a:r>
              <a:rPr lang="en-US" altLang="ja-JP" dirty="0"/>
              <a:t>certificate_path</a:t>
            </a:r>
            <a:r>
              <a:rPr lang="ja-JP" altLang="en-US" dirty="0"/>
              <a:t>」と「</a:t>
            </a:r>
            <a:r>
              <a:rPr lang="en-US" altLang="ja-JP" dirty="0"/>
              <a:t>private_key_path</a:t>
            </a:r>
            <a:r>
              <a:rPr lang="ja-JP" altLang="en-US" dirty="0"/>
              <a:t>」の両方にファイル指定がある場合は、それらの指定されたファイルの削除を行い、ファイル指定がない場合は、アンサーファイルの</a:t>
            </a:r>
            <a:r>
              <a:rPr lang="ja-JP" altLang="en-US" dirty="0" smtClean="0"/>
              <a:t>「</a:t>
            </a:r>
            <a:r>
              <a:rPr lang="en-US" altLang="ja-JP" dirty="0" err="1" smtClean="0"/>
              <a:t>oase_domain</a:t>
            </a:r>
            <a:r>
              <a:rPr lang="ja-JP" altLang="en-US" dirty="0"/>
              <a:t>」に指定されている名前を使用したファイルを削除します</a:t>
            </a:r>
            <a:endParaRPr lang="en-US" altLang="ja-JP" dirty="0"/>
          </a:p>
        </p:txBody>
      </p:sp>
    </p:spTree>
    <p:extLst>
      <p:ext uri="{BB962C8B-B14F-4D97-AF65-F5344CB8AC3E}">
        <p14:creationId xmlns:p14="http://schemas.microsoft.com/office/powerpoint/2010/main" val="1644366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915281" y="1450564"/>
            <a:ext cx="5312464" cy="5002624"/>
          </a:xfrm>
          <a:prstGeom prst="rect">
            <a:avLst/>
          </a:prstGeom>
        </p:spPr>
      </p:pic>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smtClean="0"/>
              <a:t>11/16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 </a:t>
            </a:r>
            <a:r>
              <a:rPr lang="en-US" altLang="ja-JP" dirty="0" smtClean="0"/>
              <a:t>1/4</a:t>
            </a:r>
            <a:endParaRPr lang="en-US" altLang="ja-JP" dirty="0"/>
          </a:p>
          <a:p>
            <a:pPr lvl="1"/>
            <a:r>
              <a:rPr lang="ja-JP" altLang="en-US" dirty="0"/>
              <a:t>アンサーファイル</a:t>
            </a:r>
            <a:r>
              <a:rPr lang="en-US" altLang="ja-JP" dirty="0"/>
              <a:t>(oase_answers.txt)</a:t>
            </a:r>
            <a:r>
              <a:rPr lang="ja-JP" altLang="en-US" dirty="0"/>
              <a:t>の記述サンプルを以下に示します</a:t>
            </a:r>
            <a:r>
              <a:rPr lang="en-US" altLang="ja-JP" dirty="0"/>
              <a:t/>
            </a:r>
            <a:br>
              <a:rPr lang="en-US" altLang="ja-JP" dirty="0"/>
            </a:br>
            <a:endParaRPr lang="en-US" altLang="ja-JP" dirty="0"/>
          </a:p>
          <a:p>
            <a:endParaRPr lang="en-US" altLang="ja-JP" dirty="0"/>
          </a:p>
          <a:p>
            <a:pPr lvl="1"/>
            <a:endParaRPr lang="en-US" altLang="ja-JP" dirty="0"/>
          </a:p>
        </p:txBody>
      </p:sp>
      <p:cxnSp>
        <p:nvCxnSpPr>
          <p:cNvPr id="7" name="直線コネクタ 6"/>
          <p:cNvCxnSpPr/>
          <p:nvPr/>
        </p:nvCxnSpPr>
        <p:spPr bwMode="auto">
          <a:xfrm>
            <a:off x="3037756" y="4249052"/>
            <a:ext cx="64809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030943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3.15</a:t>
            </a:r>
            <a:r>
              <a:rPr lang="ja-JP" altLang="en-US" dirty="0"/>
              <a:t>　環境構築</a:t>
            </a:r>
            <a:r>
              <a:rPr lang="ja-JP" altLang="en-US" dirty="0" smtClean="0"/>
              <a:t>（</a:t>
            </a:r>
            <a:r>
              <a:rPr lang="en-US" altLang="ja-JP" dirty="0" smtClean="0"/>
              <a:t>12/16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a:t>
            </a:r>
            <a:r>
              <a:rPr lang="en-US" altLang="ja-JP" dirty="0"/>
              <a:t> </a:t>
            </a:r>
            <a:r>
              <a:rPr lang="en-US" altLang="ja-JP" dirty="0" smtClean="0"/>
              <a:t>2/4</a:t>
            </a:r>
            <a:endParaRPr lang="en-US" altLang="ja-JP" dirty="0"/>
          </a:p>
          <a:p>
            <a:pPr lvl="1"/>
            <a:endParaRPr lang="en-US" altLang="ja-JP" dirty="0"/>
          </a:p>
        </p:txBody>
      </p:sp>
      <p:pic>
        <p:nvPicPr>
          <p:cNvPr id="5" name="図 4"/>
          <p:cNvPicPr>
            <a:picLocks noChangeAspect="1"/>
          </p:cNvPicPr>
          <p:nvPr/>
        </p:nvPicPr>
        <p:blipFill>
          <a:blip r:embed="rId2"/>
          <a:stretch>
            <a:fillRect/>
          </a:stretch>
        </p:blipFill>
        <p:spPr>
          <a:xfrm>
            <a:off x="2134843" y="1196690"/>
            <a:ext cx="4873340" cy="5141178"/>
          </a:xfrm>
          <a:prstGeom prst="rect">
            <a:avLst/>
          </a:prstGeom>
        </p:spPr>
      </p:pic>
      <p:cxnSp>
        <p:nvCxnSpPr>
          <p:cNvPr id="7" name="直線コネクタ 6"/>
          <p:cNvCxnSpPr/>
          <p:nvPr/>
        </p:nvCxnSpPr>
        <p:spPr bwMode="auto">
          <a:xfrm>
            <a:off x="2555720" y="1667307"/>
            <a:ext cx="36005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905307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3.16</a:t>
            </a:r>
            <a:r>
              <a:rPr lang="ja-JP" altLang="en-US" dirty="0"/>
              <a:t>　環境構築</a:t>
            </a:r>
            <a:r>
              <a:rPr lang="ja-JP" altLang="en-US" dirty="0" smtClean="0"/>
              <a:t>（</a:t>
            </a:r>
            <a:r>
              <a:rPr lang="en-US" altLang="ja-JP" dirty="0" smtClean="0"/>
              <a:t>13/16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a:t>
            </a:r>
            <a:r>
              <a:rPr lang="en-US" altLang="ja-JP" dirty="0"/>
              <a:t> </a:t>
            </a:r>
            <a:r>
              <a:rPr lang="en-US" altLang="ja-JP" dirty="0" smtClean="0"/>
              <a:t>3/4</a:t>
            </a:r>
            <a:endParaRPr lang="en-US" altLang="ja-JP" dirty="0"/>
          </a:p>
          <a:p>
            <a:pPr lvl="1"/>
            <a:endParaRPr lang="en-US" altLang="ja-JP" dirty="0"/>
          </a:p>
        </p:txBody>
      </p:sp>
      <p:pic>
        <p:nvPicPr>
          <p:cNvPr id="4" name="図 3"/>
          <p:cNvPicPr>
            <a:picLocks noChangeAspect="1"/>
          </p:cNvPicPr>
          <p:nvPr/>
        </p:nvPicPr>
        <p:blipFill>
          <a:blip r:embed="rId2"/>
          <a:stretch>
            <a:fillRect/>
          </a:stretch>
        </p:blipFill>
        <p:spPr>
          <a:xfrm>
            <a:off x="2353723" y="1196690"/>
            <a:ext cx="4435580" cy="5207596"/>
          </a:xfrm>
          <a:prstGeom prst="rect">
            <a:avLst/>
          </a:prstGeom>
        </p:spPr>
      </p:pic>
      <p:cxnSp>
        <p:nvCxnSpPr>
          <p:cNvPr id="7" name="直線コネクタ 6"/>
          <p:cNvCxnSpPr/>
          <p:nvPr/>
        </p:nvCxnSpPr>
        <p:spPr bwMode="auto">
          <a:xfrm>
            <a:off x="3059790" y="5157240"/>
            <a:ext cx="50407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直線コネクタ 8"/>
          <p:cNvCxnSpPr/>
          <p:nvPr/>
        </p:nvCxnSpPr>
        <p:spPr bwMode="auto">
          <a:xfrm>
            <a:off x="2785453" y="6165380"/>
            <a:ext cx="346347"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270756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3.17</a:t>
            </a:r>
            <a:r>
              <a:rPr lang="ja-JP" altLang="en-US" dirty="0"/>
              <a:t>　環境構築</a:t>
            </a:r>
            <a:r>
              <a:rPr lang="ja-JP" altLang="en-US" dirty="0" smtClean="0"/>
              <a:t>（</a:t>
            </a:r>
            <a:r>
              <a:rPr lang="en-US" altLang="ja-JP" dirty="0" smtClean="0"/>
              <a:t>14/16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a:t>
            </a:r>
            <a:r>
              <a:rPr lang="en-US" altLang="ja-JP" dirty="0"/>
              <a:t> 4</a:t>
            </a:r>
            <a:r>
              <a:rPr lang="en-US" altLang="ja-JP" dirty="0" smtClean="0"/>
              <a:t>/4</a:t>
            </a:r>
            <a:endParaRPr lang="en-US" altLang="ja-JP" dirty="0"/>
          </a:p>
          <a:p>
            <a:pPr lvl="1"/>
            <a:endParaRPr lang="en-US" altLang="ja-JP" dirty="0"/>
          </a:p>
        </p:txBody>
      </p:sp>
      <p:pic>
        <p:nvPicPr>
          <p:cNvPr id="6" name="図 5"/>
          <p:cNvPicPr>
            <a:picLocks noChangeAspect="1"/>
          </p:cNvPicPr>
          <p:nvPr/>
        </p:nvPicPr>
        <p:blipFill>
          <a:blip r:embed="rId2"/>
          <a:stretch>
            <a:fillRect/>
          </a:stretch>
        </p:blipFill>
        <p:spPr>
          <a:xfrm>
            <a:off x="2339690" y="1196690"/>
            <a:ext cx="4376458" cy="5070609"/>
          </a:xfrm>
          <a:prstGeom prst="rect">
            <a:avLst/>
          </a:prstGeom>
        </p:spPr>
      </p:pic>
    </p:spTree>
    <p:extLst>
      <p:ext uri="{BB962C8B-B14F-4D97-AF65-F5344CB8AC3E}">
        <p14:creationId xmlns:p14="http://schemas.microsoft.com/office/powerpoint/2010/main" val="1871746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3.18</a:t>
            </a:r>
            <a:r>
              <a:rPr lang="ja-JP" altLang="en-US" dirty="0"/>
              <a:t>　環境構築</a:t>
            </a:r>
            <a:r>
              <a:rPr lang="ja-JP" altLang="en-US" dirty="0" smtClean="0"/>
              <a:t>（</a:t>
            </a:r>
            <a:r>
              <a:rPr lang="en-US" altLang="ja-JP" dirty="0" smtClean="0"/>
              <a:t>15/16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85000" lnSpcReduction="20000"/>
          </a:bodyPr>
          <a:lstStyle/>
          <a:p>
            <a:r>
              <a:rPr lang="en-US" altLang="ja-JP" dirty="0" smtClean="0"/>
              <a:t>OASE</a:t>
            </a:r>
            <a:r>
              <a:rPr lang="ja-JP" altLang="en-US" dirty="0" smtClean="0"/>
              <a:t>インストーラー</a:t>
            </a:r>
            <a:r>
              <a:rPr lang="en-US" altLang="ja-JP" dirty="0" smtClean="0"/>
              <a:t>(</a:t>
            </a:r>
            <a:r>
              <a:rPr lang="ja-JP" altLang="en-US" dirty="0" smtClean="0"/>
              <a:t>オフラインインストール</a:t>
            </a:r>
            <a:r>
              <a:rPr lang="en-US" altLang="ja-JP" dirty="0" smtClean="0"/>
              <a:t>)</a:t>
            </a:r>
            <a:r>
              <a:rPr lang="ja-JP" altLang="en-US" dirty="0" smtClean="0"/>
              <a:t>実行</a:t>
            </a:r>
            <a:endParaRPr lang="en-US" altLang="ja-JP" dirty="0"/>
          </a:p>
          <a:p>
            <a:pPr lvl="1"/>
            <a:r>
              <a:rPr lang="ja-JP" altLang="en-US" dirty="0"/>
              <a:t>以下</a:t>
            </a:r>
            <a:r>
              <a:rPr lang="ja-JP" altLang="en-US" dirty="0" smtClean="0"/>
              <a:t>の</a:t>
            </a:r>
            <a:r>
              <a:rPr lang="ja-JP" altLang="en-US" dirty="0"/>
              <a:t>コマンド</a:t>
            </a:r>
            <a:r>
              <a:rPr lang="ja-JP" altLang="en-US" dirty="0" smtClean="0"/>
              <a:t>で、</a:t>
            </a:r>
            <a:r>
              <a:rPr lang="en-US" altLang="ja-JP" dirty="0" smtClean="0"/>
              <a:t>OASE</a:t>
            </a:r>
            <a:r>
              <a:rPr lang="ja-JP" altLang="en-US" dirty="0" smtClean="0"/>
              <a:t>インストーラー</a:t>
            </a:r>
            <a:r>
              <a:rPr lang="en-US" altLang="ja-JP" dirty="0" smtClean="0"/>
              <a:t>(</a:t>
            </a:r>
            <a:r>
              <a:rPr lang="ja-JP" altLang="en-US" dirty="0" smtClean="0"/>
              <a:t>オフラインインストール</a:t>
            </a:r>
            <a:r>
              <a:rPr lang="en-US" altLang="ja-JP" dirty="0" smtClean="0"/>
              <a:t>)</a:t>
            </a:r>
            <a:r>
              <a:rPr lang="ja-JP" altLang="en-US" dirty="0" smtClean="0"/>
              <a:t>を実行します。</a:t>
            </a:r>
            <a:r>
              <a:rPr lang="en-US" altLang="ja-JP" dirty="0"/>
              <a:t/>
            </a:r>
            <a:br>
              <a:rPr lang="en-US" altLang="ja-JP" dirty="0"/>
            </a:br>
            <a:r>
              <a:rPr lang="en-US" altLang="ja-JP" dirty="0"/>
              <a:t/>
            </a:r>
            <a:br>
              <a:rPr lang="en-US" altLang="ja-JP" dirty="0"/>
            </a:br>
            <a:r>
              <a:rPr lang="en-US" altLang="ja-JP" sz="1400" dirty="0" smtClean="0"/>
              <a:t># </a:t>
            </a:r>
            <a:r>
              <a:rPr lang="en-US" altLang="ja-JP" sz="1400" dirty="0" err="1" smtClean="0"/>
              <a:t>sh</a:t>
            </a:r>
            <a:r>
              <a:rPr lang="en-US" altLang="ja-JP" sz="1400" dirty="0" smtClean="0"/>
              <a:t> oase_installer.sh</a:t>
            </a:r>
            <a:endParaRPr lang="en-US" altLang="ja-JP" dirty="0"/>
          </a:p>
          <a:p>
            <a:endParaRPr lang="en-US" altLang="ja-JP" dirty="0" smtClean="0"/>
          </a:p>
          <a:p>
            <a:r>
              <a:rPr lang="ja-JP" altLang="en-US" dirty="0"/>
              <a:t>処理</a:t>
            </a:r>
            <a:r>
              <a:rPr lang="ja-JP" altLang="en-US" dirty="0" smtClean="0"/>
              <a:t>の</a:t>
            </a:r>
            <a:r>
              <a:rPr lang="ja-JP" altLang="en-US" dirty="0"/>
              <a:t>確認</a:t>
            </a:r>
            <a:endParaRPr lang="en-US" altLang="ja-JP" dirty="0"/>
          </a:p>
          <a:p>
            <a:pPr lvl="1"/>
            <a:r>
              <a:rPr lang="ja-JP" altLang="en-US" dirty="0" smtClean="0"/>
              <a:t>環境構築</a:t>
            </a:r>
            <a:r>
              <a:rPr lang="ja-JP" altLang="en-US" dirty="0"/>
              <a:t>ツール</a:t>
            </a:r>
            <a:r>
              <a:rPr lang="ja-JP" altLang="en-US" dirty="0" smtClean="0"/>
              <a:t>を</a:t>
            </a:r>
            <a:r>
              <a:rPr lang="ja-JP" altLang="en-US" dirty="0"/>
              <a:t>実行</a:t>
            </a:r>
            <a:r>
              <a:rPr lang="ja-JP" altLang="en-US" dirty="0" smtClean="0"/>
              <a:t>すると、</a:t>
            </a:r>
            <a:r>
              <a:rPr lang="en-US" altLang="ja-JP" dirty="0" smtClean="0"/>
              <a:t>oase_installer.log </a:t>
            </a:r>
            <a:r>
              <a:rPr lang="ja-JP" altLang="en-US" dirty="0" smtClean="0"/>
              <a:t>に処理内容が出力されます。</a:t>
            </a:r>
            <a:endParaRPr lang="en-US" altLang="ja-JP" dirty="0" smtClean="0"/>
          </a:p>
          <a:p>
            <a:pPr lvl="1"/>
            <a:r>
              <a:rPr lang="ja-JP" altLang="en-US" dirty="0" smtClean="0"/>
              <a:t>ログ格納パス</a:t>
            </a:r>
            <a:endParaRPr lang="en-US" altLang="ja-JP" dirty="0"/>
          </a:p>
          <a:p>
            <a:pPr marL="180000" lvl="1" indent="0">
              <a:buNone/>
            </a:pPr>
            <a:r>
              <a:rPr lang="ja-JP" altLang="en-US" dirty="0"/>
              <a:t>　</a:t>
            </a:r>
            <a:r>
              <a:rPr lang="en-US" altLang="ja-JP" dirty="0" smtClean="0"/>
              <a:t>/(</a:t>
            </a:r>
            <a:r>
              <a:rPr lang="ja-JP" altLang="en-US" dirty="0" smtClean="0"/>
              <a:t>インストール資材展開先</a:t>
            </a:r>
            <a:r>
              <a:rPr lang="en-US" altLang="ja-JP" dirty="0" smtClean="0"/>
              <a:t>)/</a:t>
            </a:r>
            <a:r>
              <a:rPr lang="en-US" altLang="ja-JP" dirty="0" err="1" smtClean="0"/>
              <a:t>oase_install_package</a:t>
            </a:r>
            <a:r>
              <a:rPr lang="en-US" altLang="ja-JP" dirty="0" smtClean="0"/>
              <a:t>/</a:t>
            </a:r>
            <a:r>
              <a:rPr lang="en-US" altLang="ja-JP" dirty="0" err="1" smtClean="0"/>
              <a:t>install_scripts</a:t>
            </a:r>
            <a:r>
              <a:rPr lang="en-US" altLang="ja-JP" dirty="0" smtClean="0"/>
              <a:t>/log/</a:t>
            </a:r>
            <a:endParaRPr lang="en-US" altLang="ja-JP" kern="100" dirty="0"/>
          </a:p>
          <a:p>
            <a:pPr lvl="1"/>
            <a:endParaRPr lang="en-US" altLang="ja-JP" dirty="0"/>
          </a:p>
          <a:p>
            <a:pPr lvl="1"/>
            <a:endParaRPr lang="en-US" altLang="ja-JP" dirty="0"/>
          </a:p>
          <a:p>
            <a:r>
              <a:rPr lang="ja-JP" altLang="en-US" dirty="0" smtClean="0"/>
              <a:t>終了</a:t>
            </a:r>
            <a:r>
              <a:rPr lang="ja-JP" altLang="en-US" dirty="0"/>
              <a:t>ステータス</a:t>
            </a:r>
            <a:r>
              <a:rPr lang="ja-JP" altLang="en-US" dirty="0" smtClean="0"/>
              <a:t>について</a:t>
            </a:r>
            <a:endParaRPr lang="en-US" altLang="ja-JP" dirty="0" smtClean="0"/>
          </a:p>
          <a:p>
            <a:pPr lvl="1"/>
            <a:r>
              <a:rPr lang="en-US" altLang="ja-JP" dirty="0" smtClean="0"/>
              <a:t>OASE</a:t>
            </a:r>
            <a:r>
              <a:rPr lang="ja-JP" altLang="en-US" dirty="0" smtClean="0"/>
              <a:t>インストーラーは、シェルの終了時に終了状態によって以下の終了ステータスを返します。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a:t>1</a:t>
            </a:r>
          </a:p>
          <a:p>
            <a:pPr marL="180000" lvl="1" indent="0">
              <a:buNone/>
            </a:pPr>
            <a:endParaRPr lang="en-US" altLang="ja-JP" dirty="0"/>
          </a:p>
          <a:p>
            <a:pPr marL="180000" lvl="1" indent="0">
              <a:buNone/>
            </a:pPr>
            <a:endParaRPr lang="en-US" altLang="ja-JP" dirty="0"/>
          </a:p>
          <a:p>
            <a:pPr marL="360000" lvl="2" indent="0">
              <a:buNone/>
            </a:pPr>
            <a:endParaRPr lang="en-US" altLang="ja-JP" sz="1600" dirty="0"/>
          </a:p>
          <a:p>
            <a:pPr marL="360000" lvl="2" indent="0">
              <a:buNone/>
            </a:pPr>
            <a:endParaRPr lang="en-US" altLang="ja-JP" sz="1600" kern="100" dirty="0"/>
          </a:p>
          <a:p>
            <a:pPr marL="360000" lvl="2" indent="0">
              <a:buNone/>
            </a:pPr>
            <a:endParaRPr lang="en-US" altLang="ja-JP" dirty="0"/>
          </a:p>
          <a:p>
            <a:pPr marL="360000" lvl="2" indent="0">
              <a:buNone/>
            </a:pPr>
            <a:endParaRPr lang="en-US" altLang="ja-JP" dirty="0"/>
          </a:p>
          <a:p>
            <a:pPr marL="0" indent="0">
              <a:buNone/>
            </a:pPr>
            <a:endParaRPr lang="en-US" altLang="ja-JP" dirty="0"/>
          </a:p>
          <a:p>
            <a:pPr marL="0" indent="0">
              <a:buNone/>
            </a:pPr>
            <a:r>
              <a:rPr lang="en-US" altLang="ja-JP" dirty="0"/>
              <a:t/>
            </a:r>
            <a:br>
              <a:rPr lang="en-US" altLang="ja-JP" dirty="0"/>
            </a:br>
            <a:endParaRPr lang="en-US" altLang="ja-JP" dirty="0"/>
          </a:p>
        </p:txBody>
      </p:sp>
    </p:spTree>
    <p:extLst>
      <p:ext uri="{BB962C8B-B14F-4D97-AF65-F5344CB8AC3E}">
        <p14:creationId xmlns:p14="http://schemas.microsoft.com/office/powerpoint/2010/main" val="1564103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3.19</a:t>
            </a:r>
            <a:r>
              <a:rPr lang="ja-JP" altLang="en-US" dirty="0"/>
              <a:t>　環境構築</a:t>
            </a:r>
            <a:r>
              <a:rPr lang="ja-JP" altLang="en-US" dirty="0" smtClean="0"/>
              <a:t>（</a:t>
            </a:r>
            <a:r>
              <a:rPr lang="en-US" altLang="ja-JP" dirty="0" smtClean="0"/>
              <a:t>16/16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dirty="0" smtClean="0"/>
              <a:t>環境構築</a:t>
            </a:r>
            <a:r>
              <a:rPr lang="ja-JP" altLang="en-US" dirty="0"/>
              <a:t>時</a:t>
            </a:r>
            <a:r>
              <a:rPr lang="ja-JP" altLang="en-US" dirty="0" smtClean="0"/>
              <a:t>に</a:t>
            </a:r>
            <a:r>
              <a:rPr lang="ja-JP" altLang="en-US" dirty="0"/>
              <a:t>インストール</a:t>
            </a:r>
            <a:r>
              <a:rPr lang="ja-JP" altLang="en-US" dirty="0" smtClean="0"/>
              <a:t>される</a:t>
            </a:r>
            <a:r>
              <a:rPr lang="ja-JP" altLang="en-US" dirty="0"/>
              <a:t>ライブラリ</a:t>
            </a:r>
            <a:r>
              <a:rPr lang="ja-JP" altLang="en-US" dirty="0" smtClean="0"/>
              <a:t>の</a:t>
            </a:r>
            <a:r>
              <a:rPr lang="ja-JP" altLang="en-US" dirty="0"/>
              <a:t>一覧</a:t>
            </a:r>
            <a:endParaRPr lang="en-US" altLang="ja-JP" dirty="0"/>
          </a:p>
          <a:p>
            <a:pPr lvl="1"/>
            <a:r>
              <a:rPr lang="en-US" altLang="ja-JP" dirty="0" smtClean="0"/>
              <a:t>OASE</a:t>
            </a:r>
            <a:r>
              <a:rPr lang="ja-JP" altLang="en-US" dirty="0" smtClean="0"/>
              <a:t>インストーラー</a:t>
            </a:r>
            <a:r>
              <a:rPr lang="en-US" altLang="ja-JP" dirty="0" smtClean="0"/>
              <a:t>(</a:t>
            </a:r>
            <a:r>
              <a:rPr lang="ja-JP" altLang="en-US" dirty="0" smtClean="0"/>
              <a:t>オフラインインストール</a:t>
            </a:r>
            <a:r>
              <a:rPr lang="en-US" altLang="ja-JP" dirty="0" smtClean="0"/>
              <a:t>)</a:t>
            </a:r>
            <a:r>
              <a:rPr lang="ja-JP" altLang="en-US" dirty="0" smtClean="0"/>
              <a:t>を実行することでインストールされるライブラリは、以下となります。</a:t>
            </a:r>
            <a:r>
              <a:rPr lang="en-US" altLang="ja-JP" dirty="0"/>
              <a:t/>
            </a:r>
            <a:br>
              <a:rPr lang="en-US" altLang="ja-JP" dirty="0"/>
            </a:br>
            <a:endParaRPr lang="en-US" altLang="ja-JP" dirty="0"/>
          </a:p>
          <a:p>
            <a:pPr marL="180000" lvl="1" indent="0">
              <a:buNone/>
            </a:pPr>
            <a:endParaRPr lang="en-US" altLang="ja-JP" dirty="0"/>
          </a:p>
          <a:p>
            <a:pPr marL="360000" lvl="2" indent="0">
              <a:buNone/>
            </a:pPr>
            <a:endParaRPr lang="en-US" altLang="ja-JP" sz="1600" dirty="0"/>
          </a:p>
          <a:p>
            <a:pPr marL="360000" lvl="2" indent="0">
              <a:buNone/>
            </a:pPr>
            <a:endParaRPr lang="en-US" altLang="ja-JP" sz="1600" kern="100" dirty="0"/>
          </a:p>
          <a:p>
            <a:pPr marL="360000" lvl="2" indent="0">
              <a:buNone/>
            </a:pPr>
            <a:endParaRPr lang="en-US" altLang="ja-JP" dirty="0"/>
          </a:p>
          <a:p>
            <a:pPr marL="360000" lvl="2" indent="0">
              <a:buNone/>
            </a:pPr>
            <a:endParaRPr lang="en-US" altLang="ja-JP" dirty="0"/>
          </a:p>
          <a:p>
            <a:pPr marL="0" indent="0">
              <a:buNone/>
            </a:pPr>
            <a:endParaRPr lang="en-US" altLang="ja-JP" dirty="0"/>
          </a:p>
          <a:p>
            <a:pPr marL="0" indent="0">
              <a:buNone/>
            </a:pPr>
            <a:r>
              <a:rPr lang="en-US" altLang="ja-JP" dirty="0" smtClean="0"/>
              <a:t/>
            </a:r>
            <a:br>
              <a:rPr lang="en-US" altLang="ja-JP" dirty="0" smtClean="0"/>
            </a:b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22663874"/>
              </p:ext>
            </p:extLst>
          </p:nvPr>
        </p:nvGraphicFramePr>
        <p:xfrm>
          <a:off x="611450" y="1844780"/>
          <a:ext cx="6624920" cy="2533999"/>
        </p:xfrm>
        <a:graphic>
          <a:graphicData uri="http://schemas.openxmlformats.org/drawingml/2006/table">
            <a:tbl>
              <a:tblPr firstRow="1" firstCol="1" bandRow="1">
                <a:tableStyleId>{5C22544A-7EE6-4342-B048-85BDC9FD1C3A}</a:tableStyleId>
              </a:tblPr>
              <a:tblGrid>
                <a:gridCol w="1728240">
                  <a:extLst>
                    <a:ext uri="{9D8B030D-6E8A-4147-A177-3AD203B41FA5}">
                      <a16:colId xmlns:a16="http://schemas.microsoft.com/office/drawing/2014/main" val="20000"/>
                    </a:ext>
                  </a:extLst>
                </a:gridCol>
                <a:gridCol w="1965655">
                  <a:extLst>
                    <a:ext uri="{9D8B030D-6E8A-4147-A177-3AD203B41FA5}">
                      <a16:colId xmlns:a16="http://schemas.microsoft.com/office/drawing/2014/main" val="1399282811"/>
                    </a:ext>
                  </a:extLst>
                </a:gridCol>
                <a:gridCol w="2931025">
                  <a:extLst>
                    <a:ext uri="{9D8B030D-6E8A-4147-A177-3AD203B41FA5}">
                      <a16:colId xmlns:a16="http://schemas.microsoft.com/office/drawing/2014/main" val="20001"/>
                    </a:ext>
                  </a:extLst>
                </a:gridCol>
              </a:tblGrid>
              <a:tr h="333494">
                <a:tc>
                  <a:txBody>
                    <a:bodyPr/>
                    <a:lstStyle/>
                    <a:p>
                      <a:pPr algn="ctr">
                        <a:spcAft>
                          <a:spcPts val="0"/>
                        </a:spcAft>
                      </a:pPr>
                      <a:r>
                        <a:rPr lang="ja-JP" altLang="en-US" sz="1050" kern="100" dirty="0" smtClean="0">
                          <a:effectLst/>
                          <a:latin typeface="+mn-lt"/>
                          <a:ea typeface="+mn-ea"/>
                          <a:cs typeface="+mn-cs"/>
                        </a:rPr>
                        <a:t>インストールドライバ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altLang="en-US"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altLang="en-US" sz="1050" kern="100" dirty="0" smtClean="0">
                          <a:effectLst/>
                          <a:latin typeface="+mn-lt"/>
                          <a:ea typeface="+mn-ea"/>
                          <a:cs typeface="+mn-cs"/>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458615">
                <a:tc rowSpan="4">
                  <a:txBody>
                    <a:bodyPr/>
                    <a:lstStyle/>
                    <a:p>
                      <a:pPr algn="ctr">
                        <a:spcAft>
                          <a:spcPts val="0"/>
                        </a:spcAft>
                      </a:pPr>
                      <a:r>
                        <a:rPr lang="en-US" altLang="ja-JP" sz="1050" kern="100" dirty="0" smtClean="0">
                          <a:effectLst/>
                          <a:latin typeface="+mn-lt"/>
                          <a:ea typeface="+mn-ea"/>
                          <a:cs typeface="+mn-cs"/>
                        </a:rPr>
                        <a:t>OASE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httpd</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httpd-devel</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mod_ssl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04070">
                <a:tc vMerge="1">
                  <a:txBody>
                    <a:bodyPr/>
                    <a:lstStyle/>
                    <a:p>
                      <a:endParaRPr kumimoji="1" lang="ja-JP" altLang="en-US"/>
                    </a:p>
                  </a:txBody>
                  <a:tcPr/>
                </a:tc>
                <a:tc>
                  <a:txBody>
                    <a:bodyPr/>
                    <a:lstStyle/>
                    <a:p>
                      <a:pPr algn="l">
                        <a:spcAft>
                          <a:spcPts val="0"/>
                        </a:spcAft>
                      </a:pP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MariaDB</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l">
                        <a:spcAft>
                          <a:spcPts val="0"/>
                        </a:spcAft>
                      </a:pPr>
                      <a:r>
                        <a:rPr lang="en-US" altLang="ja-JP" sz="1050" kern="100" dirty="0" err="1" smtClean="0">
                          <a:effectLst/>
                          <a:latin typeface="+mn-lt"/>
                          <a:ea typeface="+mn-ea"/>
                          <a:cs typeface="+mn-cs"/>
                        </a:rPr>
                        <a:t>MariaDB</a:t>
                      </a:r>
                      <a:r>
                        <a:rPr lang="en-US" altLang="ja-JP" sz="1050" kern="100" dirty="0" smtClean="0">
                          <a:effectLst/>
                          <a:latin typeface="+mn-lt"/>
                          <a:ea typeface="+mn-ea"/>
                          <a:cs typeface="+mn-cs"/>
                        </a:rPr>
                        <a:t> </a:t>
                      </a:r>
                      <a:r>
                        <a:rPr lang="en-US" altLang="ja-JP" sz="1050" kern="100" dirty="0" err="1" smtClean="0">
                          <a:effectLst/>
                          <a:latin typeface="+mn-lt"/>
                          <a:ea typeface="+mn-ea"/>
                          <a:cs typeface="+mn-cs"/>
                        </a:rPr>
                        <a:t>MariaDB</a:t>
                      </a:r>
                      <a:r>
                        <a:rPr lang="en-US" altLang="ja-JP" sz="1050" kern="100" dirty="0" smtClean="0">
                          <a:effectLst/>
                          <a:latin typeface="+mn-lt"/>
                          <a:ea typeface="+mn-ea"/>
                          <a:cs typeface="+mn-cs"/>
                        </a:rPr>
                        <a:t>-server </a:t>
                      </a:r>
                      <a:r>
                        <a:rPr lang="en-US" altLang="ja-JP" sz="1050" kern="100" dirty="0" err="1" smtClean="0">
                          <a:effectLst/>
                          <a:latin typeface="+mn-lt"/>
                          <a:ea typeface="+mn-ea"/>
                          <a:cs typeface="+mn-cs"/>
                        </a:rPr>
                        <a:t>MariaDB-devel</a:t>
                      </a:r>
                      <a:r>
                        <a:rPr lang="en-US" altLang="ja-JP" sz="1050" kern="100" dirty="0" smtClean="0">
                          <a:effectLst/>
                          <a:latin typeface="+mn-lt"/>
                          <a:ea typeface="+mn-ea"/>
                          <a:cs typeface="+mn-cs"/>
                        </a:rPr>
                        <a:t> </a:t>
                      </a:r>
                      <a:r>
                        <a:rPr lang="en-US" altLang="ja-JP" sz="1050" kern="100" dirty="0" err="1" smtClean="0">
                          <a:effectLst/>
                          <a:latin typeface="+mn-lt"/>
                          <a:ea typeface="+mn-ea"/>
                          <a:cs typeface="+mn-cs"/>
                        </a:rPr>
                        <a:t>MariaDB</a:t>
                      </a:r>
                      <a:r>
                        <a:rPr lang="en-US" altLang="ja-JP" sz="1050" kern="100" dirty="0" smtClean="0">
                          <a:effectLst/>
                          <a:latin typeface="+mn-lt"/>
                          <a:ea typeface="+mn-ea"/>
                          <a:cs typeface="+mn-cs"/>
                        </a:rPr>
                        <a:t>-shared expect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58973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RabbitMQ</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050" kern="100" dirty="0" err="1" smtClean="0">
                          <a:effectLst/>
                          <a:latin typeface="+mn-lt"/>
                          <a:ea typeface="+mn-ea"/>
                          <a:cs typeface="+mn-cs"/>
                        </a:rPr>
                        <a:t>erlang</a:t>
                      </a:r>
                      <a:r>
                        <a:rPr lang="en-US" altLang="ja-JP" sz="1050" kern="100" dirty="0" smtClean="0">
                          <a:effectLst/>
                          <a:latin typeface="+mn-lt"/>
                          <a:ea typeface="+mn-ea"/>
                          <a:cs typeface="+mn-cs"/>
                        </a:rPr>
                        <a:t> </a:t>
                      </a:r>
                      <a:r>
                        <a:rPr lang="en-US" altLang="ja-JP" sz="1050" kern="100" dirty="0" err="1" smtClean="0">
                          <a:effectLst/>
                          <a:latin typeface="+mn-lt"/>
                          <a:ea typeface="+mn-ea"/>
                          <a:cs typeface="+mn-cs"/>
                        </a:rPr>
                        <a:t>rabbitmq</a:t>
                      </a:r>
                      <a:r>
                        <a:rPr lang="en-US" altLang="ja-JP" sz="1050" kern="100" dirty="0" smtClean="0">
                          <a:effectLst/>
                          <a:latin typeface="+mn-lt"/>
                          <a:ea typeface="+mn-ea"/>
                          <a:cs typeface="+mn-cs"/>
                        </a:rPr>
                        <a:t>-server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3"/>
                  </a:ext>
                </a:extLst>
              </a:tr>
              <a:tr h="648090">
                <a:tc vMerge="1">
                  <a:txBody>
                    <a:bodyPr/>
                    <a:lstStyle/>
                    <a:p>
                      <a:endParaRPr kumimoji="1" lang="ja-JP" altLang="en-US"/>
                    </a:p>
                  </a:txBody>
                  <a:tcPr/>
                </a:tc>
                <a:tc>
                  <a:txBody>
                    <a:bodyPr/>
                    <a:lstStyle/>
                    <a:p>
                      <a:pPr algn="l">
                        <a:spcAft>
                          <a:spcPts val="0"/>
                        </a:spcAft>
                      </a:pP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python</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l">
                        <a:spcAft>
                          <a:spcPts val="0"/>
                        </a:spcAft>
                      </a:pPr>
                      <a:r>
                        <a:rPr lang="en-US" altLang="ja-JP" sz="1050" kern="100" dirty="0" smtClean="0">
                          <a:effectLst/>
                          <a:latin typeface="+mn-lt"/>
                          <a:ea typeface="+mn-ea"/>
                          <a:cs typeface="+mn-cs"/>
                        </a:rPr>
                        <a:t>python36 python36-libs python36-devel python36-pip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2918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4.</a:t>
            </a:r>
            <a:r>
              <a:rPr lang="ja-JP" altLang="en-US"/>
              <a:t>　</a:t>
            </a:r>
            <a:r>
              <a:rPr lang="en-US" altLang="ja-JP"/>
              <a:t>OASE</a:t>
            </a:r>
            <a:r>
              <a:rPr lang="ja-JP" altLang="en-US"/>
              <a:t>動作確認</a:t>
            </a:r>
            <a:endParaRPr kumimoji="1" lang="ja-JP" altLang="en-US"/>
          </a:p>
        </p:txBody>
      </p:sp>
    </p:spTree>
    <p:extLst>
      <p:ext uri="{BB962C8B-B14F-4D97-AF65-F5344CB8AC3E}">
        <p14:creationId xmlns:p14="http://schemas.microsoft.com/office/powerpoint/2010/main" val="306656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1.</a:t>
            </a:r>
            <a:r>
              <a:rPr lang="ja-JP" altLang="en-US"/>
              <a:t>　はじめに</a:t>
            </a:r>
            <a:endParaRPr kumimoji="1" lang="ja-JP" altLang="en-US"/>
          </a:p>
        </p:txBody>
      </p:sp>
    </p:spTree>
    <p:extLst>
      <p:ext uri="{BB962C8B-B14F-4D97-AF65-F5344CB8AC3E}">
        <p14:creationId xmlns:p14="http://schemas.microsoft.com/office/powerpoint/2010/main" val="4241673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2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OASE</a:t>
            </a:r>
            <a:r>
              <a:rPr lang="ja-JP" altLang="en-US" dirty="0"/>
              <a:t>システムメインメニューにアクセスし、</a:t>
            </a:r>
            <a:r>
              <a:rPr lang="en-US" altLang="ja-JP" dirty="0"/>
              <a:t>OASE</a:t>
            </a:r>
            <a:r>
              <a:rPr lang="ja-JP" altLang="en-US" dirty="0"/>
              <a:t>本体、各ドライバーが正常に表示されたことを確認してください</a:t>
            </a:r>
            <a:r>
              <a:rPr lang="ja-JP" altLang="en-US" dirty="0" smtClean="0"/>
              <a:t>。</a:t>
            </a:r>
            <a:endParaRPr lang="en-US" altLang="ja-JP" dirty="0"/>
          </a:p>
          <a:p>
            <a:pPr lvl="1"/>
            <a:endParaRPr lang="en-US" altLang="ja-JP" dirty="0"/>
          </a:p>
          <a:p>
            <a:pPr lvl="0"/>
            <a:r>
              <a:rPr lang="en-US" altLang="ja-JP" dirty="0"/>
              <a:t>URL</a:t>
            </a:r>
            <a:r>
              <a:rPr lang="ja-JP" altLang="en-US" dirty="0" smtClean="0"/>
              <a:t>接続</a:t>
            </a:r>
            <a:endParaRPr lang="en-US" altLang="ja-JP" dirty="0"/>
          </a:p>
          <a:p>
            <a:pPr lvl="1"/>
            <a:r>
              <a:rPr lang="ja-JP" altLang="en-US" dirty="0"/>
              <a:t>以下の</a:t>
            </a:r>
            <a:r>
              <a:rPr lang="en-US" altLang="ja-JP" dirty="0"/>
              <a:t>URL</a:t>
            </a:r>
            <a:r>
              <a:rPr lang="ja-JP" altLang="en-US" dirty="0"/>
              <a:t>より、ログイン画面にアクセスしてください</a:t>
            </a:r>
            <a:r>
              <a:rPr lang="ja-JP" altLang="en-US" dirty="0" smtClean="0"/>
              <a:t>。</a:t>
            </a:r>
            <a:endParaRPr lang="en-US" altLang="ja-JP" dirty="0" smtClean="0"/>
          </a:p>
          <a:p>
            <a:pPr lvl="1"/>
            <a:r>
              <a:rPr lang="en-US" altLang="ja-JP" dirty="0"/>
              <a:t>URL</a:t>
            </a:r>
            <a:r>
              <a:rPr lang="ja-JP" altLang="ja-JP" dirty="0"/>
              <a:t>：</a:t>
            </a:r>
            <a:r>
              <a:rPr lang="en-US" altLang="ja-JP" b="1" dirty="0" smtClean="0">
                <a:solidFill>
                  <a:srgbClr val="FF0000"/>
                </a:solidFill>
              </a:rPr>
              <a:t>http://</a:t>
            </a:r>
            <a:r>
              <a:rPr lang="ja-JP" altLang="en-US" b="1" dirty="0" smtClean="0">
                <a:solidFill>
                  <a:srgbClr val="FF0000"/>
                </a:solidFill>
              </a:rPr>
              <a:t>（サーバの</a:t>
            </a:r>
            <a:r>
              <a:rPr lang="en-US" altLang="ja-JP" b="1" dirty="0" smtClean="0">
                <a:solidFill>
                  <a:srgbClr val="FF0000"/>
                </a:solidFill>
              </a:rPr>
              <a:t>IP</a:t>
            </a:r>
            <a:r>
              <a:rPr lang="ja-JP" altLang="en-US" b="1" dirty="0" smtClean="0">
                <a:solidFill>
                  <a:srgbClr val="FF0000"/>
                </a:solidFill>
              </a:rPr>
              <a:t>アドレス）</a:t>
            </a:r>
            <a:endParaRPr lang="en-US" altLang="ja-JP" b="1" dirty="0" smtClean="0">
              <a:solidFill>
                <a:srgbClr val="FF0000"/>
              </a:solidFill>
            </a:endParaRPr>
          </a:p>
          <a:p>
            <a:pPr marL="180000" lvl="1" indent="0">
              <a:buNone/>
            </a:pPr>
            <a:endParaRPr lang="en-US" altLang="ja-JP" b="1" dirty="0" smtClean="0">
              <a:solidFill>
                <a:srgbClr val="FF0000"/>
              </a:solidFill>
            </a:endParaRPr>
          </a:p>
          <a:p>
            <a:pPr marL="180000" lvl="1" indent="0">
              <a:buNone/>
            </a:pPr>
            <a:r>
              <a:rPr lang="en-US" altLang="ja-JP" b="1" dirty="0" smtClean="0">
                <a:solidFill>
                  <a:srgbClr val="FF0000"/>
                </a:solidFill>
              </a:rPr>
              <a:t> </a:t>
            </a:r>
            <a:r>
              <a:rPr lang="en-US" altLang="ja-JP" dirty="0" smtClean="0">
                <a:solidFill>
                  <a:srgbClr val="FF0000"/>
                </a:solidFill>
              </a:rPr>
              <a:t>※</a:t>
            </a:r>
            <a:r>
              <a:rPr lang="ja-JP" altLang="en-US" dirty="0" smtClean="0">
                <a:solidFill>
                  <a:srgbClr val="FF0000"/>
                </a:solidFill>
              </a:rPr>
              <a:t>インストール後は、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endParaRPr lang="en-US" altLang="ja-JP" dirty="0" smtClean="0">
              <a:solidFill>
                <a:srgbClr val="FF0000"/>
              </a:solidFill>
            </a:endParaRPr>
          </a:p>
          <a:p>
            <a:pPr marL="180000" lvl="1" indent="0">
              <a:buNone/>
            </a:pPr>
            <a:r>
              <a:rPr lang="en-US" altLang="ja-JP" dirty="0" smtClean="0">
                <a:solidFill>
                  <a:srgbClr val="FF0000"/>
                </a:solidFill>
              </a:rPr>
              <a:t> </a:t>
            </a:r>
            <a:r>
              <a:rPr lang="ja-JP" altLang="en-US" dirty="0" smtClean="0">
                <a:solidFill>
                  <a:srgbClr val="FF0000"/>
                </a:solidFill>
              </a:rPr>
              <a:t>　</a:t>
            </a:r>
            <a:r>
              <a:rPr lang="en-US" altLang="ja-JP" dirty="0" smtClean="0">
                <a:solidFill>
                  <a:srgbClr val="FF0000"/>
                </a:solidFill>
              </a:rPr>
              <a:t>HTTP</a:t>
            </a:r>
            <a:r>
              <a:rPr lang="ja-JP" altLang="en-US" dirty="0">
                <a:solidFill>
                  <a:srgbClr val="FF0000"/>
                </a:solidFill>
              </a:rPr>
              <a:t>はセキュリティ的に脆弱なので、</a:t>
            </a:r>
            <a:r>
              <a:rPr lang="en-US" altLang="ja-JP" dirty="0">
                <a:solidFill>
                  <a:srgbClr val="FF0000"/>
                </a:solidFill>
              </a:rPr>
              <a:t>HTTPS</a:t>
            </a:r>
            <a:r>
              <a:rPr lang="ja-JP" altLang="en-US" dirty="0" err="1">
                <a:solidFill>
                  <a:srgbClr val="FF0000"/>
                </a:solidFill>
              </a:rPr>
              <a:t>での</a:t>
            </a:r>
            <a:r>
              <a:rPr lang="ja-JP" altLang="en-US" dirty="0">
                <a:solidFill>
                  <a:srgbClr val="FF0000"/>
                </a:solidFill>
              </a:rPr>
              <a:t>アクセスを推奨します。</a:t>
            </a:r>
            <a:endParaRPr lang="en-US" altLang="ja-JP" dirty="0">
              <a:solidFill>
                <a:srgbClr val="FF0000"/>
              </a:solidFill>
            </a:endParaRPr>
          </a:p>
          <a:p>
            <a:pPr marL="180000" lvl="1" indent="0">
              <a:buNone/>
            </a:pPr>
            <a:r>
              <a:rPr lang="en-US" altLang="ja-JP" dirty="0">
                <a:solidFill>
                  <a:srgbClr val="FF0000"/>
                </a:solidFill>
              </a:rPr>
              <a:t> </a:t>
            </a:r>
            <a:r>
              <a:rPr lang="ja-JP" altLang="en-US" dirty="0" smtClean="0">
                <a:solidFill>
                  <a:srgbClr val="FF0000"/>
                </a:solidFill>
              </a:rPr>
              <a:t>　</a:t>
            </a:r>
            <a:r>
              <a:rPr lang="en-US" altLang="ja-JP" dirty="0" smtClean="0">
                <a:solidFill>
                  <a:srgbClr val="FF0000"/>
                </a:solidFill>
              </a:rPr>
              <a:t>HTTPS</a:t>
            </a:r>
            <a:r>
              <a:rPr lang="ja-JP" altLang="en-US" dirty="0" err="1" smtClean="0">
                <a:solidFill>
                  <a:srgbClr val="FF0000"/>
                </a:solidFill>
              </a:rPr>
              <a:t>での</a:t>
            </a:r>
            <a:r>
              <a:rPr lang="ja-JP" altLang="en-US" dirty="0">
                <a:solidFill>
                  <a:srgbClr val="FF0000"/>
                </a:solidFill>
              </a:rPr>
              <a:t>アクセス方法は、動作確認</a:t>
            </a:r>
            <a:r>
              <a:rPr lang="ja-JP" altLang="en-US" dirty="0" smtClean="0">
                <a:solidFill>
                  <a:srgbClr val="FF0000"/>
                </a:solidFill>
              </a:rPr>
              <a:t>（</a:t>
            </a:r>
            <a:r>
              <a:rPr lang="en-US" altLang="ja-JP" dirty="0" smtClean="0">
                <a:solidFill>
                  <a:srgbClr val="FF0000"/>
                </a:solidFill>
              </a:rPr>
              <a:t>4/4</a:t>
            </a:r>
            <a:r>
              <a:rPr lang="ja-JP" altLang="en-US" dirty="0" smtClean="0">
                <a:solidFill>
                  <a:srgbClr val="FF0000"/>
                </a:solidFill>
              </a:rPr>
              <a:t>）を確認してください。</a:t>
            </a:r>
            <a:endParaRPr lang="en-US" altLang="ja-JP" dirty="0" smtClean="0">
              <a:solidFill>
                <a:srgbClr val="FF0000"/>
              </a:solidFill>
            </a:endParaRPr>
          </a:p>
          <a:p>
            <a:pPr marL="180000" lvl="1" indent="0">
              <a:buNone/>
            </a:pPr>
            <a:endParaRPr lang="en-US" altLang="ja-JP" dirty="0" smtClean="0"/>
          </a:p>
          <a:p>
            <a:pPr lvl="0"/>
            <a:r>
              <a:rPr lang="ja-JP" altLang="en-US" dirty="0"/>
              <a:t>ログイン</a:t>
            </a:r>
            <a:endParaRPr lang="en-US" altLang="ja-JP" dirty="0"/>
          </a:p>
          <a:p>
            <a:pPr lvl="1"/>
            <a:r>
              <a:rPr lang="en-US" altLang="ja-JP" dirty="0"/>
              <a:t>OASE</a:t>
            </a:r>
            <a:r>
              <a:rPr lang="ja-JP" altLang="ja-JP" dirty="0"/>
              <a:t>のログイン画面が表示されたら、指定のログイン</a:t>
            </a:r>
            <a:r>
              <a:rPr lang="en-US" altLang="ja-JP" dirty="0"/>
              <a:t>ID</a:t>
            </a:r>
            <a:r>
              <a:rPr lang="ja-JP" altLang="ja-JP" dirty="0" err="1"/>
              <a:t>、</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err="1"/>
              <a:t>oaseoaseoase</a:t>
            </a:r>
            <a:endParaRPr lang="en-US" altLang="ja-JP" dirty="0"/>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marL="0" indent="0">
              <a:buNone/>
            </a:pPr>
            <a:endParaRPr lang="en-US" altLang="ja-JP" dirty="0"/>
          </a:p>
          <a:p>
            <a:pPr marL="0" indent="0">
              <a:buNone/>
            </a:pPr>
            <a:endParaRPr lang="en-US" altLang="ja-JP" dirty="0" smtClean="0"/>
          </a:p>
          <a:p>
            <a:pPr lvl="1"/>
            <a:endParaRPr kumimoji="1" lang="ja-JP" altLang="en-US" dirty="0"/>
          </a:p>
        </p:txBody>
      </p:sp>
    </p:spTree>
    <p:extLst>
      <p:ext uri="{BB962C8B-B14F-4D97-AF65-F5344CB8AC3E}">
        <p14:creationId xmlns:p14="http://schemas.microsoft.com/office/powerpoint/2010/main" val="4132121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90" y="846706"/>
            <a:ext cx="8056646" cy="5161193"/>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a:t>OASE</a:t>
            </a:r>
            <a:r>
              <a:rPr kumimoji="1" lang="ja-JP" altLang="en-US"/>
              <a:t>ログイン画面</a:t>
            </a:r>
            <a:endParaRPr kumimoji="1" lang="en-US" altLang="ja-JP"/>
          </a:p>
          <a:p>
            <a:pPr lvl="1"/>
            <a:r>
              <a:rPr lang="ja-JP" altLang="en-US"/>
              <a:t>正常にインストールされている場合、以下のようなログイン画面が表示されます。</a:t>
            </a:r>
            <a:endParaRPr kumimoji="1" lang="ja-JP" altLang="en-US"/>
          </a:p>
        </p:txBody>
      </p:sp>
      <p:cxnSp>
        <p:nvCxnSpPr>
          <p:cNvPr id="5" name="直線コネクタ 4"/>
          <p:cNvCxnSpPr/>
          <p:nvPr/>
        </p:nvCxnSpPr>
        <p:spPr bwMode="auto">
          <a:xfrm flipH="1">
            <a:off x="2436535" y="3356990"/>
            <a:ext cx="983305" cy="286851"/>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3419840" y="335699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643561" y="3633803"/>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539440" y="3441340"/>
            <a:ext cx="2023017" cy="246221"/>
          </a:xfrm>
          <a:prstGeom prst="rect">
            <a:avLst/>
          </a:prstGeom>
          <a:noFill/>
        </p:spPr>
        <p:txBody>
          <a:bodyPr wrap="square" rtlCol="0">
            <a:spAutoFit/>
          </a:bodyPr>
          <a:lstStyle/>
          <a:p>
            <a:pPr algn="ctr"/>
            <a:r>
              <a:rPr lang="ja-JP" altLang="en-US" sz="1000">
                <a:solidFill>
                  <a:srgbClr val="FF0000"/>
                </a:solidFill>
              </a:rPr>
              <a:t>ログイン</a:t>
            </a:r>
            <a:r>
              <a:rPr lang="en-US" altLang="ja-JP" sz="1000">
                <a:solidFill>
                  <a:srgbClr val="FF0000"/>
                </a:solidFill>
              </a:rPr>
              <a:t>ID</a:t>
            </a:r>
            <a:r>
              <a:rPr lang="ja-JP" altLang="en-US" sz="1000">
                <a:solidFill>
                  <a:srgbClr val="FF0000"/>
                </a:solidFill>
              </a:rPr>
              <a:t>： </a:t>
            </a:r>
            <a:r>
              <a:rPr lang="en-US" altLang="ja-JP" sz="1000">
                <a:solidFill>
                  <a:srgbClr val="FF0000"/>
                </a:solidFill>
              </a:rPr>
              <a:t>administrator</a:t>
            </a:r>
            <a:endParaRPr kumimoji="1" lang="ja-JP" altLang="en-US" sz="1000">
              <a:solidFill>
                <a:srgbClr val="FF0000"/>
              </a:solidFill>
            </a:endParaRPr>
          </a:p>
        </p:txBody>
      </p:sp>
      <p:cxnSp>
        <p:nvCxnSpPr>
          <p:cNvPr id="11" name="直線コネクタ 10"/>
          <p:cNvCxnSpPr/>
          <p:nvPr/>
        </p:nvCxnSpPr>
        <p:spPr bwMode="auto">
          <a:xfrm flipH="1">
            <a:off x="2436535" y="3933782"/>
            <a:ext cx="983306" cy="19875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419840" y="3933782"/>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589738" y="4127519"/>
            <a:ext cx="1854073" cy="8163"/>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74738" y="3933782"/>
            <a:ext cx="2276797" cy="246221"/>
          </a:xfrm>
          <a:prstGeom prst="rect">
            <a:avLst/>
          </a:prstGeom>
          <a:noFill/>
        </p:spPr>
        <p:txBody>
          <a:bodyPr wrap="square" rtlCol="0">
            <a:spAutoFit/>
          </a:bodyPr>
          <a:lstStyle/>
          <a:p>
            <a:pPr algn="ctr"/>
            <a:r>
              <a:rPr lang="ja-JP" altLang="en-US" sz="1000">
                <a:solidFill>
                  <a:srgbClr val="FF0000"/>
                </a:solidFill>
              </a:rPr>
              <a:t>初期パスワード ：</a:t>
            </a:r>
            <a:r>
              <a:rPr lang="en-US" altLang="ja-JP" sz="1000" err="1">
                <a:solidFill>
                  <a:srgbClr val="FF0000"/>
                </a:solidFill>
              </a:rPr>
              <a:t>oaseoaseoase</a:t>
            </a:r>
            <a:endParaRPr lang="en-US" altLang="ja-JP" sz="1000">
              <a:solidFill>
                <a:srgbClr val="FF0000"/>
              </a:solidFill>
            </a:endParaRPr>
          </a:p>
        </p:txBody>
      </p:sp>
    </p:spTree>
    <p:extLst>
      <p:ext uri="{BB962C8B-B14F-4D97-AF65-F5344CB8AC3E}">
        <p14:creationId xmlns:p14="http://schemas.microsoft.com/office/powerpoint/2010/main" val="9400924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4.3</a:t>
            </a:r>
            <a:r>
              <a:rPr lang="ja-JP" altLang="en-US" dirty="0"/>
              <a:t>　動作確認</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a:t>各メニューの表示による内容確認</a:t>
            </a:r>
            <a:endParaRPr lang="en-US" altLang="ja-JP"/>
          </a:p>
          <a:p>
            <a:pPr lvl="1"/>
            <a:r>
              <a:rPr lang="ja-JP" altLang="en-US"/>
              <a:t>ログイン後、</a:t>
            </a:r>
            <a:r>
              <a:rPr lang="ja-JP" altLang="ja-JP"/>
              <a:t>以下のメニューが正常に表示されることを確認してください。</a:t>
            </a:r>
          </a:p>
          <a:p>
            <a:pPr lvl="1"/>
            <a:endParaRPr kumimoji="1" lang="ja-JP" altLang="en-US"/>
          </a:p>
        </p:txBody>
      </p:sp>
      <p:graphicFrame>
        <p:nvGraphicFramePr>
          <p:cNvPr id="6" name="表 5"/>
          <p:cNvGraphicFramePr>
            <a:graphicFrameLocks noGrp="1"/>
          </p:cNvGraphicFramePr>
          <p:nvPr>
            <p:extLst/>
          </p:nvPr>
        </p:nvGraphicFramePr>
        <p:xfrm>
          <a:off x="1259540" y="2276841"/>
          <a:ext cx="6624920" cy="2533999"/>
        </p:xfrm>
        <a:graphic>
          <a:graphicData uri="http://schemas.openxmlformats.org/drawingml/2006/table">
            <a:tbl>
              <a:tblPr firstRow="1" firstCol="1" bandRow="1">
                <a:tableStyleId>{5C22544A-7EE6-4342-B048-85BDC9FD1C3A}</a:tableStyleId>
              </a:tblPr>
              <a:tblGrid>
                <a:gridCol w="1368190">
                  <a:extLst>
                    <a:ext uri="{9D8B030D-6E8A-4147-A177-3AD203B41FA5}">
                      <a16:colId xmlns:a16="http://schemas.microsoft.com/office/drawing/2014/main" val="20000"/>
                    </a:ext>
                  </a:extLst>
                </a:gridCol>
                <a:gridCol w="5256730">
                  <a:extLst>
                    <a:ext uri="{9D8B030D-6E8A-4147-A177-3AD203B41FA5}">
                      <a16:colId xmlns:a16="http://schemas.microsoft.com/office/drawing/2014/main" val="20001"/>
                    </a:ext>
                  </a:extLst>
                </a:gridCol>
              </a:tblGrid>
              <a:tr h="333494">
                <a:tc>
                  <a:txBody>
                    <a:bodyPr/>
                    <a:lstStyle/>
                    <a:p>
                      <a:pPr algn="ctr">
                        <a:spcAft>
                          <a:spcPts val="0"/>
                        </a:spcAft>
                      </a:pPr>
                      <a:r>
                        <a:rPr lang="ja-JP" sz="1050" kern="100">
                          <a:effectLst/>
                        </a:rPr>
                        <a:t>機能</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メニュー</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458615">
                <a:tc rowSpan="4">
                  <a:txBody>
                    <a:bodyPr/>
                    <a:lstStyle/>
                    <a:p>
                      <a:pPr algn="ctr">
                        <a:spcAft>
                          <a:spcPts val="0"/>
                        </a:spcAft>
                      </a:pPr>
                      <a:r>
                        <a:rPr lang="en-US" altLang="ja-JP" sz="1050" kern="100">
                          <a:effectLst/>
                          <a:latin typeface="+mn-lt"/>
                          <a:ea typeface="+mn-ea"/>
                          <a:cs typeface="+mn-cs"/>
                        </a:rPr>
                        <a:t>OASE</a:t>
                      </a:r>
                      <a:r>
                        <a:rPr lang="ja-JP" altLang="en-US" sz="1050" kern="100">
                          <a:effectLst/>
                          <a:latin typeface="+mn-lt"/>
                          <a:ea typeface="+mn-ea"/>
                          <a:cs typeface="+mn-cs"/>
                        </a:rPr>
                        <a:t>画面</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1050" kern="100" err="1">
                          <a:effectLst/>
                          <a:latin typeface="Century" panose="02040604050505020304" pitchFamily="18" charset="0"/>
                          <a:ea typeface="ＭＳ 明朝" panose="02020609040205080304" pitchFamily="17" charset="-128"/>
                          <a:cs typeface="Times New Roman" panose="02020603050405020304" pitchFamily="18" charset="0"/>
                        </a:rPr>
                        <a:t>DashBoard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04070">
                <a:tc vMerge="1">
                  <a:txBody>
                    <a:bodyPr/>
                    <a:lstStyle/>
                    <a:p>
                      <a:endParaRPr kumimoji="1" lang="ja-JP" altLang="en-US"/>
                    </a:p>
                  </a:txBody>
                  <a:tcPr/>
                </a:tc>
                <a:tc>
                  <a:txBody>
                    <a:bodyPr/>
                    <a:lstStyle/>
                    <a:p>
                      <a:pPr algn="l">
                        <a:spcAft>
                          <a:spcPts val="0"/>
                        </a:spcAft>
                      </a:pPr>
                      <a:r>
                        <a:rPr lang="ja-JP" altLang="en-US" sz="1050" kern="100">
                          <a:effectLst/>
                          <a:latin typeface="+mn-lt"/>
                          <a:ea typeface="+mn-ea"/>
                          <a:cs typeface="+mn-cs"/>
                        </a:rPr>
                        <a:t>ルール</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58973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a:effectLst/>
                          <a:latin typeface="+mn-lt"/>
                          <a:ea typeface="+mn-ea"/>
                          <a:cs typeface="+mn-cs"/>
                        </a:rPr>
                        <a:t>システム</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3"/>
                  </a:ext>
                </a:extLst>
              </a:tr>
              <a:tr h="648090">
                <a:tc vMerge="1">
                  <a:txBody>
                    <a:bodyPr/>
                    <a:lstStyle/>
                    <a:p>
                      <a:endParaRPr kumimoji="1" lang="ja-JP" altLang="en-US"/>
                    </a:p>
                  </a:txBody>
                  <a:tcPr/>
                </a:tc>
                <a:tc>
                  <a:txBody>
                    <a:bodyPr/>
                    <a:lstStyle/>
                    <a:p>
                      <a:pPr algn="l">
                        <a:spcAft>
                          <a:spcPts val="0"/>
                        </a:spcAft>
                      </a:pPr>
                      <a:r>
                        <a:rPr lang="ja-JP" altLang="en-US" sz="1050" kern="100" dirty="0">
                          <a:effectLst/>
                          <a:latin typeface="+mn-lt"/>
                          <a:ea typeface="+mn-ea"/>
                          <a:cs typeface="+mn-cs"/>
                        </a:rPr>
                        <a:t>管理</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29668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動作確認</a:t>
            </a:r>
            <a:r>
              <a:rPr lang="ja-JP" altLang="en-US" dirty="0" smtClean="0"/>
              <a:t>（</a:t>
            </a:r>
            <a:r>
              <a:rPr lang="en-US" altLang="ja-JP" dirty="0" smtClean="0"/>
              <a:t>4/4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20000"/>
          </a:bodyPr>
          <a:lstStyle/>
          <a:p>
            <a:r>
              <a:rPr lang="en-US" altLang="ja-JP" dirty="0"/>
              <a:t>HTTPS</a:t>
            </a:r>
            <a:r>
              <a:rPr lang="ja-JP" altLang="en-US" dirty="0"/>
              <a:t>でアクセスするための準備作業</a:t>
            </a:r>
          </a:p>
          <a:p>
            <a:pPr marL="180000" lvl="1" indent="0">
              <a:buNone/>
            </a:pPr>
            <a:endParaRPr lang="ja-JP" altLang="en-US" dirty="0"/>
          </a:p>
          <a:p>
            <a:pPr lvl="1"/>
            <a:r>
              <a:rPr lang="ja-JP" altLang="en-US" dirty="0"/>
              <a:t>アンサーファイルの「</a:t>
            </a:r>
            <a:r>
              <a:rPr lang="en-US" altLang="ja-JP" dirty="0" err="1"/>
              <a:t>oase_domain</a:t>
            </a:r>
            <a:r>
              <a:rPr lang="ja-JP" altLang="en-US" dirty="0"/>
              <a:t>」に設定したホスト名をご使用の環境の</a:t>
            </a:r>
            <a:r>
              <a:rPr lang="en-US" altLang="ja-JP" dirty="0"/>
              <a:t>DNS</a:t>
            </a:r>
            <a:r>
              <a:rPr lang="ja-JP" altLang="en-US" dirty="0"/>
              <a:t>サーバまたは操作端末の</a:t>
            </a:r>
            <a:r>
              <a:rPr lang="en-US" altLang="ja-JP" dirty="0"/>
              <a:t>hosts</a:t>
            </a:r>
            <a:r>
              <a:rPr lang="ja-JP" altLang="en-US" dirty="0" err="1"/>
              <a:t>に登</a:t>
            </a:r>
            <a:r>
              <a:rPr lang="ja-JP" altLang="en-US" dirty="0"/>
              <a:t>録してください。</a:t>
            </a:r>
            <a:endParaRPr lang="en-US" altLang="ja-JP" dirty="0"/>
          </a:p>
          <a:p>
            <a:pPr lvl="1"/>
            <a:r>
              <a:rPr lang="ja-JP" altLang="en-US" dirty="0" smtClean="0"/>
              <a:t>操作端末（</a:t>
            </a:r>
            <a:r>
              <a:rPr lang="en-US" altLang="ja-JP" dirty="0" smtClean="0"/>
              <a:t>Windows</a:t>
            </a:r>
            <a:r>
              <a:rPr lang="ja-JP" altLang="en-US" dirty="0" smtClean="0"/>
              <a:t>）</a:t>
            </a:r>
            <a:r>
              <a:rPr lang="ja-JP" altLang="en-US" dirty="0"/>
              <a:t>へ</a:t>
            </a:r>
            <a:r>
              <a:rPr lang="ja-JP" altLang="ja-JP" dirty="0" smtClean="0"/>
              <a:t>の</a:t>
            </a:r>
            <a:r>
              <a:rPr lang="ja-JP" altLang="en-US" dirty="0" smtClean="0"/>
              <a:t>証明書インポートを行います</a:t>
            </a:r>
            <a:r>
              <a:rPr lang="ja-JP" altLang="ja-JP" dirty="0" smtClean="0"/>
              <a:t>。</a:t>
            </a:r>
            <a:endParaRPr lang="en-US" altLang="ja-JP" dirty="0"/>
          </a:p>
          <a:p>
            <a:pPr marL="180000" lvl="1" indent="0">
              <a:buNone/>
            </a:pPr>
            <a:r>
              <a:rPr lang="ja-JP" altLang="en-US" dirty="0" smtClean="0"/>
              <a:t>　ユーザ指定のサーバ証明書を使用していない場合、サーバ証明書は</a:t>
            </a:r>
            <a:r>
              <a:rPr lang="en-US" altLang="ja-JP" dirty="0" smtClean="0"/>
              <a:t>OASE</a:t>
            </a:r>
            <a:r>
              <a:rPr lang="ja-JP" altLang="en-US" dirty="0" smtClean="0"/>
              <a:t>インストール　　　　　　　</a:t>
            </a:r>
            <a:endParaRPr lang="en-US" altLang="ja-JP" dirty="0" smtClean="0"/>
          </a:p>
          <a:p>
            <a:pPr marL="180000" lvl="1" indent="0">
              <a:buNone/>
            </a:pPr>
            <a:r>
              <a:rPr lang="ja-JP" altLang="en-US" dirty="0"/>
              <a:t>　</a:t>
            </a:r>
            <a:r>
              <a:rPr lang="ja-JP" altLang="en-US" dirty="0" smtClean="0"/>
              <a:t>パッケージの以下のパスに格納されています。</a:t>
            </a:r>
            <a:endParaRPr lang="en-US" altLang="ja-JP" dirty="0"/>
          </a:p>
          <a:p>
            <a:pPr lvl="1"/>
            <a:endParaRPr lang="en-US" altLang="ja-JP" dirty="0"/>
          </a:p>
          <a:p>
            <a:pPr lvl="1"/>
            <a:endParaRPr lang="en-US" altLang="ja-JP" dirty="0"/>
          </a:p>
          <a:p>
            <a:pPr lvl="1"/>
            <a:endParaRPr lang="en-US" altLang="ja-JP" dirty="0" smtClean="0"/>
          </a:p>
          <a:p>
            <a:pPr marL="180000" lvl="1" indent="0">
              <a:buNone/>
            </a:pPr>
            <a:r>
              <a:rPr lang="ja-JP" altLang="en-US" dirty="0" smtClean="0"/>
              <a:t>　　　 </a:t>
            </a:r>
            <a:r>
              <a:rPr lang="en-US" altLang="ja-JP" sz="1300" dirty="0" smtClean="0"/>
              <a:t>※</a:t>
            </a:r>
            <a:r>
              <a:rPr lang="ja-JP" altLang="en-US" sz="1300" dirty="0" smtClean="0"/>
              <a:t>ユーザ証明書を使用する場合はアンサーファイルの「</a:t>
            </a:r>
            <a:r>
              <a:rPr lang="en-US" altLang="ja-JP" sz="1300" dirty="0" err="1"/>
              <a:t>certificate_path</a:t>
            </a:r>
            <a:r>
              <a:rPr lang="ja-JP" altLang="en-US" sz="1300" dirty="0" smtClean="0"/>
              <a:t>」に設定した証明書ファイル</a:t>
            </a:r>
            <a:endParaRPr lang="en-US" altLang="ja-JP" sz="1300" dirty="0" smtClean="0"/>
          </a:p>
          <a:p>
            <a:pPr marL="180000" lvl="1" indent="0">
              <a:buNone/>
            </a:pPr>
            <a:r>
              <a:rPr lang="ja-JP" altLang="en-US" sz="1300" dirty="0"/>
              <a:t>　</a:t>
            </a:r>
            <a:r>
              <a:rPr lang="ja-JP" altLang="en-US" sz="1300" dirty="0" smtClean="0"/>
              <a:t>　　　 を使用してください。</a:t>
            </a:r>
            <a:endParaRPr lang="en-US" altLang="ja-JP" sz="1300" dirty="0" smtClean="0"/>
          </a:p>
          <a:p>
            <a:pPr marL="180000" lvl="1" indent="0">
              <a:buNone/>
            </a:pPr>
            <a:endParaRPr lang="en-US" altLang="ja-JP" sz="1300" dirty="0"/>
          </a:p>
          <a:p>
            <a:pPr lvl="1"/>
            <a:r>
              <a:rPr lang="en-US" altLang="ja-JP" dirty="0" smtClean="0"/>
              <a:t>Web</a:t>
            </a:r>
            <a:r>
              <a:rPr lang="ja-JP" altLang="en-US" dirty="0" smtClean="0"/>
              <a:t>ブラウザに証明書のインポート</a:t>
            </a:r>
            <a:r>
              <a:rPr lang="ja-JP" altLang="ja-JP" dirty="0" smtClean="0"/>
              <a:t>をして</a:t>
            </a:r>
            <a:r>
              <a:rPr lang="ja-JP" altLang="ja-JP" dirty="0"/>
              <a:t>ください</a:t>
            </a:r>
            <a:r>
              <a:rPr lang="ja-JP" altLang="ja-JP" dirty="0" smtClean="0"/>
              <a:t>。</a:t>
            </a:r>
            <a:endParaRPr lang="en-US" altLang="ja-JP" dirty="0" smtClean="0"/>
          </a:p>
          <a:p>
            <a:pPr lvl="1"/>
            <a:endParaRPr lang="ja-JP" altLang="en-US" dirty="0"/>
          </a:p>
          <a:p>
            <a:pPr lvl="0"/>
            <a:r>
              <a:rPr lang="en-US" altLang="ja-JP" dirty="0" smtClean="0"/>
              <a:t>HTTPS</a:t>
            </a:r>
            <a:r>
              <a:rPr lang="ja-JP" altLang="en-US" dirty="0" err="1" smtClean="0"/>
              <a:t>での</a:t>
            </a:r>
            <a:r>
              <a:rPr lang="en-US" altLang="ja-JP" dirty="0" smtClean="0"/>
              <a:t>URL</a:t>
            </a:r>
            <a:r>
              <a:rPr lang="ja-JP" altLang="en-US" dirty="0" smtClean="0"/>
              <a:t>接続</a:t>
            </a:r>
            <a:endParaRPr lang="en-US" altLang="ja-JP" dirty="0"/>
          </a:p>
          <a:p>
            <a:pPr lvl="1"/>
            <a:r>
              <a:rPr lang="ja-JP" altLang="en-US" dirty="0"/>
              <a:t>以下</a:t>
            </a:r>
            <a:r>
              <a:rPr lang="ja-JP" altLang="en-US" dirty="0" smtClean="0"/>
              <a:t>の</a:t>
            </a:r>
            <a:r>
              <a:rPr lang="en-US" altLang="ja-JP" dirty="0" smtClean="0"/>
              <a:t>URL</a:t>
            </a:r>
            <a:r>
              <a:rPr lang="ja-JP" altLang="en-US" dirty="0" smtClean="0"/>
              <a:t>より、ログイン画面にアクセスして</a:t>
            </a:r>
            <a:r>
              <a:rPr lang="ja-JP" altLang="ja-JP" dirty="0" smtClean="0"/>
              <a:t>ください。</a:t>
            </a:r>
            <a:endParaRPr lang="en-US" altLang="ja-JP" dirty="0" smtClean="0"/>
          </a:p>
          <a:p>
            <a:pPr lvl="1"/>
            <a:r>
              <a:rPr lang="en-US" altLang="ja-JP" dirty="0" smtClean="0"/>
              <a:t>URL</a:t>
            </a:r>
            <a:r>
              <a:rPr lang="ja-JP" altLang="en-US" dirty="0" smtClean="0"/>
              <a:t>：</a:t>
            </a:r>
            <a:r>
              <a:rPr lang="en-US" altLang="ja-JP" b="1" u="sng" dirty="0" smtClean="0">
                <a:solidFill>
                  <a:srgbClr val="FF0000"/>
                </a:solidFill>
              </a:rPr>
              <a:t>https://[</a:t>
            </a:r>
            <a:r>
              <a:rPr lang="ja-JP" altLang="en-US" b="1" u="sng" dirty="0" smtClean="0">
                <a:solidFill>
                  <a:srgbClr val="FF0000"/>
                </a:solidFill>
              </a:rPr>
              <a:t>アンサーファイルの</a:t>
            </a:r>
            <a:r>
              <a:rPr lang="en-US" altLang="ja-JP" b="1" u="sng" dirty="0" err="1" smtClean="0">
                <a:solidFill>
                  <a:srgbClr val="FF0000"/>
                </a:solidFill>
              </a:rPr>
              <a:t>oase_domain</a:t>
            </a:r>
            <a:r>
              <a:rPr lang="ja-JP" altLang="en-US" b="1" u="sng" dirty="0" smtClean="0">
                <a:solidFill>
                  <a:srgbClr val="FF0000"/>
                </a:solidFill>
              </a:rPr>
              <a:t>に入力したホスト名</a:t>
            </a:r>
            <a:r>
              <a:rPr lang="en-US" altLang="ja-JP" b="1" u="sng" dirty="0" smtClean="0">
                <a:solidFill>
                  <a:srgbClr val="FF0000"/>
                </a:solidFill>
              </a:rPr>
              <a:t>]</a:t>
            </a:r>
            <a:endParaRPr lang="ja-JP" altLang="ja-JP" b="1" u="sng" dirty="0">
              <a:solidFill>
                <a:srgbClr val="FF0000"/>
              </a:solidFill>
            </a:endParaRPr>
          </a:p>
          <a:p>
            <a:pPr marL="180000" lvl="1" indent="0">
              <a:buNone/>
            </a:pPr>
            <a:r>
              <a:rPr lang="ja-JP" altLang="ja-JP" dirty="0"/>
              <a:t>　</a:t>
            </a:r>
            <a:r>
              <a:rPr lang="en-US" altLang="ja-JP" dirty="0" smtClean="0"/>
              <a:t>※</a:t>
            </a:r>
            <a:r>
              <a:rPr lang="ja-JP" altLang="en-US" dirty="0" smtClean="0"/>
              <a:t>ドメイン名の代わりに、サーバの</a:t>
            </a:r>
            <a:r>
              <a:rPr lang="en-US" altLang="ja-JP" dirty="0" smtClean="0"/>
              <a:t>IP</a:t>
            </a:r>
            <a:r>
              <a:rPr lang="ja-JP" altLang="en-US" dirty="0" smtClean="0"/>
              <a:t>アドレスでアクセスすることも可能です。</a:t>
            </a:r>
            <a:endParaRPr lang="en-US" altLang="ja-JP" dirty="0"/>
          </a:p>
          <a:p>
            <a:pPr marL="180000" lvl="1" indent="0">
              <a:buNone/>
            </a:pPr>
            <a:endParaRPr lang="en-US" altLang="ja-JP" dirty="0"/>
          </a:p>
          <a:p>
            <a:pPr marL="180000" lvl="1" indent="0">
              <a:buNone/>
            </a:pPr>
            <a:r>
              <a:rPr lang="ja-JP" altLang="en-US" dirty="0"/>
              <a:t>　</a:t>
            </a:r>
            <a:r>
              <a:rPr lang="ja-JP" altLang="en-US" dirty="0" smtClean="0"/>
              <a:t>接続後は</a:t>
            </a:r>
            <a:r>
              <a:rPr lang="en-US" altLang="ja-JP" dirty="0" smtClean="0"/>
              <a:t>HTTP</a:t>
            </a:r>
            <a:r>
              <a:rPr lang="ja-JP" altLang="en-US" dirty="0" smtClean="0"/>
              <a:t>の場合と同様となります。</a:t>
            </a:r>
            <a:endParaRPr lang="ja-JP" altLang="en-US" dirty="0"/>
          </a:p>
          <a:p>
            <a:pPr lvl="1"/>
            <a:endParaRPr lang="ja-JP" altLang="en-US" dirty="0"/>
          </a:p>
        </p:txBody>
      </p:sp>
      <p:graphicFrame>
        <p:nvGraphicFramePr>
          <p:cNvPr id="4" name="表 3"/>
          <p:cNvGraphicFramePr>
            <a:graphicFrameLocks noGrp="1"/>
          </p:cNvGraphicFramePr>
          <p:nvPr>
            <p:extLst/>
          </p:nvPr>
        </p:nvGraphicFramePr>
        <p:xfrm>
          <a:off x="1115033" y="2503887"/>
          <a:ext cx="6912960" cy="741680"/>
        </p:xfrm>
        <a:graphic>
          <a:graphicData uri="http://schemas.openxmlformats.org/drawingml/2006/table">
            <a:tbl>
              <a:tblPr firstRow="1" bandRow="1">
                <a:tableStyleId>{93296810-A885-4BE3-A3E7-6D5BEEA58F35}</a:tableStyleId>
              </a:tblPr>
              <a:tblGrid>
                <a:gridCol w="2016280">
                  <a:extLst>
                    <a:ext uri="{9D8B030D-6E8A-4147-A177-3AD203B41FA5}">
                      <a16:colId xmlns:a16="http://schemas.microsoft.com/office/drawing/2014/main" val="854185673"/>
                    </a:ext>
                  </a:extLst>
                </a:gridCol>
                <a:gridCol w="4896680">
                  <a:extLst>
                    <a:ext uri="{9D8B030D-6E8A-4147-A177-3AD203B41FA5}">
                      <a16:colId xmlns:a16="http://schemas.microsoft.com/office/drawing/2014/main" val="44267676"/>
                    </a:ext>
                  </a:extLst>
                </a:gridCol>
              </a:tblGrid>
              <a:tr h="370840">
                <a:tc>
                  <a:txBody>
                    <a:bodyPr/>
                    <a:lstStyle/>
                    <a:p>
                      <a:pPr algn="ctr"/>
                      <a:r>
                        <a:rPr kumimoji="1" lang="ja-JP" altLang="en-US" sz="1200" b="1" dirty="0" smtClean="0"/>
                        <a:t>ディレクトリ</a:t>
                      </a:r>
                      <a:endParaRPr kumimoji="1" lang="ja-JP" altLang="en-US" sz="1200" b="1" dirty="0"/>
                    </a:p>
                  </a:txBody>
                  <a:tcPr anchor="ctr" anchorCtr="1"/>
                </a:tc>
                <a:tc>
                  <a:txBody>
                    <a:bodyPr/>
                    <a:lstStyle/>
                    <a:p>
                      <a:pPr algn="ctr"/>
                      <a:r>
                        <a:rPr kumimoji="1" lang="ja-JP" altLang="en-US" sz="1200" dirty="0" smtClean="0"/>
                        <a:t>ファイル名</a:t>
                      </a:r>
                      <a:endParaRPr kumimoji="1" lang="ja-JP" altLang="en-US" sz="1200" dirty="0"/>
                    </a:p>
                  </a:txBody>
                  <a:tcPr anchor="ctr" anchorCtr="1"/>
                </a:tc>
                <a:extLst>
                  <a:ext uri="{0D108BD9-81ED-4DB2-BD59-A6C34878D82A}">
                    <a16:rowId xmlns:a16="http://schemas.microsoft.com/office/drawing/2014/main" val="901334737"/>
                  </a:ext>
                </a:extLst>
              </a:tr>
              <a:tr h="370840">
                <a:tc>
                  <a:txBody>
                    <a:bodyPr/>
                    <a:lstStyle/>
                    <a:p>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pki</a:t>
                      </a:r>
                      <a:r>
                        <a:rPr kumimoji="1" lang="en-US" altLang="ja-JP" sz="1200" dirty="0" smtClean="0"/>
                        <a:t>/</a:t>
                      </a:r>
                      <a:r>
                        <a:rPr kumimoji="1" lang="en-US" altLang="ja-JP" sz="1200" dirty="0" err="1" smtClean="0"/>
                        <a:t>tls</a:t>
                      </a:r>
                      <a:r>
                        <a:rPr kumimoji="1" lang="en-US" altLang="ja-JP" sz="1200" dirty="0" smtClean="0"/>
                        <a:t>/certs</a:t>
                      </a:r>
                      <a:endParaRPr kumimoji="1" lang="ja-JP" altLang="en-US" sz="1200" dirty="0"/>
                    </a:p>
                  </a:txBody>
                  <a:tcPr anchor="ctr"/>
                </a:tc>
                <a:tc>
                  <a:txBody>
                    <a:bodyPr/>
                    <a:lstStyle/>
                    <a:p>
                      <a:r>
                        <a:rPr kumimoji="1" lang="en-US" altLang="ja-JP" sz="1200" dirty="0" smtClean="0"/>
                        <a:t>[</a:t>
                      </a:r>
                      <a:r>
                        <a:rPr kumimoji="1" lang="ja-JP" altLang="en-US" sz="1200" dirty="0" smtClean="0"/>
                        <a:t>アンサーファイルの</a:t>
                      </a:r>
                      <a:r>
                        <a:rPr kumimoji="1" lang="en-US" altLang="ja-JP" sz="1200" dirty="0" err="1" smtClean="0"/>
                        <a:t>oase_domain</a:t>
                      </a:r>
                      <a:r>
                        <a:rPr kumimoji="1" lang="ja-JP" altLang="en-US" sz="1200" dirty="0" smtClean="0"/>
                        <a:t>に設定したホスト名</a:t>
                      </a:r>
                      <a:r>
                        <a:rPr kumimoji="1" lang="en-US" altLang="ja-JP" sz="1200" dirty="0" smtClean="0"/>
                        <a:t>].</a:t>
                      </a:r>
                      <a:r>
                        <a:rPr kumimoji="1" lang="en-US" altLang="ja-JP" sz="1200" dirty="0" err="1" smtClean="0"/>
                        <a:t>crt</a:t>
                      </a:r>
                      <a:endParaRPr kumimoji="1" lang="ja-JP" altLang="en-US" sz="1200" dirty="0"/>
                    </a:p>
                  </a:txBody>
                  <a:tcPr anchor="ctr"/>
                </a:tc>
                <a:extLst>
                  <a:ext uri="{0D108BD9-81ED-4DB2-BD59-A6C34878D82A}">
                    <a16:rowId xmlns:a16="http://schemas.microsoft.com/office/drawing/2014/main" val="3427282974"/>
                  </a:ext>
                </a:extLst>
              </a:tr>
            </a:tbl>
          </a:graphicData>
        </a:graphic>
      </p:graphicFrame>
    </p:spTree>
    <p:extLst>
      <p:ext uri="{BB962C8B-B14F-4D97-AF65-F5344CB8AC3E}">
        <p14:creationId xmlns:p14="http://schemas.microsoft.com/office/powerpoint/2010/main" val="205967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5</a:t>
            </a:r>
            <a:r>
              <a:rPr lang="en-US" altLang="ja-JP" dirty="0" smtClean="0"/>
              <a:t>.</a:t>
            </a:r>
            <a:r>
              <a:rPr lang="ja-JP" altLang="en-US" dirty="0"/>
              <a:t>　参考</a:t>
            </a:r>
            <a:endParaRPr kumimoji="1" lang="ja-JP" altLang="en-US" dirty="0"/>
          </a:p>
        </p:txBody>
      </p:sp>
    </p:spTree>
    <p:extLst>
      <p:ext uri="{BB962C8B-B14F-4D97-AF65-F5344CB8AC3E}">
        <p14:creationId xmlns:p14="http://schemas.microsoft.com/office/powerpoint/2010/main" val="1711633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a:t>
            </a:r>
            <a:r>
              <a:rPr lang="ja-JP" altLang="en-US" dirty="0"/>
              <a:t>　</a:t>
            </a:r>
            <a:r>
              <a:rPr lang="ja-JP" altLang="en-US" dirty="0" smtClean="0"/>
              <a:t>参考</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en-US" dirty="0" smtClean="0"/>
              <a:t>インストールモードについて</a:t>
            </a:r>
            <a:endParaRPr lang="en-US" altLang="ja-JP" sz="1800" dirty="0"/>
          </a:p>
          <a:p>
            <a:pPr lvl="1"/>
            <a:r>
              <a:rPr lang="ja-JP" altLang="en-US" dirty="0" smtClean="0"/>
              <a:t>アンサーファイル</a:t>
            </a:r>
            <a:r>
              <a:rPr lang="en-US" altLang="ja-JP" dirty="0" smtClean="0"/>
              <a:t>(oase_answers.txt)</a:t>
            </a:r>
            <a:r>
              <a:rPr lang="ja-JP" altLang="en-US" dirty="0" smtClean="0"/>
              <a:t>の「</a:t>
            </a:r>
            <a:r>
              <a:rPr lang="en-US" altLang="ja-JP" dirty="0" err="1" smtClean="0"/>
              <a:t>install_mode</a:t>
            </a:r>
            <a:r>
              <a:rPr lang="ja-JP" altLang="en-US" dirty="0" smtClean="0"/>
              <a:t>」の値によって、インストーラーの動作が以下のモードに分岐します。</a:t>
            </a:r>
            <a:endParaRPr lang="en-US" altLang="ja-JP" dirty="0" smtClean="0"/>
          </a:p>
          <a:p>
            <a:endParaRPr lang="en-US" altLang="ja-JP" dirty="0"/>
          </a:p>
          <a:p>
            <a:pPr lvl="2"/>
            <a:r>
              <a:rPr lang="en-US" altLang="ja-JP" dirty="0" err="1" smtClean="0"/>
              <a:t>Install_Online</a:t>
            </a:r>
            <a:r>
              <a:rPr lang="ja-JP" altLang="en-US" dirty="0" smtClean="0"/>
              <a:t>：</a:t>
            </a:r>
            <a:r>
              <a:rPr lang="en-US" altLang="ja-JP" dirty="0" smtClean="0"/>
              <a:t>OASE</a:t>
            </a:r>
            <a:r>
              <a:rPr lang="ja-JP" altLang="en-US" dirty="0" smtClean="0"/>
              <a:t>に必要なライブラリのインストールをインターネット経由で行った後、</a:t>
            </a:r>
            <a:r>
              <a:rPr lang="en-US" altLang="ja-JP" dirty="0" smtClean="0"/>
              <a:t>OASE</a:t>
            </a:r>
            <a:r>
              <a:rPr lang="ja-JP" altLang="en-US" dirty="0" smtClean="0"/>
              <a:t>本体をインストールします。</a:t>
            </a:r>
            <a:endParaRPr lang="en-US" altLang="ja-JP" dirty="0" smtClean="0"/>
          </a:p>
          <a:p>
            <a:pPr lvl="2"/>
            <a:r>
              <a:rPr lang="en-US" altLang="ja-JP" dirty="0" err="1" smtClean="0"/>
              <a:t>Install_Offline</a:t>
            </a:r>
            <a:r>
              <a:rPr lang="ja-JP" altLang="en-US" dirty="0" smtClean="0"/>
              <a:t>：</a:t>
            </a:r>
            <a:r>
              <a:rPr lang="en-US" altLang="ja-JP" dirty="0" err="1" smtClean="0"/>
              <a:t>Gather_Library</a:t>
            </a:r>
            <a:r>
              <a:rPr lang="ja-JP" altLang="en-US" dirty="0" smtClean="0"/>
              <a:t>で作成したパッケージを使い、オフラインでライブラリのインストールと</a:t>
            </a:r>
            <a:r>
              <a:rPr lang="en-US" altLang="ja-JP" dirty="0" smtClean="0"/>
              <a:t>OASE</a:t>
            </a:r>
            <a:r>
              <a:rPr lang="ja-JP" altLang="en-US" dirty="0" smtClean="0"/>
              <a:t>本体のインストールを行います。</a:t>
            </a:r>
            <a:endParaRPr lang="en-US" altLang="ja-JP" dirty="0" smtClean="0"/>
          </a:p>
          <a:p>
            <a:pPr lvl="2"/>
            <a:r>
              <a:rPr lang="en-US" altLang="ja-JP" dirty="0" err="1" smtClean="0"/>
              <a:t>Gather_Library</a:t>
            </a:r>
            <a:r>
              <a:rPr lang="ja-JP" altLang="en-US" dirty="0" smtClean="0"/>
              <a:t>：</a:t>
            </a:r>
            <a:r>
              <a:rPr lang="en-US" altLang="ja-JP" dirty="0" smtClean="0"/>
              <a:t>OASE</a:t>
            </a:r>
            <a:r>
              <a:rPr lang="ja-JP" altLang="en-US" dirty="0" smtClean="0"/>
              <a:t>に必要なライブラリの収集をインターネット経由で行い、</a:t>
            </a:r>
            <a:r>
              <a:rPr lang="en-US" altLang="ja-JP" dirty="0" err="1" smtClean="0"/>
              <a:t>Install_Offline</a:t>
            </a:r>
            <a:r>
              <a:rPr lang="ja-JP" altLang="en-US" dirty="0" smtClean="0"/>
              <a:t>の実行に必要なパッケージを作成します。（</a:t>
            </a:r>
            <a:r>
              <a:rPr lang="en-US" altLang="ja-JP" dirty="0" err="1" smtClean="0"/>
              <a:t>Install_Offline</a:t>
            </a:r>
            <a:r>
              <a:rPr lang="ja-JP" altLang="en-US" dirty="0" smtClean="0"/>
              <a:t>を行う前に実行してください）</a:t>
            </a:r>
            <a:endParaRPr lang="en-US" altLang="ja-JP" dirty="0" smtClean="0"/>
          </a:p>
          <a:p>
            <a:pPr lvl="2"/>
            <a:r>
              <a:rPr lang="en-US" altLang="ja-JP" dirty="0" err="1" smtClean="0"/>
              <a:t>Versionup_All</a:t>
            </a:r>
            <a:r>
              <a:rPr lang="ja-JP" altLang="en-US" dirty="0" smtClean="0"/>
              <a:t>：バージョンアップで必要となるライブラリをインターネット経由で追加インストールした後、</a:t>
            </a:r>
            <a:r>
              <a:rPr lang="en-US" altLang="ja-JP" dirty="0" smtClean="0"/>
              <a:t>OASE</a:t>
            </a:r>
            <a:r>
              <a:rPr lang="ja-JP" altLang="en-US" dirty="0" smtClean="0"/>
              <a:t>本体をバージョンアップします。</a:t>
            </a:r>
            <a:endParaRPr lang="en-US" altLang="ja-JP" dirty="0" smtClean="0"/>
          </a:p>
          <a:p>
            <a:pPr lvl="2"/>
            <a:r>
              <a:rPr lang="en-US" altLang="ja-JP" dirty="0" err="1" smtClean="0"/>
              <a:t>Versionup_OASE</a:t>
            </a:r>
            <a:r>
              <a:rPr lang="ja-JP" altLang="en-US" dirty="0" smtClean="0"/>
              <a:t>：ライブラリのインストールは行わず、</a:t>
            </a:r>
            <a:r>
              <a:rPr lang="en-US" altLang="ja-JP" dirty="0" smtClean="0"/>
              <a:t>OASE</a:t>
            </a:r>
            <a:r>
              <a:rPr lang="ja-JP" altLang="en-US" dirty="0" smtClean="0"/>
              <a:t>本体をバージョンアップします。</a:t>
            </a:r>
            <a:endParaRPr lang="en-US" altLang="ja-JP" dirty="0" smtClean="0"/>
          </a:p>
          <a:p>
            <a:pPr lvl="2"/>
            <a:r>
              <a:rPr lang="en-US" altLang="ja-JP" dirty="0" smtClean="0"/>
              <a:t>Uninstall</a:t>
            </a:r>
            <a:r>
              <a:rPr lang="ja-JP" altLang="en-US" dirty="0" smtClean="0"/>
              <a:t>：</a:t>
            </a:r>
            <a:r>
              <a:rPr lang="en-US" altLang="ja-JP" dirty="0" smtClean="0"/>
              <a:t>OASE</a:t>
            </a:r>
            <a:r>
              <a:rPr lang="ja-JP" altLang="en-US" dirty="0" smtClean="0"/>
              <a:t>本体をアンインストールします。（ライブラリのアンインストールは行いません。）</a:t>
            </a:r>
            <a:endParaRPr lang="en-US" altLang="ja-JP" dirty="0" smtClean="0"/>
          </a:p>
          <a:p>
            <a:pPr marL="180000" lvl="1" indent="0">
              <a:buNone/>
            </a:pPr>
            <a:endParaRPr kumimoji="1" lang="ja-JP" altLang="en-US" dirty="0"/>
          </a:p>
        </p:txBody>
      </p:sp>
    </p:spTree>
    <p:extLst>
      <p:ext uri="{BB962C8B-B14F-4D97-AF65-F5344CB8AC3E}">
        <p14:creationId xmlns:p14="http://schemas.microsoft.com/office/powerpoint/2010/main" val="3419548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1.1</a:t>
            </a:r>
            <a:r>
              <a:rPr kumimoji="1" lang="ja-JP" altLang="en-US"/>
              <a:t>　</a:t>
            </a:r>
            <a:r>
              <a:rPr lang="ja-JP" altLang="en-US"/>
              <a:t>本資料について</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dirty="0"/>
              <a:t>本資料では</a:t>
            </a:r>
            <a:r>
              <a:rPr lang="ja-JP" altLang="en-US" dirty="0" smtClean="0"/>
              <a:t>、</a:t>
            </a:r>
            <a:r>
              <a:rPr lang="en-US" altLang="ja-JP" dirty="0" smtClean="0"/>
              <a:t>OASE</a:t>
            </a:r>
            <a:r>
              <a:rPr lang="ja-JP" altLang="en-US" dirty="0" smtClean="0"/>
              <a:t>サーバをオフライン環境でご利用いただく場合の、構築手順</a:t>
            </a:r>
            <a:r>
              <a:rPr lang="ja-JP" altLang="en-US" dirty="0"/>
              <a:t>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2.</a:t>
            </a:r>
            <a:r>
              <a:rPr lang="ja-JP" altLang="en-US"/>
              <a:t>　システム構成</a:t>
            </a:r>
            <a:endParaRPr kumimoji="1" lang="ja-JP" altLang="en-US"/>
          </a:p>
        </p:txBody>
      </p:sp>
    </p:spTree>
    <p:extLst>
      <p:ext uri="{BB962C8B-B14F-4D97-AF65-F5344CB8AC3E}">
        <p14:creationId xmlns:p14="http://schemas.microsoft.com/office/powerpoint/2010/main" val="3705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2.1</a:t>
            </a:r>
            <a:r>
              <a:rPr lang="ja-JP" altLang="en-US" dirty="0"/>
              <a:t>　</a:t>
            </a:r>
            <a:r>
              <a:rPr lang="zh-TW" altLang="en-US" dirty="0"/>
              <a:t>動作環境</a:t>
            </a:r>
            <a:r>
              <a:rPr lang="ja-JP" altLang="en-US" dirty="0"/>
              <a:t>・</a:t>
            </a:r>
            <a:r>
              <a:rPr lang="zh-TW" altLang="en-US" dirty="0" smtClean="0"/>
              <a:t>条件</a:t>
            </a:r>
            <a:r>
              <a:rPr lang="ja-JP" altLang="en-US" dirty="0"/>
              <a:t>（</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dirty="0"/>
              <a:t>OASE</a:t>
            </a:r>
            <a:r>
              <a:rPr lang="ja-JP" altLang="en-US" dirty="0"/>
              <a:t>をご利用</a:t>
            </a:r>
            <a:r>
              <a:rPr lang="ja-JP" altLang="en-US" dirty="0" smtClean="0"/>
              <a:t>いただくための環境について。</a:t>
            </a:r>
            <a:endParaRPr lang="en-US" altLang="ja-JP" dirty="0"/>
          </a:p>
          <a:p>
            <a:pPr lvl="1"/>
            <a:r>
              <a:rPr lang="ja-JP" altLang="en-US" dirty="0" smtClean="0"/>
              <a:t>「</a:t>
            </a:r>
            <a:r>
              <a:rPr lang="en-US" altLang="ja-JP" dirty="0" err="1" smtClean="0"/>
              <a:t>Exastro</a:t>
            </a:r>
            <a:r>
              <a:rPr lang="en-US" altLang="ja-JP" dirty="0" smtClean="0"/>
              <a:t>-OASE_</a:t>
            </a:r>
            <a:r>
              <a:rPr lang="ja-JP" altLang="en-US" dirty="0" smtClean="0"/>
              <a:t>環境構築マニュアル </a:t>
            </a:r>
            <a:r>
              <a:rPr lang="en-US" altLang="ja-JP" dirty="0" smtClean="0"/>
              <a:t>–</a:t>
            </a:r>
            <a:r>
              <a:rPr lang="ja-JP" altLang="en-US" dirty="0" smtClean="0"/>
              <a:t>基本編</a:t>
            </a:r>
            <a:r>
              <a:rPr lang="en-US" altLang="ja-JP" dirty="0" smtClean="0"/>
              <a:t>-</a:t>
            </a:r>
            <a:r>
              <a:rPr lang="ja-JP" altLang="en-US" dirty="0" smtClean="0"/>
              <a:t>」を参照してください。</a:t>
            </a:r>
            <a:endParaRPr lang="en-US" altLang="ja-JP" dirty="0" smtClean="0"/>
          </a:p>
          <a:p>
            <a:pPr marL="180000" lvl="1" indent="0">
              <a:buNone/>
            </a:pPr>
            <a:r>
              <a:rPr lang="ja-JP" altLang="en-US" dirty="0" smtClean="0"/>
              <a:t>　　</a:t>
            </a:r>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lvl="1"/>
            <a:endParaRPr lang="en-US" altLang="ja-JP" dirty="0"/>
          </a:p>
          <a:p>
            <a:pPr lvl="1"/>
            <a:endParaRPr lang="en-US" altLang="ja-JP" dirty="0"/>
          </a:p>
          <a:p>
            <a:pPr marL="180000" lvl="1" indent="0">
              <a:buNone/>
            </a:pPr>
            <a:endParaRPr lang="en-US" altLang="ja-JP" sz="1000" dirty="0" smtClean="0"/>
          </a:p>
          <a:p>
            <a:pPr marL="180000" lvl="1" indent="0">
              <a:buNone/>
            </a:pPr>
            <a:endParaRPr lang="en-US" altLang="ja-JP" sz="1000" dirty="0"/>
          </a:p>
        </p:txBody>
      </p:sp>
    </p:spTree>
    <p:extLst>
      <p:ext uri="{BB962C8B-B14F-4D97-AF65-F5344CB8AC3E}">
        <p14:creationId xmlns:p14="http://schemas.microsoft.com/office/powerpoint/2010/main" val="178756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2.1</a:t>
            </a:r>
            <a:r>
              <a:rPr lang="ja-JP" altLang="en-US" dirty="0"/>
              <a:t>　</a:t>
            </a:r>
            <a:r>
              <a:rPr lang="zh-TW" altLang="en-US" dirty="0"/>
              <a:t>動作環境</a:t>
            </a:r>
            <a:r>
              <a:rPr lang="ja-JP" altLang="en-US" dirty="0"/>
              <a:t>・</a:t>
            </a:r>
            <a:r>
              <a:rPr lang="zh-TW" altLang="en-US" dirty="0" smtClean="0"/>
              <a:t>条件</a:t>
            </a:r>
            <a:r>
              <a:rPr lang="ja-JP" altLang="en-US" dirty="0" smtClean="0"/>
              <a:t>（</a:t>
            </a:r>
            <a:r>
              <a:rPr lang="en-US" altLang="ja-JP" dirty="0" smtClean="0"/>
              <a:t>2/3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dirty="0" smtClean="0"/>
              <a:t>ライブラリ収集を実行する場合の前提条件</a:t>
            </a:r>
            <a:endParaRPr lang="en-US" altLang="ja-JP" dirty="0"/>
          </a:p>
          <a:p>
            <a:pPr lvl="1"/>
            <a:r>
              <a:rPr lang="ja-JP" altLang="en-US" dirty="0" smtClean="0"/>
              <a:t>ライブラリ収集を実行する場合には、ライブラリ収集用サーバ</a:t>
            </a:r>
            <a:r>
              <a:rPr lang="ja-JP" altLang="en-US" dirty="0"/>
              <a:t>（</a:t>
            </a:r>
            <a:r>
              <a:rPr lang="ja-JP" altLang="en-US" dirty="0" smtClean="0"/>
              <a:t>オンライン環境）</a:t>
            </a:r>
            <a:r>
              <a:rPr lang="en-US" altLang="ja-JP" dirty="0" smtClean="0"/>
              <a:t>/ OASE</a:t>
            </a:r>
            <a:r>
              <a:rPr lang="ja-JP" altLang="en-US" dirty="0" smtClean="0"/>
              <a:t>サーバ（オフライン環境）、両サーバの構築状態（</a:t>
            </a:r>
            <a:r>
              <a:rPr lang="en-US" altLang="ja-JP" dirty="0" smtClean="0"/>
              <a:t>OS</a:t>
            </a:r>
            <a:r>
              <a:rPr lang="ja-JP" altLang="en-US" dirty="0" smtClean="0"/>
              <a:t>のバージョン、インストール済のパッケージ）を、合わせる必要があります。</a:t>
            </a:r>
            <a:endParaRPr lang="en-US" altLang="ja-JP" dirty="0" smtClean="0"/>
          </a:p>
          <a:p>
            <a:pPr lvl="1"/>
            <a:endParaRPr lang="en-US" altLang="ja-JP" dirty="0"/>
          </a:p>
          <a:p>
            <a:pPr lvl="1"/>
            <a:r>
              <a:rPr lang="ja-JP" altLang="en-US" dirty="0" smtClean="0"/>
              <a:t>ライブラリ収集用サーバ（オンライン環境）は、以下のリポジトリが参照できる状態である必要があります。</a:t>
            </a:r>
            <a:endParaRPr lang="en-US" altLang="ja-JP" dirty="0"/>
          </a:p>
          <a:p>
            <a:pPr marL="180000" lvl="1" indent="0">
              <a:buNone/>
            </a:pPr>
            <a:r>
              <a:rPr lang="ja-JP" altLang="en-US" dirty="0" smtClean="0"/>
              <a:t>（</a:t>
            </a:r>
            <a:r>
              <a:rPr lang="en-US" altLang="ja-JP" dirty="0" smtClean="0"/>
              <a:t>※</a:t>
            </a:r>
            <a:r>
              <a:rPr lang="ja-JP" altLang="en-US" dirty="0" smtClean="0"/>
              <a:t>次頁に記載</a:t>
            </a:r>
            <a:r>
              <a:rPr lang="ja-JP" altLang="en-US" dirty="0"/>
              <a:t>）</a:t>
            </a:r>
            <a:endParaRPr lang="en-US" altLang="ja-JP" dirty="0" smtClean="0"/>
          </a:p>
          <a:p>
            <a:pPr marL="180000" lvl="1" indent="0">
              <a:buNone/>
            </a:pPr>
            <a:r>
              <a:rPr lang="ja-JP" altLang="en-US" dirty="0" smtClean="0"/>
              <a:t>　　</a:t>
            </a:r>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lvl="1"/>
            <a:endParaRPr lang="en-US" altLang="ja-JP" dirty="0"/>
          </a:p>
          <a:p>
            <a:pPr lvl="1"/>
            <a:endParaRPr lang="en-US" altLang="ja-JP" dirty="0"/>
          </a:p>
          <a:p>
            <a:pPr marL="180000" lvl="1" indent="0">
              <a:buNone/>
            </a:pPr>
            <a:endParaRPr lang="en-US" altLang="ja-JP" sz="1000" dirty="0" smtClean="0"/>
          </a:p>
          <a:p>
            <a:pPr marL="180000" lvl="1" indent="0">
              <a:buNone/>
            </a:pPr>
            <a:endParaRPr lang="en-US" altLang="ja-JP" sz="1000" dirty="0"/>
          </a:p>
        </p:txBody>
      </p:sp>
    </p:spTree>
    <p:extLst>
      <p:ext uri="{BB962C8B-B14F-4D97-AF65-F5344CB8AC3E}">
        <p14:creationId xmlns:p14="http://schemas.microsoft.com/office/powerpoint/2010/main" val="11066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2.1</a:t>
            </a:r>
            <a:r>
              <a:rPr lang="ja-JP" altLang="en-US" dirty="0"/>
              <a:t>　</a:t>
            </a:r>
            <a:r>
              <a:rPr lang="zh-TW" altLang="en-US" dirty="0"/>
              <a:t>動作環境</a:t>
            </a:r>
            <a:r>
              <a:rPr lang="ja-JP" altLang="en-US" dirty="0"/>
              <a:t>・</a:t>
            </a:r>
            <a:r>
              <a:rPr lang="zh-TW" altLang="en-US" dirty="0" smtClean="0"/>
              <a:t>条件</a:t>
            </a:r>
            <a:r>
              <a:rPr lang="ja-JP" altLang="en-US" dirty="0" smtClean="0"/>
              <a:t>（</a:t>
            </a:r>
            <a:r>
              <a:rPr lang="en-US" altLang="ja-JP" dirty="0" smtClean="0"/>
              <a:t>3/3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dirty="0" smtClean="0"/>
              <a:t>ライブラリ収集を実行する場合の前提条件</a:t>
            </a:r>
            <a:endParaRPr lang="en-US" altLang="ja-JP" dirty="0"/>
          </a:p>
          <a:p>
            <a:pPr lvl="1"/>
            <a:r>
              <a:rPr lang="ja-JP" altLang="en-US" dirty="0"/>
              <a:t>参照</a:t>
            </a:r>
            <a:r>
              <a:rPr lang="ja-JP" altLang="en-US" dirty="0" smtClean="0"/>
              <a:t>するリポジトリ一覧</a:t>
            </a:r>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sz="900" kern="1200" dirty="0">
              <a:cs typeface="+mn-cs"/>
            </a:endParaRPr>
          </a:p>
          <a:p>
            <a:pPr lvl="1"/>
            <a:endParaRPr lang="en-US" altLang="ja-JP" dirty="0"/>
          </a:p>
          <a:p>
            <a:pPr lvl="1"/>
            <a:endParaRPr lang="en-US" altLang="ja-JP" dirty="0" smtClean="0"/>
          </a:p>
          <a:p>
            <a:pPr lvl="1"/>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lvl="1"/>
            <a:endParaRPr lang="en-US" altLang="ja-JP" dirty="0"/>
          </a:p>
          <a:p>
            <a:pPr lvl="1"/>
            <a:endParaRPr lang="en-US" altLang="ja-JP" dirty="0"/>
          </a:p>
          <a:p>
            <a:pPr marL="180000" lvl="1" indent="0">
              <a:buNone/>
            </a:pPr>
            <a:endParaRPr lang="en-US" altLang="ja-JP" sz="1000" dirty="0" smtClean="0"/>
          </a:p>
          <a:p>
            <a:pPr marL="180000" lvl="1" indent="0">
              <a:buNone/>
            </a:pPr>
            <a:endParaRPr lang="en-US" altLang="ja-JP" sz="1000" dirty="0"/>
          </a:p>
        </p:txBody>
      </p:sp>
      <p:graphicFrame>
        <p:nvGraphicFramePr>
          <p:cNvPr id="4" name="表 3"/>
          <p:cNvGraphicFramePr>
            <a:graphicFrameLocks noGrp="1"/>
          </p:cNvGraphicFramePr>
          <p:nvPr>
            <p:extLst>
              <p:ext uri="{D42A27DB-BD31-4B8C-83A1-F6EECF244321}">
                <p14:modId xmlns:p14="http://schemas.microsoft.com/office/powerpoint/2010/main" val="3754346678"/>
              </p:ext>
            </p:extLst>
          </p:nvPr>
        </p:nvGraphicFramePr>
        <p:xfrm>
          <a:off x="611450" y="1556740"/>
          <a:ext cx="7849090" cy="3600500"/>
        </p:xfrm>
        <a:graphic>
          <a:graphicData uri="http://schemas.openxmlformats.org/drawingml/2006/table">
            <a:tbl>
              <a:tblPr firstRow="1" firstCol="1" bandRow="1">
                <a:tableStyleId>{46F890A9-2807-4EBB-B81D-B2AA78EC7F39}</a:tableStyleId>
              </a:tblPr>
              <a:tblGrid>
                <a:gridCol w="2233868">
                  <a:extLst>
                    <a:ext uri="{9D8B030D-6E8A-4147-A177-3AD203B41FA5}">
                      <a16:colId xmlns:a16="http://schemas.microsoft.com/office/drawing/2014/main" val="20001"/>
                    </a:ext>
                  </a:extLst>
                </a:gridCol>
                <a:gridCol w="5615222">
                  <a:extLst>
                    <a:ext uri="{9D8B030D-6E8A-4147-A177-3AD203B41FA5}">
                      <a16:colId xmlns:a16="http://schemas.microsoft.com/office/drawing/2014/main" val="20002"/>
                    </a:ext>
                  </a:extLst>
                </a:gridCol>
              </a:tblGrid>
              <a:tr h="432059">
                <a:tc>
                  <a:txBody>
                    <a:bodyPr/>
                    <a:lstStyle/>
                    <a:p>
                      <a:pPr algn="ctr">
                        <a:spcAft>
                          <a:spcPts val="0"/>
                        </a:spcAft>
                      </a:pPr>
                      <a:r>
                        <a:rPr lang="en-US" altLang="ja-JP" sz="1050" kern="100" dirty="0" smtClean="0">
                          <a:effectLst/>
                        </a:rPr>
                        <a:t>OS</a:t>
                      </a:r>
                      <a:endParaRPr lang="ja-JP" sz="1050" kern="100" dirty="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ja-JP" altLang="en-US" sz="1100" kern="100" dirty="0" smtClean="0">
                          <a:effectLst/>
                        </a:rPr>
                        <a:t>リポジトリ</a:t>
                      </a:r>
                      <a:endParaRPr lang="ja-JP" sz="11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88041">
                <a:tc rowSpan="5">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kumimoji="1" lang="en-US" altLang="ja-JP" sz="1050" u="none" strike="noStrike" kern="100" cap="none" spc="0" normalizeH="0" baseline="0" noProof="0" dirty="0" smtClean="0">
                          <a:ln>
                            <a:noFill/>
                          </a:ln>
                          <a:effectLst/>
                          <a:uLnTx/>
                          <a:uFillTx/>
                        </a:rPr>
                        <a:t>RHEL7</a:t>
                      </a:r>
                      <a:endParaRPr kumimoji="1" lang="ja-JP" altLang="ja-JP" sz="1050" b="1" i="0" u="none" strike="noStrike" kern="100" cap="none" spc="0" normalizeH="0" baseline="0" noProof="0" dirty="0">
                        <a:ln>
                          <a:noFill/>
                        </a:ln>
                        <a:solidFill>
                          <a:srgbClr val="000000"/>
                        </a:solidFill>
                        <a:effectLst/>
                        <a:uLnTx/>
                        <a:uFillTx/>
                        <a:latin typeface="メイリオ"/>
                        <a:ea typeface="ＭＳ 明朝" panose="02020609040205080304" pitchFamily="17" charset="-128"/>
                        <a:cs typeface="Times New Roman" panose="02020603050405020304" pitchFamily="18" charset="0"/>
                      </a:endParaRPr>
                    </a:p>
                  </a:txBody>
                  <a:tcPr marL="68580" marR="68580" marT="0" marB="0" anchor="ctr"/>
                </a:tc>
                <a:tc>
                  <a:txBody>
                    <a:bodyPr/>
                    <a:lstStyle/>
                    <a:p>
                      <a:pPr algn="just" latinLnBrk="1">
                        <a:spcAft>
                          <a:spcPts val="0"/>
                        </a:spcAft>
                      </a:pPr>
                      <a:r>
                        <a:rPr lang="en-US" altLang="ja-JP" sz="900" kern="100" dirty="0" smtClean="0">
                          <a:effectLst/>
                        </a:rPr>
                        <a:t>https://dl.fedoraproject.org/pub/epel/epel-release-latest-7.noarch.rpm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88040">
                <a:tc vMerge="1">
                  <a:txBody>
                    <a:bodyPr/>
                    <a:lstStyle/>
                    <a:p>
                      <a:endParaRPr kumimoji="1" lang="ja-JP" altLang="en-US"/>
                    </a:p>
                  </a:txBody>
                  <a:tcPr/>
                </a:tc>
                <a:tc>
                  <a:txBody>
                    <a:bodyPr/>
                    <a:lstStyle/>
                    <a:p>
                      <a:pPr algn="just" latinLnBrk="1">
                        <a:spcAft>
                          <a:spcPts val="0"/>
                        </a:spcAft>
                      </a:pPr>
                      <a:r>
                        <a:rPr kumimoji="1" lang="en-US" altLang="ja-JP" sz="900" kern="100" dirty="0" smtClean="0">
                          <a:effectLst/>
                        </a:rPr>
                        <a:t>https</a:t>
                      </a:r>
                      <a:r>
                        <a:rPr lang="en-US" altLang="ja-JP" sz="1050" kern="100" dirty="0" smtClean="0">
                          <a:effectLst/>
                        </a:rPr>
                        <a:t>://</a:t>
                      </a:r>
                      <a:r>
                        <a:rPr kumimoji="1" lang="en-US" altLang="ja-JP" sz="900" kern="100" dirty="0" smtClean="0">
                          <a:effectLst/>
                        </a:rPr>
                        <a:t>downloads.mariadb.com/MariaDB/mariadb_repo_setup</a:t>
                      </a:r>
                      <a:endParaRPr kumimoji="1" lang="ja-JP" sz="9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939896345"/>
                  </a:ext>
                </a:extLst>
              </a:tr>
              <a:tr h="216030">
                <a:tc vMerge="1">
                  <a:txBody>
                    <a:bodyPr/>
                    <a:lstStyle/>
                    <a:p>
                      <a:endParaRPr kumimoji="1" lang="ja-JP" altLang="en-US"/>
                    </a:p>
                  </a:txBody>
                  <a:tcPr/>
                </a:tc>
                <a:tc>
                  <a:txBody>
                    <a:bodyPr/>
                    <a:lstStyle/>
                    <a:p>
                      <a:pPr marL="0" algn="just" defTabSz="914400" rtl="0" eaLnBrk="1" latinLnBrk="1" hangingPunct="1">
                        <a:spcAft>
                          <a:spcPts val="0"/>
                        </a:spcAft>
                      </a:pPr>
                      <a:r>
                        <a:rPr kumimoji="1" lang="en-US" altLang="ja-JP" sz="900" kern="100" dirty="0" err="1" smtClean="0">
                          <a:effectLst/>
                        </a:rPr>
                        <a:t>epel</a:t>
                      </a:r>
                      <a:endParaRPr kumimoji="1" lang="ja-JP" sz="9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540356409"/>
                  </a:ext>
                </a:extLst>
              </a:tr>
              <a:tr h="229751">
                <a:tc vMerge="1">
                  <a:txBody>
                    <a:bodyPr/>
                    <a:lstStyle/>
                    <a:p>
                      <a:endParaRPr kumimoji="1" lang="ja-JP" altLang="en-US"/>
                    </a:p>
                  </a:txBody>
                  <a:tcPr/>
                </a:tc>
                <a:tc>
                  <a:txBody>
                    <a:bodyPr/>
                    <a:lstStyle/>
                    <a:p>
                      <a:pPr marL="0" algn="just" defTabSz="914400" rtl="0" eaLnBrk="1" latinLnBrk="1" hangingPunct="1">
                        <a:spcAft>
                          <a:spcPts val="0"/>
                        </a:spcAft>
                      </a:pPr>
                      <a:r>
                        <a:rPr kumimoji="1" lang="en-US" altLang="ja-JP" sz="900" kern="100" dirty="0" smtClean="0">
                          <a:effectLst/>
                        </a:rPr>
                        <a:t>rhel-7-server-optional-rpms</a:t>
                      </a:r>
                      <a:endParaRPr kumimoji="1" lang="ja-JP" sz="9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466675381"/>
                  </a:ext>
                </a:extLst>
              </a:tr>
              <a:tr h="288040">
                <a:tc vMerge="1">
                  <a:txBody>
                    <a:bodyPr/>
                    <a:lstStyle/>
                    <a:p>
                      <a:endParaRPr kumimoji="1" lang="ja-JP" altLang="en-US"/>
                    </a:p>
                  </a:txBody>
                  <a:tcPr/>
                </a:tc>
                <a:tc>
                  <a:txBody>
                    <a:bodyPr/>
                    <a:lstStyle/>
                    <a:p>
                      <a:pPr marL="0" algn="just" defTabSz="914400" rtl="0" eaLnBrk="1" latinLnBrk="1" hangingPunct="1">
                        <a:spcAft>
                          <a:spcPts val="0"/>
                        </a:spcAft>
                      </a:pPr>
                      <a:r>
                        <a:rPr kumimoji="1" lang="en-US" altLang="ja-JP" sz="900" kern="100" dirty="0" smtClean="0">
                          <a:effectLst/>
                        </a:rPr>
                        <a:t>rhel-server-rhscl-7-rpms</a:t>
                      </a:r>
                      <a:endParaRPr kumimoji="1" lang="ja-JP" sz="9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751026947"/>
                  </a:ext>
                </a:extLst>
              </a:tr>
              <a:tr h="346329">
                <a:tc rowSpan="3">
                  <a:txBody>
                    <a:bodyPr/>
                    <a:lstStyle/>
                    <a:p>
                      <a:r>
                        <a:rPr kumimoji="1" lang="en-US" altLang="ja-JP" sz="1050" dirty="0" smtClean="0"/>
                        <a:t>RHEL8</a:t>
                      </a:r>
                      <a:endParaRPr kumimoji="1" lang="ja-JP" altLang="en-US" sz="1050" dirty="0">
                        <a:solidFill>
                          <a:schemeClr val="tx1"/>
                        </a:solidFill>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00" dirty="0" smtClean="0">
                          <a:effectLst/>
                        </a:rPr>
                        <a:t>https://dl.fedoraproject.org/pub/epel/epel-release-latest-8.noarch.rpm</a:t>
                      </a:r>
                    </a:p>
                  </a:txBody>
                  <a:tcPr marL="68580" marR="68580" marT="0" marB="0" anchor="ctr"/>
                </a:tc>
                <a:extLst>
                  <a:ext uri="{0D108BD9-81ED-4DB2-BD59-A6C34878D82A}">
                    <a16:rowId xmlns:a16="http://schemas.microsoft.com/office/drawing/2014/main" val="10002"/>
                  </a:ext>
                </a:extLst>
              </a:tr>
              <a:tr h="28804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kern="100" dirty="0" smtClean="0">
                          <a:effectLst/>
                        </a:rPr>
                        <a:t>https</a:t>
                      </a:r>
                      <a:r>
                        <a:rPr lang="en-US" altLang="ja-JP" sz="1050" kern="100" dirty="0" smtClean="0">
                          <a:effectLst/>
                        </a:rPr>
                        <a:t>://</a:t>
                      </a:r>
                      <a:r>
                        <a:rPr kumimoji="1" lang="en-US" altLang="ja-JP" sz="900" kern="100" dirty="0" smtClean="0">
                          <a:effectLst/>
                        </a:rPr>
                        <a:t>downloads.mariadb.com/MariaDB/mariadb_repo_setup</a:t>
                      </a:r>
                      <a:endParaRPr kumimoji="1" lang="ja-JP" altLang="ja-JP" sz="900" kern="100" dirty="0" smtClean="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980805609"/>
                  </a:ext>
                </a:extLst>
              </a:tr>
              <a:tr h="21603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00" dirty="0" err="1" smtClean="0">
                          <a:effectLst/>
                        </a:rPr>
                        <a:t>rabbitmq_rabbitmq</a:t>
                      </a:r>
                      <a:r>
                        <a:rPr lang="en-US" altLang="ja-JP" sz="900" kern="100" dirty="0" smtClean="0">
                          <a:effectLst/>
                        </a:rPr>
                        <a:t>-server</a:t>
                      </a:r>
                    </a:p>
                  </a:txBody>
                  <a:tcPr marL="68580" marR="68580" marT="0" marB="0" anchor="ctr"/>
                </a:tc>
                <a:extLst>
                  <a:ext uri="{0D108BD9-81ED-4DB2-BD59-A6C34878D82A}">
                    <a16:rowId xmlns:a16="http://schemas.microsoft.com/office/drawing/2014/main" val="481197266"/>
                  </a:ext>
                </a:extLst>
              </a:tr>
              <a:tr h="377766">
                <a:tc rowSpan="3">
                  <a:txBody>
                    <a:bodyPr/>
                    <a:lstStyle/>
                    <a:p>
                      <a:r>
                        <a:rPr kumimoji="1" lang="en-US" altLang="ja-JP" sz="1050" dirty="0" smtClean="0">
                          <a:solidFill>
                            <a:schemeClr val="tx1"/>
                          </a:solidFill>
                        </a:rPr>
                        <a:t>CentOS7</a:t>
                      </a:r>
                      <a:endParaRPr kumimoji="1" lang="ja-JP" altLang="en-US" sz="1050" dirty="0">
                        <a:solidFill>
                          <a:schemeClr val="tx1"/>
                        </a:solidFill>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kern="100" dirty="0" smtClean="0">
                          <a:effectLst/>
                        </a:rPr>
                        <a:t>https</a:t>
                      </a:r>
                      <a:r>
                        <a:rPr lang="en-US" altLang="ja-JP" sz="1050" kern="100" dirty="0" smtClean="0">
                          <a:effectLst/>
                        </a:rPr>
                        <a:t>://</a:t>
                      </a:r>
                      <a:r>
                        <a:rPr kumimoji="1" lang="en-US" altLang="ja-JP" sz="900" kern="100" dirty="0" smtClean="0">
                          <a:effectLst/>
                        </a:rPr>
                        <a:t>downloads.mariadb.com/MariaDB/mariadb_repo_setup</a:t>
                      </a:r>
                      <a:endParaRPr kumimoji="1" lang="ja-JP" altLang="ja-JP" sz="900" kern="100" dirty="0" smtClean="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77098158"/>
                  </a:ext>
                </a:extLst>
              </a:tr>
              <a:tr h="270324">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00" dirty="0" err="1" smtClean="0">
                          <a:effectLst/>
                        </a:rPr>
                        <a:t>epel</a:t>
                      </a:r>
                      <a:endParaRPr lang="en-US" altLang="ja-JP" sz="900" kern="100" dirty="0" smtClean="0">
                        <a:effectLst/>
                      </a:endParaRPr>
                    </a:p>
                  </a:txBody>
                  <a:tcPr marL="68580" marR="68580" marT="0" marB="0" anchor="ctr"/>
                </a:tc>
                <a:extLst>
                  <a:ext uri="{0D108BD9-81ED-4DB2-BD59-A6C34878D82A}">
                    <a16:rowId xmlns:a16="http://schemas.microsoft.com/office/drawing/2014/main" val="2150698255"/>
                  </a:ext>
                </a:extLst>
              </a:tr>
              <a:tr h="36005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00" dirty="0" err="1" smtClean="0">
                          <a:effectLst/>
                        </a:rPr>
                        <a:t>epel</a:t>
                      </a:r>
                      <a:r>
                        <a:rPr lang="en-US" altLang="ja-JP" sz="900" kern="100" dirty="0" smtClean="0">
                          <a:effectLst/>
                        </a:rPr>
                        <a:t>-release</a:t>
                      </a:r>
                    </a:p>
                  </a:txBody>
                  <a:tcPr marL="68580" marR="68580" marT="0" marB="0" anchor="ctr"/>
                </a:tc>
                <a:extLst>
                  <a:ext uri="{0D108BD9-81ED-4DB2-BD59-A6C34878D82A}">
                    <a16:rowId xmlns:a16="http://schemas.microsoft.com/office/drawing/2014/main" val="1427845595"/>
                  </a:ext>
                </a:extLst>
              </a:tr>
            </a:tbl>
          </a:graphicData>
        </a:graphic>
      </p:graphicFrame>
    </p:spTree>
    <p:extLst>
      <p:ext uri="{BB962C8B-B14F-4D97-AF65-F5344CB8AC3E}">
        <p14:creationId xmlns:p14="http://schemas.microsoft.com/office/powerpoint/2010/main" val="410084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3.</a:t>
            </a:r>
            <a:r>
              <a:rPr lang="ja-JP" altLang="en-US"/>
              <a:t>　</a:t>
            </a:r>
            <a:r>
              <a:rPr lang="en-US" altLang="ja-JP"/>
              <a:t>OASE</a:t>
            </a:r>
            <a:r>
              <a:rPr lang="ja-JP" altLang="en-US"/>
              <a:t>環境構築手順</a:t>
            </a:r>
            <a:endParaRPr kumimoji="1" lang="ja-JP" altLang="en-US"/>
          </a:p>
        </p:txBody>
      </p:sp>
    </p:spTree>
    <p:extLst>
      <p:ext uri="{BB962C8B-B14F-4D97-AF65-F5344CB8AC3E}">
        <p14:creationId xmlns:p14="http://schemas.microsoft.com/office/powerpoint/2010/main" val="40006614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prstDash val="sysDash"/>
        </a:ln>
      </a:spPr>
      <a:bodyPr rot="0" spcFirstLastPara="0" vert="horz" wrap="square" lIns="91440" tIns="45720" rIns="91440" bIns="45720" numCol="1" spcCol="0" rtlCol="0" fromWordArt="0" anchor="ctr" anchorCtr="0" forceAA="0" compatLnSpc="1">
        <a:prstTxWarp prst="textNoShape">
          <a:avLst/>
        </a:prstTxWarp>
        <a:noAutofit/>
      </a:bodyPr>
      <a:lstStyle>
        <a:defPPr>
          <a:defRPr dirty="0"/>
        </a:defPPr>
      </a:lstStyle>
      <a:style>
        <a:lnRef idx="2">
          <a:schemeClr val="accent1">
            <a:shade val="50000"/>
          </a:schemeClr>
        </a:lnRef>
        <a:fillRef idx="1">
          <a:schemeClr val="accent1"/>
        </a:fillRef>
        <a:effectRef idx="0">
          <a:schemeClr val="accent1"/>
        </a:effectRef>
        <a:fontRef idx="minor">
          <a:schemeClr val="lt1"/>
        </a:fontRef>
      </a: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solidFill>
          <a:sysClr val="window" lastClr="FFFFFF"/>
        </a:solidFill>
        <a:ln w="6350">
          <a:noFill/>
        </a:ln>
        <a:effectLst/>
      </a:spPr>
      <a:bodyPr rot="0" spcFirstLastPara="0" vert="horz" wrap="none" lIns="91440" tIns="45720" rIns="91440" bIns="45720" numCol="1" spcCol="0" rtlCol="0" fromWordArt="0" anchor="t" anchorCtr="0" forceAA="0" compatLnSpc="1">
        <a:prstTxWarp prst="textNoShape">
          <a:avLst/>
        </a:prstTxWarp>
        <a:noAutofit/>
      </a:bodyPr>
      <a:lstStyle>
        <a:defPPr marL="0" marR="0" indent="0" algn="just" defTabSz="914400" eaLnBrk="1" fontAlgn="auto" latinLnBrk="0" hangingPunct="1">
          <a:lnSpc>
            <a:spcPct val="100000"/>
          </a:lnSpc>
          <a:spcBef>
            <a:spcPts val="0"/>
          </a:spcBef>
          <a:spcAft>
            <a:spcPts val="0"/>
          </a:spcAft>
          <a:buClrTx/>
          <a:buSzTx/>
          <a:buFontTx/>
          <a:buNone/>
          <a:tabLst/>
          <a:defRPr kumimoji="0"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defRPr>
        </a:defPPr>
      </a:lstStyle>
    </a:tx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3112</Words>
  <Application>Microsoft Office PowerPoint</Application>
  <PresentationFormat>画面に合わせる (4:3)</PresentationFormat>
  <Paragraphs>611</Paragraphs>
  <Slides>36</Slides>
  <Notes>4</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36</vt:i4>
      </vt:variant>
    </vt:vector>
  </HeadingPairs>
  <TitlesOfParts>
    <vt:vector size="50" baseType="lpstr">
      <vt:lpstr>HGP創英角ｺﾞｼｯｸUB</vt:lpstr>
      <vt:lpstr>ＭＳ Ｐゴシック</vt:lpstr>
      <vt:lpstr>ＭＳ 明朝</vt:lpstr>
      <vt:lpstr>メイリオ</vt:lpstr>
      <vt:lpstr>游ゴシック</vt:lpstr>
      <vt:lpstr>游ゴシック Light</vt:lpstr>
      <vt:lpstr>Arial</vt:lpstr>
      <vt:lpstr>Calibri</vt:lpstr>
      <vt:lpstr>Century</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動作環境・条件（1/3）</vt:lpstr>
      <vt:lpstr>2.1　動作環境・条件（2/3）</vt:lpstr>
      <vt:lpstr>2.1　動作環境・条件（3/3）</vt:lpstr>
      <vt:lpstr>3.　OASE環境構築手順</vt:lpstr>
      <vt:lpstr>3.1　オフラインインストール</vt:lpstr>
      <vt:lpstr>3.2　事前準備</vt:lpstr>
      <vt:lpstr>3.3　OASE環境構築フロー</vt:lpstr>
      <vt:lpstr>3.4　環境構築（1/16）</vt:lpstr>
      <vt:lpstr>3.5　環境構築（2/16）</vt:lpstr>
      <vt:lpstr>3.6　環境構築（3/16）</vt:lpstr>
      <vt:lpstr>3.7　環境構築（4/16）</vt:lpstr>
      <vt:lpstr>3.8　環境構築（5/16）</vt:lpstr>
      <vt:lpstr>3.9　環境構築（6/16）</vt:lpstr>
      <vt:lpstr>3.10　環境構築（7/16）</vt:lpstr>
      <vt:lpstr>3.11　環境構築（8/16）</vt:lpstr>
      <vt:lpstr>3.12　環境構築（9/16）</vt:lpstr>
      <vt:lpstr>3.13　環境構築（10/16）</vt:lpstr>
      <vt:lpstr>3.14　環境構築（11/16）</vt:lpstr>
      <vt:lpstr>3.15　環境構築（12/16）</vt:lpstr>
      <vt:lpstr>3.16　環境構築（13/16）</vt:lpstr>
      <vt:lpstr>3.17　環境構築（14/16）</vt:lpstr>
      <vt:lpstr>3.18　環境構築（15/16）</vt:lpstr>
      <vt:lpstr>3.19　環境構築（16/16）</vt:lpstr>
      <vt:lpstr>4.　OASE動作確認</vt:lpstr>
      <vt:lpstr>4.1　動作確認（1/4）</vt:lpstr>
      <vt:lpstr>4.2　動作確認（2/4）</vt:lpstr>
      <vt:lpstr>4.3　動作確認（3/4）</vt:lpstr>
      <vt:lpstr>4.4　動作確認（4/4）</vt:lpstr>
      <vt:lpstr>5.　参考</vt:lpstr>
      <vt:lpstr>5.1　参考</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2021-07-07T00:31:52Z</dcterms:modified>
</cp:coreProperties>
</file>