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0"/>
  </p:notesMasterIdLst>
  <p:handoutMasterIdLst>
    <p:handoutMasterId r:id="rId31"/>
  </p:handoutMasterIdLst>
  <p:sldIdLst>
    <p:sldId id="262" r:id="rId3"/>
    <p:sldId id="507" r:id="rId4"/>
    <p:sldId id="505" r:id="rId5"/>
    <p:sldId id="508" r:id="rId6"/>
    <p:sldId id="509" r:id="rId7"/>
    <p:sldId id="530" r:id="rId8"/>
    <p:sldId id="512" r:id="rId9"/>
    <p:sldId id="513" r:id="rId10"/>
    <p:sldId id="515" r:id="rId11"/>
    <p:sldId id="516" r:id="rId12"/>
    <p:sldId id="517" r:id="rId13"/>
    <p:sldId id="533" r:id="rId14"/>
    <p:sldId id="518" r:id="rId15"/>
    <p:sldId id="541" r:id="rId16"/>
    <p:sldId id="543" r:id="rId17"/>
    <p:sldId id="544" r:id="rId18"/>
    <p:sldId id="521" r:id="rId19"/>
    <p:sldId id="545" r:id="rId20"/>
    <p:sldId id="538" r:id="rId21"/>
    <p:sldId id="542" r:id="rId22"/>
    <p:sldId id="522" r:id="rId23"/>
    <p:sldId id="524" r:id="rId24"/>
    <p:sldId id="539" r:id="rId25"/>
    <p:sldId id="528" r:id="rId26"/>
    <p:sldId id="529" r:id="rId27"/>
    <p:sldId id="525" r:id="rId28"/>
    <p:sldId id="318" r:id="rId2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Lst>
        </p14:section>
        <p14:section name="タイトルなしのセクション" id="{C3A9AD5C-C798-4414-A4A9-AFB1A33D4C74}">
          <p14:sldIdLst>
            <p14:sldId id="530"/>
          </p14:sldIdLst>
        </p14:section>
        <p14:section name="3.　OASE環境構築手順" id="{80AA9663-4D64-45AD-996E-69C03C14D297}">
          <p14:sldIdLst>
            <p14:sldId id="512"/>
            <p14:sldId id="513"/>
            <p14:sldId id="515"/>
            <p14:sldId id="516"/>
            <p14:sldId id="517"/>
            <p14:sldId id="533"/>
            <p14:sldId id="518"/>
            <p14:sldId id="541"/>
            <p14:sldId id="543"/>
            <p14:sldId id="544"/>
            <p14:sldId id="521"/>
            <p14:sldId id="545"/>
            <p14:sldId id="538"/>
            <p14:sldId id="542"/>
            <p14:sldId id="522"/>
          </p14:sldIdLst>
        </p14:section>
        <p14:section name="4.　OASE動作確認" id="{997E25C5-536A-441F-84BA-3CB1FBC6F6F3}">
          <p14:sldIdLst>
            <p14:sldId id="524"/>
            <p14:sldId id="539"/>
            <p14:sldId id="528"/>
            <p14:sldId id="529"/>
            <p14:sldId id="52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473" autoAdjust="0"/>
  </p:normalViewPr>
  <p:slideViewPr>
    <p:cSldViewPr>
      <p:cViewPr varScale="1">
        <p:scale>
          <a:sx n="87" d="100"/>
          <a:sy n="87" d="100"/>
        </p:scale>
        <p:origin x="1470" y="7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2021/7/2</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2021/7/2</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8</a:t>
            </a:fld>
            <a:endParaRPr lang="ja-JP" altLang="en-US"/>
          </a:p>
        </p:txBody>
      </p:sp>
    </p:spTree>
    <p:extLst>
      <p:ext uri="{BB962C8B-B14F-4D97-AF65-F5344CB8AC3E}">
        <p14:creationId xmlns:p14="http://schemas.microsoft.com/office/powerpoint/2010/main" val="4177469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a:t>第</a:t>
            </a:r>
            <a:r>
              <a:rPr lang="en-US" altLang="ja-JP" dirty="0" smtClean="0"/>
              <a:t>1.2</a:t>
            </a:r>
            <a:r>
              <a:rPr lang="ja-JP" altLang="en-US" dirty="0" smtClean="0"/>
              <a:t>版</a:t>
            </a:r>
            <a:endParaRPr lang="en-US" altLang="ja-JP" dirty="0"/>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smtClean="0"/>
              <a:t>オンラインインストール</a:t>
            </a:r>
            <a:endParaRPr lang="en-US" altLang="ja-JP" sz="40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a:t>
            </a:r>
            <a:r>
              <a:rPr lang="en-US" altLang="ja-JP" dirty="0"/>
              <a:t>OASE</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④</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err="1">
                <a:solidFill>
                  <a:srgbClr val="000000"/>
                </a:solidFill>
                <a:latin typeface="+mn-ea"/>
                <a:cs typeface="Times New Roman" panose="02020603050405020304" pitchFamily="18" charset="0"/>
              </a:rPr>
              <a:t>RabbitMQ</a:t>
            </a:r>
            <a:r>
              <a:rPr kumimoji="0" lang="ja-JP" altLang="en-US" sz="1050" dirty="0">
                <a:solidFill>
                  <a:srgbClr val="000000"/>
                </a:solidFill>
                <a:latin typeface="+mn-ea"/>
                <a:cs typeface="Times New Roman" panose="02020603050405020304" pitchFamily="18" charset="0"/>
              </a:rPr>
              <a:t>接続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err="1" smtClean="0">
                <a:solidFill>
                  <a:srgbClr val="000000"/>
                </a:solidFill>
                <a:latin typeface="+mn-ea"/>
                <a:cs typeface="Times New Roman" panose="02020603050405020304" pitchFamily="18" charset="0"/>
              </a:rPr>
              <a:t>MariaDB</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の</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err="1" smtClean="0">
                <a:latin typeface="+mn-ea"/>
                <a:cs typeface="Times New Roman" panose="02020603050405020304" pitchFamily="18" charset="0"/>
              </a:rPr>
              <a:t>JBoss</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en-US" altLang="ja-JP" sz="1050" b="0" i="0" u="none" strike="noStrike" cap="none" normalizeH="0" baseline="0" dirty="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dirty="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a:solidFill>
                  <a:srgbClr val="000000"/>
                </a:solidFill>
                <a:latin typeface="+mn-ea"/>
                <a:cs typeface="Times New Roman" panose="02020603050405020304" pitchFamily="18" charset="0"/>
              </a:rPr>
              <a:t>OASE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3.4</a:t>
            </a:r>
            <a:r>
              <a:rPr kumimoji="1" lang="ja-JP" altLang="en-US" dirty="0"/>
              <a:t>　</a:t>
            </a:r>
            <a:r>
              <a:rPr lang="ja-JP" altLang="en-US" dirty="0"/>
              <a:t>環境構築（</a:t>
            </a:r>
            <a:r>
              <a:rPr lang="en-US" altLang="ja-JP" dirty="0" smtClean="0"/>
              <a:t>1/11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r>
              <a:rPr lang="en-US" altLang="ja-JP" dirty="0"/>
              <a:t/>
            </a:r>
            <a:br>
              <a:rPr lang="en-US" altLang="ja-JP" dirty="0"/>
            </a:br>
            <a:r>
              <a:rPr lang="en-US" altLang="ja-JP" dirty="0"/>
              <a:t/>
            </a:r>
            <a:br>
              <a:rPr lang="en-US" altLang="ja-JP" dirty="0"/>
            </a:br>
            <a:r>
              <a:rPr lang="en-US" altLang="ja-JP" sz="1400" dirty="0"/>
              <a:t>$ </a:t>
            </a:r>
            <a:r>
              <a:rPr lang="en-US" altLang="ja-JP" sz="1400" dirty="0" err="1"/>
              <a:t>wget</a:t>
            </a:r>
            <a:r>
              <a:rPr lang="en-US" altLang="ja-JP" sz="1400" dirty="0"/>
              <a:t> https://</a:t>
            </a:r>
            <a:r>
              <a:rPr lang="en-US" altLang="ja-JP" sz="1400" dirty="0" smtClean="0"/>
              <a:t>github.com/exastro-suite/oase/releases/download/v</a:t>
            </a:r>
            <a:r>
              <a:rPr lang="en-US" altLang="ja-JP" sz="1400" dirty="0" smtClean="0">
                <a:solidFill>
                  <a:srgbClr val="FF0000"/>
                </a:solidFill>
              </a:rPr>
              <a:t>x.x.x</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dirty="0"/>
              <a:t/>
            </a:r>
            <a:br>
              <a:rPr lang="en-US" altLang="ja-JP" dirty="0"/>
            </a:br>
            <a:r>
              <a:rPr lang="en-US" altLang="ja-JP" dirty="0"/>
              <a:t/>
            </a:r>
            <a:br>
              <a:rPr lang="en-US" altLang="ja-JP" dirty="0"/>
            </a:br>
            <a:r>
              <a:rPr lang="en-US" altLang="ja-JP" dirty="0"/>
              <a:t>※</a:t>
            </a:r>
            <a:r>
              <a:rPr lang="en-US" altLang="ja-JP" dirty="0" err="1"/>
              <a:t>wget</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r>
              <a:rPr lang="en-US" altLang="ja-JP" dirty="0"/>
              <a:t/>
            </a:r>
            <a:br>
              <a:rPr lang="en-US" altLang="ja-JP" dirty="0"/>
            </a:br>
            <a:endParaRPr lang="en-US" altLang="ja-JP" dirty="0"/>
          </a:p>
          <a:p>
            <a:r>
              <a:rPr lang="ja-JP" altLang="en-US" dirty="0" smtClean="0"/>
              <a:t>インストールスクリプトの解凍</a:t>
            </a:r>
            <a:endParaRPr lang="en-US" altLang="ja-JP" dirty="0" smtClean="0"/>
          </a:p>
          <a:p>
            <a:pPr lvl="1"/>
            <a:r>
              <a:rPr lang="en-US" altLang="ja-JP" dirty="0" smtClean="0"/>
              <a:t>Zip</a:t>
            </a:r>
            <a:r>
              <a:rPr lang="ja-JP" altLang="en-US" dirty="0" smtClean="0"/>
              <a:t>ファイルを解凍します。</a:t>
            </a:r>
            <a:r>
              <a:rPr lang="en-US" altLang="ja-JP" dirty="0" smtClean="0"/>
              <a:t/>
            </a:r>
            <a:br>
              <a:rPr lang="en-US" altLang="ja-JP" dirty="0" smtClean="0"/>
            </a:br>
            <a:r>
              <a:rPr lang="en-US" altLang="ja-JP" dirty="0" smtClean="0"/>
              <a:t/>
            </a:r>
            <a:br>
              <a:rPr lang="en-US" altLang="ja-JP" dirty="0" smtClean="0"/>
            </a:br>
            <a:r>
              <a:rPr lang="en-US" altLang="ja-JP" sz="1400" dirty="0" smtClean="0"/>
              <a:t>$ tar </a:t>
            </a:r>
            <a:r>
              <a:rPr lang="en-US" altLang="ja-JP" sz="1400" dirty="0" err="1" smtClean="0"/>
              <a:t>zxf</a:t>
            </a:r>
            <a:r>
              <a:rPr lang="ja-JP" altLang="en-US" sz="1400" dirty="0" smtClean="0"/>
              <a:t> </a:t>
            </a:r>
            <a:r>
              <a:rPr lang="en-US" altLang="ja-JP" sz="1400" dirty="0" smtClean="0"/>
              <a:t>exastro-oase-</a:t>
            </a:r>
            <a:r>
              <a:rPr lang="en-US" altLang="ja-JP" sz="1400" dirty="0" smtClean="0">
                <a:solidFill>
                  <a:srgbClr val="FF0000"/>
                </a:solidFill>
              </a:rPr>
              <a:t>x.x.x</a:t>
            </a:r>
            <a:r>
              <a:rPr lang="en-US" altLang="ja-JP" sz="1400" dirty="0" smtClean="0"/>
              <a:t>.tar.gz</a:t>
            </a:r>
            <a:br>
              <a:rPr lang="en-US" altLang="ja-JP" sz="1400" dirty="0" smtClean="0"/>
            </a:br>
            <a:endParaRPr lang="en-US" altLang="ja-JP" dirty="0" smtClean="0"/>
          </a:p>
          <a:p>
            <a:r>
              <a:rPr lang="en-US" altLang="ja-JP" dirty="0" smtClean="0"/>
              <a:t>answers</a:t>
            </a:r>
            <a:r>
              <a:rPr lang="ja-JP" altLang="en-US" dirty="0" smtClean="0"/>
              <a:t>ファイルの編集</a:t>
            </a:r>
            <a:endParaRPr lang="en-US" altLang="ja-JP" dirty="0"/>
          </a:p>
          <a:p>
            <a:pPr lvl="1"/>
            <a:r>
              <a:rPr lang="en-US" altLang="ja-JP" dirty="0" err="1" smtClean="0"/>
              <a:t>oase</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/oase_answers.txt</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3.5</a:t>
            </a:r>
            <a:r>
              <a:rPr lang="ja-JP" altLang="en-US" dirty="0"/>
              <a:t>　環境構築（</a:t>
            </a:r>
            <a:r>
              <a:rPr lang="en-US" altLang="ja-JP" dirty="0" smtClean="0"/>
              <a:t>2/11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a:t>(</a:t>
            </a:r>
            <a:r>
              <a:rPr lang="en-US" altLang="ja-JP" dirty="0" smtClean="0"/>
              <a:t>1/3)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071803994"/>
              </p:ext>
            </p:extLst>
          </p:nvPr>
        </p:nvGraphicFramePr>
        <p:xfrm>
          <a:off x="179513" y="1683186"/>
          <a:ext cx="8784000" cy="4862557"/>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368189">
                  <a:extLst>
                    <a:ext uri="{9D8B030D-6E8A-4147-A177-3AD203B41FA5}">
                      <a16:colId xmlns:a16="http://schemas.microsoft.com/office/drawing/2014/main" val="20001"/>
                    </a:ext>
                  </a:extLst>
                </a:gridCol>
                <a:gridCol w="136819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mn-lt"/>
                          <a:ea typeface="+mn-ea"/>
                          <a:cs typeface="+mn-cs"/>
                        </a:rPr>
                        <a:t>Install_Online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050" kern="100" dirty="0" smtClean="0">
                          <a:effectLst/>
                          <a:latin typeface="+mn-lt"/>
                          <a:ea typeface="ＭＳ 明朝" panose="02020609040205080304" pitchFamily="17" charset="-128"/>
                          <a:cs typeface="Times New Roman" panose="02020603050405020304" pitchFamily="18" charset="0"/>
                        </a:rPr>
                        <a:t>インストールモードを選択</a:t>
                      </a:r>
                      <a:endParaRPr lang="en-US" altLang="ja-JP" sz="1050" kern="100" dirty="0" smtClean="0">
                        <a:effectLst/>
                        <a:latin typeface="+mn-lt"/>
                        <a:ea typeface="ＭＳ 明朝" panose="02020609040205080304" pitchFamily="17" charset="-128"/>
                        <a:cs typeface="Times New Roman" panose="02020603050405020304" pitchFamily="18" charset="0"/>
                      </a:endParaRPr>
                    </a:p>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Install_Online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Install_Offline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Gather_Library</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1050" kern="100" baseline="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baseline="0" dirty="0" err="1" smtClean="0">
                          <a:effectLst/>
                          <a:latin typeface="Century" panose="02040604050505020304" pitchFamily="18" charset="0"/>
                          <a:ea typeface="ＭＳ 明朝" panose="02020609040205080304" pitchFamily="17" charset="-128"/>
                          <a:cs typeface="Times New Roman" panose="02020603050405020304" pitchFamily="18" charset="0"/>
                        </a:rPr>
                        <a:t>Versionup_All</a:t>
                      </a:r>
                      <a:r>
                        <a:rPr lang="en-US" altLang="ja-JP" sz="1050" kern="100" baseline="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1050" kern="100" dirty="0" err="1" smtClean="0">
                          <a:effectLst/>
                          <a:latin typeface="Century" panose="02040604050505020304" pitchFamily="18" charset="0"/>
                          <a:ea typeface="ＭＳ 明朝" panose="02020609040205080304" pitchFamily="17" charset="-128"/>
                          <a:cs typeface="Times New Roman" panose="02020603050405020304" pitchFamily="18" charset="0"/>
                        </a:rPr>
                        <a:t>Versionup_OASE</a:t>
                      </a: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 Uninstall)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latin typeface="+mn-lt"/>
                          <a:ea typeface="+mn-ea"/>
                          <a:cs typeface="+mn-cs"/>
                        </a:rPr>
                        <a:t>RabbitMQ</a:t>
                      </a:r>
                      <a:r>
                        <a:rPr lang="ja-JP" altLang="en-US" sz="1050" kern="100" dirty="0">
                          <a:effectLst/>
                          <a:latin typeface="+mn-lt"/>
                          <a:ea typeface="+mn-ea"/>
                          <a:cs typeface="+mn-cs"/>
                        </a:rPr>
                        <a:t>のキューの</a:t>
                      </a:r>
                      <a:r>
                        <a:rPr lang="ja-JP" altLang="en-US" sz="1050" kern="100" dirty="0" smtClean="0">
                          <a:effectLst/>
                          <a:latin typeface="+mn-lt"/>
                          <a:ea typeface="+mn-ea"/>
                          <a:cs typeface="+mn-cs"/>
                        </a:rPr>
                        <a:t>名前（生成されるので任意のもの）</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dirty="0" err="1">
                          <a:effectLst/>
                        </a:rPr>
                        <a:t>RabbitMQ</a:t>
                      </a:r>
                      <a:r>
                        <a:rPr lang="ja-JP" altLang="en-US" sz="1050" kern="100" dirty="0">
                          <a:effectLst/>
                        </a:rPr>
                        <a:t>の</a:t>
                      </a:r>
                      <a:r>
                        <a:rPr lang="en-US" altLang="ja-JP" sz="1050" kern="100" dirty="0">
                          <a:effectLst/>
                        </a:rPr>
                        <a:t>IP</a:t>
                      </a:r>
                      <a:r>
                        <a:rPr lang="ja-JP" altLang="en-US" sz="1050" kern="100" dirty="0">
                          <a:effectLst/>
                        </a:rPr>
                        <a:t>アドレス</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dirty="0" err="1" smtClean="0">
                          <a:solidFill>
                            <a:schemeClr val="dk1"/>
                          </a:solidFill>
                          <a:effectLst/>
                          <a:latin typeface="+mn-lt"/>
                          <a:ea typeface="+mn-ea"/>
                          <a:cs typeface="+mn-cs"/>
                        </a:rPr>
                        <a:t>MariaDB</a:t>
                      </a:r>
                      <a:r>
                        <a:rPr kumimoji="1" lang="ja-JP" altLang="en-US" sz="1050" kern="100" dirty="0" smtClean="0">
                          <a:solidFill>
                            <a:schemeClr val="dk1"/>
                          </a:solidFill>
                          <a:effectLst/>
                          <a:latin typeface="+mn-lt"/>
                          <a:ea typeface="+mn-ea"/>
                          <a:cs typeface="+mn-cs"/>
                        </a:rPr>
                        <a:t>の</a:t>
                      </a:r>
                      <a:r>
                        <a:rPr kumimoji="1" lang="en-US" altLang="ja-JP" sz="1050" kern="100" dirty="0">
                          <a:solidFill>
                            <a:schemeClr val="dk1"/>
                          </a:solidFill>
                          <a:effectLst/>
                          <a:latin typeface="+mn-lt"/>
                          <a:ea typeface="+mn-ea"/>
                          <a:cs typeface="+mn-cs"/>
                        </a:rPr>
                        <a:t>root</a:t>
                      </a:r>
                      <a:r>
                        <a:rPr kumimoji="1" lang="ja-JP" altLang="en-US" sz="1050" kern="100" dirty="0">
                          <a:solidFill>
                            <a:schemeClr val="dk1"/>
                          </a:solidFill>
                          <a:effectLst/>
                          <a:latin typeface="+mn-lt"/>
                          <a:ea typeface="+mn-ea"/>
                          <a:cs typeface="+mn-cs"/>
                        </a:rPr>
                        <a:t>パスワード</a:t>
                      </a:r>
                      <a:endParaRPr kumimoji="1" lang="ja-JP" alt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の名前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のユーザー名</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OASE_PASSWD</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smtClean="0">
                          <a:effectLst/>
                          <a:latin typeface="+mn-lt"/>
                          <a:ea typeface="+mn-ea"/>
                          <a:cs typeface="+mn-cs"/>
                        </a:rPr>
                        <a:t>OASE</a:t>
                      </a:r>
                      <a:r>
                        <a:rPr lang="ja-JP" altLang="en-US" sz="1050" kern="100" dirty="0" smtClean="0">
                          <a:effectLst/>
                          <a:latin typeface="+mn-lt"/>
                          <a:ea typeface="+mn-ea"/>
                          <a:cs typeface="+mn-cs"/>
                        </a:rPr>
                        <a:t>用</a:t>
                      </a:r>
                      <a:r>
                        <a:rPr kumimoji="1" lang="en-US" altLang="ja-JP" sz="1050" kern="100" dirty="0" err="1" smtClean="0">
                          <a:solidFill>
                            <a:schemeClr val="dk1"/>
                          </a:solidFill>
                          <a:effectLst/>
                          <a:latin typeface="+mn-lt"/>
                          <a:ea typeface="+mn-ea"/>
                          <a:cs typeface="+mn-cs"/>
                        </a:rPr>
                        <a:t>MariaDB</a:t>
                      </a:r>
                      <a:r>
                        <a:rPr lang="ja-JP" altLang="en-US" sz="1050" kern="100" dirty="0" smtClean="0">
                          <a:effectLst/>
                          <a:latin typeface="+mn-lt"/>
                          <a:ea typeface="+mn-ea"/>
                          <a:cs typeface="+mn-cs"/>
                        </a:rPr>
                        <a:t>データベース</a:t>
                      </a:r>
                      <a:r>
                        <a:rPr lang="ja-JP" altLang="en-US" sz="1050" kern="100" dirty="0">
                          <a:effectLst/>
                          <a:latin typeface="+mn-lt"/>
                          <a:ea typeface="+mn-ea"/>
                          <a:cs typeface="+mn-cs"/>
                        </a:rPr>
                        <a:t>のパスワード</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dirty="0" err="1" smtClean="0">
                          <a:solidFill>
                            <a:schemeClr val="bg1"/>
                          </a:solidFill>
                          <a:effectLst/>
                        </a:rPr>
                        <a:t>jboss_root_directory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/exastro/WildFly</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dirty="0" err="1">
                          <a:effectLst/>
                          <a:latin typeface="+mn-lt"/>
                          <a:ea typeface="+mn-ea"/>
                          <a:cs typeface="+mn-cs"/>
                        </a:rPr>
                        <a:t>Jboss</a:t>
                      </a:r>
                      <a:r>
                        <a:rPr lang="ja-JP" altLang="en-US" sz="1050" kern="100" dirty="0">
                          <a:effectLst/>
                          <a:latin typeface="+mn-lt"/>
                          <a:ea typeface="+mn-ea"/>
                          <a:cs typeface="+mn-cs"/>
                        </a:rPr>
                        <a:t>のインストール先</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dirty="0" err="1" smtClean="0">
                          <a:solidFill>
                            <a:schemeClr val="bg1"/>
                          </a:solidFill>
                          <a:effectLst/>
                        </a:rPr>
                        <a:t>rhdm_adminname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dirty="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lang="ja-JP" altLang="en-US" dirty="0"/>
              <a:t>　環境構築（</a:t>
            </a:r>
            <a:r>
              <a:rPr lang="en-US" altLang="ja-JP" dirty="0" smtClean="0"/>
              <a:t>3/11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a:t>(</a:t>
            </a:r>
            <a:r>
              <a:rPr lang="en-US" altLang="ja-JP" dirty="0" smtClean="0"/>
              <a:t>2/3)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3953663152"/>
              </p:ext>
            </p:extLst>
          </p:nvPr>
        </p:nvGraphicFramePr>
        <p:xfrm>
          <a:off x="179513" y="1683186"/>
          <a:ext cx="8784000" cy="426616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dirty="0">
                          <a:solidFill>
                            <a:schemeClr val="bg1"/>
                          </a:solidFill>
                          <a:effectLst/>
                        </a:rPr>
                        <a:t>種目</a:t>
                      </a:r>
                      <a:endParaRPr lang="ja-JP" sz="10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rhdm_password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RHDM</a:t>
                      </a:r>
                      <a:r>
                        <a:rPr kumimoji="1" lang="ja-JP" altLang="en-US" sz="1100" kern="100" dirty="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en-US" altLang="ja-JP" sz="1100" kern="100" dirty="0">
                          <a:effectLst/>
                          <a:latin typeface="+mn-lt"/>
                          <a:ea typeface="+mn-ea"/>
                          <a:cs typeface="+mn-cs"/>
                        </a:rPr>
                        <a:t>IP</a:t>
                      </a:r>
                      <a:r>
                        <a:rPr lang="ja-JP" altLang="en-US" sz="1100" kern="100" dirty="0">
                          <a:effectLst/>
                          <a:latin typeface="+mn-lt"/>
                          <a:ea typeface="+mn-ea"/>
                          <a:cs typeface="+mn-cs"/>
                        </a:rPr>
                        <a:t>アドレスとポート番号</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dirty="0" smtClean="0">
                          <a:effectLst/>
                          <a:latin typeface="+mn-lt"/>
                          <a:ea typeface="+mn-ea"/>
                          <a:cs typeface="+mn-cs"/>
                        </a:rPr>
                        <a:t>RHDM</a:t>
                      </a:r>
                      <a:r>
                        <a:rPr lang="ja-JP" altLang="en-US" sz="1100" kern="100" dirty="0" smtClean="0">
                          <a:effectLst/>
                          <a:latin typeface="+mn-lt"/>
                          <a:ea typeface="+mn-ea"/>
                          <a:cs typeface="+mn-cs"/>
                        </a:rPr>
                        <a:t>の</a:t>
                      </a:r>
                      <a:r>
                        <a:rPr lang="ja-JP" altLang="en-US" sz="1100" kern="100" dirty="0">
                          <a:effectLst/>
                          <a:latin typeface="+mn-lt"/>
                          <a:ea typeface="+mn-ea"/>
                          <a:cs typeface="+mn-cs"/>
                        </a:rPr>
                        <a:t>ルール設定</a:t>
                      </a:r>
                      <a:r>
                        <a:rPr lang="ja-JP" altLang="en-US" sz="1100" kern="100" dirty="0" smtClean="0">
                          <a:effectLst/>
                          <a:latin typeface="+mn-lt"/>
                          <a:ea typeface="+mn-ea"/>
                          <a:cs typeface="+mn-cs"/>
                        </a:rPr>
                        <a:t>ファイルパス（生成されるので任意の場所）</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Apply</a:t>
                      </a:r>
                      <a:r>
                        <a:rPr kumimoji="1" lang="ja-JP" altLang="en-US" sz="1100" kern="100" dirty="0">
                          <a:solidFill>
                            <a:schemeClr val="dk1"/>
                          </a:solidFill>
                          <a:effectLst/>
                          <a:latin typeface="+mn-lt"/>
                          <a:ea typeface="+mn-ea"/>
                          <a:cs typeface="+mn-cs"/>
                        </a:rPr>
                        <a:t>サービスが起動する</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とポート</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Maven</a:t>
                      </a:r>
                      <a:r>
                        <a:rPr kumimoji="1" lang="ja-JP" altLang="en-US" sz="1100" kern="100" dirty="0">
                          <a:solidFill>
                            <a:schemeClr val="dk1"/>
                          </a:solidFill>
                          <a:effectLst/>
                          <a:latin typeface="+mn-lt"/>
                          <a:ea typeface="+mn-ea"/>
                          <a:cs typeface="+mn-cs"/>
                        </a:rPr>
                        <a:t>　</a:t>
                      </a:r>
                      <a:r>
                        <a:rPr kumimoji="1" lang="en-US" altLang="ja-JP" sz="1100" kern="100" dirty="0">
                          <a:solidFill>
                            <a:schemeClr val="dk1"/>
                          </a:solidFill>
                          <a:effectLst/>
                          <a:latin typeface="+mn-lt"/>
                          <a:ea typeface="+mn-ea"/>
                          <a:cs typeface="+mn-cs"/>
                        </a:rPr>
                        <a:t>jar</a:t>
                      </a:r>
                      <a:r>
                        <a:rPr kumimoji="1" lang="ja-JP" altLang="en-US" sz="1100" kern="100" dirty="0">
                          <a:solidFill>
                            <a:schemeClr val="dk1"/>
                          </a:solidFill>
                          <a:effectLst/>
                          <a:latin typeface="+mn-lt"/>
                          <a:ea typeface="+mn-ea"/>
                          <a:cs typeface="+mn-cs"/>
                        </a:rPr>
                        <a:t>ファイルの格納場所</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のインストール先パス</a:t>
                      </a:r>
                      <a:endParaRPr kumimoji="1" lang="en-US" alt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セッション</a:t>
                      </a:r>
                      <a:r>
                        <a:rPr kumimoji="1" lang="ja-JP" altLang="en-US" sz="1100" kern="100" dirty="0">
                          <a:solidFill>
                            <a:schemeClr val="dk1"/>
                          </a:solidFill>
                          <a:effectLst/>
                          <a:latin typeface="+mn-lt"/>
                          <a:ea typeface="+mn-ea"/>
                          <a:cs typeface="+mn-cs"/>
                        </a:rPr>
                        <a:t>の保持方法</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dirty="0" err="1"/>
                        <a:t>ev_location</a:t>
                      </a:r>
                      <a:endParaRPr lang="ja-JP" altLang="en-US" sz="1100" dirty="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AD</a:t>
                      </a:r>
                      <a:r>
                        <a:rPr kumimoji="1" lang="ja-JP" altLang="en-US" sz="1100" kern="100" dirty="0">
                          <a:solidFill>
                            <a:schemeClr val="dk1"/>
                          </a:solidFill>
                          <a:effectLst/>
                          <a:latin typeface="+mn-lt"/>
                          <a:ea typeface="+mn-ea"/>
                          <a:cs typeface="+mn-cs"/>
                        </a:rPr>
                        <a:t>連携時、クローン</a:t>
                      </a:r>
                      <a:r>
                        <a:rPr kumimoji="1" lang="en-US" altLang="ja-JP" sz="1100" kern="100" dirty="0">
                          <a:solidFill>
                            <a:schemeClr val="dk1"/>
                          </a:solidFill>
                          <a:effectLst/>
                          <a:latin typeface="+mn-lt"/>
                          <a:ea typeface="+mn-ea"/>
                          <a:cs typeface="+mn-cs"/>
                        </a:rPr>
                        <a:t>Job</a:t>
                      </a:r>
                      <a:r>
                        <a:rPr kumimoji="1" lang="ja-JP" altLang="en-US" sz="1100" kern="100" dirty="0">
                          <a:solidFill>
                            <a:schemeClr val="dk1"/>
                          </a:solidFill>
                          <a:effectLst/>
                          <a:latin typeface="+mn-lt"/>
                          <a:ea typeface="+mn-ea"/>
                          <a:cs typeface="+mn-cs"/>
                        </a:rPr>
                        <a:t>実行するときの</a:t>
                      </a:r>
                      <a:r>
                        <a:rPr kumimoji="1" lang="en-US" altLang="ja-JP" sz="1100" kern="100" dirty="0">
                          <a:solidFill>
                            <a:schemeClr val="dk1"/>
                          </a:solidFill>
                          <a:effectLst/>
                          <a:latin typeface="+mn-lt"/>
                          <a:ea typeface="+mn-ea"/>
                          <a:cs typeface="+mn-cs"/>
                        </a:rPr>
                        <a:t>IP</a:t>
                      </a:r>
                      <a:r>
                        <a:rPr kumimoji="1" lang="ja-JP" altLang="en-US" sz="1100" kern="100" dirty="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ja</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dirty="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dirty="0">
                          <a:solidFill>
                            <a:schemeClr val="dk1"/>
                          </a:solidFill>
                          <a:effectLst/>
                          <a:latin typeface="+mn-lt"/>
                          <a:ea typeface="+mn-ea"/>
                          <a:cs typeface="+mn-cs"/>
                        </a:rPr>
                        <a:t>使用する</a:t>
                      </a:r>
                      <a:r>
                        <a:rPr kumimoji="1" lang="en-US" altLang="ja-JP" sz="1100" kern="100" dirty="0">
                          <a:solidFill>
                            <a:schemeClr val="dk1"/>
                          </a:solidFill>
                          <a:effectLst/>
                          <a:latin typeface="+mn-lt"/>
                          <a:ea typeface="+mn-ea"/>
                          <a:cs typeface="+mn-cs"/>
                        </a:rPr>
                        <a:t>OS</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213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4/11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dirty="0"/>
              <a:t>answers</a:t>
            </a:r>
            <a:r>
              <a:rPr lang="ja-JP" altLang="en-US" dirty="0"/>
              <a:t>ファイル編集</a:t>
            </a:r>
            <a:r>
              <a:rPr lang="en-US" altLang="ja-JP" dirty="0" smtClean="0"/>
              <a:t>(</a:t>
            </a:r>
            <a:r>
              <a:rPr lang="en-US" altLang="ja-JP" dirty="0"/>
              <a:t>3</a:t>
            </a:r>
            <a:r>
              <a:rPr lang="en-US" altLang="ja-JP" dirty="0" smtClean="0"/>
              <a:t>/3)</a:t>
            </a:r>
            <a:endParaRPr lang="ja-JP" altLang="en-US" dirty="0"/>
          </a:p>
          <a:p>
            <a:pPr lvl="1"/>
            <a:r>
              <a:rPr lang="en-US" altLang="ja-JP" dirty="0"/>
              <a:t>OASE</a:t>
            </a:r>
            <a:r>
              <a:rPr lang="ja-JP" altLang="en-US" dirty="0"/>
              <a:t>環境構築の設定を行うセッティングファイル</a:t>
            </a:r>
            <a:r>
              <a:rPr lang="en-US" altLang="ja-JP" dirty="0"/>
              <a:t>(oase_answers.txt)</a:t>
            </a:r>
            <a:r>
              <a:rPr lang="ja-JP" altLang="en-US" dirty="0"/>
              <a:t>の</a:t>
            </a:r>
            <a:endParaRPr lang="en-US" altLang="ja-JP" dirty="0"/>
          </a:p>
          <a:p>
            <a:pPr marL="180000" lvl="1" indent="0">
              <a:buNone/>
            </a:pPr>
            <a:r>
              <a:rPr lang="en-US" altLang="ja-JP" dirty="0"/>
              <a:t>  </a:t>
            </a:r>
            <a:r>
              <a:rPr lang="ja-JP" altLang="en-US" dirty="0"/>
              <a:t>編集方法を以下に示します。</a:t>
            </a:r>
            <a:r>
              <a:rPr lang="en-US" altLang="ja-JP" dirty="0"/>
              <a:t/>
            </a:r>
            <a:br>
              <a:rPr lang="en-US" altLang="ja-JP" dirty="0"/>
            </a:br>
            <a:r>
              <a:rPr lang="en-US" altLang="ja-JP" dirty="0"/>
              <a:t/>
            </a:r>
            <a:br>
              <a:rPr lang="en-US" altLang="ja-JP" dirty="0"/>
            </a:br>
            <a:r>
              <a:rPr lang="en-US" altLang="ja-JP" dirty="0"/>
              <a:t/>
            </a:r>
            <a:br>
              <a:rPr lang="en-US" altLang="ja-JP" dirty="0"/>
            </a:br>
            <a:endParaRPr lang="en-US" altLang="ja-JP" dirty="0"/>
          </a:p>
          <a:p>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070355565"/>
              </p:ext>
            </p:extLst>
          </p:nvPr>
        </p:nvGraphicFramePr>
        <p:xfrm>
          <a:off x="179513" y="1683186"/>
          <a:ext cx="8784000" cy="1956990"/>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oase_domain</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exastro-oase.local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dirty="0" smtClean="0">
                          <a:solidFill>
                            <a:schemeClr val="dk1"/>
                          </a:solidFill>
                          <a:effectLst/>
                          <a:latin typeface="+mn-lt"/>
                          <a:ea typeface="+mn-ea"/>
                          <a:cs typeface="+mn-cs"/>
                        </a:rPr>
                        <a:t>OASE</a:t>
                      </a:r>
                      <a:r>
                        <a:rPr kumimoji="1" lang="ja-JP" altLang="en-US" sz="1100" kern="100" dirty="0" smtClean="0">
                          <a:solidFill>
                            <a:schemeClr val="dk1"/>
                          </a:solidFill>
                          <a:effectLst/>
                          <a:latin typeface="+mn-lt"/>
                          <a:ea typeface="+mn-ea"/>
                          <a:cs typeface="+mn-cs"/>
                        </a:rPr>
                        <a:t>のドメイン名</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642086">
                <a:tc>
                  <a:txBody>
                    <a:bodyPr/>
                    <a:lstStyle/>
                    <a:p>
                      <a:pPr algn="just">
                        <a:spcAft>
                          <a:spcPts val="0"/>
                        </a:spcAft>
                      </a:pPr>
                      <a:r>
                        <a:rPr lang="en-US" sz="1100" kern="100" dirty="0" err="1" smtClean="0">
                          <a:solidFill>
                            <a:schemeClr val="bg1"/>
                          </a:solidFill>
                          <a:effectLst/>
                        </a:rPr>
                        <a:t>certificate_path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サーバ証明書に使用するファイルのファイルパス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証明書使用時のみ入力。絶対パスで指定してください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643236">
                <a:tc>
                  <a:txBody>
                    <a:bodyPr/>
                    <a:lstStyle/>
                    <a:p>
                      <a:pPr algn="just">
                        <a:spcAft>
                          <a:spcPts val="0"/>
                        </a:spcAft>
                      </a:pPr>
                      <a:r>
                        <a:rPr lang="en-US" sz="1100" kern="100" dirty="0" err="1" smtClean="0">
                          <a:solidFill>
                            <a:schemeClr val="bg1"/>
                          </a:solidFill>
                          <a:effectLst/>
                        </a:rPr>
                        <a:t>private_key_path</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ja-JP" altLang="en-US" sz="1100" kern="100" dirty="0">
                          <a:effectLst/>
                          <a:latin typeface="+mn-lt"/>
                          <a:ea typeface="+mn-ea"/>
                          <a:cs typeface="+mn-cs"/>
                        </a:rPr>
                        <a:t>任意</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秘密鍵に使用するファイルのファイルパス</a:t>
                      </a:r>
                      <a:endParaRPr lang="en-US" altLang="ja-JP" sz="1100" kern="100" dirty="0" smtClean="0">
                        <a:effectLst/>
                        <a:latin typeface="+mn-lt"/>
                        <a:ea typeface="+mn-ea"/>
                        <a:cs typeface="+mn-cs"/>
                      </a:endParaRPr>
                    </a:p>
                    <a:p>
                      <a:pPr algn="just">
                        <a:spcAft>
                          <a:spcPts val="0"/>
                        </a:spcAft>
                      </a:pPr>
                      <a:r>
                        <a:rPr lang="en-US" altLang="ja-JP" sz="1100" kern="100" dirty="0" smtClean="0">
                          <a:effectLst/>
                          <a:latin typeface="+mn-lt"/>
                          <a:ea typeface="+mn-ea"/>
                          <a:cs typeface="+mn-cs"/>
                        </a:rPr>
                        <a:t>(</a:t>
                      </a:r>
                      <a:r>
                        <a:rPr lang="ja-JP" altLang="en-US" sz="1100" kern="100" dirty="0" smtClean="0">
                          <a:effectLst/>
                          <a:latin typeface="+mn-lt"/>
                          <a:ea typeface="+mn-ea"/>
                          <a:cs typeface="+mn-cs"/>
                        </a:rPr>
                        <a:t>ユーザ指定の</a:t>
                      </a:r>
                      <a:r>
                        <a:rPr lang="en-US" altLang="ja-JP" sz="1100" kern="100" dirty="0" smtClean="0">
                          <a:effectLst/>
                          <a:latin typeface="+mn-lt"/>
                          <a:ea typeface="+mn-ea"/>
                          <a:cs typeface="+mn-cs"/>
                        </a:rPr>
                        <a:t>SSL</a:t>
                      </a:r>
                      <a:r>
                        <a:rPr lang="ja-JP" altLang="en-US" sz="1100" kern="100" dirty="0" smtClean="0">
                          <a:effectLst/>
                          <a:latin typeface="+mn-lt"/>
                          <a:ea typeface="+mn-ea"/>
                          <a:cs typeface="+mn-cs"/>
                        </a:rPr>
                        <a:t>秘密鍵使用時のみ入力。絶対パスで指定してください</a:t>
                      </a:r>
                      <a:r>
                        <a:rPr lang="en-US" altLang="ja-JP" sz="1100" kern="100" dirty="0" smtClean="0">
                          <a:effectLst/>
                          <a:latin typeface="+mn-lt"/>
                          <a:ea typeface="+mn-ea"/>
                          <a:cs typeface="+mn-cs"/>
                        </a:rPr>
                        <a: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1790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3.8</a:t>
            </a:r>
            <a:r>
              <a:rPr kumimoji="1" lang="ja-JP" altLang="en-US" dirty="0"/>
              <a:t>　</a:t>
            </a:r>
            <a:r>
              <a:rPr lang="ja-JP" altLang="en-US" dirty="0"/>
              <a:t>環境構築</a:t>
            </a:r>
            <a:r>
              <a:rPr lang="ja-JP" altLang="en-US" dirty="0" smtClean="0"/>
              <a:t>（</a:t>
            </a:r>
            <a:r>
              <a:rPr lang="en-US" altLang="ja-JP" dirty="0" smtClean="0"/>
              <a:t>5/11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ユーザ指定サーバ証明書・秘密鍵について</a:t>
            </a:r>
            <a:endParaRPr lang="en-US" altLang="ja-JP" dirty="0"/>
          </a:p>
          <a:p>
            <a:pPr lvl="1"/>
            <a:r>
              <a:rPr lang="ja-JP" altLang="en-US" dirty="0" smtClean="0"/>
              <a:t>サーバ</a:t>
            </a:r>
            <a:r>
              <a:rPr lang="ja-JP" altLang="en-US" dirty="0"/>
              <a:t>証明書</a:t>
            </a:r>
            <a:r>
              <a:rPr lang="ja-JP" altLang="en-US" dirty="0" smtClean="0"/>
              <a:t>と秘密鍵にユーザが用意したファイルを使用することができます。使用する場合は、サーバ証明書と秘密鍵の両方を用意し、アンサーファイル</a:t>
            </a:r>
            <a:r>
              <a:rPr lang="en-US" altLang="ja-JP" dirty="0" smtClean="0"/>
              <a:t>(oase_answers.txt)</a:t>
            </a:r>
            <a:r>
              <a:rPr lang="ja-JP" altLang="en-US" dirty="0" smtClean="0"/>
              <a:t>の「</a:t>
            </a:r>
            <a:r>
              <a:rPr lang="en-US" altLang="ja-JP" dirty="0" err="1" smtClean="0"/>
              <a:t>certificate_path</a:t>
            </a:r>
            <a:r>
              <a:rPr lang="ja-JP" altLang="en-US" dirty="0" smtClean="0"/>
              <a:t>」と「</a:t>
            </a:r>
            <a:r>
              <a:rPr lang="en-US" altLang="ja-JP" dirty="0" err="1" smtClean="0"/>
              <a:t>private_key_path</a:t>
            </a:r>
            <a:r>
              <a:rPr lang="ja-JP" altLang="en-US" dirty="0" smtClean="0"/>
              <a:t>」の両方にファイルパスを入力してください。証明書と秘密鍵どちらか片方のみの使用はできません。</a:t>
            </a:r>
            <a:r>
              <a:rPr lang="en-US" altLang="ja-JP" dirty="0"/>
              <a:t/>
            </a:r>
            <a:br>
              <a:rPr lang="en-US" altLang="ja-JP" dirty="0"/>
            </a:br>
            <a:endParaRPr lang="en-US" altLang="ja-JP" dirty="0" smtClean="0"/>
          </a:p>
          <a:p>
            <a:pPr lvl="1"/>
            <a:r>
              <a:rPr lang="ja-JP" altLang="en-US" dirty="0" smtClean="0"/>
              <a:t>サーバ</a:t>
            </a:r>
            <a:r>
              <a:rPr lang="ja-JP" altLang="en-US" dirty="0"/>
              <a:t>証明書</a:t>
            </a:r>
            <a:r>
              <a:rPr lang="ja-JP" altLang="en-US" dirty="0" smtClean="0"/>
              <a:t>に中間証明書が付属している場合は、サーバ証明書に中間</a:t>
            </a:r>
            <a:r>
              <a:rPr lang="ja-JP" altLang="en-US" dirty="0"/>
              <a:t>証明書</a:t>
            </a:r>
            <a:r>
              <a:rPr lang="ja-JP" altLang="en-US" dirty="0" smtClean="0"/>
              <a:t>を</a:t>
            </a:r>
            <a:r>
              <a:rPr lang="ja-JP" altLang="en-US" dirty="0"/>
              <a:t>連結</a:t>
            </a:r>
            <a:r>
              <a:rPr lang="ja-JP" altLang="en-US" dirty="0" smtClean="0"/>
              <a:t>して</a:t>
            </a:r>
            <a:r>
              <a:rPr lang="ja-JP" altLang="en-US" dirty="0"/>
              <a:t>ファイル</a:t>
            </a:r>
            <a:r>
              <a:rPr lang="ja-JP" altLang="en-US" dirty="0" smtClean="0"/>
              <a:t>を</a:t>
            </a:r>
            <a:r>
              <a:rPr lang="ja-JP" altLang="en-US" dirty="0"/>
              <a:t>作成</a:t>
            </a:r>
            <a:r>
              <a:rPr lang="ja-JP" altLang="en-US" dirty="0" smtClean="0"/>
              <a:t>し、「</a:t>
            </a:r>
            <a:r>
              <a:rPr lang="en-US" altLang="ja-JP" dirty="0" err="1" smtClean="0"/>
              <a:t>certificate_path</a:t>
            </a:r>
            <a:r>
              <a:rPr lang="ja-JP" altLang="en-US" dirty="0" smtClean="0"/>
              <a:t>」に作成したファイルのパスを指定してください。</a:t>
            </a:r>
            <a:r>
              <a:rPr lang="en-US" altLang="ja-JP" dirty="0" smtClean="0"/>
              <a:t/>
            </a:r>
            <a:br>
              <a:rPr lang="en-US" altLang="ja-JP" dirty="0" smtClean="0"/>
            </a:br>
            <a:r>
              <a:rPr lang="en-US" altLang="ja-JP" dirty="0" smtClean="0"/>
              <a:t/>
            </a:r>
            <a:br>
              <a:rPr lang="en-US" altLang="ja-JP" dirty="0" smtClean="0"/>
            </a:br>
            <a:r>
              <a:rPr lang="ja-JP" altLang="en-US" dirty="0" smtClean="0"/>
              <a:t>作成コマンド例</a:t>
            </a:r>
            <a:endParaRPr lang="en-US" altLang="ja-JP" dirty="0"/>
          </a:p>
          <a:p>
            <a:pPr marL="180000" lvl="1" indent="0">
              <a:buNone/>
            </a:pPr>
            <a:r>
              <a:rPr lang="ja-JP" altLang="en-US" sz="1400" dirty="0" smtClean="0"/>
              <a:t>　</a:t>
            </a:r>
            <a:r>
              <a:rPr lang="en-US" altLang="ja-JP" sz="1400" dirty="0" smtClean="0"/>
              <a:t># cat [</a:t>
            </a:r>
            <a:r>
              <a:rPr lang="ja-JP" altLang="en-US" sz="1400" dirty="0" smtClean="0"/>
              <a:t>サーバ証明書ファイル</a:t>
            </a:r>
            <a:r>
              <a:rPr lang="en-US" altLang="ja-JP" sz="1400" dirty="0" smtClean="0"/>
              <a:t>] [</a:t>
            </a:r>
            <a:r>
              <a:rPr lang="ja-JP" altLang="en-US" sz="1400" dirty="0" smtClean="0"/>
              <a:t>中間証明書ファイル</a:t>
            </a:r>
            <a:r>
              <a:rPr lang="en-US" altLang="ja-JP" sz="1400" dirty="0" smtClean="0"/>
              <a:t>] &gt; [</a:t>
            </a:r>
            <a:r>
              <a:rPr lang="ja-JP" altLang="en-US" sz="1400" dirty="0" smtClean="0"/>
              <a:t>連結済サーバ証明書ファイル</a:t>
            </a:r>
            <a:r>
              <a:rPr lang="en-US" altLang="ja-JP" sz="1400" dirty="0" smtClean="0"/>
              <a:t>]</a:t>
            </a:r>
          </a:p>
          <a:p>
            <a:pPr marL="180000" lvl="1" indent="0">
              <a:buNone/>
            </a:pPr>
            <a:r>
              <a:rPr lang="ja-JP" altLang="en-US" sz="1400" dirty="0"/>
              <a:t>　</a:t>
            </a:r>
            <a:endParaRPr lang="en-US" altLang="ja-JP" dirty="0"/>
          </a:p>
          <a:p>
            <a:pPr lvl="1"/>
            <a:r>
              <a:rPr lang="ja-JP" altLang="en-US" dirty="0" smtClean="0"/>
              <a:t>「</a:t>
            </a:r>
            <a:r>
              <a:rPr lang="en-US" altLang="ja-JP" dirty="0" err="1" smtClean="0"/>
              <a:t>certificate_path</a:t>
            </a:r>
            <a:r>
              <a:rPr lang="ja-JP" altLang="en-US" dirty="0" smtClean="0"/>
              <a:t>」と「</a:t>
            </a:r>
            <a:r>
              <a:rPr lang="en-US" altLang="ja-JP" dirty="0" err="1" smtClean="0"/>
              <a:t>private_key_path</a:t>
            </a:r>
            <a:r>
              <a:rPr lang="ja-JP" altLang="en-US" dirty="0" smtClean="0"/>
              <a:t>」に入力がない場合は、</a:t>
            </a:r>
            <a:r>
              <a:rPr lang="en-US" altLang="ja-JP" dirty="0" smtClean="0"/>
              <a:t>OASE</a:t>
            </a:r>
            <a:r>
              <a:rPr lang="ja-JP" altLang="en-US" dirty="0" smtClean="0"/>
              <a:t>インストーラーがアンサーファイルの「</a:t>
            </a:r>
            <a:r>
              <a:rPr lang="en-US" altLang="ja-JP" dirty="0" err="1" smtClean="0"/>
              <a:t>oase_domain</a:t>
            </a:r>
            <a:r>
              <a:rPr lang="ja-JP" altLang="en-US" dirty="0" smtClean="0"/>
              <a:t>」の値を使用して自己証明書を作成・設置します。</a:t>
            </a:r>
            <a:endParaRPr lang="en-US" altLang="ja-JP" dirty="0" smtClean="0"/>
          </a:p>
          <a:p>
            <a:pPr marL="180000" lvl="1" indent="0">
              <a:buNone/>
            </a:pPr>
            <a:r>
              <a:rPr lang="ja-JP" altLang="en-US" dirty="0" smtClean="0"/>
              <a:t>（</a:t>
            </a:r>
            <a:r>
              <a:rPr lang="en-US" altLang="ja-JP" dirty="0" smtClean="0"/>
              <a:t>※</a:t>
            </a:r>
            <a:r>
              <a:rPr lang="ja-JP" altLang="en-US" dirty="0" smtClean="0"/>
              <a:t>「</a:t>
            </a:r>
            <a:r>
              <a:rPr lang="en-US" altLang="ja-JP" dirty="0" err="1" smtClean="0"/>
              <a:t>oase_domain</a:t>
            </a:r>
            <a:r>
              <a:rPr lang="ja-JP" altLang="en-US" dirty="0" smtClean="0"/>
              <a:t>」の値を自己証明書作成時のコモンネーム、ならびに自己証明書と秘密鍵のファイル名に使用します）</a:t>
            </a:r>
            <a:endParaRPr lang="en-US" altLang="ja-JP" dirty="0" smtClean="0"/>
          </a:p>
        </p:txBody>
      </p:sp>
    </p:spTree>
    <p:extLst>
      <p:ext uri="{BB962C8B-B14F-4D97-AF65-F5344CB8AC3E}">
        <p14:creationId xmlns:p14="http://schemas.microsoft.com/office/powerpoint/2010/main" val="3724794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3.9</a:t>
            </a:r>
            <a:r>
              <a:rPr kumimoji="1" lang="ja-JP" altLang="en-US" dirty="0"/>
              <a:t>　</a:t>
            </a:r>
            <a:r>
              <a:rPr lang="ja-JP" altLang="en-US" dirty="0"/>
              <a:t>環境構築</a:t>
            </a:r>
            <a:r>
              <a:rPr lang="ja-JP" altLang="en-US" dirty="0" smtClean="0"/>
              <a:t>（</a:t>
            </a:r>
            <a:r>
              <a:rPr lang="en-US" altLang="ja-JP" dirty="0"/>
              <a:t>6</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インストール時にサーバ証明書と秘密鍵は「</a:t>
            </a:r>
            <a:r>
              <a:rPr lang="en-US" altLang="ja-JP" dirty="0"/>
              <a:t>/</a:t>
            </a:r>
            <a:r>
              <a:rPr lang="en-US" altLang="ja-JP" dirty="0" err="1"/>
              <a:t>etc</a:t>
            </a:r>
            <a:r>
              <a:rPr lang="en-US" altLang="ja-JP" dirty="0"/>
              <a:t>/</a:t>
            </a:r>
            <a:r>
              <a:rPr lang="en-US" altLang="ja-JP" dirty="0" err="1"/>
              <a:t>pki</a:t>
            </a:r>
            <a:r>
              <a:rPr lang="en-US" altLang="ja-JP" dirty="0"/>
              <a:t>/</a:t>
            </a:r>
            <a:r>
              <a:rPr lang="en-US" altLang="ja-JP" dirty="0" err="1"/>
              <a:t>tls</a:t>
            </a:r>
            <a:r>
              <a:rPr lang="en-US" altLang="ja-JP" dirty="0"/>
              <a:t>/certs</a:t>
            </a:r>
            <a:r>
              <a:rPr lang="ja-JP" altLang="en-US" dirty="0"/>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r>
              <a:rPr lang="ja-JP" altLang="en-US" dirty="0" smtClean="0"/>
              <a:t>。</a:t>
            </a:r>
            <a:endParaRPr lang="en-US" altLang="ja-JP" dirty="0" smtClean="0"/>
          </a:p>
          <a:p>
            <a:pPr lvl="1"/>
            <a:endParaRPr lang="en-US" altLang="ja-JP" dirty="0"/>
          </a:p>
          <a:p>
            <a:pPr lvl="1"/>
            <a:r>
              <a:rPr lang="ja-JP" altLang="en-US" dirty="0" smtClean="0"/>
              <a:t>アンインストール</a:t>
            </a:r>
            <a:r>
              <a:rPr lang="ja-JP" altLang="en-US" dirty="0"/>
              <a:t>では、アンサーファイル</a:t>
            </a:r>
            <a:r>
              <a:rPr lang="en-US" altLang="ja-JP" dirty="0" smtClean="0"/>
              <a:t>(oase_answers.txt</a:t>
            </a:r>
            <a:r>
              <a:rPr lang="en-US" altLang="ja-JP" dirty="0"/>
              <a:t>)</a:t>
            </a:r>
            <a:r>
              <a:rPr lang="ja-JP" altLang="en-US" dirty="0"/>
              <a:t>の「</a:t>
            </a:r>
            <a:r>
              <a:rPr lang="en-US" altLang="ja-JP" dirty="0"/>
              <a:t>certificate_path</a:t>
            </a:r>
            <a:r>
              <a:rPr lang="ja-JP" altLang="en-US" dirty="0"/>
              <a:t>」と「</a:t>
            </a:r>
            <a:r>
              <a:rPr lang="en-US" altLang="ja-JP" dirty="0"/>
              <a:t>private_key_path</a:t>
            </a:r>
            <a:r>
              <a:rPr lang="ja-JP" altLang="en-US" dirty="0"/>
              <a:t>」の両方にファイル指定がある場合は、それらの指定されたファイルの削除を行い、ファイル指定がない場合は、アンサーファイルの</a:t>
            </a:r>
            <a:r>
              <a:rPr lang="ja-JP" altLang="en-US" dirty="0" smtClean="0"/>
              <a:t>「</a:t>
            </a:r>
            <a:r>
              <a:rPr lang="en-US" altLang="ja-JP" dirty="0" err="1" smtClean="0"/>
              <a:t>oase_domain</a:t>
            </a:r>
            <a:r>
              <a:rPr lang="ja-JP" altLang="en-US" dirty="0"/>
              <a:t>」に指定されている名前を使用したファイルを削除します</a:t>
            </a:r>
            <a:endParaRPr lang="en-US" altLang="ja-JP" dirty="0"/>
          </a:p>
        </p:txBody>
      </p:sp>
    </p:spTree>
    <p:extLst>
      <p:ext uri="{BB962C8B-B14F-4D97-AF65-F5344CB8AC3E}">
        <p14:creationId xmlns:p14="http://schemas.microsoft.com/office/powerpoint/2010/main" val="164436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7</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 </a:t>
            </a:r>
            <a:r>
              <a:rPr lang="en-US" altLang="ja-JP" dirty="0" smtClean="0"/>
              <a:t>1/4</a:t>
            </a:r>
            <a:endParaRPr lang="en-US" altLang="ja-JP" dirty="0"/>
          </a:p>
          <a:p>
            <a:pPr lvl="1"/>
            <a:r>
              <a:rPr lang="ja-JP" altLang="en-US" dirty="0"/>
              <a:t>アンサーファイル</a:t>
            </a:r>
            <a:r>
              <a:rPr lang="en-US" altLang="ja-JP" dirty="0"/>
              <a:t>(oase_answers.txt)</a:t>
            </a:r>
            <a:r>
              <a:rPr lang="ja-JP" altLang="en-US" dirty="0"/>
              <a:t>の記述サンプルを以下に示します</a:t>
            </a:r>
            <a:r>
              <a:rPr lang="en-US" altLang="ja-JP" dirty="0"/>
              <a:t/>
            </a:r>
            <a:br>
              <a:rPr lang="en-US" altLang="ja-JP" dirty="0"/>
            </a:br>
            <a:endParaRPr lang="en-US" altLang="ja-JP" dirty="0"/>
          </a:p>
          <a:p>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200275" y="1556740"/>
            <a:ext cx="4743450" cy="4552950"/>
          </a:xfrm>
          <a:prstGeom prst="rect">
            <a:avLst/>
          </a:prstGeom>
        </p:spPr>
      </p:pic>
      <p:cxnSp>
        <p:nvCxnSpPr>
          <p:cNvPr id="10" name="直線コネクタ 9"/>
          <p:cNvCxnSpPr/>
          <p:nvPr/>
        </p:nvCxnSpPr>
        <p:spPr bwMode="auto">
          <a:xfrm>
            <a:off x="3275820" y="4077090"/>
            <a:ext cx="43206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環境構築</a:t>
            </a:r>
            <a:r>
              <a:rPr lang="ja-JP" altLang="en-US" dirty="0" smtClean="0"/>
              <a:t>（</a:t>
            </a:r>
            <a:r>
              <a:rPr lang="en-US" altLang="ja-JP" dirty="0"/>
              <a:t>8</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2/4</a:t>
            </a:r>
            <a:endParaRPr lang="en-US" altLang="ja-JP" dirty="0"/>
          </a:p>
          <a:p>
            <a:pPr lvl="1"/>
            <a:endParaRPr lang="en-US" altLang="ja-JP" dirty="0"/>
          </a:p>
        </p:txBody>
      </p:sp>
      <p:pic>
        <p:nvPicPr>
          <p:cNvPr id="5" name="図 4"/>
          <p:cNvPicPr>
            <a:picLocks noChangeAspect="1"/>
          </p:cNvPicPr>
          <p:nvPr/>
        </p:nvPicPr>
        <p:blipFill>
          <a:blip r:embed="rId2"/>
          <a:stretch>
            <a:fillRect/>
          </a:stretch>
        </p:blipFill>
        <p:spPr>
          <a:xfrm>
            <a:off x="2134843" y="1196690"/>
            <a:ext cx="4873340" cy="5141178"/>
          </a:xfrm>
          <a:prstGeom prst="rect">
            <a:avLst/>
          </a:prstGeom>
        </p:spPr>
      </p:pic>
      <p:cxnSp>
        <p:nvCxnSpPr>
          <p:cNvPr id="7" name="直線コネクタ 6"/>
          <p:cNvCxnSpPr/>
          <p:nvPr/>
        </p:nvCxnSpPr>
        <p:spPr bwMode="auto">
          <a:xfrm>
            <a:off x="2555720" y="1667307"/>
            <a:ext cx="36005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3490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環境構築</a:t>
            </a:r>
            <a:r>
              <a:rPr lang="ja-JP" altLang="en-US" dirty="0" smtClean="0"/>
              <a:t>（</a:t>
            </a:r>
            <a:r>
              <a:rPr lang="en-US" altLang="ja-JP" dirty="0"/>
              <a:t>9</a:t>
            </a:r>
            <a:r>
              <a:rPr lang="en-US" altLang="ja-JP" dirty="0" smtClean="0"/>
              <a:t>/11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a:t>
            </a:r>
            <a:r>
              <a:rPr lang="en-US" altLang="ja-JP" dirty="0" smtClean="0"/>
              <a:t>3/4</a:t>
            </a:r>
            <a:endParaRPr lang="en-US" altLang="ja-JP" dirty="0"/>
          </a:p>
          <a:p>
            <a:pPr lvl="1"/>
            <a:endParaRPr lang="en-US" altLang="ja-JP" dirty="0"/>
          </a:p>
        </p:txBody>
      </p:sp>
      <p:pic>
        <p:nvPicPr>
          <p:cNvPr id="4" name="図 3"/>
          <p:cNvPicPr>
            <a:picLocks noChangeAspect="1"/>
          </p:cNvPicPr>
          <p:nvPr/>
        </p:nvPicPr>
        <p:blipFill>
          <a:blip r:embed="rId2"/>
          <a:stretch>
            <a:fillRect/>
          </a:stretch>
        </p:blipFill>
        <p:spPr>
          <a:xfrm>
            <a:off x="2353723" y="1196690"/>
            <a:ext cx="4435580" cy="5207596"/>
          </a:xfrm>
          <a:prstGeom prst="rect">
            <a:avLst/>
          </a:prstGeom>
        </p:spPr>
      </p:pic>
      <p:cxnSp>
        <p:nvCxnSpPr>
          <p:cNvPr id="7" name="直線コネクタ 6"/>
          <p:cNvCxnSpPr/>
          <p:nvPr/>
        </p:nvCxnSpPr>
        <p:spPr bwMode="auto">
          <a:xfrm>
            <a:off x="3059790" y="5157240"/>
            <a:ext cx="504070"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785453" y="6165380"/>
            <a:ext cx="346347" cy="0"/>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r>
              <a:rPr lang="en-US" altLang="ja-JP" sz="1400" dirty="0">
                <a:latin typeface="+mn-ea"/>
              </a:rPr>
              <a:t>(1/2)</a:t>
            </a:r>
          </a:p>
          <a:p>
            <a:r>
              <a:rPr lang="en-US" altLang="ja-JP" sz="1400" dirty="0">
                <a:latin typeface="+mn-ea"/>
              </a:rPr>
              <a:t>    2.2    </a:t>
            </a:r>
            <a:r>
              <a:rPr lang="ja-JP" altLang="en-US" sz="1400" dirty="0">
                <a:latin typeface="+mn-ea"/>
              </a:rPr>
              <a:t>動作環境・条件</a:t>
            </a:r>
            <a:r>
              <a:rPr lang="en-US" altLang="ja-JP" sz="1400" dirty="0">
                <a:latin typeface="+mn-ea"/>
              </a:rPr>
              <a:t>(2/2)</a:t>
            </a:r>
          </a:p>
          <a:p>
            <a:endParaRPr lang="en-US" altLang="ja-JP" sz="1400" dirty="0">
              <a:latin typeface="+mn-ea"/>
            </a:endParaRPr>
          </a:p>
          <a:p>
            <a:pPr marL="342900" indent="-342900">
              <a:buFont typeface="+mj-lt"/>
              <a:buAutoNum type="arabicPeriod" startAt="3"/>
            </a:pPr>
            <a:r>
              <a:rPr lang="en-US" altLang="zh-TW" sz="1400" dirty="0">
                <a:latin typeface="+mn-ea"/>
              </a:rPr>
              <a:t>OASE</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a:t>
            </a:r>
            <a:r>
              <a:rPr lang="ja-JP" altLang="en-US" sz="1400" dirty="0" smtClean="0">
                <a:latin typeface="+mn-ea"/>
              </a:rPr>
              <a:t>準備</a:t>
            </a:r>
            <a:endParaRPr lang="en-US" altLang="ja-JP" sz="1400" dirty="0" smtClean="0">
              <a:latin typeface="+mn-ea"/>
            </a:endParaRPr>
          </a:p>
          <a:p>
            <a:r>
              <a:rPr lang="en-US" altLang="ja-JP" sz="1400" dirty="0">
                <a:latin typeface="+mn-ea"/>
              </a:rPr>
              <a:t> </a:t>
            </a:r>
            <a:r>
              <a:rPr lang="en-US" altLang="ja-JP" sz="1400" dirty="0" smtClean="0">
                <a:latin typeface="+mn-ea"/>
              </a:rPr>
              <a:t>   3.3    </a:t>
            </a:r>
            <a:r>
              <a:rPr lang="en-US" altLang="ja-JP" sz="1400" dirty="0">
                <a:latin typeface="+mn-ea"/>
              </a:rPr>
              <a:t>OASE</a:t>
            </a:r>
            <a:r>
              <a:rPr lang="ja-JP" altLang="en-US" sz="1400" dirty="0">
                <a:latin typeface="+mn-ea"/>
              </a:rPr>
              <a:t>環境構築フロー</a:t>
            </a:r>
          </a:p>
          <a:p>
            <a:r>
              <a:rPr lang="en-US" altLang="ja-JP" sz="1400" dirty="0">
                <a:latin typeface="+mn-ea"/>
              </a:rPr>
              <a:t>    </a:t>
            </a:r>
            <a:r>
              <a:rPr lang="en-US" altLang="ja-JP" sz="1400" dirty="0" smtClean="0">
                <a:latin typeface="+mn-ea"/>
              </a:rPr>
              <a:t>3.4</a:t>
            </a:r>
            <a:r>
              <a:rPr lang="ja-JP" altLang="en-US" sz="1400" dirty="0">
                <a:latin typeface="+mn-ea"/>
              </a:rPr>
              <a:t>　 環境構築（</a:t>
            </a:r>
            <a:r>
              <a:rPr lang="en-US" altLang="ja-JP" sz="1400" dirty="0" smtClean="0">
                <a:latin typeface="+mn-ea"/>
              </a:rPr>
              <a:t>1/11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3.5</a:t>
            </a:r>
            <a:r>
              <a:rPr lang="ja-JP" altLang="en-US" sz="1400" dirty="0">
                <a:latin typeface="+mn-ea"/>
              </a:rPr>
              <a:t>　 環境構築（</a:t>
            </a:r>
            <a:r>
              <a:rPr lang="en-US" altLang="ja-JP" sz="1400" dirty="0" smtClean="0">
                <a:latin typeface="+mn-ea"/>
              </a:rPr>
              <a:t>2/11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3.6</a:t>
            </a:r>
            <a:r>
              <a:rPr lang="ja-JP" altLang="en-US" sz="1400" dirty="0">
                <a:latin typeface="+mn-ea"/>
              </a:rPr>
              <a:t>　 環境構築（</a:t>
            </a:r>
            <a:r>
              <a:rPr lang="en-US" altLang="ja-JP" sz="1400" dirty="0" smtClean="0">
                <a:latin typeface="+mn-ea"/>
              </a:rPr>
              <a:t>3/11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3.7</a:t>
            </a:r>
            <a:r>
              <a:rPr lang="ja-JP" altLang="en-US" sz="1400" dirty="0">
                <a:latin typeface="+mn-ea"/>
              </a:rPr>
              <a:t>　 環境構築（</a:t>
            </a:r>
            <a:r>
              <a:rPr lang="en-US" altLang="ja-JP" sz="1400" dirty="0" smtClean="0">
                <a:latin typeface="+mn-ea"/>
              </a:rPr>
              <a:t>4/11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3.8</a:t>
            </a:r>
            <a:r>
              <a:rPr lang="ja-JP" altLang="en-US" sz="1400" dirty="0" smtClean="0">
                <a:latin typeface="+mn-ea"/>
              </a:rPr>
              <a:t>    </a:t>
            </a:r>
            <a:r>
              <a:rPr lang="ja-JP" altLang="en-US" sz="1400" dirty="0">
                <a:latin typeface="+mn-ea"/>
              </a:rPr>
              <a:t>環境構築（</a:t>
            </a:r>
            <a:r>
              <a:rPr lang="en-US" altLang="ja-JP" sz="1400" dirty="0" smtClean="0">
                <a:latin typeface="+mn-ea"/>
              </a:rPr>
              <a:t>5/11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3.9</a:t>
            </a:r>
            <a:r>
              <a:rPr lang="ja-JP" altLang="en-US" sz="1400" dirty="0" smtClean="0">
                <a:latin typeface="+mn-ea"/>
              </a:rPr>
              <a:t>    環境</a:t>
            </a:r>
            <a:r>
              <a:rPr lang="ja-JP" altLang="en-US" sz="1400" dirty="0">
                <a:latin typeface="+mn-ea"/>
              </a:rPr>
              <a:t>構築（</a:t>
            </a:r>
            <a:r>
              <a:rPr lang="en-US" altLang="ja-JP" sz="1400" dirty="0" smtClean="0">
                <a:latin typeface="+mn-ea"/>
              </a:rPr>
              <a:t>6/11</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3.10  </a:t>
            </a:r>
            <a:r>
              <a:rPr lang="ja-JP" altLang="en-US" sz="1400" dirty="0">
                <a:latin typeface="+mn-ea"/>
              </a:rPr>
              <a:t>環境構築（</a:t>
            </a:r>
            <a:r>
              <a:rPr lang="en-US" altLang="ja-JP" sz="1400" dirty="0" smtClean="0">
                <a:latin typeface="+mn-ea"/>
              </a:rPr>
              <a:t>7/11</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8/11</a:t>
            </a:r>
            <a:r>
              <a:rPr lang="ja-JP" altLang="en-US" sz="1400" dirty="0" smtClean="0">
                <a:latin typeface="+mn-ea"/>
              </a:rPr>
              <a:t>）</a:t>
            </a:r>
            <a:endParaRPr lang="en-US" altLang="ja-JP" sz="1400" dirty="0" smtClean="0">
              <a:latin typeface="+mn-ea"/>
            </a:endParaRPr>
          </a:p>
          <a:p>
            <a:r>
              <a:rPr lang="en-US" altLang="ja-JP" sz="1400" dirty="0">
                <a:latin typeface="+mn-ea"/>
              </a:rPr>
              <a:t> </a:t>
            </a:r>
            <a:r>
              <a:rPr lang="en-US" altLang="ja-JP" sz="1400" dirty="0" smtClean="0">
                <a:latin typeface="+mn-ea"/>
              </a:rPr>
              <a:t>   3.12  </a:t>
            </a:r>
            <a:r>
              <a:rPr lang="ja-JP" altLang="en-US" sz="1400" dirty="0">
                <a:latin typeface="+mn-ea"/>
              </a:rPr>
              <a:t>環境構築</a:t>
            </a:r>
            <a:r>
              <a:rPr lang="ja-JP" altLang="en-US" sz="1400" dirty="0" smtClean="0">
                <a:latin typeface="+mn-ea"/>
              </a:rPr>
              <a:t>（</a:t>
            </a:r>
            <a:r>
              <a:rPr lang="en-US" altLang="ja-JP" sz="1400" dirty="0" smtClean="0">
                <a:latin typeface="+mn-ea"/>
              </a:rPr>
              <a:t>9/11</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   3.13  </a:t>
            </a:r>
            <a:r>
              <a:rPr lang="ja-JP" altLang="en-US" sz="1400" dirty="0">
                <a:latin typeface="+mn-ea"/>
              </a:rPr>
              <a:t>環境構築</a:t>
            </a:r>
            <a:r>
              <a:rPr lang="ja-JP" altLang="en-US" sz="1400" dirty="0" smtClean="0">
                <a:latin typeface="+mn-ea"/>
              </a:rPr>
              <a:t>（</a:t>
            </a:r>
            <a:r>
              <a:rPr lang="en-US" altLang="ja-JP" sz="1400" dirty="0" smtClean="0">
                <a:latin typeface="+mn-ea"/>
              </a:rPr>
              <a:t>10/11</a:t>
            </a:r>
            <a:r>
              <a:rPr lang="ja-JP" altLang="en-US" sz="1400" dirty="0">
                <a:latin typeface="+mn-ea"/>
              </a:rPr>
              <a:t>）</a:t>
            </a:r>
            <a:endParaRPr lang="en-US" altLang="ja-JP" sz="1400" dirty="0">
              <a:latin typeface="+mn-ea"/>
            </a:endParaRPr>
          </a:p>
          <a:p>
            <a:r>
              <a:rPr lang="en-US" altLang="ja-JP" sz="1400" dirty="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11/11</a:t>
            </a:r>
            <a:r>
              <a:rPr lang="ja-JP" altLang="en-US" sz="1400" dirty="0" smtClean="0">
                <a:latin typeface="+mn-ea"/>
              </a:rPr>
              <a:t>）</a:t>
            </a:r>
            <a:endParaRPr lang="en-US" altLang="ja-JP" sz="1400" dirty="0" smtClean="0">
              <a:latin typeface="+mn-ea"/>
            </a:endParaRPr>
          </a:p>
          <a:p>
            <a:endParaRPr lang="en-US" altLang="ja-JP" sz="1400" dirty="0">
              <a:latin typeface="+mn-ea"/>
            </a:endParaRPr>
          </a:p>
        </p:txBody>
      </p:sp>
      <p:sp>
        <p:nvSpPr>
          <p:cNvPr id="6" name="正方形/長方形 5"/>
          <p:cNvSpPr/>
          <p:nvPr/>
        </p:nvSpPr>
        <p:spPr bwMode="auto">
          <a:xfrm>
            <a:off x="5076070" y="523360"/>
            <a:ext cx="360050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OASE</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smtClean="0">
                <a:latin typeface="+mn-ea"/>
              </a:rPr>
              <a:t>1/4</a:t>
            </a:r>
            <a:r>
              <a:rPr lang="zh-TW" altLang="en-US" sz="1400" dirty="0" smtClean="0">
                <a:latin typeface="+mn-ea"/>
              </a:rPr>
              <a:t>）</a:t>
            </a:r>
            <a:endParaRPr lang="zh-TW" altLang="en-US" sz="1400" dirty="0">
              <a:latin typeface="+mn-ea"/>
            </a:endParaRPr>
          </a:p>
          <a:p>
            <a:r>
              <a:rPr lang="en-US" altLang="zh-TW" sz="1400" dirty="0">
                <a:latin typeface="+mn-ea"/>
              </a:rPr>
              <a:t>    4.2</a:t>
            </a:r>
            <a:r>
              <a:rPr lang="zh-TW" altLang="en-US" sz="1400" dirty="0">
                <a:latin typeface="+mn-ea"/>
              </a:rPr>
              <a:t>　 動作確認（</a:t>
            </a:r>
            <a:r>
              <a:rPr lang="en-US" altLang="zh-TW" sz="1400" dirty="0" smtClean="0">
                <a:latin typeface="+mn-ea"/>
              </a:rPr>
              <a:t>2/4</a:t>
            </a:r>
            <a:r>
              <a:rPr lang="zh-TW" altLang="en-US" sz="1400" dirty="0" smtClean="0">
                <a:latin typeface="+mn-ea"/>
              </a:rPr>
              <a:t>）</a:t>
            </a:r>
            <a:endParaRPr lang="zh-TW" altLang="en-US" sz="1400" dirty="0">
              <a:latin typeface="+mn-ea"/>
            </a:endParaRPr>
          </a:p>
          <a:p>
            <a:r>
              <a:rPr lang="en-US" altLang="zh-TW" sz="1400" dirty="0">
                <a:latin typeface="+mn-ea"/>
              </a:rPr>
              <a:t>    4.3</a:t>
            </a:r>
            <a:r>
              <a:rPr lang="zh-TW" altLang="en-US" sz="1400" dirty="0">
                <a:latin typeface="+mn-ea"/>
              </a:rPr>
              <a:t>　 動作確認（</a:t>
            </a:r>
            <a:r>
              <a:rPr lang="en-US" altLang="zh-TW" sz="1400" dirty="0" smtClean="0">
                <a:latin typeface="+mn-ea"/>
              </a:rPr>
              <a:t>3/4</a:t>
            </a:r>
            <a:r>
              <a:rPr lang="zh-TW" altLang="en-US" sz="1400" dirty="0" smtClean="0">
                <a:latin typeface="+mn-ea"/>
              </a:rPr>
              <a:t>）</a:t>
            </a:r>
            <a:endParaRPr lang="zh-TW" altLang="en-US" sz="1400" dirty="0">
              <a:latin typeface="+mn-ea"/>
            </a:endParaRPr>
          </a:p>
          <a:p>
            <a:r>
              <a:rPr lang="en-US" altLang="zh-TW" sz="1400" dirty="0">
                <a:latin typeface="+mn-ea"/>
              </a:rPr>
              <a:t>    4.4</a:t>
            </a:r>
            <a:r>
              <a:rPr lang="zh-TW" altLang="en-US" sz="1400" dirty="0">
                <a:latin typeface="+mn-ea"/>
              </a:rPr>
              <a:t>　 動作確認（</a:t>
            </a:r>
            <a:r>
              <a:rPr lang="en-US" altLang="zh-TW" sz="1400" dirty="0" smtClean="0">
                <a:latin typeface="+mn-ea"/>
              </a:rPr>
              <a:t>4/4</a:t>
            </a:r>
            <a:r>
              <a:rPr lang="zh-TW" altLang="en-US" sz="1400" dirty="0" smtClean="0">
                <a:latin typeface="+mn-ea"/>
              </a:rPr>
              <a:t>）</a:t>
            </a:r>
            <a:endParaRPr lang="zh-TW" altLang="en-US" sz="1400" dirty="0">
              <a:latin typeface="+mn-ea"/>
            </a:endParaRPr>
          </a:p>
          <a:p>
            <a:r>
              <a:rPr lang="en-US" altLang="ja-JP" sz="1400" dirty="0" smtClean="0">
                <a:latin typeface="+mn-ea"/>
              </a:rPr>
              <a:t> </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3.13</a:t>
            </a:r>
            <a:r>
              <a:rPr lang="ja-JP" altLang="en-US" dirty="0"/>
              <a:t>　環境構築</a:t>
            </a:r>
            <a:r>
              <a:rPr lang="ja-JP" altLang="en-US" dirty="0" smtClean="0"/>
              <a:t>（</a:t>
            </a:r>
            <a:r>
              <a:rPr lang="en-US" altLang="ja-JP" dirty="0" smtClean="0"/>
              <a:t>10/11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dirty="0"/>
              <a:t>アンサーファイル</a:t>
            </a:r>
            <a:r>
              <a:rPr lang="en-US" altLang="ja-JP" dirty="0"/>
              <a:t>(oase_answers.txt)</a:t>
            </a:r>
            <a:r>
              <a:rPr lang="ja-JP" altLang="en-US" dirty="0"/>
              <a:t>の記述サンプル</a:t>
            </a:r>
            <a:r>
              <a:rPr lang="en-US" altLang="ja-JP" dirty="0"/>
              <a:t> 4</a:t>
            </a:r>
            <a:r>
              <a:rPr lang="en-US" altLang="ja-JP" dirty="0" smtClean="0"/>
              <a:t>/4</a:t>
            </a:r>
            <a:endParaRPr lang="en-US" altLang="ja-JP" dirty="0"/>
          </a:p>
          <a:p>
            <a:pPr lvl="1"/>
            <a:endParaRPr lang="en-US" altLang="ja-JP" dirty="0"/>
          </a:p>
        </p:txBody>
      </p:sp>
      <p:pic>
        <p:nvPicPr>
          <p:cNvPr id="6" name="図 5"/>
          <p:cNvPicPr>
            <a:picLocks noChangeAspect="1"/>
          </p:cNvPicPr>
          <p:nvPr/>
        </p:nvPicPr>
        <p:blipFill>
          <a:blip r:embed="rId2"/>
          <a:stretch>
            <a:fillRect/>
          </a:stretch>
        </p:blipFill>
        <p:spPr>
          <a:xfrm>
            <a:off x="2339690" y="1196690"/>
            <a:ext cx="4376458" cy="5070609"/>
          </a:xfrm>
          <a:prstGeom prst="rect">
            <a:avLst/>
          </a:prstGeom>
        </p:spPr>
      </p:pic>
    </p:spTree>
    <p:extLst>
      <p:ext uri="{BB962C8B-B14F-4D97-AF65-F5344CB8AC3E}">
        <p14:creationId xmlns:p14="http://schemas.microsoft.com/office/powerpoint/2010/main" val="1871746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smtClean="0"/>
              <a:t>11/11</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 cd </a:t>
            </a:r>
            <a:r>
              <a:rPr lang="en-US" altLang="ja-JP" sz="1400" dirty="0" err="1" smtClean="0"/>
              <a:t>oase</a:t>
            </a:r>
            <a:r>
              <a:rPr lang="en-US" altLang="ja-JP" sz="1400" dirty="0" smtClean="0"/>
              <a:t>/</a:t>
            </a:r>
            <a:r>
              <a:rPr lang="en-US" altLang="ja-JP" sz="1400" dirty="0" err="1" smtClean="0"/>
              <a:t>oase_install_package</a:t>
            </a:r>
            <a:r>
              <a:rPr lang="en-US" altLang="ja-JP" sz="1400" dirty="0" smtClean="0"/>
              <a:t>/</a:t>
            </a:r>
            <a:r>
              <a:rPr lang="en-US" altLang="ja-JP" sz="1400" dirty="0" err="1" smtClean="0"/>
              <a:t>install_scripts</a:t>
            </a:r>
            <a:endParaRPr lang="en-US" altLang="ja-JP" dirty="0"/>
          </a:p>
          <a:p>
            <a:endParaRPr lang="en-US" altLang="ja-JP" dirty="0" smtClean="0"/>
          </a:p>
          <a:p>
            <a:r>
              <a:rPr lang="ja-JP" altLang="en-US" dirty="0" smtClean="0"/>
              <a:t>環境</a:t>
            </a:r>
            <a:r>
              <a:rPr lang="ja-JP" altLang="en-US" dirty="0"/>
              <a:t>構築ツール</a:t>
            </a:r>
            <a:r>
              <a:rPr lang="en-US" altLang="ja-JP" dirty="0"/>
              <a:t>(</a:t>
            </a:r>
            <a:r>
              <a:rPr lang="ja-JP" altLang="en-US" dirty="0"/>
              <a:t>オンライン版</a:t>
            </a:r>
            <a:r>
              <a:rPr lang="en-US" altLang="ja-JP" dirty="0"/>
              <a:t>)</a:t>
            </a:r>
            <a:r>
              <a:rPr lang="ja-JP" altLang="en-US" dirty="0"/>
              <a:t>実行</a:t>
            </a:r>
            <a:endParaRPr lang="en-US" altLang="ja-JP" dirty="0"/>
          </a:p>
          <a:p>
            <a:pPr lvl="1"/>
            <a:r>
              <a:rPr lang="ja-JP" altLang="en-US" dirty="0"/>
              <a:t>以下のコマンドで、環境構築ツールを実行します。</a:t>
            </a:r>
            <a:endParaRPr lang="en-US" altLang="ja-JP" dirty="0"/>
          </a:p>
          <a:p>
            <a:pPr lvl="1"/>
            <a:endParaRPr lang="en-US" altLang="ja-JP" dirty="0"/>
          </a:p>
          <a:p>
            <a:pPr lvl="1"/>
            <a:endParaRPr lang="en-US" altLang="ja-JP" dirty="0"/>
          </a:p>
          <a:p>
            <a:pPr marL="180000" lvl="1" indent="0">
              <a:buNone/>
            </a:pPr>
            <a:r>
              <a:rPr lang="ja-JP" altLang="en-US" dirty="0"/>
              <a:t>　</a:t>
            </a:r>
            <a:r>
              <a:rPr lang="en-US" altLang="ja-JP" dirty="0"/>
              <a:t>#</a:t>
            </a:r>
            <a:r>
              <a:rPr lang="en-US" altLang="ja-JP" dirty="0" err="1"/>
              <a:t>sh</a:t>
            </a:r>
            <a:r>
              <a:rPr lang="en-US" altLang="ja-JP" dirty="0"/>
              <a:t> </a:t>
            </a:r>
            <a:r>
              <a:rPr lang="en-US" altLang="ja-JP" kern="100" dirty="0" smtClean="0"/>
              <a:t>oase_installer.sh</a:t>
            </a:r>
            <a:endParaRPr lang="en-US" altLang="ja-JP" kern="100" dirty="0"/>
          </a:p>
          <a:p>
            <a:pPr lvl="1"/>
            <a:endParaRPr lang="en-US" altLang="ja-JP" dirty="0"/>
          </a:p>
          <a:p>
            <a:pPr lvl="1"/>
            <a:endParaRPr lang="en-US" altLang="ja-JP" dirty="0"/>
          </a:p>
          <a:p>
            <a:pPr lvl="1"/>
            <a:r>
              <a:rPr lang="ja-JP" altLang="en-US" dirty="0"/>
              <a:t>以上で</a:t>
            </a:r>
            <a:r>
              <a:rPr lang="en-US" altLang="ja-JP" dirty="0"/>
              <a:t>OASE</a:t>
            </a:r>
            <a:r>
              <a:rPr lang="ja-JP" altLang="en-US" dirty="0"/>
              <a:t>インストールは完了となります。</a:t>
            </a:r>
            <a:endParaRPr lang="en-US" altLang="ja-JP" dirty="0"/>
          </a:p>
          <a:p>
            <a:pPr marL="180000" lvl="1" indent="0">
              <a:buNone/>
            </a:pPr>
            <a:endParaRPr lang="en-US" altLang="ja-JP" dirty="0"/>
          </a:p>
          <a:p>
            <a:pPr marL="180000" lvl="1" indent="0">
              <a:buNone/>
            </a:pPr>
            <a:endParaRPr lang="en-US" altLang="ja-JP" dirty="0"/>
          </a:p>
          <a:p>
            <a:pPr marL="360000" lvl="2" indent="0">
              <a:buNone/>
            </a:pPr>
            <a:endParaRPr lang="en-US" altLang="ja-JP" sz="1600" dirty="0"/>
          </a:p>
          <a:p>
            <a:pPr marL="360000" lvl="2" indent="0">
              <a:buNone/>
            </a:pPr>
            <a:endParaRPr lang="en-US" altLang="ja-JP" sz="1600" kern="100" dirty="0"/>
          </a:p>
          <a:p>
            <a:pPr marL="360000" lvl="2" indent="0">
              <a:buNone/>
            </a:pPr>
            <a:endParaRPr lang="en-US" altLang="ja-JP" dirty="0"/>
          </a:p>
          <a:p>
            <a:pPr marL="360000" lvl="2" indent="0">
              <a:buNone/>
            </a:pPr>
            <a:endParaRPr lang="en-US" altLang="ja-JP" dirty="0"/>
          </a:p>
          <a:p>
            <a:pPr marL="0" indent="0">
              <a:buNone/>
            </a:pPr>
            <a:endParaRPr lang="en-US" altLang="ja-JP" dirty="0"/>
          </a:p>
          <a:p>
            <a:pPr marL="0" indent="0">
              <a:buNone/>
            </a:pPr>
            <a:r>
              <a:rPr lang="en-US" altLang="ja-JP" dirty="0"/>
              <a:t/>
            </a:r>
            <a:br>
              <a:rPr lang="en-US" altLang="ja-JP" dirty="0"/>
            </a:b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2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OASE</a:t>
            </a:r>
            <a:r>
              <a:rPr lang="ja-JP" altLang="en-US" dirty="0"/>
              <a:t>システムメインメニューにアクセスし、</a:t>
            </a:r>
            <a:r>
              <a:rPr lang="en-US" altLang="ja-JP" dirty="0"/>
              <a:t>OASE</a:t>
            </a:r>
            <a:r>
              <a:rPr lang="ja-JP" altLang="en-US" dirty="0"/>
              <a:t>本体、各ドライバーが正常に表示されたことを確認してください</a:t>
            </a:r>
            <a:r>
              <a:rPr lang="ja-JP" altLang="en-US" dirty="0" smtClean="0"/>
              <a:t>。</a:t>
            </a:r>
            <a:endParaRPr lang="en-US" altLang="ja-JP" dirty="0"/>
          </a:p>
          <a:p>
            <a:pPr lvl="1"/>
            <a:endParaRPr lang="en-US" altLang="ja-JP" dirty="0"/>
          </a:p>
          <a:p>
            <a:pPr lvl="0"/>
            <a:r>
              <a:rPr lang="en-US" altLang="ja-JP" dirty="0"/>
              <a:t>URL</a:t>
            </a:r>
            <a:r>
              <a:rPr lang="ja-JP" altLang="en-US" dirty="0" smtClean="0"/>
              <a:t>接続</a:t>
            </a:r>
            <a:endParaRPr lang="en-US" altLang="ja-JP" dirty="0"/>
          </a:p>
          <a:p>
            <a:pPr lvl="1"/>
            <a:r>
              <a:rPr lang="ja-JP" altLang="en-US" dirty="0"/>
              <a:t>以下の</a:t>
            </a:r>
            <a:r>
              <a:rPr lang="en-US" altLang="ja-JP" dirty="0"/>
              <a:t>URL</a:t>
            </a:r>
            <a:r>
              <a:rPr lang="ja-JP" altLang="en-US" dirty="0"/>
              <a:t>より、ログイン画面にアクセスしてください</a:t>
            </a:r>
            <a:r>
              <a:rPr lang="ja-JP" altLang="en-US" dirty="0" smtClean="0"/>
              <a:t>。</a:t>
            </a:r>
            <a:endParaRPr lang="en-US" altLang="ja-JP" dirty="0" smtClean="0"/>
          </a:p>
          <a:p>
            <a:pPr lvl="1"/>
            <a:r>
              <a:rPr lang="en-US" altLang="ja-JP" dirty="0"/>
              <a:t>URL</a:t>
            </a:r>
            <a:r>
              <a:rPr lang="ja-JP" altLang="ja-JP" dirty="0"/>
              <a:t>：</a:t>
            </a:r>
            <a:r>
              <a:rPr lang="en-US" altLang="ja-JP" b="1" dirty="0" smtClean="0">
                <a:solidFill>
                  <a:srgbClr val="FF0000"/>
                </a:solidFill>
              </a:rPr>
              <a:t>http://</a:t>
            </a:r>
            <a:r>
              <a:rPr lang="ja-JP" altLang="en-US" b="1" dirty="0" smtClean="0">
                <a:solidFill>
                  <a:srgbClr val="FF0000"/>
                </a:solidFill>
              </a:rPr>
              <a:t>（サーバの</a:t>
            </a:r>
            <a:r>
              <a:rPr lang="en-US" altLang="ja-JP" b="1" dirty="0" smtClean="0">
                <a:solidFill>
                  <a:srgbClr val="FF0000"/>
                </a:solidFill>
              </a:rPr>
              <a:t>IP</a:t>
            </a:r>
            <a:r>
              <a:rPr lang="ja-JP" altLang="en-US" b="1" dirty="0" smtClean="0">
                <a:solidFill>
                  <a:srgbClr val="FF0000"/>
                </a:solidFill>
              </a:rPr>
              <a:t>アドレス）</a:t>
            </a:r>
            <a:endParaRPr lang="en-US" altLang="ja-JP" b="1" dirty="0" smtClean="0">
              <a:solidFill>
                <a:srgbClr val="FF0000"/>
              </a:solidFill>
            </a:endParaRPr>
          </a:p>
          <a:p>
            <a:pPr marL="180000" lvl="1" indent="0">
              <a:buNone/>
            </a:pPr>
            <a:endParaRPr lang="en-US" altLang="ja-JP" b="1" dirty="0" smtClean="0">
              <a:solidFill>
                <a:srgbClr val="FF0000"/>
              </a:solidFill>
            </a:endParaRPr>
          </a:p>
          <a:p>
            <a:pPr marL="180000" lvl="1" indent="0">
              <a:buNone/>
            </a:pPr>
            <a:r>
              <a:rPr lang="en-US" altLang="ja-JP" b="1" dirty="0" smtClean="0">
                <a:solidFill>
                  <a:srgbClr val="FF0000"/>
                </a:solidFill>
              </a:rPr>
              <a:t> </a:t>
            </a:r>
            <a:r>
              <a:rPr lang="en-US" altLang="ja-JP" dirty="0" smtClean="0">
                <a:solidFill>
                  <a:srgbClr val="FF0000"/>
                </a:solidFill>
              </a:rPr>
              <a:t>※</a:t>
            </a:r>
            <a:r>
              <a:rPr lang="ja-JP" altLang="en-US" dirty="0" smtClean="0">
                <a:solidFill>
                  <a:srgbClr val="FF0000"/>
                </a:solidFill>
              </a:rPr>
              <a:t>インストール後は、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endParaRPr lang="en-US" altLang="ja-JP" dirty="0" smtClean="0">
              <a:solidFill>
                <a:srgbClr val="FF0000"/>
              </a:solidFill>
            </a:endParaRPr>
          </a:p>
          <a:p>
            <a:pPr marL="180000" lvl="1" indent="0">
              <a:buNone/>
            </a:pPr>
            <a:r>
              <a:rPr lang="en-US" altLang="ja-JP" dirty="0" smtClean="0">
                <a:solidFill>
                  <a:srgbClr val="FF0000"/>
                </a:solidFill>
              </a:rPr>
              <a:t> </a:t>
            </a:r>
            <a:r>
              <a:rPr lang="ja-JP" altLang="en-US" dirty="0" smtClean="0">
                <a:solidFill>
                  <a:srgbClr val="FF0000"/>
                </a:solidFill>
              </a:rPr>
              <a:t>　</a:t>
            </a:r>
            <a:r>
              <a:rPr lang="en-US" altLang="ja-JP" dirty="0" smtClean="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err="1">
                <a:solidFill>
                  <a:srgbClr val="FF0000"/>
                </a:solidFill>
              </a:rPr>
              <a:t>での</a:t>
            </a:r>
            <a:r>
              <a:rPr lang="ja-JP" altLang="en-US" dirty="0">
                <a:solidFill>
                  <a:srgbClr val="FF0000"/>
                </a:solidFill>
              </a:rPr>
              <a:t>アクセスを推奨します。</a:t>
            </a:r>
            <a:endParaRPr lang="en-US" altLang="ja-JP" dirty="0">
              <a:solidFill>
                <a:srgbClr val="FF0000"/>
              </a:solidFill>
            </a:endParaRPr>
          </a:p>
          <a:p>
            <a:pPr marL="180000" lvl="1" indent="0">
              <a:buNone/>
            </a:pPr>
            <a:r>
              <a:rPr lang="en-US" altLang="ja-JP" dirty="0">
                <a:solidFill>
                  <a:srgbClr val="FF0000"/>
                </a:solidFill>
              </a:rPr>
              <a:t> </a:t>
            </a:r>
            <a:r>
              <a:rPr lang="ja-JP" altLang="en-US" dirty="0" smtClean="0">
                <a:solidFill>
                  <a:srgbClr val="FF0000"/>
                </a:solidFill>
              </a:rPr>
              <a:t>　</a:t>
            </a:r>
            <a:r>
              <a:rPr lang="en-US" altLang="ja-JP" dirty="0" smtClean="0">
                <a:solidFill>
                  <a:srgbClr val="FF0000"/>
                </a:solidFill>
              </a:rPr>
              <a:t>HTTPS</a:t>
            </a:r>
            <a:r>
              <a:rPr lang="ja-JP" altLang="en-US" dirty="0" err="1" smtClean="0">
                <a:solidFill>
                  <a:srgbClr val="FF0000"/>
                </a:solidFill>
              </a:rPr>
              <a:t>での</a:t>
            </a:r>
            <a:r>
              <a:rPr lang="ja-JP" altLang="en-US" dirty="0">
                <a:solidFill>
                  <a:srgbClr val="FF0000"/>
                </a:solidFill>
              </a:rPr>
              <a:t>アクセス方法は、動作確認</a:t>
            </a:r>
            <a:r>
              <a:rPr lang="ja-JP" altLang="en-US" dirty="0" smtClean="0">
                <a:solidFill>
                  <a:srgbClr val="FF0000"/>
                </a:solidFill>
              </a:rPr>
              <a:t>（</a:t>
            </a:r>
            <a:r>
              <a:rPr lang="en-US" altLang="ja-JP" dirty="0" smtClean="0">
                <a:solidFill>
                  <a:srgbClr val="FF0000"/>
                </a:solidFill>
              </a:rPr>
              <a:t>4/4</a:t>
            </a:r>
            <a:r>
              <a:rPr lang="ja-JP" altLang="en-US" dirty="0" smtClean="0">
                <a:solidFill>
                  <a:srgbClr val="FF0000"/>
                </a:solidFill>
              </a:rPr>
              <a:t>）を確認してください。</a:t>
            </a:r>
            <a:endParaRPr lang="en-US" altLang="ja-JP" dirty="0" smtClean="0">
              <a:solidFill>
                <a:srgbClr val="FF0000"/>
              </a:solidFill>
            </a:endParaRPr>
          </a:p>
          <a:p>
            <a:pPr marL="180000" lvl="1" indent="0">
              <a:buNone/>
            </a:pPr>
            <a:endParaRPr lang="en-US" altLang="ja-JP" dirty="0" smtClean="0"/>
          </a:p>
          <a:p>
            <a:pPr lvl="0"/>
            <a:r>
              <a:rPr lang="ja-JP" altLang="en-US" dirty="0"/>
              <a:t>ログイン</a:t>
            </a:r>
            <a:endParaRPr lang="en-US" altLang="ja-JP" dirty="0"/>
          </a:p>
          <a:p>
            <a:pPr lvl="1"/>
            <a:r>
              <a:rPr lang="en-US" altLang="ja-JP" dirty="0"/>
              <a:t>OASE</a:t>
            </a:r>
            <a:r>
              <a:rPr lang="ja-JP" altLang="ja-JP" dirty="0"/>
              <a:t>のログイン画面が表示されたら、指定のログイン</a:t>
            </a:r>
            <a:r>
              <a:rPr lang="en-US" altLang="ja-JP" dirty="0"/>
              <a:t>ID</a:t>
            </a:r>
            <a:r>
              <a:rPr lang="ja-JP" altLang="ja-JP" dirty="0" err="1"/>
              <a:t>、</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err="1"/>
              <a:t>oaseoaseoase</a:t>
            </a:r>
            <a:endParaRPr lang="en-US" altLang="ja-JP" dirty="0"/>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0" indent="0">
              <a:buNone/>
            </a:pPr>
            <a:endParaRPr lang="en-US" altLang="ja-JP" dirty="0"/>
          </a:p>
          <a:p>
            <a:pPr marL="0" indent="0">
              <a:buNone/>
            </a:pPr>
            <a:endParaRPr lang="en-US" altLang="ja-JP" dirty="0" smtClean="0"/>
          </a:p>
          <a:p>
            <a:pPr lvl="1"/>
            <a:endParaRPr kumimoji="1" lang="ja-JP" altLang="en-US" dirty="0"/>
          </a:p>
        </p:txBody>
      </p:sp>
    </p:spTree>
    <p:extLst>
      <p:ext uri="{BB962C8B-B14F-4D97-AF65-F5344CB8AC3E}">
        <p14:creationId xmlns:p14="http://schemas.microsoft.com/office/powerpoint/2010/main" val="292228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4.3</a:t>
            </a:r>
            <a:r>
              <a:rPr lang="ja-JP" altLang="en-US" dirty="0"/>
              <a:t>　動作確認</a:t>
            </a:r>
            <a:r>
              <a:rPr lang="ja-JP" altLang="en-US" dirty="0" smtClean="0"/>
              <a:t>（</a:t>
            </a:r>
            <a:r>
              <a:rPr lang="en-US" altLang="ja-JP" dirty="0" smtClean="0"/>
              <a:t>3</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dirty="0">
                          <a:effectLst/>
                          <a:latin typeface="+mn-lt"/>
                          <a:ea typeface="+mn-ea"/>
                          <a:cs typeface="+mn-cs"/>
                        </a:rPr>
                        <a:t>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動作確認</a:t>
            </a:r>
            <a:r>
              <a:rPr lang="ja-JP" altLang="en-US" dirty="0" smtClean="0"/>
              <a:t>（</a:t>
            </a:r>
            <a:r>
              <a:rPr lang="en-US" altLang="ja-JP" dirty="0" smtClean="0"/>
              <a:t>4</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20000"/>
          </a:bodyPr>
          <a:lstStyle/>
          <a:p>
            <a:r>
              <a:rPr lang="en-US" altLang="ja-JP" dirty="0"/>
              <a:t>HTTPS</a:t>
            </a:r>
            <a:r>
              <a:rPr lang="ja-JP" altLang="en-US" dirty="0"/>
              <a:t>でアクセスするための準備作業</a:t>
            </a:r>
          </a:p>
          <a:p>
            <a:pPr marL="180000" lvl="1" indent="0">
              <a:buNone/>
            </a:pPr>
            <a:endParaRPr lang="ja-JP" altLang="en-US" dirty="0"/>
          </a:p>
          <a:p>
            <a:pPr lvl="1"/>
            <a:r>
              <a:rPr lang="ja-JP" altLang="en-US" dirty="0"/>
              <a:t>アンサーファイルの「</a:t>
            </a:r>
            <a:r>
              <a:rPr lang="en-US" altLang="ja-JP" dirty="0" err="1"/>
              <a:t>oase_domain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endParaRPr lang="en-US" altLang="ja-JP" dirty="0"/>
          </a:p>
          <a:p>
            <a:pPr lvl="1"/>
            <a:r>
              <a:rPr lang="ja-JP" altLang="en-US" dirty="0" smtClean="0"/>
              <a:t>操作端末（</a:t>
            </a:r>
            <a:r>
              <a:rPr lang="en-US" altLang="ja-JP" dirty="0" smtClean="0"/>
              <a:t>Windows</a:t>
            </a:r>
            <a:r>
              <a:rPr lang="ja-JP" altLang="en-US" dirty="0" smtClean="0"/>
              <a:t>）</a:t>
            </a:r>
            <a:r>
              <a:rPr lang="ja-JP" altLang="en-US" dirty="0"/>
              <a:t>へ</a:t>
            </a:r>
            <a:r>
              <a:rPr lang="ja-JP" altLang="ja-JP" dirty="0" smtClean="0"/>
              <a:t>の</a:t>
            </a:r>
            <a:r>
              <a:rPr lang="ja-JP" altLang="en-US" dirty="0" smtClean="0"/>
              <a:t>証明書インポートを行います</a:t>
            </a:r>
            <a:r>
              <a:rPr lang="ja-JP" altLang="ja-JP" dirty="0" smtClean="0"/>
              <a:t>。</a:t>
            </a:r>
            <a:endParaRPr lang="en-US" altLang="ja-JP" dirty="0"/>
          </a:p>
          <a:p>
            <a:pPr marL="180000" lvl="1" indent="0">
              <a:buNone/>
            </a:pPr>
            <a:r>
              <a:rPr lang="ja-JP" altLang="en-US" dirty="0" smtClean="0"/>
              <a:t>　ユーザ指定のサーバ証明書を使用していない場合、サーバ証明書は</a:t>
            </a:r>
            <a:r>
              <a:rPr lang="en-US" altLang="ja-JP" dirty="0" smtClean="0"/>
              <a:t>OASE</a:t>
            </a:r>
            <a:r>
              <a:rPr lang="ja-JP" altLang="en-US" dirty="0" smtClean="0"/>
              <a:t>インストール　　　　　　　</a:t>
            </a:r>
            <a:endParaRPr lang="en-US" altLang="ja-JP" dirty="0" smtClean="0"/>
          </a:p>
          <a:p>
            <a:pPr marL="180000" lvl="1" indent="0">
              <a:buNone/>
            </a:pPr>
            <a:r>
              <a:rPr lang="ja-JP" altLang="en-US" dirty="0"/>
              <a:t>　</a:t>
            </a:r>
            <a:r>
              <a:rPr lang="ja-JP" altLang="en-US" dirty="0" smtClean="0"/>
              <a:t>パッケージの以下のパスに格納されています。</a:t>
            </a:r>
            <a:endParaRPr lang="en-US" altLang="ja-JP" dirty="0"/>
          </a:p>
          <a:p>
            <a:pPr lvl="1"/>
            <a:endParaRPr lang="en-US" altLang="ja-JP" dirty="0"/>
          </a:p>
          <a:p>
            <a:pPr lvl="1"/>
            <a:endParaRPr lang="en-US" altLang="ja-JP" dirty="0"/>
          </a:p>
          <a:p>
            <a:pPr lvl="1"/>
            <a:endParaRPr lang="en-US" altLang="ja-JP" dirty="0" smtClean="0"/>
          </a:p>
          <a:p>
            <a:pPr marL="180000" lvl="1" indent="0">
              <a:buNone/>
            </a:pPr>
            <a:r>
              <a:rPr lang="ja-JP" altLang="en-US" dirty="0" smtClean="0"/>
              <a:t>　　　 </a:t>
            </a:r>
            <a:r>
              <a:rPr lang="en-US" altLang="ja-JP" sz="1300" dirty="0" smtClean="0"/>
              <a:t>※</a:t>
            </a:r>
            <a:r>
              <a:rPr lang="ja-JP" altLang="en-US" sz="1300" dirty="0" smtClean="0"/>
              <a:t>ユーザ証明書を使用する場合はアンサーファイルの「</a:t>
            </a:r>
            <a:r>
              <a:rPr lang="en-US" altLang="ja-JP" sz="1300" dirty="0" err="1"/>
              <a:t>certificate_path</a:t>
            </a:r>
            <a:r>
              <a:rPr lang="ja-JP" altLang="en-US" sz="1300" dirty="0" smtClean="0"/>
              <a:t>」に設定した証明書ファイル</a:t>
            </a:r>
            <a:endParaRPr lang="en-US" altLang="ja-JP" sz="1300" dirty="0" smtClean="0"/>
          </a:p>
          <a:p>
            <a:pPr marL="180000" lvl="1" indent="0">
              <a:buNone/>
            </a:pPr>
            <a:r>
              <a:rPr lang="ja-JP" altLang="en-US" sz="1300" dirty="0"/>
              <a:t>　</a:t>
            </a:r>
            <a:r>
              <a:rPr lang="ja-JP" altLang="en-US" sz="1300" dirty="0" smtClean="0"/>
              <a:t>　　　 を使用してください。</a:t>
            </a:r>
            <a:endParaRPr lang="en-US" altLang="ja-JP" sz="1300" dirty="0" smtClean="0"/>
          </a:p>
          <a:p>
            <a:pPr marL="180000" lvl="1" indent="0">
              <a:buNone/>
            </a:pPr>
            <a:endParaRPr lang="en-US" altLang="ja-JP" sz="1300" dirty="0"/>
          </a:p>
          <a:p>
            <a:pPr lvl="1"/>
            <a:r>
              <a:rPr lang="en-US" altLang="ja-JP" dirty="0" smtClean="0"/>
              <a:t>Web</a:t>
            </a:r>
            <a:r>
              <a:rPr lang="ja-JP" altLang="en-US" dirty="0" smtClean="0"/>
              <a:t>ブラウザに証明書のインポート</a:t>
            </a:r>
            <a:r>
              <a:rPr lang="ja-JP" altLang="ja-JP" dirty="0" smtClean="0"/>
              <a:t>をして</a:t>
            </a:r>
            <a:r>
              <a:rPr lang="ja-JP" altLang="ja-JP" dirty="0"/>
              <a:t>ください</a:t>
            </a:r>
            <a:r>
              <a:rPr lang="ja-JP" altLang="ja-JP" dirty="0" smtClean="0"/>
              <a:t>。</a:t>
            </a:r>
            <a:endParaRPr lang="en-US" altLang="ja-JP" dirty="0" smtClean="0"/>
          </a:p>
          <a:p>
            <a:pPr lvl="1"/>
            <a:endParaRPr lang="ja-JP" altLang="en-US" dirty="0"/>
          </a:p>
          <a:p>
            <a:pPr lvl="0"/>
            <a:r>
              <a:rPr lang="en-US" altLang="ja-JP" dirty="0" smtClean="0"/>
              <a:t>HTTPS</a:t>
            </a:r>
            <a:r>
              <a:rPr lang="ja-JP" altLang="en-US" dirty="0" err="1" smtClean="0"/>
              <a:t>での</a:t>
            </a:r>
            <a:r>
              <a:rPr lang="en-US" altLang="ja-JP" dirty="0" smtClean="0"/>
              <a:t>URL</a:t>
            </a:r>
            <a:r>
              <a:rPr lang="ja-JP" altLang="en-US" dirty="0" smtClean="0"/>
              <a:t>接続</a:t>
            </a:r>
            <a:endParaRPr lang="en-US" altLang="ja-JP" dirty="0"/>
          </a:p>
          <a:p>
            <a:pPr lvl="1"/>
            <a:r>
              <a:rPr lang="ja-JP" altLang="en-US" dirty="0"/>
              <a:t>以下</a:t>
            </a:r>
            <a:r>
              <a:rPr lang="ja-JP" altLang="en-US" dirty="0" smtClean="0"/>
              <a:t>の</a:t>
            </a:r>
            <a:r>
              <a:rPr lang="en-US" altLang="ja-JP" dirty="0" smtClean="0"/>
              <a:t>URL</a:t>
            </a:r>
            <a:r>
              <a:rPr lang="ja-JP" altLang="en-US" dirty="0" smtClean="0"/>
              <a:t>より、ログイン画面にアクセスして</a:t>
            </a:r>
            <a:r>
              <a:rPr lang="ja-JP" altLang="ja-JP" dirty="0" smtClean="0"/>
              <a:t>ください。</a:t>
            </a:r>
            <a:endParaRPr lang="en-US" altLang="ja-JP" dirty="0" smtClean="0"/>
          </a:p>
          <a:p>
            <a:pPr lvl="1"/>
            <a:r>
              <a:rPr lang="en-US" altLang="ja-JP" dirty="0" smtClean="0"/>
              <a:t>URL</a:t>
            </a:r>
            <a:r>
              <a:rPr lang="ja-JP" altLang="en-US" dirty="0" smtClean="0"/>
              <a:t>：</a:t>
            </a:r>
            <a:r>
              <a:rPr lang="en-US" altLang="ja-JP" b="1" u="sng" dirty="0" smtClean="0">
                <a:solidFill>
                  <a:srgbClr val="FF0000"/>
                </a:solidFill>
              </a:rPr>
              <a:t>https://[</a:t>
            </a:r>
            <a:r>
              <a:rPr lang="ja-JP" altLang="en-US" b="1" u="sng" dirty="0" smtClean="0">
                <a:solidFill>
                  <a:srgbClr val="FF0000"/>
                </a:solidFill>
              </a:rPr>
              <a:t>アンサーファイルの</a:t>
            </a:r>
            <a:r>
              <a:rPr lang="en-US" altLang="ja-JP" b="1" u="sng" dirty="0" err="1" smtClean="0">
                <a:solidFill>
                  <a:srgbClr val="FF0000"/>
                </a:solidFill>
              </a:rPr>
              <a:t>oase_domain</a:t>
            </a:r>
            <a:r>
              <a:rPr lang="ja-JP" altLang="en-US" b="1" u="sng" dirty="0" smtClean="0">
                <a:solidFill>
                  <a:srgbClr val="FF0000"/>
                </a:solidFill>
              </a:rPr>
              <a:t>に入力したホスト名</a:t>
            </a:r>
            <a:r>
              <a:rPr lang="en-US" altLang="ja-JP" b="1" u="sng" dirty="0" smtClean="0">
                <a:solidFill>
                  <a:srgbClr val="FF0000"/>
                </a:solidFill>
              </a:rPr>
              <a:t>]</a:t>
            </a:r>
            <a:endParaRPr lang="ja-JP" altLang="ja-JP" b="1" u="sng" dirty="0">
              <a:solidFill>
                <a:srgbClr val="FF0000"/>
              </a:solidFill>
            </a:endParaRPr>
          </a:p>
          <a:p>
            <a:pPr marL="180000" lvl="1" indent="0">
              <a:buNone/>
            </a:pPr>
            <a:r>
              <a:rPr lang="ja-JP" altLang="ja-JP" dirty="0"/>
              <a:t>　</a:t>
            </a:r>
            <a:r>
              <a:rPr lang="en-US" altLang="ja-JP" dirty="0" smtClean="0"/>
              <a:t>※</a:t>
            </a:r>
            <a:r>
              <a:rPr lang="ja-JP" altLang="en-US" dirty="0" smtClean="0"/>
              <a:t>ドメイン名の代わりに、サーバの</a:t>
            </a:r>
            <a:r>
              <a:rPr lang="en-US" altLang="ja-JP" dirty="0" smtClean="0"/>
              <a:t>IP</a:t>
            </a:r>
            <a:r>
              <a:rPr lang="ja-JP" altLang="en-US" dirty="0" smtClean="0"/>
              <a:t>アドレスでアクセスすることも可能です。</a:t>
            </a:r>
            <a:endParaRPr lang="en-US" altLang="ja-JP" dirty="0"/>
          </a:p>
          <a:p>
            <a:pPr marL="180000" lvl="1" indent="0">
              <a:buNone/>
            </a:pPr>
            <a:endParaRPr lang="en-US" altLang="ja-JP" dirty="0"/>
          </a:p>
          <a:p>
            <a:pPr marL="180000" lvl="1" indent="0">
              <a:buNone/>
            </a:pPr>
            <a:r>
              <a:rPr lang="ja-JP" altLang="en-US" dirty="0"/>
              <a:t>　</a:t>
            </a:r>
            <a:r>
              <a:rPr lang="ja-JP" altLang="en-US" dirty="0" smtClean="0"/>
              <a:t>接続後は</a:t>
            </a:r>
            <a:r>
              <a:rPr lang="en-US" altLang="ja-JP" dirty="0" smtClean="0"/>
              <a:t>HTTP</a:t>
            </a:r>
            <a:r>
              <a:rPr lang="ja-JP" altLang="en-US" dirty="0" smtClean="0"/>
              <a:t>の場合と同様となります。</a:t>
            </a:r>
            <a:endParaRPr lang="ja-JP" altLang="en-US" dirty="0"/>
          </a:p>
          <a:p>
            <a:pPr lvl="1"/>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45922454"/>
              </p:ext>
            </p:extLst>
          </p:nvPr>
        </p:nvGraphicFramePr>
        <p:xfrm>
          <a:off x="1115033" y="2503887"/>
          <a:ext cx="6912960" cy="741680"/>
        </p:xfrm>
        <a:graphic>
          <a:graphicData uri="http://schemas.openxmlformats.org/drawingml/2006/table">
            <a:tbl>
              <a:tblPr firstRow="1" bandRow="1">
                <a:tableStyleId>{93296810-A885-4BE3-A3E7-6D5BEEA58F35}</a:tableStyleId>
              </a:tblPr>
              <a:tblGrid>
                <a:gridCol w="2016280">
                  <a:extLst>
                    <a:ext uri="{9D8B030D-6E8A-4147-A177-3AD203B41FA5}">
                      <a16:colId xmlns:a16="http://schemas.microsoft.com/office/drawing/2014/main" val="854185673"/>
                    </a:ext>
                  </a:extLst>
                </a:gridCol>
                <a:gridCol w="4896680">
                  <a:extLst>
                    <a:ext uri="{9D8B030D-6E8A-4147-A177-3AD203B41FA5}">
                      <a16:colId xmlns:a16="http://schemas.microsoft.com/office/drawing/2014/main" val="44267676"/>
                    </a:ext>
                  </a:extLst>
                </a:gridCol>
              </a:tblGrid>
              <a:tr h="370840">
                <a:tc>
                  <a:txBody>
                    <a:bodyPr/>
                    <a:lstStyle/>
                    <a:p>
                      <a:pPr algn="ctr"/>
                      <a:r>
                        <a:rPr kumimoji="1" lang="ja-JP" altLang="en-US" sz="1200" b="1" dirty="0" smtClean="0"/>
                        <a:t>ディレクトリ</a:t>
                      </a:r>
                      <a:endParaRPr kumimoji="1" lang="ja-JP" altLang="en-US" sz="1200" b="1" dirty="0"/>
                    </a:p>
                  </a:txBody>
                  <a:tcPr anchor="ctr" anchorCtr="1"/>
                </a:tc>
                <a:tc>
                  <a:txBody>
                    <a:bodyPr/>
                    <a:lstStyle/>
                    <a:p>
                      <a:pPr algn="ctr"/>
                      <a:r>
                        <a:rPr kumimoji="1" lang="ja-JP" altLang="en-US" sz="1200" dirty="0" smtClean="0"/>
                        <a:t>ファイル名</a:t>
                      </a:r>
                      <a:endParaRPr kumimoji="1" lang="ja-JP" altLang="en-US" sz="1200" dirty="0"/>
                    </a:p>
                  </a:txBody>
                  <a:tcPr anchor="ctr" anchorCtr="1"/>
                </a:tc>
                <a:extLst>
                  <a:ext uri="{0D108BD9-81ED-4DB2-BD59-A6C34878D82A}">
                    <a16:rowId xmlns:a16="http://schemas.microsoft.com/office/drawing/2014/main" val="901334737"/>
                  </a:ext>
                </a:extLst>
              </a:tr>
              <a:tr h="370840">
                <a:tc>
                  <a:txBody>
                    <a:bodyPr/>
                    <a:lstStyle/>
                    <a:p>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pki</a:t>
                      </a:r>
                      <a:r>
                        <a:rPr kumimoji="1" lang="en-US" altLang="ja-JP" sz="1200" dirty="0" smtClean="0"/>
                        <a:t>/</a:t>
                      </a:r>
                      <a:r>
                        <a:rPr kumimoji="1" lang="en-US" altLang="ja-JP" sz="1200" dirty="0" err="1" smtClean="0"/>
                        <a:t>tls</a:t>
                      </a:r>
                      <a:r>
                        <a:rPr kumimoji="1" lang="en-US" altLang="ja-JP" sz="1200" dirty="0" smtClean="0"/>
                        <a:t>/certs</a:t>
                      </a:r>
                      <a:endParaRPr kumimoji="1" lang="ja-JP" altLang="en-US" sz="1200" dirty="0"/>
                    </a:p>
                  </a:txBody>
                  <a:tcPr anchor="ctr"/>
                </a:tc>
                <a:tc>
                  <a:txBody>
                    <a:bodyPr/>
                    <a:lstStyle/>
                    <a:p>
                      <a:r>
                        <a:rPr kumimoji="1" lang="en-US" altLang="ja-JP" sz="1200" dirty="0" smtClean="0"/>
                        <a:t>[</a:t>
                      </a:r>
                      <a:r>
                        <a:rPr kumimoji="1" lang="ja-JP" altLang="en-US" sz="1200" dirty="0" smtClean="0"/>
                        <a:t>アンサーファイルの</a:t>
                      </a:r>
                      <a:r>
                        <a:rPr kumimoji="1" lang="en-US" altLang="ja-JP" sz="1200" dirty="0" err="1" smtClean="0"/>
                        <a:t>oase_domain</a:t>
                      </a:r>
                      <a:r>
                        <a:rPr kumimoji="1" lang="ja-JP" altLang="en-US" sz="1200" dirty="0" smtClean="0"/>
                        <a:t>に設定したホスト名</a:t>
                      </a:r>
                      <a:r>
                        <a:rPr kumimoji="1" lang="en-US" altLang="ja-JP" sz="1200" dirty="0" smtClean="0"/>
                        <a:t>].</a:t>
                      </a:r>
                      <a:r>
                        <a:rPr kumimoji="1" lang="en-US" altLang="ja-JP" sz="1200" dirty="0" err="1" smtClean="0"/>
                        <a:t>crt</a:t>
                      </a:r>
                      <a:endParaRPr kumimoji="1" lang="ja-JP" altLang="en-US" sz="1200" dirty="0"/>
                    </a:p>
                  </a:txBody>
                  <a:tcPr anchor="ctr"/>
                </a:tc>
                <a:extLst>
                  <a:ext uri="{0D108BD9-81ED-4DB2-BD59-A6C34878D82A}">
                    <a16:rowId xmlns:a16="http://schemas.microsoft.com/office/drawing/2014/main" val="3427282974"/>
                  </a:ext>
                </a:extLst>
              </a:tr>
            </a:tbl>
          </a:graphicData>
        </a:graphic>
      </p:graphicFrame>
    </p:spTree>
    <p:extLst>
      <p:ext uri="{BB962C8B-B14F-4D97-AF65-F5344CB8AC3E}">
        <p14:creationId xmlns:p14="http://schemas.microsoft.com/office/powerpoint/2010/main" val="897253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dirty="0"/>
              <a:t>OASE</a:t>
            </a:r>
            <a:r>
              <a:rPr lang="ja-JP" altLang="en-US" dirty="0"/>
              <a:t>をご利用</a:t>
            </a:r>
            <a:r>
              <a:rPr lang="ja-JP" altLang="en-US" dirty="0" smtClean="0"/>
              <a:t>いただくための環境について。</a:t>
            </a:r>
            <a:endParaRPr lang="en-US" altLang="ja-JP" dirty="0"/>
          </a:p>
          <a:p>
            <a:pPr lvl="1"/>
            <a:r>
              <a:rPr lang="ja-JP" altLang="en-US" dirty="0" smtClean="0"/>
              <a:t>「</a:t>
            </a:r>
            <a:r>
              <a:rPr lang="en-US" altLang="ja-JP" dirty="0" err="1" smtClean="0"/>
              <a:t>Exastro</a:t>
            </a:r>
            <a:r>
              <a:rPr lang="en-US" altLang="ja-JP" dirty="0" smtClean="0"/>
              <a:t>-OASE_</a:t>
            </a:r>
            <a:r>
              <a:rPr lang="ja-JP" altLang="en-US" dirty="0" smtClean="0"/>
              <a:t>環境構築マニュアル </a:t>
            </a:r>
            <a:r>
              <a:rPr lang="en-US" altLang="ja-JP" dirty="0" smtClean="0"/>
              <a:t>–</a:t>
            </a:r>
            <a:r>
              <a:rPr lang="ja-JP" altLang="en-US" dirty="0" smtClean="0"/>
              <a:t>基本編</a:t>
            </a:r>
            <a:r>
              <a:rPr lang="en-US" altLang="ja-JP" dirty="0" smtClean="0"/>
              <a:t>-</a:t>
            </a:r>
            <a:r>
              <a:rPr lang="ja-JP" altLang="en-US" dirty="0" smtClean="0"/>
              <a:t>」を参照してください。</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OASE</a:t>
            </a:r>
            <a:r>
              <a:rPr lang="ja-JP" altLang="en-US" dirty="0"/>
              <a:t>サーバがオンライン環境の場合、インターネット経由で必要なライブラリのインストールと、</a:t>
            </a:r>
            <a:r>
              <a:rPr lang="en-US" altLang="ja-JP" dirty="0"/>
              <a:t>OASE</a:t>
            </a:r>
            <a:r>
              <a:rPr lang="ja-JP" altLang="en-US" dirty="0"/>
              <a:t>インストーラーを実行して環境構築を行います。</a:t>
            </a:r>
            <a:endParaRPr kumimoji="1" lang="ja-JP" altLang="en-US" dirty="0"/>
          </a:p>
        </p:txBody>
      </p:sp>
      <p:grpSp>
        <p:nvGrpSpPr>
          <p:cNvPr id="5" name="グループ化 4"/>
          <p:cNvGrpSpPr/>
          <p:nvPr/>
        </p:nvGrpSpPr>
        <p:grpSpPr>
          <a:xfrm>
            <a:off x="2195670" y="2276840"/>
            <a:ext cx="4261332" cy="3808311"/>
            <a:chOff x="0" y="0"/>
            <a:chExt cx="3052859" cy="2365063"/>
          </a:xfrm>
        </p:grpSpPr>
        <p:sp>
          <p:nvSpPr>
            <p:cNvPr id="7" name="正方形/長方形 6"/>
            <p:cNvSpPr/>
            <p:nvPr/>
          </p:nvSpPr>
          <p:spPr>
            <a:xfrm>
              <a:off x="0" y="166977"/>
              <a:ext cx="3052859" cy="1840868"/>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92507" y="2110466"/>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088892"/>
              <a:chOff x="0" y="0"/>
              <a:chExt cx="1585595" cy="1088892"/>
            </a:xfrm>
          </p:grpSpPr>
          <p:sp>
            <p:nvSpPr>
              <p:cNvPr id="22" name="正方形/長方形 21"/>
              <p:cNvSpPr/>
              <p:nvPr/>
            </p:nvSpPr>
            <p:spPr>
              <a:xfrm>
                <a:off x="0" y="765042"/>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err="1">
                    <a:latin typeface="Century"/>
                    <a:ea typeface="ＭＳ 明朝" panose="02020609040205080304" pitchFamily="17" charset="-128"/>
                    <a:cs typeface="Times New Roman" panose="02020603050405020304" pitchFamily="18" charset="0"/>
                  </a:rPr>
                  <a:t>RabbitMQ</a:t>
                </a:r>
                <a:r>
                  <a:rPr kumimoji="0" lang="en-US" altLang="ja-JP" sz="1050" kern="100" dirty="0">
                    <a:latin typeface="Century"/>
                    <a:ea typeface="ＭＳ 明朝" panose="02020609040205080304" pitchFamily="17" charset="-128"/>
                    <a:cs typeface="Times New Roman" panose="02020603050405020304" pitchFamily="18" charset="0"/>
                  </a:rPr>
                  <a:t> 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err="1" smtClean="0">
                    <a:latin typeface="Century"/>
                    <a:ea typeface="ＭＳ 明朝" panose="02020609040205080304" pitchFamily="17" charset="-128"/>
                    <a:cs typeface="Times New Roman" panose="02020603050405020304" pitchFamily="18" charset="0"/>
                  </a:rPr>
                  <a:t>MariaDB</a:t>
                </a:r>
                <a:r>
                  <a:rPr kumimoji="0" lang="en-US" altLang="ja-JP" sz="1050" kern="100" dirty="0" smtClean="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Server</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en-US" altLang="ja-JP" sz="1050" kern="100" dirty="0" smtClean="0">
                    <a:latin typeface="Century"/>
                    <a:ea typeface="ＭＳ 明朝" panose="02020609040205080304" pitchFamily="17" charset="-128"/>
                    <a:cs typeface="Times New Roman" panose="02020603050405020304" pitchFamily="18" charset="0"/>
                  </a:rPr>
                  <a:t>Apache</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JBoss</a:t>
                </a:r>
                <a:r>
                  <a:rPr kumimoji="0" lang="ja-JP" altLang="en-US" sz="1050" b="0" i="0" u="none" strike="noStrike" kern="100" cap="none" spc="0" normalizeH="0" noProof="0" dirty="0" err="1" smtClean="0">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ja-JP" altLang="en-US" sz="1050" kern="100" dirty="0" err="1">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62171"/>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4663817"/>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RHDM</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Maven</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a:t>
            </a:r>
            <a:r>
              <a:rPr lang="ja-JP" altLang="en-US" dirty="0" smtClean="0"/>
              <a:t>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574712249"/>
              </p:ext>
            </p:extLst>
          </p:nvPr>
        </p:nvGraphicFramePr>
        <p:xfrm>
          <a:off x="197392" y="1772771"/>
          <a:ext cx="8749216" cy="151220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075676">
                  <a:extLst>
                    <a:ext uri="{9D8B030D-6E8A-4147-A177-3AD203B41FA5}">
                      <a16:colId xmlns:a16="http://schemas.microsoft.com/office/drawing/2014/main" val="20001"/>
                    </a:ext>
                  </a:extLst>
                </a:gridCol>
                <a:gridCol w="4086568">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dirty="0"/>
                        <a:t>OASE</a:t>
                      </a:r>
                      <a:r>
                        <a:rPr lang="ja-JP" altLang="en-US" sz="1100" dirty="0"/>
                        <a:t>インストーラー</a:t>
                      </a:r>
                      <a:endParaRPr lang="en-US" altLang="ja-JP" sz="1100" dirty="0"/>
                    </a:p>
                  </a:txBody>
                  <a:tcPr marL="68580" marR="68580" marT="0" marB="0" anchor="ctr">
                    <a:solidFill>
                      <a:srgbClr val="002B62"/>
                    </a:solidFill>
                  </a:tcPr>
                </a:tc>
                <a:tc>
                  <a:txBody>
                    <a:bodyPr/>
                    <a:lstStyle/>
                    <a:p>
                      <a:pPr algn="just" latinLnBrk="1">
                        <a:spcAft>
                          <a:spcPts val="0"/>
                        </a:spcAft>
                      </a:pPr>
                      <a:r>
                        <a:rPr lang="en-US" altLang="ja-JP" sz="1050" kern="100" dirty="0" smtClean="0">
                          <a:effectLst/>
                          <a:latin typeface="+mn-lt"/>
                          <a:ea typeface="ＭＳ 明朝" panose="02020609040205080304" pitchFamily="17" charset="-128"/>
                          <a:cs typeface="Times New Roman" panose="02020603050405020304" pitchFamily="18" charset="0"/>
                        </a:rPr>
                        <a:t>oase_installer.sh</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smtClean="0">
                          <a:effectLst/>
                        </a:rPr>
                        <a:t>oase</a:t>
                      </a:r>
                      <a:r>
                        <a:rPr lang="en-US" sz="900" kern="100" dirty="0" smtClean="0">
                          <a:effectLst/>
                        </a:rPr>
                        <a:t>/</a:t>
                      </a:r>
                      <a:r>
                        <a:rPr lang="en-US" sz="900" kern="100" dirty="0" err="1" smtClean="0">
                          <a:effectLst/>
                        </a:rPr>
                        <a:t>oase_install_package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kumimoji="1" lang="ja-JP" altLang="en-US" sz="1050" dirty="0"/>
                        <a:t>アンサーファイル</a:t>
                      </a:r>
                    </a:p>
                  </a:txBody>
                  <a:tcPr marL="68580" marR="68580" marT="0" marB="0" anchor="ctr">
                    <a:solidFill>
                      <a:srgbClr val="002B62"/>
                    </a:solidFill>
                  </a:tcPr>
                </a:tc>
                <a:tc>
                  <a:txBody>
                    <a:bodyPr/>
                    <a:lstStyle/>
                    <a:p>
                      <a:r>
                        <a:rPr kumimoji="1" lang="en-US" altLang="ja-JP" sz="1050" dirty="0"/>
                        <a:t>oase_answers.txt</a:t>
                      </a:r>
                      <a:endParaRPr kumimoji="1" lang="ja-JP" altLang="en-US" sz="1050" dirty="0"/>
                    </a:p>
                  </a:txBody>
                  <a:tcPr marL="68580" marR="68580" marT="0" marB="0"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a:effectLst/>
                        </a:rPr>
                        <a:t>/(</a:t>
                      </a:r>
                      <a:r>
                        <a:rPr lang="ja-JP" altLang="ja-JP" sz="900" kern="100" dirty="0">
                          <a:effectLst/>
                        </a:rPr>
                        <a:t>インストール資材展開先</a:t>
                      </a:r>
                      <a:r>
                        <a:rPr lang="en-US" altLang="ja-JP" sz="900" kern="100" dirty="0">
                          <a:effectLst/>
                        </a:rPr>
                        <a:t>)/</a:t>
                      </a:r>
                      <a:r>
                        <a:rPr lang="en-US" altLang="ja-JP" sz="900" kern="100" dirty="0" err="1" smtClean="0">
                          <a:effectLst/>
                        </a:rPr>
                        <a:t>oase</a:t>
                      </a:r>
                      <a:r>
                        <a:rPr lang="en-US" altLang="ja-JP" sz="900" kern="100" dirty="0" smtClean="0">
                          <a:effectLst/>
                        </a:rPr>
                        <a:t>/</a:t>
                      </a:r>
                      <a:r>
                        <a:rPr lang="en-US" altLang="ja-JP" sz="900" kern="100" dirty="0" err="1" smtClean="0">
                          <a:effectLst/>
                        </a:rPr>
                        <a:t>oase_install_package</a:t>
                      </a:r>
                      <a:r>
                        <a:rPr lang="en-US" altLang="ja-JP" sz="900" kern="100" dirty="0" smtClean="0">
                          <a:effectLst/>
                        </a:rPr>
                        <a:t>/</a:t>
                      </a:r>
                      <a:r>
                        <a:rPr lang="en-US" altLang="ja-JP" sz="900" kern="100" dirty="0" err="1" smtClean="0">
                          <a:effectLst/>
                        </a:rPr>
                        <a:t>install_scripts</a:t>
                      </a:r>
                      <a:r>
                        <a:rPr lang="en-US" altLang="ja-JP" sz="900" kern="100" dirty="0">
                          <a:effectLst/>
                        </a:rPr>
                        <a:t>/</a:t>
                      </a:r>
                      <a:endParaRPr lang="ja-JP" altLang="en-US" sz="900" dirty="0"/>
                    </a:p>
                  </a:txBody>
                  <a:tcPr marL="68580" marR="68580" marT="0" marB="0" anchor="ctr">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1921</Words>
  <Application>Microsoft Office PowerPoint</Application>
  <PresentationFormat>画面に合わせる (4:3)</PresentationFormat>
  <Paragraphs>341</Paragraphs>
  <Slides>27</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27</vt:i4>
      </vt:variant>
    </vt:vector>
  </HeadingPairs>
  <TitlesOfParts>
    <vt:vector size="41"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vt:lpstr>
      <vt:lpstr>3.　OASE環境構築手順</vt:lpstr>
      <vt:lpstr>3.1　オンラインインストール</vt:lpstr>
      <vt:lpstr>3.2　事前準備</vt:lpstr>
      <vt:lpstr>3.3　OASE環境構築フロー</vt:lpstr>
      <vt:lpstr>3.4　環境構築（1/11）</vt:lpstr>
      <vt:lpstr>3.5　環境構築（2/11）</vt:lpstr>
      <vt:lpstr>3.6　環境構築（3/11）</vt:lpstr>
      <vt:lpstr>3.7　環境構築（4/11）</vt:lpstr>
      <vt:lpstr>3.8　環境構築（5/11）</vt:lpstr>
      <vt:lpstr>3.9　環境構築（6/11）</vt:lpstr>
      <vt:lpstr>3.10　環境構築（7/11）</vt:lpstr>
      <vt:lpstr>3.11　環境構築（8/11）</vt:lpstr>
      <vt:lpstr>3.12　環境構築（9/11）</vt:lpstr>
      <vt:lpstr>3.13　環境構築（10/11）</vt:lpstr>
      <vt:lpstr>3.14　環境構築（11/11）</vt:lpstr>
      <vt:lpstr>4.　OASE動作確認</vt:lpstr>
      <vt:lpstr>4.1　動作確認（1/4）</vt:lpstr>
      <vt:lpstr>4.2　動作確認（2/4）</vt:lpstr>
      <vt:lpstr>4.3　動作確認（3/4）</vt:lpstr>
      <vt:lpstr>4.4　動作確認（4/4）</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2021-07-02T08:44:15Z</dcterms:modified>
</cp:coreProperties>
</file>