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25"/>
  </p:notesMasterIdLst>
  <p:handoutMasterIdLst>
    <p:handoutMasterId r:id="rId26"/>
  </p:handoutMasterIdLst>
  <p:sldIdLst>
    <p:sldId id="262" r:id="rId2"/>
    <p:sldId id="317" r:id="rId3"/>
    <p:sldId id="505" r:id="rId4"/>
    <p:sldId id="512" r:id="rId5"/>
    <p:sldId id="507" r:id="rId6"/>
    <p:sldId id="509" r:id="rId7"/>
    <p:sldId id="514" r:id="rId8"/>
    <p:sldId id="532" r:id="rId9"/>
    <p:sldId id="515" r:id="rId10"/>
    <p:sldId id="528" r:id="rId11"/>
    <p:sldId id="517" r:id="rId12"/>
    <p:sldId id="516" r:id="rId13"/>
    <p:sldId id="518" r:id="rId14"/>
    <p:sldId id="534" r:id="rId15"/>
    <p:sldId id="519" r:id="rId16"/>
    <p:sldId id="521" r:id="rId17"/>
    <p:sldId id="522" r:id="rId18"/>
    <p:sldId id="523" r:id="rId19"/>
    <p:sldId id="524" r:id="rId20"/>
    <p:sldId id="525" r:id="rId21"/>
    <p:sldId id="531" r:id="rId22"/>
    <p:sldId id="527" r:id="rId23"/>
    <p:sldId id="318" r:id="rId24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99"/>
    <a:srgbClr val="CCFFFF"/>
    <a:srgbClr val="11AFB2"/>
    <a:srgbClr val="002B62"/>
    <a:srgbClr val="FFFFCC"/>
    <a:srgbClr val="0A466A"/>
    <a:srgbClr val="003300"/>
    <a:srgbClr val="CAF9FA"/>
    <a:srgbClr val="FF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379" autoAdjust="0"/>
    <p:restoredTop sz="95507" autoAdjust="0"/>
  </p:normalViewPr>
  <p:slideViewPr>
    <p:cSldViewPr>
      <p:cViewPr>
        <p:scale>
          <a:sx n="75" d="100"/>
          <a:sy n="75" d="100"/>
        </p:scale>
        <p:origin x="618" y="960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2021/12/6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2021/12/6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noProof="0" dirty="0" smtClean="0"/>
            </a:lvl1pPr>
            <a:lvl2pPr>
              <a:buClr>
                <a:srgbClr val="11AFB2"/>
              </a:buClr>
              <a:defRPr lang="ja-JP" altLang="en-US" noProof="0" dirty="0" smtClean="0"/>
            </a:lvl2pPr>
            <a:lvl3pPr>
              <a:buClr>
                <a:srgbClr val="11AFB2"/>
              </a:buClr>
              <a:defRPr lang="ja-JP" altLang="en-US" noProof="0" dirty="0" smtClean="0"/>
            </a:lvl3pPr>
            <a:lvl4pPr>
              <a:buClr>
                <a:srgbClr val="11AFB2"/>
              </a:buCl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37551" y="1737188"/>
            <a:ext cx="11713633" cy="4716232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OASE_documents_ja/html/driver_install/index.html" TargetMode="External"/><Relationship Id="rId2" Type="http://schemas.openxmlformats.org/officeDocument/2006/relationships/hyperlink" Target="https://exastro-suite.github.io/oase-docs/asset/Learn_ja/OASE-zabbix_practice_ja.pdf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xastro-suite.github.io/oase-docs/documents_ja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7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8.xml"/><Relationship Id="rId5" Type="http://schemas.openxmlformats.org/officeDocument/2006/relationships/slide" Target="slide16.xml"/><Relationship Id="rId4" Type="http://schemas.openxmlformats.org/officeDocument/2006/relationships/slide" Target="slide12.xml"/><Relationship Id="rId9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asset/Learn_ja/OASE-quickstart_ja.pdf" TargetMode="External"/><Relationship Id="rId2" Type="http://schemas.openxmlformats.org/officeDocument/2006/relationships/hyperlink" Target="https://exastro-suite.github.io/oase-docs/documents_ja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driver_install/01_install.html#id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xastro-suite.github.io/oase-docs/documents_ja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351" y="4043238"/>
            <a:ext cx="11712000" cy="959681"/>
          </a:xfrm>
        </p:spPr>
        <p:txBody>
          <a:bodyPr/>
          <a:lstStyle/>
          <a:p>
            <a:r>
              <a:rPr lang="en-US" altLang="ja-JP" sz="6000" b="1" dirty="0"/>
              <a:t>Prometheus</a:t>
            </a:r>
            <a:r>
              <a:rPr lang="ja-JP" altLang="en-US" sz="6000" b="1" dirty="0"/>
              <a:t>連携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en-US" altLang="ja-JP" dirty="0"/>
              <a:t>Exastro Operation Autonomy Support Engine Version 1.5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924930"/>
            <a:ext cx="7315200" cy="1095375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578935"/>
            <a:ext cx="12192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Operation Autonomy Support Engine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OASE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</a:t>
            </a:r>
            <a:r>
              <a:rPr kumimoji="1" lang="ja-JP" altLang="en-US" dirty="0"/>
              <a:t>　</a:t>
            </a:r>
            <a:r>
              <a:rPr lang="ja-JP" altLang="en-US" dirty="0"/>
              <a:t>事前設定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97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3.1</a:t>
            </a:r>
            <a:r>
              <a:rPr kumimoji="1" lang="ja-JP" altLang="en-US" dirty="0"/>
              <a:t>　事前設定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事前設定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ルールマッチングした場合メール通知</a:t>
            </a:r>
            <a:r>
              <a:rPr kumimoji="1" lang="ja-JP" altLang="en-US" sz="1600" dirty="0"/>
              <a:t>するために以下の設定が必要となります。</a:t>
            </a:r>
            <a:endParaRPr kumimoji="1" lang="en-US" altLang="ja-JP" sz="1600" dirty="0"/>
          </a:p>
          <a:p>
            <a:pPr indent="0">
              <a:buNone/>
            </a:pPr>
            <a:r>
              <a:rPr kumimoji="1" lang="en-US" altLang="ja-JP" sz="1600" dirty="0"/>
              <a:t>Zabbix </a:t>
            </a:r>
            <a:r>
              <a:rPr kumimoji="1" lang="ja-JP" altLang="en-US" sz="1600" dirty="0"/>
              <a:t>実習編同様、事前設定が必要となりますので</a:t>
            </a:r>
            <a:r>
              <a:rPr lang="en-US" altLang="ja-JP" sz="1600" dirty="0"/>
              <a:t> </a:t>
            </a:r>
            <a:r>
              <a:rPr kumimoji="1" lang="en-US" altLang="ja-JP" sz="1600" dirty="0">
                <a:hlinkClick r:id="rId2"/>
              </a:rPr>
              <a:t>Exastro OASE Zabbix</a:t>
            </a:r>
            <a:r>
              <a:rPr kumimoji="1" lang="ja-JP" altLang="en-US" sz="1600" dirty="0">
                <a:hlinkClick r:id="rId2"/>
              </a:rPr>
              <a:t>連携（実習）</a:t>
            </a:r>
            <a:r>
              <a:rPr kumimoji="1" lang="en-US" altLang="ja-JP" sz="1600" dirty="0">
                <a:hlinkClick r:id="rId2"/>
              </a:rPr>
              <a:t>5.</a:t>
            </a:r>
            <a:r>
              <a:rPr kumimoji="1" lang="ja-JP" altLang="en-US" sz="1600" dirty="0">
                <a:hlinkClick r:id="rId2"/>
              </a:rPr>
              <a:t>事前設定</a:t>
            </a:r>
            <a:r>
              <a:rPr kumimoji="1" lang="ja-JP" altLang="en-US" sz="1600" dirty="0"/>
              <a:t> を参照</a:t>
            </a:r>
            <a:r>
              <a:rPr lang="ja-JP" altLang="en-US" sz="1600" dirty="0"/>
              <a:t>し以下の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設定を行ってください</a:t>
            </a:r>
            <a:r>
              <a:rPr kumimoji="1" lang="ja-JP" altLang="en-US" sz="1600" dirty="0"/>
              <a:t>。</a:t>
            </a:r>
          </a:p>
        </p:txBody>
      </p:sp>
      <p:sp>
        <p:nvSpPr>
          <p:cNvPr id="4" name="角丸四角形 3"/>
          <p:cNvSpPr/>
          <p:nvPr/>
        </p:nvSpPr>
        <p:spPr bwMode="auto">
          <a:xfrm>
            <a:off x="3420000" y="2276840"/>
            <a:ext cx="4680650" cy="607856"/>
          </a:xfrm>
          <a:prstGeom prst="roundRect">
            <a:avLst/>
          </a:prstGeom>
          <a:solidFill>
            <a:srgbClr val="002B62"/>
          </a:solidFill>
          <a:ln w="12700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>
                <a:solidFill>
                  <a:schemeClr val="bg1"/>
                </a:solidFill>
                <a:latin typeface="+mn-ea"/>
              </a:rPr>
              <a:t>アクション設定　メールドライバの追加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3420000" y="3501010"/>
            <a:ext cx="4680650" cy="607856"/>
          </a:xfrm>
          <a:prstGeom prst="roundRect">
            <a:avLst/>
          </a:prstGeom>
          <a:solidFill>
            <a:srgbClr val="002B62"/>
          </a:solidFill>
          <a:ln w="12700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  <a:latin typeface="+mn-ea"/>
              </a:rPr>
              <a:t>トークンの払い出し</a:t>
            </a:r>
            <a:endParaRPr lang="en-US" altLang="ja-JP" sz="16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※</a:t>
            </a:r>
            <a:r>
              <a:rPr kumimoji="1" lang="ja-JP" altLang="en-US" sz="1600" b="1" dirty="0">
                <a:solidFill>
                  <a:schemeClr val="bg1"/>
                </a:solidFill>
                <a:latin typeface="+mn-ea"/>
              </a:rPr>
              <a:t>テストリクエスト送信時に利用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3420000" y="4725180"/>
            <a:ext cx="4680650" cy="607856"/>
          </a:xfrm>
          <a:prstGeom prst="roundRect">
            <a:avLst/>
          </a:prstGeom>
          <a:solidFill>
            <a:srgbClr val="002B62"/>
          </a:solidFill>
          <a:ln w="12700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  <a:latin typeface="+mn-ea"/>
              </a:rPr>
              <a:t>ディシジョンテーブルファイルの作成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下矢印 8"/>
          <p:cNvSpPr/>
          <p:nvPr/>
        </p:nvSpPr>
        <p:spPr bwMode="auto">
          <a:xfrm>
            <a:off x="5472285" y="3012828"/>
            <a:ext cx="576080" cy="36005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0" name="下矢印 9"/>
          <p:cNvSpPr/>
          <p:nvPr/>
        </p:nvSpPr>
        <p:spPr bwMode="auto">
          <a:xfrm>
            <a:off x="5472285" y="4238374"/>
            <a:ext cx="576080" cy="36005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803263"/>
              </p:ext>
            </p:extLst>
          </p:nvPr>
        </p:nvGraphicFramePr>
        <p:xfrm>
          <a:off x="8245250" y="5034287"/>
          <a:ext cx="3792696" cy="122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0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3521596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851253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事前に</a:t>
                      </a:r>
                      <a:r>
                        <a:rPr kumimoji="1" lang="ja-JP" altLang="en-US" sz="1300" b="0" dirty="0">
                          <a:latin typeface="+mn-lt"/>
                          <a:hlinkClick r:id="rId3"/>
                        </a:rPr>
                        <a:t>環境構築マニュアル </a:t>
                      </a:r>
                      <a:r>
                        <a:rPr kumimoji="1" lang="en-US" altLang="ja-JP" sz="1300" b="0" dirty="0">
                          <a:latin typeface="+mn-lt"/>
                          <a:hlinkClick r:id="rId3"/>
                        </a:rPr>
                        <a:t>-</a:t>
                      </a:r>
                      <a:r>
                        <a:rPr kumimoji="1" lang="ja-JP" altLang="en-US" sz="1300" b="0" dirty="0">
                          <a:latin typeface="+mn-lt"/>
                          <a:hlinkClick r:id="rId3"/>
                        </a:rPr>
                        <a:t>ドライバインストール編</a:t>
                      </a:r>
                      <a:r>
                        <a:rPr kumimoji="1" lang="en-US" altLang="ja-JP" sz="1300" b="0" dirty="0">
                          <a:latin typeface="+mn-lt"/>
                          <a:hlinkClick r:id="rId3"/>
                        </a:rPr>
                        <a:t>-</a:t>
                      </a:r>
                      <a:r>
                        <a:rPr kumimoji="1" lang="ja-JP" altLang="en-US" sz="1300" dirty="0">
                          <a:latin typeface="+mn-lt"/>
                        </a:rPr>
                        <a:t>を参照のうえメールドライバをインストールしてください。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監視アダプタ設定 </a:t>
            </a:r>
            <a:r>
              <a:rPr lang="en-US" altLang="ja-JP" dirty="0"/>
              <a:t>(1/3)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2616D80-ECE3-49F0-A659-A3C68EA06D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b="1" dirty="0"/>
              <a:t>システム </a:t>
            </a:r>
            <a:r>
              <a:rPr lang="en-US" altLang="ja-JP" b="1" dirty="0"/>
              <a:t>&gt; </a:t>
            </a:r>
            <a:r>
              <a:rPr lang="ja-JP" altLang="en-US" b="1" dirty="0"/>
              <a:t>監視アダプタ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監視先の追加</a:t>
            </a:r>
            <a:endParaRPr kumimoji="1" lang="en-US" altLang="ja-JP" b="1" dirty="0"/>
          </a:p>
          <a:p>
            <a:pPr indent="0">
              <a:buNone/>
            </a:pPr>
            <a:r>
              <a:rPr lang="en-US" altLang="ja-JP" sz="1600" dirty="0"/>
              <a:t>Prometheus</a:t>
            </a:r>
            <a:r>
              <a:rPr lang="ja-JP" altLang="en-US" sz="1600" dirty="0"/>
              <a:t>アダプタを追加します。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kumimoji="1" lang="ja-JP" altLang="en-US" sz="1600" dirty="0"/>
              <a:t>監視先の追加を押下する</a:t>
            </a:r>
            <a:endParaRPr kumimoji="1"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Prometheus</a:t>
            </a:r>
            <a:r>
              <a:rPr lang="ja-JP" altLang="en-US" sz="1600" dirty="0"/>
              <a:t> </a:t>
            </a:r>
            <a:r>
              <a:rPr lang="en-US" altLang="ja-JP" sz="1600" dirty="0"/>
              <a:t>Adapter ver1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kumimoji="1" lang="ja-JP" altLang="en-US" sz="1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51" y="2763831"/>
            <a:ext cx="5783716" cy="332143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166859" y="4119679"/>
            <a:ext cx="1080150" cy="720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66836" y="3075566"/>
            <a:ext cx="720100" cy="27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円形吹き出し 7"/>
          <p:cNvSpPr/>
          <p:nvPr/>
        </p:nvSpPr>
        <p:spPr bwMode="auto">
          <a:xfrm>
            <a:off x="4458910" y="4479729"/>
            <a:ext cx="360000" cy="360000"/>
          </a:xfrm>
          <a:prstGeom prst="wedgeEllipseCallout">
            <a:avLst>
              <a:gd name="adj1" fmla="val -100148"/>
              <a:gd name="adj2" fmla="val -32872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6806868" y="3249000"/>
            <a:ext cx="360000" cy="360000"/>
          </a:xfrm>
          <a:prstGeom prst="wedgeEllipseCallout">
            <a:avLst>
              <a:gd name="adj1" fmla="val -100148"/>
              <a:gd name="adj2" fmla="val -32872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１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1251" y="6181115"/>
            <a:ext cx="6984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※</a:t>
            </a:r>
            <a:r>
              <a:rPr lang="ja-JP" altLang="en-US" sz="1600" dirty="0"/>
              <a:t>ドライバをインストールしていない場合、上記の画面は</a:t>
            </a:r>
            <a:r>
              <a:rPr lang="ja-JP" altLang="en-US" sz="1600" dirty="0">
                <a:solidFill>
                  <a:srgbClr val="FF0000"/>
                </a:solidFill>
              </a:rPr>
              <a:t>表示されません</a:t>
            </a:r>
            <a:r>
              <a:rPr lang="ja-JP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7016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82" y="2571478"/>
            <a:ext cx="4214211" cy="365089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3.2</a:t>
            </a:r>
            <a:r>
              <a:rPr kumimoji="1" lang="ja-JP" altLang="en-US" dirty="0"/>
              <a:t>　監視アダプタ設定 </a:t>
            </a:r>
            <a:r>
              <a:rPr kumimoji="1" lang="en-US" altLang="ja-JP" dirty="0"/>
              <a:t>(2/3)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5CA3FD-36F5-4CC9-A029-F6D7538A17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b="1" dirty="0"/>
              <a:t>システム </a:t>
            </a:r>
            <a:r>
              <a:rPr lang="en-US" altLang="ja-JP" b="1" dirty="0"/>
              <a:t>&gt; </a:t>
            </a:r>
            <a:r>
              <a:rPr lang="ja-JP" altLang="en-US" b="1" dirty="0"/>
              <a:t>監視用アダプタ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Prometheus</a:t>
            </a:r>
            <a:r>
              <a:rPr lang="ja-JP" altLang="en-US" b="1" dirty="0"/>
              <a:t>で設定したアラートを使用する場合</a:t>
            </a:r>
            <a:endParaRPr kumimoji="1" lang="en-US" altLang="ja-JP" b="1" dirty="0"/>
          </a:p>
          <a:p>
            <a:pPr indent="0">
              <a:buNone/>
            </a:pPr>
            <a:endParaRPr kumimoji="1"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kumimoji="1" lang="en-US" altLang="ja-JP" sz="1600" dirty="0"/>
              <a:t>Prometheus Adapter ver1</a:t>
            </a:r>
            <a:r>
              <a:rPr kumimoji="1" lang="ja-JP" altLang="en-US" sz="1600" dirty="0"/>
              <a:t>の必要な情報を入力する</a:t>
            </a:r>
            <a:endParaRPr kumimoji="1" lang="en-US" altLang="ja-JP" sz="1600" dirty="0"/>
          </a:p>
          <a:p>
            <a:pPr indent="0">
              <a:buNone/>
            </a:pPr>
            <a:r>
              <a:rPr lang="ja-JP" altLang="en-US" sz="1600" dirty="0"/>
              <a:t>　　</a:t>
            </a:r>
            <a:endParaRPr kumimoji="1" lang="ja-JP" altLang="en-US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35450" y="2924930"/>
            <a:ext cx="2808390" cy="948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01815"/>
              </p:ext>
            </p:extLst>
          </p:nvPr>
        </p:nvGraphicFramePr>
        <p:xfrm>
          <a:off x="5434186" y="3437098"/>
          <a:ext cx="6064784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2977">
                  <a:extLst>
                    <a:ext uri="{9D8B030D-6E8A-4147-A177-3AD203B41FA5}">
                      <a16:colId xmlns:a16="http://schemas.microsoft.com/office/drawing/2014/main" val="2818051596"/>
                    </a:ext>
                  </a:extLst>
                </a:gridCol>
                <a:gridCol w="3641807">
                  <a:extLst>
                    <a:ext uri="{9D8B030D-6E8A-4147-A177-3AD203B41FA5}">
                      <a16:colId xmlns:a16="http://schemas.microsoft.com/office/drawing/2014/main" val="836069220"/>
                    </a:ext>
                  </a:extLst>
                </a:gridCol>
              </a:tblGrid>
              <a:tr h="296102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設定値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586431"/>
                  </a:ext>
                </a:extLst>
              </a:tr>
              <a:tr h="296102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名前</a:t>
                      </a:r>
                      <a:endParaRPr kumimoji="1" lang="ja-JP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任意の文字列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95868"/>
                  </a:ext>
                </a:extLst>
              </a:tr>
              <a:tr h="66667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URI</a:t>
                      </a:r>
                      <a:endParaRPr kumimoji="1" lang="ja-JP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http://××.×××.××.×××:9090/</a:t>
                      </a:r>
                      <a:r>
                        <a:rPr kumimoji="1" lang="en-US" altLang="ja-JP" sz="1400" dirty="0" err="1"/>
                        <a:t>api</a:t>
                      </a:r>
                      <a:r>
                        <a:rPr kumimoji="1" lang="en-US" altLang="ja-JP" sz="1400" dirty="0"/>
                        <a:t>/v1/alerts</a:t>
                      </a:r>
                    </a:p>
                    <a:p>
                      <a:r>
                        <a:rPr kumimoji="1" lang="en-US" altLang="ja-JP" sz="1400" dirty="0"/>
                        <a:t>(API(alerts)</a:t>
                      </a:r>
                      <a:r>
                        <a:rPr kumimoji="1" lang="ja-JP" altLang="en-US" sz="1400" dirty="0"/>
                        <a:t>のエンドポイント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en-US" altLang="ja-JP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24077"/>
                  </a:ext>
                </a:extLst>
              </a:tr>
              <a:tr h="87541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ディシジョンテーブル名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選択</a:t>
                      </a:r>
                      <a:endParaRPr kumimoji="1" lang="ja-JP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warning_test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イベントリクエストの実施対象となるディシジョンテーブル名をプルダウン名から選択する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33840"/>
                  </a:ext>
                </a:extLst>
              </a:tr>
            </a:tbl>
          </a:graphicData>
        </a:graphic>
      </p:graphicFrame>
      <p:sp>
        <p:nvSpPr>
          <p:cNvPr id="17" name="角丸四角形 16"/>
          <p:cNvSpPr/>
          <p:nvPr/>
        </p:nvSpPr>
        <p:spPr bwMode="auto">
          <a:xfrm>
            <a:off x="5175119" y="3219101"/>
            <a:ext cx="6499613" cy="32404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1" name="円形吹き出し 10"/>
          <p:cNvSpPr/>
          <p:nvPr/>
        </p:nvSpPr>
        <p:spPr bwMode="auto">
          <a:xfrm>
            <a:off x="5074186" y="3219101"/>
            <a:ext cx="360000" cy="360000"/>
          </a:xfrm>
          <a:prstGeom prst="wedgeEllipseCallout">
            <a:avLst>
              <a:gd name="adj1" fmla="val -100148"/>
              <a:gd name="adj2" fmla="val -32872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326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48" y="2770798"/>
            <a:ext cx="4214211" cy="365089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3.2</a:t>
            </a:r>
            <a:r>
              <a:rPr kumimoji="1" lang="ja-JP" altLang="en-US" dirty="0"/>
              <a:t>　監視アダプタ設定 </a:t>
            </a:r>
            <a:r>
              <a:rPr kumimoji="1" lang="en-US" altLang="ja-JP" dirty="0"/>
              <a:t>(3/3)</a:t>
            </a:r>
            <a:endParaRPr kumimoji="1" lang="ja-JP" altLang="en-US" dirty="0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4BEDBA2F-4D57-438B-8A19-4C42AE88D1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b="1" dirty="0"/>
              <a:t>システム </a:t>
            </a:r>
            <a:r>
              <a:rPr lang="en-US" altLang="ja-JP" b="1" dirty="0"/>
              <a:t>&gt; </a:t>
            </a:r>
            <a:r>
              <a:rPr lang="ja-JP" altLang="en-US" b="1" dirty="0"/>
              <a:t>監視用アダプタ</a:t>
            </a:r>
            <a:endParaRPr lang="en-US" altLang="ja-JP" b="1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Prometheus</a:t>
            </a:r>
            <a:r>
              <a:rPr lang="ja-JP" altLang="en-US" b="1" dirty="0"/>
              <a:t>で設定したアラートを使用する場合</a:t>
            </a:r>
            <a:endParaRPr lang="en-US" altLang="ja-JP" b="1" dirty="0"/>
          </a:p>
          <a:p>
            <a:pPr indent="0">
              <a:buNone/>
            </a:pPr>
            <a:endParaRPr kumimoji="1"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kumimoji="1" lang="ja-JP" altLang="en-US" sz="1600" dirty="0"/>
              <a:t>と都合情報を入力する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kumimoji="1" lang="ja-JP" altLang="en-US" sz="1600" dirty="0"/>
              <a:t>保存を押下する</a:t>
            </a:r>
            <a:endParaRPr kumimoji="1" lang="en-US" altLang="ja-JP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37304" y="3752046"/>
            <a:ext cx="2838573" cy="1815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3899787" y="6118135"/>
            <a:ext cx="360000" cy="360000"/>
          </a:xfrm>
          <a:prstGeom prst="wedgeEllipseCallout">
            <a:avLst>
              <a:gd name="adj1" fmla="val -100148"/>
              <a:gd name="adj2" fmla="val -32872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70952" y="6139605"/>
            <a:ext cx="792110" cy="198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1084"/>
              </p:ext>
            </p:extLst>
          </p:nvPr>
        </p:nvGraphicFramePr>
        <p:xfrm>
          <a:off x="5951923" y="2888774"/>
          <a:ext cx="5980153" cy="34351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7311">
                  <a:extLst>
                    <a:ext uri="{9D8B030D-6E8A-4147-A177-3AD203B41FA5}">
                      <a16:colId xmlns:a16="http://schemas.microsoft.com/office/drawing/2014/main" val="4046999663"/>
                    </a:ext>
                  </a:extLst>
                </a:gridCol>
                <a:gridCol w="4842842">
                  <a:extLst>
                    <a:ext uri="{9D8B030D-6E8A-4147-A177-3AD203B41FA5}">
                      <a16:colId xmlns:a16="http://schemas.microsoft.com/office/drawing/2014/main" val="2285944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設定値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64067"/>
                  </a:ext>
                </a:extLst>
              </a:tr>
              <a:tr h="3064319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突合情報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44730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22618"/>
              </p:ext>
            </p:extLst>
          </p:nvPr>
        </p:nvGraphicFramePr>
        <p:xfrm>
          <a:off x="7126153" y="3389742"/>
          <a:ext cx="4741607" cy="1341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4589">
                  <a:extLst>
                    <a:ext uri="{9D8B030D-6E8A-4147-A177-3AD203B41FA5}">
                      <a16:colId xmlns:a16="http://schemas.microsoft.com/office/drawing/2014/main" val="2843314554"/>
                    </a:ext>
                  </a:extLst>
                </a:gridCol>
                <a:gridCol w="3447018">
                  <a:extLst>
                    <a:ext uri="{9D8B030D-6E8A-4147-A177-3AD203B41FA5}">
                      <a16:colId xmlns:a16="http://schemas.microsoft.com/office/drawing/2014/main" val="593299985"/>
                    </a:ext>
                  </a:extLst>
                </a:gridCol>
              </a:tblGrid>
              <a:tr h="17965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監視情報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Prometheus</a:t>
                      </a:r>
                      <a:r>
                        <a:rPr kumimoji="1" lang="ja-JP" altLang="en-US" sz="1400" dirty="0"/>
                        <a:t>項目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18023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イベント発生日時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81738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インスタンス情報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58841"/>
                  </a:ext>
                </a:extLst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82000"/>
              </p:ext>
            </p:extLst>
          </p:nvPr>
        </p:nvGraphicFramePr>
        <p:xfrm>
          <a:off x="7126153" y="4914667"/>
          <a:ext cx="4724479" cy="9156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9914">
                  <a:extLst>
                    <a:ext uri="{9D8B030D-6E8A-4147-A177-3AD203B41FA5}">
                      <a16:colId xmlns:a16="http://schemas.microsoft.com/office/drawing/2014/main" val="2843314554"/>
                    </a:ext>
                  </a:extLst>
                </a:gridCol>
                <a:gridCol w="3434565">
                  <a:extLst>
                    <a:ext uri="{9D8B030D-6E8A-4147-A177-3AD203B41FA5}">
                      <a16:colId xmlns:a16="http://schemas.microsoft.com/office/drawing/2014/main" val="593299985"/>
                    </a:ext>
                  </a:extLst>
                </a:gridCol>
              </a:tblGrid>
              <a:tr h="17965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条件名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Prometheus</a:t>
                      </a:r>
                      <a:r>
                        <a:rPr kumimoji="1" lang="ja-JP" altLang="en-US" sz="1400" dirty="0"/>
                        <a:t>項目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18023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アラート名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81738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58841"/>
                  </a:ext>
                </a:extLst>
              </a:tr>
            </a:tbl>
          </a:graphicData>
        </a:graphic>
      </p:graphicFrame>
      <p:sp>
        <p:nvSpPr>
          <p:cNvPr id="15" name="角丸四角形 14"/>
          <p:cNvSpPr/>
          <p:nvPr/>
        </p:nvSpPr>
        <p:spPr bwMode="auto">
          <a:xfrm>
            <a:off x="5562992" y="2708785"/>
            <a:ext cx="6522237" cy="37942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5555198" y="2780910"/>
            <a:ext cx="360000" cy="360000"/>
          </a:xfrm>
          <a:prstGeom prst="wedgeEllipseCallout">
            <a:avLst>
              <a:gd name="adj1" fmla="val -275424"/>
              <a:gd name="adj2" fmla="val 252617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38068" y="2401008"/>
            <a:ext cx="5170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※</a:t>
            </a:r>
            <a:r>
              <a:rPr lang="ja-JP" altLang="en-US" sz="1400" dirty="0"/>
              <a:t>設定値は対象環境によって変わりますのでご注意ください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67297" y="1768310"/>
            <a:ext cx="4874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Prometheus</a:t>
            </a:r>
            <a:r>
              <a:rPr kumimoji="1" lang="ja-JP" altLang="en-US" sz="1400" dirty="0">
                <a:solidFill>
                  <a:srgbClr val="FF0000"/>
                </a:solidFill>
              </a:rPr>
              <a:t>側で設定したアラートを使用する場合の設定値は何か変わる</a:t>
            </a:r>
          </a:p>
        </p:txBody>
      </p:sp>
    </p:spTree>
    <p:extLst>
      <p:ext uri="{BB962C8B-B14F-4D97-AF65-F5344CB8AC3E}">
        <p14:creationId xmlns:p14="http://schemas.microsoft.com/office/powerpoint/2010/main" val="39949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</a:t>
            </a:r>
            <a:r>
              <a:rPr kumimoji="1" lang="ja-JP" altLang="en-US" dirty="0"/>
              <a:t>　作業実行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31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4.1</a:t>
            </a:r>
            <a:r>
              <a:rPr kumimoji="1" lang="ja-JP" altLang="en-US" dirty="0"/>
              <a:t>　ディシジョンテーブルファイル作成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E07A44-19FC-4AA1-A0DA-9EDC23C6D0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b="1" dirty="0"/>
              <a:t>ルール </a:t>
            </a:r>
            <a:r>
              <a:rPr lang="en-US" altLang="ja-JP" b="1" dirty="0"/>
              <a:t>&gt; </a:t>
            </a:r>
            <a:r>
              <a:rPr lang="ja-JP" altLang="en-US" b="1" dirty="0"/>
              <a:t>ディシジョンテーブル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ディシジョンテーブルファイルのダウンロードおよび作成</a:t>
            </a:r>
            <a:endParaRPr lang="en-US" altLang="ja-JP" sz="1600" b="1" dirty="0"/>
          </a:p>
          <a:p>
            <a:pPr indent="0">
              <a:buNone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事前設定で作成したディシジョンテーブルの「ダウンロードボタン」を押下し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　  ディシジョンテーブルファイルをダウンロードする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 startAt="2"/>
            </a:pPr>
            <a:r>
              <a:rPr lang="ja-JP" altLang="en-US" sz="1600" dirty="0"/>
              <a:t>以下の内容を記述作成する</a:t>
            </a:r>
            <a:r>
              <a:rPr lang="en-US" altLang="ja-JP" sz="1600" dirty="0"/>
              <a:t>(</a:t>
            </a:r>
            <a:r>
              <a:rPr lang="ja-JP" altLang="en-US" sz="1600" dirty="0"/>
              <a:t>詳細については</a:t>
            </a:r>
            <a:r>
              <a:rPr lang="en-US" altLang="ja-JP" sz="1600" dirty="0">
                <a:hlinkClick r:id="rId2"/>
              </a:rPr>
              <a:t>Exastro </a:t>
            </a:r>
            <a:r>
              <a:rPr lang="en-US" altLang="ja-JP" sz="1600" dirty="0" err="1">
                <a:hlinkClick r:id="rId2"/>
              </a:rPr>
              <a:t>OASE_docs</a:t>
            </a:r>
            <a:r>
              <a:rPr lang="ja-JP" altLang="en-US" sz="1600" dirty="0"/>
              <a:t>をご参照ください。</a:t>
            </a:r>
            <a:r>
              <a:rPr lang="en-US" altLang="ja-JP" sz="1600" dirty="0"/>
              <a:t>)</a:t>
            </a:r>
          </a:p>
          <a:p>
            <a:pPr indent="0">
              <a:buNone/>
            </a:pPr>
            <a:endParaRPr lang="en-US" altLang="ja-JP" sz="1600" dirty="0"/>
          </a:p>
          <a:p>
            <a:pPr marL="522900" indent="-342900">
              <a:buFont typeface="+mj-ea"/>
              <a:buAutoNum type="circleNumDbPlain" startAt="2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 startAt="2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 startAt="2"/>
            </a:pP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9775342" y="723899"/>
            <a:ext cx="2182841" cy="2820838"/>
            <a:chOff x="8832380" y="1271926"/>
            <a:chExt cx="2856566" cy="3419344"/>
          </a:xfrm>
        </p:grpSpPr>
        <p:sp>
          <p:nvSpPr>
            <p:cNvPr id="10" name="正方形/長方形 9"/>
            <p:cNvSpPr/>
            <p:nvPr/>
          </p:nvSpPr>
          <p:spPr bwMode="auto">
            <a:xfrm>
              <a:off x="8832380" y="1271926"/>
              <a:ext cx="2856566" cy="34193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8939884" y="2514388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8939884" y="3047480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8939884" y="1981296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8939884" y="3580572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アラート発火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8939884" y="4113666"/>
              <a:ext cx="2665393" cy="432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8939884" y="1448204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ディシジョンテーブルファイル作成</a:t>
              </a: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06" y="2980700"/>
            <a:ext cx="9014794" cy="408191"/>
          </a:xfrm>
          <a:prstGeom prst="rect">
            <a:avLst/>
          </a:prstGeom>
        </p:spPr>
      </p:pic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897D0B2B-B35C-451D-8FB4-4277F8D96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78648"/>
              </p:ext>
            </p:extLst>
          </p:nvPr>
        </p:nvGraphicFramePr>
        <p:xfrm>
          <a:off x="537983" y="3660246"/>
          <a:ext cx="6262492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659">
                  <a:extLst>
                    <a:ext uri="{9D8B030D-6E8A-4147-A177-3AD203B41FA5}">
                      <a16:colId xmlns:a16="http://schemas.microsoft.com/office/drawing/2014/main" val="3149129731"/>
                    </a:ext>
                  </a:extLst>
                </a:gridCol>
                <a:gridCol w="4152833">
                  <a:extLst>
                    <a:ext uri="{9D8B030D-6E8A-4147-A177-3AD203B41FA5}">
                      <a16:colId xmlns:a16="http://schemas.microsoft.com/office/drawing/2014/main" val="3821440509"/>
                    </a:ext>
                  </a:extLst>
                </a:gridCol>
              </a:tblGrid>
              <a:tr h="256939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ルール説明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Prometheus</a:t>
                      </a:r>
                      <a:r>
                        <a:rPr kumimoji="1" lang="ja-JP" altLang="en-US" sz="1200" dirty="0"/>
                        <a:t>連携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32398"/>
                  </a:ext>
                </a:extLst>
              </a:tr>
              <a:tr h="256939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アラート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instance_down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306436"/>
                  </a:ext>
                </a:extLst>
              </a:tr>
              <a:tr h="256939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対象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node-exporter:9090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077908"/>
                  </a:ext>
                </a:extLst>
              </a:tr>
              <a:tr h="256939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ルール名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rule_warning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934874"/>
                  </a:ext>
                </a:extLst>
              </a:tr>
              <a:tr h="256939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発生事象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インスタンスダウン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88034"/>
                  </a:ext>
                </a:extLst>
              </a:tr>
              <a:tr h="256939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対処概要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アラート通知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86633"/>
                  </a:ext>
                </a:extLst>
              </a:tr>
              <a:tr h="256939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アクション種別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/>
                        <a:t>mail(ver1)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84995"/>
                  </a:ext>
                </a:extLst>
              </a:tr>
              <a:tr h="599525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アクションパラメータ情報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/>
                        <a:t>MAIL_NAME=</a:t>
                      </a:r>
                      <a:r>
                        <a:rPr lang="ja-JP" altLang="en-US" sz="1200" dirty="0"/>
                        <a:t>（メールドライバ名</a:t>
                      </a:r>
                      <a:r>
                        <a:rPr lang="en-US" altLang="ja-JP" sz="1200" dirty="0"/>
                        <a:t>),                                        MAIL_TO=,MAIL_CC=,MAIL_BCC=,                                        MAIL_TEMPLATE=(</a:t>
                      </a:r>
                      <a:r>
                        <a:rPr lang="ja-JP" altLang="en-US" sz="1200" dirty="0"/>
                        <a:t>メールテンプレート名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232267"/>
                  </a:ext>
                </a:extLst>
              </a:tr>
              <a:tr h="256939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承認パラメータ情報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X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045917"/>
                  </a:ext>
                </a:extLst>
              </a:tr>
            </a:tbl>
          </a:graphicData>
        </a:graphic>
      </p:graphicFrame>
      <p:graphicFrame>
        <p:nvGraphicFramePr>
          <p:cNvPr id="26" name="表 6">
            <a:extLst>
              <a:ext uri="{FF2B5EF4-FFF2-40B4-BE49-F238E27FC236}">
                <a16:creationId xmlns:a16="http://schemas.microsoft.com/office/drawing/2014/main" id="{7F8B7127-4250-449C-9764-1C5E3C7BC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43702"/>
              </p:ext>
            </p:extLst>
          </p:nvPr>
        </p:nvGraphicFramePr>
        <p:xfrm>
          <a:off x="6791549" y="3660246"/>
          <a:ext cx="2760931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845">
                  <a:extLst>
                    <a:ext uri="{9D8B030D-6E8A-4147-A177-3AD203B41FA5}">
                      <a16:colId xmlns:a16="http://schemas.microsoft.com/office/drawing/2014/main" val="3149129731"/>
                    </a:ext>
                  </a:extLst>
                </a:gridCol>
                <a:gridCol w="1167086">
                  <a:extLst>
                    <a:ext uri="{9D8B030D-6E8A-4147-A177-3AD203B41FA5}">
                      <a16:colId xmlns:a16="http://schemas.microsoft.com/office/drawing/2014/main" val="3821440509"/>
                    </a:ext>
                  </a:extLst>
                </a:gridCol>
              </a:tblGrid>
              <a:tr h="28346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リトライ間隔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934874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リトライ回数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88034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抑止間隔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86633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抑止回数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84214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条件回数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/>
                        <a:t>X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84995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条件期間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/>
                        <a:t>X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985137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大グループ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X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232267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優先順位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X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497536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小グループ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X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088072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優先順位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X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045917"/>
                  </a:ext>
                </a:extLst>
              </a:tr>
            </a:tbl>
          </a:graphicData>
        </a:graphic>
      </p:graphicFrame>
      <p:sp>
        <p:nvSpPr>
          <p:cNvPr id="20" name="矢印: 下 19">
            <a:extLst>
              <a:ext uri="{FF2B5EF4-FFF2-40B4-BE49-F238E27FC236}">
                <a16:creationId xmlns:a16="http://schemas.microsoft.com/office/drawing/2014/main" id="{94AFEC29-A9F9-4C55-9581-24438DA0DB5C}"/>
              </a:ext>
            </a:extLst>
          </p:cNvPr>
          <p:cNvSpPr/>
          <p:nvPr/>
        </p:nvSpPr>
        <p:spPr bwMode="auto">
          <a:xfrm>
            <a:off x="4367760" y="3388892"/>
            <a:ext cx="504070" cy="225678"/>
          </a:xfrm>
          <a:prstGeom prst="downArrow">
            <a:avLst>
              <a:gd name="adj1" fmla="val 67006"/>
              <a:gd name="adj2" fmla="val 64772"/>
            </a:avLst>
          </a:prstGeom>
          <a:solidFill>
            <a:srgbClr val="FFC000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84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ディシジョンテーブルファイルのアップロード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F0AA97-4755-492E-90A8-C51D3486AA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b="1" dirty="0"/>
              <a:t>ルール </a:t>
            </a:r>
            <a:r>
              <a:rPr lang="en-US" altLang="ja-JP" b="1" dirty="0"/>
              <a:t>&gt; </a:t>
            </a:r>
            <a:r>
              <a:rPr lang="ja-JP" altLang="en-US" b="1" dirty="0"/>
              <a:t>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ディシジョンテーブルのアップロード</a:t>
            </a:r>
            <a:endParaRPr kumimoji="1" lang="en-US" altLang="ja-JP" b="1" dirty="0"/>
          </a:p>
          <a:p>
            <a:pPr indent="0">
              <a:buNone/>
            </a:pPr>
            <a:r>
              <a:rPr lang="ja-JP" altLang="en-US" sz="1600" dirty="0"/>
              <a:t>作成したファイルを選択しアップロードします</a:t>
            </a:r>
            <a:r>
              <a:rPr kumimoji="1" lang="ja-JP" altLang="en-US" sz="1600" dirty="0"/>
              <a:t>。</a:t>
            </a:r>
            <a:endParaRPr kumimoji="1" lang="en-US" altLang="ja-JP" sz="1600" dirty="0"/>
          </a:p>
          <a:p>
            <a:pPr indent="0">
              <a:buNone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「ファイル選択」を押下し作成したディシジョンテーブルファイルを選択する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kumimoji="1" lang="ja-JP" altLang="en-US" sz="1600" dirty="0"/>
              <a:t>「アップロード」を押下する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kumimoji="1" lang="ja-JP" altLang="en-US" sz="1600" dirty="0"/>
              <a:t>ステージング適用完了になっていることを確認する</a:t>
            </a:r>
            <a:endParaRPr kumimoji="1" lang="en-US" altLang="ja-JP" sz="1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5" y="3356990"/>
            <a:ext cx="11493406" cy="157384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134129" y="3857907"/>
            <a:ext cx="108015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51980" y="3861060"/>
            <a:ext cx="21590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76150" y="4513329"/>
            <a:ext cx="108015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0" name="円形吹き出し 9"/>
          <p:cNvSpPr/>
          <p:nvPr/>
        </p:nvSpPr>
        <p:spPr bwMode="auto">
          <a:xfrm>
            <a:off x="7774129" y="3464950"/>
            <a:ext cx="360000" cy="360000"/>
          </a:xfrm>
          <a:prstGeom prst="wedgeEllipseCallout">
            <a:avLst>
              <a:gd name="adj1" fmla="val -100148"/>
              <a:gd name="adj2" fmla="val 80990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円形吹き出し 10"/>
          <p:cNvSpPr/>
          <p:nvPr/>
        </p:nvSpPr>
        <p:spPr bwMode="auto">
          <a:xfrm>
            <a:off x="8854279" y="3427449"/>
            <a:ext cx="360000" cy="360000"/>
          </a:xfrm>
          <a:prstGeom prst="wedgeEllipseCallout">
            <a:avLst>
              <a:gd name="adj1" fmla="val -100148"/>
              <a:gd name="adj2" fmla="val 80990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7917767" y="5038796"/>
            <a:ext cx="360000" cy="360000"/>
          </a:xfrm>
          <a:prstGeom prst="wedgeEllipseCallout">
            <a:avLst>
              <a:gd name="adj1" fmla="val -88470"/>
              <a:gd name="adj2" fmla="val -120458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9775342" y="723899"/>
            <a:ext cx="2182841" cy="2820838"/>
            <a:chOff x="8832380" y="1271926"/>
            <a:chExt cx="2856566" cy="34193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8832380" y="1271926"/>
              <a:ext cx="2856566" cy="34193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8939884" y="2514388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8939884" y="3047480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8939884" y="1981296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ディシジョンテーブルファイル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8939884" y="3580572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アラート発火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8939884" y="4113666"/>
              <a:ext cx="2665393" cy="432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8939884" y="1448204"/>
              <a:ext cx="2665392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ディシジョンテーブルファイル作成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077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089" y="3720102"/>
            <a:ext cx="2936663" cy="272206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4.3</a:t>
            </a:r>
            <a:r>
              <a:rPr kumimoji="1" lang="ja-JP" altLang="en-US" dirty="0"/>
              <a:t>　テストリクエスト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2E5F3E-80D8-4904-8618-4A871BD9D8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b="1" dirty="0"/>
              <a:t>ルール </a:t>
            </a:r>
            <a:r>
              <a:rPr lang="en-US" altLang="ja-JP" b="1" dirty="0"/>
              <a:t>&gt; </a:t>
            </a:r>
            <a:r>
              <a:rPr lang="ja-JP" altLang="en-US" b="1" dirty="0"/>
              <a:t>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登録したルールのテスト</a:t>
            </a:r>
            <a:endParaRPr kumimoji="1" lang="en-US" altLang="ja-JP" b="1" dirty="0"/>
          </a:p>
          <a:p>
            <a:pPr marL="522900" indent="-342900">
              <a:buFont typeface="+mj-ea"/>
              <a:buAutoNum type="circleNumDbPlain"/>
            </a:pPr>
            <a:r>
              <a:rPr kumimoji="1" lang="ja-JP" altLang="en-US" sz="1600" dirty="0"/>
              <a:t>「テストリクエスト」を押下する</a:t>
            </a:r>
            <a:endParaRPr kumimoji="1"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ディシジョンテーブルタブを押下し作成したディシジョンテーブルを</a:t>
            </a: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dirty="0"/>
              <a:t>　　プルダウン選択</a:t>
            </a:r>
            <a:r>
              <a:rPr lang="ja-JP" altLang="en-US" sz="1600" dirty="0"/>
              <a:t>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 startAt="3"/>
            </a:pPr>
            <a:r>
              <a:rPr kumimoji="1" lang="ja-JP" altLang="en-US" sz="1600" dirty="0"/>
              <a:t>設定タブを押下し作成したルールと合致する値を入力する</a:t>
            </a:r>
            <a:endParaRPr kumimoji="1" lang="en-US" altLang="ja-JP" sz="1600" dirty="0"/>
          </a:p>
          <a:p>
            <a:pPr marL="522900" indent="-342900">
              <a:buFont typeface="+mj-ea"/>
              <a:buAutoNum type="circleNumDbPlain" startAt="3"/>
            </a:pPr>
            <a:r>
              <a:rPr lang="ja-JP" altLang="en-US" sz="1600" dirty="0"/>
              <a:t>実行ボタンを押下しルールに合致したことを確認する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 startAt="3"/>
            </a:pPr>
            <a:r>
              <a:rPr lang="ja-JP" altLang="en-US" sz="1600" dirty="0"/>
              <a:t>閉じるボタンを押下しステータスを検証完了にする</a:t>
            </a:r>
            <a:endParaRPr kumimoji="1" lang="en-US" altLang="ja-JP" sz="1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50" y="5047822"/>
            <a:ext cx="4032560" cy="12318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31255" y="5983798"/>
            <a:ext cx="3744520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3840" y="4152854"/>
            <a:ext cx="2957871" cy="894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72080" y="6237390"/>
            <a:ext cx="576080" cy="215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77611"/>
              </p:ext>
            </p:extLst>
          </p:nvPr>
        </p:nvGraphicFramePr>
        <p:xfrm>
          <a:off x="8459437" y="3862870"/>
          <a:ext cx="2847976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1386063343"/>
                    </a:ext>
                  </a:extLst>
                </a:gridCol>
                <a:gridCol w="2003108">
                  <a:extLst>
                    <a:ext uri="{9D8B030D-6E8A-4147-A177-3AD203B41FA5}">
                      <a16:colId xmlns:a16="http://schemas.microsoft.com/office/drawing/2014/main" val="27849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アラート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instance_down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1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aseline="0" dirty="0"/>
                        <a:t>node-exporter:9090</a:t>
                      </a:r>
                    </a:p>
                    <a:p>
                      <a:r>
                        <a:rPr kumimoji="1" lang="ja-JP" altLang="en-US" sz="1200" baseline="0" dirty="0"/>
                        <a:t>（環境によって読み替える必要有</a:t>
                      </a:r>
                      <a:r>
                        <a:rPr kumimoji="1" lang="en-US" altLang="ja-JP" sz="12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77990"/>
                  </a:ext>
                </a:extLst>
              </a:tr>
            </a:tbl>
          </a:graphicData>
        </a:graphic>
      </p:graphicFrame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60" y="5047822"/>
            <a:ext cx="2019083" cy="1446427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 bwMode="auto">
          <a:xfrm flipV="1">
            <a:off x="7176150" y="5762582"/>
            <a:ext cx="792110" cy="4663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円形吹き出し 15"/>
          <p:cNvSpPr/>
          <p:nvPr/>
        </p:nvSpPr>
        <p:spPr bwMode="auto">
          <a:xfrm>
            <a:off x="7248210" y="6322633"/>
            <a:ext cx="360000" cy="360000"/>
          </a:xfrm>
          <a:prstGeom prst="wedgeEllipseCallout">
            <a:avLst>
              <a:gd name="adj1" fmla="val -100148"/>
              <a:gd name="adj2" fmla="val -32872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8280410" y="3615086"/>
            <a:ext cx="3206031" cy="13916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506513" y="3615087"/>
            <a:ext cx="230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以下のように記述</a:t>
            </a:r>
            <a:endParaRPr kumimoji="1" lang="ja-JP" altLang="en-US" sz="1400" dirty="0"/>
          </a:p>
        </p:txBody>
      </p:sp>
      <p:sp>
        <p:nvSpPr>
          <p:cNvPr id="19" name="円形吹き出し 18"/>
          <p:cNvSpPr/>
          <p:nvPr/>
        </p:nvSpPr>
        <p:spPr bwMode="auto">
          <a:xfrm>
            <a:off x="8135449" y="3474387"/>
            <a:ext cx="360000" cy="360000"/>
          </a:xfrm>
          <a:prstGeom prst="wedgeEllipseCallout">
            <a:avLst>
              <a:gd name="adj1" fmla="val -173137"/>
              <a:gd name="adj2" fmla="val 226967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３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5"/>
          <a:srcRect r="55353"/>
          <a:stretch/>
        </p:blipFill>
        <p:spPr>
          <a:xfrm>
            <a:off x="456964" y="3670287"/>
            <a:ext cx="4090796" cy="872271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3287635" y="3780572"/>
            <a:ext cx="1188140" cy="300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3" name="円形吹き出し 22"/>
          <p:cNvSpPr/>
          <p:nvPr/>
        </p:nvSpPr>
        <p:spPr bwMode="auto">
          <a:xfrm>
            <a:off x="4151805" y="4015674"/>
            <a:ext cx="360000" cy="360000"/>
          </a:xfrm>
          <a:prstGeom prst="wedgeEllipseCallout">
            <a:avLst>
              <a:gd name="adj1" fmla="val -100148"/>
              <a:gd name="adj2" fmla="val -32872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１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4367760" y="6027911"/>
            <a:ext cx="360000" cy="360000"/>
          </a:xfrm>
          <a:prstGeom prst="wedgeEllipseCallout">
            <a:avLst>
              <a:gd name="adj1" fmla="val -100148"/>
              <a:gd name="adj2" fmla="val -32872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２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7749" y="5822177"/>
            <a:ext cx="2601822" cy="513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円形吹き出し 25"/>
          <p:cNvSpPr/>
          <p:nvPr/>
        </p:nvSpPr>
        <p:spPr bwMode="auto">
          <a:xfrm>
            <a:off x="11424570" y="6273188"/>
            <a:ext cx="360000" cy="360000"/>
          </a:xfrm>
          <a:prstGeom prst="wedgeEllipseCallout">
            <a:avLst>
              <a:gd name="adj1" fmla="val -100148"/>
              <a:gd name="adj2" fmla="val -32872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５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848660" y="6004654"/>
            <a:ext cx="864120" cy="300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36" name="グループ化 35"/>
          <p:cNvGrpSpPr/>
          <p:nvPr/>
        </p:nvGrpSpPr>
        <p:grpSpPr>
          <a:xfrm>
            <a:off x="9775342" y="723899"/>
            <a:ext cx="2182841" cy="2820838"/>
            <a:chOff x="8832380" y="1271926"/>
            <a:chExt cx="2856566" cy="3419344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8832380" y="1271926"/>
              <a:ext cx="2856566" cy="34193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8939884" y="2514388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8939884" y="3047480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8939884" y="1981296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8939884" y="3580572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アラート発火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8939884" y="4113666"/>
              <a:ext cx="2665393" cy="432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8939884" y="1448204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ディシジョンテーブルファイル作成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0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4.4</a:t>
            </a:r>
            <a:r>
              <a:rPr kumimoji="1" lang="ja-JP" altLang="en-US" dirty="0"/>
              <a:t>　プロダクション適用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F7CFD5-30DB-4241-826E-8E40CB5831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b="1" dirty="0"/>
              <a:t>ルール </a:t>
            </a:r>
            <a:r>
              <a:rPr lang="en-US" altLang="ja-JP" b="1" dirty="0"/>
              <a:t>&gt; </a:t>
            </a:r>
            <a:r>
              <a:rPr lang="ja-JP" altLang="en-US" b="1" dirty="0"/>
              <a:t>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検証完了したルールを本番環境で使用できるようにする</a:t>
            </a:r>
            <a:endParaRPr kumimoji="1" lang="en-US" altLang="ja-JP" b="1" dirty="0"/>
          </a:p>
          <a:p>
            <a:pPr indent="0">
              <a:buNone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kumimoji="1" lang="ja-JP" altLang="en-US" sz="1600" dirty="0"/>
              <a:t>チェックマークを押下しプロダクション適用を開始する</a:t>
            </a:r>
            <a:endParaRPr kumimoji="1"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作業ステータスがプロダクション適用完了になっていることを確認する</a:t>
            </a:r>
            <a:endParaRPr kumimoji="1" lang="en-US" altLang="ja-JP" sz="16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18" y="2972835"/>
            <a:ext cx="9019736" cy="1053707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479220" y="3734825"/>
            <a:ext cx="432060" cy="237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 bwMode="auto">
          <a:xfrm>
            <a:off x="900107" y="3940236"/>
            <a:ext cx="444549" cy="11859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360" y="4058827"/>
            <a:ext cx="1944270" cy="4608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テキスト ボックス 17"/>
          <p:cNvSpPr txBox="1"/>
          <p:nvPr/>
        </p:nvSpPr>
        <p:spPr>
          <a:xfrm>
            <a:off x="2567510" y="4279598"/>
            <a:ext cx="432060" cy="237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0" name="円形吹き出し 19"/>
          <p:cNvSpPr/>
          <p:nvPr/>
        </p:nvSpPr>
        <p:spPr bwMode="auto">
          <a:xfrm>
            <a:off x="940048" y="3378422"/>
            <a:ext cx="360000" cy="360000"/>
          </a:xfrm>
          <a:prstGeom prst="wedgeEllipseCallout">
            <a:avLst>
              <a:gd name="adj1" fmla="val -118291"/>
              <a:gd name="adj2" fmla="val 51794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１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18" y="4793206"/>
            <a:ext cx="9031807" cy="1012124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5375900" y="5486253"/>
            <a:ext cx="1224170" cy="319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3" name="円形吹き出し 22"/>
          <p:cNvSpPr/>
          <p:nvPr/>
        </p:nvSpPr>
        <p:spPr bwMode="auto">
          <a:xfrm>
            <a:off x="6628838" y="5285791"/>
            <a:ext cx="360000" cy="360000"/>
          </a:xfrm>
          <a:prstGeom prst="wedgeEllipseCallout">
            <a:avLst>
              <a:gd name="adj1" fmla="val -118291"/>
              <a:gd name="adj2" fmla="val 51794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２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9775342" y="723899"/>
            <a:ext cx="2182841" cy="2820838"/>
            <a:chOff x="8832380" y="1271926"/>
            <a:chExt cx="2856566" cy="3419344"/>
          </a:xfrm>
        </p:grpSpPr>
        <p:sp>
          <p:nvSpPr>
            <p:cNvPr id="25" name="正方形/長方形 24"/>
            <p:cNvSpPr/>
            <p:nvPr/>
          </p:nvSpPr>
          <p:spPr bwMode="auto">
            <a:xfrm>
              <a:off x="8832380" y="1271926"/>
              <a:ext cx="2856566" cy="34193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8939884" y="2514388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8939884" y="3047480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8939884" y="1981296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8939884" y="3580572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アラート発火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8939884" y="4113666"/>
              <a:ext cx="2665393" cy="432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8939884" y="1448204"/>
              <a:ext cx="2665393" cy="432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ディシジョンテーブルファイル作成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56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2037730" y="442861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ja-JP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1631298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はじめに</a:t>
            </a:r>
            <a:endParaRPr lang="en-US" altLang="ja-JP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>
                <a:latin typeface="+mn-ea"/>
                <a:hlinkClick r:id="rId2" action="ppaction://hlinksldjump"/>
              </a:rPr>
              <a:t>1.1</a:t>
            </a:r>
            <a:r>
              <a:rPr lang="ja-JP" altLang="en-US" sz="1400" dirty="0">
                <a:latin typeface="+mn-ea"/>
                <a:hlinkClick r:id="rId2" action="ppaction://hlinksldjump"/>
              </a:rPr>
              <a:t>　</a:t>
            </a:r>
            <a:r>
              <a:rPr lang="en-US" altLang="ja-JP" sz="1400" dirty="0">
                <a:hlinkClick r:id="rId2" action="ppaction://hlinksldjump"/>
              </a:rPr>
              <a:t> Prometheus</a:t>
            </a:r>
            <a:r>
              <a:rPr lang="ja-JP" altLang="en-US" sz="1400" dirty="0">
                <a:hlinkClick r:id="rId2" action="ppaction://hlinksldjump"/>
              </a:rPr>
              <a:t>連携</a:t>
            </a:r>
            <a:r>
              <a:rPr lang="en-US" altLang="ja-JP" sz="1400" dirty="0">
                <a:hlinkClick r:id="rId2" action="ppaction://hlinksldjump"/>
              </a:rPr>
              <a:t>【</a:t>
            </a:r>
            <a:r>
              <a:rPr lang="ja-JP" altLang="en-US" sz="1400" dirty="0">
                <a:hlinkClick r:id="rId2" action="ppaction://hlinksldjump"/>
              </a:rPr>
              <a:t>実習</a:t>
            </a:r>
            <a:r>
              <a:rPr lang="en-US" altLang="ja-JP" sz="1400" dirty="0">
                <a:hlinkClick r:id="rId2" action="ppaction://hlinksldjump"/>
              </a:rPr>
              <a:t>】</a:t>
            </a:r>
            <a:r>
              <a:rPr lang="ja-JP" altLang="en-US" sz="1400" dirty="0">
                <a:hlinkClick r:id="rId2" action="ppaction://hlinksldjump"/>
              </a:rPr>
              <a:t>について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　</a:t>
            </a:r>
            <a:endParaRPr lang="en-US" altLang="ja-JP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dirty="0">
                <a:latin typeface="+mn-ea"/>
              </a:rPr>
              <a:t>シナリオ説明</a:t>
            </a:r>
            <a:endParaRPr lang="en-US" altLang="ja-JP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>
                <a:latin typeface="+mn-ea"/>
                <a:hlinkClick r:id="rId3" action="ppaction://hlinksldjump"/>
              </a:rPr>
              <a:t>2.1</a:t>
            </a:r>
            <a:r>
              <a:rPr lang="ja-JP" altLang="en-US" sz="1400" dirty="0">
                <a:latin typeface="+mn-ea"/>
                <a:hlinkClick r:id="rId3" action="ppaction://hlinksldjump"/>
              </a:rPr>
              <a:t>　</a:t>
            </a:r>
            <a:r>
              <a:rPr lang="ja-JP" altLang="en-US" sz="1400" dirty="0">
                <a:hlinkClick r:id="rId3" action="ppaction://hlinksldjump"/>
              </a:rPr>
              <a:t>本書のシナリオ </a:t>
            </a:r>
            <a:endParaRPr lang="en-US" altLang="ja-JP" sz="1400" dirty="0"/>
          </a:p>
          <a:p>
            <a:endParaRPr lang="en-US" altLang="ja-JP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ja-JP" altLang="en-US" dirty="0">
                <a:latin typeface="+mn-ea"/>
              </a:rPr>
              <a:t>事前設定</a:t>
            </a:r>
            <a:endParaRPr lang="en-US" altLang="ja-JP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  </a:t>
            </a:r>
            <a:r>
              <a:rPr lang="en-US" altLang="ja-JP" sz="1400" dirty="0">
                <a:latin typeface="+mn-ea"/>
                <a:hlinkClick r:id="rId3" action="ppaction://hlinksldjump"/>
              </a:rPr>
              <a:t>3.1</a:t>
            </a:r>
            <a:r>
              <a:rPr lang="ja-JP" altLang="en-US" sz="1400" dirty="0">
                <a:latin typeface="+mn-ea"/>
                <a:hlinkClick r:id="rId3" action="ppaction://hlinksldjump"/>
              </a:rPr>
              <a:t>　</a:t>
            </a:r>
            <a:r>
              <a:rPr lang="ja-JP" altLang="en-US" sz="1400" dirty="0">
                <a:hlinkClick r:id="rId3" action="ppaction://hlinksldjump"/>
              </a:rPr>
              <a:t>事前設定</a:t>
            </a:r>
            <a:endParaRPr lang="en-US" altLang="ja-JP" sz="1400" dirty="0"/>
          </a:p>
          <a:p>
            <a:r>
              <a:rPr lang="en-US" altLang="ja-JP" sz="1400" dirty="0"/>
              <a:t>      </a:t>
            </a:r>
            <a:r>
              <a:rPr lang="en-US" altLang="ja-JP" sz="1400" dirty="0">
                <a:hlinkClick r:id="rId4" action="ppaction://hlinksldjump"/>
              </a:rPr>
              <a:t>3.2</a:t>
            </a:r>
            <a:r>
              <a:rPr lang="ja-JP" altLang="en-US" sz="1400" dirty="0">
                <a:hlinkClick r:id="rId4" action="ppaction://hlinksldjump"/>
              </a:rPr>
              <a:t>　監視アダプタ設定</a:t>
            </a:r>
            <a:endParaRPr lang="en-US" altLang="ja-JP" sz="1400" dirty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ja-JP" altLang="en-US" dirty="0"/>
              <a:t>作業実行</a:t>
            </a:r>
            <a:endParaRPr lang="en-US" altLang="ja-JP" dirty="0"/>
          </a:p>
          <a:p>
            <a:r>
              <a:rPr lang="en-US" altLang="ja-JP" dirty="0"/>
              <a:t>     </a:t>
            </a:r>
            <a:r>
              <a:rPr lang="en-US" altLang="ja-JP" sz="1400" dirty="0">
                <a:latin typeface="+mn-ea"/>
                <a:hlinkClick r:id="rId5" action="ppaction://hlinksldjump"/>
              </a:rPr>
              <a:t>4.1</a:t>
            </a:r>
            <a:r>
              <a:rPr lang="ja-JP" altLang="en-US" sz="1400" dirty="0">
                <a:latin typeface="+mn-ea"/>
                <a:hlinkClick r:id="rId5" action="ppaction://hlinksldjump"/>
              </a:rPr>
              <a:t>　ディシジョンテーブルファイルの作成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  </a:t>
            </a:r>
            <a:r>
              <a:rPr lang="en-US" altLang="ja-JP" sz="1400" dirty="0">
                <a:latin typeface="+mn-ea"/>
                <a:hlinkClick r:id="rId5" action="ppaction://hlinksldjump"/>
              </a:rPr>
              <a:t>4.2</a:t>
            </a:r>
            <a:r>
              <a:rPr lang="ja-JP" altLang="en-US" sz="1400" dirty="0">
                <a:latin typeface="+mn-ea"/>
                <a:hlinkClick r:id="rId5" action="ppaction://hlinksldjump"/>
              </a:rPr>
              <a:t>　</a:t>
            </a:r>
            <a:r>
              <a:rPr lang="ja-JP" altLang="en-US" sz="1400" dirty="0">
                <a:hlinkClick r:id="rId5" action="ppaction://hlinksldjump"/>
              </a:rPr>
              <a:t>ディシジョンテーブルファイルのアップロード</a:t>
            </a:r>
            <a:endParaRPr lang="en-US" altLang="ja-JP" sz="1400" dirty="0"/>
          </a:p>
          <a:p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>
                <a:latin typeface="+mn-ea"/>
                <a:hlinkClick r:id="rId6" action="ppaction://hlinksldjump"/>
              </a:rPr>
              <a:t>4.3</a:t>
            </a:r>
            <a:r>
              <a:rPr lang="ja-JP" altLang="en-US" sz="1400" dirty="0">
                <a:latin typeface="+mn-ea"/>
                <a:hlinkClick r:id="rId6" action="ppaction://hlinksldjump"/>
              </a:rPr>
              <a:t>　</a:t>
            </a:r>
            <a:r>
              <a:rPr lang="ja-JP" altLang="en-US" sz="1400" dirty="0">
                <a:hlinkClick r:id="rId6" action="ppaction://hlinksldjump"/>
              </a:rPr>
              <a:t>テストリクエスト</a:t>
            </a:r>
            <a:endParaRPr lang="en-US" altLang="ja-JP" sz="1400" dirty="0"/>
          </a:p>
          <a:p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>
                <a:latin typeface="+mn-ea"/>
                <a:hlinkClick r:id="rId7" action="ppaction://hlinksldjump"/>
              </a:rPr>
              <a:t>4.4   </a:t>
            </a:r>
            <a:r>
              <a:rPr lang="ja-JP" altLang="en-US" sz="1400" dirty="0">
                <a:hlinkClick r:id="rId7" action="ppaction://hlinksldjump"/>
              </a:rPr>
              <a:t>プロダクション適用</a:t>
            </a:r>
            <a:endParaRPr lang="en-US" altLang="ja-JP" sz="1400" dirty="0"/>
          </a:p>
          <a:p>
            <a:r>
              <a:rPr lang="en-US" altLang="ja-JP" sz="1400" dirty="0">
                <a:latin typeface="+mn-ea"/>
              </a:rPr>
              <a:t>      </a:t>
            </a:r>
            <a:r>
              <a:rPr lang="en-US" altLang="ja-JP" sz="1400" dirty="0">
                <a:latin typeface="+mn-ea"/>
                <a:hlinkClick r:id="rId8" action="ppaction://hlinksldjump"/>
              </a:rPr>
              <a:t>4.5   </a:t>
            </a:r>
            <a:r>
              <a:rPr lang="ja-JP" altLang="en-US" sz="1400" dirty="0">
                <a:hlinkClick r:id="rId8" action="ppaction://hlinksldjump"/>
              </a:rPr>
              <a:t>アラート発火</a:t>
            </a:r>
            <a:endParaRPr lang="en-US" altLang="ja-JP" sz="1400" dirty="0"/>
          </a:p>
          <a:p>
            <a:r>
              <a:rPr lang="en-US" altLang="ja-JP" sz="1400" dirty="0">
                <a:latin typeface="+mn-ea"/>
              </a:rPr>
              <a:t>      </a:t>
            </a:r>
            <a:r>
              <a:rPr lang="en-US" altLang="ja-JP" sz="1400" dirty="0">
                <a:latin typeface="+mn-ea"/>
                <a:hlinkClick r:id="rId9" action="ppaction://hlinksldjump"/>
              </a:rPr>
              <a:t>4.6   </a:t>
            </a:r>
            <a:r>
              <a:rPr lang="ja-JP" altLang="en-US" sz="1400" dirty="0">
                <a:hlinkClick r:id="rId9" action="ppaction://hlinksldjump"/>
              </a:rPr>
              <a:t>アクション実行結果の確認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/>
          </a:p>
          <a:p>
            <a:r>
              <a:rPr lang="en-US" altLang="ja-JP" sz="1400" dirty="0"/>
              <a:t>      </a:t>
            </a:r>
          </a:p>
          <a:p>
            <a:r>
              <a:rPr lang="en-US" altLang="ja-JP" sz="1400" dirty="0">
                <a:latin typeface="+mn-ea"/>
              </a:rPr>
              <a:t>        </a:t>
            </a:r>
          </a:p>
          <a:p>
            <a:endParaRPr lang="ja-JP" altLang="en-US" dirty="0">
              <a:latin typeface="+mn-ea"/>
            </a:endParaRPr>
          </a:p>
          <a:p>
            <a:pPr lvl="1"/>
            <a:endParaRPr lang="en-US" altLang="ja-JP" sz="1400" dirty="0">
              <a:latin typeface="+mn-ea"/>
            </a:endParaRPr>
          </a:p>
          <a:p>
            <a:pPr lvl="1"/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ja-JP" altLang="en-US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lvl="1"/>
            <a:endParaRPr lang="en-US" altLang="ja-JP" sz="1400" dirty="0">
              <a:latin typeface="+mn-ea"/>
            </a:endParaRPr>
          </a:p>
          <a:p>
            <a:pPr lvl="1"/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4.5</a:t>
            </a:r>
            <a:r>
              <a:rPr kumimoji="1" lang="ja-JP" altLang="en-US" dirty="0"/>
              <a:t>　</a:t>
            </a:r>
            <a:r>
              <a:rPr lang="ja-JP" altLang="en-US" dirty="0"/>
              <a:t>アラート発火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node-exporter </a:t>
            </a:r>
            <a:r>
              <a:rPr lang="ja-JP" altLang="en-US" b="1" dirty="0"/>
              <a:t>の起動と確認</a:t>
            </a:r>
            <a:endParaRPr lang="en-US" altLang="ja-JP" b="1" dirty="0"/>
          </a:p>
          <a:p>
            <a:pPr indent="0">
              <a:buNone/>
            </a:pPr>
            <a:endParaRPr kumimoji="1" lang="en-US" altLang="ja-JP" b="1" dirty="0"/>
          </a:p>
          <a:p>
            <a:pPr indent="0">
              <a:buNone/>
            </a:pPr>
            <a:r>
              <a:rPr lang="ja-JP" altLang="en-US" sz="1600" b="1" dirty="0"/>
              <a:t>①</a:t>
            </a:r>
            <a:r>
              <a:rPr lang="en-US" altLang="ja-JP" sz="1600" b="1" dirty="0"/>
              <a:t>node-exporter</a:t>
            </a:r>
            <a:r>
              <a:rPr lang="ja-JP" altLang="en-US" sz="1600" b="1" dirty="0"/>
              <a:t>を起動する</a:t>
            </a:r>
            <a:endParaRPr lang="en-US" altLang="ja-JP" sz="1600" b="1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endParaRPr lang="en-US" altLang="ja-JP" sz="1600" b="1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ja-JP" altLang="en-US" sz="1600" b="1" dirty="0"/>
              <a:t>②</a:t>
            </a:r>
            <a:r>
              <a:rPr lang="en-US" altLang="ja-JP" sz="1600" b="1" dirty="0"/>
              <a:t>up</a:t>
            </a:r>
            <a:r>
              <a:rPr lang="ja-JP" altLang="en-US" sz="1600" b="1" dirty="0"/>
              <a:t>になっていることを確認する</a:t>
            </a:r>
            <a:endParaRPr lang="en-US" altLang="ja-JP" sz="1600" b="1" dirty="0"/>
          </a:p>
          <a:p>
            <a:pPr indent="0">
              <a:buNone/>
            </a:pPr>
            <a:endParaRPr kumimoji="1" lang="ja-JP" altLang="en-US" sz="16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5250" y="1916790"/>
            <a:ext cx="4824670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# </a:t>
            </a:r>
            <a:r>
              <a:rPr lang="en-US" altLang="ja-JP" sz="1600" dirty="0" err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docker</a:t>
            </a:r>
            <a:r>
              <a:rPr lang="en-US" altLang="ja-JP" sz="16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-compose up –d node-exporter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Starting node-exporter ... </a:t>
            </a:r>
            <a:r>
              <a:rPr kumimoji="1" lang="en-US" altLang="ja-JP" sz="1600" dirty="0">
                <a:solidFill>
                  <a:srgbClr val="92D050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done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3803" y="3068234"/>
            <a:ext cx="9598777" cy="20621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# </a:t>
            </a:r>
            <a:r>
              <a:rPr lang="en-US" altLang="ja-JP" sz="1600" dirty="0" err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docker</a:t>
            </a:r>
            <a:r>
              <a:rPr lang="en-US" altLang="ja-JP" sz="16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-compose </a:t>
            </a:r>
            <a:r>
              <a:rPr lang="en-US" altLang="ja-JP" sz="1600" dirty="0" err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ps</a:t>
            </a:r>
            <a:endParaRPr lang="en-US" altLang="ja-JP" sz="1600" dirty="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  <a:p>
            <a:r>
              <a:rPr lang="en-US" altLang="ja-JP" sz="1600" dirty="0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    Name                  Command             State             Ports</a:t>
            </a:r>
          </a:p>
          <a:p>
            <a:r>
              <a:rPr lang="en-US" altLang="ja-JP" sz="1600" dirty="0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-------------------------------------------------------------------------------------------</a:t>
            </a:r>
          </a:p>
          <a:p>
            <a:r>
              <a:rPr lang="en-US" altLang="ja-JP" sz="1600" dirty="0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node-exporter   /bin/</a:t>
            </a:r>
            <a:r>
              <a:rPr lang="en-US" altLang="ja-JP" sz="1600" dirty="0" err="1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node_exporter</a:t>
            </a:r>
            <a:r>
              <a:rPr lang="en-US" altLang="ja-JP" sz="1600" dirty="0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          Up      0.0.0.0:9100-&gt;9100/</a:t>
            </a:r>
            <a:r>
              <a:rPr lang="en-US" altLang="ja-JP" sz="1600" dirty="0" err="1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tcp</a:t>
            </a:r>
            <a:r>
              <a:rPr lang="en-US" altLang="ja-JP" sz="1600" dirty="0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,:::</a:t>
            </a:r>
          </a:p>
          <a:p>
            <a:r>
              <a:rPr lang="en-US" altLang="ja-JP" sz="1600" dirty="0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                                                                       9100-&gt;9100/</a:t>
            </a:r>
            <a:r>
              <a:rPr lang="en-US" altLang="ja-JP" sz="1600" dirty="0" err="1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tcp</a:t>
            </a:r>
            <a:endParaRPr lang="en-US" altLang="ja-JP" sz="1600" dirty="0">
              <a:solidFill>
                <a:schemeClr val="bg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  <a:p>
            <a:r>
              <a:rPr lang="en-US" altLang="ja-JP" sz="1600" dirty="0" err="1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prometheus</a:t>
            </a:r>
            <a:r>
              <a:rPr lang="en-US" altLang="ja-JP" sz="1600" dirty="0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    /bin/</a:t>
            </a:r>
            <a:r>
              <a:rPr lang="en-US" altLang="ja-JP" sz="1600" dirty="0" err="1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prometheus</a:t>
            </a:r>
            <a:r>
              <a:rPr lang="en-US" altLang="ja-JP" sz="1600" dirty="0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--</a:t>
            </a:r>
            <a:r>
              <a:rPr lang="en-US" altLang="ja-JP" sz="1600" dirty="0" err="1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config.f</a:t>
            </a:r>
            <a:r>
              <a:rPr lang="en-US" altLang="ja-JP" sz="1600" dirty="0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Up      0.0.0.0:9090-&gt;9090/</a:t>
            </a:r>
            <a:r>
              <a:rPr lang="en-US" altLang="ja-JP" sz="1600" dirty="0" err="1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tcp</a:t>
            </a:r>
            <a:r>
              <a:rPr lang="en-US" altLang="ja-JP" sz="1600" dirty="0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,:::</a:t>
            </a:r>
          </a:p>
          <a:p>
            <a:r>
              <a:rPr lang="en-US" altLang="ja-JP" sz="1600" dirty="0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              ...                                                      9090-&gt;9090/</a:t>
            </a:r>
            <a:r>
              <a:rPr lang="en-US" altLang="ja-JP" sz="1600" dirty="0" err="1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tcp</a:t>
            </a:r>
            <a:endParaRPr kumimoji="1" lang="en-US" altLang="ja-JP" sz="1600" dirty="0">
              <a:solidFill>
                <a:schemeClr val="bg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  <a:p>
            <a:endParaRPr kumimoji="1" lang="en-US" altLang="ja-JP" sz="1600" dirty="0">
              <a:solidFill>
                <a:srgbClr val="92D050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03890" y="3837674"/>
            <a:ext cx="504070" cy="311425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sz="1100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9775342" y="723899"/>
            <a:ext cx="2182841" cy="2820838"/>
            <a:chOff x="8832380" y="1271926"/>
            <a:chExt cx="2856566" cy="3419344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8832380" y="1271926"/>
              <a:ext cx="2856566" cy="34193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8939884" y="2514388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8939884" y="3047480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8939884" y="1981296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8939884" y="3580572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アラート発火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8939884" y="4113666"/>
              <a:ext cx="2665393" cy="432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8939884" y="1448204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ディシジョンテーブルファイル作成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24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4.5</a:t>
            </a:r>
            <a:r>
              <a:rPr lang="ja-JP" altLang="en-US" dirty="0"/>
              <a:t>　アラート発火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node-exporter </a:t>
            </a:r>
            <a:r>
              <a:rPr lang="ja-JP" altLang="en-US" b="1" dirty="0"/>
              <a:t>の停止</a:t>
            </a:r>
            <a:r>
              <a:rPr lang="en-US" altLang="ja-JP" b="1" dirty="0"/>
              <a:t>(</a:t>
            </a:r>
            <a:r>
              <a:rPr lang="ja-JP" altLang="en-US" b="1" dirty="0"/>
              <a:t>アラート発火</a:t>
            </a:r>
            <a:r>
              <a:rPr lang="en-US" altLang="ja-JP" b="1" dirty="0"/>
              <a:t>)</a:t>
            </a:r>
          </a:p>
          <a:p>
            <a:endParaRPr lang="en-US" altLang="ja-JP" b="1" dirty="0"/>
          </a:p>
          <a:p>
            <a:pPr indent="0">
              <a:buNone/>
            </a:pPr>
            <a:r>
              <a:rPr lang="ja-JP" altLang="en-US" sz="1600" b="1" dirty="0"/>
              <a:t>③</a:t>
            </a:r>
            <a:r>
              <a:rPr lang="en-US" altLang="ja-JP" sz="1600" b="1" dirty="0"/>
              <a:t>node-exporter</a:t>
            </a:r>
            <a:r>
              <a:rPr lang="ja-JP" altLang="en-US" sz="1600" b="1" dirty="0"/>
              <a:t>を停止する</a:t>
            </a:r>
            <a:endParaRPr lang="en-US" altLang="ja-JP" sz="1600" b="1" dirty="0"/>
          </a:p>
          <a:p>
            <a:pPr indent="0">
              <a:buNone/>
            </a:pPr>
            <a:endParaRPr lang="en-US" altLang="ja-JP" sz="1600" b="1" dirty="0"/>
          </a:p>
          <a:p>
            <a:pPr indent="0">
              <a:buNone/>
            </a:pPr>
            <a:endParaRPr lang="en-US" altLang="ja-JP" sz="1600" b="1" dirty="0"/>
          </a:p>
          <a:p>
            <a:pPr indent="0">
              <a:buNone/>
            </a:pPr>
            <a:endParaRPr lang="en-US" altLang="ja-JP" sz="1600" b="1" dirty="0"/>
          </a:p>
          <a:p>
            <a:pPr indent="0">
              <a:buNone/>
            </a:pPr>
            <a:r>
              <a:rPr lang="ja-JP" altLang="en-US" sz="1600" b="1" dirty="0"/>
              <a:t>④</a:t>
            </a:r>
            <a:r>
              <a:rPr lang="en-US" altLang="ja-JP" sz="1600" b="1" dirty="0"/>
              <a:t>Exit2</a:t>
            </a:r>
            <a:r>
              <a:rPr lang="ja-JP" altLang="en-US" sz="1600" b="1" dirty="0"/>
              <a:t>になっていることを確認する</a:t>
            </a:r>
            <a:endParaRPr lang="en-US" altLang="ja-JP" sz="1600" b="1" dirty="0"/>
          </a:p>
          <a:p>
            <a:pPr indent="0">
              <a:buNone/>
            </a:pPr>
            <a:endParaRPr lang="en-US" altLang="ja-JP" sz="16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5250" y="1916790"/>
            <a:ext cx="4824670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# docker-compose stop node-exporter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Stopping node-exporter ... </a:t>
            </a:r>
            <a:r>
              <a:rPr lang="en-US" altLang="ja-JP" sz="1600" dirty="0">
                <a:solidFill>
                  <a:srgbClr val="92D050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done</a:t>
            </a:r>
            <a:endParaRPr kumimoji="1" lang="en-US" altLang="ja-JP" sz="1600" dirty="0">
              <a:solidFill>
                <a:srgbClr val="92D050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3803" y="3068234"/>
            <a:ext cx="9526767" cy="20621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# </a:t>
            </a:r>
            <a:r>
              <a:rPr lang="en-US" altLang="ja-JP" sz="1600" dirty="0" err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docker</a:t>
            </a:r>
            <a:r>
              <a:rPr lang="en-US" altLang="ja-JP" sz="16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-compose </a:t>
            </a:r>
            <a:r>
              <a:rPr lang="en-US" altLang="ja-JP" sz="1600" dirty="0" err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ps</a:t>
            </a:r>
            <a:endParaRPr lang="en-US" altLang="ja-JP" sz="1600" dirty="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  <a:p>
            <a:r>
              <a:rPr lang="en-US" altLang="ja-JP" sz="1600" dirty="0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    Name                  Command             State             Ports</a:t>
            </a:r>
          </a:p>
          <a:p>
            <a:r>
              <a:rPr lang="en-US" altLang="ja-JP" sz="1600" dirty="0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-------------------------------------------------------------------------------------------</a:t>
            </a:r>
          </a:p>
          <a:p>
            <a:r>
              <a:rPr lang="en-US" altLang="ja-JP" sz="1600" dirty="0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node-exporter   /bin/</a:t>
            </a:r>
            <a:r>
              <a:rPr lang="en-US" altLang="ja-JP" sz="1600" dirty="0" err="1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node_exporter</a:t>
            </a:r>
            <a:r>
              <a:rPr lang="en-US" altLang="ja-JP" sz="1600" dirty="0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          Exit2      </a:t>
            </a:r>
          </a:p>
          <a:p>
            <a:r>
              <a:rPr lang="en-US" altLang="ja-JP" sz="1600" dirty="0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                                                                       </a:t>
            </a:r>
          </a:p>
          <a:p>
            <a:r>
              <a:rPr lang="en-US" altLang="ja-JP" sz="1600" dirty="0" err="1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prometheus</a:t>
            </a:r>
            <a:r>
              <a:rPr lang="en-US" altLang="ja-JP" sz="1600" dirty="0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    /bin/</a:t>
            </a:r>
            <a:r>
              <a:rPr lang="en-US" altLang="ja-JP" sz="1600" dirty="0" err="1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prometheus</a:t>
            </a:r>
            <a:r>
              <a:rPr lang="en-US" altLang="ja-JP" sz="1600" dirty="0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--</a:t>
            </a:r>
            <a:r>
              <a:rPr lang="en-US" altLang="ja-JP" sz="1600" dirty="0" err="1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config.f</a:t>
            </a:r>
            <a:r>
              <a:rPr lang="en-US" altLang="ja-JP" sz="1600" dirty="0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Up      0.0.0.0:9090-&gt;9090/</a:t>
            </a:r>
            <a:r>
              <a:rPr lang="en-US" altLang="ja-JP" sz="1600" dirty="0" err="1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tcp</a:t>
            </a:r>
            <a:r>
              <a:rPr lang="en-US" altLang="ja-JP" sz="1600" dirty="0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,:::</a:t>
            </a:r>
          </a:p>
          <a:p>
            <a:r>
              <a:rPr lang="en-US" altLang="ja-JP" sz="1600" dirty="0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              ...                                                      9090-&gt;9090/</a:t>
            </a:r>
            <a:r>
              <a:rPr lang="en-US" altLang="ja-JP" sz="1600" dirty="0" err="1">
                <a:solidFill>
                  <a:schemeClr val="bg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tcp</a:t>
            </a:r>
            <a:endParaRPr kumimoji="1" lang="en-US" altLang="ja-JP" sz="1600" dirty="0">
              <a:solidFill>
                <a:schemeClr val="bg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  <a:p>
            <a:endParaRPr kumimoji="1" lang="en-US" altLang="ja-JP" sz="1600" dirty="0">
              <a:solidFill>
                <a:srgbClr val="92D050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54560" y="3789050"/>
            <a:ext cx="64809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9775342" y="723899"/>
            <a:ext cx="2182841" cy="2820838"/>
            <a:chOff x="8832380" y="1271926"/>
            <a:chExt cx="2856566" cy="3419344"/>
          </a:xfrm>
        </p:grpSpPr>
        <p:sp>
          <p:nvSpPr>
            <p:cNvPr id="16" name="正方形/長方形 15"/>
            <p:cNvSpPr/>
            <p:nvPr/>
          </p:nvSpPr>
          <p:spPr bwMode="auto">
            <a:xfrm>
              <a:off x="8832380" y="1271926"/>
              <a:ext cx="2856566" cy="34193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8939884" y="2514388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8939884" y="3047480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8939884" y="1981296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8939884" y="3580572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アラート発火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8939884" y="4113666"/>
              <a:ext cx="2665393" cy="432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8939884" y="1448204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ディシジョンテーブルファイル作成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494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4.6</a:t>
            </a:r>
            <a:r>
              <a:rPr kumimoji="1" lang="ja-JP" altLang="en-US" dirty="0"/>
              <a:t>　アクション実行結果の確認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各種画面を確認する</a:t>
            </a:r>
            <a:endParaRPr kumimoji="1" lang="en-US" altLang="ja-JP" b="1" dirty="0"/>
          </a:p>
          <a:p>
            <a:pPr indent="0">
              <a:buNone/>
            </a:pPr>
            <a:r>
              <a:rPr lang="en-US" altLang="ja-JP" sz="1600" dirty="0"/>
              <a:t>OASE </a:t>
            </a:r>
            <a:r>
              <a:rPr lang="ja-JP" altLang="en-US" sz="1600" dirty="0"/>
              <a:t>の「リクエスト履歴」と「アクション履歴」画面に該当のディシジョンテーブル名が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上がっていることを確認する。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アクション設定（メールドライバ）で設定した件名・本文が届いていることを確認する。</a:t>
            </a:r>
          </a:p>
          <a:p>
            <a:pPr indent="0">
              <a:buNone/>
            </a:pPr>
            <a:endParaRPr lang="ja-JP" altLang="en-US" sz="1600" dirty="0"/>
          </a:p>
          <a:p>
            <a:pPr indent="0">
              <a:buNone/>
            </a:pPr>
            <a:endParaRPr lang="ja-JP" altLang="en-US" sz="1600" dirty="0"/>
          </a:p>
          <a:p>
            <a:pPr indent="0">
              <a:buNone/>
            </a:pPr>
            <a:endParaRPr kumimoji="1" lang="en-US" altLang="ja-JP" sz="1600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9775342" y="723899"/>
            <a:ext cx="2182841" cy="2820838"/>
            <a:chOff x="8832380" y="1271926"/>
            <a:chExt cx="2856566" cy="3419344"/>
          </a:xfrm>
        </p:grpSpPr>
        <p:sp>
          <p:nvSpPr>
            <p:cNvPr id="13" name="正方形/長方形 12"/>
            <p:cNvSpPr/>
            <p:nvPr/>
          </p:nvSpPr>
          <p:spPr bwMode="auto">
            <a:xfrm>
              <a:off x="8832380" y="1271926"/>
              <a:ext cx="2856566" cy="34193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8939884" y="2514388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8939884" y="3047480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8939884" y="1981296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8939884" y="3580572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アラート発火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8939884" y="4113666"/>
              <a:ext cx="2665393" cy="432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8939884" y="1448204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ディシジョンテーブルファイル作成</a:t>
              </a: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23" y="2545053"/>
            <a:ext cx="8852846" cy="68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05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　はじめに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 Prometheus</a:t>
            </a:r>
            <a:r>
              <a:rPr lang="ja-JP" altLang="en-US" dirty="0"/>
              <a:t>連携</a:t>
            </a:r>
            <a:r>
              <a:rPr lang="en-US" altLang="ja-JP" dirty="0"/>
              <a:t>【</a:t>
            </a:r>
            <a:r>
              <a:rPr lang="ja-JP" altLang="en-US" dirty="0"/>
              <a:t>実習</a:t>
            </a:r>
            <a:r>
              <a:rPr lang="en-US" altLang="ja-JP" dirty="0"/>
              <a:t>】</a:t>
            </a:r>
            <a:r>
              <a:rPr lang="ja-JP" altLang="en-US" dirty="0"/>
              <a:t>について 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69070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本書について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本書では </a:t>
            </a:r>
            <a:r>
              <a:rPr lang="en-US" altLang="ja-JP" dirty="0"/>
              <a:t>Exastro OASE </a:t>
            </a:r>
            <a:r>
              <a:rPr lang="ja-JP" altLang="en-US" dirty="0"/>
              <a:t>と監視ソフトウェア「</a:t>
            </a:r>
            <a:r>
              <a:rPr lang="en-US" altLang="ja-JP" dirty="0"/>
              <a:t>Prometheus</a:t>
            </a:r>
            <a:r>
              <a:rPr lang="ja-JP" altLang="en-US" dirty="0"/>
              <a:t>」の連携について解説しています。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OASE </a:t>
            </a:r>
            <a:r>
              <a:rPr lang="ja-JP" altLang="en-US" dirty="0"/>
              <a:t>はいくつかのソフトウェアと連携が可能ですが、本書では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「</a:t>
            </a:r>
            <a:r>
              <a:rPr lang="en-US" altLang="ja-JP" dirty="0"/>
              <a:t>Prometheus </a:t>
            </a:r>
            <a:r>
              <a:rPr lang="ja-JP" altLang="en-US" dirty="0"/>
              <a:t>アダプタ」および「メールドライバ」との連携をします。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包括的な内容は、</a:t>
            </a:r>
            <a:r>
              <a:rPr lang="en-US" altLang="ja-JP" dirty="0"/>
              <a:t>OASE </a:t>
            </a:r>
            <a:r>
              <a:rPr lang="ja-JP" altLang="en-US" dirty="0"/>
              <a:t>の公式マニュアル集である </a:t>
            </a:r>
            <a:r>
              <a:rPr lang="en-US" altLang="ja-JP" dirty="0" err="1">
                <a:hlinkClick r:id="rId2"/>
              </a:rPr>
              <a:t>OASE_docs</a:t>
            </a:r>
            <a:r>
              <a:rPr lang="en-US" altLang="ja-JP" dirty="0"/>
              <a:t> </a:t>
            </a:r>
            <a:r>
              <a:rPr lang="ja-JP" altLang="en-US" dirty="0"/>
              <a:t>をご参照ください。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前提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OASE </a:t>
            </a:r>
            <a:r>
              <a:rPr lang="ja-JP" altLang="en-US" dirty="0"/>
              <a:t>および以下の設定が完了していること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「① </a:t>
            </a:r>
            <a:r>
              <a:rPr lang="en-US" altLang="ja-JP" dirty="0"/>
              <a:t>OASE </a:t>
            </a:r>
            <a:r>
              <a:rPr lang="ja-JP" altLang="en-US" dirty="0"/>
              <a:t>インストール」～「③ メールの送信確認」については、</a:t>
            </a:r>
            <a:br>
              <a:rPr lang="en-US" altLang="ja-JP" dirty="0"/>
            </a:br>
            <a:r>
              <a:rPr lang="en-US" altLang="ja-JP" dirty="0">
                <a:hlinkClick r:id="rId3"/>
              </a:rPr>
              <a:t>OASE</a:t>
            </a:r>
            <a:r>
              <a:rPr lang="ja-JP" altLang="en-US" dirty="0">
                <a:hlinkClick r:id="rId3"/>
              </a:rPr>
              <a:t> クイックスタート</a:t>
            </a:r>
            <a:r>
              <a:rPr lang="ja-JP" altLang="en-US" dirty="0"/>
              <a:t>の「</a:t>
            </a:r>
            <a:r>
              <a:rPr lang="en-US" altLang="ja-JP" dirty="0"/>
              <a:t>1.1 </a:t>
            </a:r>
            <a:r>
              <a:rPr lang="ja-JP" altLang="en-US" dirty="0"/>
              <a:t>クイックスタートについて （</a:t>
            </a:r>
            <a:r>
              <a:rPr lang="en-US" altLang="ja-JP" dirty="0"/>
              <a:t>2/3</a:t>
            </a:r>
            <a:r>
              <a:rPr lang="ja-JP" altLang="en-US" dirty="0"/>
              <a:t>）」を参照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「④</a:t>
            </a:r>
            <a:r>
              <a:rPr lang="en-US" altLang="ja-JP" dirty="0"/>
              <a:t>Prometheus</a:t>
            </a:r>
            <a:r>
              <a:rPr lang="ja-JP" altLang="en-US" dirty="0"/>
              <a:t>アダプタインストール」については、</a:t>
            </a:r>
            <a:br>
              <a:rPr lang="en-US" altLang="ja-JP" dirty="0"/>
            </a:br>
            <a:r>
              <a:rPr lang="ja-JP" altLang="en-US" dirty="0">
                <a:hlinkClick r:id="rId4"/>
              </a:rPr>
              <a:t>環境構築マニュアル </a:t>
            </a:r>
            <a:r>
              <a:rPr lang="en-US" altLang="ja-JP" dirty="0">
                <a:hlinkClick r:id="rId4"/>
              </a:rPr>
              <a:t>-</a:t>
            </a:r>
            <a:r>
              <a:rPr lang="ja-JP" altLang="en-US" dirty="0">
                <a:hlinkClick r:id="rId4"/>
              </a:rPr>
              <a:t>ドライバインストール編</a:t>
            </a:r>
            <a:r>
              <a:rPr lang="en-US" altLang="ja-JP" dirty="0">
                <a:hlinkClick r:id="rId4"/>
              </a:rPr>
              <a:t>-</a:t>
            </a:r>
            <a:r>
              <a:rPr lang="en-US" altLang="ja-JP" dirty="0"/>
              <a:t> </a:t>
            </a:r>
            <a:r>
              <a:rPr lang="ja-JP" altLang="en-US" dirty="0"/>
              <a:t>を参照</a:t>
            </a:r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「⑤</a:t>
            </a:r>
            <a:r>
              <a:rPr lang="en-US" altLang="ja-JP" dirty="0"/>
              <a:t>Prometheus</a:t>
            </a:r>
            <a:r>
              <a:rPr lang="ja-JP" altLang="en-US" dirty="0"/>
              <a:t>のインストール」～「⑥</a:t>
            </a:r>
            <a:r>
              <a:rPr lang="en-US" altLang="ja-JP" dirty="0"/>
              <a:t>Prometheus</a:t>
            </a:r>
            <a:r>
              <a:rPr lang="ja-JP" altLang="en-US" dirty="0"/>
              <a:t>の設定」については別途公式ドキュメントなどを参照</a:t>
            </a:r>
            <a:endParaRPr lang="en-US" altLang="ja-JP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7320170" y="1603656"/>
            <a:ext cx="4248000" cy="4680650"/>
          </a:xfrm>
          <a:prstGeom prst="roundRect">
            <a:avLst>
              <a:gd name="adj" fmla="val 4369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導入イメージ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7455118" y="1772769"/>
            <a:ext cx="3482687" cy="3888033"/>
          </a:xfrm>
          <a:prstGeom prst="roundRect">
            <a:avLst>
              <a:gd name="adj" fmla="val 2641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+mn-ea"/>
              </a:rPr>
              <a:t>前提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7987594" y="2180851"/>
            <a:ext cx="2768091" cy="432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latin typeface="+mn-ea"/>
              </a:rPr>
              <a:t>OASE</a:t>
            </a:r>
            <a:r>
              <a:rPr lang="ja-JP" altLang="en-US" sz="1400" b="1" dirty="0">
                <a:latin typeface="+mn-ea"/>
              </a:rPr>
              <a:t>インストール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987594" y="2764792"/>
            <a:ext cx="2768091" cy="432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メールドライバ</a:t>
            </a:r>
            <a:r>
              <a:rPr kumimoji="1" lang="ja-JP" altLang="en-US" sz="1400" b="1" dirty="0">
                <a:latin typeface="+mn-ea"/>
              </a:rPr>
              <a:t>インストール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7987594" y="3360163"/>
            <a:ext cx="2768091" cy="432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メールの送信確認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7455118" y="5805330"/>
            <a:ext cx="3482687" cy="359543"/>
          </a:xfrm>
          <a:prstGeom prst="roundRect">
            <a:avLst>
              <a:gd name="adj" fmla="val 13488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Prometheus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連携（本書）実行可能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>
            <a:off x="9196461" y="2595366"/>
            <a:ext cx="0" cy="1801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線矢印コネクタ 15"/>
          <p:cNvCxnSpPr/>
          <p:nvPr/>
        </p:nvCxnSpPr>
        <p:spPr bwMode="auto">
          <a:xfrm>
            <a:off x="9196461" y="3191198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矢印コネクタ 16"/>
          <p:cNvCxnSpPr/>
          <p:nvPr/>
        </p:nvCxnSpPr>
        <p:spPr bwMode="auto">
          <a:xfrm>
            <a:off x="9196461" y="5540150"/>
            <a:ext cx="0" cy="27544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片側の 2 つの角を丸めた四角形 17"/>
          <p:cNvSpPr/>
          <p:nvPr/>
        </p:nvSpPr>
        <p:spPr bwMode="auto">
          <a:xfrm rot="16200000">
            <a:off x="7651048" y="2162852"/>
            <a:ext cx="432000" cy="468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①</a:t>
            </a:r>
          </a:p>
        </p:txBody>
      </p:sp>
      <p:sp>
        <p:nvSpPr>
          <p:cNvPr id="19" name="片側の 2 つの角を丸めた四角形 18"/>
          <p:cNvSpPr/>
          <p:nvPr/>
        </p:nvSpPr>
        <p:spPr bwMode="auto">
          <a:xfrm rot="16200000">
            <a:off x="7651048" y="2746793"/>
            <a:ext cx="432000" cy="468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②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20" name="片側の 2 つの角を丸めた四角形 19"/>
          <p:cNvSpPr/>
          <p:nvPr/>
        </p:nvSpPr>
        <p:spPr bwMode="auto">
          <a:xfrm rot="16200000">
            <a:off x="7651048" y="3342164"/>
            <a:ext cx="432000" cy="468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③</a:t>
            </a:r>
          </a:p>
        </p:txBody>
      </p:sp>
      <p:sp>
        <p:nvSpPr>
          <p:cNvPr id="21" name="角丸四角形 20"/>
          <p:cNvSpPr/>
          <p:nvPr/>
        </p:nvSpPr>
        <p:spPr bwMode="auto">
          <a:xfrm>
            <a:off x="7982683" y="4533760"/>
            <a:ext cx="2768091" cy="432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Prometheus</a:t>
            </a:r>
            <a:r>
              <a:rPr lang="ja-JP" altLang="en-US" sz="1400" b="1" dirty="0">
                <a:latin typeface="+mn-ea"/>
              </a:rPr>
              <a:t>のインストール</a:t>
            </a:r>
            <a:endParaRPr lang="en-US" altLang="ja-JP" sz="1400" b="1" dirty="0">
              <a:latin typeface="+mn-ea"/>
            </a:endParaRPr>
          </a:p>
        </p:txBody>
      </p:sp>
      <p:cxnSp>
        <p:nvCxnSpPr>
          <p:cNvPr id="22" name="直線矢印コネクタ 21"/>
          <p:cNvCxnSpPr/>
          <p:nvPr/>
        </p:nvCxnSpPr>
        <p:spPr bwMode="auto">
          <a:xfrm>
            <a:off x="9191550" y="4372167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片側の 2 つの角を丸めた四角形 22"/>
          <p:cNvSpPr/>
          <p:nvPr/>
        </p:nvSpPr>
        <p:spPr bwMode="auto">
          <a:xfrm rot="16200000">
            <a:off x="7646137" y="4515761"/>
            <a:ext cx="432000" cy="468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⑤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995982" y="3944227"/>
            <a:ext cx="2768091" cy="432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Prometheus</a:t>
            </a:r>
            <a:r>
              <a:rPr lang="ja-JP" altLang="en-US" sz="1400" b="1" dirty="0">
                <a:latin typeface="+mn-ea"/>
              </a:rPr>
              <a:t>アダプタ</a:t>
            </a:r>
            <a:endParaRPr lang="en-US" altLang="ja-JP" sz="1400" b="1" dirty="0">
              <a:latin typeface="+mn-ea"/>
            </a:endParaRPr>
          </a:p>
          <a:p>
            <a:pPr algn="ctr"/>
            <a:r>
              <a:rPr lang="ja-JP" altLang="en-US" sz="1400" b="1" dirty="0">
                <a:latin typeface="+mn-ea"/>
              </a:rPr>
              <a:t>インストール</a:t>
            </a:r>
            <a:endParaRPr lang="en-US" altLang="ja-JP" sz="1400" b="1" dirty="0">
              <a:latin typeface="+mn-ea"/>
            </a:endParaRPr>
          </a:p>
        </p:txBody>
      </p:sp>
      <p:cxnSp>
        <p:nvCxnSpPr>
          <p:cNvPr id="25" name="直線矢印コネクタ 24"/>
          <p:cNvCxnSpPr/>
          <p:nvPr/>
        </p:nvCxnSpPr>
        <p:spPr bwMode="auto">
          <a:xfrm>
            <a:off x="9204849" y="3781683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片側の 2 つの角を丸めた四角形 25"/>
          <p:cNvSpPr/>
          <p:nvPr/>
        </p:nvSpPr>
        <p:spPr bwMode="auto">
          <a:xfrm rot="16200000">
            <a:off x="7659436" y="3925982"/>
            <a:ext cx="432000" cy="468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④</a:t>
            </a:r>
          </a:p>
        </p:txBody>
      </p:sp>
      <p:sp>
        <p:nvSpPr>
          <p:cNvPr id="27" name="角丸四角形 26"/>
          <p:cNvSpPr/>
          <p:nvPr/>
        </p:nvSpPr>
        <p:spPr bwMode="auto">
          <a:xfrm>
            <a:off x="7982683" y="5119809"/>
            <a:ext cx="2768091" cy="432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Prometheus</a:t>
            </a:r>
            <a:r>
              <a:rPr lang="ja-JP" altLang="en-US" sz="1400" b="1" dirty="0">
                <a:latin typeface="+mn-ea"/>
              </a:rPr>
              <a:t>の設定</a:t>
            </a:r>
            <a:endParaRPr lang="en-US" altLang="ja-JP" sz="1400" b="1" dirty="0">
              <a:latin typeface="+mn-ea"/>
            </a:endParaRPr>
          </a:p>
        </p:txBody>
      </p:sp>
      <p:cxnSp>
        <p:nvCxnSpPr>
          <p:cNvPr id="28" name="直線矢印コネクタ 27"/>
          <p:cNvCxnSpPr/>
          <p:nvPr/>
        </p:nvCxnSpPr>
        <p:spPr bwMode="auto">
          <a:xfrm>
            <a:off x="9191550" y="4956475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片側の 2 つの角を丸めた四角形 29"/>
          <p:cNvSpPr/>
          <p:nvPr/>
        </p:nvSpPr>
        <p:spPr bwMode="auto">
          <a:xfrm rot="16200000">
            <a:off x="7646137" y="5101810"/>
            <a:ext cx="432000" cy="468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285257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 Prometheus</a:t>
            </a:r>
            <a:r>
              <a:rPr lang="ja-JP" altLang="en-US" dirty="0"/>
              <a:t>連携</a:t>
            </a:r>
            <a:r>
              <a:rPr lang="en-US" altLang="ja-JP" dirty="0"/>
              <a:t>【</a:t>
            </a:r>
            <a:r>
              <a:rPr lang="ja-JP" altLang="en-US" dirty="0"/>
              <a:t>実習</a:t>
            </a:r>
            <a:r>
              <a:rPr lang="en-US" altLang="ja-JP" dirty="0"/>
              <a:t>】</a:t>
            </a:r>
            <a:r>
              <a:rPr lang="ja-JP" altLang="en-US" dirty="0"/>
              <a:t>について 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Prometheus</a:t>
            </a:r>
            <a:r>
              <a:rPr kumimoji="1" lang="ja-JP" altLang="en-US" b="1" dirty="0"/>
              <a:t>連携メニュー概要</a:t>
            </a:r>
            <a:endParaRPr kumimoji="1" lang="en-US" altLang="ja-JP" b="1" dirty="0"/>
          </a:p>
          <a:p>
            <a:pPr marL="144000" indent="0">
              <a:buNone/>
            </a:pPr>
            <a:r>
              <a:rPr kumimoji="1" lang="en-US" altLang="ja-JP" sz="1600" dirty="0"/>
              <a:t>Prometheus</a:t>
            </a:r>
            <a:r>
              <a:rPr kumimoji="1" lang="ja-JP" altLang="en-US" sz="1600" dirty="0"/>
              <a:t>との連携では、下記のメニューを操作します。</a:t>
            </a:r>
            <a:endParaRPr kumimoji="1" lang="en-US" altLang="ja-JP" sz="1600" dirty="0"/>
          </a:p>
          <a:p>
            <a:pPr marL="144000" indent="0">
              <a:buNone/>
            </a:pPr>
            <a:r>
              <a:rPr lang="ja-JP" altLang="en-US" sz="1600" dirty="0"/>
              <a:t>それぞれのメニュー機能についての説明は、</a:t>
            </a:r>
            <a:r>
              <a:rPr lang="en-US" altLang="ja-JP" sz="1600" dirty="0"/>
              <a:t>Exastro OASE</a:t>
            </a:r>
            <a:r>
              <a:rPr lang="ja-JP" altLang="en-US" sz="1600" dirty="0"/>
              <a:t>の公式マニュアル集である</a:t>
            </a:r>
            <a:r>
              <a:rPr lang="en-US" altLang="ja-JP" sz="1600" dirty="0"/>
              <a:t> </a:t>
            </a:r>
            <a:r>
              <a:rPr lang="en-US" altLang="ja-JP" sz="1600" dirty="0" err="1">
                <a:hlinkClick r:id="rId2"/>
              </a:rPr>
              <a:t>OASE_docs</a:t>
            </a:r>
            <a:r>
              <a:rPr lang="en-US" altLang="ja-JP" sz="1600" dirty="0"/>
              <a:t> </a:t>
            </a:r>
            <a:r>
              <a:rPr lang="ja-JP" altLang="en-US" sz="1600" dirty="0"/>
              <a:t>をご参照ください。</a:t>
            </a:r>
            <a:endParaRPr lang="en-US" altLang="ja-JP" sz="1600" dirty="0"/>
          </a:p>
          <a:p>
            <a:pPr marL="144000" indent="0">
              <a:buNone/>
            </a:pPr>
            <a:endParaRPr kumimoji="1" lang="ja-JP" altLang="en-US" sz="1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06" y="2389746"/>
            <a:ext cx="8229196" cy="3908611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9116808" y="2406129"/>
            <a:ext cx="2782676" cy="131091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03911"/>
              </p:ext>
            </p:extLst>
          </p:nvPr>
        </p:nvGraphicFramePr>
        <p:xfrm>
          <a:off x="9387990" y="2730550"/>
          <a:ext cx="2090672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90672">
                  <a:extLst>
                    <a:ext uri="{9D8B030D-6E8A-4147-A177-3AD203B41FA5}">
                      <a16:colId xmlns:a16="http://schemas.microsoft.com/office/drawing/2014/main" val="3541347716"/>
                    </a:ext>
                  </a:extLst>
                </a:gridCol>
              </a:tblGrid>
              <a:tr h="285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画面名称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38788"/>
                  </a:ext>
                </a:extLst>
              </a:tr>
              <a:tr h="285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アクション設定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44169"/>
                  </a:ext>
                </a:extLst>
              </a:tr>
              <a:tr h="285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監視アダプタ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36783"/>
                  </a:ext>
                </a:extLst>
              </a:tr>
            </a:tbl>
          </a:graphicData>
        </a:graphic>
      </p:graphicFrame>
      <p:cxnSp>
        <p:nvCxnSpPr>
          <p:cNvPr id="7" name="直線コネクタ 6"/>
          <p:cNvCxnSpPr>
            <a:stCxn id="15" idx="3"/>
            <a:endCxn id="5" idx="1"/>
          </p:cNvCxnSpPr>
          <p:nvPr/>
        </p:nvCxnSpPr>
        <p:spPr bwMode="auto">
          <a:xfrm>
            <a:off x="3228996" y="2506393"/>
            <a:ext cx="5887812" cy="55519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9151770" y="2475213"/>
            <a:ext cx="237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カテゴリ：システム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9116808" y="3913151"/>
            <a:ext cx="2782676" cy="256881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88095" y="4067053"/>
            <a:ext cx="237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カテゴリ：ルール</a:t>
            </a: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55739"/>
              </p:ext>
            </p:extLst>
          </p:nvPr>
        </p:nvGraphicFramePr>
        <p:xfrm>
          <a:off x="9431921" y="4448875"/>
          <a:ext cx="2113718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13718">
                  <a:extLst>
                    <a:ext uri="{9D8B030D-6E8A-4147-A177-3AD203B41FA5}">
                      <a16:colId xmlns:a16="http://schemas.microsoft.com/office/drawing/2014/main" val="2496991478"/>
                    </a:ext>
                  </a:extLst>
                </a:gridCol>
              </a:tblGrid>
              <a:tr h="2836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画面名称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01813"/>
                  </a:ext>
                </a:extLst>
              </a:tr>
              <a:tr h="2836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ディシジョンテーブル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1180"/>
                  </a:ext>
                </a:extLst>
              </a:tr>
              <a:tr h="2836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トークン払い出し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58517"/>
                  </a:ext>
                </a:extLst>
              </a:tr>
              <a:tr h="2836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ルール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751069"/>
                  </a:ext>
                </a:extLst>
              </a:tr>
              <a:tr h="2836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リクエスト履歴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482564"/>
                  </a:ext>
                </a:extLst>
              </a:tr>
              <a:tr h="2836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アクション履歴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974212"/>
                  </a:ext>
                </a:extLst>
              </a:tr>
            </a:tbl>
          </a:graphicData>
        </a:graphic>
      </p:graphicFrame>
      <p:cxnSp>
        <p:nvCxnSpPr>
          <p:cNvPr id="12" name="直線コネクタ 11"/>
          <p:cNvCxnSpPr>
            <a:stCxn id="13" idx="2"/>
            <a:endCxn id="9" idx="1"/>
          </p:cNvCxnSpPr>
          <p:nvPr/>
        </p:nvCxnSpPr>
        <p:spPr bwMode="auto">
          <a:xfrm>
            <a:off x="1919420" y="2623039"/>
            <a:ext cx="7197388" cy="257452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 bwMode="auto">
          <a:xfrm>
            <a:off x="1487360" y="2389747"/>
            <a:ext cx="864120" cy="23329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63B2CDB-E1DF-4901-B210-8A5108AA8B9D}"/>
              </a:ext>
            </a:extLst>
          </p:cNvPr>
          <p:cNvSpPr/>
          <p:nvPr/>
        </p:nvSpPr>
        <p:spPr bwMode="auto">
          <a:xfrm>
            <a:off x="2364876" y="2389747"/>
            <a:ext cx="864120" cy="23329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830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　</a:t>
            </a:r>
            <a:r>
              <a:rPr lang="ja-JP" altLang="en-US" dirty="0"/>
              <a:t>シナリオ説明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83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本書のシナリオ </a:t>
            </a:r>
            <a:r>
              <a:rPr lang="en-US" altLang="ja-JP" dirty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シナリオ</a:t>
            </a:r>
            <a:endParaRPr kumimoji="1" lang="en-US" altLang="ja-JP" b="1" dirty="0"/>
          </a:p>
          <a:p>
            <a:pPr indent="0">
              <a:buNone/>
            </a:pPr>
            <a:r>
              <a:rPr lang="ja-JP" altLang="en-US" sz="1600" dirty="0"/>
              <a:t>下図は本書で実行するシナリオのイメージです。</a:t>
            </a:r>
            <a:br>
              <a:rPr lang="en-US" altLang="ja-JP" sz="1600" dirty="0"/>
            </a:br>
            <a:r>
              <a:rPr lang="ja-JP" altLang="en-US" sz="1600" dirty="0"/>
              <a:t>監視対象のインスタンスが</a:t>
            </a:r>
            <a:r>
              <a:rPr lang="en-US" altLang="ja-JP" sz="1600" dirty="0"/>
              <a:t> Down </a:t>
            </a:r>
            <a:r>
              <a:rPr lang="ja-JP" altLang="en-US" sz="1600" dirty="0"/>
              <a:t>することでアラートが発生し、</a:t>
            </a:r>
            <a:r>
              <a:rPr lang="en-US" altLang="ja-JP" sz="1600" dirty="0"/>
              <a:t>OASE </a:t>
            </a:r>
            <a:r>
              <a:rPr lang="ja-JP" altLang="en-US" sz="1600" dirty="0"/>
              <a:t>が連動してアクションを実行します。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/>
              <a:t>※</a:t>
            </a:r>
            <a:r>
              <a:rPr lang="ja-JP" altLang="en-US" sz="1600" dirty="0"/>
              <a:t>実際には、監視対象のインスタンスにある </a:t>
            </a:r>
            <a:r>
              <a:rPr lang="en-US" altLang="ja-JP" sz="1600" dirty="0"/>
              <a:t>Node Exporter </a:t>
            </a:r>
            <a:r>
              <a:rPr lang="ja-JP" altLang="en-US" sz="1600" dirty="0"/>
              <a:t>のコンテナを停止させる。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endParaRPr kumimoji="1" lang="en-US" altLang="ja-JP" sz="1600" dirty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endParaRPr kumimoji="1" lang="en-US" altLang="ja-JP" sz="1600" dirty="0"/>
          </a:p>
        </p:txBody>
      </p:sp>
      <p:grpSp>
        <p:nvGrpSpPr>
          <p:cNvPr id="25" name="グループ化 24"/>
          <p:cNvGrpSpPr>
            <a:grpSpLocks noChangeAspect="1"/>
          </p:cNvGrpSpPr>
          <p:nvPr/>
        </p:nvGrpSpPr>
        <p:grpSpPr bwMode="gray">
          <a:xfrm>
            <a:off x="936671" y="3150425"/>
            <a:ext cx="929889" cy="1600620"/>
            <a:chOff x="5936838" y="1169393"/>
            <a:chExt cx="484187" cy="833438"/>
          </a:xfrm>
        </p:grpSpPr>
        <p:sp>
          <p:nvSpPr>
            <p:cNvPr id="27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33" name="フリーフォーム 3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551230" y="4941106"/>
            <a:ext cx="1730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監視対象サーバ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03640" y="4931695"/>
            <a:ext cx="208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Prometheus</a:t>
            </a:r>
            <a:r>
              <a:rPr lang="ja-JP" altLang="en-US" sz="1600" dirty="0"/>
              <a:t>サーバ</a:t>
            </a:r>
            <a:endParaRPr kumimoji="1" lang="ja-JP" altLang="en-US" sz="16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814002" y="4946772"/>
            <a:ext cx="140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OASE</a:t>
            </a:r>
            <a:r>
              <a:rPr lang="ja-JP" altLang="en-US" sz="1600" dirty="0"/>
              <a:t>サーバ</a:t>
            </a:r>
            <a:endParaRPr kumimoji="1" lang="ja-JP" altLang="en-US" sz="1600" dirty="0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354CE80-49FB-4388-83BA-94DF9E40A5E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743728" y="3514955"/>
            <a:ext cx="1551496" cy="1089802"/>
            <a:chOff x="-1828973" y="2716213"/>
            <a:chExt cx="2020481" cy="1419225"/>
          </a:xfrm>
        </p:grpSpPr>
        <p:sp>
          <p:nvSpPr>
            <p:cNvPr id="49" name="フリーフォーム: 図形 349">
              <a:extLst>
                <a:ext uri="{FF2B5EF4-FFF2-40B4-BE49-F238E27FC236}">
                  <a16:creationId xmlns:a16="http://schemas.microsoft.com/office/drawing/2014/main" id="{60755967-856B-4CFA-ABED-87AE21916C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1828973" y="2716213"/>
              <a:ext cx="2020481" cy="1419225"/>
            </a:xfrm>
            <a:custGeom>
              <a:avLst/>
              <a:gdLst>
                <a:gd name="connsiteX0" fmla="*/ 915581 w 2020481"/>
                <a:gd name="connsiteY0" fmla="*/ 898525 h 1419225"/>
                <a:gd name="connsiteX1" fmla="*/ 937889 w 2020481"/>
                <a:gd name="connsiteY1" fmla="*/ 930275 h 1419225"/>
                <a:gd name="connsiteX2" fmla="*/ 1157782 w 2020481"/>
                <a:gd name="connsiteY2" fmla="*/ 917575 h 1419225"/>
                <a:gd name="connsiteX3" fmla="*/ 1266135 w 2020481"/>
                <a:gd name="connsiteY3" fmla="*/ 1006475 h 1419225"/>
                <a:gd name="connsiteX4" fmla="*/ 1342619 w 2020481"/>
                <a:gd name="connsiteY4" fmla="*/ 1006475 h 1419225"/>
                <a:gd name="connsiteX5" fmla="*/ 1342619 w 2020481"/>
                <a:gd name="connsiteY5" fmla="*/ 898525 h 1419225"/>
                <a:gd name="connsiteX6" fmla="*/ 915581 w 2020481"/>
                <a:gd name="connsiteY6" fmla="*/ 898525 h 1419225"/>
                <a:gd name="connsiteX7" fmla="*/ 847905 w 2020481"/>
                <a:gd name="connsiteY7" fmla="*/ 123825 h 1419225"/>
                <a:gd name="connsiteX8" fmla="*/ 1956580 w 2020481"/>
                <a:gd name="connsiteY8" fmla="*/ 123825 h 1419225"/>
                <a:gd name="connsiteX9" fmla="*/ 1982141 w 2020481"/>
                <a:gd name="connsiteY9" fmla="*/ 149413 h 1419225"/>
                <a:gd name="connsiteX10" fmla="*/ 1982141 w 2020481"/>
                <a:gd name="connsiteY10" fmla="*/ 872278 h 1419225"/>
                <a:gd name="connsiteX11" fmla="*/ 1956580 w 2020481"/>
                <a:gd name="connsiteY11" fmla="*/ 897867 h 1419225"/>
                <a:gd name="connsiteX12" fmla="*/ 1464546 w 2020481"/>
                <a:gd name="connsiteY12" fmla="*/ 897867 h 1419225"/>
                <a:gd name="connsiteX13" fmla="*/ 1464546 w 2020481"/>
                <a:gd name="connsiteY13" fmla="*/ 1006616 h 1419225"/>
                <a:gd name="connsiteX14" fmla="*/ 1758488 w 2020481"/>
                <a:gd name="connsiteY14" fmla="*/ 1006616 h 1419225"/>
                <a:gd name="connsiteX15" fmla="*/ 1784049 w 2020481"/>
                <a:gd name="connsiteY15" fmla="*/ 1032204 h 1419225"/>
                <a:gd name="connsiteX16" fmla="*/ 1784049 w 2020481"/>
                <a:gd name="connsiteY16" fmla="*/ 1102572 h 1419225"/>
                <a:gd name="connsiteX17" fmla="*/ 1758488 w 2020481"/>
                <a:gd name="connsiteY17" fmla="*/ 1128160 h 1419225"/>
                <a:gd name="connsiteX18" fmla="*/ 1055582 w 2020481"/>
                <a:gd name="connsiteY18" fmla="*/ 1128160 h 1419225"/>
                <a:gd name="connsiteX19" fmla="*/ 889440 w 2020481"/>
                <a:gd name="connsiteY19" fmla="*/ 1140954 h 1419225"/>
                <a:gd name="connsiteX20" fmla="*/ 883050 w 2020481"/>
                <a:gd name="connsiteY20" fmla="*/ 1140954 h 1419225"/>
                <a:gd name="connsiteX21" fmla="*/ 796784 w 2020481"/>
                <a:gd name="connsiteY21" fmla="*/ 1092976 h 1419225"/>
                <a:gd name="connsiteX22" fmla="*/ 726493 w 2020481"/>
                <a:gd name="connsiteY22" fmla="*/ 987425 h 1419225"/>
                <a:gd name="connsiteX23" fmla="*/ 726493 w 2020481"/>
                <a:gd name="connsiteY23" fmla="*/ 1160145 h 1419225"/>
                <a:gd name="connsiteX24" fmla="*/ 1975751 w 2020481"/>
                <a:gd name="connsiteY24" fmla="*/ 1160145 h 1419225"/>
                <a:gd name="connsiteX25" fmla="*/ 2020481 w 2020481"/>
                <a:gd name="connsiteY25" fmla="*/ 1204924 h 1419225"/>
                <a:gd name="connsiteX26" fmla="*/ 1975751 w 2020481"/>
                <a:gd name="connsiteY26" fmla="*/ 1249704 h 1419225"/>
                <a:gd name="connsiteX27" fmla="*/ 726493 w 2020481"/>
                <a:gd name="connsiteY27" fmla="*/ 1249704 h 1419225"/>
                <a:gd name="connsiteX28" fmla="*/ 726493 w 2020481"/>
                <a:gd name="connsiteY28" fmla="*/ 1419225 h 1419225"/>
                <a:gd name="connsiteX29" fmla="*/ 240848 w 2020481"/>
                <a:gd name="connsiteY29" fmla="*/ 1419225 h 1419225"/>
                <a:gd name="connsiteX30" fmla="*/ 240848 w 2020481"/>
                <a:gd name="connsiteY30" fmla="*/ 1144153 h 1419225"/>
                <a:gd name="connsiteX31" fmla="*/ 116242 w 2020481"/>
                <a:gd name="connsiteY31" fmla="*/ 1163344 h 1419225"/>
                <a:gd name="connsiteX32" fmla="*/ 103462 w 2020481"/>
                <a:gd name="connsiteY32" fmla="*/ 1163344 h 1419225"/>
                <a:gd name="connsiteX33" fmla="*/ 17196 w 2020481"/>
                <a:gd name="connsiteY33" fmla="*/ 1118564 h 1419225"/>
                <a:gd name="connsiteX34" fmla="*/ 14001 w 2020481"/>
                <a:gd name="connsiteY34" fmla="*/ 1009815 h 1419225"/>
                <a:gd name="connsiteX35" fmla="*/ 205703 w 2020481"/>
                <a:gd name="connsiteY35" fmla="*/ 657978 h 1419225"/>
                <a:gd name="connsiteX36" fmla="*/ 240848 w 2020481"/>
                <a:gd name="connsiteY36" fmla="*/ 622794 h 1419225"/>
                <a:gd name="connsiteX37" fmla="*/ 483671 w 2020481"/>
                <a:gd name="connsiteY37" fmla="*/ 562022 h 1419225"/>
                <a:gd name="connsiteX38" fmla="*/ 726493 w 2020481"/>
                <a:gd name="connsiteY38" fmla="*/ 625993 h 1419225"/>
                <a:gd name="connsiteX39" fmla="*/ 755249 w 2020481"/>
                <a:gd name="connsiteY39" fmla="*/ 654779 h 1419225"/>
                <a:gd name="connsiteX40" fmla="*/ 822344 w 2020481"/>
                <a:gd name="connsiteY40" fmla="*/ 757132 h 1419225"/>
                <a:gd name="connsiteX41" fmla="*/ 822344 w 2020481"/>
                <a:gd name="connsiteY41" fmla="*/ 149413 h 1419225"/>
                <a:gd name="connsiteX42" fmla="*/ 847905 w 2020481"/>
                <a:gd name="connsiteY42" fmla="*/ 123825 h 1419225"/>
                <a:gd name="connsiteX43" fmla="*/ 483781 w 2020481"/>
                <a:gd name="connsiteY43" fmla="*/ 0 h 1419225"/>
                <a:gd name="connsiteX44" fmla="*/ 704444 w 2020481"/>
                <a:gd name="connsiteY44" fmla="*/ 252413 h 1419225"/>
                <a:gd name="connsiteX45" fmla="*/ 483781 w 2020481"/>
                <a:gd name="connsiteY45" fmla="*/ 504826 h 1419225"/>
                <a:gd name="connsiteX46" fmla="*/ 263118 w 2020481"/>
                <a:gd name="connsiteY46" fmla="*/ 252413 h 1419225"/>
                <a:gd name="connsiteX47" fmla="*/ 483781 w 2020481"/>
                <a:gd name="connsiteY47" fmla="*/ 0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020481" h="1419225">
                  <a:moveTo>
                    <a:pt x="915581" y="898525"/>
                  </a:moveTo>
                  <a:cubicBezTo>
                    <a:pt x="915581" y="898525"/>
                    <a:pt x="915581" y="898525"/>
                    <a:pt x="937889" y="930275"/>
                  </a:cubicBezTo>
                  <a:cubicBezTo>
                    <a:pt x="937889" y="930275"/>
                    <a:pt x="937889" y="930275"/>
                    <a:pt x="1157782" y="917575"/>
                  </a:cubicBezTo>
                  <a:cubicBezTo>
                    <a:pt x="1211958" y="914400"/>
                    <a:pt x="1259761" y="952500"/>
                    <a:pt x="1266135" y="1006475"/>
                  </a:cubicBezTo>
                  <a:cubicBezTo>
                    <a:pt x="1288443" y="1006475"/>
                    <a:pt x="1313937" y="1006475"/>
                    <a:pt x="1342619" y="1006475"/>
                  </a:cubicBezTo>
                  <a:cubicBezTo>
                    <a:pt x="1342619" y="1006475"/>
                    <a:pt x="1342619" y="1006475"/>
                    <a:pt x="1342619" y="898525"/>
                  </a:cubicBezTo>
                  <a:cubicBezTo>
                    <a:pt x="1342619" y="898525"/>
                    <a:pt x="1339432" y="898525"/>
                    <a:pt x="915581" y="898525"/>
                  </a:cubicBezTo>
                  <a:close/>
                  <a:moveTo>
                    <a:pt x="847905" y="123825"/>
                  </a:moveTo>
                  <a:cubicBezTo>
                    <a:pt x="847905" y="123825"/>
                    <a:pt x="847905" y="123825"/>
                    <a:pt x="1956580" y="123825"/>
                  </a:cubicBezTo>
                  <a:cubicBezTo>
                    <a:pt x="1972556" y="123825"/>
                    <a:pt x="1982141" y="133421"/>
                    <a:pt x="1982141" y="149413"/>
                  </a:cubicBezTo>
                  <a:cubicBezTo>
                    <a:pt x="1982141" y="149413"/>
                    <a:pt x="1982141" y="149413"/>
                    <a:pt x="1982141" y="872278"/>
                  </a:cubicBezTo>
                  <a:cubicBezTo>
                    <a:pt x="1982141" y="885073"/>
                    <a:pt x="1972556" y="897867"/>
                    <a:pt x="1956580" y="897867"/>
                  </a:cubicBezTo>
                  <a:cubicBezTo>
                    <a:pt x="1956580" y="897867"/>
                    <a:pt x="1956580" y="897867"/>
                    <a:pt x="1464546" y="897867"/>
                  </a:cubicBezTo>
                  <a:cubicBezTo>
                    <a:pt x="1464546" y="897867"/>
                    <a:pt x="1464546" y="897867"/>
                    <a:pt x="1464546" y="1006616"/>
                  </a:cubicBezTo>
                  <a:cubicBezTo>
                    <a:pt x="1464546" y="1006616"/>
                    <a:pt x="1464546" y="1006616"/>
                    <a:pt x="1758488" y="1006616"/>
                  </a:cubicBezTo>
                  <a:cubicBezTo>
                    <a:pt x="1774464" y="1006616"/>
                    <a:pt x="1784049" y="1016212"/>
                    <a:pt x="1784049" y="1032204"/>
                  </a:cubicBezTo>
                  <a:cubicBezTo>
                    <a:pt x="1784049" y="1032204"/>
                    <a:pt x="1784049" y="1032204"/>
                    <a:pt x="1784049" y="1102572"/>
                  </a:cubicBezTo>
                  <a:cubicBezTo>
                    <a:pt x="1784049" y="1118564"/>
                    <a:pt x="1774464" y="1128160"/>
                    <a:pt x="1758488" y="1128160"/>
                  </a:cubicBezTo>
                  <a:cubicBezTo>
                    <a:pt x="1758488" y="1128160"/>
                    <a:pt x="1758488" y="1128160"/>
                    <a:pt x="1055582" y="1128160"/>
                  </a:cubicBezTo>
                  <a:cubicBezTo>
                    <a:pt x="1055582" y="1128160"/>
                    <a:pt x="1055582" y="1128160"/>
                    <a:pt x="889440" y="1140954"/>
                  </a:cubicBezTo>
                  <a:cubicBezTo>
                    <a:pt x="886245" y="1140954"/>
                    <a:pt x="883050" y="1140954"/>
                    <a:pt x="883050" y="1140954"/>
                  </a:cubicBezTo>
                  <a:cubicBezTo>
                    <a:pt x="847905" y="1140954"/>
                    <a:pt x="815954" y="1121763"/>
                    <a:pt x="796784" y="1092976"/>
                  </a:cubicBezTo>
                  <a:cubicBezTo>
                    <a:pt x="796784" y="1092976"/>
                    <a:pt x="796784" y="1092976"/>
                    <a:pt x="726493" y="987425"/>
                  </a:cubicBezTo>
                  <a:cubicBezTo>
                    <a:pt x="726493" y="1048197"/>
                    <a:pt x="726493" y="1105770"/>
                    <a:pt x="726493" y="1160145"/>
                  </a:cubicBezTo>
                  <a:cubicBezTo>
                    <a:pt x="854295" y="1160145"/>
                    <a:pt x="1247283" y="1160145"/>
                    <a:pt x="1975751" y="1160145"/>
                  </a:cubicBezTo>
                  <a:cubicBezTo>
                    <a:pt x="2001311" y="1160145"/>
                    <a:pt x="2020481" y="1179336"/>
                    <a:pt x="2020481" y="1204924"/>
                  </a:cubicBezTo>
                  <a:cubicBezTo>
                    <a:pt x="2020481" y="1230513"/>
                    <a:pt x="2001311" y="1249704"/>
                    <a:pt x="1975751" y="1249704"/>
                  </a:cubicBezTo>
                  <a:cubicBezTo>
                    <a:pt x="1975751" y="1249704"/>
                    <a:pt x="1598737" y="1249704"/>
                    <a:pt x="726493" y="1249704"/>
                  </a:cubicBezTo>
                  <a:cubicBezTo>
                    <a:pt x="726493" y="1342461"/>
                    <a:pt x="726493" y="1409630"/>
                    <a:pt x="726493" y="1419225"/>
                  </a:cubicBezTo>
                  <a:cubicBezTo>
                    <a:pt x="726493" y="1419225"/>
                    <a:pt x="726493" y="1419225"/>
                    <a:pt x="240848" y="1419225"/>
                  </a:cubicBezTo>
                  <a:cubicBezTo>
                    <a:pt x="240848" y="1361652"/>
                    <a:pt x="240848" y="1259299"/>
                    <a:pt x="240848" y="1144153"/>
                  </a:cubicBezTo>
                  <a:cubicBezTo>
                    <a:pt x="240848" y="1144153"/>
                    <a:pt x="240848" y="1144153"/>
                    <a:pt x="116242" y="1163344"/>
                  </a:cubicBezTo>
                  <a:cubicBezTo>
                    <a:pt x="113047" y="1163344"/>
                    <a:pt x="106657" y="1163344"/>
                    <a:pt x="103462" y="1163344"/>
                  </a:cubicBezTo>
                  <a:cubicBezTo>
                    <a:pt x="68317" y="1163344"/>
                    <a:pt x="36366" y="1147351"/>
                    <a:pt x="17196" y="1118564"/>
                  </a:cubicBezTo>
                  <a:cubicBezTo>
                    <a:pt x="-5169" y="1086579"/>
                    <a:pt x="-5169" y="1044998"/>
                    <a:pt x="14001" y="1009815"/>
                  </a:cubicBezTo>
                  <a:cubicBezTo>
                    <a:pt x="14001" y="1009815"/>
                    <a:pt x="14001" y="1009815"/>
                    <a:pt x="205703" y="657978"/>
                  </a:cubicBezTo>
                  <a:cubicBezTo>
                    <a:pt x="215288" y="645184"/>
                    <a:pt x="224873" y="632390"/>
                    <a:pt x="240848" y="622794"/>
                  </a:cubicBezTo>
                  <a:cubicBezTo>
                    <a:pt x="240848" y="622794"/>
                    <a:pt x="285579" y="562022"/>
                    <a:pt x="483671" y="562022"/>
                  </a:cubicBezTo>
                  <a:cubicBezTo>
                    <a:pt x="681763" y="562022"/>
                    <a:pt x="726493" y="625993"/>
                    <a:pt x="726493" y="625993"/>
                  </a:cubicBezTo>
                  <a:cubicBezTo>
                    <a:pt x="739273" y="632390"/>
                    <a:pt x="748859" y="641985"/>
                    <a:pt x="755249" y="654779"/>
                  </a:cubicBezTo>
                  <a:cubicBezTo>
                    <a:pt x="755249" y="654779"/>
                    <a:pt x="755249" y="654779"/>
                    <a:pt x="822344" y="757132"/>
                  </a:cubicBezTo>
                  <a:cubicBezTo>
                    <a:pt x="822344" y="657978"/>
                    <a:pt x="822344" y="478861"/>
                    <a:pt x="822344" y="149413"/>
                  </a:cubicBezTo>
                  <a:cubicBezTo>
                    <a:pt x="822344" y="133421"/>
                    <a:pt x="835124" y="123825"/>
                    <a:pt x="847905" y="123825"/>
                  </a:cubicBezTo>
                  <a:close/>
                  <a:moveTo>
                    <a:pt x="483781" y="0"/>
                  </a:moveTo>
                  <a:cubicBezTo>
                    <a:pt x="605650" y="0"/>
                    <a:pt x="704444" y="113009"/>
                    <a:pt x="704444" y="252413"/>
                  </a:cubicBezTo>
                  <a:cubicBezTo>
                    <a:pt x="704444" y="391817"/>
                    <a:pt x="605650" y="504826"/>
                    <a:pt x="483781" y="504826"/>
                  </a:cubicBezTo>
                  <a:cubicBezTo>
                    <a:pt x="361912" y="504826"/>
                    <a:pt x="263118" y="391817"/>
                    <a:pt x="263118" y="252413"/>
                  </a:cubicBezTo>
                  <a:cubicBezTo>
                    <a:pt x="263118" y="113009"/>
                    <a:pt x="361912" y="0"/>
                    <a:pt x="4837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0" name="フリーフォーム: 図形 348">
              <a:extLst>
                <a:ext uri="{FF2B5EF4-FFF2-40B4-BE49-F238E27FC236}">
                  <a16:creationId xmlns:a16="http://schemas.microsoft.com/office/drawing/2014/main" id="{4735829D-753B-4B7D-B63B-8C680F7E38E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929267" y="2933701"/>
              <a:ext cx="985838" cy="587375"/>
            </a:xfrm>
            <a:custGeom>
              <a:avLst/>
              <a:gdLst>
                <a:gd name="connsiteX0" fmla="*/ 641350 w 985838"/>
                <a:gd name="connsiteY0" fmla="*/ 334962 h 587375"/>
                <a:gd name="connsiteX1" fmla="*/ 688975 w 985838"/>
                <a:gd name="connsiteY1" fmla="*/ 473075 h 587375"/>
                <a:gd name="connsiteX2" fmla="*/ 717550 w 985838"/>
                <a:gd name="connsiteY2" fmla="*/ 441325 h 587375"/>
                <a:gd name="connsiteX3" fmla="*/ 763588 w 985838"/>
                <a:gd name="connsiteY3" fmla="*/ 485775 h 587375"/>
                <a:gd name="connsiteX4" fmla="*/ 792163 w 985838"/>
                <a:gd name="connsiteY4" fmla="*/ 457200 h 587375"/>
                <a:gd name="connsiteX5" fmla="*/ 747713 w 985838"/>
                <a:gd name="connsiteY5" fmla="*/ 412750 h 587375"/>
                <a:gd name="connsiteX6" fmla="*/ 779463 w 985838"/>
                <a:gd name="connsiteY6" fmla="*/ 382587 h 587375"/>
                <a:gd name="connsiteX7" fmla="*/ 215900 w 985838"/>
                <a:gd name="connsiteY7" fmla="*/ 146050 h 587375"/>
                <a:gd name="connsiteX8" fmla="*/ 215900 w 985838"/>
                <a:gd name="connsiteY8" fmla="*/ 444500 h 587375"/>
                <a:gd name="connsiteX9" fmla="*/ 631825 w 985838"/>
                <a:gd name="connsiteY9" fmla="*/ 444500 h 587375"/>
                <a:gd name="connsiteX10" fmla="*/ 615950 w 985838"/>
                <a:gd name="connsiteY10" fmla="*/ 400050 h 587375"/>
                <a:gd name="connsiteX11" fmla="*/ 261938 w 985838"/>
                <a:gd name="connsiteY11" fmla="*/ 400050 h 587375"/>
                <a:gd name="connsiteX12" fmla="*/ 261938 w 985838"/>
                <a:gd name="connsiteY12" fmla="*/ 192087 h 587375"/>
                <a:gd name="connsiteX13" fmla="*/ 723900 w 985838"/>
                <a:gd name="connsiteY13" fmla="*/ 192087 h 587375"/>
                <a:gd name="connsiteX14" fmla="*/ 723900 w 985838"/>
                <a:gd name="connsiteY14" fmla="*/ 315912 h 587375"/>
                <a:gd name="connsiteX15" fmla="*/ 769938 w 985838"/>
                <a:gd name="connsiteY15" fmla="*/ 331787 h 587375"/>
                <a:gd name="connsiteX16" fmla="*/ 769938 w 985838"/>
                <a:gd name="connsiteY16" fmla="*/ 146050 h 587375"/>
                <a:gd name="connsiteX17" fmla="*/ 0 w 985838"/>
                <a:gd name="connsiteY17" fmla="*/ 0 h 587375"/>
                <a:gd name="connsiteX18" fmla="*/ 985838 w 985838"/>
                <a:gd name="connsiteY18" fmla="*/ 0 h 587375"/>
                <a:gd name="connsiteX19" fmla="*/ 985838 w 985838"/>
                <a:gd name="connsiteY19" fmla="*/ 587375 h 587375"/>
                <a:gd name="connsiteX20" fmla="*/ 0 w 985838"/>
                <a:gd name="connsiteY20" fmla="*/ 587375 h 58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5838" h="587375">
                  <a:moveTo>
                    <a:pt x="641350" y="334962"/>
                  </a:moveTo>
                  <a:lnTo>
                    <a:pt x="688975" y="473075"/>
                  </a:lnTo>
                  <a:lnTo>
                    <a:pt x="717550" y="441325"/>
                  </a:lnTo>
                  <a:lnTo>
                    <a:pt x="763588" y="485775"/>
                  </a:lnTo>
                  <a:lnTo>
                    <a:pt x="792163" y="457200"/>
                  </a:lnTo>
                  <a:lnTo>
                    <a:pt x="747713" y="412750"/>
                  </a:lnTo>
                  <a:lnTo>
                    <a:pt x="779463" y="382587"/>
                  </a:lnTo>
                  <a:close/>
                  <a:moveTo>
                    <a:pt x="215900" y="146050"/>
                  </a:moveTo>
                  <a:lnTo>
                    <a:pt x="215900" y="444500"/>
                  </a:lnTo>
                  <a:lnTo>
                    <a:pt x="631825" y="444500"/>
                  </a:lnTo>
                  <a:lnTo>
                    <a:pt x="615950" y="400050"/>
                  </a:lnTo>
                  <a:lnTo>
                    <a:pt x="261938" y="400050"/>
                  </a:lnTo>
                  <a:lnTo>
                    <a:pt x="261938" y="192087"/>
                  </a:lnTo>
                  <a:lnTo>
                    <a:pt x="723900" y="192087"/>
                  </a:lnTo>
                  <a:lnTo>
                    <a:pt x="723900" y="315912"/>
                  </a:lnTo>
                  <a:lnTo>
                    <a:pt x="769938" y="331787"/>
                  </a:lnTo>
                  <a:lnTo>
                    <a:pt x="769938" y="146050"/>
                  </a:lnTo>
                  <a:close/>
                  <a:moveTo>
                    <a:pt x="0" y="0"/>
                  </a:moveTo>
                  <a:lnTo>
                    <a:pt x="985838" y="0"/>
                  </a:lnTo>
                  <a:lnTo>
                    <a:pt x="985838" y="587375"/>
                  </a:lnTo>
                  <a:lnTo>
                    <a:pt x="0" y="5873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52" name="グループ化 51"/>
          <p:cNvGrpSpPr>
            <a:grpSpLocks noChangeAspect="1"/>
          </p:cNvGrpSpPr>
          <p:nvPr/>
        </p:nvGrpSpPr>
        <p:grpSpPr bwMode="gray">
          <a:xfrm>
            <a:off x="10942070" y="3419526"/>
            <a:ext cx="499076" cy="357864"/>
            <a:chOff x="7448057" y="1297504"/>
            <a:chExt cx="819149" cy="587375"/>
          </a:xfrm>
        </p:grpSpPr>
        <p:sp>
          <p:nvSpPr>
            <p:cNvPr id="53" name="Freeform 46"/>
            <p:cNvSpPr>
              <a:spLocks noChangeAspect="1"/>
            </p:cNvSpPr>
            <p:nvPr/>
          </p:nvSpPr>
          <p:spPr bwMode="gray">
            <a:xfrm>
              <a:off x="7448057" y="1297504"/>
              <a:ext cx="819149" cy="587375"/>
            </a:xfrm>
            <a:custGeom>
              <a:avLst/>
              <a:gdLst>
                <a:gd name="T0" fmla="*/ 1000 w 1087"/>
                <a:gd name="T1" fmla="*/ 781 h 781"/>
                <a:gd name="T2" fmla="*/ 86 w 1087"/>
                <a:gd name="T3" fmla="*/ 781 h 781"/>
                <a:gd name="T4" fmla="*/ 0 w 1087"/>
                <a:gd name="T5" fmla="*/ 694 h 781"/>
                <a:gd name="T6" fmla="*/ 0 w 1087"/>
                <a:gd name="T7" fmla="*/ 87 h 781"/>
                <a:gd name="T8" fmla="*/ 86 w 1087"/>
                <a:gd name="T9" fmla="*/ 0 h 781"/>
                <a:gd name="T10" fmla="*/ 1000 w 1087"/>
                <a:gd name="T11" fmla="*/ 0 h 781"/>
                <a:gd name="T12" fmla="*/ 1087 w 1087"/>
                <a:gd name="T13" fmla="*/ 87 h 781"/>
                <a:gd name="T14" fmla="*/ 1087 w 1087"/>
                <a:gd name="T15" fmla="*/ 694 h 781"/>
                <a:gd name="T16" fmla="*/ 1000 w 1087"/>
                <a:gd name="T17" fmla="*/ 78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7" h="781">
                  <a:moveTo>
                    <a:pt x="1000" y="781"/>
                  </a:moveTo>
                  <a:cubicBezTo>
                    <a:pt x="86" y="781"/>
                    <a:pt x="86" y="781"/>
                    <a:pt x="86" y="781"/>
                  </a:cubicBezTo>
                  <a:cubicBezTo>
                    <a:pt x="39" y="781"/>
                    <a:pt x="0" y="742"/>
                    <a:pt x="0" y="694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9" y="0"/>
                    <a:pt x="86" y="0"/>
                  </a:cubicBezTo>
                  <a:cubicBezTo>
                    <a:pt x="1000" y="0"/>
                    <a:pt x="1000" y="0"/>
                    <a:pt x="1000" y="0"/>
                  </a:cubicBezTo>
                  <a:cubicBezTo>
                    <a:pt x="1048" y="0"/>
                    <a:pt x="1087" y="39"/>
                    <a:pt x="1087" y="87"/>
                  </a:cubicBezTo>
                  <a:cubicBezTo>
                    <a:pt x="1087" y="694"/>
                    <a:pt x="1087" y="694"/>
                    <a:pt x="1087" y="694"/>
                  </a:cubicBezTo>
                  <a:cubicBezTo>
                    <a:pt x="1087" y="742"/>
                    <a:pt x="1048" y="781"/>
                    <a:pt x="1000" y="7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" name="Freeform 49"/>
            <p:cNvSpPr>
              <a:spLocks noChangeAspect="1"/>
            </p:cNvSpPr>
            <p:nvPr/>
          </p:nvSpPr>
          <p:spPr bwMode="gray">
            <a:xfrm>
              <a:off x="7492506" y="1341954"/>
              <a:ext cx="728662" cy="498476"/>
            </a:xfrm>
            <a:custGeom>
              <a:avLst/>
              <a:gdLst/>
              <a:ahLst/>
              <a:cxnLst/>
              <a:rect l="l" t="t" r="r" b="b"/>
              <a:pathLst>
                <a:path w="728662" h="498476">
                  <a:moveTo>
                    <a:pt x="453833" y="271463"/>
                  </a:moveTo>
                  <a:lnTo>
                    <a:pt x="715962" y="498476"/>
                  </a:lnTo>
                  <a:cubicBezTo>
                    <a:pt x="715962" y="498476"/>
                    <a:pt x="715962" y="498476"/>
                    <a:pt x="22225" y="498476"/>
                  </a:cubicBezTo>
                  <a:cubicBezTo>
                    <a:pt x="22225" y="498476"/>
                    <a:pt x="22225" y="498476"/>
                    <a:pt x="279081" y="274470"/>
                  </a:cubicBezTo>
                  <a:cubicBezTo>
                    <a:pt x="279081" y="274470"/>
                    <a:pt x="279081" y="274470"/>
                    <a:pt x="354405" y="341371"/>
                  </a:cubicBezTo>
                  <a:cubicBezTo>
                    <a:pt x="357418" y="343626"/>
                    <a:pt x="361184" y="345130"/>
                    <a:pt x="364197" y="345130"/>
                  </a:cubicBezTo>
                  <a:cubicBezTo>
                    <a:pt x="367964" y="345130"/>
                    <a:pt x="371730" y="343626"/>
                    <a:pt x="373990" y="341371"/>
                  </a:cubicBezTo>
                  <a:cubicBezTo>
                    <a:pt x="373990" y="341371"/>
                    <a:pt x="373990" y="341371"/>
                    <a:pt x="453833" y="271463"/>
                  </a:cubicBezTo>
                  <a:close/>
                  <a:moveTo>
                    <a:pt x="728662" y="30163"/>
                  </a:moveTo>
                  <a:lnTo>
                    <a:pt x="728662" y="469901"/>
                  </a:lnTo>
                  <a:lnTo>
                    <a:pt x="476250" y="250826"/>
                  </a:lnTo>
                  <a:close/>
                  <a:moveTo>
                    <a:pt x="0" y="25400"/>
                  </a:moveTo>
                  <a:lnTo>
                    <a:pt x="257175" y="253501"/>
                  </a:lnTo>
                  <a:cubicBezTo>
                    <a:pt x="257162" y="253512"/>
                    <a:pt x="255380" y="255067"/>
                    <a:pt x="0" y="477838"/>
                  </a:cubicBezTo>
                  <a:cubicBezTo>
                    <a:pt x="0" y="477820"/>
                    <a:pt x="0" y="474997"/>
                    <a:pt x="0" y="25400"/>
                  </a:cubicBezTo>
                  <a:close/>
                  <a:moveTo>
                    <a:pt x="17462" y="0"/>
                  </a:moveTo>
                  <a:lnTo>
                    <a:pt x="717549" y="0"/>
                  </a:lnTo>
                  <a:lnTo>
                    <a:pt x="365124" y="3095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55" name="U ターン矢印 54"/>
          <p:cNvSpPr/>
          <p:nvPr/>
        </p:nvSpPr>
        <p:spPr bwMode="auto">
          <a:xfrm rot="16200000" flipH="1">
            <a:off x="2508895" y="3182507"/>
            <a:ext cx="568262" cy="151450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 bwMode="auto">
          <a:xfrm>
            <a:off x="95330" y="2428680"/>
            <a:ext cx="2616200" cy="56826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600" b="1" dirty="0">
                <a:latin typeface="+mn-ea"/>
              </a:rPr>
              <a:t>①インスタンス</a:t>
            </a:r>
            <a:r>
              <a:rPr lang="en-US" altLang="ja-JP" sz="1600" b="1" dirty="0">
                <a:latin typeface="+mn-ea"/>
              </a:rPr>
              <a:t>D</a:t>
            </a:r>
            <a:r>
              <a:rPr kumimoji="1" lang="en-US" altLang="ja-JP" sz="1600" b="1" dirty="0">
                <a:latin typeface="+mn-ea"/>
              </a:rPr>
              <a:t>own</a:t>
            </a:r>
            <a:br>
              <a:rPr kumimoji="1" lang="en-US" altLang="ja-JP" sz="1600" b="1" dirty="0">
                <a:latin typeface="+mn-ea"/>
              </a:rPr>
            </a:br>
            <a:r>
              <a:rPr kumimoji="1" lang="en-US" altLang="ja-JP" sz="1600" b="1" dirty="0">
                <a:latin typeface="+mn-ea"/>
              </a:rPr>
              <a:t>(Node Exporter </a:t>
            </a:r>
            <a:r>
              <a:rPr lang="ja-JP" altLang="en-US" sz="1600" b="1" dirty="0">
                <a:latin typeface="+mn-ea"/>
              </a:rPr>
              <a:t>を</a:t>
            </a:r>
            <a:r>
              <a:rPr kumimoji="1" lang="ja-JP" altLang="en-US" sz="1600" b="1" dirty="0">
                <a:latin typeface="+mn-ea"/>
              </a:rPr>
              <a:t>停止</a:t>
            </a:r>
            <a:r>
              <a:rPr kumimoji="1" lang="en-US" altLang="ja-JP" sz="1600" b="1" dirty="0">
                <a:latin typeface="+mn-ea"/>
              </a:rPr>
              <a:t>)</a:t>
            </a:r>
            <a:endParaRPr kumimoji="1" lang="ja-JP" altLang="en-US" sz="1600" b="1" dirty="0">
              <a:latin typeface="+mn-ea"/>
            </a:endParaRPr>
          </a:p>
        </p:txBody>
      </p:sp>
      <p:grpSp>
        <p:nvGrpSpPr>
          <p:cNvPr id="59" name="グループ化 58"/>
          <p:cNvGrpSpPr>
            <a:grpSpLocks noChangeAspect="1"/>
          </p:cNvGrpSpPr>
          <p:nvPr/>
        </p:nvGrpSpPr>
        <p:grpSpPr bwMode="gray">
          <a:xfrm>
            <a:off x="3912953" y="3150425"/>
            <a:ext cx="929889" cy="1600620"/>
            <a:chOff x="5936838" y="1169393"/>
            <a:chExt cx="484187" cy="833438"/>
          </a:xfrm>
        </p:grpSpPr>
        <p:sp>
          <p:nvSpPr>
            <p:cNvPr id="60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61" name="フリーフォーム 60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sp>
        <p:nvSpPr>
          <p:cNvPr id="62" name="角丸四角形 61"/>
          <p:cNvSpPr/>
          <p:nvPr/>
        </p:nvSpPr>
        <p:spPr bwMode="auto">
          <a:xfrm>
            <a:off x="3143590" y="2428680"/>
            <a:ext cx="2509020" cy="56826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>
                <a:latin typeface="+mn-ea"/>
              </a:rPr>
              <a:t>②インスタンス</a:t>
            </a:r>
            <a:r>
              <a:rPr lang="en-US" altLang="ja-JP" sz="1600" b="1" dirty="0">
                <a:latin typeface="+mn-ea"/>
              </a:rPr>
              <a:t>Down</a:t>
            </a:r>
            <a:r>
              <a:rPr lang="ja-JP" altLang="en-US" sz="1600" b="1" dirty="0">
                <a:latin typeface="+mn-ea"/>
              </a:rPr>
              <a:t>の</a:t>
            </a:r>
            <a:endParaRPr lang="en-US" altLang="ja-JP" sz="1600" b="1" dirty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検知と</a:t>
            </a:r>
            <a:r>
              <a:rPr kumimoji="1" lang="ja-JP" altLang="en-US" sz="1600" b="1" dirty="0">
                <a:latin typeface="+mn-ea"/>
              </a:rPr>
              <a:t>アラート発報</a:t>
            </a:r>
          </a:p>
        </p:txBody>
      </p:sp>
      <p:grpSp>
        <p:nvGrpSpPr>
          <p:cNvPr id="63" name="グループ化 62"/>
          <p:cNvGrpSpPr>
            <a:grpSpLocks noChangeAspect="1"/>
          </p:cNvGrpSpPr>
          <p:nvPr/>
        </p:nvGrpSpPr>
        <p:grpSpPr bwMode="gray">
          <a:xfrm>
            <a:off x="7051187" y="3150425"/>
            <a:ext cx="929889" cy="1600620"/>
            <a:chOff x="5936838" y="1169393"/>
            <a:chExt cx="484187" cy="833438"/>
          </a:xfrm>
        </p:grpSpPr>
        <p:sp>
          <p:nvSpPr>
            <p:cNvPr id="64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65" name="フリーフォーム 64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sp>
        <p:nvSpPr>
          <p:cNvPr id="66" name="U ターン矢印 65"/>
          <p:cNvSpPr/>
          <p:nvPr/>
        </p:nvSpPr>
        <p:spPr bwMode="auto">
          <a:xfrm rot="16200000" flipH="1">
            <a:off x="5632099" y="3182507"/>
            <a:ext cx="568261" cy="151450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7" name="右矢印 6"/>
          <p:cNvSpPr/>
          <p:nvPr/>
        </p:nvSpPr>
        <p:spPr bwMode="auto">
          <a:xfrm>
            <a:off x="8248398" y="3761955"/>
            <a:ext cx="1440200" cy="35560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 bwMode="auto">
          <a:xfrm>
            <a:off x="6096000" y="2428680"/>
            <a:ext cx="2874035" cy="56826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>
                <a:latin typeface="+mn-ea"/>
              </a:rPr>
              <a:t>③アラートリストを収集し、</a:t>
            </a:r>
            <a:endParaRPr lang="en-US" altLang="ja-JP" sz="1600" b="1" dirty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ルールとマッチさせる</a:t>
            </a:r>
            <a:endParaRPr lang="en-US" altLang="ja-JP" sz="1600" b="1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82992" y="4115411"/>
            <a:ext cx="2456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メールドライバの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実行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4F3523DE-619E-4C98-B067-62FADC13F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02" y="3190681"/>
            <a:ext cx="723621" cy="723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117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2.1</a:t>
            </a:r>
            <a:r>
              <a:rPr kumimoji="1" lang="ja-JP" altLang="en-US" dirty="0"/>
              <a:t>　</a:t>
            </a:r>
            <a:r>
              <a:rPr lang="ja-JP" altLang="en-US" dirty="0"/>
              <a:t>本書のシナリオ</a:t>
            </a:r>
            <a:r>
              <a:rPr lang="en-US" altLang="ja-JP" dirty="0"/>
              <a:t> 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OASE</a:t>
            </a:r>
            <a:r>
              <a:rPr kumimoji="1" lang="ja-JP" altLang="en-US" b="1" dirty="0"/>
              <a:t>の事前設定～作業実行</a:t>
            </a:r>
            <a:endParaRPr kumimoji="1" lang="en-US" altLang="ja-JP" b="1" dirty="0"/>
          </a:p>
          <a:p>
            <a:pPr indent="0">
              <a:buNone/>
            </a:pPr>
            <a:endParaRPr kumimoji="1" lang="ja-JP" altLang="en-US" sz="1600" b="1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378627" y="1176425"/>
            <a:ext cx="9361300" cy="2160300"/>
            <a:chOff x="695250" y="1268700"/>
            <a:chExt cx="9858814" cy="2448000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695250" y="1268700"/>
              <a:ext cx="9858814" cy="2448000"/>
            </a:xfrm>
            <a:prstGeom prst="rect">
              <a:avLst/>
            </a:prstGeom>
            <a:solidFill>
              <a:srgbClr val="F7D5D7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5" name="角丸四角形 4"/>
            <p:cNvSpPr/>
            <p:nvPr/>
          </p:nvSpPr>
          <p:spPr bwMode="auto">
            <a:xfrm>
              <a:off x="849149" y="1343900"/>
              <a:ext cx="3240000" cy="2214116"/>
            </a:xfrm>
            <a:prstGeom prst="roundRect">
              <a:avLst>
                <a:gd name="adj" fmla="val 7496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  <a:latin typeface="+mn-ea"/>
                </a:rPr>
                <a:t>【</a:t>
              </a:r>
              <a:r>
                <a:rPr lang="ja-JP" altLang="en-US" b="1" dirty="0">
                  <a:solidFill>
                    <a:schemeClr val="tx1"/>
                  </a:solidFill>
                  <a:latin typeface="+mn-ea"/>
                </a:rPr>
                <a:t>事前設定</a:t>
              </a:r>
              <a:r>
                <a:rPr lang="en-US" altLang="ja-JP" b="1" dirty="0">
                  <a:solidFill>
                    <a:schemeClr val="tx1"/>
                  </a:solidFill>
                  <a:latin typeface="+mn-ea"/>
                </a:rPr>
                <a:t>】</a:t>
              </a:r>
            </a:p>
            <a:p>
              <a:pPr algn="ctr"/>
              <a:endParaRPr kumimoji="1" lang="en-US" altLang="ja-JP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+mn-ea"/>
                </a:rPr>
                <a:t>OASE</a:t>
              </a:r>
              <a:r>
                <a:rPr lang="ja-JP" altLang="en-US" sz="1600" dirty="0">
                  <a:solidFill>
                    <a:schemeClr val="tx1"/>
                  </a:solidFill>
                  <a:latin typeface="+mn-ea"/>
                </a:rPr>
                <a:t>の各種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+mn-ea"/>
                </a:rPr>
                <a:t>設定</a:t>
              </a: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角丸四角形 5"/>
            <p:cNvSpPr/>
            <p:nvPr/>
          </p:nvSpPr>
          <p:spPr bwMode="auto">
            <a:xfrm>
              <a:off x="4537389" y="3112876"/>
              <a:ext cx="5853938" cy="42202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latin typeface="+mn-ea"/>
                </a:rPr>
                <a:t>監視アダプタ　</a:t>
              </a:r>
              <a:r>
                <a:rPr lang="en-US" altLang="ja-JP" sz="1600" b="1" dirty="0">
                  <a:latin typeface="+mn-ea"/>
                </a:rPr>
                <a:t>※Prometheus</a:t>
              </a:r>
              <a:r>
                <a:rPr lang="ja-JP" altLang="en-US" sz="1600" b="1" dirty="0">
                  <a:latin typeface="+mn-ea"/>
                </a:rPr>
                <a:t>アダプタ</a:t>
              </a: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4537389" y="1316816"/>
              <a:ext cx="5855171" cy="42202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latin typeface="+mn-ea"/>
                </a:rPr>
                <a:t>アクション設定　</a:t>
              </a:r>
              <a:r>
                <a:rPr lang="en-US" altLang="ja-JP" sz="1600" b="1" dirty="0">
                  <a:latin typeface="+mn-ea"/>
                </a:rPr>
                <a:t>※</a:t>
              </a:r>
              <a:r>
                <a:rPr lang="ja-JP" altLang="en-US" sz="1600" b="1" dirty="0">
                  <a:latin typeface="+mn-ea"/>
                </a:rPr>
                <a:t>メールドライバ</a:t>
              </a: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4537389" y="2520141"/>
              <a:ext cx="5855171" cy="42202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latin typeface="+mn-ea"/>
                </a:rPr>
                <a:t>ディシジョンテーブル作成</a:t>
              </a: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4537389" y="1905778"/>
              <a:ext cx="5855171" cy="42202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latin typeface="+mn-ea"/>
                </a:rPr>
                <a:t>トークンの払い出し</a:t>
              </a: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1378627" y="3344007"/>
            <a:ext cx="9363998" cy="3256497"/>
            <a:chOff x="623240" y="1457376"/>
            <a:chExt cx="10930272" cy="4419964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23240" y="1457376"/>
              <a:ext cx="10930272" cy="4419964"/>
            </a:xfrm>
            <a:prstGeom prst="rect">
              <a:avLst/>
            </a:prstGeom>
            <a:solidFill>
              <a:srgbClr val="B0DD7F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90409" y="1699551"/>
              <a:ext cx="3594495" cy="3945690"/>
            </a:xfrm>
            <a:prstGeom prst="roundRect">
              <a:avLst>
                <a:gd name="adj" fmla="val 3624"/>
              </a:avLst>
            </a:prstGeom>
            <a:solidFill>
              <a:srgbClr val="B0DD7F"/>
            </a:solidFill>
            <a:ln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  <a:latin typeface="+mn-ea"/>
                </a:rPr>
                <a:t>【</a:t>
              </a:r>
              <a:r>
                <a:rPr lang="ja-JP" altLang="en-US" b="1" dirty="0">
                  <a:solidFill>
                    <a:schemeClr val="tx1"/>
                  </a:solidFill>
                  <a:latin typeface="+mn-ea"/>
                </a:rPr>
                <a:t>作業実行</a:t>
              </a:r>
              <a:r>
                <a:rPr kumimoji="1" lang="en-US" altLang="ja-JP" b="1" dirty="0">
                  <a:solidFill>
                    <a:schemeClr val="tx1"/>
                  </a:solidFill>
                  <a:latin typeface="+mn-ea"/>
                </a:rPr>
                <a:t>】</a:t>
              </a:r>
            </a:p>
            <a:p>
              <a:pPr algn="ctr"/>
              <a:endParaRPr lang="en-US" altLang="ja-JP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+mn-ea"/>
                </a:rPr>
                <a:t>ルールの作成・登録</a:t>
              </a:r>
              <a:endParaRPr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+mn-ea"/>
                </a:rPr>
                <a:t>ルールマッチング</a:t>
              </a:r>
              <a:endParaRPr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+mn-ea"/>
                </a:rPr>
                <a:t>およびアクション実行</a:t>
              </a:r>
              <a:endParaRPr lang="en-US" altLang="ja-JP" sz="16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1" name="角丸四角形 40"/>
          <p:cNvSpPr/>
          <p:nvPr/>
        </p:nvSpPr>
        <p:spPr bwMode="auto">
          <a:xfrm>
            <a:off x="5079284" y="5055827"/>
            <a:ext cx="5558526" cy="37242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latin typeface="+mn-ea"/>
              </a:rPr>
              <a:t>プロダクション適用</a:t>
            </a:r>
          </a:p>
        </p:txBody>
      </p:sp>
      <p:sp>
        <p:nvSpPr>
          <p:cNvPr id="42" name="角丸四角形 41"/>
          <p:cNvSpPr/>
          <p:nvPr/>
        </p:nvSpPr>
        <p:spPr bwMode="auto">
          <a:xfrm>
            <a:off x="5062951" y="3469664"/>
            <a:ext cx="5559696" cy="37242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latin typeface="+mn-ea"/>
              </a:rPr>
              <a:t>ディシジョンテーブルファイル作成 </a:t>
            </a:r>
            <a:r>
              <a:rPr lang="en-US" altLang="ja-JP" sz="1600" b="1" dirty="0">
                <a:latin typeface="+mn-ea"/>
              </a:rPr>
              <a:t>※</a:t>
            </a:r>
            <a:r>
              <a:rPr lang="ja-JP" altLang="en-US" sz="1600" b="1" dirty="0">
                <a:latin typeface="+mn-ea"/>
              </a:rPr>
              <a:t>エクセル操作</a:t>
            </a:r>
          </a:p>
        </p:txBody>
      </p:sp>
      <p:sp>
        <p:nvSpPr>
          <p:cNvPr id="43" name="角丸四角形 42"/>
          <p:cNvSpPr/>
          <p:nvPr/>
        </p:nvSpPr>
        <p:spPr bwMode="auto">
          <a:xfrm>
            <a:off x="5062951" y="4532367"/>
            <a:ext cx="5559696" cy="37242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latin typeface="+mn-ea"/>
              </a:rPr>
              <a:t>テストリクエスト</a:t>
            </a:r>
          </a:p>
        </p:txBody>
      </p:sp>
      <p:sp>
        <p:nvSpPr>
          <p:cNvPr id="44" name="角丸四角形 43"/>
          <p:cNvSpPr/>
          <p:nvPr/>
        </p:nvSpPr>
        <p:spPr bwMode="auto">
          <a:xfrm>
            <a:off x="5079284" y="4008907"/>
            <a:ext cx="5559696" cy="37242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latin typeface="+mn-ea"/>
              </a:rPr>
              <a:t>ディシジョンテーブルファイルアップロード</a:t>
            </a:r>
          </a:p>
        </p:txBody>
      </p:sp>
      <p:sp>
        <p:nvSpPr>
          <p:cNvPr id="45" name="角丸四角形 44"/>
          <p:cNvSpPr/>
          <p:nvPr/>
        </p:nvSpPr>
        <p:spPr bwMode="auto">
          <a:xfrm>
            <a:off x="5079284" y="5579555"/>
            <a:ext cx="5558526" cy="37242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latin typeface="+mn-ea"/>
              </a:rPr>
              <a:t>実行</a:t>
            </a:r>
          </a:p>
        </p:txBody>
      </p:sp>
      <p:sp>
        <p:nvSpPr>
          <p:cNvPr id="46" name="角丸四角形 45"/>
          <p:cNvSpPr/>
          <p:nvPr/>
        </p:nvSpPr>
        <p:spPr bwMode="auto">
          <a:xfrm>
            <a:off x="5079284" y="6116073"/>
            <a:ext cx="5558526" cy="37242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latin typeface="+mn-ea"/>
              </a:rPr>
              <a:t>アクション実行結果の確認</a:t>
            </a:r>
          </a:p>
        </p:txBody>
      </p:sp>
    </p:spTree>
    <p:extLst>
      <p:ext uri="{BB962C8B-B14F-4D97-AF65-F5344CB8AC3E}">
        <p14:creationId xmlns:p14="http://schemas.microsoft.com/office/powerpoint/2010/main" val="172869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2.1</a:t>
            </a:r>
            <a:r>
              <a:rPr kumimoji="1" lang="ja-JP" altLang="en-US" dirty="0"/>
              <a:t>　本書のシナリオ </a:t>
            </a:r>
            <a:r>
              <a:rPr kumimoji="1" lang="en-US" altLang="ja-JP" dirty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シナリオ</a:t>
            </a:r>
            <a:endParaRPr lang="en-US" altLang="ja-JP" b="1" dirty="0"/>
          </a:p>
          <a:p>
            <a:pPr indent="0">
              <a:buNone/>
            </a:pPr>
            <a:r>
              <a:rPr kumimoji="1" lang="ja-JP" altLang="en-US" sz="1600" dirty="0"/>
              <a:t>本シナリオ</a:t>
            </a:r>
            <a:r>
              <a:rPr lang="ja-JP" altLang="en-US" sz="1600" dirty="0"/>
              <a:t>では、「インスタンスダウン状態が</a:t>
            </a:r>
            <a:r>
              <a:rPr lang="en-US" altLang="ja-JP" sz="1600" dirty="0"/>
              <a:t>5</a:t>
            </a:r>
            <a:r>
              <a:rPr lang="ja-JP" altLang="en-US" sz="1600" dirty="0"/>
              <a:t>分続いた場合に </a:t>
            </a:r>
            <a:r>
              <a:rPr lang="en-US" altLang="ja-JP" sz="1600" dirty="0"/>
              <a:t>Critical </a:t>
            </a:r>
            <a:r>
              <a:rPr lang="ja-JP" altLang="en-US" sz="1600" dirty="0"/>
              <a:t>としてアラート発火」するという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監視ルールの</a:t>
            </a:r>
            <a:r>
              <a:rPr lang="en-US" altLang="ja-JP" sz="1600" dirty="0"/>
              <a:t>YAML </a:t>
            </a:r>
            <a:r>
              <a:rPr lang="ja-JP" altLang="en-US" sz="1600" dirty="0"/>
              <a:t>ファイルを使用します。</a:t>
            </a:r>
            <a:endParaRPr lang="en-US" altLang="ja-JP" sz="1600" dirty="0"/>
          </a:p>
          <a:p>
            <a:pPr indent="0">
              <a:buNone/>
            </a:pPr>
            <a:endParaRPr lang="ja-JP" altLang="en-US" sz="1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51230" y="1928058"/>
            <a:ext cx="10081400" cy="3539430"/>
          </a:xfrm>
          <a:prstGeom prst="rect">
            <a:avLst/>
          </a:prstGeom>
          <a:solidFill>
            <a:schemeClr val="bg1"/>
          </a:solidFill>
          <a:ln>
            <a:solidFill>
              <a:srgbClr val="002B62"/>
            </a:solidFill>
          </a:ln>
        </p:spPr>
        <p:txBody>
          <a:bodyPr wrap="square" rtlCol="0">
            <a:spAutoFit/>
          </a:bodyPr>
          <a:lstStyle/>
          <a:p>
            <a:endParaRPr lang="en-US" altLang="ja-JP" sz="1400" dirty="0">
              <a:latin typeface="Ricty Diminished Discord" panose="020B0509020203020207" pitchFamily="49" charset="-128"/>
              <a:ea typeface="Ricty Diminished Discord" panose="020B0509020203020207" pitchFamily="49" charset="-128"/>
              <a:cs typeface="Arial" panose="020B0604020202020204" pitchFamily="34" charset="0"/>
            </a:endParaRPr>
          </a:p>
          <a:p>
            <a:endParaRPr lang="en-US" altLang="ja-JP" sz="1400" dirty="0">
              <a:latin typeface="Ricty Diminished Discord" panose="020B0509020203020207" pitchFamily="49" charset="-128"/>
              <a:ea typeface="Ricty Diminished Discord" panose="020B0509020203020207" pitchFamily="49" charset="-128"/>
              <a:cs typeface="Arial" panose="020B0604020202020204" pitchFamily="34" charset="0"/>
            </a:endParaRPr>
          </a:p>
          <a:p>
            <a:r>
              <a:rPr lang="en-US" altLang="ja-JP" sz="1400" dirty="0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groups:</a:t>
            </a:r>
          </a:p>
          <a:p>
            <a:r>
              <a:rPr lang="en-US" altLang="ja-JP" sz="1400" dirty="0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- name: example</a:t>
            </a:r>
          </a:p>
          <a:p>
            <a:r>
              <a:rPr lang="en-US" altLang="ja-JP" sz="1400" dirty="0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  rules:</a:t>
            </a:r>
          </a:p>
          <a:p>
            <a:r>
              <a:rPr lang="en-US" altLang="ja-JP" sz="1400" dirty="0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  #</a:t>
            </a:r>
            <a:r>
              <a:rPr lang="ja-JP" altLang="en-US" sz="1400" dirty="0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ダウンの状態が</a:t>
            </a:r>
            <a:r>
              <a:rPr lang="en-US" altLang="ja-JP" sz="1400" dirty="0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5</a:t>
            </a:r>
            <a:r>
              <a:rPr lang="ja-JP" altLang="en-US" sz="1400" dirty="0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分間継続していたらアラートを出す</a:t>
            </a:r>
            <a:endParaRPr lang="en-US" altLang="ja-JP" sz="1400" dirty="0">
              <a:latin typeface="Ricty Diminished Discord" panose="020B0509020203020207" pitchFamily="49" charset="-128"/>
              <a:ea typeface="Ricty Diminished Discord" panose="020B0509020203020207" pitchFamily="49" charset="-128"/>
              <a:cs typeface="Arial" panose="020B0604020202020204" pitchFamily="34" charset="0"/>
            </a:endParaRPr>
          </a:p>
          <a:p>
            <a:r>
              <a:rPr lang="en-US" altLang="ja-JP" sz="1400" dirty="0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  - alert: </a:t>
            </a:r>
            <a:r>
              <a:rPr lang="en-US" altLang="ja-JP" sz="1400" dirty="0" err="1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instance_down</a:t>
            </a:r>
            <a:endParaRPr lang="en-US" altLang="ja-JP" sz="1400" dirty="0">
              <a:latin typeface="Ricty Diminished Discord" panose="020B0509020203020207" pitchFamily="49" charset="-128"/>
              <a:ea typeface="Ricty Diminished Discord" panose="020B0509020203020207" pitchFamily="49" charset="-128"/>
              <a:cs typeface="Arial" panose="020B0604020202020204" pitchFamily="34" charset="0"/>
            </a:endParaRPr>
          </a:p>
          <a:p>
            <a:r>
              <a:rPr lang="en-US" altLang="ja-JP" sz="1400" dirty="0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    expr: up == 0</a:t>
            </a:r>
          </a:p>
          <a:p>
            <a:r>
              <a:rPr lang="ja-JP" altLang="en-US" sz="1400" dirty="0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    </a:t>
            </a:r>
            <a:r>
              <a:rPr lang="en-US" altLang="ja-JP" sz="1400" dirty="0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for: 5m</a:t>
            </a:r>
          </a:p>
          <a:p>
            <a:r>
              <a:rPr lang="en-US" altLang="ja-JP" sz="1400" dirty="0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    labels:</a:t>
            </a:r>
          </a:p>
          <a:p>
            <a:r>
              <a:rPr lang="en-US" altLang="ja-JP" sz="1400" dirty="0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      severity: critical </a:t>
            </a:r>
          </a:p>
          <a:p>
            <a:r>
              <a:rPr lang="en-US" altLang="ja-JP" sz="1400" dirty="0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    #</a:t>
            </a:r>
            <a:r>
              <a:rPr lang="ja-JP" altLang="en-US" sz="1400" dirty="0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通知内容</a:t>
            </a:r>
            <a:endParaRPr lang="en-US" altLang="ja-JP" sz="1400" dirty="0">
              <a:latin typeface="Ricty Diminished Discord" panose="020B0509020203020207" pitchFamily="49" charset="-128"/>
              <a:ea typeface="Ricty Diminished Discord" panose="020B0509020203020207" pitchFamily="49" charset="-128"/>
              <a:cs typeface="Arial" panose="020B0604020202020204" pitchFamily="34" charset="0"/>
            </a:endParaRPr>
          </a:p>
          <a:p>
            <a:r>
              <a:rPr lang="en-US" altLang="ja-JP" sz="1400" dirty="0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    annotations:</a:t>
            </a:r>
          </a:p>
          <a:p>
            <a:r>
              <a:rPr lang="en-US" altLang="ja-JP" sz="1400" dirty="0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      summary: “Instance {{ $</a:t>
            </a:r>
            <a:r>
              <a:rPr lang="en-US" altLang="ja-JP" sz="1400" dirty="0" err="1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labels.instance</a:t>
            </a:r>
            <a:r>
              <a:rPr lang="en-US" altLang="ja-JP" sz="1400" dirty="0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 }} down”</a:t>
            </a:r>
          </a:p>
          <a:p>
            <a:r>
              <a:rPr lang="en-US" altLang="ja-JP" sz="1400" dirty="0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      description: “{{ $</a:t>
            </a:r>
            <a:r>
              <a:rPr lang="en-US" altLang="ja-JP" sz="1400" dirty="0" err="1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labels.instance</a:t>
            </a:r>
            <a:r>
              <a:rPr lang="en-US" altLang="ja-JP" sz="1400" dirty="0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 }} of job {{ $</a:t>
            </a:r>
            <a:r>
              <a:rPr lang="en-US" altLang="ja-JP" sz="1400" dirty="0" err="1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labels.job</a:t>
            </a:r>
            <a:r>
              <a:rPr lang="en-US" altLang="ja-JP" sz="1400" dirty="0"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Arial" panose="020B0604020202020204" pitchFamily="34" charset="0"/>
              </a:rPr>
              <a:t> }} has been down for more than 5 minutes.”</a:t>
            </a:r>
          </a:p>
          <a:p>
            <a:endParaRPr lang="en-US" altLang="ja-JP" sz="1400" dirty="0">
              <a:latin typeface="Ricty Diminished Discord" panose="020B0509020203020207" pitchFamily="49" charset="-128"/>
              <a:ea typeface="Ricty Diminished Discord" panose="020B0509020203020207" pitchFamily="49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7882" y="1928058"/>
            <a:ext cx="1944270" cy="338554"/>
          </a:xfrm>
          <a:prstGeom prst="rect">
            <a:avLst/>
          </a:prstGeom>
          <a:solidFill>
            <a:srgbClr val="002B6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err="1">
                <a:solidFill>
                  <a:schemeClr val="bg1"/>
                </a:solidFill>
              </a:rPr>
              <a:t>alert_rules.yml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8283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1618</Words>
  <Application>Microsoft Office PowerPoint</Application>
  <PresentationFormat>ワイド画面</PresentationFormat>
  <Paragraphs>374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1" baseType="lpstr">
      <vt:lpstr>HGP創英角ｺﾞｼｯｸUB</vt:lpstr>
      <vt:lpstr>Ricty Diminished Discord</vt:lpstr>
      <vt:lpstr>メイリオ</vt:lpstr>
      <vt:lpstr>Arial</vt:lpstr>
      <vt:lpstr>Calibri</vt:lpstr>
      <vt:lpstr>Tahoma</vt:lpstr>
      <vt:lpstr>Wingdings</vt:lpstr>
      <vt:lpstr>NEC_standard4_3</vt:lpstr>
      <vt:lpstr>Prometheus連携</vt:lpstr>
      <vt:lpstr>目次</vt:lpstr>
      <vt:lpstr>1.　はじめに</vt:lpstr>
      <vt:lpstr>1.1　 Prometheus連携【実習】について （1/2）</vt:lpstr>
      <vt:lpstr>1.1　 Prometheus連携【実習】について （2/2） </vt:lpstr>
      <vt:lpstr>2.　シナリオ説明</vt:lpstr>
      <vt:lpstr>2.1　本書のシナリオ (1/3)</vt:lpstr>
      <vt:lpstr>2.1　本書のシナリオ (2/3)</vt:lpstr>
      <vt:lpstr>2.1　本書のシナリオ (3/3)</vt:lpstr>
      <vt:lpstr>3.　事前設定</vt:lpstr>
      <vt:lpstr>3.1　事前設定</vt:lpstr>
      <vt:lpstr>3.2　監視アダプタ設定 (1/3)</vt:lpstr>
      <vt:lpstr>3.2　監視アダプタ設定 (2/3)</vt:lpstr>
      <vt:lpstr>3.2　監視アダプタ設定 (3/3)</vt:lpstr>
      <vt:lpstr>4.　作業実行</vt:lpstr>
      <vt:lpstr>4.1　ディシジョンテーブルファイル作成</vt:lpstr>
      <vt:lpstr>4.2　ディシジョンテーブルファイルのアップロード</vt:lpstr>
      <vt:lpstr>4.3　テストリクエスト</vt:lpstr>
      <vt:lpstr>4.4　プロダクション適用</vt:lpstr>
      <vt:lpstr>4.5　アラート発火(1/2)</vt:lpstr>
      <vt:lpstr>4.5　アラート発火(2/2)</vt:lpstr>
      <vt:lpstr>4.6　アクション実行結果の確認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2021-12-06T13:57:25Z</dcterms:modified>
</cp:coreProperties>
</file>