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Lst>
  <p:notesMasterIdLst>
    <p:notesMasterId r:id="rId25"/>
  </p:notesMasterIdLst>
  <p:handoutMasterIdLst>
    <p:handoutMasterId r:id="rId26"/>
  </p:handoutMasterIdLst>
  <p:sldIdLst>
    <p:sldId id="262" r:id="rId2"/>
    <p:sldId id="317" r:id="rId3"/>
    <p:sldId id="505" r:id="rId4"/>
    <p:sldId id="558" r:id="rId5"/>
    <p:sldId id="511" r:id="rId6"/>
    <p:sldId id="562" r:id="rId7"/>
    <p:sldId id="559" r:id="rId8"/>
    <p:sldId id="581" r:id="rId9"/>
    <p:sldId id="573" r:id="rId10"/>
    <p:sldId id="574" r:id="rId11"/>
    <p:sldId id="588" r:id="rId12"/>
    <p:sldId id="587" r:id="rId13"/>
    <p:sldId id="582" r:id="rId14"/>
    <p:sldId id="589" r:id="rId15"/>
    <p:sldId id="585" r:id="rId16"/>
    <p:sldId id="561" r:id="rId17"/>
    <p:sldId id="586" r:id="rId18"/>
    <p:sldId id="565" r:id="rId19"/>
    <p:sldId id="567" r:id="rId20"/>
    <p:sldId id="568" r:id="rId21"/>
    <p:sldId id="569" r:id="rId22"/>
    <p:sldId id="584" r:id="rId23"/>
    <p:sldId id="318" r:id="rId24"/>
  </p:sldIdLst>
  <p:sldSz cx="12192000" cy="6858000"/>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7" userDrawn="1">
          <p15:clr>
            <a:srgbClr val="A4A3A4"/>
          </p15:clr>
        </p15:guide>
        <p15:guide id="2" orient="horz" pos="73" userDrawn="1">
          <p15:clr>
            <a:srgbClr val="A4A3A4"/>
          </p15:clr>
        </p15:guide>
        <p15:guide id="3" orient="horz" pos="4064" userDrawn="1">
          <p15:clr>
            <a:srgbClr val="A4A3A4"/>
          </p15:clr>
        </p15:guide>
        <p15:guide id="4" pos="3840" userDrawn="1">
          <p15:clr>
            <a:srgbClr val="A4A3A4"/>
          </p15:clr>
        </p15:guide>
        <p15:guide id="5" pos="151" userDrawn="1">
          <p15:clr>
            <a:srgbClr val="A4A3A4"/>
          </p15:clr>
        </p15:guide>
        <p15:guide id="6" pos="7529" userDrawn="1">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FF99"/>
    <a:srgbClr val="336600"/>
    <a:srgbClr val="FFFFFF"/>
    <a:srgbClr val="003300"/>
    <a:srgbClr val="11AFB2"/>
    <a:srgbClr val="FFFFCC"/>
    <a:srgbClr val="008000"/>
    <a:srgbClr val="FF99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D50263-310A-434D-9E55-900AF00CA093}" v="489" dt="2021-11-29T15:51:34.49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淡色スタイル 3 - アクセント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46F890A9-2807-4EBB-B81D-B2AA78EC7F39}" styleName="濃色スタイル 2 - アクセント 5/アクセント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5507" autoAdjust="0"/>
  </p:normalViewPr>
  <p:slideViewPr>
    <p:cSldViewPr>
      <p:cViewPr varScale="1">
        <p:scale>
          <a:sx n="123" d="100"/>
          <a:sy n="123" d="100"/>
        </p:scale>
        <p:origin x="114" y="216"/>
      </p:cViewPr>
      <p:guideLst>
        <p:guide orient="horz" pos="527"/>
        <p:guide orient="horz" pos="73"/>
        <p:guide orient="horz" pos="4064"/>
        <p:guide pos="3840"/>
        <p:guide pos="151"/>
        <p:guide pos="7529"/>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2021/12/6</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2021/12/6</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 y="431800"/>
            <a:ext cx="662305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a:t>
            </a:fld>
            <a:endParaRPr lang="ja-JP" altLang="en-US" dirty="0"/>
          </a:p>
        </p:txBody>
      </p:sp>
    </p:spTree>
    <p:extLst>
      <p:ext uri="{BB962C8B-B14F-4D97-AF65-F5344CB8AC3E}">
        <p14:creationId xmlns:p14="http://schemas.microsoft.com/office/powerpoint/2010/main" val="2260126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a:t>
            </a:fld>
            <a:endParaRPr lang="ja-JP" altLang="en-US" dirty="0"/>
          </a:p>
        </p:txBody>
      </p:sp>
    </p:spTree>
    <p:extLst>
      <p:ext uri="{BB962C8B-B14F-4D97-AF65-F5344CB8AC3E}">
        <p14:creationId xmlns:p14="http://schemas.microsoft.com/office/powerpoint/2010/main" val="2128471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100"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9</a:t>
            </a:fld>
            <a:endParaRPr lang="ja-JP" altLang="en-US" dirty="0"/>
          </a:p>
        </p:txBody>
      </p:sp>
    </p:spTree>
    <p:extLst>
      <p:ext uri="{BB962C8B-B14F-4D97-AF65-F5344CB8AC3E}">
        <p14:creationId xmlns:p14="http://schemas.microsoft.com/office/powerpoint/2010/main" val="2237304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15</a:t>
            </a:fld>
            <a:endParaRPr lang="ja-JP" altLang="en-US" dirty="0"/>
          </a:p>
        </p:txBody>
      </p:sp>
    </p:spTree>
    <p:extLst>
      <p:ext uri="{BB962C8B-B14F-4D97-AF65-F5344CB8AC3E}">
        <p14:creationId xmlns:p14="http://schemas.microsoft.com/office/powerpoint/2010/main" val="3217071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7999"/>
          </a:xfrm>
          <a:prstGeom prst="rect">
            <a:avLst/>
          </a:prstGeom>
        </p:spPr>
      </p:pic>
      <p:sp>
        <p:nvSpPr>
          <p:cNvPr id="4" name="タイトル"/>
          <p:cNvSpPr>
            <a:spLocks noGrp="1"/>
          </p:cNvSpPr>
          <p:nvPr>
            <p:ph type="title" hasCustomPrompt="1"/>
          </p:nvPr>
        </p:nvSpPr>
        <p:spPr bwMode="gray">
          <a:xfrm>
            <a:off x="239351" y="3105369"/>
            <a:ext cx="11712000" cy="528794"/>
          </a:xfrm>
        </p:spPr>
        <p:txBody>
          <a:bodyPr anchor="b" anchorCtr="0">
            <a:spAutoFit/>
          </a:bodyPr>
          <a:lstStyle>
            <a:lvl1pPr algn="ctr">
              <a:defRPr sz="3200">
                <a:solidFill>
                  <a:schemeClr val="accent6"/>
                </a:solidFill>
                <a:effectLst/>
              </a:defRPr>
            </a:lvl1pPr>
          </a:lstStyle>
          <a:p>
            <a:r>
              <a:rPr kumimoji="1" lang="ja-JP" altLang="en-US" dirty="0"/>
              <a:t>タイトルを入力</a:t>
            </a:r>
          </a:p>
        </p:txBody>
      </p:sp>
      <p:sp>
        <p:nvSpPr>
          <p:cNvPr id="6" name="テキスト プレースホルダー"/>
          <p:cNvSpPr>
            <a:spLocks noGrp="1"/>
          </p:cNvSpPr>
          <p:nvPr>
            <p:ph type="body" sz="quarter" idx="11" hasCustomPrompt="1"/>
          </p:nvPr>
        </p:nvSpPr>
        <p:spPr>
          <a:xfrm>
            <a:off x="249031" y="260560"/>
            <a:ext cx="8496000" cy="360000"/>
          </a:xfrm>
        </p:spPr>
        <p:txBody>
          <a:bodyPr>
            <a:noAutofit/>
          </a:bodyPr>
          <a:lstStyle>
            <a:lvl1pPr marL="0" indent="0">
              <a:buNone/>
              <a:defRPr sz="1800"/>
            </a:lvl1pPr>
          </a:lstStyle>
          <a:p>
            <a:r>
              <a:rPr lang="ja-JP" altLang="en-US" dirty="0"/>
              <a:t>宛先がある場合は入力</a:t>
            </a:r>
          </a:p>
        </p:txBody>
      </p:sp>
      <p:sp>
        <p:nvSpPr>
          <p:cNvPr id="5" name="テキスト プレースホルダー"/>
          <p:cNvSpPr>
            <a:spLocks noGrp="1"/>
          </p:cNvSpPr>
          <p:nvPr>
            <p:ph type="body" sz="quarter" idx="10" hasCustomPrompt="1"/>
          </p:nvPr>
        </p:nvSpPr>
        <p:spPr bwMode="gray">
          <a:xfrm>
            <a:off x="239352" y="6021360"/>
            <a:ext cx="8736969"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298871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136500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tIns="36000" bIns="0">
            <a:normAutofit/>
          </a:bodyPr>
          <a:lstStyle>
            <a:lvl1pPr>
              <a:defRPr sz="2400" b="0">
                <a:solidFill>
                  <a:schemeClr val="bg1"/>
                </a:solidFill>
              </a:defRPr>
            </a:lvl1pPr>
          </a:lstStyle>
          <a:p>
            <a:r>
              <a:rPr kumimoji="1" lang="ja-JP" altLang="en-US" dirty="0"/>
              <a:t>タイトルを入力</a:t>
            </a:r>
          </a:p>
        </p:txBody>
      </p:sp>
    </p:spTree>
    <p:extLst>
      <p:ext uri="{BB962C8B-B14F-4D97-AF65-F5344CB8AC3E}">
        <p14:creationId xmlns:p14="http://schemas.microsoft.com/office/powerpoint/2010/main" val="3399009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buClr>
                <a:srgbClr val="11AFB2"/>
              </a:buClr>
              <a:defRPr lang="ja-JP" altLang="en-US" noProof="0" dirty="0" smtClean="0"/>
            </a:lvl1pPr>
            <a:lvl2pPr>
              <a:buClr>
                <a:srgbClr val="11AFB2"/>
              </a:buClr>
              <a:defRPr lang="ja-JP" altLang="en-US" noProof="0" dirty="0" smtClean="0"/>
            </a:lvl2pPr>
            <a:lvl3pPr>
              <a:buClr>
                <a:srgbClr val="11AFB2"/>
              </a:buClr>
              <a:defRPr lang="ja-JP" altLang="en-US" noProof="0" dirty="0" smtClean="0"/>
            </a:lvl3pPr>
            <a:lvl4pPr>
              <a:buClr>
                <a:srgbClr val="11AFB2"/>
              </a:buClr>
              <a:defRPr lang="ja-JP" altLang="en-US" noProof="0" dirty="0" smtClean="0"/>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1</a:t>
            </a:r>
            <a:r>
              <a:rPr kumimoji="1" lang="ja-JP" altLang="en-US" dirty="0"/>
              <a:t>行でおさまる場合はこのレイアウトで入力</a:t>
            </a:r>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buClr>
                <a:srgbClr val="11AFB2"/>
              </a:buClr>
              <a:defRPr lang="ja-JP" altLang="en-US" i="0" u="none" strike="noStrike" kern="0" cap="none" spc="0" normalizeH="0" baseline="0" noProof="0" dirty="0" smtClean="0">
                <a:ln>
                  <a:noFill/>
                </a:ln>
                <a:solidFill>
                  <a:srgbClr val="000000"/>
                </a:solidFill>
                <a:effectLst/>
                <a:uLnTx/>
                <a:uFillTx/>
              </a:defRPr>
            </a:lvl1pPr>
            <a:lvl2pPr>
              <a:buClr>
                <a:srgbClr val="11AFB2"/>
              </a:buClr>
              <a:defRPr lang="ja-JP" altLang="en-US" i="0" u="none" strike="noStrike" kern="0" cap="none" spc="0" normalizeH="0" baseline="0" noProof="0" dirty="0" smtClean="0">
                <a:ln>
                  <a:noFill/>
                </a:ln>
                <a:solidFill>
                  <a:srgbClr val="000000"/>
                </a:solidFill>
                <a:effectLst/>
                <a:uLnTx/>
                <a:uFillTx/>
              </a:defRPr>
            </a:lvl2pPr>
            <a:lvl3pPr>
              <a:buClr>
                <a:srgbClr val="11AFB2"/>
              </a:buClr>
              <a:defRPr lang="ja-JP" altLang="en-US" i="0" u="none" strike="noStrike" kern="0" cap="none" spc="0" normalizeH="0" baseline="0" noProof="0" dirty="0" smtClean="0">
                <a:ln>
                  <a:noFill/>
                </a:ln>
                <a:solidFill>
                  <a:srgbClr val="000000"/>
                </a:solidFill>
                <a:effectLst/>
                <a:uLnTx/>
                <a:uFillTx/>
              </a:defRPr>
            </a:lvl3pPr>
            <a:lvl4pPr>
              <a:buClr>
                <a:srgbClr val="11AFB2"/>
              </a:buCl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5" name="コンテンツ プレースホルダー"/>
          <p:cNvSpPr>
            <a:spLocks noGrp="1"/>
          </p:cNvSpPr>
          <p:nvPr>
            <p:ph sz="quarter" idx="12" hasCustomPrompt="1"/>
          </p:nvPr>
        </p:nvSpPr>
        <p:spPr bwMode="gray">
          <a:xfrm>
            <a:off x="239185" y="1737188"/>
            <a:ext cx="11713633" cy="4716000"/>
          </a:xfrm>
        </p:spPr>
        <p:txBody>
          <a:bodyPr vert="horz" lIns="91440" tIns="45720" rIns="91440" bIns="45720" rtlCol="0">
            <a:normAutofit/>
          </a:bodyPr>
          <a:lstStyle>
            <a:lvl1pPr>
              <a:buClr>
                <a:srgbClr val="11AFB2"/>
              </a:buClr>
              <a:defRPr lang="ja-JP" altLang="en-US" i="0" u="none" strike="noStrike" kern="0" cap="none" spc="0" normalizeH="0" baseline="0" noProof="0" dirty="0" smtClean="0">
                <a:ln>
                  <a:noFill/>
                </a:ln>
                <a:solidFill>
                  <a:srgbClr val="000000"/>
                </a:solidFill>
                <a:effectLst/>
                <a:uLnTx/>
                <a:uFillTx/>
              </a:defRPr>
            </a:lvl1pPr>
            <a:lvl2pPr>
              <a:buClr>
                <a:srgbClr val="11AFB2"/>
              </a:buClr>
              <a:defRPr lang="ja-JP" altLang="en-US" i="0" u="none" strike="noStrike" kern="0" cap="none" spc="0" normalizeH="0" baseline="0" noProof="0" dirty="0" smtClean="0">
                <a:ln>
                  <a:noFill/>
                </a:ln>
                <a:solidFill>
                  <a:srgbClr val="000000"/>
                </a:solidFill>
                <a:effectLst/>
                <a:uLnTx/>
                <a:uFillTx/>
              </a:defRPr>
            </a:lvl2pPr>
            <a:lvl3pPr>
              <a:buClr>
                <a:srgbClr val="11AFB2"/>
              </a:buClr>
              <a:defRPr lang="ja-JP" altLang="en-US" i="0" u="none" strike="noStrike" kern="0" cap="none" spc="0" normalizeH="0" baseline="0" noProof="0" dirty="0" smtClean="0">
                <a:ln>
                  <a:noFill/>
                </a:ln>
                <a:solidFill>
                  <a:srgbClr val="000000"/>
                </a:solidFill>
                <a:effectLst/>
                <a:uLnTx/>
                <a:uFillTx/>
              </a:defRPr>
            </a:lvl3pPr>
            <a:lvl4pPr>
              <a:buClr>
                <a:srgbClr val="11AFB2"/>
              </a:buCl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2</a:t>
            </a:r>
            <a:r>
              <a:rPr kumimoji="1" lang="ja-JP" altLang="en-US" dirty="0"/>
              <a:t>行にわたる場合は</a:t>
            </a:r>
            <a:br>
              <a:rPr kumimoji="1" lang="en-US" altLang="ja-JP" dirty="0"/>
            </a:br>
            <a:r>
              <a:rPr kumimoji="1" lang="ja-JP" altLang="en-US" dirty="0"/>
              <a:t>このレイアウトで入力</a:t>
            </a:r>
          </a:p>
        </p:txBody>
      </p:sp>
    </p:spTree>
    <p:extLst>
      <p:ext uri="{BB962C8B-B14F-4D97-AF65-F5344CB8AC3E}">
        <p14:creationId xmlns:p14="http://schemas.microsoft.com/office/powerpoint/2010/main" val="318692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buClr>
                <a:srgbClr val="11AFB2"/>
              </a:buClr>
              <a:defRPr lang="ja-JP" altLang="en-US" i="0" u="none" strike="noStrike" kern="0" cap="none" spc="0" normalizeH="0" baseline="0" dirty="0" smtClean="0">
                <a:ln>
                  <a:noFill/>
                </a:ln>
                <a:solidFill>
                  <a:srgbClr val="000000"/>
                </a:solidFill>
                <a:effectLst/>
                <a:uLnTx/>
                <a:uFillTx/>
              </a:defRPr>
            </a:lvl1pPr>
            <a:lvl2pPr>
              <a:buClr>
                <a:srgbClr val="11AFB2"/>
              </a:buClr>
              <a:defRPr lang="ja-JP" altLang="en-US" i="0" u="none" strike="noStrike" kern="0" cap="none" spc="0" normalizeH="0" baseline="0" noProof="0" dirty="0" smtClean="0">
                <a:ln>
                  <a:noFill/>
                </a:ln>
                <a:solidFill>
                  <a:srgbClr val="000000"/>
                </a:solidFill>
                <a:effectLst/>
                <a:uLnTx/>
                <a:uFillTx/>
              </a:defRPr>
            </a:lvl2pPr>
            <a:lvl3pPr>
              <a:buClr>
                <a:srgbClr val="11AFB2"/>
              </a:buClr>
              <a:defRPr lang="ja-JP" altLang="en-US" i="0" u="none" strike="noStrike" kern="0" cap="none" spc="0" normalizeH="0" baseline="0" noProof="0" dirty="0" smtClean="0">
                <a:ln>
                  <a:noFill/>
                </a:ln>
                <a:solidFill>
                  <a:srgbClr val="000000"/>
                </a:solidFill>
                <a:effectLst/>
                <a:uLnTx/>
                <a:uFillTx/>
              </a:defRPr>
            </a:lvl3pPr>
            <a:lvl4pPr>
              <a:buClr>
                <a:srgbClr val="11AFB2"/>
              </a:buCl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buClr>
                <a:srgbClr val="11AFB2"/>
              </a:buClr>
              <a:defRPr lang="ja-JP" altLang="en-US" i="0" u="none" strike="noStrike" kern="0" cap="none" spc="0" normalizeH="0" baseline="0" dirty="0" smtClean="0">
                <a:ln>
                  <a:noFill/>
                </a:ln>
                <a:solidFill>
                  <a:srgbClr val="000000"/>
                </a:solidFill>
                <a:effectLst/>
                <a:uLnTx/>
                <a:uFillTx/>
              </a:defRPr>
            </a:lvl1pPr>
            <a:lvl2pPr>
              <a:buClr>
                <a:srgbClr val="11AFB2"/>
              </a:buClr>
              <a:defRPr lang="ja-JP" altLang="en-US" i="0" u="none" strike="noStrike" kern="0" cap="none" spc="0" normalizeH="0" baseline="0" noProof="0" dirty="0" smtClean="0">
                <a:ln>
                  <a:noFill/>
                </a:ln>
                <a:solidFill>
                  <a:srgbClr val="000000"/>
                </a:solidFill>
                <a:effectLst/>
                <a:uLnTx/>
                <a:uFillTx/>
              </a:defRPr>
            </a:lvl2pPr>
            <a:lvl3pPr>
              <a:buClr>
                <a:srgbClr val="11AFB2"/>
              </a:buClr>
              <a:defRPr lang="ja-JP" altLang="en-US" i="0" u="none" strike="noStrike" kern="0" cap="none" spc="0" normalizeH="0" baseline="0" noProof="0" dirty="0" smtClean="0">
                <a:ln>
                  <a:noFill/>
                </a:ln>
                <a:solidFill>
                  <a:srgbClr val="000000"/>
                </a:solidFill>
                <a:effectLst/>
                <a:uLnTx/>
                <a:uFillTx/>
              </a:defRPr>
            </a:lvl3pPr>
            <a:lvl4pPr>
              <a:buClr>
                <a:srgbClr val="11AFB2"/>
              </a:buCl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7999"/>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dirty="0"/>
              <a:t>タイトルを入力</a:t>
            </a:r>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a:t>サブタイトルを入力</a:t>
            </a:r>
            <a:endParaRPr kumimoji="1" lang="en-US" altLang="ja-JP"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Tree>
    <p:extLst>
      <p:ext uri="{BB962C8B-B14F-4D97-AF65-F5344CB8AC3E}">
        <p14:creationId xmlns:p14="http://schemas.microsoft.com/office/powerpoint/2010/main" val="312308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7999"/>
          </a:xfrm>
          <a:prstGeom prst="rect">
            <a:avLst/>
          </a:prstGeom>
        </p:spPr>
      </p:pic>
      <p:sp>
        <p:nvSpPr>
          <p:cNvPr id="2" name="タイトル"/>
          <p:cNvSpPr>
            <a:spLocks noGrp="1"/>
          </p:cNvSpPr>
          <p:nvPr>
            <p:ph type="title" hasCustomPrompt="1"/>
          </p:nvPr>
        </p:nvSpPr>
        <p:spPr bwMode="gray">
          <a:xfrm>
            <a:off x="1631380" y="430930"/>
            <a:ext cx="9792000" cy="405683"/>
          </a:xfrm>
        </p:spPr>
        <p:txBody>
          <a:bodyPr wrap="square" anchor="b">
            <a:spAutoFit/>
          </a:bodyPr>
          <a:lstStyle>
            <a:lvl1pPr>
              <a:defRPr b="0">
                <a:solidFill>
                  <a:schemeClr val="tx2">
                    <a:lumMod val="65000"/>
                    <a:lumOff val="35000"/>
                  </a:schemeClr>
                </a:solidFill>
              </a:defRPr>
            </a:lvl1pPr>
          </a:lstStyle>
          <a:p>
            <a:r>
              <a:rPr kumimoji="1" lang="ja-JP" altLang="en-US" dirty="0"/>
              <a:t>目次 のタイトルを入力</a:t>
            </a:r>
          </a:p>
        </p:txBody>
      </p:sp>
      <p:sp>
        <p:nvSpPr>
          <p:cNvPr id="5" name="テキスト プレースホルダー"/>
          <p:cNvSpPr>
            <a:spLocks noGrp="1"/>
          </p:cNvSpPr>
          <p:nvPr>
            <p:ph type="body" sz="quarter" idx="10" hasCustomPrompt="1"/>
          </p:nvPr>
        </p:nvSpPr>
        <p:spPr bwMode="gray">
          <a:xfrm>
            <a:off x="1631380" y="1116000"/>
            <a:ext cx="9792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a:t>項目を入力</a:t>
            </a:r>
            <a:endParaRPr kumimoji="1" lang="en-US" altLang="ja-JP" dirty="0"/>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90321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12191999" cy="6857999"/>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36000" rIns="91440" bIns="0" rtlCol="0" anchor="ctr">
            <a:noAutofit/>
          </a:bodyPr>
          <a:lstStyle/>
          <a:p>
            <a:r>
              <a:rPr kumimoji="1" lang="ja-JP" altLang="en-US" dirty="0"/>
              <a:t>マスター タイトルの書式設定</a:t>
            </a:r>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
        <p:nvSpPr>
          <p:cNvPr id="8" name="PageNumber"/>
          <p:cNvSpPr txBox="1"/>
          <p:nvPr userDrawn="1"/>
        </p:nvSpPr>
        <p:spPr bwMode="black">
          <a:xfrm>
            <a:off x="11088693" y="6606080"/>
            <a:ext cx="912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58146" y="6599089"/>
            <a:ext cx="2193335"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hyperlink" Target="https://exastro-suite.github.io/oase-docs/asset/Learn_ja/OASE-base_ITA-Driver_lecture_ja.pdf"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exastro-suite.github.io/oase-docs/asset/Learn_ja/OASE-base_ITA-Driver_lecture_ja.pdf"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5.xml"/><Relationship Id="rId7" Type="http://schemas.openxmlformats.org/officeDocument/2006/relationships/slide" Target="slide18.xml"/><Relationship Id="rId2" Type="http://schemas.openxmlformats.org/officeDocument/2006/relationships/slide" Target="slide4.xml"/><Relationship Id="rId1" Type="http://schemas.openxmlformats.org/officeDocument/2006/relationships/slideLayout" Target="../slideLayouts/slideLayout9.xml"/><Relationship Id="rId6" Type="http://schemas.openxmlformats.org/officeDocument/2006/relationships/slide" Target="slide17.xml"/><Relationship Id="rId5" Type="http://schemas.openxmlformats.org/officeDocument/2006/relationships/slide" Target="slide9.xml"/><Relationship Id="rId4" Type="http://schemas.openxmlformats.org/officeDocument/2006/relationships/slide" Target="slide7.xml"/><Relationship Id="rId9" Type="http://schemas.openxmlformats.org/officeDocument/2006/relationships/slide" Target="slide21.xml"/></Relationships>
</file>

<file path=ppt/slides/_rels/slide20.xml.rels><?xml version="1.0" encoding="UTF-8" standalone="yes"?>
<Relationships xmlns="http://schemas.openxmlformats.org/package/2006/relationships"><Relationship Id="rId3" Type="http://schemas.openxmlformats.org/officeDocument/2006/relationships/hyperlink" Target="https://exastro-suite.github.io/oase-docs/asset/Learn_ja/OASE-base_ITA-Driver_lecture_ja.pdf" TargetMode="External"/><Relationship Id="rId2" Type="http://schemas.openxmlformats.org/officeDocument/2006/relationships/hyperlink" Target="https://exastro-suite.github.io/oase-docs/documents_ja.html" TargetMode="Externa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exastro-suite.github.io/oase-docs/documents_ja.html"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xastro-suite.github.io/oase-docs/documents_ja.html"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351" y="4053539"/>
            <a:ext cx="11712000" cy="959681"/>
          </a:xfrm>
        </p:spPr>
        <p:txBody>
          <a:bodyPr/>
          <a:lstStyle/>
          <a:p>
            <a:r>
              <a:rPr lang="en-US" altLang="ja-JP" sz="6000" b="1" dirty="0"/>
              <a:t>ServiceNow</a:t>
            </a:r>
            <a:r>
              <a:rPr lang="ja-JP" altLang="en-US" sz="6000" b="1" dirty="0"/>
              <a:t>連携</a:t>
            </a:r>
            <a:r>
              <a:rPr lang="en-US" altLang="ja-JP" sz="6000" b="1" dirty="0"/>
              <a:t>【</a:t>
            </a:r>
            <a:r>
              <a:rPr lang="ja-JP" altLang="en-US" sz="6000" b="1" dirty="0"/>
              <a:t>座学</a:t>
            </a:r>
            <a:r>
              <a:rPr lang="en-US" altLang="ja-JP" sz="6000" b="1" dirty="0"/>
              <a:t>】</a:t>
            </a:r>
            <a:endParaRPr lang="ja-JP" altLang="en-US" sz="6000" b="1" dirty="0"/>
          </a:p>
        </p:txBody>
      </p:sp>
      <p:sp>
        <p:nvSpPr>
          <p:cNvPr id="4" name="テキスト プレースホルダー 3"/>
          <p:cNvSpPr>
            <a:spLocks noGrp="1"/>
          </p:cNvSpPr>
          <p:nvPr>
            <p:ph type="body" sz="quarter" idx="10"/>
          </p:nvPr>
        </p:nvSpPr>
        <p:spPr>
          <a:xfrm>
            <a:off x="239352" y="6021360"/>
            <a:ext cx="8736969" cy="772006"/>
          </a:xfrm>
        </p:spPr>
        <p:txBody>
          <a:bodyPr/>
          <a:lstStyle/>
          <a:p>
            <a:r>
              <a:rPr lang="en-US" altLang="ja-JP" dirty="0"/>
              <a:t>Exastro Operation Autonomy Support Engine Version 1.5.0</a:t>
            </a:r>
          </a:p>
          <a:p>
            <a:r>
              <a:rPr lang="en-US" altLang="ja-JP" dirty="0"/>
              <a:t>Exastro</a:t>
            </a:r>
            <a:r>
              <a:rPr lang="ja-JP" altLang="en-US" dirty="0"/>
              <a:t> </a:t>
            </a:r>
            <a:r>
              <a:rPr lang="en-US" altLang="ja-JP" dirty="0"/>
              <a:t>developer</a:t>
            </a:r>
            <a:endParaRPr kumimoji="1"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7751" y="2909705"/>
            <a:ext cx="7315200" cy="1095375"/>
          </a:xfrm>
          <a:prstGeom prst="rect">
            <a:avLst/>
          </a:prstGeom>
        </p:spPr>
      </p:pic>
      <p:sp>
        <p:nvSpPr>
          <p:cNvPr id="6" name="タイトル 1"/>
          <p:cNvSpPr txBox="1">
            <a:spLocks/>
          </p:cNvSpPr>
          <p:nvPr/>
        </p:nvSpPr>
        <p:spPr bwMode="gray">
          <a:xfrm>
            <a:off x="292883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a:solidFill>
                  <a:schemeClr val="tx2">
                    <a:lumMod val="75000"/>
                    <a:lumOff val="25000"/>
                  </a:schemeClr>
                </a:solidFill>
                <a:latin typeface="+mn-lt"/>
              </a:rPr>
              <a:t>※</a:t>
            </a:r>
            <a:r>
              <a:rPr lang="ja-JP" altLang="en-US" sz="1400" b="1" kern="0" dirty="0">
                <a:solidFill>
                  <a:schemeClr val="tx2">
                    <a:lumMod val="75000"/>
                    <a:lumOff val="25000"/>
                  </a:schemeClr>
                </a:solidFill>
                <a:latin typeface="+mn-lt"/>
              </a:rPr>
              <a:t>本書では「</a:t>
            </a:r>
            <a:r>
              <a:rPr lang="en-US" altLang="ja-JP" sz="1400" b="1" kern="0" dirty="0">
                <a:solidFill>
                  <a:schemeClr val="tx2">
                    <a:lumMod val="75000"/>
                    <a:lumOff val="25000"/>
                  </a:schemeClr>
                </a:solidFill>
                <a:latin typeface="+mn-lt"/>
              </a:rPr>
              <a:t>Operation Autonomy Support Engine</a:t>
            </a:r>
            <a:r>
              <a:rPr lang="ja-JP" altLang="en-US" sz="1400" b="1" kern="0" dirty="0">
                <a:solidFill>
                  <a:schemeClr val="tx2">
                    <a:lumMod val="75000"/>
                    <a:lumOff val="25000"/>
                  </a:schemeClr>
                </a:solidFill>
                <a:latin typeface="+mn-lt"/>
              </a:rPr>
              <a:t>」を「</a:t>
            </a:r>
            <a:r>
              <a:rPr lang="en-US" altLang="ja-JP" sz="1400" b="1" kern="0" dirty="0">
                <a:solidFill>
                  <a:schemeClr val="tx2">
                    <a:lumMod val="75000"/>
                    <a:lumOff val="25000"/>
                  </a:schemeClr>
                </a:solidFill>
                <a:latin typeface="+mn-lt"/>
              </a:rPr>
              <a:t>OASE</a:t>
            </a:r>
            <a:r>
              <a:rPr lang="ja-JP" altLang="en-US" sz="1400" b="1" kern="0" dirty="0">
                <a:solidFill>
                  <a:schemeClr val="tx2">
                    <a:lumMod val="75000"/>
                    <a:lumOff val="25000"/>
                  </a:schemeClr>
                </a:solidFill>
                <a:latin typeface="+mn-lt"/>
              </a:rPr>
              <a:t>」として記載します。</a:t>
            </a:r>
          </a:p>
        </p:txBody>
      </p:sp>
    </p:spTree>
    <p:extLst>
      <p:ext uri="{BB962C8B-B14F-4D97-AF65-F5344CB8AC3E}">
        <p14:creationId xmlns:p14="http://schemas.microsoft.com/office/powerpoint/2010/main" val="3208162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角丸四角形 47"/>
          <p:cNvSpPr/>
          <p:nvPr/>
        </p:nvSpPr>
        <p:spPr bwMode="auto">
          <a:xfrm>
            <a:off x="2144984" y="3967593"/>
            <a:ext cx="7900734" cy="2407369"/>
          </a:xfrm>
          <a:prstGeom prst="roundRect">
            <a:avLst/>
          </a:prstGeom>
          <a:solidFill>
            <a:schemeClr val="bg2"/>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 name="タイトル 1"/>
          <p:cNvSpPr>
            <a:spLocks noGrp="1"/>
          </p:cNvSpPr>
          <p:nvPr>
            <p:ph type="title"/>
          </p:nvPr>
        </p:nvSpPr>
        <p:spPr/>
        <p:txBody>
          <a:bodyPr/>
          <a:lstStyle/>
          <a:p>
            <a:r>
              <a:rPr kumimoji="1" lang="en-US" altLang="ja-JP" dirty="0"/>
              <a:t>2.2</a:t>
            </a:r>
            <a:r>
              <a:rPr kumimoji="1" lang="ja-JP" altLang="en-US" dirty="0"/>
              <a:t>　</a:t>
            </a:r>
            <a:r>
              <a:rPr kumimoji="1" lang="en-US" altLang="ja-JP" dirty="0"/>
              <a:t>ServiceNow</a:t>
            </a:r>
            <a:r>
              <a:rPr kumimoji="1" lang="ja-JP" altLang="en-US" dirty="0"/>
              <a:t>連携機能</a:t>
            </a:r>
            <a:r>
              <a:rPr kumimoji="1" lang="en-US" altLang="ja-JP" dirty="0"/>
              <a:t>(3/7)</a:t>
            </a:r>
            <a:endParaRPr kumimoji="1" lang="ja-JP" altLang="en-US" dirty="0"/>
          </a:p>
        </p:txBody>
      </p:sp>
      <p:sp>
        <p:nvSpPr>
          <p:cNvPr id="3" name="コンテンツ プレースホルダー 2"/>
          <p:cNvSpPr>
            <a:spLocks noGrp="1"/>
          </p:cNvSpPr>
          <p:nvPr>
            <p:ph sz="quarter" idx="10"/>
          </p:nvPr>
        </p:nvSpPr>
        <p:spPr/>
        <p:txBody>
          <a:bodyPr/>
          <a:lstStyle/>
          <a:p>
            <a:r>
              <a:rPr lang="ja-JP" altLang="en-US" b="1" dirty="0"/>
              <a:t>連携機能② インシデント管理</a:t>
            </a:r>
            <a:endParaRPr lang="en-US" altLang="ja-JP" b="1" dirty="0"/>
          </a:p>
          <a:p>
            <a:pPr lvl="1"/>
            <a:r>
              <a:rPr lang="en-US" altLang="ja-JP" b="1" dirty="0"/>
              <a:t>OASE</a:t>
            </a:r>
            <a:r>
              <a:rPr lang="ja-JP" altLang="en-US" b="1" dirty="0"/>
              <a:t>と</a:t>
            </a:r>
            <a:r>
              <a:rPr lang="en-US" altLang="ja-JP" b="1" dirty="0"/>
              <a:t>ServiceNow</a:t>
            </a:r>
            <a:r>
              <a:rPr lang="ja-JP" altLang="en-US" b="1" dirty="0"/>
              <a:t>を使ったインシデント管理</a:t>
            </a:r>
            <a:endParaRPr lang="en-US" altLang="ja-JP" b="1" dirty="0"/>
          </a:p>
          <a:p>
            <a:pPr indent="0">
              <a:buNone/>
            </a:pPr>
            <a:r>
              <a:rPr lang="ja-JP" altLang="en-US" sz="1600" b="1" dirty="0"/>
              <a:t>ルール</a:t>
            </a:r>
            <a:r>
              <a:rPr lang="en-US" altLang="ja-JP" sz="1600" b="1" dirty="0"/>
              <a:t>&gt;</a:t>
            </a:r>
            <a:r>
              <a:rPr lang="ja-JP" altLang="en-US" sz="1600" b="1" dirty="0"/>
              <a:t>ディシジョンテーブル、ディシジョンテーブルファイル</a:t>
            </a:r>
            <a:r>
              <a:rPr lang="ja-JP" altLang="en-US" sz="1600" dirty="0"/>
              <a:t>を使ってインシデント起票からクローズ申請まで</a:t>
            </a:r>
            <a:endParaRPr lang="en-US" altLang="ja-JP" sz="1600" dirty="0"/>
          </a:p>
          <a:p>
            <a:pPr indent="0">
              <a:buNone/>
            </a:pPr>
            <a:r>
              <a:rPr lang="ja-JP" altLang="en-US" sz="1600" dirty="0"/>
              <a:t>一元で管理することができます。</a:t>
            </a:r>
            <a:endParaRPr lang="en-US" altLang="ja-JP" sz="1600" dirty="0"/>
          </a:p>
          <a:p>
            <a:pPr indent="0">
              <a:buNone/>
            </a:pPr>
            <a:r>
              <a:rPr lang="ja-JP" altLang="en-US" sz="1600" dirty="0"/>
              <a:t>未知事象（ルール定義がないインシデント）発生時にもインシデント起票を行うことができます。</a:t>
            </a:r>
            <a:r>
              <a:rPr lang="en-US" altLang="ja-JP" sz="1600" dirty="0"/>
              <a:t>(</a:t>
            </a:r>
            <a:r>
              <a:rPr lang="ja-JP" altLang="en-US" sz="1600" dirty="0"/>
              <a:t>後述</a:t>
            </a:r>
            <a:r>
              <a:rPr lang="en-US" altLang="ja-JP" sz="1600" dirty="0"/>
              <a:t>)</a:t>
            </a:r>
          </a:p>
          <a:p>
            <a:pPr indent="0">
              <a:buNone/>
            </a:pPr>
            <a:endParaRPr kumimoji="1" lang="en-US" altLang="ja-JP" b="1" dirty="0"/>
          </a:p>
          <a:p>
            <a:pPr indent="0" algn="r">
              <a:buNone/>
            </a:pPr>
            <a:endParaRPr kumimoji="1" lang="en-US" altLang="ja-JP" sz="1600" dirty="0"/>
          </a:p>
        </p:txBody>
      </p:sp>
      <p:sp>
        <p:nvSpPr>
          <p:cNvPr id="5" name="角丸四角形 4"/>
          <p:cNvSpPr/>
          <p:nvPr/>
        </p:nvSpPr>
        <p:spPr bwMode="auto">
          <a:xfrm>
            <a:off x="1440000" y="2639208"/>
            <a:ext cx="3335269" cy="1241906"/>
          </a:xfrm>
          <a:prstGeom prst="roundRect">
            <a:avLst/>
          </a:prstGeom>
          <a:solidFill>
            <a:schemeClr val="accent6"/>
          </a:solidFill>
          <a:ln w="12700">
            <a:solidFill>
              <a:schemeClr val="accent6"/>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a:solidFill>
                  <a:schemeClr val="bg1"/>
                </a:solidFill>
                <a:latin typeface="+mn-ea"/>
              </a:rPr>
              <a:t>OASE</a:t>
            </a:r>
            <a:r>
              <a:rPr lang="ja-JP" altLang="en-US" b="1" dirty="0">
                <a:solidFill>
                  <a:schemeClr val="bg1"/>
                </a:solidFill>
                <a:latin typeface="+mn-ea"/>
              </a:rPr>
              <a:t>サーバ</a:t>
            </a:r>
            <a:endParaRPr kumimoji="1" lang="en-US" altLang="ja-JP" b="1" dirty="0">
              <a:solidFill>
                <a:schemeClr val="bg1"/>
              </a:solidFill>
              <a:latin typeface="+mn-ea"/>
            </a:endParaRPr>
          </a:p>
        </p:txBody>
      </p:sp>
      <p:sp>
        <p:nvSpPr>
          <p:cNvPr id="19" name="右矢印 18"/>
          <p:cNvSpPr/>
          <p:nvPr/>
        </p:nvSpPr>
        <p:spPr bwMode="auto">
          <a:xfrm>
            <a:off x="4992001" y="2639209"/>
            <a:ext cx="2112139" cy="1241906"/>
          </a:xfrm>
          <a:prstGeom prst="rightArrow">
            <a:avLst>
              <a:gd name="adj1" fmla="val 77600"/>
              <a:gd name="adj2" fmla="val 49928"/>
            </a:avLst>
          </a:prstGeom>
          <a:solidFill>
            <a:srgbClr val="FFFF00"/>
          </a:solidFill>
          <a:ln w="12700">
            <a:solidFill>
              <a:schemeClr val="tx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sz="1100" b="1" dirty="0">
                <a:solidFill>
                  <a:schemeClr val="tx2"/>
                </a:solidFill>
                <a:latin typeface="+mn-ea"/>
              </a:rPr>
              <a:t>インシデント状態遷移</a:t>
            </a:r>
            <a:br>
              <a:rPr kumimoji="1" lang="en-US" altLang="ja-JP" sz="1100" b="1" dirty="0">
                <a:solidFill>
                  <a:schemeClr val="tx2"/>
                </a:solidFill>
                <a:latin typeface="+mn-ea"/>
              </a:rPr>
            </a:br>
            <a:r>
              <a:rPr lang="ja-JP" altLang="en-US" sz="1100" dirty="0"/>
              <a:t>・新規起票</a:t>
            </a:r>
            <a:endParaRPr lang="en-US" altLang="ja-JP" sz="1100" dirty="0"/>
          </a:p>
          <a:p>
            <a:r>
              <a:rPr lang="ja-JP" altLang="en-US" sz="1100" dirty="0"/>
              <a:t>・対応中</a:t>
            </a:r>
            <a:endParaRPr lang="en-US" altLang="ja-JP" sz="1100" dirty="0"/>
          </a:p>
          <a:p>
            <a:r>
              <a:rPr lang="ja-JP" altLang="en-US" sz="1100" dirty="0"/>
              <a:t>・解決済み</a:t>
            </a:r>
            <a:endParaRPr lang="en-US" altLang="ja-JP" sz="1100" dirty="0"/>
          </a:p>
          <a:p>
            <a:r>
              <a:rPr lang="ja-JP" altLang="en-US" sz="1100" dirty="0"/>
              <a:t>・クローズ済み</a:t>
            </a:r>
          </a:p>
        </p:txBody>
      </p:sp>
      <p:sp>
        <p:nvSpPr>
          <p:cNvPr id="32" name="角丸四角形 31"/>
          <p:cNvSpPr/>
          <p:nvPr/>
        </p:nvSpPr>
        <p:spPr bwMode="auto">
          <a:xfrm>
            <a:off x="7200000" y="2647460"/>
            <a:ext cx="3335269" cy="1241907"/>
          </a:xfrm>
          <a:prstGeom prst="roundRect">
            <a:avLst/>
          </a:prstGeom>
          <a:solidFill>
            <a:schemeClr val="accent6"/>
          </a:solidFill>
          <a:ln w="12700">
            <a:solidFill>
              <a:schemeClr val="accent6"/>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a:solidFill>
                  <a:schemeClr val="bg1"/>
                </a:solidFill>
                <a:latin typeface="+mn-ea"/>
              </a:rPr>
              <a:t>ServiceNow</a:t>
            </a:r>
            <a:endParaRPr kumimoji="1" lang="en-US" altLang="ja-JP" b="1" dirty="0">
              <a:solidFill>
                <a:schemeClr val="bg1"/>
              </a:solidFill>
              <a:latin typeface="+mn-ea"/>
            </a:endParaRPr>
          </a:p>
        </p:txBody>
      </p:sp>
      <p:grpSp>
        <p:nvGrpSpPr>
          <p:cNvPr id="4" name="グループ化 3"/>
          <p:cNvGrpSpPr/>
          <p:nvPr/>
        </p:nvGrpSpPr>
        <p:grpSpPr>
          <a:xfrm>
            <a:off x="2325211" y="4107496"/>
            <a:ext cx="4104570" cy="407612"/>
            <a:chOff x="1073018" y="3922057"/>
            <a:chExt cx="4104570" cy="407612"/>
          </a:xfrm>
        </p:grpSpPr>
        <p:sp>
          <p:nvSpPr>
            <p:cNvPr id="37" name="テキスト ボックス 36"/>
            <p:cNvSpPr txBox="1"/>
            <p:nvPr/>
          </p:nvSpPr>
          <p:spPr>
            <a:xfrm>
              <a:off x="1073018" y="3991115"/>
              <a:ext cx="4104570" cy="338554"/>
            </a:xfrm>
            <a:prstGeom prst="rect">
              <a:avLst/>
            </a:prstGeom>
            <a:noFill/>
          </p:spPr>
          <p:txBody>
            <a:bodyPr wrap="square" rtlCol="0">
              <a:spAutoFit/>
            </a:bodyPr>
            <a:lstStyle/>
            <a:p>
              <a:r>
                <a:rPr kumimoji="1" lang="ja-JP" altLang="en-US" sz="1600" u="sng" dirty="0"/>
                <a:t>ディシジョンテーブルファイル一例</a:t>
              </a:r>
            </a:p>
          </p:txBody>
        </p:sp>
        <p:grpSp>
          <p:nvGrpSpPr>
            <p:cNvPr id="43" name="グループ化 42"/>
            <p:cNvGrpSpPr>
              <a:grpSpLocks noChangeAspect="1"/>
            </p:cNvGrpSpPr>
            <p:nvPr/>
          </p:nvGrpSpPr>
          <p:grpSpPr bwMode="gray">
            <a:xfrm>
              <a:off x="4482787" y="3922057"/>
              <a:ext cx="268632" cy="309229"/>
              <a:chOff x="-2227263" y="1692275"/>
              <a:chExt cx="2468563" cy="2841625"/>
            </a:xfrm>
          </p:grpSpPr>
          <p:sp>
            <p:nvSpPr>
              <p:cNvPr id="44" name="Freeform 85"/>
              <p:cNvSpPr>
                <a:spLocks noChangeAspect="1"/>
              </p:cNvSpPr>
              <p:nvPr/>
            </p:nvSpPr>
            <p:spPr bwMode="gray">
              <a:xfrm>
                <a:off x="-2227263" y="1692275"/>
                <a:ext cx="2468563" cy="2841625"/>
              </a:xfrm>
              <a:custGeom>
                <a:avLst/>
                <a:gdLst>
                  <a:gd name="T0" fmla="*/ 633 w 655"/>
                  <a:gd name="T1" fmla="*/ 180 h 755"/>
                  <a:gd name="T2" fmla="*/ 467 w 655"/>
                  <a:gd name="T3" fmla="*/ 21 h 755"/>
                  <a:gd name="T4" fmla="*/ 414 w 655"/>
                  <a:gd name="T5" fmla="*/ 0 h 755"/>
                  <a:gd name="T6" fmla="*/ 134 w 655"/>
                  <a:gd name="T7" fmla="*/ 0 h 755"/>
                  <a:gd name="T8" fmla="*/ 81 w 655"/>
                  <a:gd name="T9" fmla="*/ 52 h 755"/>
                  <a:gd name="T10" fmla="*/ 81 w 655"/>
                  <a:gd name="T11" fmla="*/ 105 h 755"/>
                  <a:gd name="T12" fmla="*/ 24 w 655"/>
                  <a:gd name="T13" fmla="*/ 105 h 755"/>
                  <a:gd name="T14" fmla="*/ 0 w 655"/>
                  <a:gd name="T15" fmla="*/ 129 h 755"/>
                  <a:gd name="T16" fmla="*/ 0 w 655"/>
                  <a:gd name="T17" fmla="*/ 273 h 755"/>
                  <a:gd name="T18" fmla="*/ 24 w 655"/>
                  <a:gd name="T19" fmla="*/ 297 h 755"/>
                  <a:gd name="T20" fmla="*/ 81 w 655"/>
                  <a:gd name="T21" fmla="*/ 297 h 755"/>
                  <a:gd name="T22" fmla="*/ 81 w 655"/>
                  <a:gd name="T23" fmla="*/ 703 h 755"/>
                  <a:gd name="T24" fmla="*/ 134 w 655"/>
                  <a:gd name="T25" fmla="*/ 755 h 755"/>
                  <a:gd name="T26" fmla="*/ 603 w 655"/>
                  <a:gd name="T27" fmla="*/ 755 h 755"/>
                  <a:gd name="T28" fmla="*/ 655 w 655"/>
                  <a:gd name="T29" fmla="*/ 703 h 755"/>
                  <a:gd name="T30" fmla="*/ 655 w 655"/>
                  <a:gd name="T31" fmla="*/ 233 h 755"/>
                  <a:gd name="T32" fmla="*/ 633 w 655"/>
                  <a:gd name="T33" fmla="*/ 18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5" h="755">
                    <a:moveTo>
                      <a:pt x="633" y="180"/>
                    </a:moveTo>
                    <a:cubicBezTo>
                      <a:pt x="467" y="21"/>
                      <a:pt x="467" y="21"/>
                      <a:pt x="467" y="21"/>
                    </a:cubicBezTo>
                    <a:cubicBezTo>
                      <a:pt x="454" y="8"/>
                      <a:pt x="433" y="0"/>
                      <a:pt x="414" y="0"/>
                    </a:cubicBezTo>
                    <a:cubicBezTo>
                      <a:pt x="134" y="0"/>
                      <a:pt x="134" y="0"/>
                      <a:pt x="134" y="0"/>
                    </a:cubicBezTo>
                    <a:cubicBezTo>
                      <a:pt x="105" y="0"/>
                      <a:pt x="81" y="23"/>
                      <a:pt x="81" y="52"/>
                    </a:cubicBezTo>
                    <a:cubicBezTo>
                      <a:pt x="81" y="70"/>
                      <a:pt x="81" y="88"/>
                      <a:pt x="81" y="105"/>
                    </a:cubicBezTo>
                    <a:cubicBezTo>
                      <a:pt x="24" y="105"/>
                      <a:pt x="24" y="105"/>
                      <a:pt x="24" y="105"/>
                    </a:cubicBezTo>
                    <a:cubicBezTo>
                      <a:pt x="11" y="105"/>
                      <a:pt x="0" y="116"/>
                      <a:pt x="0" y="129"/>
                    </a:cubicBezTo>
                    <a:cubicBezTo>
                      <a:pt x="0" y="273"/>
                      <a:pt x="0" y="273"/>
                      <a:pt x="0" y="273"/>
                    </a:cubicBezTo>
                    <a:cubicBezTo>
                      <a:pt x="0" y="287"/>
                      <a:pt x="11" y="297"/>
                      <a:pt x="24" y="297"/>
                    </a:cubicBezTo>
                    <a:cubicBezTo>
                      <a:pt x="81" y="297"/>
                      <a:pt x="81" y="297"/>
                      <a:pt x="81" y="297"/>
                    </a:cubicBezTo>
                    <a:cubicBezTo>
                      <a:pt x="81" y="703"/>
                      <a:pt x="81" y="703"/>
                      <a:pt x="81" y="703"/>
                    </a:cubicBezTo>
                    <a:cubicBezTo>
                      <a:pt x="81" y="732"/>
                      <a:pt x="105" y="755"/>
                      <a:pt x="134" y="755"/>
                    </a:cubicBezTo>
                    <a:cubicBezTo>
                      <a:pt x="603" y="755"/>
                      <a:pt x="603" y="755"/>
                      <a:pt x="603" y="755"/>
                    </a:cubicBezTo>
                    <a:cubicBezTo>
                      <a:pt x="632" y="755"/>
                      <a:pt x="655" y="732"/>
                      <a:pt x="655" y="703"/>
                    </a:cubicBezTo>
                    <a:cubicBezTo>
                      <a:pt x="655" y="233"/>
                      <a:pt x="655" y="233"/>
                      <a:pt x="655" y="233"/>
                    </a:cubicBezTo>
                    <a:cubicBezTo>
                      <a:pt x="655" y="215"/>
                      <a:pt x="646" y="193"/>
                      <a:pt x="633" y="18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フリーフォーム 44"/>
              <p:cNvSpPr>
                <a:spLocks noChangeAspect="1"/>
              </p:cNvSpPr>
              <p:nvPr/>
            </p:nvSpPr>
            <p:spPr bwMode="gray">
              <a:xfrm>
                <a:off x="-1782764" y="1827212"/>
                <a:ext cx="1887538" cy="2571750"/>
              </a:xfrm>
              <a:custGeom>
                <a:avLst/>
                <a:gdLst>
                  <a:gd name="connsiteX0" fmla="*/ 316700 w 1887538"/>
                  <a:gd name="connsiteY0" fmla="*/ 2041525 h 2571750"/>
                  <a:gd name="connsiteX1" fmla="*/ 271463 w 1887538"/>
                  <a:gd name="connsiteY1" fmla="*/ 2085975 h 2571750"/>
                  <a:gd name="connsiteX2" fmla="*/ 316700 w 1887538"/>
                  <a:gd name="connsiteY2" fmla="*/ 2130425 h 2571750"/>
                  <a:gd name="connsiteX3" fmla="*/ 557964 w 1887538"/>
                  <a:gd name="connsiteY3" fmla="*/ 2130425 h 2571750"/>
                  <a:gd name="connsiteX4" fmla="*/ 580583 w 1887538"/>
                  <a:gd name="connsiteY4" fmla="*/ 2130425 h 2571750"/>
                  <a:gd name="connsiteX5" fmla="*/ 614511 w 1887538"/>
                  <a:gd name="connsiteY5" fmla="*/ 2130425 h 2571750"/>
                  <a:gd name="connsiteX6" fmla="*/ 618281 w 1887538"/>
                  <a:gd name="connsiteY6" fmla="*/ 2130425 h 2571750"/>
                  <a:gd name="connsiteX7" fmla="*/ 1564489 w 1887538"/>
                  <a:gd name="connsiteY7" fmla="*/ 2130425 h 2571750"/>
                  <a:gd name="connsiteX8" fmla="*/ 1609726 w 1887538"/>
                  <a:gd name="connsiteY8" fmla="*/ 2085975 h 2571750"/>
                  <a:gd name="connsiteX9" fmla="*/ 1564489 w 1887538"/>
                  <a:gd name="connsiteY9" fmla="*/ 2041525 h 2571750"/>
                  <a:gd name="connsiteX10" fmla="*/ 618281 w 1887538"/>
                  <a:gd name="connsiteY10" fmla="*/ 2041525 h 2571750"/>
                  <a:gd name="connsiteX11" fmla="*/ 610741 w 1887538"/>
                  <a:gd name="connsiteY11" fmla="*/ 2041525 h 2571750"/>
                  <a:gd name="connsiteX12" fmla="*/ 573043 w 1887538"/>
                  <a:gd name="connsiteY12" fmla="*/ 2041525 h 2571750"/>
                  <a:gd name="connsiteX13" fmla="*/ 557964 w 1887538"/>
                  <a:gd name="connsiteY13" fmla="*/ 2041525 h 2571750"/>
                  <a:gd name="connsiteX14" fmla="*/ 316700 w 1887538"/>
                  <a:gd name="connsiteY14" fmla="*/ 2041525 h 2571750"/>
                  <a:gd name="connsiteX15" fmla="*/ 316700 w 1887538"/>
                  <a:gd name="connsiteY15" fmla="*/ 1646237 h 2571750"/>
                  <a:gd name="connsiteX16" fmla="*/ 271463 w 1887538"/>
                  <a:gd name="connsiteY16" fmla="*/ 1694942 h 2571750"/>
                  <a:gd name="connsiteX17" fmla="*/ 316700 w 1887538"/>
                  <a:gd name="connsiteY17" fmla="*/ 1739900 h 2571750"/>
                  <a:gd name="connsiteX18" fmla="*/ 557964 w 1887538"/>
                  <a:gd name="connsiteY18" fmla="*/ 1739900 h 2571750"/>
                  <a:gd name="connsiteX19" fmla="*/ 580583 w 1887538"/>
                  <a:gd name="connsiteY19" fmla="*/ 1739900 h 2571750"/>
                  <a:gd name="connsiteX20" fmla="*/ 614511 w 1887538"/>
                  <a:gd name="connsiteY20" fmla="*/ 1739900 h 2571750"/>
                  <a:gd name="connsiteX21" fmla="*/ 618281 w 1887538"/>
                  <a:gd name="connsiteY21" fmla="*/ 1739900 h 2571750"/>
                  <a:gd name="connsiteX22" fmla="*/ 1564489 w 1887538"/>
                  <a:gd name="connsiteY22" fmla="*/ 1739900 h 2571750"/>
                  <a:gd name="connsiteX23" fmla="*/ 1609726 w 1887538"/>
                  <a:gd name="connsiteY23" fmla="*/ 1694942 h 2571750"/>
                  <a:gd name="connsiteX24" fmla="*/ 1564489 w 1887538"/>
                  <a:gd name="connsiteY24" fmla="*/ 1646237 h 2571750"/>
                  <a:gd name="connsiteX25" fmla="*/ 618281 w 1887538"/>
                  <a:gd name="connsiteY25" fmla="*/ 1646237 h 2571750"/>
                  <a:gd name="connsiteX26" fmla="*/ 610741 w 1887538"/>
                  <a:gd name="connsiteY26" fmla="*/ 1646237 h 2571750"/>
                  <a:gd name="connsiteX27" fmla="*/ 573043 w 1887538"/>
                  <a:gd name="connsiteY27" fmla="*/ 1646237 h 2571750"/>
                  <a:gd name="connsiteX28" fmla="*/ 557964 w 1887538"/>
                  <a:gd name="connsiteY28" fmla="*/ 1646237 h 2571750"/>
                  <a:gd name="connsiteX29" fmla="*/ 316700 w 1887538"/>
                  <a:gd name="connsiteY29" fmla="*/ 1646237 h 2571750"/>
                  <a:gd name="connsiteX30" fmla="*/ 316700 w 1887538"/>
                  <a:gd name="connsiteY30" fmla="*/ 1249362 h 2571750"/>
                  <a:gd name="connsiteX31" fmla="*/ 271463 w 1887538"/>
                  <a:gd name="connsiteY31" fmla="*/ 1298892 h 2571750"/>
                  <a:gd name="connsiteX32" fmla="*/ 316700 w 1887538"/>
                  <a:gd name="connsiteY32" fmla="*/ 1344612 h 2571750"/>
                  <a:gd name="connsiteX33" fmla="*/ 557964 w 1887538"/>
                  <a:gd name="connsiteY33" fmla="*/ 1344612 h 2571750"/>
                  <a:gd name="connsiteX34" fmla="*/ 580583 w 1887538"/>
                  <a:gd name="connsiteY34" fmla="*/ 1344612 h 2571750"/>
                  <a:gd name="connsiteX35" fmla="*/ 614511 w 1887538"/>
                  <a:gd name="connsiteY35" fmla="*/ 1344612 h 2571750"/>
                  <a:gd name="connsiteX36" fmla="*/ 618281 w 1887538"/>
                  <a:gd name="connsiteY36" fmla="*/ 1344612 h 2571750"/>
                  <a:gd name="connsiteX37" fmla="*/ 1564489 w 1887538"/>
                  <a:gd name="connsiteY37" fmla="*/ 1344612 h 2571750"/>
                  <a:gd name="connsiteX38" fmla="*/ 1609726 w 1887538"/>
                  <a:gd name="connsiteY38" fmla="*/ 1298892 h 2571750"/>
                  <a:gd name="connsiteX39" fmla="*/ 1564489 w 1887538"/>
                  <a:gd name="connsiteY39" fmla="*/ 1249362 h 2571750"/>
                  <a:gd name="connsiteX40" fmla="*/ 618281 w 1887538"/>
                  <a:gd name="connsiteY40" fmla="*/ 1249362 h 2571750"/>
                  <a:gd name="connsiteX41" fmla="*/ 610741 w 1887538"/>
                  <a:gd name="connsiteY41" fmla="*/ 1249362 h 2571750"/>
                  <a:gd name="connsiteX42" fmla="*/ 573043 w 1887538"/>
                  <a:gd name="connsiteY42" fmla="*/ 1249362 h 2571750"/>
                  <a:gd name="connsiteX43" fmla="*/ 557964 w 1887538"/>
                  <a:gd name="connsiteY43" fmla="*/ 1249362 h 2571750"/>
                  <a:gd name="connsiteX44" fmla="*/ 316700 w 1887538"/>
                  <a:gd name="connsiteY44" fmla="*/ 1249362 h 2571750"/>
                  <a:gd name="connsiteX45" fmla="*/ 1220789 w 1887538"/>
                  <a:gd name="connsiteY45" fmla="*/ 41276 h 2571750"/>
                  <a:gd name="connsiteX46" fmla="*/ 1843089 w 1887538"/>
                  <a:gd name="connsiteY46" fmla="*/ 639764 h 2571750"/>
                  <a:gd name="connsiteX47" fmla="*/ 1220789 w 1887538"/>
                  <a:gd name="connsiteY47" fmla="*/ 639764 h 2571750"/>
                  <a:gd name="connsiteX48" fmla="*/ 56513 w 1887538"/>
                  <a:gd name="connsiteY48" fmla="*/ 0 h 2571750"/>
                  <a:gd name="connsiteX49" fmla="*/ 557596 w 1887538"/>
                  <a:gd name="connsiteY49" fmla="*/ 0 h 2571750"/>
                  <a:gd name="connsiteX50" fmla="*/ 587736 w 1887538"/>
                  <a:gd name="connsiteY50" fmla="*/ 0 h 2571750"/>
                  <a:gd name="connsiteX51" fmla="*/ 610342 w 1887538"/>
                  <a:gd name="connsiteY51" fmla="*/ 0 h 2571750"/>
                  <a:gd name="connsiteX52" fmla="*/ 617877 w 1887538"/>
                  <a:gd name="connsiteY52" fmla="*/ 0 h 2571750"/>
                  <a:gd name="connsiteX53" fmla="*/ 1115192 w 1887538"/>
                  <a:gd name="connsiteY53" fmla="*/ 0 h 2571750"/>
                  <a:gd name="connsiteX54" fmla="*/ 1130262 w 1887538"/>
                  <a:gd name="connsiteY54" fmla="*/ 0 h 2571750"/>
                  <a:gd name="connsiteX55" fmla="*/ 1130262 w 1887538"/>
                  <a:gd name="connsiteY55" fmla="*/ 681532 h 2571750"/>
                  <a:gd name="connsiteX56" fmla="*/ 1175473 w 1887538"/>
                  <a:gd name="connsiteY56" fmla="*/ 726717 h 2571750"/>
                  <a:gd name="connsiteX57" fmla="*/ 1887538 w 1887538"/>
                  <a:gd name="connsiteY57" fmla="*/ 726717 h 2571750"/>
                  <a:gd name="connsiteX58" fmla="*/ 1887538 w 1887538"/>
                  <a:gd name="connsiteY58" fmla="*/ 745544 h 2571750"/>
                  <a:gd name="connsiteX59" fmla="*/ 1887538 w 1887538"/>
                  <a:gd name="connsiteY59" fmla="*/ 2511504 h 2571750"/>
                  <a:gd name="connsiteX60" fmla="*/ 1827257 w 1887538"/>
                  <a:gd name="connsiteY60" fmla="*/ 2571750 h 2571750"/>
                  <a:gd name="connsiteX61" fmla="*/ 617877 w 1887538"/>
                  <a:gd name="connsiteY61" fmla="*/ 2571750 h 2571750"/>
                  <a:gd name="connsiteX62" fmla="*/ 576434 w 1887538"/>
                  <a:gd name="connsiteY62" fmla="*/ 2571750 h 2571750"/>
                  <a:gd name="connsiteX63" fmla="*/ 557596 w 1887538"/>
                  <a:gd name="connsiteY63" fmla="*/ 2571750 h 2571750"/>
                  <a:gd name="connsiteX64" fmla="*/ 56513 w 1887538"/>
                  <a:gd name="connsiteY64" fmla="*/ 2571750 h 2571750"/>
                  <a:gd name="connsiteX65" fmla="*/ 0 w 1887538"/>
                  <a:gd name="connsiteY65" fmla="*/ 2511504 h 2571750"/>
                  <a:gd name="connsiteX66" fmla="*/ 0 w 1887538"/>
                  <a:gd name="connsiteY66" fmla="*/ 982762 h 2571750"/>
                  <a:gd name="connsiteX67" fmla="*/ 851464 w 1887538"/>
                  <a:gd name="connsiteY67" fmla="*/ 982762 h 2571750"/>
                  <a:gd name="connsiteX68" fmla="*/ 941885 w 1887538"/>
                  <a:gd name="connsiteY68" fmla="*/ 892393 h 2571750"/>
                  <a:gd name="connsiteX69" fmla="*/ 941885 w 1887538"/>
                  <a:gd name="connsiteY69" fmla="*/ 350180 h 2571750"/>
                  <a:gd name="connsiteX70" fmla="*/ 851464 w 1887538"/>
                  <a:gd name="connsiteY70" fmla="*/ 259811 h 2571750"/>
                  <a:gd name="connsiteX71" fmla="*/ 0 w 1887538"/>
                  <a:gd name="connsiteY71" fmla="*/ 259811 h 2571750"/>
                  <a:gd name="connsiteX72" fmla="*/ 0 w 1887538"/>
                  <a:gd name="connsiteY72" fmla="*/ 60246 h 2571750"/>
                  <a:gd name="connsiteX73" fmla="*/ 56513 w 1887538"/>
                  <a:gd name="connsiteY73" fmla="*/ 0 h 257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887538" h="2571750">
                    <a:moveTo>
                      <a:pt x="316700" y="2041525"/>
                    </a:moveTo>
                    <a:cubicBezTo>
                      <a:pt x="290312" y="2041525"/>
                      <a:pt x="271463" y="2060046"/>
                      <a:pt x="271463" y="2085975"/>
                    </a:cubicBezTo>
                    <a:cubicBezTo>
                      <a:pt x="271463" y="2111904"/>
                      <a:pt x="290312" y="2130425"/>
                      <a:pt x="316700" y="2130425"/>
                    </a:cubicBezTo>
                    <a:cubicBezTo>
                      <a:pt x="441102" y="2130425"/>
                      <a:pt x="512727" y="2130425"/>
                      <a:pt x="557964" y="2130425"/>
                    </a:cubicBezTo>
                    <a:cubicBezTo>
                      <a:pt x="565504" y="2130425"/>
                      <a:pt x="573043" y="2130425"/>
                      <a:pt x="580583" y="2130425"/>
                    </a:cubicBezTo>
                    <a:cubicBezTo>
                      <a:pt x="580583" y="2130425"/>
                      <a:pt x="580583" y="2130425"/>
                      <a:pt x="614511" y="2130425"/>
                    </a:cubicBezTo>
                    <a:cubicBezTo>
                      <a:pt x="618281" y="2130425"/>
                      <a:pt x="618281" y="2130425"/>
                      <a:pt x="618281" y="2130425"/>
                    </a:cubicBezTo>
                    <a:cubicBezTo>
                      <a:pt x="1556949" y="2130425"/>
                      <a:pt x="1564489" y="2130425"/>
                      <a:pt x="1564489" y="2130425"/>
                    </a:cubicBezTo>
                    <a:cubicBezTo>
                      <a:pt x="1590877" y="2130425"/>
                      <a:pt x="1609726" y="2111904"/>
                      <a:pt x="1609726" y="2085975"/>
                    </a:cubicBezTo>
                    <a:cubicBezTo>
                      <a:pt x="1609726" y="2060046"/>
                      <a:pt x="1590877" y="2041525"/>
                      <a:pt x="1564489" y="2041525"/>
                    </a:cubicBezTo>
                    <a:cubicBezTo>
                      <a:pt x="957558" y="2041525"/>
                      <a:pt x="716294" y="2041525"/>
                      <a:pt x="618281" y="2041525"/>
                    </a:cubicBezTo>
                    <a:cubicBezTo>
                      <a:pt x="618281" y="2041525"/>
                      <a:pt x="618281" y="2041525"/>
                      <a:pt x="610741" y="2041525"/>
                    </a:cubicBezTo>
                    <a:cubicBezTo>
                      <a:pt x="610741" y="2041525"/>
                      <a:pt x="610741" y="2041525"/>
                      <a:pt x="573043" y="2041525"/>
                    </a:cubicBezTo>
                    <a:cubicBezTo>
                      <a:pt x="573043" y="2041525"/>
                      <a:pt x="573043" y="2041525"/>
                      <a:pt x="557964" y="2041525"/>
                    </a:cubicBezTo>
                    <a:cubicBezTo>
                      <a:pt x="316700" y="2041525"/>
                      <a:pt x="316700" y="2041525"/>
                      <a:pt x="316700" y="2041525"/>
                    </a:cubicBezTo>
                    <a:close/>
                    <a:moveTo>
                      <a:pt x="316700" y="1646237"/>
                    </a:moveTo>
                    <a:cubicBezTo>
                      <a:pt x="290312" y="1646237"/>
                      <a:pt x="271463" y="1668716"/>
                      <a:pt x="271463" y="1694942"/>
                    </a:cubicBezTo>
                    <a:cubicBezTo>
                      <a:pt x="271463" y="1717421"/>
                      <a:pt x="290312" y="1739900"/>
                      <a:pt x="316700" y="1739900"/>
                    </a:cubicBezTo>
                    <a:cubicBezTo>
                      <a:pt x="441102" y="1739900"/>
                      <a:pt x="512727" y="1739900"/>
                      <a:pt x="557964" y="1739900"/>
                    </a:cubicBezTo>
                    <a:cubicBezTo>
                      <a:pt x="565504" y="1739900"/>
                      <a:pt x="573043" y="1739900"/>
                      <a:pt x="580583" y="1739900"/>
                    </a:cubicBezTo>
                    <a:cubicBezTo>
                      <a:pt x="580583" y="1739900"/>
                      <a:pt x="580583" y="1739900"/>
                      <a:pt x="614511" y="1739900"/>
                    </a:cubicBezTo>
                    <a:cubicBezTo>
                      <a:pt x="614511" y="1739900"/>
                      <a:pt x="614511" y="1739900"/>
                      <a:pt x="618281" y="1739900"/>
                    </a:cubicBezTo>
                    <a:cubicBezTo>
                      <a:pt x="1556949" y="1739900"/>
                      <a:pt x="1564489" y="1739900"/>
                      <a:pt x="1564489" y="1739900"/>
                    </a:cubicBezTo>
                    <a:cubicBezTo>
                      <a:pt x="1590877" y="1739900"/>
                      <a:pt x="1609726" y="1717421"/>
                      <a:pt x="1609726" y="1694942"/>
                    </a:cubicBezTo>
                    <a:cubicBezTo>
                      <a:pt x="1609726" y="1668716"/>
                      <a:pt x="1590877" y="1646237"/>
                      <a:pt x="1564489" y="1646237"/>
                    </a:cubicBezTo>
                    <a:cubicBezTo>
                      <a:pt x="957558" y="1646237"/>
                      <a:pt x="716294" y="1646237"/>
                      <a:pt x="618281" y="1646237"/>
                    </a:cubicBezTo>
                    <a:cubicBezTo>
                      <a:pt x="618281" y="1646237"/>
                      <a:pt x="618281" y="1646237"/>
                      <a:pt x="610741" y="1646237"/>
                    </a:cubicBezTo>
                    <a:cubicBezTo>
                      <a:pt x="610741" y="1646237"/>
                      <a:pt x="610741" y="1646237"/>
                      <a:pt x="573043" y="1646237"/>
                    </a:cubicBezTo>
                    <a:cubicBezTo>
                      <a:pt x="573043" y="1646237"/>
                      <a:pt x="573043" y="1646237"/>
                      <a:pt x="557964" y="1646237"/>
                    </a:cubicBezTo>
                    <a:cubicBezTo>
                      <a:pt x="316700" y="1646237"/>
                      <a:pt x="316700" y="1646237"/>
                      <a:pt x="316700" y="1646237"/>
                    </a:cubicBezTo>
                    <a:close/>
                    <a:moveTo>
                      <a:pt x="316700" y="1249362"/>
                    </a:moveTo>
                    <a:cubicBezTo>
                      <a:pt x="290312" y="1249362"/>
                      <a:pt x="271463" y="1272222"/>
                      <a:pt x="271463" y="1298892"/>
                    </a:cubicBezTo>
                    <a:cubicBezTo>
                      <a:pt x="271463" y="1321752"/>
                      <a:pt x="290312" y="1344612"/>
                      <a:pt x="316700" y="1344612"/>
                    </a:cubicBezTo>
                    <a:cubicBezTo>
                      <a:pt x="441102" y="1344612"/>
                      <a:pt x="512727" y="1344612"/>
                      <a:pt x="557964" y="1344612"/>
                    </a:cubicBezTo>
                    <a:cubicBezTo>
                      <a:pt x="565504" y="1344612"/>
                      <a:pt x="573043" y="1344612"/>
                      <a:pt x="580583" y="1344612"/>
                    </a:cubicBezTo>
                    <a:cubicBezTo>
                      <a:pt x="580583" y="1344612"/>
                      <a:pt x="580583" y="1344612"/>
                      <a:pt x="614511" y="1344612"/>
                    </a:cubicBezTo>
                    <a:cubicBezTo>
                      <a:pt x="618281" y="1344612"/>
                      <a:pt x="618281" y="1344612"/>
                      <a:pt x="618281" y="1344612"/>
                    </a:cubicBezTo>
                    <a:cubicBezTo>
                      <a:pt x="1556949" y="1344612"/>
                      <a:pt x="1564489" y="1344612"/>
                      <a:pt x="1564489" y="1344612"/>
                    </a:cubicBezTo>
                    <a:cubicBezTo>
                      <a:pt x="1590877" y="1344612"/>
                      <a:pt x="1609726" y="1321752"/>
                      <a:pt x="1609726" y="1298892"/>
                    </a:cubicBezTo>
                    <a:cubicBezTo>
                      <a:pt x="1609726" y="1272222"/>
                      <a:pt x="1590877" y="1249362"/>
                      <a:pt x="1564489" y="1249362"/>
                    </a:cubicBezTo>
                    <a:cubicBezTo>
                      <a:pt x="957558" y="1249362"/>
                      <a:pt x="716294" y="1249362"/>
                      <a:pt x="618281" y="1249362"/>
                    </a:cubicBezTo>
                    <a:cubicBezTo>
                      <a:pt x="618281" y="1249362"/>
                      <a:pt x="618281" y="1249362"/>
                      <a:pt x="610741" y="1249362"/>
                    </a:cubicBezTo>
                    <a:cubicBezTo>
                      <a:pt x="610741" y="1249362"/>
                      <a:pt x="610741" y="1249362"/>
                      <a:pt x="573043" y="1249362"/>
                    </a:cubicBezTo>
                    <a:cubicBezTo>
                      <a:pt x="573043" y="1249362"/>
                      <a:pt x="573043" y="1249362"/>
                      <a:pt x="557964" y="1249362"/>
                    </a:cubicBezTo>
                    <a:cubicBezTo>
                      <a:pt x="316700" y="1249362"/>
                      <a:pt x="316700" y="1249362"/>
                      <a:pt x="316700" y="1249362"/>
                    </a:cubicBezTo>
                    <a:close/>
                    <a:moveTo>
                      <a:pt x="1220789" y="41276"/>
                    </a:moveTo>
                    <a:lnTo>
                      <a:pt x="1843089" y="639764"/>
                    </a:lnTo>
                    <a:lnTo>
                      <a:pt x="1220789" y="639764"/>
                    </a:lnTo>
                    <a:close/>
                    <a:moveTo>
                      <a:pt x="56513" y="0"/>
                    </a:moveTo>
                    <a:cubicBezTo>
                      <a:pt x="346614" y="0"/>
                      <a:pt x="489780" y="0"/>
                      <a:pt x="557596" y="0"/>
                    </a:cubicBezTo>
                    <a:cubicBezTo>
                      <a:pt x="568899" y="0"/>
                      <a:pt x="580201" y="0"/>
                      <a:pt x="587736" y="0"/>
                    </a:cubicBezTo>
                    <a:cubicBezTo>
                      <a:pt x="587736" y="0"/>
                      <a:pt x="587736" y="0"/>
                      <a:pt x="610342" y="0"/>
                    </a:cubicBezTo>
                    <a:cubicBezTo>
                      <a:pt x="610342" y="0"/>
                      <a:pt x="610342" y="0"/>
                      <a:pt x="617877" y="0"/>
                    </a:cubicBezTo>
                    <a:cubicBezTo>
                      <a:pt x="1111425" y="0"/>
                      <a:pt x="1115192" y="0"/>
                      <a:pt x="1115192" y="0"/>
                    </a:cubicBezTo>
                    <a:cubicBezTo>
                      <a:pt x="1122727" y="0"/>
                      <a:pt x="1126495" y="0"/>
                      <a:pt x="1130262" y="0"/>
                    </a:cubicBezTo>
                    <a:cubicBezTo>
                      <a:pt x="1130262" y="677767"/>
                      <a:pt x="1130262" y="681532"/>
                      <a:pt x="1130262" y="681532"/>
                    </a:cubicBezTo>
                    <a:cubicBezTo>
                      <a:pt x="1130262" y="707890"/>
                      <a:pt x="1152868" y="726717"/>
                      <a:pt x="1175473" y="726717"/>
                    </a:cubicBezTo>
                    <a:cubicBezTo>
                      <a:pt x="1880003" y="726717"/>
                      <a:pt x="1887538" y="726717"/>
                      <a:pt x="1887538" y="726717"/>
                    </a:cubicBezTo>
                    <a:cubicBezTo>
                      <a:pt x="1887538" y="734248"/>
                      <a:pt x="1887538" y="738013"/>
                      <a:pt x="1887538" y="745544"/>
                    </a:cubicBezTo>
                    <a:cubicBezTo>
                      <a:pt x="1887538" y="2500208"/>
                      <a:pt x="1887538" y="2511504"/>
                      <a:pt x="1887538" y="2511504"/>
                    </a:cubicBezTo>
                    <a:cubicBezTo>
                      <a:pt x="1887538" y="2545393"/>
                      <a:pt x="1861165" y="2571750"/>
                      <a:pt x="1827257" y="2571750"/>
                    </a:cubicBezTo>
                    <a:cubicBezTo>
                      <a:pt x="1024771" y="2571750"/>
                      <a:pt x="727135" y="2571750"/>
                      <a:pt x="617877" y="2571750"/>
                    </a:cubicBezTo>
                    <a:cubicBezTo>
                      <a:pt x="617877" y="2571750"/>
                      <a:pt x="617877" y="2571750"/>
                      <a:pt x="576434" y="2571750"/>
                    </a:cubicBezTo>
                    <a:cubicBezTo>
                      <a:pt x="576434" y="2571750"/>
                      <a:pt x="576434" y="2571750"/>
                      <a:pt x="557596" y="2571750"/>
                    </a:cubicBezTo>
                    <a:cubicBezTo>
                      <a:pt x="56513" y="2571750"/>
                      <a:pt x="56513" y="2571750"/>
                      <a:pt x="56513" y="2571750"/>
                    </a:cubicBezTo>
                    <a:cubicBezTo>
                      <a:pt x="26373" y="2571750"/>
                      <a:pt x="0" y="2545393"/>
                      <a:pt x="0" y="2511504"/>
                    </a:cubicBezTo>
                    <a:cubicBezTo>
                      <a:pt x="0" y="1829972"/>
                      <a:pt x="0" y="1340473"/>
                      <a:pt x="0" y="982762"/>
                    </a:cubicBezTo>
                    <a:cubicBezTo>
                      <a:pt x="0" y="982762"/>
                      <a:pt x="0" y="982762"/>
                      <a:pt x="851464" y="982762"/>
                    </a:cubicBezTo>
                    <a:cubicBezTo>
                      <a:pt x="904210" y="982762"/>
                      <a:pt x="941885" y="945109"/>
                      <a:pt x="941885" y="892393"/>
                    </a:cubicBezTo>
                    <a:cubicBezTo>
                      <a:pt x="941885" y="892393"/>
                      <a:pt x="941885" y="892393"/>
                      <a:pt x="941885" y="350180"/>
                    </a:cubicBezTo>
                    <a:cubicBezTo>
                      <a:pt x="941885" y="301230"/>
                      <a:pt x="904210" y="259811"/>
                      <a:pt x="851464" y="259811"/>
                    </a:cubicBezTo>
                    <a:cubicBezTo>
                      <a:pt x="851464" y="259811"/>
                      <a:pt x="851464" y="259811"/>
                      <a:pt x="0" y="259811"/>
                    </a:cubicBezTo>
                    <a:cubicBezTo>
                      <a:pt x="0" y="60246"/>
                      <a:pt x="0" y="60246"/>
                      <a:pt x="0" y="60246"/>
                    </a:cubicBezTo>
                    <a:cubicBezTo>
                      <a:pt x="0" y="26358"/>
                      <a:pt x="26373" y="0"/>
                      <a:pt x="56513"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46" name="テキスト ボックス 45"/>
              <p:cNvSpPr txBox="1">
                <a:spLocks noChangeAspect="1"/>
              </p:cNvSpPr>
              <p:nvPr/>
            </p:nvSpPr>
            <p:spPr bwMode="gray">
              <a:xfrm>
                <a:off x="-2065933" y="2287202"/>
                <a:ext cx="1096525" cy="359350"/>
              </a:xfrm>
              <a:prstGeom prst="rect">
                <a:avLst/>
              </a:prstGeom>
              <a:noFill/>
            </p:spPr>
            <p:txBody>
              <a:bodyPr wrap="none" rtlCol="0">
                <a:prstTxWarp prst="textPlain">
                  <a:avLst/>
                </a:prstTxWarp>
                <a:spAutoFit/>
              </a:bodyPr>
              <a:lstStyle/>
              <a:p>
                <a:r>
                  <a:rPr lang="en-US" altLang="ja-JP" sz="2000" b="1" dirty="0">
                    <a:solidFill>
                      <a:schemeClr val="bg1"/>
                    </a:solidFill>
                    <a:latin typeface="Verdana" panose="020B0604030504040204" pitchFamily="34" charset="0"/>
                    <a:ea typeface="Verdana" panose="020B0604030504040204" pitchFamily="34" charset="0"/>
                    <a:cs typeface="Verdana" panose="020B0604030504040204" pitchFamily="34" charset="0"/>
                  </a:rPr>
                  <a:t>Excel</a:t>
                </a:r>
                <a:endParaRPr kumimoji="1" lang="ja-JP" altLang="en-US" sz="2000" b="1" dirty="0">
                  <a:solidFill>
                    <a:schemeClr val="bg1"/>
                  </a:solidFill>
                  <a:latin typeface="Verdana" panose="020B0604030504040204" pitchFamily="34" charset="0"/>
                  <a:cs typeface="Verdana" panose="020B0604030504040204" pitchFamily="34" charset="0"/>
                </a:endParaRPr>
              </a:p>
            </p:txBody>
          </p:sp>
        </p:grpSp>
      </p:grpSp>
      <p:pic>
        <p:nvPicPr>
          <p:cNvPr id="7" name="図 6"/>
          <p:cNvPicPr>
            <a:picLocks noChangeAspect="1"/>
          </p:cNvPicPr>
          <p:nvPr/>
        </p:nvPicPr>
        <p:blipFill>
          <a:blip r:embed="rId2"/>
          <a:stretch>
            <a:fillRect/>
          </a:stretch>
        </p:blipFill>
        <p:spPr>
          <a:xfrm>
            <a:off x="2441756" y="4515108"/>
            <a:ext cx="7307189" cy="1752017"/>
          </a:xfrm>
          <a:prstGeom prst="rect">
            <a:avLst/>
          </a:prstGeom>
        </p:spPr>
      </p:pic>
    </p:spTree>
    <p:extLst>
      <p:ext uri="{BB962C8B-B14F-4D97-AF65-F5344CB8AC3E}">
        <p14:creationId xmlns:p14="http://schemas.microsoft.com/office/powerpoint/2010/main" val="1601751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a:t>2.3</a:t>
            </a:r>
            <a:r>
              <a:rPr kumimoji="1" lang="ja-JP" altLang="en-US" dirty="0"/>
              <a:t>　ディシジョンテーブルファイル上のルール実行について</a:t>
            </a:r>
            <a:r>
              <a:rPr lang="en-US" altLang="ja-JP" dirty="0"/>
              <a:t>(1/2)</a:t>
            </a:r>
            <a:endParaRPr kumimoji="1" lang="ja-JP" altLang="en-US" dirty="0"/>
          </a:p>
        </p:txBody>
      </p:sp>
      <p:sp>
        <p:nvSpPr>
          <p:cNvPr id="3" name="コンテンツ プレースホルダー 2"/>
          <p:cNvSpPr>
            <a:spLocks noGrp="1"/>
          </p:cNvSpPr>
          <p:nvPr>
            <p:ph sz="quarter" idx="10"/>
          </p:nvPr>
        </p:nvSpPr>
        <p:spPr/>
        <p:txBody>
          <a:bodyPr/>
          <a:lstStyle/>
          <a:p>
            <a:r>
              <a:rPr lang="ja-JP" altLang="en-US" b="1" dirty="0"/>
              <a:t>連携機能② インシデント管理</a:t>
            </a:r>
            <a:endParaRPr lang="en-US" altLang="ja-JP" b="1" dirty="0"/>
          </a:p>
          <a:p>
            <a:pPr lvl="1"/>
            <a:r>
              <a:rPr lang="ja-JP" altLang="en-US" b="1" dirty="0"/>
              <a:t>同一アラートメッセージで複数のアクションを実行する方法</a:t>
            </a:r>
            <a:endParaRPr kumimoji="1" lang="en-US" altLang="ja-JP" b="1" dirty="0"/>
          </a:p>
          <a:p>
            <a:pPr indent="0">
              <a:buNone/>
            </a:pPr>
            <a:r>
              <a:rPr kumimoji="1" lang="en-US" altLang="ja-JP" sz="1600" dirty="0"/>
              <a:t>OASE</a:t>
            </a:r>
            <a:r>
              <a:rPr kumimoji="1" lang="ja-JP" altLang="en-US" sz="1600" dirty="0"/>
              <a:t>では同一条件のルールが複数定義されている場合に、そのルールに合致するアラートが発生したときはディシジョンテーブルに定義されている順番に実行されます。</a:t>
            </a:r>
            <a:endParaRPr kumimoji="1" lang="en-US" altLang="ja-JP" sz="1600" dirty="0"/>
          </a:p>
          <a:p>
            <a:pPr indent="0">
              <a:buNone/>
            </a:pPr>
            <a:r>
              <a:rPr kumimoji="1" lang="ja-JP" altLang="en-US" sz="1600" dirty="0"/>
              <a:t>下記の例では、</a:t>
            </a:r>
            <a:r>
              <a:rPr lang="ja-JP" altLang="en-US" sz="1600" dirty="0"/>
              <a:t>「メッセージ</a:t>
            </a:r>
            <a:r>
              <a:rPr lang="en-US" altLang="ja-JP" sz="1600" dirty="0"/>
              <a:t>A</a:t>
            </a:r>
            <a:r>
              <a:rPr lang="ja-JP" altLang="en-US" sz="1600" dirty="0"/>
              <a:t>」を取得した場合、「</a:t>
            </a:r>
            <a:r>
              <a:rPr lang="ja-JP" altLang="en-US" sz="1600" dirty="0">
                <a:solidFill>
                  <a:srgbClr val="242424"/>
                </a:solidFill>
                <a:latin typeface="Segoe UI" panose="020B0502040204020203" pitchFamily="34" charset="0"/>
              </a:rPr>
              <a:t>インシデント起票①⇒対処実行①⇒クローズ①」という順でアクションが実行されます。</a:t>
            </a:r>
            <a:endParaRPr lang="en-US" altLang="ja-JP" sz="1600" dirty="0">
              <a:solidFill>
                <a:srgbClr val="242424"/>
              </a:solidFill>
              <a:latin typeface="Segoe UI" panose="020B0502040204020203" pitchFamily="34" charset="0"/>
            </a:endParaRPr>
          </a:p>
          <a:p>
            <a:pPr indent="0">
              <a:buNone/>
            </a:pPr>
            <a:r>
              <a:rPr kumimoji="1" lang="ja-JP" altLang="en-US" sz="1600" dirty="0">
                <a:solidFill>
                  <a:srgbClr val="242424"/>
                </a:solidFill>
                <a:latin typeface="Segoe UI" panose="020B0502040204020203" pitchFamily="34" charset="0"/>
              </a:rPr>
              <a:t>このように、同一の条件を記載することで</a:t>
            </a:r>
            <a:r>
              <a:rPr lang="ja-JP" altLang="en-US" sz="1600" dirty="0">
                <a:solidFill>
                  <a:srgbClr val="242424"/>
                </a:solidFill>
                <a:latin typeface="Segoe UI" panose="020B0502040204020203" pitchFamily="34" charset="0"/>
              </a:rPr>
              <a:t>、複数のアクションを順次実行することが可能となります。</a:t>
            </a:r>
            <a:endParaRPr kumimoji="1" lang="ja-JP" altLang="en-US" sz="1600" dirty="0"/>
          </a:p>
        </p:txBody>
      </p:sp>
      <p:graphicFrame>
        <p:nvGraphicFramePr>
          <p:cNvPr id="24" name="表 23">
            <a:extLst>
              <a:ext uri="{FF2B5EF4-FFF2-40B4-BE49-F238E27FC236}">
                <a16:creationId xmlns:a16="http://schemas.microsoft.com/office/drawing/2014/main" id="{313293FD-7DE9-4454-A0BC-4174301786B6}"/>
              </a:ext>
            </a:extLst>
          </p:cNvPr>
          <p:cNvGraphicFramePr>
            <a:graphicFrameLocks noGrp="1"/>
          </p:cNvGraphicFramePr>
          <p:nvPr>
            <p:extLst>
              <p:ext uri="{D42A27DB-BD31-4B8C-83A1-F6EECF244321}">
                <p14:modId xmlns:p14="http://schemas.microsoft.com/office/powerpoint/2010/main" val="3533108021"/>
              </p:ext>
            </p:extLst>
          </p:nvPr>
        </p:nvGraphicFramePr>
        <p:xfrm>
          <a:off x="4092905" y="3315371"/>
          <a:ext cx="3299275" cy="3072587"/>
        </p:xfrm>
        <a:graphic>
          <a:graphicData uri="http://schemas.openxmlformats.org/drawingml/2006/table">
            <a:tbl>
              <a:tblPr firstRow="1" bandRow="1">
                <a:tableStyleId>{93296810-A885-4BE3-A3E7-6D5BEEA58F35}</a:tableStyleId>
              </a:tblPr>
              <a:tblGrid>
                <a:gridCol w="1212287">
                  <a:extLst>
                    <a:ext uri="{9D8B030D-6E8A-4147-A177-3AD203B41FA5}">
                      <a16:colId xmlns:a16="http://schemas.microsoft.com/office/drawing/2014/main" val="4096772210"/>
                    </a:ext>
                  </a:extLst>
                </a:gridCol>
                <a:gridCol w="2086988">
                  <a:extLst>
                    <a:ext uri="{9D8B030D-6E8A-4147-A177-3AD203B41FA5}">
                      <a16:colId xmlns:a16="http://schemas.microsoft.com/office/drawing/2014/main" val="712069"/>
                    </a:ext>
                  </a:extLst>
                </a:gridCol>
              </a:tblGrid>
              <a:tr h="438941">
                <a:tc>
                  <a:txBody>
                    <a:bodyPr/>
                    <a:lstStyle/>
                    <a:p>
                      <a:pPr algn="ctr"/>
                      <a:r>
                        <a:rPr kumimoji="1" lang="ja-JP" altLang="en-US" sz="1400" dirty="0"/>
                        <a:t>条件</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400" dirty="0"/>
                        <a:t>アクション</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7752676"/>
                  </a:ext>
                </a:extLst>
              </a:tr>
              <a:tr h="438941">
                <a:tc>
                  <a:txBody>
                    <a:bodyPr/>
                    <a:lstStyle/>
                    <a:p>
                      <a:pPr algn="ctr"/>
                      <a:r>
                        <a:rPr kumimoji="1" lang="ja-JP" altLang="en-US" sz="1400" dirty="0"/>
                        <a:t>メッセージ</a:t>
                      </a:r>
                      <a:r>
                        <a:rPr kumimoji="1" lang="en-US" altLang="ja-JP" sz="1400" dirty="0"/>
                        <a:t>A</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400" dirty="0"/>
                        <a:t>インシデント起票①</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9403778"/>
                  </a:ext>
                </a:extLst>
              </a:tr>
              <a:tr h="438941">
                <a:tc>
                  <a:txBody>
                    <a:bodyPr/>
                    <a:lstStyle/>
                    <a:p>
                      <a:pPr algn="ctr"/>
                      <a:r>
                        <a:rPr kumimoji="1" lang="ja-JP" altLang="en-US" sz="1400" dirty="0"/>
                        <a:t>メッセージ</a:t>
                      </a:r>
                      <a:r>
                        <a:rPr kumimoji="1" lang="en-US" altLang="ja-JP" sz="1400" dirty="0"/>
                        <a:t>B</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ja-JP" altLang="en-US" sz="1400" dirty="0"/>
                        <a:t>インシデント起票②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4121911467"/>
                  </a:ext>
                </a:extLst>
              </a:tr>
              <a:tr h="438941">
                <a:tc>
                  <a:txBody>
                    <a:bodyPr/>
                    <a:lstStyle/>
                    <a:p>
                      <a:pPr algn="ctr"/>
                      <a:r>
                        <a:rPr kumimoji="1" lang="ja-JP" altLang="en-US" sz="1400" dirty="0"/>
                        <a:t>メッセージ</a:t>
                      </a:r>
                      <a:r>
                        <a:rPr kumimoji="1" lang="en-US" altLang="ja-JP" sz="1400" dirty="0"/>
                        <a:t>A</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400" dirty="0"/>
                        <a:t>対処実施①</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40815586"/>
                  </a:ext>
                </a:extLst>
              </a:tr>
              <a:tr h="438941">
                <a:tc>
                  <a:txBody>
                    <a:bodyPr/>
                    <a:lstStyle/>
                    <a:p>
                      <a:pPr algn="ctr"/>
                      <a:r>
                        <a:rPr kumimoji="1" lang="ja-JP" altLang="en-US" sz="1400" dirty="0"/>
                        <a:t>メッセージ</a:t>
                      </a:r>
                      <a:r>
                        <a:rPr kumimoji="1" lang="en-US" altLang="ja-JP" sz="1400" dirty="0"/>
                        <a:t>A</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400" dirty="0"/>
                        <a:t>クローズ①</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48612308"/>
                  </a:ext>
                </a:extLst>
              </a:tr>
              <a:tr h="438941">
                <a:tc>
                  <a:txBody>
                    <a:bodyPr/>
                    <a:lstStyle/>
                    <a:p>
                      <a:pPr algn="ctr"/>
                      <a:r>
                        <a:rPr kumimoji="1" lang="ja-JP" altLang="en-US" sz="1400" dirty="0"/>
                        <a:t>メッセージ</a:t>
                      </a:r>
                      <a:r>
                        <a:rPr kumimoji="1" lang="en-US" altLang="ja-JP" sz="1400" dirty="0"/>
                        <a:t>B</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ja-JP" altLang="en-US" sz="1400" dirty="0"/>
                        <a:t>インシデント起票③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957523279"/>
                  </a:ext>
                </a:extLst>
              </a:tr>
              <a:tr h="438941">
                <a:tc>
                  <a:txBody>
                    <a:bodyPr/>
                    <a:lstStyle/>
                    <a:p>
                      <a:pPr algn="ctr"/>
                      <a:r>
                        <a:rPr kumimoji="1" lang="ja-JP" altLang="en-US" sz="1400" dirty="0"/>
                        <a:t>メッセージ</a:t>
                      </a:r>
                      <a:r>
                        <a:rPr kumimoji="1" lang="en-US" altLang="ja-JP" sz="1400" dirty="0"/>
                        <a:t>C</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ja-JP" altLang="en-US" sz="1400" dirty="0"/>
                        <a:t>インシデント起票④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3925728641"/>
                  </a:ext>
                </a:extLst>
              </a:tr>
            </a:tbl>
          </a:graphicData>
        </a:graphic>
      </p:graphicFrame>
      <p:sp>
        <p:nvSpPr>
          <p:cNvPr id="27" name="テキスト ボックス 26">
            <a:extLst>
              <a:ext uri="{FF2B5EF4-FFF2-40B4-BE49-F238E27FC236}">
                <a16:creationId xmlns:a16="http://schemas.microsoft.com/office/drawing/2014/main" id="{60F0EEF3-42FA-4474-9D65-3B3E6175D591}"/>
              </a:ext>
            </a:extLst>
          </p:cNvPr>
          <p:cNvSpPr txBox="1"/>
          <p:nvPr/>
        </p:nvSpPr>
        <p:spPr>
          <a:xfrm>
            <a:off x="4007710" y="2924930"/>
            <a:ext cx="3178225" cy="338554"/>
          </a:xfrm>
          <a:prstGeom prst="rect">
            <a:avLst/>
          </a:prstGeom>
          <a:noFill/>
        </p:spPr>
        <p:txBody>
          <a:bodyPr wrap="square" rtlCol="0">
            <a:spAutoFit/>
          </a:bodyPr>
          <a:lstStyle/>
          <a:p>
            <a:r>
              <a:rPr kumimoji="1" lang="ja-JP" altLang="en-US" sz="1600" b="1" dirty="0"/>
              <a:t>ディシジョンテーブルファイル</a:t>
            </a:r>
          </a:p>
        </p:txBody>
      </p:sp>
      <p:sp>
        <p:nvSpPr>
          <p:cNvPr id="28" name="正方形/長方形 27">
            <a:extLst>
              <a:ext uri="{FF2B5EF4-FFF2-40B4-BE49-F238E27FC236}">
                <a16:creationId xmlns:a16="http://schemas.microsoft.com/office/drawing/2014/main" id="{D5AD4380-3196-40DF-B06D-1695AAEB93AF}"/>
              </a:ext>
            </a:extLst>
          </p:cNvPr>
          <p:cNvSpPr/>
          <p:nvPr/>
        </p:nvSpPr>
        <p:spPr bwMode="auto">
          <a:xfrm>
            <a:off x="4105605" y="3746962"/>
            <a:ext cx="3286575" cy="420278"/>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latin typeface="+mn-ea"/>
            </a:endParaRPr>
          </a:p>
        </p:txBody>
      </p:sp>
      <p:sp>
        <p:nvSpPr>
          <p:cNvPr id="29" name="正方形/長方形 28">
            <a:extLst>
              <a:ext uri="{FF2B5EF4-FFF2-40B4-BE49-F238E27FC236}">
                <a16:creationId xmlns:a16="http://schemas.microsoft.com/office/drawing/2014/main" id="{B6C0B4C7-55A6-4D9F-A4A2-D6E2219F7015}"/>
              </a:ext>
            </a:extLst>
          </p:cNvPr>
          <p:cNvSpPr/>
          <p:nvPr/>
        </p:nvSpPr>
        <p:spPr bwMode="auto">
          <a:xfrm>
            <a:off x="4105605" y="5072342"/>
            <a:ext cx="3286575" cy="420278"/>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latin typeface="+mn-ea"/>
            </a:endParaRPr>
          </a:p>
        </p:txBody>
      </p:sp>
      <p:sp>
        <p:nvSpPr>
          <p:cNvPr id="30" name="正方形/長方形 29">
            <a:extLst>
              <a:ext uri="{FF2B5EF4-FFF2-40B4-BE49-F238E27FC236}">
                <a16:creationId xmlns:a16="http://schemas.microsoft.com/office/drawing/2014/main" id="{A4B961BC-001F-4C4D-A3CC-ECF2470BDD1E}"/>
              </a:ext>
            </a:extLst>
          </p:cNvPr>
          <p:cNvSpPr/>
          <p:nvPr/>
        </p:nvSpPr>
        <p:spPr bwMode="auto">
          <a:xfrm>
            <a:off x="239349" y="4388388"/>
            <a:ext cx="3065575" cy="620429"/>
          </a:xfrm>
          <a:prstGeom prst="rect">
            <a:avLst/>
          </a:prstGeom>
          <a:solidFill>
            <a:srgbClr val="FF0000"/>
          </a:solidFill>
          <a:ln w="127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a:solidFill>
                  <a:schemeClr val="bg1"/>
                </a:solidFill>
                <a:latin typeface="+mn-ea"/>
              </a:rPr>
              <a:t>アラート</a:t>
            </a:r>
            <a:r>
              <a:rPr lang="ja-JP" altLang="en-US" sz="1400" b="1" dirty="0">
                <a:solidFill>
                  <a:schemeClr val="bg1"/>
                </a:solidFill>
                <a:latin typeface="+mn-ea"/>
              </a:rPr>
              <a:t>が発生</a:t>
            </a:r>
            <a:br>
              <a:rPr lang="en-US" altLang="ja-JP" sz="1400" b="1" dirty="0">
                <a:solidFill>
                  <a:schemeClr val="bg1"/>
                </a:solidFill>
                <a:latin typeface="+mn-ea"/>
              </a:rPr>
            </a:br>
            <a:r>
              <a:rPr lang="ja-JP" altLang="en-US" sz="1400" b="1" dirty="0">
                <a:solidFill>
                  <a:schemeClr val="bg1"/>
                </a:solidFill>
                <a:latin typeface="+mn-ea"/>
              </a:rPr>
              <a:t>「メッセージ</a:t>
            </a:r>
            <a:r>
              <a:rPr lang="en-US" altLang="ja-JP" sz="1400" b="1" dirty="0">
                <a:solidFill>
                  <a:schemeClr val="bg1"/>
                </a:solidFill>
                <a:latin typeface="+mn-ea"/>
              </a:rPr>
              <a:t>A</a:t>
            </a:r>
            <a:r>
              <a:rPr lang="ja-JP" altLang="en-US" sz="1400" b="1" dirty="0">
                <a:solidFill>
                  <a:schemeClr val="bg1"/>
                </a:solidFill>
                <a:latin typeface="+mn-ea"/>
              </a:rPr>
              <a:t>」を発報</a:t>
            </a:r>
            <a:endParaRPr lang="en-US" altLang="ja-JP" sz="1400" b="1" dirty="0">
              <a:solidFill>
                <a:schemeClr val="bg1"/>
              </a:solidFill>
              <a:latin typeface="+mn-ea"/>
            </a:endParaRPr>
          </a:p>
        </p:txBody>
      </p:sp>
      <p:sp>
        <p:nvSpPr>
          <p:cNvPr id="33" name="正方形/長方形 32">
            <a:extLst>
              <a:ext uri="{FF2B5EF4-FFF2-40B4-BE49-F238E27FC236}">
                <a16:creationId xmlns:a16="http://schemas.microsoft.com/office/drawing/2014/main" id="{E1778078-F1C6-43C4-BD9E-B0F5850CA108}"/>
              </a:ext>
            </a:extLst>
          </p:cNvPr>
          <p:cNvSpPr/>
          <p:nvPr/>
        </p:nvSpPr>
        <p:spPr bwMode="auto">
          <a:xfrm>
            <a:off x="4105605" y="4639980"/>
            <a:ext cx="3286575" cy="420278"/>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latin typeface="+mn-ea"/>
            </a:endParaRPr>
          </a:p>
        </p:txBody>
      </p:sp>
      <p:sp>
        <p:nvSpPr>
          <p:cNvPr id="34" name="正方形/長方形 33">
            <a:extLst>
              <a:ext uri="{FF2B5EF4-FFF2-40B4-BE49-F238E27FC236}">
                <a16:creationId xmlns:a16="http://schemas.microsoft.com/office/drawing/2014/main" id="{0A1BCE90-F804-45F9-B892-F1914DBB8CBC}"/>
              </a:ext>
            </a:extLst>
          </p:cNvPr>
          <p:cNvSpPr/>
          <p:nvPr/>
        </p:nvSpPr>
        <p:spPr bwMode="auto">
          <a:xfrm>
            <a:off x="250042" y="5709733"/>
            <a:ext cx="3065577" cy="434151"/>
          </a:xfrm>
          <a:prstGeom prst="rect">
            <a:avLst/>
          </a:prstGeom>
          <a:solidFill>
            <a:schemeClr val="bg1"/>
          </a:solidFill>
          <a:ln w="127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dirty="0">
                <a:solidFill>
                  <a:srgbClr val="FF0000"/>
                </a:solidFill>
                <a:latin typeface="+mn-ea"/>
              </a:rPr>
              <a:t>条件「メッセージ</a:t>
            </a:r>
            <a:r>
              <a:rPr lang="en-US" altLang="ja-JP" sz="1400" b="1" dirty="0">
                <a:solidFill>
                  <a:srgbClr val="FF0000"/>
                </a:solidFill>
                <a:latin typeface="+mn-ea"/>
              </a:rPr>
              <a:t>A</a:t>
            </a:r>
            <a:r>
              <a:rPr kumimoji="1" lang="ja-JP" altLang="en-US" sz="1400" b="1" dirty="0">
                <a:solidFill>
                  <a:srgbClr val="FF0000"/>
                </a:solidFill>
                <a:latin typeface="+mn-ea"/>
              </a:rPr>
              <a:t>」に一致</a:t>
            </a:r>
            <a:endParaRPr lang="en-US" altLang="ja-JP" sz="1400" b="1" dirty="0">
              <a:solidFill>
                <a:srgbClr val="FF0000"/>
              </a:solidFill>
              <a:latin typeface="+mn-ea"/>
            </a:endParaRPr>
          </a:p>
        </p:txBody>
      </p:sp>
      <p:cxnSp>
        <p:nvCxnSpPr>
          <p:cNvPr id="35" name="直線コネクタ 34">
            <a:extLst>
              <a:ext uri="{FF2B5EF4-FFF2-40B4-BE49-F238E27FC236}">
                <a16:creationId xmlns:a16="http://schemas.microsoft.com/office/drawing/2014/main" id="{E592823E-9701-4086-900C-4285514DA209}"/>
              </a:ext>
            </a:extLst>
          </p:cNvPr>
          <p:cNvCxnSpPr>
            <a:cxnSpLocks/>
            <a:stCxn id="34" idx="3"/>
            <a:endCxn id="28" idx="1"/>
          </p:cNvCxnSpPr>
          <p:nvPr/>
        </p:nvCxnSpPr>
        <p:spPr bwMode="auto">
          <a:xfrm flipV="1">
            <a:off x="3315619" y="3957101"/>
            <a:ext cx="789986" cy="1969708"/>
          </a:xfrm>
          <a:prstGeom prst="line">
            <a:avLst/>
          </a:prstGeom>
          <a:solidFill>
            <a:schemeClr val="bg1"/>
          </a:solidFill>
          <a:ln w="127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7" name="直線コネクタ 36">
            <a:extLst>
              <a:ext uri="{FF2B5EF4-FFF2-40B4-BE49-F238E27FC236}">
                <a16:creationId xmlns:a16="http://schemas.microsoft.com/office/drawing/2014/main" id="{C88EE943-2F63-43F8-8393-0C6D1B37A7B2}"/>
              </a:ext>
            </a:extLst>
          </p:cNvPr>
          <p:cNvCxnSpPr>
            <a:cxnSpLocks/>
            <a:stCxn id="34" idx="3"/>
            <a:endCxn id="33" idx="1"/>
          </p:cNvCxnSpPr>
          <p:nvPr/>
        </p:nvCxnSpPr>
        <p:spPr bwMode="auto">
          <a:xfrm flipV="1">
            <a:off x="3315619" y="4850119"/>
            <a:ext cx="789986" cy="1076690"/>
          </a:xfrm>
          <a:prstGeom prst="line">
            <a:avLst/>
          </a:prstGeom>
          <a:solidFill>
            <a:schemeClr val="bg1"/>
          </a:solidFill>
          <a:ln w="127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8" name="直線コネクタ 37">
            <a:extLst>
              <a:ext uri="{FF2B5EF4-FFF2-40B4-BE49-F238E27FC236}">
                <a16:creationId xmlns:a16="http://schemas.microsoft.com/office/drawing/2014/main" id="{0061A142-53A5-4D75-A020-937DBC400490}"/>
              </a:ext>
            </a:extLst>
          </p:cNvPr>
          <p:cNvCxnSpPr>
            <a:cxnSpLocks/>
            <a:stCxn id="34" idx="3"/>
            <a:endCxn id="29" idx="1"/>
          </p:cNvCxnSpPr>
          <p:nvPr/>
        </p:nvCxnSpPr>
        <p:spPr bwMode="auto">
          <a:xfrm flipV="1">
            <a:off x="3315619" y="5282481"/>
            <a:ext cx="789986" cy="644328"/>
          </a:xfrm>
          <a:prstGeom prst="line">
            <a:avLst/>
          </a:prstGeom>
          <a:solidFill>
            <a:schemeClr val="bg1"/>
          </a:solidFill>
          <a:ln w="127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aphicFrame>
        <p:nvGraphicFramePr>
          <p:cNvPr id="47" name="表 46">
            <a:extLst>
              <a:ext uri="{FF2B5EF4-FFF2-40B4-BE49-F238E27FC236}">
                <a16:creationId xmlns:a16="http://schemas.microsoft.com/office/drawing/2014/main" id="{857F2A44-2F9B-4D61-92E8-750578C1ED17}"/>
              </a:ext>
            </a:extLst>
          </p:cNvPr>
          <p:cNvGraphicFramePr>
            <a:graphicFrameLocks noGrp="1"/>
          </p:cNvGraphicFramePr>
          <p:nvPr>
            <p:extLst>
              <p:ext uri="{D42A27DB-BD31-4B8C-83A1-F6EECF244321}">
                <p14:modId xmlns:p14="http://schemas.microsoft.com/office/powerpoint/2010/main" val="850686429"/>
              </p:ext>
            </p:extLst>
          </p:nvPr>
        </p:nvGraphicFramePr>
        <p:xfrm>
          <a:off x="8544340" y="3634177"/>
          <a:ext cx="3215288" cy="1743174"/>
        </p:xfrm>
        <a:graphic>
          <a:graphicData uri="http://schemas.openxmlformats.org/drawingml/2006/table">
            <a:tbl>
              <a:tblPr firstRow="1" bandRow="1">
                <a:tableStyleId>{93296810-A885-4BE3-A3E7-6D5BEEA58F35}</a:tableStyleId>
              </a:tblPr>
              <a:tblGrid>
                <a:gridCol w="1087734">
                  <a:extLst>
                    <a:ext uri="{9D8B030D-6E8A-4147-A177-3AD203B41FA5}">
                      <a16:colId xmlns:a16="http://schemas.microsoft.com/office/drawing/2014/main" val="3822451588"/>
                    </a:ext>
                  </a:extLst>
                </a:gridCol>
                <a:gridCol w="2127554">
                  <a:extLst>
                    <a:ext uri="{9D8B030D-6E8A-4147-A177-3AD203B41FA5}">
                      <a16:colId xmlns:a16="http://schemas.microsoft.com/office/drawing/2014/main" val="712069"/>
                    </a:ext>
                  </a:extLst>
                </a:gridCol>
              </a:tblGrid>
              <a:tr h="438941">
                <a:tc>
                  <a:txBody>
                    <a:bodyPr/>
                    <a:lstStyle/>
                    <a:p>
                      <a:pPr algn="ctr"/>
                      <a:r>
                        <a:rPr kumimoji="1" lang="ja-JP" altLang="en-US" sz="1600" dirty="0"/>
                        <a:t>実行順序</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600" dirty="0"/>
                        <a:t>実行するアクション</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7752676"/>
                  </a:ext>
                </a:extLst>
              </a:tr>
              <a:tr h="426351">
                <a:tc>
                  <a:txBody>
                    <a:bodyPr/>
                    <a:lstStyle/>
                    <a:p>
                      <a:pPr algn="ctr"/>
                      <a:r>
                        <a:rPr kumimoji="1" lang="en-US" altLang="ja-JP" sz="1600" dirty="0"/>
                        <a:t>1</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600" dirty="0"/>
                        <a:t>インシデント起票①</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9403778"/>
                  </a:ext>
                </a:extLst>
              </a:tr>
              <a:tr h="438941">
                <a:tc>
                  <a:txBody>
                    <a:bodyPr/>
                    <a:lstStyle/>
                    <a:p>
                      <a:pPr algn="ctr"/>
                      <a:r>
                        <a:rPr kumimoji="1" lang="en-US" altLang="ja-JP" sz="1600" dirty="0"/>
                        <a:t>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600" dirty="0"/>
                        <a:t>対処実施①</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40815586"/>
                  </a:ext>
                </a:extLst>
              </a:tr>
              <a:tr h="438941">
                <a:tc>
                  <a:txBody>
                    <a:bodyPr/>
                    <a:lstStyle/>
                    <a:p>
                      <a:pPr algn="ctr"/>
                      <a:r>
                        <a:rPr kumimoji="1" lang="en-US" altLang="ja-JP" sz="1600" dirty="0"/>
                        <a:t>3</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600" dirty="0"/>
                        <a:t>クローズ①</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48612308"/>
                  </a:ext>
                </a:extLst>
              </a:tr>
            </a:tbl>
          </a:graphicData>
        </a:graphic>
      </p:graphicFrame>
      <p:cxnSp>
        <p:nvCxnSpPr>
          <p:cNvPr id="51" name="直線コネクタ 50">
            <a:extLst>
              <a:ext uri="{FF2B5EF4-FFF2-40B4-BE49-F238E27FC236}">
                <a16:creationId xmlns:a16="http://schemas.microsoft.com/office/drawing/2014/main" id="{644A0C68-91CA-4D62-99E8-9C0C2646229C}"/>
              </a:ext>
            </a:extLst>
          </p:cNvPr>
          <p:cNvCxnSpPr>
            <a:cxnSpLocks/>
            <a:stCxn id="28" idx="3"/>
          </p:cNvCxnSpPr>
          <p:nvPr/>
        </p:nvCxnSpPr>
        <p:spPr bwMode="auto">
          <a:xfrm>
            <a:off x="7392180" y="3957101"/>
            <a:ext cx="1152160" cy="341440"/>
          </a:xfrm>
          <a:prstGeom prst="line">
            <a:avLst/>
          </a:prstGeom>
          <a:solidFill>
            <a:schemeClr val="bg1"/>
          </a:solidFill>
          <a:ln w="127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4" name="直線コネクタ 53">
            <a:extLst>
              <a:ext uri="{FF2B5EF4-FFF2-40B4-BE49-F238E27FC236}">
                <a16:creationId xmlns:a16="http://schemas.microsoft.com/office/drawing/2014/main" id="{91FC2B7F-04C4-4B2F-A8E2-4CA497203886}"/>
              </a:ext>
            </a:extLst>
          </p:cNvPr>
          <p:cNvCxnSpPr>
            <a:cxnSpLocks/>
            <a:stCxn id="24" idx="3"/>
          </p:cNvCxnSpPr>
          <p:nvPr/>
        </p:nvCxnSpPr>
        <p:spPr bwMode="auto">
          <a:xfrm flipV="1">
            <a:off x="7392180" y="4725234"/>
            <a:ext cx="1152160" cy="126430"/>
          </a:xfrm>
          <a:prstGeom prst="line">
            <a:avLst/>
          </a:prstGeom>
          <a:solidFill>
            <a:schemeClr val="bg1"/>
          </a:solidFill>
          <a:ln w="127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7" name="直線コネクタ 56">
            <a:extLst>
              <a:ext uri="{FF2B5EF4-FFF2-40B4-BE49-F238E27FC236}">
                <a16:creationId xmlns:a16="http://schemas.microsoft.com/office/drawing/2014/main" id="{2813B426-0A67-4A95-BE09-8E07FF9BADE0}"/>
              </a:ext>
            </a:extLst>
          </p:cNvPr>
          <p:cNvCxnSpPr>
            <a:cxnSpLocks/>
            <a:stCxn id="29" idx="3"/>
          </p:cNvCxnSpPr>
          <p:nvPr/>
        </p:nvCxnSpPr>
        <p:spPr bwMode="auto">
          <a:xfrm flipV="1">
            <a:off x="7392180" y="5128511"/>
            <a:ext cx="1152160" cy="153970"/>
          </a:xfrm>
          <a:prstGeom prst="line">
            <a:avLst/>
          </a:prstGeom>
          <a:solidFill>
            <a:schemeClr val="bg1"/>
          </a:solidFill>
          <a:ln w="127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5" name="矢印: 下 64">
            <a:extLst>
              <a:ext uri="{FF2B5EF4-FFF2-40B4-BE49-F238E27FC236}">
                <a16:creationId xmlns:a16="http://schemas.microsoft.com/office/drawing/2014/main" id="{4AFA4D6B-F25A-4D33-8A21-0B7F79DD6C56}"/>
              </a:ext>
            </a:extLst>
          </p:cNvPr>
          <p:cNvSpPr/>
          <p:nvPr/>
        </p:nvSpPr>
        <p:spPr bwMode="auto">
          <a:xfrm>
            <a:off x="8568341" y="4149165"/>
            <a:ext cx="240115" cy="1098873"/>
          </a:xfrm>
          <a:prstGeom prst="downArrow">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222826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2.2</a:t>
            </a:r>
            <a:r>
              <a:rPr lang="ja-JP" altLang="en-US" dirty="0"/>
              <a:t>　</a:t>
            </a:r>
            <a:r>
              <a:rPr lang="en-US" altLang="ja-JP" dirty="0"/>
              <a:t>ServiceNow</a:t>
            </a:r>
            <a:r>
              <a:rPr lang="ja-JP" altLang="en-US" dirty="0"/>
              <a:t>連携機能</a:t>
            </a:r>
            <a:r>
              <a:rPr lang="en-US" altLang="ja-JP" dirty="0"/>
              <a:t>(4/7)</a:t>
            </a:r>
            <a:endParaRPr kumimoji="1" lang="ja-JP" altLang="en-US" dirty="0"/>
          </a:p>
        </p:txBody>
      </p:sp>
      <p:sp>
        <p:nvSpPr>
          <p:cNvPr id="3" name="コンテンツ プレースホルダー 2"/>
          <p:cNvSpPr>
            <a:spLocks noGrp="1"/>
          </p:cNvSpPr>
          <p:nvPr>
            <p:ph sz="quarter" idx="10"/>
          </p:nvPr>
        </p:nvSpPr>
        <p:spPr/>
        <p:txBody>
          <a:bodyPr/>
          <a:lstStyle/>
          <a:p>
            <a:r>
              <a:rPr lang="ja-JP" altLang="en-US" b="1" dirty="0"/>
              <a:t>連携機能② インシデント管理</a:t>
            </a:r>
            <a:endParaRPr lang="en-US" altLang="ja-JP" b="1" dirty="0"/>
          </a:p>
          <a:p>
            <a:pPr lvl="1"/>
            <a:r>
              <a:rPr lang="ja-JP" altLang="en-US" b="1" dirty="0"/>
              <a:t>インシデントの状態遷移と</a:t>
            </a:r>
            <a:r>
              <a:rPr lang="en-US" altLang="ja-JP" b="1" dirty="0"/>
              <a:t>OASE</a:t>
            </a:r>
            <a:r>
              <a:rPr lang="ja-JP" altLang="en-US" b="1" dirty="0"/>
              <a:t>におけるルールの記述</a:t>
            </a:r>
          </a:p>
        </p:txBody>
      </p:sp>
      <p:grpSp>
        <p:nvGrpSpPr>
          <p:cNvPr id="45" name="グループ化 44"/>
          <p:cNvGrpSpPr/>
          <p:nvPr/>
        </p:nvGrpSpPr>
        <p:grpSpPr>
          <a:xfrm>
            <a:off x="1080000" y="1604685"/>
            <a:ext cx="1765641" cy="4771856"/>
            <a:chOff x="1633251" y="1872000"/>
            <a:chExt cx="1765641" cy="4392000"/>
          </a:xfrm>
          <a:solidFill>
            <a:srgbClr val="FFFF00"/>
          </a:solidFill>
        </p:grpSpPr>
        <p:sp>
          <p:nvSpPr>
            <p:cNvPr id="5" name="楕円 4"/>
            <p:cNvSpPr/>
            <p:nvPr/>
          </p:nvSpPr>
          <p:spPr bwMode="auto">
            <a:xfrm>
              <a:off x="2412000" y="1872000"/>
              <a:ext cx="216030" cy="216030"/>
            </a:xfrm>
            <a:prstGeom prst="ellipse">
              <a:avLst/>
            </a:prstGeom>
            <a:solidFill>
              <a:schemeClr val="tx1"/>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12" name="直線矢印コネクタ 11"/>
            <p:cNvCxnSpPr/>
            <p:nvPr/>
          </p:nvCxnSpPr>
          <p:spPr bwMode="auto">
            <a:xfrm>
              <a:off x="2520000" y="2088000"/>
              <a:ext cx="0" cy="432060"/>
            </a:xfrm>
            <a:prstGeom prst="straightConnector1">
              <a:avLst/>
            </a:prstGeom>
            <a:grp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5" name="楕円 14"/>
            <p:cNvSpPr/>
            <p:nvPr/>
          </p:nvSpPr>
          <p:spPr bwMode="auto">
            <a:xfrm>
              <a:off x="1633251" y="2497735"/>
              <a:ext cx="1764245" cy="615069"/>
            </a:xfrm>
            <a:prstGeom prst="ellipse">
              <a:avLst/>
            </a:prstGeom>
            <a:solidFill>
              <a:schemeClr val="accent2">
                <a:lumMod val="40000"/>
                <a:lumOff val="60000"/>
              </a:schemeClr>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a:latin typeface="+mn-ea"/>
                </a:rPr>
                <a:t>NEW</a:t>
              </a:r>
              <a:endParaRPr kumimoji="1" lang="ja-JP" altLang="en-US" b="1" dirty="0">
                <a:latin typeface="+mn-ea"/>
              </a:endParaRPr>
            </a:p>
          </p:txBody>
        </p:sp>
        <p:cxnSp>
          <p:nvCxnSpPr>
            <p:cNvPr id="16" name="直線矢印コネクタ 15"/>
            <p:cNvCxnSpPr/>
            <p:nvPr/>
          </p:nvCxnSpPr>
          <p:spPr bwMode="auto">
            <a:xfrm>
              <a:off x="2520000" y="3132000"/>
              <a:ext cx="0" cy="432060"/>
            </a:xfrm>
            <a:prstGeom prst="straightConnector1">
              <a:avLst/>
            </a:prstGeom>
            <a:grp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7" name="直線矢印コネクタ 16"/>
            <p:cNvCxnSpPr/>
            <p:nvPr/>
          </p:nvCxnSpPr>
          <p:spPr bwMode="auto">
            <a:xfrm>
              <a:off x="2520000" y="4176000"/>
              <a:ext cx="0" cy="432060"/>
            </a:xfrm>
            <a:prstGeom prst="straightConnector1">
              <a:avLst/>
            </a:prstGeom>
            <a:grp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8" name="楕円 17"/>
            <p:cNvSpPr/>
            <p:nvPr/>
          </p:nvSpPr>
          <p:spPr bwMode="auto">
            <a:xfrm>
              <a:off x="1634647" y="3564000"/>
              <a:ext cx="1764245" cy="615069"/>
            </a:xfrm>
            <a:prstGeom prst="ellipse">
              <a:avLst/>
            </a:prstGeom>
            <a:solidFill>
              <a:srgbClr val="FFFF99"/>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a:latin typeface="+mn-ea"/>
                </a:rPr>
                <a:t>In</a:t>
              </a:r>
              <a:r>
                <a:rPr lang="ja-JP" altLang="en-US" b="1" dirty="0">
                  <a:latin typeface="+mn-ea"/>
                </a:rPr>
                <a:t> </a:t>
              </a:r>
              <a:r>
                <a:rPr lang="en-US" altLang="ja-JP" b="1" dirty="0">
                  <a:latin typeface="+mn-ea"/>
                </a:rPr>
                <a:t>Progress</a:t>
              </a:r>
              <a:endParaRPr kumimoji="1" lang="ja-JP" altLang="en-US" b="1" dirty="0">
                <a:latin typeface="+mn-ea"/>
              </a:endParaRPr>
            </a:p>
          </p:txBody>
        </p:sp>
        <p:sp>
          <p:nvSpPr>
            <p:cNvPr id="19" name="楕円 18"/>
            <p:cNvSpPr/>
            <p:nvPr/>
          </p:nvSpPr>
          <p:spPr bwMode="auto">
            <a:xfrm>
              <a:off x="1634647" y="4608000"/>
              <a:ext cx="1764245" cy="615069"/>
            </a:xfrm>
            <a:prstGeom prst="ellipse">
              <a:avLst/>
            </a:prstGeom>
            <a:solidFill>
              <a:schemeClr val="accent3">
                <a:lumMod val="25000"/>
                <a:lumOff val="75000"/>
              </a:schemeClr>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a:latin typeface="+mn-ea"/>
                </a:rPr>
                <a:t>Resolved</a:t>
              </a:r>
              <a:endParaRPr kumimoji="1" lang="ja-JP" altLang="en-US" b="1" dirty="0">
                <a:latin typeface="+mn-ea"/>
              </a:endParaRPr>
            </a:p>
          </p:txBody>
        </p:sp>
        <p:cxnSp>
          <p:nvCxnSpPr>
            <p:cNvPr id="20" name="直線矢印コネクタ 19"/>
            <p:cNvCxnSpPr/>
            <p:nvPr/>
          </p:nvCxnSpPr>
          <p:spPr bwMode="auto">
            <a:xfrm>
              <a:off x="2520000" y="5220000"/>
              <a:ext cx="0" cy="432060"/>
            </a:xfrm>
            <a:prstGeom prst="straightConnector1">
              <a:avLst/>
            </a:prstGeom>
            <a:grp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1" name="楕円 20"/>
            <p:cNvSpPr/>
            <p:nvPr/>
          </p:nvSpPr>
          <p:spPr bwMode="auto">
            <a:xfrm>
              <a:off x="1634647" y="5648931"/>
              <a:ext cx="1764245" cy="615069"/>
            </a:xfrm>
            <a:prstGeom prst="ellipse">
              <a:avLst/>
            </a:prstGeom>
            <a:solidFill>
              <a:schemeClr val="accent6">
                <a:lumMod val="25000"/>
                <a:lumOff val="75000"/>
              </a:schemeClr>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a:latin typeface="+mn-ea"/>
                </a:rPr>
                <a:t>Closed</a:t>
              </a:r>
              <a:endParaRPr kumimoji="1" lang="ja-JP" altLang="en-US" b="1" dirty="0">
                <a:latin typeface="+mn-ea"/>
              </a:endParaRPr>
            </a:p>
          </p:txBody>
        </p:sp>
      </p:grpSp>
      <p:sp>
        <p:nvSpPr>
          <p:cNvPr id="23" name="テキスト ボックス 22"/>
          <p:cNvSpPr txBox="1"/>
          <p:nvPr/>
        </p:nvSpPr>
        <p:spPr>
          <a:xfrm>
            <a:off x="3060000" y="2919350"/>
            <a:ext cx="3744000" cy="584775"/>
          </a:xfrm>
          <a:prstGeom prst="rect">
            <a:avLst/>
          </a:prstGeom>
          <a:noFill/>
          <a:ln>
            <a:solidFill>
              <a:schemeClr val="tx1"/>
            </a:solidFill>
          </a:ln>
        </p:spPr>
        <p:txBody>
          <a:bodyPr wrap="square" rtlCol="0">
            <a:spAutoFit/>
          </a:bodyPr>
          <a:lstStyle/>
          <a:p>
            <a:pPr algn="ctr"/>
            <a:r>
              <a:rPr lang="ja-JP" altLang="en-US" sz="1600" dirty="0"/>
              <a:t>インシデントを「対処中」にする</a:t>
            </a:r>
            <a:endParaRPr lang="en-US" altLang="ja-JP" sz="1600" dirty="0"/>
          </a:p>
          <a:p>
            <a:pPr algn="ctr"/>
            <a:r>
              <a:rPr lang="en-US" altLang="ja-JP" sz="1600" dirty="0"/>
              <a:t>INCIDENT_STATUS=</a:t>
            </a:r>
            <a:r>
              <a:rPr lang="en-US" altLang="ja-JP" sz="1600" i="1" dirty="0">
                <a:solidFill>
                  <a:srgbClr val="FF0000"/>
                </a:solidFill>
              </a:rPr>
              <a:t>IN_PROGRESS</a:t>
            </a:r>
            <a:endParaRPr kumimoji="1" lang="ja-JP" altLang="en-US" sz="1600" i="1" dirty="0">
              <a:solidFill>
                <a:srgbClr val="FF0000"/>
              </a:solidFill>
            </a:endParaRPr>
          </a:p>
        </p:txBody>
      </p:sp>
      <p:sp>
        <p:nvSpPr>
          <p:cNvPr id="24" name="テキスト ボックス 23"/>
          <p:cNvSpPr txBox="1"/>
          <p:nvPr/>
        </p:nvSpPr>
        <p:spPr>
          <a:xfrm>
            <a:off x="3060000" y="4102821"/>
            <a:ext cx="3744521" cy="584775"/>
          </a:xfrm>
          <a:prstGeom prst="rect">
            <a:avLst/>
          </a:prstGeom>
          <a:noFill/>
          <a:ln>
            <a:solidFill>
              <a:schemeClr val="tx1"/>
            </a:solidFill>
          </a:ln>
        </p:spPr>
        <p:txBody>
          <a:bodyPr wrap="square" rtlCol="0">
            <a:spAutoFit/>
          </a:bodyPr>
          <a:lstStyle/>
          <a:p>
            <a:pPr algn="ctr"/>
            <a:r>
              <a:rPr lang="ja-JP" altLang="en-US" sz="1600" dirty="0"/>
              <a:t>インシデントを「解決済み」にする</a:t>
            </a:r>
            <a:endParaRPr lang="en-US" altLang="ja-JP" sz="1600" dirty="0"/>
          </a:p>
          <a:p>
            <a:pPr algn="ctr"/>
            <a:r>
              <a:rPr lang="en-US" altLang="ja-JP" sz="1600" dirty="0"/>
              <a:t>INCIDENT_STATUS=</a:t>
            </a:r>
            <a:r>
              <a:rPr lang="en-US" altLang="ja-JP" sz="1600" i="1" dirty="0">
                <a:solidFill>
                  <a:srgbClr val="FF0000"/>
                </a:solidFill>
              </a:rPr>
              <a:t>RESOLVED</a:t>
            </a:r>
            <a:endParaRPr kumimoji="1" lang="ja-JP" altLang="en-US" sz="1600" i="1" dirty="0">
              <a:solidFill>
                <a:srgbClr val="FF0000"/>
              </a:solidFill>
            </a:endParaRPr>
          </a:p>
        </p:txBody>
      </p:sp>
      <p:sp>
        <p:nvSpPr>
          <p:cNvPr id="25" name="テキスト ボックス 24"/>
          <p:cNvSpPr txBox="1"/>
          <p:nvPr/>
        </p:nvSpPr>
        <p:spPr>
          <a:xfrm>
            <a:off x="3060000" y="5278004"/>
            <a:ext cx="3744521" cy="584775"/>
          </a:xfrm>
          <a:prstGeom prst="rect">
            <a:avLst/>
          </a:prstGeom>
          <a:noFill/>
          <a:ln>
            <a:solidFill>
              <a:schemeClr val="tx1"/>
            </a:solidFill>
          </a:ln>
        </p:spPr>
        <p:txBody>
          <a:bodyPr wrap="square" rtlCol="0">
            <a:spAutoFit/>
          </a:bodyPr>
          <a:lstStyle/>
          <a:p>
            <a:pPr algn="ctr"/>
            <a:r>
              <a:rPr lang="ja-JP" altLang="en-US" sz="1600" dirty="0"/>
              <a:t>インシデントを「クローズ」にする</a:t>
            </a:r>
            <a:endParaRPr lang="en-US" altLang="ja-JP" sz="1600" dirty="0"/>
          </a:p>
          <a:p>
            <a:pPr algn="ctr"/>
            <a:r>
              <a:rPr lang="en-US" altLang="ja-JP" sz="1600" dirty="0"/>
              <a:t>INCIDENT_STATUS=</a:t>
            </a:r>
            <a:r>
              <a:rPr lang="en-US" altLang="ja-JP" sz="1600" i="1" dirty="0">
                <a:solidFill>
                  <a:srgbClr val="FF0000"/>
                </a:solidFill>
              </a:rPr>
              <a:t>CLOSED</a:t>
            </a:r>
            <a:endParaRPr kumimoji="1" lang="ja-JP" altLang="en-US" sz="1600" i="1" dirty="0">
              <a:solidFill>
                <a:srgbClr val="FF0000"/>
              </a:solidFill>
            </a:endParaRPr>
          </a:p>
        </p:txBody>
      </p:sp>
      <p:sp>
        <p:nvSpPr>
          <p:cNvPr id="29" name="テキスト ボックス 28"/>
          <p:cNvSpPr txBox="1"/>
          <p:nvPr/>
        </p:nvSpPr>
        <p:spPr>
          <a:xfrm>
            <a:off x="7147792" y="1775964"/>
            <a:ext cx="4752660" cy="338554"/>
          </a:xfrm>
          <a:prstGeom prst="rect">
            <a:avLst/>
          </a:prstGeom>
          <a:noFill/>
        </p:spPr>
        <p:txBody>
          <a:bodyPr wrap="square" rtlCol="0">
            <a:spAutoFit/>
          </a:bodyPr>
          <a:lstStyle/>
          <a:p>
            <a:r>
              <a:rPr lang="ja-JP" altLang="en-US" sz="1600" dirty="0"/>
              <a:t>ディシジョンテーブルファイルの一例</a:t>
            </a:r>
            <a:endParaRPr kumimoji="1" lang="ja-JP" altLang="en-US" sz="1600" dirty="0">
              <a:solidFill>
                <a:srgbClr val="FF0000"/>
              </a:solidFill>
            </a:endParaRPr>
          </a:p>
        </p:txBody>
      </p:sp>
      <p:graphicFrame>
        <p:nvGraphicFramePr>
          <p:cNvPr id="34" name="表 33"/>
          <p:cNvGraphicFramePr>
            <a:graphicFrameLocks noGrp="1"/>
          </p:cNvGraphicFramePr>
          <p:nvPr>
            <p:extLst>
              <p:ext uri="{D42A27DB-BD31-4B8C-83A1-F6EECF244321}">
                <p14:modId xmlns:p14="http://schemas.microsoft.com/office/powerpoint/2010/main" val="2443812754"/>
              </p:ext>
            </p:extLst>
          </p:nvPr>
        </p:nvGraphicFramePr>
        <p:xfrm>
          <a:off x="7200000" y="2119683"/>
          <a:ext cx="4406075" cy="949960"/>
        </p:xfrm>
        <a:graphic>
          <a:graphicData uri="http://schemas.openxmlformats.org/drawingml/2006/table">
            <a:tbl>
              <a:tblPr firstRow="1" bandRow="1">
                <a:tableStyleId>{93296810-A885-4BE3-A3E7-6D5BEEA58F35}</a:tableStyleId>
              </a:tblPr>
              <a:tblGrid>
                <a:gridCol w="4406075">
                  <a:extLst>
                    <a:ext uri="{9D8B030D-6E8A-4147-A177-3AD203B41FA5}">
                      <a16:colId xmlns:a16="http://schemas.microsoft.com/office/drawing/2014/main" val="1484595353"/>
                    </a:ext>
                  </a:extLst>
                </a:gridCol>
              </a:tblGrid>
              <a:tr h="370840">
                <a:tc>
                  <a:txBody>
                    <a:bodyPr/>
                    <a:lstStyle/>
                    <a:p>
                      <a:r>
                        <a:rPr kumimoji="1" lang="ja-JP" altLang="en-US" sz="1600" dirty="0"/>
                        <a:t>アクションパラメータ情報</a:t>
                      </a:r>
                    </a:p>
                  </a:txBody>
                  <a:tcPr/>
                </a:tc>
                <a:extLst>
                  <a:ext uri="{0D108BD9-81ED-4DB2-BD59-A6C34878D82A}">
                    <a16:rowId xmlns:a16="http://schemas.microsoft.com/office/drawing/2014/main" val="1879372506"/>
                  </a:ext>
                </a:extLst>
              </a:tr>
              <a:tr h="370840">
                <a:tc>
                  <a:txBody>
                    <a:bodyPr/>
                    <a:lstStyle/>
                    <a:p>
                      <a:r>
                        <a:rPr kumimoji="1" lang="en-US" altLang="ja-JP" sz="1600" dirty="0"/>
                        <a:t>SERVICENOW_NAME=</a:t>
                      </a:r>
                      <a:r>
                        <a:rPr kumimoji="1" lang="en-US" altLang="ja-JP" sz="1600" dirty="0" err="1"/>
                        <a:t>action_servicenow</a:t>
                      </a:r>
                      <a:r>
                        <a:rPr kumimoji="1" lang="en-US" altLang="ja-JP" sz="1600" dirty="0"/>
                        <a:t>,</a:t>
                      </a:r>
                    </a:p>
                    <a:p>
                      <a:r>
                        <a:rPr kumimoji="1" lang="en-US" altLang="ja-JP" sz="1600" dirty="0"/>
                        <a:t>INCIDENT_STATUS=NEW</a:t>
                      </a:r>
                      <a:endParaRPr kumimoji="1" lang="ja-JP" altLang="en-US" sz="1600" dirty="0"/>
                    </a:p>
                  </a:txBody>
                  <a:tcPr/>
                </a:tc>
                <a:extLst>
                  <a:ext uri="{0D108BD9-81ED-4DB2-BD59-A6C34878D82A}">
                    <a16:rowId xmlns:a16="http://schemas.microsoft.com/office/drawing/2014/main" val="787702270"/>
                  </a:ext>
                </a:extLst>
              </a:tr>
            </a:tbl>
          </a:graphicData>
        </a:graphic>
      </p:graphicFrame>
      <p:graphicFrame>
        <p:nvGraphicFramePr>
          <p:cNvPr id="35" name="表 34"/>
          <p:cNvGraphicFramePr>
            <a:graphicFrameLocks noGrp="1"/>
          </p:cNvGraphicFramePr>
          <p:nvPr>
            <p:extLst>
              <p:ext uri="{D42A27DB-BD31-4B8C-83A1-F6EECF244321}">
                <p14:modId xmlns:p14="http://schemas.microsoft.com/office/powerpoint/2010/main" val="1122223206"/>
              </p:ext>
            </p:extLst>
          </p:nvPr>
        </p:nvGraphicFramePr>
        <p:xfrm>
          <a:off x="7200000" y="3229842"/>
          <a:ext cx="4406075" cy="949960"/>
        </p:xfrm>
        <a:graphic>
          <a:graphicData uri="http://schemas.openxmlformats.org/drawingml/2006/table">
            <a:tbl>
              <a:tblPr firstRow="1" bandRow="1">
                <a:tableStyleId>{93296810-A885-4BE3-A3E7-6D5BEEA58F35}</a:tableStyleId>
              </a:tblPr>
              <a:tblGrid>
                <a:gridCol w="4406075">
                  <a:extLst>
                    <a:ext uri="{9D8B030D-6E8A-4147-A177-3AD203B41FA5}">
                      <a16:colId xmlns:a16="http://schemas.microsoft.com/office/drawing/2014/main" val="1484595353"/>
                    </a:ext>
                  </a:extLst>
                </a:gridCol>
              </a:tblGrid>
              <a:tr h="370840">
                <a:tc>
                  <a:txBody>
                    <a:bodyPr/>
                    <a:lstStyle/>
                    <a:p>
                      <a:r>
                        <a:rPr kumimoji="1" lang="ja-JP" altLang="en-US" sz="1600" dirty="0"/>
                        <a:t>アクションパラメータ情報</a:t>
                      </a:r>
                    </a:p>
                  </a:txBody>
                  <a:tcPr/>
                </a:tc>
                <a:extLst>
                  <a:ext uri="{0D108BD9-81ED-4DB2-BD59-A6C34878D82A}">
                    <a16:rowId xmlns:a16="http://schemas.microsoft.com/office/drawing/2014/main" val="1879372506"/>
                  </a:ext>
                </a:extLst>
              </a:tr>
              <a:tr h="370840">
                <a:tc>
                  <a:txBody>
                    <a:bodyPr/>
                    <a:lstStyle/>
                    <a:p>
                      <a:r>
                        <a:rPr kumimoji="1" lang="en-US" altLang="ja-JP" sz="1600" dirty="0"/>
                        <a:t>SERVICENOW_NAME=</a:t>
                      </a:r>
                      <a:r>
                        <a:rPr kumimoji="1" lang="en-US" altLang="ja-JP" sz="1600" dirty="0" err="1"/>
                        <a:t>action_servicenow</a:t>
                      </a:r>
                      <a:r>
                        <a:rPr kumimoji="1" lang="en-US" altLang="ja-JP" sz="1600" dirty="0"/>
                        <a:t>,</a:t>
                      </a:r>
                    </a:p>
                    <a:p>
                      <a:r>
                        <a:rPr kumimoji="1" lang="en-US" altLang="ja-JP" sz="1600" dirty="0"/>
                        <a:t>INCIDENT_STATUS=IN_PROGRESS</a:t>
                      </a:r>
                      <a:endParaRPr kumimoji="1" lang="ja-JP" altLang="en-US" sz="1600" dirty="0"/>
                    </a:p>
                  </a:txBody>
                  <a:tcPr/>
                </a:tc>
                <a:extLst>
                  <a:ext uri="{0D108BD9-81ED-4DB2-BD59-A6C34878D82A}">
                    <a16:rowId xmlns:a16="http://schemas.microsoft.com/office/drawing/2014/main" val="787702270"/>
                  </a:ext>
                </a:extLst>
              </a:tr>
            </a:tbl>
          </a:graphicData>
        </a:graphic>
      </p:graphicFrame>
      <p:graphicFrame>
        <p:nvGraphicFramePr>
          <p:cNvPr id="36" name="表 35"/>
          <p:cNvGraphicFramePr>
            <a:graphicFrameLocks noGrp="1"/>
          </p:cNvGraphicFramePr>
          <p:nvPr>
            <p:extLst>
              <p:ext uri="{D42A27DB-BD31-4B8C-83A1-F6EECF244321}">
                <p14:modId xmlns:p14="http://schemas.microsoft.com/office/powerpoint/2010/main" val="2196162861"/>
              </p:ext>
            </p:extLst>
          </p:nvPr>
        </p:nvGraphicFramePr>
        <p:xfrm>
          <a:off x="7200000" y="4340001"/>
          <a:ext cx="4406075" cy="949960"/>
        </p:xfrm>
        <a:graphic>
          <a:graphicData uri="http://schemas.openxmlformats.org/drawingml/2006/table">
            <a:tbl>
              <a:tblPr firstRow="1" bandRow="1">
                <a:tableStyleId>{93296810-A885-4BE3-A3E7-6D5BEEA58F35}</a:tableStyleId>
              </a:tblPr>
              <a:tblGrid>
                <a:gridCol w="4406075">
                  <a:extLst>
                    <a:ext uri="{9D8B030D-6E8A-4147-A177-3AD203B41FA5}">
                      <a16:colId xmlns:a16="http://schemas.microsoft.com/office/drawing/2014/main" val="1484595353"/>
                    </a:ext>
                  </a:extLst>
                </a:gridCol>
              </a:tblGrid>
              <a:tr h="370840">
                <a:tc>
                  <a:txBody>
                    <a:bodyPr/>
                    <a:lstStyle/>
                    <a:p>
                      <a:r>
                        <a:rPr kumimoji="1" lang="ja-JP" altLang="en-US" sz="1600" dirty="0"/>
                        <a:t>アクションパラメータ情報</a:t>
                      </a:r>
                    </a:p>
                  </a:txBody>
                  <a:tcPr/>
                </a:tc>
                <a:extLst>
                  <a:ext uri="{0D108BD9-81ED-4DB2-BD59-A6C34878D82A}">
                    <a16:rowId xmlns:a16="http://schemas.microsoft.com/office/drawing/2014/main" val="1879372506"/>
                  </a:ext>
                </a:extLst>
              </a:tr>
              <a:tr h="370840">
                <a:tc>
                  <a:txBody>
                    <a:bodyPr/>
                    <a:lstStyle/>
                    <a:p>
                      <a:r>
                        <a:rPr kumimoji="1" lang="en-US" altLang="ja-JP" sz="1600" dirty="0"/>
                        <a:t>SERVICENOW_NAME=</a:t>
                      </a:r>
                      <a:r>
                        <a:rPr kumimoji="1" lang="en-US" altLang="ja-JP" sz="1600" dirty="0" err="1"/>
                        <a:t>action_servicenow</a:t>
                      </a:r>
                      <a:r>
                        <a:rPr kumimoji="1" lang="en-US" altLang="ja-JP" sz="1600" dirty="0"/>
                        <a:t>,</a:t>
                      </a:r>
                    </a:p>
                    <a:p>
                      <a:r>
                        <a:rPr kumimoji="1" lang="en-US" altLang="ja-JP" sz="1600" dirty="0"/>
                        <a:t>INCIDENT_STATUS=RESOLVED</a:t>
                      </a:r>
                      <a:endParaRPr kumimoji="1" lang="ja-JP" altLang="en-US" sz="1600" dirty="0"/>
                    </a:p>
                  </a:txBody>
                  <a:tcPr/>
                </a:tc>
                <a:extLst>
                  <a:ext uri="{0D108BD9-81ED-4DB2-BD59-A6C34878D82A}">
                    <a16:rowId xmlns:a16="http://schemas.microsoft.com/office/drawing/2014/main" val="787702270"/>
                  </a:ext>
                </a:extLst>
              </a:tr>
            </a:tbl>
          </a:graphicData>
        </a:graphic>
      </p:graphicFrame>
      <p:graphicFrame>
        <p:nvGraphicFramePr>
          <p:cNvPr id="37" name="表 36"/>
          <p:cNvGraphicFramePr>
            <a:graphicFrameLocks noGrp="1"/>
          </p:cNvGraphicFramePr>
          <p:nvPr>
            <p:extLst>
              <p:ext uri="{D42A27DB-BD31-4B8C-83A1-F6EECF244321}">
                <p14:modId xmlns:p14="http://schemas.microsoft.com/office/powerpoint/2010/main" val="4234808167"/>
              </p:ext>
            </p:extLst>
          </p:nvPr>
        </p:nvGraphicFramePr>
        <p:xfrm>
          <a:off x="7200000" y="5446560"/>
          <a:ext cx="4406075" cy="949960"/>
        </p:xfrm>
        <a:graphic>
          <a:graphicData uri="http://schemas.openxmlformats.org/drawingml/2006/table">
            <a:tbl>
              <a:tblPr firstRow="1" bandRow="1">
                <a:tableStyleId>{93296810-A885-4BE3-A3E7-6D5BEEA58F35}</a:tableStyleId>
              </a:tblPr>
              <a:tblGrid>
                <a:gridCol w="4406075">
                  <a:extLst>
                    <a:ext uri="{9D8B030D-6E8A-4147-A177-3AD203B41FA5}">
                      <a16:colId xmlns:a16="http://schemas.microsoft.com/office/drawing/2014/main" val="1484595353"/>
                    </a:ext>
                  </a:extLst>
                </a:gridCol>
              </a:tblGrid>
              <a:tr h="370840">
                <a:tc>
                  <a:txBody>
                    <a:bodyPr/>
                    <a:lstStyle/>
                    <a:p>
                      <a:r>
                        <a:rPr kumimoji="1" lang="ja-JP" altLang="en-US" sz="1600" dirty="0"/>
                        <a:t>アクションパラメータ情報</a:t>
                      </a:r>
                    </a:p>
                  </a:txBody>
                  <a:tcPr/>
                </a:tc>
                <a:extLst>
                  <a:ext uri="{0D108BD9-81ED-4DB2-BD59-A6C34878D82A}">
                    <a16:rowId xmlns:a16="http://schemas.microsoft.com/office/drawing/2014/main" val="1879372506"/>
                  </a:ext>
                </a:extLst>
              </a:tr>
              <a:tr h="370840">
                <a:tc>
                  <a:txBody>
                    <a:bodyPr/>
                    <a:lstStyle/>
                    <a:p>
                      <a:r>
                        <a:rPr kumimoji="1" lang="en-US" altLang="ja-JP" sz="1600" dirty="0"/>
                        <a:t>SERVICENOW_NAME=</a:t>
                      </a:r>
                      <a:r>
                        <a:rPr kumimoji="1" lang="en-US" altLang="ja-JP" sz="1600" dirty="0" err="1"/>
                        <a:t>action_servicenow</a:t>
                      </a:r>
                      <a:r>
                        <a:rPr kumimoji="1" lang="en-US" altLang="ja-JP" sz="1600" dirty="0"/>
                        <a:t>,</a:t>
                      </a:r>
                    </a:p>
                    <a:p>
                      <a:r>
                        <a:rPr kumimoji="1" lang="en-US" altLang="ja-JP" sz="1600" dirty="0"/>
                        <a:t>INCIDENT_STATUS=CLOSED</a:t>
                      </a:r>
                      <a:endParaRPr kumimoji="1" lang="ja-JP" altLang="en-US" sz="1600" dirty="0"/>
                    </a:p>
                  </a:txBody>
                  <a:tcPr/>
                </a:tc>
                <a:extLst>
                  <a:ext uri="{0D108BD9-81ED-4DB2-BD59-A6C34878D82A}">
                    <a16:rowId xmlns:a16="http://schemas.microsoft.com/office/drawing/2014/main" val="787702270"/>
                  </a:ext>
                </a:extLst>
              </a:tr>
            </a:tbl>
          </a:graphicData>
        </a:graphic>
      </p:graphicFrame>
      <p:sp>
        <p:nvSpPr>
          <p:cNvPr id="46" name="テキスト ボックス 45"/>
          <p:cNvSpPr txBox="1"/>
          <p:nvPr/>
        </p:nvSpPr>
        <p:spPr>
          <a:xfrm>
            <a:off x="3060000" y="1713882"/>
            <a:ext cx="3744000" cy="584775"/>
          </a:xfrm>
          <a:prstGeom prst="rect">
            <a:avLst/>
          </a:prstGeom>
          <a:noFill/>
          <a:ln>
            <a:solidFill>
              <a:schemeClr val="tx1"/>
            </a:solidFill>
          </a:ln>
        </p:spPr>
        <p:txBody>
          <a:bodyPr wrap="square" rtlCol="0">
            <a:spAutoFit/>
          </a:bodyPr>
          <a:lstStyle/>
          <a:p>
            <a:pPr algn="ctr"/>
            <a:r>
              <a:rPr lang="ja-JP" altLang="en-US" sz="1600" dirty="0"/>
              <a:t>新規インシデントを「起票」する</a:t>
            </a:r>
            <a:endParaRPr lang="en-US" altLang="ja-JP" sz="1600" dirty="0"/>
          </a:p>
          <a:p>
            <a:pPr algn="ctr"/>
            <a:r>
              <a:rPr lang="en-US" altLang="ja-JP" sz="1600" dirty="0"/>
              <a:t>INCIDENT_STATUS=</a:t>
            </a:r>
            <a:r>
              <a:rPr lang="en-US" altLang="ja-JP" sz="1600" i="1" dirty="0">
                <a:solidFill>
                  <a:srgbClr val="FF0000"/>
                </a:solidFill>
              </a:rPr>
              <a:t>NEW</a:t>
            </a:r>
            <a:endParaRPr lang="ja-JP" altLang="en-US" sz="1600" i="1" dirty="0">
              <a:solidFill>
                <a:srgbClr val="FF0000"/>
              </a:solidFill>
            </a:endParaRPr>
          </a:p>
        </p:txBody>
      </p:sp>
      <p:cxnSp>
        <p:nvCxnSpPr>
          <p:cNvPr id="56" name="カギ線コネクタ 55"/>
          <p:cNvCxnSpPr>
            <a:endCxn id="46" idx="2"/>
          </p:cNvCxnSpPr>
          <p:nvPr/>
        </p:nvCxnSpPr>
        <p:spPr bwMode="auto">
          <a:xfrm rot="10800000">
            <a:off x="4932000" y="2298658"/>
            <a:ext cx="2268000" cy="410243"/>
          </a:xfrm>
          <a:prstGeom prst="bentConnector2">
            <a:avLst/>
          </a:prstGeom>
          <a:solidFill>
            <a:schemeClr val="bg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7" name="カギ線コネクタ 56"/>
          <p:cNvCxnSpPr/>
          <p:nvPr/>
        </p:nvCxnSpPr>
        <p:spPr bwMode="auto">
          <a:xfrm rot="10800000">
            <a:off x="4921599" y="3512412"/>
            <a:ext cx="2268000" cy="410243"/>
          </a:xfrm>
          <a:prstGeom prst="bentConnector2">
            <a:avLst/>
          </a:prstGeom>
          <a:solidFill>
            <a:schemeClr val="bg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8" name="カギ線コネクタ 57"/>
          <p:cNvCxnSpPr/>
          <p:nvPr/>
        </p:nvCxnSpPr>
        <p:spPr bwMode="auto">
          <a:xfrm rot="10800000">
            <a:off x="4934532" y="4662640"/>
            <a:ext cx="2268000" cy="410243"/>
          </a:xfrm>
          <a:prstGeom prst="bentConnector2">
            <a:avLst/>
          </a:prstGeom>
          <a:solidFill>
            <a:schemeClr val="bg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9" name="カギ線コネクタ 58"/>
          <p:cNvCxnSpPr/>
          <p:nvPr/>
        </p:nvCxnSpPr>
        <p:spPr bwMode="auto">
          <a:xfrm rot="10800000">
            <a:off x="4932000" y="5876394"/>
            <a:ext cx="2268000" cy="410243"/>
          </a:xfrm>
          <a:prstGeom prst="bentConnector2">
            <a:avLst/>
          </a:prstGeom>
          <a:solidFill>
            <a:schemeClr val="bg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2251111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lstStyle/>
          <a:p>
            <a:r>
              <a:rPr lang="ja-JP" altLang="en-US" b="1" dirty="0"/>
              <a:t>連携機能② インシデント管理</a:t>
            </a:r>
            <a:endParaRPr lang="en-US" altLang="ja-JP" b="1" dirty="0"/>
          </a:p>
          <a:p>
            <a:pPr lvl="1"/>
            <a:r>
              <a:rPr lang="ja-JP" altLang="en-US" b="1" dirty="0"/>
              <a:t>発生事象と対処内容の確認</a:t>
            </a:r>
            <a:endParaRPr lang="en-US" altLang="ja-JP" b="1" dirty="0"/>
          </a:p>
          <a:p>
            <a:pPr indent="0">
              <a:buNone/>
            </a:pPr>
            <a:endParaRPr lang="en-US" altLang="ja-JP" sz="1600" u="sng" dirty="0"/>
          </a:p>
          <a:p>
            <a:pPr indent="0">
              <a:buNone/>
            </a:pPr>
            <a:r>
              <a:rPr lang="ja-JP" altLang="en-US" sz="1600" u="sng" dirty="0"/>
              <a:t>アクション履歴：インシデントクローズ申請一例</a:t>
            </a:r>
            <a:endParaRPr lang="en-US" altLang="ja-JP" sz="1600" u="sng" dirty="0"/>
          </a:p>
          <a:p>
            <a:pPr indent="0">
              <a:buNone/>
            </a:pPr>
            <a:r>
              <a:rPr lang="ja-JP" altLang="en-US" sz="1600" b="1" dirty="0"/>
              <a:t>ルール</a:t>
            </a:r>
            <a:r>
              <a:rPr lang="en-US" altLang="ja-JP" sz="1600" b="1" dirty="0"/>
              <a:t>&gt;</a:t>
            </a:r>
            <a:r>
              <a:rPr lang="ja-JP" altLang="en-US" sz="1600" b="1" dirty="0"/>
              <a:t>アクション履歴</a:t>
            </a:r>
            <a:r>
              <a:rPr lang="ja-JP" altLang="en-US" sz="1600" dirty="0"/>
              <a:t>から発生事象と対処概要を確認することができます。</a:t>
            </a:r>
            <a:endParaRPr lang="en-US" altLang="ja-JP" sz="1600" dirty="0"/>
          </a:p>
          <a:p>
            <a:pPr indent="0">
              <a:buNone/>
            </a:pPr>
            <a:endParaRPr lang="en-US" altLang="ja-JP" sz="1600" dirty="0"/>
          </a:p>
          <a:p>
            <a:pPr indent="0">
              <a:buNone/>
            </a:pPr>
            <a:endParaRPr lang="en-US" altLang="ja-JP" sz="1600" dirty="0"/>
          </a:p>
          <a:p>
            <a:pPr indent="0">
              <a:buNone/>
            </a:pPr>
            <a:endParaRPr lang="en-US" altLang="ja-JP" sz="1600" dirty="0"/>
          </a:p>
          <a:p>
            <a:pPr indent="0">
              <a:buNone/>
            </a:pPr>
            <a:endParaRPr lang="en-US" altLang="ja-JP" sz="1600" dirty="0"/>
          </a:p>
          <a:p>
            <a:pPr indent="0">
              <a:buNone/>
            </a:pPr>
            <a:endParaRPr lang="en-US" altLang="ja-JP" sz="1600" dirty="0"/>
          </a:p>
          <a:p>
            <a:pPr indent="0">
              <a:buNone/>
            </a:pPr>
            <a:endParaRPr lang="en-US" altLang="ja-JP" sz="1600" dirty="0"/>
          </a:p>
          <a:p>
            <a:pPr indent="0">
              <a:buNone/>
            </a:pPr>
            <a:r>
              <a:rPr lang="en-US" altLang="ja-JP" sz="1600" u="sng" dirty="0"/>
              <a:t>ServiceNow</a:t>
            </a:r>
            <a:r>
              <a:rPr lang="ja-JP" altLang="en-US" sz="1600" u="sng" dirty="0"/>
              <a:t>画面一例</a:t>
            </a:r>
            <a:endParaRPr lang="en-US" altLang="ja-JP" sz="1600" u="sng" dirty="0"/>
          </a:p>
          <a:p>
            <a:pPr indent="0">
              <a:buNone/>
            </a:pPr>
            <a:r>
              <a:rPr lang="en-US" altLang="ja-JP" sz="1600" dirty="0"/>
              <a:t>ServiceNow</a:t>
            </a:r>
            <a:r>
              <a:rPr lang="ja-JP" altLang="en-US" sz="1600" dirty="0"/>
              <a:t>の</a:t>
            </a:r>
            <a:r>
              <a:rPr lang="ja-JP" altLang="en-US" sz="1600" b="1" dirty="0"/>
              <a:t>インシデント管理画面</a:t>
            </a:r>
            <a:r>
              <a:rPr lang="ja-JP" altLang="en-US" sz="1600" dirty="0"/>
              <a:t>でも発生事象と対処概要を確認することができます。</a:t>
            </a:r>
            <a:endParaRPr lang="en-US" altLang="ja-JP" sz="1600" u="sng" dirty="0"/>
          </a:p>
          <a:p>
            <a:pPr indent="0">
              <a:buNone/>
            </a:pPr>
            <a:endParaRPr lang="en-US" altLang="ja-JP" sz="1600" dirty="0"/>
          </a:p>
          <a:p>
            <a:pPr indent="0">
              <a:buNone/>
            </a:pPr>
            <a:endParaRPr kumimoji="1" lang="en-US" altLang="ja-JP" sz="1600" dirty="0"/>
          </a:p>
          <a:p>
            <a:pPr indent="0">
              <a:buNone/>
            </a:pPr>
            <a:endParaRPr kumimoji="1" lang="ja-JP" altLang="en-US" b="1" dirty="0"/>
          </a:p>
        </p:txBody>
      </p:sp>
      <p:pic>
        <p:nvPicPr>
          <p:cNvPr id="33" name="図 32">
            <a:extLst>
              <a:ext uri="{FF2B5EF4-FFF2-40B4-BE49-F238E27FC236}">
                <a16:creationId xmlns:a16="http://schemas.microsoft.com/office/drawing/2014/main" id="{2465D2AF-7DDA-4421-8FE9-49A2D081174A}"/>
              </a:ext>
            </a:extLst>
          </p:cNvPr>
          <p:cNvPicPr>
            <a:picLocks noChangeAspect="1"/>
          </p:cNvPicPr>
          <p:nvPr/>
        </p:nvPicPr>
        <p:blipFill>
          <a:blip r:embed="rId2"/>
          <a:stretch>
            <a:fillRect/>
          </a:stretch>
        </p:blipFill>
        <p:spPr>
          <a:xfrm>
            <a:off x="591460" y="2556135"/>
            <a:ext cx="6296025" cy="1304925"/>
          </a:xfrm>
          <a:prstGeom prst="rect">
            <a:avLst/>
          </a:prstGeom>
        </p:spPr>
      </p:pic>
      <p:sp>
        <p:nvSpPr>
          <p:cNvPr id="2" name="タイトル 1"/>
          <p:cNvSpPr>
            <a:spLocks noGrp="1"/>
          </p:cNvSpPr>
          <p:nvPr>
            <p:ph type="title"/>
          </p:nvPr>
        </p:nvSpPr>
        <p:spPr/>
        <p:txBody>
          <a:bodyPr/>
          <a:lstStyle/>
          <a:p>
            <a:r>
              <a:rPr lang="en-US" altLang="ja-JP" dirty="0"/>
              <a:t>2.2</a:t>
            </a:r>
            <a:r>
              <a:rPr lang="ja-JP" altLang="en-US" dirty="0"/>
              <a:t>　</a:t>
            </a:r>
            <a:r>
              <a:rPr lang="en-US" altLang="ja-JP" dirty="0"/>
              <a:t>ServiceNow</a:t>
            </a:r>
            <a:r>
              <a:rPr lang="ja-JP" altLang="en-US" dirty="0"/>
              <a:t>連携機能</a:t>
            </a:r>
            <a:r>
              <a:rPr lang="en-US" altLang="ja-JP" dirty="0"/>
              <a:t>(5/7)</a:t>
            </a:r>
            <a:endParaRPr kumimoji="1" lang="ja-JP" altLang="en-US" dirty="0"/>
          </a:p>
        </p:txBody>
      </p:sp>
      <p:sp>
        <p:nvSpPr>
          <p:cNvPr id="7" name="テキスト ボックス 6"/>
          <p:cNvSpPr txBox="1"/>
          <p:nvPr/>
        </p:nvSpPr>
        <p:spPr>
          <a:xfrm>
            <a:off x="2355625" y="3073047"/>
            <a:ext cx="1248011" cy="769441"/>
          </a:xfrm>
          <a:prstGeom prst="rect">
            <a:avLst/>
          </a:prstGeom>
          <a:noFill/>
          <a:ln w="28575">
            <a:solidFill>
              <a:srgbClr val="FF0000"/>
            </a:solidFill>
          </a:ln>
        </p:spPr>
        <p:txBody>
          <a:bodyPr wrap="square" rtlCol="0">
            <a:spAutoFit/>
          </a:bodyPr>
          <a:lstStyle/>
          <a:p>
            <a:endParaRPr kumimoji="1" lang="ja-JP" altLang="en-US" sz="4400" dirty="0"/>
          </a:p>
        </p:txBody>
      </p:sp>
      <p:pic>
        <p:nvPicPr>
          <p:cNvPr id="8" name="図 7"/>
          <p:cNvPicPr>
            <a:picLocks noChangeAspect="1"/>
          </p:cNvPicPr>
          <p:nvPr/>
        </p:nvPicPr>
        <p:blipFill rotWithShape="1">
          <a:blip r:embed="rId3"/>
          <a:srcRect l="22373" t="34073" r="22949" b="51527"/>
          <a:stretch/>
        </p:blipFill>
        <p:spPr>
          <a:xfrm>
            <a:off x="4293009" y="5080114"/>
            <a:ext cx="7503425" cy="864121"/>
          </a:xfrm>
          <a:prstGeom prst="rect">
            <a:avLst/>
          </a:prstGeom>
        </p:spPr>
      </p:pic>
      <p:sp>
        <p:nvSpPr>
          <p:cNvPr id="10" name="テキスト ボックス 9"/>
          <p:cNvSpPr txBox="1"/>
          <p:nvPr/>
        </p:nvSpPr>
        <p:spPr>
          <a:xfrm>
            <a:off x="5951980" y="5468924"/>
            <a:ext cx="1872260" cy="153888"/>
          </a:xfrm>
          <a:prstGeom prst="rect">
            <a:avLst/>
          </a:prstGeom>
          <a:noFill/>
          <a:ln w="28575">
            <a:solidFill>
              <a:srgbClr val="FF0000"/>
            </a:solidFill>
          </a:ln>
        </p:spPr>
        <p:txBody>
          <a:bodyPr wrap="square" rtlCol="0">
            <a:spAutoFit/>
          </a:bodyPr>
          <a:lstStyle/>
          <a:p>
            <a:endParaRPr kumimoji="1" lang="ja-JP" altLang="en-US" sz="400" dirty="0"/>
          </a:p>
        </p:txBody>
      </p:sp>
      <p:pic>
        <p:nvPicPr>
          <p:cNvPr id="11" name="図 10"/>
          <p:cNvPicPr>
            <a:picLocks noChangeAspect="1"/>
          </p:cNvPicPr>
          <p:nvPr/>
        </p:nvPicPr>
        <p:blipFill rotWithShape="1">
          <a:blip r:embed="rId4"/>
          <a:srcRect r="40030"/>
          <a:stretch/>
        </p:blipFill>
        <p:spPr>
          <a:xfrm>
            <a:off x="7681844" y="982998"/>
            <a:ext cx="4285712" cy="1713466"/>
          </a:xfrm>
          <a:prstGeom prst="rect">
            <a:avLst/>
          </a:prstGeom>
          <a:ln>
            <a:solidFill>
              <a:schemeClr val="tx1"/>
            </a:solidFill>
          </a:ln>
        </p:spPr>
      </p:pic>
      <p:sp>
        <p:nvSpPr>
          <p:cNvPr id="4" name="正方形/長方形 3"/>
          <p:cNvSpPr/>
          <p:nvPr/>
        </p:nvSpPr>
        <p:spPr bwMode="auto">
          <a:xfrm>
            <a:off x="8904390" y="2420860"/>
            <a:ext cx="1512210" cy="251104"/>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 name="正方形/長方形 11"/>
          <p:cNvSpPr/>
          <p:nvPr/>
        </p:nvSpPr>
        <p:spPr bwMode="auto">
          <a:xfrm>
            <a:off x="10439141" y="2420860"/>
            <a:ext cx="1512210" cy="251103"/>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9" name="直線矢印コネクタ 8"/>
          <p:cNvCxnSpPr>
            <a:cxnSpLocks/>
            <a:stCxn id="4" idx="1"/>
            <a:endCxn id="7" idx="0"/>
          </p:cNvCxnSpPr>
          <p:nvPr/>
        </p:nvCxnSpPr>
        <p:spPr bwMode="auto">
          <a:xfrm flipH="1">
            <a:off x="2979631" y="2546412"/>
            <a:ext cx="5924759" cy="526635"/>
          </a:xfrm>
          <a:prstGeom prst="straightConnector1">
            <a:avLst/>
          </a:prstGeom>
          <a:solidFill>
            <a:schemeClr val="bg1"/>
          </a:solidFill>
          <a:ln w="28575" cap="flat" cmpd="sng" algn="ctr">
            <a:solidFill>
              <a:srgbClr val="FF0000"/>
            </a:solidFill>
            <a:prstDash val="solid"/>
            <a:round/>
            <a:headEnd type="none" w="med" len="med"/>
            <a:tailEnd type="triangle"/>
          </a:ln>
          <a:effectLst>
            <a:glow rad="63500">
              <a:schemeClr val="bg1">
                <a:alpha val="40000"/>
              </a:schemeClr>
            </a:glow>
            <a:outerShdw dist="76200" dir="9840000" sx="96000" sy="96000" algn="ctr" rotWithShape="0">
              <a:schemeClr val="bg2"/>
            </a:outerShdw>
          </a:effectLst>
        </p:spPr>
      </p:cxnSp>
      <p:cxnSp>
        <p:nvCxnSpPr>
          <p:cNvPr id="16" name="直線矢印コネクタ 15"/>
          <p:cNvCxnSpPr>
            <a:cxnSpLocks/>
            <a:stCxn id="12" idx="2"/>
            <a:endCxn id="21" idx="0"/>
          </p:cNvCxnSpPr>
          <p:nvPr/>
        </p:nvCxnSpPr>
        <p:spPr bwMode="auto">
          <a:xfrm flipH="1">
            <a:off x="8573613" y="2671963"/>
            <a:ext cx="2621633" cy="2957672"/>
          </a:xfrm>
          <a:prstGeom prst="straightConnector1">
            <a:avLst/>
          </a:prstGeom>
          <a:solidFill>
            <a:schemeClr val="bg1"/>
          </a:solidFill>
          <a:ln w="28575" cap="flat" cmpd="sng" algn="ctr">
            <a:solidFill>
              <a:srgbClr val="FF0000"/>
            </a:solidFill>
            <a:prstDash val="solid"/>
            <a:round/>
            <a:headEnd type="none" w="med" len="med"/>
            <a:tailEnd type="triangle"/>
          </a:ln>
          <a:effectLst>
            <a:glow rad="63500">
              <a:schemeClr val="bg1">
                <a:alpha val="40000"/>
              </a:schemeClr>
            </a:glow>
            <a:outerShdw dist="50800" dir="8280000" sx="96000" sy="96000" algn="ctr" rotWithShape="0">
              <a:schemeClr val="bg2"/>
            </a:outerShdw>
          </a:effectLst>
        </p:spPr>
      </p:cxnSp>
      <p:cxnSp>
        <p:nvCxnSpPr>
          <p:cNvPr id="20" name="直線矢印コネクタ 19"/>
          <p:cNvCxnSpPr>
            <a:cxnSpLocks/>
            <a:stCxn id="4" idx="2"/>
            <a:endCxn id="10" idx="0"/>
          </p:cNvCxnSpPr>
          <p:nvPr/>
        </p:nvCxnSpPr>
        <p:spPr bwMode="auto">
          <a:xfrm flipH="1">
            <a:off x="6888110" y="2671964"/>
            <a:ext cx="2772385" cy="2796960"/>
          </a:xfrm>
          <a:prstGeom prst="straightConnector1">
            <a:avLst/>
          </a:prstGeom>
          <a:solidFill>
            <a:schemeClr val="bg1"/>
          </a:solidFill>
          <a:ln w="28575" cap="flat" cmpd="sng" algn="ctr">
            <a:solidFill>
              <a:srgbClr val="FF0000"/>
            </a:solidFill>
            <a:prstDash val="solid"/>
            <a:round/>
            <a:headEnd type="none" w="med" len="med"/>
            <a:tailEnd type="triangle"/>
          </a:ln>
          <a:effectLst>
            <a:glow rad="63500">
              <a:schemeClr val="bg1">
                <a:alpha val="40000"/>
              </a:schemeClr>
            </a:glow>
            <a:outerShdw dist="50800" dir="8280000" sx="96000" sy="96000" algn="ctr" rotWithShape="0">
              <a:schemeClr val="bg2"/>
            </a:outerShdw>
          </a:effectLst>
        </p:spPr>
      </p:cxnSp>
      <p:cxnSp>
        <p:nvCxnSpPr>
          <p:cNvPr id="23" name="直線矢印コネクタ 22"/>
          <p:cNvCxnSpPr>
            <a:cxnSpLocks/>
            <a:endCxn id="32" idx="3"/>
          </p:cNvCxnSpPr>
          <p:nvPr/>
        </p:nvCxnSpPr>
        <p:spPr bwMode="auto">
          <a:xfrm flipH="1">
            <a:off x="6794141" y="2671963"/>
            <a:ext cx="3838489" cy="785805"/>
          </a:xfrm>
          <a:prstGeom prst="straightConnector1">
            <a:avLst/>
          </a:prstGeom>
          <a:solidFill>
            <a:schemeClr val="bg1"/>
          </a:solidFill>
          <a:ln w="28575" cap="flat" cmpd="sng" algn="ctr">
            <a:solidFill>
              <a:srgbClr val="FF0000"/>
            </a:solidFill>
            <a:prstDash val="solid"/>
            <a:round/>
            <a:headEnd type="none" w="med" len="med"/>
            <a:tailEnd type="triangle"/>
          </a:ln>
          <a:effectLst>
            <a:glow rad="63500">
              <a:schemeClr val="bg1">
                <a:alpha val="40000"/>
              </a:schemeClr>
            </a:glow>
            <a:outerShdw dist="50800" dir="8280000" sx="96000" sy="96000" algn="ctr" rotWithShape="0">
              <a:schemeClr val="bg2"/>
            </a:outerShdw>
          </a:effectLst>
        </p:spPr>
      </p:cxnSp>
      <p:sp>
        <p:nvSpPr>
          <p:cNvPr id="21" name="テキスト ボックス 20">
            <a:extLst>
              <a:ext uri="{FF2B5EF4-FFF2-40B4-BE49-F238E27FC236}">
                <a16:creationId xmlns:a16="http://schemas.microsoft.com/office/drawing/2014/main" id="{70698A81-1058-4BED-A488-301078D69852}"/>
              </a:ext>
            </a:extLst>
          </p:cNvPr>
          <p:cNvSpPr txBox="1"/>
          <p:nvPr/>
        </p:nvSpPr>
        <p:spPr>
          <a:xfrm>
            <a:off x="5951980" y="5629635"/>
            <a:ext cx="5243266" cy="169277"/>
          </a:xfrm>
          <a:prstGeom prst="rect">
            <a:avLst/>
          </a:prstGeom>
          <a:noFill/>
          <a:ln w="28575">
            <a:solidFill>
              <a:srgbClr val="FF0000"/>
            </a:solidFill>
          </a:ln>
        </p:spPr>
        <p:txBody>
          <a:bodyPr wrap="square" rtlCol="0">
            <a:spAutoFit/>
          </a:bodyPr>
          <a:lstStyle/>
          <a:p>
            <a:endParaRPr kumimoji="1" lang="ja-JP" altLang="en-US" sz="500" dirty="0"/>
          </a:p>
        </p:txBody>
      </p:sp>
      <p:sp>
        <p:nvSpPr>
          <p:cNvPr id="32" name="テキスト ボックス 31">
            <a:extLst>
              <a:ext uri="{FF2B5EF4-FFF2-40B4-BE49-F238E27FC236}">
                <a16:creationId xmlns:a16="http://schemas.microsoft.com/office/drawing/2014/main" id="{FF0C7341-1A50-435C-89B3-9B342B0A12A8}"/>
              </a:ext>
            </a:extLst>
          </p:cNvPr>
          <p:cNvSpPr txBox="1"/>
          <p:nvPr/>
        </p:nvSpPr>
        <p:spPr>
          <a:xfrm>
            <a:off x="3640069" y="3073047"/>
            <a:ext cx="3154072" cy="769441"/>
          </a:xfrm>
          <a:prstGeom prst="rect">
            <a:avLst/>
          </a:prstGeom>
          <a:noFill/>
          <a:ln w="28575">
            <a:solidFill>
              <a:srgbClr val="FF0000"/>
            </a:solidFill>
          </a:ln>
        </p:spPr>
        <p:txBody>
          <a:bodyPr wrap="square" rtlCol="0">
            <a:spAutoFit/>
          </a:bodyPr>
          <a:lstStyle/>
          <a:p>
            <a:endParaRPr kumimoji="1" lang="ja-JP" altLang="en-US" sz="4400" dirty="0"/>
          </a:p>
        </p:txBody>
      </p:sp>
    </p:spTree>
    <p:extLst>
      <p:ext uri="{BB962C8B-B14F-4D97-AF65-F5344CB8AC3E}">
        <p14:creationId xmlns:p14="http://schemas.microsoft.com/office/powerpoint/2010/main" val="1802228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2.2</a:t>
            </a:r>
            <a:r>
              <a:rPr lang="ja-JP" altLang="en-US" dirty="0"/>
              <a:t>　</a:t>
            </a:r>
            <a:r>
              <a:rPr lang="en-US" altLang="ja-JP" dirty="0"/>
              <a:t>ServiceNow</a:t>
            </a:r>
            <a:r>
              <a:rPr lang="ja-JP" altLang="en-US" dirty="0"/>
              <a:t>連携機能</a:t>
            </a:r>
            <a:r>
              <a:rPr lang="en-US" altLang="ja-JP" dirty="0"/>
              <a:t>(6/7)</a:t>
            </a:r>
            <a:endParaRPr kumimoji="1" lang="ja-JP" altLang="en-US" dirty="0"/>
          </a:p>
        </p:txBody>
      </p:sp>
      <p:sp>
        <p:nvSpPr>
          <p:cNvPr id="3" name="コンテンツ プレースホルダー 2"/>
          <p:cNvSpPr>
            <a:spLocks noGrp="1"/>
          </p:cNvSpPr>
          <p:nvPr>
            <p:ph sz="quarter" idx="10"/>
          </p:nvPr>
        </p:nvSpPr>
        <p:spPr/>
        <p:txBody>
          <a:bodyPr/>
          <a:lstStyle/>
          <a:p>
            <a:r>
              <a:rPr lang="ja-JP" altLang="en-US" b="1" dirty="0"/>
              <a:t>連携機能② インシデント管理</a:t>
            </a:r>
            <a:endParaRPr lang="en-US" altLang="ja-JP" b="1" dirty="0"/>
          </a:p>
          <a:p>
            <a:pPr lvl="1"/>
            <a:r>
              <a:rPr lang="ja-JP" altLang="en-US" b="1" dirty="0"/>
              <a:t>未知事象時のインシデント管理</a:t>
            </a:r>
            <a:endParaRPr lang="en-US" altLang="ja-JP" b="1" dirty="0"/>
          </a:p>
          <a:p>
            <a:pPr indent="0">
              <a:buNone/>
            </a:pPr>
            <a:r>
              <a:rPr lang="en-US" altLang="ja-JP" sz="1600" dirty="0"/>
              <a:t>OASE</a:t>
            </a:r>
            <a:r>
              <a:rPr lang="ja-JP" altLang="en-US" sz="1600" dirty="0"/>
              <a:t>では、未知事象通知を設定することができます。</a:t>
            </a:r>
            <a:endParaRPr lang="en-US" altLang="ja-JP" sz="1600" dirty="0"/>
          </a:p>
          <a:p>
            <a:pPr indent="0">
              <a:buNone/>
            </a:pPr>
            <a:r>
              <a:rPr kumimoji="1" lang="ja-JP" altLang="en-US" sz="1600" dirty="0"/>
              <a:t>「既知</a:t>
            </a:r>
            <a:r>
              <a:rPr lang="ja-JP" altLang="en-US" sz="1600" dirty="0"/>
              <a:t>事象」とはディシジョンテーブルファイル上にマッチするルールの記載がある事象のことを指します。</a:t>
            </a:r>
            <a:endParaRPr lang="en-US" altLang="ja-JP" sz="1600" dirty="0"/>
          </a:p>
          <a:p>
            <a:pPr indent="0">
              <a:buNone/>
            </a:pPr>
            <a:r>
              <a:rPr lang="ja-JP" altLang="en-US" sz="1600" dirty="0"/>
              <a:t>「未知事象」とはディシジョンテーブルファイル上に</a:t>
            </a:r>
            <a:r>
              <a:rPr lang="ja-JP" altLang="en-US" sz="1600" u="sng" dirty="0"/>
              <a:t>マッチするルールの記載が</a:t>
            </a:r>
            <a:r>
              <a:rPr lang="ja-JP" altLang="en-US" sz="1600" b="1" u="sng" dirty="0">
                <a:solidFill>
                  <a:srgbClr val="FF0000"/>
                </a:solidFill>
              </a:rPr>
              <a:t>ない</a:t>
            </a:r>
            <a:r>
              <a:rPr lang="ja-JP" altLang="en-US" sz="1600" u="sng" dirty="0"/>
              <a:t>事象</a:t>
            </a:r>
            <a:r>
              <a:rPr lang="ja-JP" altLang="en-US" sz="1600" dirty="0"/>
              <a:t>のことを指します。</a:t>
            </a:r>
            <a:endParaRPr lang="en-US" altLang="ja-JP" sz="1600" dirty="0"/>
          </a:p>
          <a:p>
            <a:pPr indent="0">
              <a:buNone/>
            </a:pPr>
            <a:r>
              <a:rPr lang="ja-JP" altLang="en-US" sz="1600" dirty="0"/>
              <a:t>「未知事象」のメッセージを取得した場合、新規インシデントとして</a:t>
            </a:r>
            <a:r>
              <a:rPr lang="en-US" altLang="ja-JP" sz="1600" dirty="0"/>
              <a:t>ServiceNow</a:t>
            </a:r>
            <a:r>
              <a:rPr lang="ja-JP" altLang="en-US" sz="1600" dirty="0"/>
              <a:t>に起票します。</a:t>
            </a:r>
            <a:endParaRPr lang="en-US" altLang="ja-JP" sz="1600" dirty="0"/>
          </a:p>
          <a:p>
            <a:pPr indent="0">
              <a:buNone/>
            </a:pPr>
            <a:r>
              <a:rPr lang="ja-JP" altLang="en-US" sz="1600" dirty="0"/>
              <a:t>「未知事象通知」の設定につきましては、</a:t>
            </a:r>
            <a:r>
              <a:rPr lang="en-US" altLang="ja-JP" sz="1600" dirty="0"/>
              <a:t>&lt;</a:t>
            </a:r>
            <a:r>
              <a:rPr lang="en-US" altLang="ja-JP" sz="1600" dirty="0">
                <a:hlinkClick r:id="" action="ppaction://noaction"/>
              </a:rPr>
              <a:t>OASE</a:t>
            </a:r>
            <a:r>
              <a:rPr lang="ja-JP" altLang="en-US" sz="1600" dirty="0">
                <a:hlinkClick r:id="" action="ppaction://noaction"/>
              </a:rPr>
              <a:t>事前設定フロー　「ディシジョンテーブルの作成」</a:t>
            </a:r>
            <a:r>
              <a:rPr lang="en-US" altLang="ja-JP" sz="1600" dirty="0"/>
              <a:t>&gt;</a:t>
            </a:r>
            <a:r>
              <a:rPr lang="ja-JP" altLang="en-US" sz="1600" dirty="0"/>
              <a:t>をご覧ください。</a:t>
            </a:r>
            <a:endParaRPr lang="en-US" altLang="ja-JP" sz="1600" dirty="0"/>
          </a:p>
          <a:p>
            <a:pPr indent="0">
              <a:buNone/>
            </a:pPr>
            <a:endParaRPr lang="en-US" altLang="ja-JP" sz="1600" dirty="0"/>
          </a:p>
          <a:p>
            <a:pPr indent="0">
              <a:buNone/>
            </a:pPr>
            <a:endParaRPr kumimoji="1" lang="ja-JP" altLang="en-US" sz="1600" dirty="0"/>
          </a:p>
        </p:txBody>
      </p:sp>
      <p:sp>
        <p:nvSpPr>
          <p:cNvPr id="4" name="正方形/長方形 3"/>
          <p:cNvSpPr/>
          <p:nvPr/>
        </p:nvSpPr>
        <p:spPr bwMode="auto">
          <a:xfrm>
            <a:off x="507137" y="3430012"/>
            <a:ext cx="2029947" cy="900507"/>
          </a:xfrm>
          <a:prstGeom prst="rect">
            <a:avLst/>
          </a:prstGeom>
          <a:solidFill>
            <a:schemeClr val="accent6"/>
          </a:solidFill>
          <a:ln w="12700">
            <a:solidFill>
              <a:schemeClr val="accent6"/>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a:solidFill>
                  <a:schemeClr val="bg1"/>
                </a:solidFill>
                <a:latin typeface="+mn-ea"/>
              </a:rPr>
              <a:t>アラート検知</a:t>
            </a:r>
            <a:endParaRPr kumimoji="1" lang="ja-JP" altLang="en-US" b="1" dirty="0">
              <a:solidFill>
                <a:schemeClr val="bg1"/>
              </a:solidFill>
              <a:latin typeface="+mn-ea"/>
            </a:endParaRPr>
          </a:p>
        </p:txBody>
      </p:sp>
      <p:grpSp>
        <p:nvGrpSpPr>
          <p:cNvPr id="27" name="グループ化 26"/>
          <p:cNvGrpSpPr/>
          <p:nvPr/>
        </p:nvGrpSpPr>
        <p:grpSpPr>
          <a:xfrm>
            <a:off x="3946094" y="3083035"/>
            <a:ext cx="4010915" cy="1806177"/>
            <a:chOff x="3548379" y="2741861"/>
            <a:chExt cx="4010915" cy="1806177"/>
          </a:xfrm>
        </p:grpSpPr>
        <p:pic>
          <p:nvPicPr>
            <p:cNvPr id="7" name="図 6"/>
            <p:cNvPicPr>
              <a:picLocks noChangeAspect="1"/>
            </p:cNvPicPr>
            <p:nvPr/>
          </p:nvPicPr>
          <p:blipFill>
            <a:blip r:embed="rId2"/>
            <a:stretch>
              <a:fillRect/>
            </a:stretch>
          </p:blipFill>
          <p:spPr>
            <a:xfrm>
              <a:off x="3675921" y="3153230"/>
              <a:ext cx="3685530" cy="1190217"/>
            </a:xfrm>
            <a:prstGeom prst="rect">
              <a:avLst/>
            </a:prstGeom>
          </p:spPr>
        </p:pic>
        <p:sp>
          <p:nvSpPr>
            <p:cNvPr id="8" name="角丸四角形 7"/>
            <p:cNvSpPr/>
            <p:nvPr/>
          </p:nvSpPr>
          <p:spPr bwMode="auto">
            <a:xfrm>
              <a:off x="3548379" y="2741861"/>
              <a:ext cx="3940612" cy="1806177"/>
            </a:xfrm>
            <a:prstGeom prst="roundRect">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endParaRPr kumimoji="1" lang="ja-JP" altLang="en-US" b="1" dirty="0">
                <a:latin typeface="+mn-ea"/>
              </a:endParaRPr>
            </a:p>
          </p:txBody>
        </p:sp>
        <p:sp>
          <p:nvSpPr>
            <p:cNvPr id="9" name="テキスト ボックス 8"/>
            <p:cNvSpPr txBox="1"/>
            <p:nvPr/>
          </p:nvSpPr>
          <p:spPr>
            <a:xfrm>
              <a:off x="3618684" y="2841808"/>
              <a:ext cx="3940610" cy="369332"/>
            </a:xfrm>
            <a:prstGeom prst="rect">
              <a:avLst/>
            </a:prstGeom>
            <a:noFill/>
          </p:spPr>
          <p:txBody>
            <a:bodyPr wrap="square" rtlCol="0">
              <a:spAutoFit/>
            </a:bodyPr>
            <a:lstStyle/>
            <a:p>
              <a:r>
                <a:rPr kumimoji="1" lang="ja-JP" altLang="en-US" sz="1600" dirty="0"/>
                <a:t>ルール</a:t>
              </a:r>
              <a:r>
                <a:rPr kumimoji="1" lang="en-US" altLang="ja-JP" sz="1600" dirty="0"/>
                <a:t>(</a:t>
              </a:r>
              <a:r>
                <a:rPr kumimoji="1" lang="ja-JP" altLang="en-US" sz="1600" dirty="0"/>
                <a:t>ディシジョンテーブルファイル</a:t>
              </a:r>
              <a:r>
                <a:rPr kumimoji="1" lang="en-US" altLang="ja-JP" dirty="0"/>
                <a:t>)</a:t>
              </a:r>
              <a:endParaRPr kumimoji="1" lang="ja-JP" altLang="en-US" dirty="0"/>
            </a:p>
          </p:txBody>
        </p:sp>
      </p:grpSp>
      <p:sp>
        <p:nvSpPr>
          <p:cNvPr id="17" name="正方形/長方形 16"/>
          <p:cNvSpPr/>
          <p:nvPr/>
        </p:nvSpPr>
        <p:spPr bwMode="auto">
          <a:xfrm>
            <a:off x="9399023" y="3464334"/>
            <a:ext cx="2030400" cy="900000"/>
          </a:xfrm>
          <a:prstGeom prst="rect">
            <a:avLst/>
          </a:prstGeom>
          <a:solidFill>
            <a:srgbClr val="92D050"/>
          </a:solidFill>
          <a:ln w="12700">
            <a:solidFill>
              <a:srgbClr val="92D05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a:latin typeface="+mn-ea"/>
              </a:rPr>
              <a:t>ルール実行</a:t>
            </a:r>
            <a:endParaRPr lang="en-US" altLang="ja-JP" b="1" dirty="0">
              <a:latin typeface="+mn-ea"/>
            </a:endParaRPr>
          </a:p>
        </p:txBody>
      </p:sp>
      <p:sp>
        <p:nvSpPr>
          <p:cNvPr id="18" name="テキスト ボックス 17"/>
          <p:cNvSpPr txBox="1"/>
          <p:nvPr/>
        </p:nvSpPr>
        <p:spPr>
          <a:xfrm>
            <a:off x="3783842" y="5089852"/>
            <a:ext cx="1666756" cy="338554"/>
          </a:xfrm>
          <a:prstGeom prst="rect">
            <a:avLst/>
          </a:prstGeom>
          <a:noFill/>
        </p:spPr>
        <p:txBody>
          <a:bodyPr wrap="square" rtlCol="0">
            <a:spAutoFit/>
          </a:bodyPr>
          <a:lstStyle/>
          <a:p>
            <a:r>
              <a:rPr kumimoji="1" lang="ja-JP" altLang="en-US" sz="1600" dirty="0"/>
              <a:t>未知事象の場合</a:t>
            </a:r>
          </a:p>
        </p:txBody>
      </p:sp>
      <p:sp>
        <p:nvSpPr>
          <p:cNvPr id="19" name="テキスト ボックス 18"/>
          <p:cNvSpPr txBox="1"/>
          <p:nvPr/>
        </p:nvSpPr>
        <p:spPr>
          <a:xfrm>
            <a:off x="7834867" y="3304303"/>
            <a:ext cx="1705383" cy="338554"/>
          </a:xfrm>
          <a:prstGeom prst="rect">
            <a:avLst/>
          </a:prstGeom>
          <a:noFill/>
        </p:spPr>
        <p:txBody>
          <a:bodyPr wrap="square" rtlCol="0">
            <a:spAutoFit/>
          </a:bodyPr>
          <a:lstStyle/>
          <a:p>
            <a:r>
              <a:rPr lang="ja-JP" altLang="en-US" sz="1600" dirty="0"/>
              <a:t>既知事象</a:t>
            </a:r>
            <a:r>
              <a:rPr kumimoji="1" lang="ja-JP" altLang="en-US" sz="1600" dirty="0"/>
              <a:t>の場合</a:t>
            </a:r>
          </a:p>
        </p:txBody>
      </p:sp>
      <p:sp>
        <p:nvSpPr>
          <p:cNvPr id="25" name="右矢印 24"/>
          <p:cNvSpPr/>
          <p:nvPr/>
        </p:nvSpPr>
        <p:spPr bwMode="auto">
          <a:xfrm>
            <a:off x="8177465" y="3649608"/>
            <a:ext cx="930799" cy="538768"/>
          </a:xfrm>
          <a:prstGeom prst="rightArrow">
            <a:avLst/>
          </a:prstGeom>
          <a:solidFill>
            <a:srgbClr val="FFFF00"/>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6" name="右矢印 25"/>
          <p:cNvSpPr/>
          <p:nvPr/>
        </p:nvSpPr>
        <p:spPr bwMode="auto">
          <a:xfrm>
            <a:off x="2820207" y="3644950"/>
            <a:ext cx="930799" cy="538768"/>
          </a:xfrm>
          <a:prstGeom prst="rightArrow">
            <a:avLst/>
          </a:prstGeom>
          <a:solidFill>
            <a:srgbClr val="FFFF00"/>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8" name="右矢印 27"/>
          <p:cNvSpPr/>
          <p:nvPr/>
        </p:nvSpPr>
        <p:spPr bwMode="auto">
          <a:xfrm rot="5400000">
            <a:off x="5573308" y="4935625"/>
            <a:ext cx="634678" cy="608276"/>
          </a:xfrm>
          <a:prstGeom prst="rightArrow">
            <a:avLst/>
          </a:prstGeom>
          <a:solidFill>
            <a:srgbClr val="FFFF00"/>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9" name="正方形/長方形 28"/>
          <p:cNvSpPr/>
          <p:nvPr/>
        </p:nvSpPr>
        <p:spPr bwMode="auto">
          <a:xfrm>
            <a:off x="4865430" y="5540904"/>
            <a:ext cx="2030400" cy="900000"/>
          </a:xfrm>
          <a:prstGeom prst="rect">
            <a:avLst/>
          </a:prstGeom>
          <a:solidFill>
            <a:srgbClr val="FF0000"/>
          </a:solidFill>
          <a:ln w="127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a:latin typeface="+mn-ea"/>
              </a:rPr>
              <a:t>インシデント起票</a:t>
            </a:r>
            <a:endParaRPr lang="en-US" altLang="ja-JP" b="1" dirty="0">
              <a:latin typeface="+mn-ea"/>
            </a:endParaRPr>
          </a:p>
          <a:p>
            <a:pPr algn="ctr"/>
            <a:r>
              <a:rPr lang="ja-JP" altLang="en-US" b="1" dirty="0">
                <a:latin typeface="+mn-ea"/>
              </a:rPr>
              <a:t>（</a:t>
            </a:r>
            <a:r>
              <a:rPr lang="en-US" altLang="ja-JP" b="1" dirty="0">
                <a:latin typeface="+mn-ea"/>
              </a:rPr>
              <a:t>NEW)</a:t>
            </a:r>
          </a:p>
        </p:txBody>
      </p:sp>
      <p:sp>
        <p:nvSpPr>
          <p:cNvPr id="30" name="テキスト ボックス 29"/>
          <p:cNvSpPr txBox="1"/>
          <p:nvPr/>
        </p:nvSpPr>
        <p:spPr>
          <a:xfrm>
            <a:off x="7774812" y="4710689"/>
            <a:ext cx="2185116" cy="338554"/>
          </a:xfrm>
          <a:prstGeom prst="rect">
            <a:avLst/>
          </a:prstGeom>
          <a:noFill/>
        </p:spPr>
        <p:txBody>
          <a:bodyPr wrap="square" rtlCol="0">
            <a:spAutoFit/>
          </a:bodyPr>
          <a:lstStyle/>
          <a:p>
            <a:r>
              <a:rPr lang="ja-JP" altLang="en-US" sz="1600" dirty="0"/>
              <a:t>インシデント起票</a:t>
            </a:r>
            <a:endParaRPr kumimoji="1" lang="ja-JP" altLang="en-US" sz="1600" dirty="0"/>
          </a:p>
        </p:txBody>
      </p:sp>
      <p:cxnSp>
        <p:nvCxnSpPr>
          <p:cNvPr id="32" name="直線矢印コネクタ 31"/>
          <p:cNvCxnSpPr/>
          <p:nvPr/>
        </p:nvCxnSpPr>
        <p:spPr bwMode="auto">
          <a:xfrm flipH="1">
            <a:off x="6895830" y="5507692"/>
            <a:ext cx="843668" cy="368343"/>
          </a:xfrm>
          <a:prstGeom prst="straightConnector1">
            <a:avLst/>
          </a:prstGeom>
          <a:solidFill>
            <a:schemeClr val="bg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5" name="図 4"/>
          <p:cNvPicPr>
            <a:picLocks noChangeAspect="1"/>
          </p:cNvPicPr>
          <p:nvPr/>
        </p:nvPicPr>
        <p:blipFill>
          <a:blip r:embed="rId3"/>
          <a:stretch>
            <a:fillRect/>
          </a:stretch>
        </p:blipFill>
        <p:spPr>
          <a:xfrm>
            <a:off x="7886706" y="5021796"/>
            <a:ext cx="3922009" cy="1419108"/>
          </a:xfrm>
          <a:prstGeom prst="rect">
            <a:avLst/>
          </a:prstGeom>
        </p:spPr>
      </p:pic>
    </p:spTree>
    <p:extLst>
      <p:ext uri="{BB962C8B-B14F-4D97-AF65-F5344CB8AC3E}">
        <p14:creationId xmlns:p14="http://schemas.microsoft.com/office/powerpoint/2010/main" val="4158336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2.2</a:t>
            </a:r>
            <a:r>
              <a:rPr kumimoji="1" lang="ja-JP" altLang="en-US" dirty="0"/>
              <a:t>　</a:t>
            </a:r>
            <a:r>
              <a:rPr kumimoji="1" lang="en-US" altLang="ja-JP" dirty="0"/>
              <a:t>ServiceNow</a:t>
            </a:r>
            <a:r>
              <a:rPr kumimoji="1" lang="ja-JP" altLang="en-US" dirty="0"/>
              <a:t>連携機能</a:t>
            </a:r>
            <a:r>
              <a:rPr kumimoji="1" lang="en-US" altLang="ja-JP" dirty="0"/>
              <a:t>(7/7)</a:t>
            </a:r>
            <a:r>
              <a:rPr kumimoji="1" lang="ja-JP" altLang="en-US" dirty="0"/>
              <a:t>　</a:t>
            </a:r>
          </a:p>
        </p:txBody>
      </p:sp>
      <p:sp>
        <p:nvSpPr>
          <p:cNvPr id="3" name="コンテンツ プレースホルダー 2"/>
          <p:cNvSpPr>
            <a:spLocks noGrp="1"/>
          </p:cNvSpPr>
          <p:nvPr>
            <p:ph sz="quarter" idx="10"/>
          </p:nvPr>
        </p:nvSpPr>
        <p:spPr/>
        <p:txBody>
          <a:bodyPr/>
          <a:lstStyle/>
          <a:p>
            <a:r>
              <a:rPr lang="ja-JP" altLang="en-US" b="1" dirty="0"/>
              <a:t>連携機能③ </a:t>
            </a:r>
            <a:r>
              <a:rPr kumimoji="1" lang="ja-JP" altLang="en-US" b="1" dirty="0"/>
              <a:t>承認フロー</a:t>
            </a:r>
            <a:r>
              <a:rPr lang="ja-JP" altLang="en-US" b="1" dirty="0"/>
              <a:t>確認機能</a:t>
            </a:r>
            <a:endParaRPr kumimoji="1" lang="en-US" altLang="ja-JP" b="1" dirty="0"/>
          </a:p>
          <a:p>
            <a:pPr indent="0">
              <a:buNone/>
            </a:pPr>
            <a:r>
              <a:rPr lang="en-US" altLang="ja-JP" sz="1600" dirty="0"/>
              <a:t>OASE</a:t>
            </a:r>
            <a:r>
              <a:rPr lang="ja-JP" altLang="en-US" sz="1600" dirty="0"/>
              <a:t>はインシデント発生時に自動で対処を行いますが、承認者による承認が必要な場合</a:t>
            </a:r>
            <a:r>
              <a:rPr lang="en-US" altLang="ja-JP" sz="1600" dirty="0"/>
              <a:t>ServiceNow</a:t>
            </a:r>
            <a:r>
              <a:rPr lang="ja-JP" altLang="en-US" sz="1600" dirty="0"/>
              <a:t>を経由して承認フローを実現することができます。</a:t>
            </a:r>
            <a:endParaRPr lang="en-US" altLang="ja-JP" sz="1600" dirty="0"/>
          </a:p>
          <a:p>
            <a:pPr indent="0">
              <a:buNone/>
            </a:pPr>
            <a:r>
              <a:rPr lang="ja-JP" altLang="en-US" sz="1600" dirty="0"/>
              <a:t>インシデントを管理する責任者が承認時に承認を却下した場合アクションは中止します。</a:t>
            </a:r>
            <a:endParaRPr lang="en-US" altLang="ja-JP" sz="1600" dirty="0"/>
          </a:p>
          <a:p>
            <a:pPr indent="0">
              <a:buNone/>
            </a:pPr>
            <a:r>
              <a:rPr lang="ja-JP" altLang="en-US" sz="1600" dirty="0"/>
              <a:t>承認は、</a:t>
            </a:r>
            <a:r>
              <a:rPr lang="en-US" altLang="ja-JP" sz="1600" dirty="0"/>
              <a:t>OASE</a:t>
            </a:r>
            <a:r>
              <a:rPr lang="ja-JP" altLang="en-US" sz="1600" dirty="0"/>
              <a:t>の画面上または</a:t>
            </a:r>
            <a:r>
              <a:rPr lang="en-US" altLang="ja-JP" sz="1600" dirty="0"/>
              <a:t>ServiceNow</a:t>
            </a:r>
            <a:r>
              <a:rPr lang="ja-JP" altLang="en-US" sz="1600" dirty="0"/>
              <a:t>の画面上どちらでも可能です。</a:t>
            </a:r>
            <a:endParaRPr lang="en-US" altLang="ja-JP" sz="1600" dirty="0"/>
          </a:p>
          <a:p>
            <a:pPr indent="0">
              <a:buNone/>
            </a:pPr>
            <a:endParaRPr lang="en-US" altLang="ja-JP" sz="1600" dirty="0"/>
          </a:p>
          <a:p>
            <a:pPr indent="0">
              <a:buNone/>
            </a:pPr>
            <a:r>
              <a:rPr lang="ja-JP" altLang="en-US" sz="1600" u="sng" dirty="0"/>
              <a:t>責任者が承認した場合</a:t>
            </a:r>
            <a:endParaRPr lang="en-US" altLang="ja-JP" sz="1600" u="sng" dirty="0"/>
          </a:p>
          <a:p>
            <a:pPr indent="0">
              <a:buNone/>
            </a:pPr>
            <a:endParaRPr kumimoji="1" lang="en-US" altLang="ja-JP" sz="1600" dirty="0"/>
          </a:p>
          <a:p>
            <a:pPr indent="0">
              <a:buNone/>
            </a:pPr>
            <a:endParaRPr kumimoji="1" lang="en-US" altLang="ja-JP" sz="1600" dirty="0"/>
          </a:p>
          <a:p>
            <a:pPr indent="0">
              <a:buNone/>
            </a:pPr>
            <a:endParaRPr kumimoji="1" lang="en-US" altLang="ja-JP" sz="1600" u="sng" dirty="0"/>
          </a:p>
          <a:p>
            <a:pPr indent="0">
              <a:buNone/>
            </a:pPr>
            <a:endParaRPr lang="en-US" altLang="ja-JP" sz="1600" u="sng" dirty="0"/>
          </a:p>
          <a:p>
            <a:pPr indent="0">
              <a:buNone/>
            </a:pPr>
            <a:endParaRPr kumimoji="1" lang="en-US" altLang="ja-JP" sz="1600" u="sng" dirty="0"/>
          </a:p>
          <a:p>
            <a:pPr indent="0">
              <a:buNone/>
            </a:pPr>
            <a:r>
              <a:rPr lang="ja-JP" altLang="en-US" sz="1600" u="sng" dirty="0"/>
              <a:t>責任者</a:t>
            </a:r>
            <a:r>
              <a:rPr kumimoji="1" lang="ja-JP" altLang="en-US" sz="1600" u="sng" dirty="0"/>
              <a:t>が承認却下した場合</a:t>
            </a:r>
            <a:endParaRPr kumimoji="1" lang="en-US" altLang="ja-JP" sz="1600" u="sng" dirty="0"/>
          </a:p>
          <a:p>
            <a:pPr indent="0">
              <a:buNone/>
            </a:pPr>
            <a:endParaRPr kumimoji="1" lang="en-US" altLang="ja-JP" sz="1600" u="sng" dirty="0"/>
          </a:p>
          <a:p>
            <a:pPr indent="0">
              <a:buNone/>
            </a:pPr>
            <a:endParaRPr kumimoji="1" lang="ja-JP" altLang="en-US" sz="1600" u="sng" dirty="0"/>
          </a:p>
        </p:txBody>
      </p:sp>
      <p:sp>
        <p:nvSpPr>
          <p:cNvPr id="4" name="フリーフォーム 3"/>
          <p:cNvSpPr>
            <a:spLocks noChangeAspect="1"/>
          </p:cNvSpPr>
          <p:nvPr/>
        </p:nvSpPr>
        <p:spPr bwMode="auto">
          <a:xfrm>
            <a:off x="1007024" y="5022469"/>
            <a:ext cx="720100" cy="875310"/>
          </a:xfrm>
          <a:custGeom>
            <a:avLst/>
            <a:gdLst>
              <a:gd name="connsiteX0" fmla="*/ 1991846 w 5641975"/>
              <a:gd name="connsiteY0" fmla="*/ 3543300 h 6858000"/>
              <a:gd name="connsiteX1" fmla="*/ 2868639 w 5641975"/>
              <a:gd name="connsiteY1" fmla="*/ 4038600 h 6858000"/>
              <a:gd name="connsiteX2" fmla="*/ 3735902 w 5641975"/>
              <a:gd name="connsiteY2" fmla="*/ 3552825 h 6858000"/>
              <a:gd name="connsiteX3" fmla="*/ 5641975 w 5641975"/>
              <a:gd name="connsiteY3" fmla="*/ 5514975 h 6858000"/>
              <a:gd name="connsiteX4" fmla="*/ 5641975 w 5641975"/>
              <a:gd name="connsiteY4" fmla="*/ 6696075 h 6858000"/>
              <a:gd name="connsiteX5" fmla="*/ 5470429 w 5641975"/>
              <a:gd name="connsiteY5" fmla="*/ 6858000 h 6858000"/>
              <a:gd name="connsiteX6" fmla="*/ 2859109 w 5641975"/>
              <a:gd name="connsiteY6" fmla="*/ 6858000 h 6858000"/>
              <a:gd name="connsiteX7" fmla="*/ 2830518 w 5641975"/>
              <a:gd name="connsiteY7" fmla="*/ 6858000 h 6858000"/>
              <a:gd name="connsiteX8" fmla="*/ 2820988 w 5641975"/>
              <a:gd name="connsiteY8" fmla="*/ 6858000 h 6858000"/>
              <a:gd name="connsiteX9" fmla="*/ 2811457 w 5641975"/>
              <a:gd name="connsiteY9" fmla="*/ 6858000 h 6858000"/>
              <a:gd name="connsiteX10" fmla="*/ 2801927 w 5641975"/>
              <a:gd name="connsiteY10" fmla="*/ 6858000 h 6858000"/>
              <a:gd name="connsiteX11" fmla="*/ 2782866 w 5641975"/>
              <a:gd name="connsiteY11" fmla="*/ 6858000 h 6858000"/>
              <a:gd name="connsiteX12" fmla="*/ 162016 w 5641975"/>
              <a:gd name="connsiteY12" fmla="*/ 6858000 h 6858000"/>
              <a:gd name="connsiteX13" fmla="*/ 0 w 5641975"/>
              <a:gd name="connsiteY13" fmla="*/ 6696075 h 6858000"/>
              <a:gd name="connsiteX14" fmla="*/ 0 w 5641975"/>
              <a:gd name="connsiteY14" fmla="*/ 5514975 h 6858000"/>
              <a:gd name="connsiteX15" fmla="*/ 1991846 w 5641975"/>
              <a:gd name="connsiteY15" fmla="*/ 3543300 h 6858000"/>
              <a:gd name="connsiteX16" fmla="*/ 2868613 w 5641975"/>
              <a:gd name="connsiteY16" fmla="*/ 0 h 6858000"/>
              <a:gd name="connsiteX17" fmla="*/ 4135438 w 5641975"/>
              <a:gd name="connsiteY17" fmla="*/ 1419225 h 6858000"/>
              <a:gd name="connsiteX18" fmla="*/ 2868613 w 5641975"/>
              <a:gd name="connsiteY18" fmla="*/ 3228975 h 6858000"/>
              <a:gd name="connsiteX19" fmla="*/ 1601788 w 5641975"/>
              <a:gd name="connsiteY19" fmla="*/ 1419225 h 6858000"/>
              <a:gd name="connsiteX20" fmla="*/ 2868613 w 5641975"/>
              <a:gd name="connsiteY20"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41975" h="6858000">
                <a:moveTo>
                  <a:pt x="1991846" y="3543300"/>
                </a:moveTo>
                <a:cubicBezTo>
                  <a:pt x="2153862" y="3838575"/>
                  <a:pt x="2487425" y="4038600"/>
                  <a:pt x="2868639" y="4038600"/>
                </a:cubicBezTo>
                <a:cubicBezTo>
                  <a:pt x="3240324" y="4038600"/>
                  <a:pt x="3573886" y="3838575"/>
                  <a:pt x="3735902" y="3552825"/>
                </a:cubicBezTo>
                <a:cubicBezTo>
                  <a:pt x="5632445" y="3952875"/>
                  <a:pt x="5641975" y="5514975"/>
                  <a:pt x="5641975" y="5514975"/>
                </a:cubicBezTo>
                <a:cubicBezTo>
                  <a:pt x="5641975" y="5514975"/>
                  <a:pt x="5641975" y="5514975"/>
                  <a:pt x="5641975" y="6696075"/>
                </a:cubicBezTo>
                <a:cubicBezTo>
                  <a:pt x="5641975" y="6781800"/>
                  <a:pt x="5565732" y="6858000"/>
                  <a:pt x="5470429" y="6858000"/>
                </a:cubicBezTo>
                <a:cubicBezTo>
                  <a:pt x="5470429" y="6858000"/>
                  <a:pt x="5470429" y="6858000"/>
                  <a:pt x="2859109" y="6858000"/>
                </a:cubicBezTo>
                <a:cubicBezTo>
                  <a:pt x="2859109" y="6858000"/>
                  <a:pt x="2859109" y="6858000"/>
                  <a:pt x="2830518" y="6858000"/>
                </a:cubicBezTo>
                <a:cubicBezTo>
                  <a:pt x="2830518" y="6858000"/>
                  <a:pt x="2830518" y="6858000"/>
                  <a:pt x="2820988" y="6858000"/>
                </a:cubicBezTo>
                <a:cubicBezTo>
                  <a:pt x="2820988" y="6858000"/>
                  <a:pt x="2820988" y="6858000"/>
                  <a:pt x="2811457" y="6858000"/>
                </a:cubicBezTo>
                <a:cubicBezTo>
                  <a:pt x="2811457" y="6858000"/>
                  <a:pt x="2811457" y="6858000"/>
                  <a:pt x="2801927" y="6858000"/>
                </a:cubicBezTo>
                <a:cubicBezTo>
                  <a:pt x="2801927" y="6858000"/>
                  <a:pt x="2801927" y="6858000"/>
                  <a:pt x="2782866" y="6858000"/>
                </a:cubicBezTo>
                <a:cubicBezTo>
                  <a:pt x="2782866" y="6858000"/>
                  <a:pt x="2782866" y="6858000"/>
                  <a:pt x="162016" y="6858000"/>
                </a:cubicBezTo>
                <a:cubicBezTo>
                  <a:pt x="76243" y="6858000"/>
                  <a:pt x="0" y="6781800"/>
                  <a:pt x="0" y="6696075"/>
                </a:cubicBezTo>
                <a:cubicBezTo>
                  <a:pt x="0" y="6696075"/>
                  <a:pt x="0" y="6696075"/>
                  <a:pt x="0" y="5514975"/>
                </a:cubicBezTo>
                <a:cubicBezTo>
                  <a:pt x="0" y="5514975"/>
                  <a:pt x="0" y="3905250"/>
                  <a:pt x="1991846" y="3543300"/>
                </a:cubicBezTo>
                <a:close/>
                <a:moveTo>
                  <a:pt x="2868613" y="0"/>
                </a:moveTo>
                <a:cubicBezTo>
                  <a:pt x="3640138" y="0"/>
                  <a:pt x="4135438" y="619125"/>
                  <a:pt x="4135438" y="1419225"/>
                </a:cubicBezTo>
                <a:cubicBezTo>
                  <a:pt x="4135438" y="2085975"/>
                  <a:pt x="3716338" y="3228975"/>
                  <a:pt x="2868613" y="3228975"/>
                </a:cubicBezTo>
                <a:cubicBezTo>
                  <a:pt x="2011363" y="3228975"/>
                  <a:pt x="1601788" y="2085975"/>
                  <a:pt x="1601788" y="1419225"/>
                </a:cubicBezTo>
                <a:cubicBezTo>
                  <a:pt x="1601788" y="619125"/>
                  <a:pt x="2087563" y="0"/>
                  <a:pt x="2868613"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ja-JP" altLang="en-US"/>
          </a:p>
        </p:txBody>
      </p:sp>
      <p:sp>
        <p:nvSpPr>
          <p:cNvPr id="5" name="角丸四角形 4"/>
          <p:cNvSpPr/>
          <p:nvPr/>
        </p:nvSpPr>
        <p:spPr bwMode="auto">
          <a:xfrm>
            <a:off x="3944527" y="4849933"/>
            <a:ext cx="2448340" cy="1295450"/>
          </a:xfrm>
          <a:prstGeom prst="roundRect">
            <a:avLst/>
          </a:prstGeom>
          <a:solidFill>
            <a:schemeClr val="accent6"/>
          </a:solidFill>
          <a:ln w="12700">
            <a:solidFill>
              <a:schemeClr val="accent6"/>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a:solidFill>
                  <a:schemeClr val="bg1"/>
                </a:solidFill>
                <a:latin typeface="+mn-ea"/>
              </a:rPr>
              <a:t>ServiceNow</a:t>
            </a:r>
            <a:endParaRPr kumimoji="1" lang="en-US" altLang="ja-JP" b="1" dirty="0">
              <a:solidFill>
                <a:schemeClr val="bg1"/>
              </a:solidFill>
              <a:latin typeface="+mn-ea"/>
            </a:endParaRPr>
          </a:p>
        </p:txBody>
      </p:sp>
      <p:sp>
        <p:nvSpPr>
          <p:cNvPr id="7" name="右矢印 6"/>
          <p:cNvSpPr/>
          <p:nvPr/>
        </p:nvSpPr>
        <p:spPr bwMode="auto">
          <a:xfrm>
            <a:off x="2122071" y="5335209"/>
            <a:ext cx="1317552" cy="324898"/>
          </a:xfrm>
          <a:prstGeom prst="rightArrow">
            <a:avLst/>
          </a:prstGeom>
          <a:solidFill>
            <a:srgbClr val="FFFF00"/>
          </a:solidFill>
          <a:ln w="12700">
            <a:solidFill>
              <a:schemeClr val="tx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solidFill>
                <a:schemeClr val="tx2"/>
              </a:solidFill>
              <a:latin typeface="+mn-ea"/>
            </a:endParaRPr>
          </a:p>
        </p:txBody>
      </p:sp>
      <p:sp>
        <p:nvSpPr>
          <p:cNvPr id="8" name="テキスト ボックス 7"/>
          <p:cNvSpPr txBox="1"/>
          <p:nvPr/>
        </p:nvSpPr>
        <p:spPr>
          <a:xfrm>
            <a:off x="2269763" y="5106940"/>
            <a:ext cx="1169860" cy="338554"/>
          </a:xfrm>
          <a:prstGeom prst="rect">
            <a:avLst/>
          </a:prstGeom>
          <a:noFill/>
        </p:spPr>
        <p:txBody>
          <a:bodyPr wrap="square" rtlCol="0">
            <a:spAutoFit/>
          </a:bodyPr>
          <a:lstStyle/>
          <a:p>
            <a:r>
              <a:rPr kumimoji="1" lang="ja-JP" altLang="en-US" sz="1600" dirty="0"/>
              <a:t>承認</a:t>
            </a:r>
            <a:r>
              <a:rPr lang="ja-JP" altLang="en-US" sz="1600" dirty="0"/>
              <a:t>却下</a:t>
            </a:r>
            <a:endParaRPr kumimoji="1" lang="ja-JP" altLang="en-US" sz="1600" dirty="0"/>
          </a:p>
        </p:txBody>
      </p:sp>
      <p:sp>
        <p:nvSpPr>
          <p:cNvPr id="20" name="テキスト ボックス 19"/>
          <p:cNvSpPr txBox="1"/>
          <p:nvPr/>
        </p:nvSpPr>
        <p:spPr>
          <a:xfrm>
            <a:off x="6960120" y="5106726"/>
            <a:ext cx="1138120" cy="338554"/>
          </a:xfrm>
          <a:prstGeom prst="rect">
            <a:avLst/>
          </a:prstGeom>
          <a:noFill/>
        </p:spPr>
        <p:txBody>
          <a:bodyPr wrap="square" rtlCol="0">
            <a:spAutoFit/>
          </a:bodyPr>
          <a:lstStyle/>
          <a:p>
            <a:pPr algn="ctr"/>
            <a:r>
              <a:rPr kumimoji="1" lang="ja-JP" altLang="en-US" sz="1600" dirty="0"/>
              <a:t>承認確認</a:t>
            </a:r>
          </a:p>
        </p:txBody>
      </p:sp>
      <p:sp>
        <p:nvSpPr>
          <p:cNvPr id="21" name="角丸四角形 20"/>
          <p:cNvSpPr/>
          <p:nvPr/>
        </p:nvSpPr>
        <p:spPr bwMode="auto">
          <a:xfrm>
            <a:off x="8732303" y="4849933"/>
            <a:ext cx="2448340" cy="1295450"/>
          </a:xfrm>
          <a:prstGeom prst="roundRect">
            <a:avLst/>
          </a:prstGeom>
          <a:solidFill>
            <a:schemeClr val="accent6"/>
          </a:solidFill>
          <a:ln w="12700">
            <a:solidFill>
              <a:schemeClr val="accent6"/>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a:solidFill>
                  <a:schemeClr val="bg1"/>
                </a:solidFill>
                <a:latin typeface="+mn-ea"/>
              </a:rPr>
              <a:t>OASE</a:t>
            </a:r>
            <a:r>
              <a:rPr lang="ja-JP" altLang="en-US" b="1" dirty="0">
                <a:solidFill>
                  <a:schemeClr val="bg1"/>
                </a:solidFill>
                <a:latin typeface="+mn-ea"/>
              </a:rPr>
              <a:t>サーバ</a:t>
            </a:r>
            <a:endParaRPr lang="en-US" altLang="ja-JP" b="1" dirty="0">
              <a:solidFill>
                <a:schemeClr val="bg1"/>
              </a:solidFill>
              <a:latin typeface="+mn-ea"/>
            </a:endParaRPr>
          </a:p>
          <a:p>
            <a:pPr algn="ctr"/>
            <a:endParaRPr kumimoji="1" lang="en-US" altLang="ja-JP" b="1" dirty="0">
              <a:solidFill>
                <a:schemeClr val="bg1"/>
              </a:solidFill>
              <a:latin typeface="+mn-ea"/>
            </a:endParaRPr>
          </a:p>
        </p:txBody>
      </p:sp>
      <p:sp>
        <p:nvSpPr>
          <p:cNvPr id="22" name="テキスト ボックス 21"/>
          <p:cNvSpPr txBox="1"/>
          <p:nvPr/>
        </p:nvSpPr>
        <p:spPr>
          <a:xfrm>
            <a:off x="8883776" y="5533207"/>
            <a:ext cx="2145393" cy="369332"/>
          </a:xfrm>
          <a:prstGeom prst="rect">
            <a:avLst/>
          </a:prstGeom>
          <a:solidFill>
            <a:srgbClr val="FF0000"/>
          </a:solidFill>
        </p:spPr>
        <p:txBody>
          <a:bodyPr wrap="square" rtlCol="0">
            <a:spAutoFit/>
          </a:bodyPr>
          <a:lstStyle/>
          <a:p>
            <a:pPr algn="ctr"/>
            <a:r>
              <a:rPr kumimoji="1" lang="ja-JP" altLang="en-US" b="1" dirty="0"/>
              <a:t>アクション中止</a:t>
            </a:r>
          </a:p>
        </p:txBody>
      </p:sp>
      <p:sp>
        <p:nvSpPr>
          <p:cNvPr id="33" name="テキスト ボックス 32"/>
          <p:cNvSpPr txBox="1"/>
          <p:nvPr/>
        </p:nvSpPr>
        <p:spPr>
          <a:xfrm>
            <a:off x="941006" y="6002259"/>
            <a:ext cx="1115047" cy="338554"/>
          </a:xfrm>
          <a:prstGeom prst="rect">
            <a:avLst/>
          </a:prstGeom>
          <a:noFill/>
        </p:spPr>
        <p:txBody>
          <a:bodyPr wrap="square" rtlCol="0">
            <a:spAutoFit/>
          </a:bodyPr>
          <a:lstStyle/>
          <a:p>
            <a:r>
              <a:rPr kumimoji="1" lang="ja-JP" altLang="en-US" sz="1600" dirty="0"/>
              <a:t>責任者</a:t>
            </a:r>
          </a:p>
        </p:txBody>
      </p:sp>
      <p:grpSp>
        <p:nvGrpSpPr>
          <p:cNvPr id="13" name="グループ化 12"/>
          <p:cNvGrpSpPr/>
          <p:nvPr/>
        </p:nvGrpSpPr>
        <p:grpSpPr>
          <a:xfrm>
            <a:off x="941005" y="2996940"/>
            <a:ext cx="5399016" cy="1531762"/>
            <a:chOff x="825139" y="4727792"/>
            <a:chExt cx="5399016" cy="1531762"/>
          </a:xfrm>
        </p:grpSpPr>
        <p:sp>
          <p:nvSpPr>
            <p:cNvPr id="26" name="角丸四角形 25"/>
            <p:cNvSpPr/>
            <p:nvPr/>
          </p:nvSpPr>
          <p:spPr bwMode="auto">
            <a:xfrm>
              <a:off x="3775815" y="4727792"/>
              <a:ext cx="2448340" cy="1295450"/>
            </a:xfrm>
            <a:prstGeom prst="roundRect">
              <a:avLst/>
            </a:prstGeom>
            <a:solidFill>
              <a:schemeClr val="accent6"/>
            </a:solidFill>
            <a:ln w="12700">
              <a:solidFill>
                <a:schemeClr val="accent6"/>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a:solidFill>
                    <a:schemeClr val="bg1"/>
                  </a:solidFill>
                  <a:latin typeface="+mn-ea"/>
                </a:rPr>
                <a:t>ServiceNow</a:t>
              </a:r>
              <a:endParaRPr kumimoji="1" lang="en-US" altLang="ja-JP" b="1" dirty="0">
                <a:solidFill>
                  <a:schemeClr val="bg1"/>
                </a:solidFill>
                <a:latin typeface="+mn-ea"/>
              </a:endParaRPr>
            </a:p>
          </p:txBody>
        </p:sp>
        <p:grpSp>
          <p:nvGrpSpPr>
            <p:cNvPr id="12" name="グループ化 11"/>
            <p:cNvGrpSpPr/>
            <p:nvPr/>
          </p:nvGrpSpPr>
          <p:grpSpPr>
            <a:xfrm>
              <a:off x="825139" y="4941210"/>
              <a:ext cx="2446730" cy="1318344"/>
              <a:chOff x="825139" y="4941210"/>
              <a:chExt cx="2446730" cy="1318344"/>
            </a:xfrm>
          </p:grpSpPr>
          <p:grpSp>
            <p:nvGrpSpPr>
              <p:cNvPr id="11" name="グループ化 10"/>
              <p:cNvGrpSpPr/>
              <p:nvPr/>
            </p:nvGrpSpPr>
            <p:grpSpPr>
              <a:xfrm>
                <a:off x="1954317" y="4980743"/>
                <a:ext cx="1317552" cy="560571"/>
                <a:chOff x="1954317" y="4980743"/>
                <a:chExt cx="1317552" cy="560571"/>
              </a:xfrm>
            </p:grpSpPr>
            <p:sp>
              <p:nvSpPr>
                <p:cNvPr id="24" name="右矢印 23"/>
                <p:cNvSpPr/>
                <p:nvPr/>
              </p:nvSpPr>
              <p:spPr bwMode="auto">
                <a:xfrm>
                  <a:off x="1954317" y="5216416"/>
                  <a:ext cx="1317552" cy="324898"/>
                </a:xfrm>
                <a:prstGeom prst="rightArrow">
                  <a:avLst/>
                </a:prstGeom>
                <a:solidFill>
                  <a:srgbClr val="FFFF00"/>
                </a:solidFill>
                <a:ln w="12700">
                  <a:solidFill>
                    <a:schemeClr val="tx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solidFill>
                      <a:schemeClr val="tx2"/>
                    </a:solidFill>
                    <a:latin typeface="+mn-ea"/>
                  </a:endParaRPr>
                </a:p>
              </p:txBody>
            </p:sp>
            <p:sp>
              <p:nvSpPr>
                <p:cNvPr id="25" name="テキスト ボックス 24"/>
                <p:cNvSpPr txBox="1"/>
                <p:nvPr/>
              </p:nvSpPr>
              <p:spPr>
                <a:xfrm>
                  <a:off x="2243945" y="4980743"/>
                  <a:ext cx="781227" cy="338554"/>
                </a:xfrm>
                <a:prstGeom prst="rect">
                  <a:avLst/>
                </a:prstGeom>
                <a:noFill/>
              </p:spPr>
              <p:txBody>
                <a:bodyPr wrap="square" rtlCol="0">
                  <a:spAutoFit/>
                </a:bodyPr>
                <a:lstStyle/>
                <a:p>
                  <a:r>
                    <a:rPr kumimoji="1" lang="ja-JP" altLang="en-US" sz="1600" dirty="0"/>
                    <a:t>承認</a:t>
                  </a:r>
                </a:p>
              </p:txBody>
            </p:sp>
          </p:grpSp>
          <p:grpSp>
            <p:nvGrpSpPr>
              <p:cNvPr id="10" name="グループ化 9"/>
              <p:cNvGrpSpPr/>
              <p:nvPr/>
            </p:nvGrpSpPr>
            <p:grpSpPr>
              <a:xfrm>
                <a:off x="825139" y="4941210"/>
                <a:ext cx="1115047" cy="1318344"/>
                <a:chOff x="825139" y="4941210"/>
                <a:chExt cx="1115047" cy="1318344"/>
              </a:xfrm>
            </p:grpSpPr>
            <p:sp>
              <p:nvSpPr>
                <p:cNvPr id="23" name="フリーフォーム 22"/>
                <p:cNvSpPr>
                  <a:spLocks noChangeAspect="1"/>
                </p:cNvSpPr>
                <p:nvPr/>
              </p:nvSpPr>
              <p:spPr bwMode="auto">
                <a:xfrm>
                  <a:off x="839270" y="4941210"/>
                  <a:ext cx="720100" cy="875310"/>
                </a:xfrm>
                <a:custGeom>
                  <a:avLst/>
                  <a:gdLst>
                    <a:gd name="connsiteX0" fmla="*/ 1991846 w 5641975"/>
                    <a:gd name="connsiteY0" fmla="*/ 3543300 h 6858000"/>
                    <a:gd name="connsiteX1" fmla="*/ 2868639 w 5641975"/>
                    <a:gd name="connsiteY1" fmla="*/ 4038600 h 6858000"/>
                    <a:gd name="connsiteX2" fmla="*/ 3735902 w 5641975"/>
                    <a:gd name="connsiteY2" fmla="*/ 3552825 h 6858000"/>
                    <a:gd name="connsiteX3" fmla="*/ 5641975 w 5641975"/>
                    <a:gd name="connsiteY3" fmla="*/ 5514975 h 6858000"/>
                    <a:gd name="connsiteX4" fmla="*/ 5641975 w 5641975"/>
                    <a:gd name="connsiteY4" fmla="*/ 6696075 h 6858000"/>
                    <a:gd name="connsiteX5" fmla="*/ 5470429 w 5641975"/>
                    <a:gd name="connsiteY5" fmla="*/ 6858000 h 6858000"/>
                    <a:gd name="connsiteX6" fmla="*/ 2859109 w 5641975"/>
                    <a:gd name="connsiteY6" fmla="*/ 6858000 h 6858000"/>
                    <a:gd name="connsiteX7" fmla="*/ 2830518 w 5641975"/>
                    <a:gd name="connsiteY7" fmla="*/ 6858000 h 6858000"/>
                    <a:gd name="connsiteX8" fmla="*/ 2820988 w 5641975"/>
                    <a:gd name="connsiteY8" fmla="*/ 6858000 h 6858000"/>
                    <a:gd name="connsiteX9" fmla="*/ 2811457 w 5641975"/>
                    <a:gd name="connsiteY9" fmla="*/ 6858000 h 6858000"/>
                    <a:gd name="connsiteX10" fmla="*/ 2801927 w 5641975"/>
                    <a:gd name="connsiteY10" fmla="*/ 6858000 h 6858000"/>
                    <a:gd name="connsiteX11" fmla="*/ 2782866 w 5641975"/>
                    <a:gd name="connsiteY11" fmla="*/ 6858000 h 6858000"/>
                    <a:gd name="connsiteX12" fmla="*/ 162016 w 5641975"/>
                    <a:gd name="connsiteY12" fmla="*/ 6858000 h 6858000"/>
                    <a:gd name="connsiteX13" fmla="*/ 0 w 5641975"/>
                    <a:gd name="connsiteY13" fmla="*/ 6696075 h 6858000"/>
                    <a:gd name="connsiteX14" fmla="*/ 0 w 5641975"/>
                    <a:gd name="connsiteY14" fmla="*/ 5514975 h 6858000"/>
                    <a:gd name="connsiteX15" fmla="*/ 1991846 w 5641975"/>
                    <a:gd name="connsiteY15" fmla="*/ 3543300 h 6858000"/>
                    <a:gd name="connsiteX16" fmla="*/ 2868613 w 5641975"/>
                    <a:gd name="connsiteY16" fmla="*/ 0 h 6858000"/>
                    <a:gd name="connsiteX17" fmla="*/ 4135438 w 5641975"/>
                    <a:gd name="connsiteY17" fmla="*/ 1419225 h 6858000"/>
                    <a:gd name="connsiteX18" fmla="*/ 2868613 w 5641975"/>
                    <a:gd name="connsiteY18" fmla="*/ 3228975 h 6858000"/>
                    <a:gd name="connsiteX19" fmla="*/ 1601788 w 5641975"/>
                    <a:gd name="connsiteY19" fmla="*/ 1419225 h 6858000"/>
                    <a:gd name="connsiteX20" fmla="*/ 2868613 w 5641975"/>
                    <a:gd name="connsiteY20"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41975" h="6858000">
                      <a:moveTo>
                        <a:pt x="1991846" y="3543300"/>
                      </a:moveTo>
                      <a:cubicBezTo>
                        <a:pt x="2153862" y="3838575"/>
                        <a:pt x="2487425" y="4038600"/>
                        <a:pt x="2868639" y="4038600"/>
                      </a:cubicBezTo>
                      <a:cubicBezTo>
                        <a:pt x="3240324" y="4038600"/>
                        <a:pt x="3573886" y="3838575"/>
                        <a:pt x="3735902" y="3552825"/>
                      </a:cubicBezTo>
                      <a:cubicBezTo>
                        <a:pt x="5632445" y="3952875"/>
                        <a:pt x="5641975" y="5514975"/>
                        <a:pt x="5641975" y="5514975"/>
                      </a:cubicBezTo>
                      <a:cubicBezTo>
                        <a:pt x="5641975" y="5514975"/>
                        <a:pt x="5641975" y="5514975"/>
                        <a:pt x="5641975" y="6696075"/>
                      </a:cubicBezTo>
                      <a:cubicBezTo>
                        <a:pt x="5641975" y="6781800"/>
                        <a:pt x="5565732" y="6858000"/>
                        <a:pt x="5470429" y="6858000"/>
                      </a:cubicBezTo>
                      <a:cubicBezTo>
                        <a:pt x="5470429" y="6858000"/>
                        <a:pt x="5470429" y="6858000"/>
                        <a:pt x="2859109" y="6858000"/>
                      </a:cubicBezTo>
                      <a:cubicBezTo>
                        <a:pt x="2859109" y="6858000"/>
                        <a:pt x="2859109" y="6858000"/>
                        <a:pt x="2830518" y="6858000"/>
                      </a:cubicBezTo>
                      <a:cubicBezTo>
                        <a:pt x="2830518" y="6858000"/>
                        <a:pt x="2830518" y="6858000"/>
                        <a:pt x="2820988" y="6858000"/>
                      </a:cubicBezTo>
                      <a:cubicBezTo>
                        <a:pt x="2820988" y="6858000"/>
                        <a:pt x="2820988" y="6858000"/>
                        <a:pt x="2811457" y="6858000"/>
                      </a:cubicBezTo>
                      <a:cubicBezTo>
                        <a:pt x="2811457" y="6858000"/>
                        <a:pt x="2811457" y="6858000"/>
                        <a:pt x="2801927" y="6858000"/>
                      </a:cubicBezTo>
                      <a:cubicBezTo>
                        <a:pt x="2801927" y="6858000"/>
                        <a:pt x="2801927" y="6858000"/>
                        <a:pt x="2782866" y="6858000"/>
                      </a:cubicBezTo>
                      <a:cubicBezTo>
                        <a:pt x="2782866" y="6858000"/>
                        <a:pt x="2782866" y="6858000"/>
                        <a:pt x="162016" y="6858000"/>
                      </a:cubicBezTo>
                      <a:cubicBezTo>
                        <a:pt x="76243" y="6858000"/>
                        <a:pt x="0" y="6781800"/>
                        <a:pt x="0" y="6696075"/>
                      </a:cubicBezTo>
                      <a:cubicBezTo>
                        <a:pt x="0" y="6696075"/>
                        <a:pt x="0" y="6696075"/>
                        <a:pt x="0" y="5514975"/>
                      </a:cubicBezTo>
                      <a:cubicBezTo>
                        <a:pt x="0" y="5514975"/>
                        <a:pt x="0" y="3905250"/>
                        <a:pt x="1991846" y="3543300"/>
                      </a:cubicBezTo>
                      <a:close/>
                      <a:moveTo>
                        <a:pt x="2868613" y="0"/>
                      </a:moveTo>
                      <a:cubicBezTo>
                        <a:pt x="3640138" y="0"/>
                        <a:pt x="4135438" y="619125"/>
                        <a:pt x="4135438" y="1419225"/>
                      </a:cubicBezTo>
                      <a:cubicBezTo>
                        <a:pt x="4135438" y="2085975"/>
                        <a:pt x="3716338" y="3228975"/>
                        <a:pt x="2868613" y="3228975"/>
                      </a:cubicBezTo>
                      <a:cubicBezTo>
                        <a:pt x="2011363" y="3228975"/>
                        <a:pt x="1601788" y="2085975"/>
                        <a:pt x="1601788" y="1419225"/>
                      </a:cubicBezTo>
                      <a:cubicBezTo>
                        <a:pt x="1601788" y="619125"/>
                        <a:pt x="2087563" y="0"/>
                        <a:pt x="2868613"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ja-JP" altLang="en-US"/>
                </a:p>
              </p:txBody>
            </p:sp>
            <p:sp>
              <p:nvSpPr>
                <p:cNvPr id="34" name="テキスト ボックス 33"/>
                <p:cNvSpPr txBox="1"/>
                <p:nvPr/>
              </p:nvSpPr>
              <p:spPr>
                <a:xfrm>
                  <a:off x="825139" y="5921000"/>
                  <a:ext cx="1115047" cy="338554"/>
                </a:xfrm>
                <a:prstGeom prst="rect">
                  <a:avLst/>
                </a:prstGeom>
                <a:noFill/>
              </p:spPr>
              <p:txBody>
                <a:bodyPr wrap="square" rtlCol="0">
                  <a:spAutoFit/>
                </a:bodyPr>
                <a:lstStyle/>
                <a:p>
                  <a:r>
                    <a:rPr kumimoji="1" lang="ja-JP" altLang="en-US" sz="1600" dirty="0"/>
                    <a:t>責任者</a:t>
                  </a:r>
                </a:p>
              </p:txBody>
            </p:sp>
          </p:grpSp>
        </p:grpSp>
      </p:grpSp>
      <p:grpSp>
        <p:nvGrpSpPr>
          <p:cNvPr id="9" name="グループ化 8"/>
          <p:cNvGrpSpPr/>
          <p:nvPr/>
        </p:nvGrpSpPr>
        <p:grpSpPr>
          <a:xfrm>
            <a:off x="6888111" y="2851937"/>
            <a:ext cx="4292532" cy="1440453"/>
            <a:chOff x="6873024" y="4796477"/>
            <a:chExt cx="4292532" cy="1440453"/>
          </a:xfrm>
        </p:grpSpPr>
        <p:sp>
          <p:nvSpPr>
            <p:cNvPr id="29" name="角丸四角形 28"/>
            <p:cNvSpPr/>
            <p:nvPr/>
          </p:nvSpPr>
          <p:spPr bwMode="auto">
            <a:xfrm>
              <a:off x="8717216" y="4941480"/>
              <a:ext cx="2448340" cy="1295450"/>
            </a:xfrm>
            <a:prstGeom prst="roundRect">
              <a:avLst/>
            </a:prstGeom>
            <a:solidFill>
              <a:schemeClr val="accent6"/>
            </a:solidFill>
            <a:ln w="12700">
              <a:solidFill>
                <a:schemeClr val="accent6"/>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a:solidFill>
                    <a:schemeClr val="bg1"/>
                  </a:solidFill>
                  <a:latin typeface="+mn-ea"/>
                </a:rPr>
                <a:t>OASE</a:t>
              </a:r>
              <a:r>
                <a:rPr lang="ja-JP" altLang="en-US" b="1" dirty="0">
                  <a:solidFill>
                    <a:schemeClr val="bg1"/>
                  </a:solidFill>
                  <a:latin typeface="+mn-ea"/>
                </a:rPr>
                <a:t>サーバ</a:t>
              </a:r>
              <a:endParaRPr lang="en-US" altLang="ja-JP" b="1" dirty="0">
                <a:solidFill>
                  <a:schemeClr val="bg1"/>
                </a:solidFill>
                <a:latin typeface="+mn-ea"/>
              </a:endParaRPr>
            </a:p>
            <a:p>
              <a:pPr algn="ctr"/>
              <a:endParaRPr kumimoji="1" lang="en-US" altLang="ja-JP" b="1" dirty="0">
                <a:solidFill>
                  <a:schemeClr val="bg1"/>
                </a:solidFill>
                <a:latin typeface="+mn-ea"/>
              </a:endParaRPr>
            </a:p>
          </p:txBody>
        </p:sp>
        <p:sp>
          <p:nvSpPr>
            <p:cNvPr id="28" name="テキスト ボックス 27"/>
            <p:cNvSpPr txBox="1"/>
            <p:nvPr/>
          </p:nvSpPr>
          <p:spPr>
            <a:xfrm>
              <a:off x="6926929" y="4796477"/>
              <a:ext cx="1209740" cy="338554"/>
            </a:xfrm>
            <a:prstGeom prst="rect">
              <a:avLst/>
            </a:prstGeom>
            <a:noFill/>
          </p:spPr>
          <p:txBody>
            <a:bodyPr wrap="square" rtlCol="0">
              <a:spAutoFit/>
            </a:bodyPr>
            <a:lstStyle/>
            <a:p>
              <a:pPr algn="ctr"/>
              <a:r>
                <a:rPr kumimoji="1" lang="ja-JP" altLang="en-US" sz="1600" dirty="0"/>
                <a:t>承認</a:t>
              </a:r>
              <a:r>
                <a:rPr lang="ja-JP" altLang="en-US" sz="1600" dirty="0"/>
                <a:t>確認</a:t>
              </a:r>
              <a:endParaRPr kumimoji="1" lang="ja-JP" altLang="en-US" sz="1600" dirty="0"/>
            </a:p>
          </p:txBody>
        </p:sp>
        <p:sp>
          <p:nvSpPr>
            <p:cNvPr id="38" name="右矢印 37"/>
            <p:cNvSpPr/>
            <p:nvPr/>
          </p:nvSpPr>
          <p:spPr bwMode="auto">
            <a:xfrm rot="10800000">
              <a:off x="6873024" y="5521240"/>
              <a:ext cx="1317552" cy="324898"/>
            </a:xfrm>
            <a:prstGeom prst="rightArrow">
              <a:avLst/>
            </a:prstGeom>
            <a:solidFill>
              <a:srgbClr val="FFFF00"/>
            </a:solidFill>
            <a:ln w="12700">
              <a:solidFill>
                <a:schemeClr val="tx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solidFill>
                  <a:schemeClr val="tx2"/>
                </a:solidFill>
                <a:latin typeface="+mn-ea"/>
              </a:endParaRPr>
            </a:p>
          </p:txBody>
        </p:sp>
        <p:sp>
          <p:nvSpPr>
            <p:cNvPr id="39" name="テキスト ボックス 38"/>
            <p:cNvSpPr txBox="1"/>
            <p:nvPr/>
          </p:nvSpPr>
          <p:spPr>
            <a:xfrm>
              <a:off x="6926929" y="5842156"/>
              <a:ext cx="1209740" cy="338554"/>
            </a:xfrm>
            <a:prstGeom prst="rect">
              <a:avLst/>
            </a:prstGeom>
            <a:noFill/>
          </p:spPr>
          <p:txBody>
            <a:bodyPr wrap="square" rtlCol="0">
              <a:spAutoFit/>
            </a:bodyPr>
            <a:lstStyle/>
            <a:p>
              <a:pPr algn="ctr"/>
              <a:r>
                <a:rPr lang="ja-JP" altLang="en-US" sz="1600" dirty="0"/>
                <a:t>状態遷移</a:t>
              </a:r>
              <a:endParaRPr kumimoji="1" lang="ja-JP" altLang="en-US" sz="1600" dirty="0"/>
            </a:p>
          </p:txBody>
        </p:sp>
      </p:grpSp>
      <p:sp>
        <p:nvSpPr>
          <p:cNvPr id="30" name="テキスト ボックス 29"/>
          <p:cNvSpPr txBox="1"/>
          <p:nvPr/>
        </p:nvSpPr>
        <p:spPr>
          <a:xfrm>
            <a:off x="8925844" y="3713584"/>
            <a:ext cx="2145393" cy="369332"/>
          </a:xfrm>
          <a:prstGeom prst="rect">
            <a:avLst/>
          </a:prstGeom>
          <a:solidFill>
            <a:srgbClr val="92D050"/>
          </a:solidFill>
        </p:spPr>
        <p:txBody>
          <a:bodyPr wrap="square" rtlCol="0">
            <a:spAutoFit/>
          </a:bodyPr>
          <a:lstStyle/>
          <a:p>
            <a:pPr algn="ctr"/>
            <a:r>
              <a:rPr kumimoji="1" lang="ja-JP" altLang="en-US" b="1" dirty="0"/>
              <a:t>アクション実行</a:t>
            </a:r>
          </a:p>
        </p:txBody>
      </p:sp>
      <p:sp>
        <p:nvSpPr>
          <p:cNvPr id="16" name="矢印: U ターン 15">
            <a:extLst>
              <a:ext uri="{FF2B5EF4-FFF2-40B4-BE49-F238E27FC236}">
                <a16:creationId xmlns:a16="http://schemas.microsoft.com/office/drawing/2014/main" id="{CFFBC22F-0D93-491B-B6E3-7CD5A5D00958}"/>
              </a:ext>
            </a:extLst>
          </p:cNvPr>
          <p:cNvSpPr/>
          <p:nvPr/>
        </p:nvSpPr>
        <p:spPr bwMode="auto">
          <a:xfrm rot="16200000" flipH="1">
            <a:off x="7377237" y="2651465"/>
            <a:ext cx="338558" cy="1317552"/>
          </a:xfrm>
          <a:prstGeom prst="uturnArrow">
            <a:avLst>
              <a:gd name="adj1" fmla="val 32512"/>
              <a:gd name="adj2" fmla="val 25000"/>
              <a:gd name="adj3" fmla="val 33264"/>
              <a:gd name="adj4" fmla="val 41496"/>
              <a:gd name="adj5" fmla="val 100000"/>
            </a:avLst>
          </a:prstGeom>
          <a:solidFill>
            <a:srgbClr val="FFFF00"/>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5" name="矢印: U ターン 34">
            <a:extLst>
              <a:ext uri="{FF2B5EF4-FFF2-40B4-BE49-F238E27FC236}">
                <a16:creationId xmlns:a16="http://schemas.microsoft.com/office/drawing/2014/main" id="{37D79570-73E6-4E85-8727-A9041AF96339}"/>
              </a:ext>
            </a:extLst>
          </p:cNvPr>
          <p:cNvSpPr/>
          <p:nvPr/>
        </p:nvSpPr>
        <p:spPr bwMode="auto">
          <a:xfrm rot="16200000" flipH="1">
            <a:off x="7377238" y="4883775"/>
            <a:ext cx="338558" cy="1317552"/>
          </a:xfrm>
          <a:prstGeom prst="uturnArrow">
            <a:avLst>
              <a:gd name="adj1" fmla="val 32512"/>
              <a:gd name="adj2" fmla="val 25000"/>
              <a:gd name="adj3" fmla="val 33264"/>
              <a:gd name="adj4" fmla="val 41496"/>
              <a:gd name="adj5" fmla="val 100000"/>
            </a:avLst>
          </a:prstGeom>
          <a:solidFill>
            <a:srgbClr val="FFFF00"/>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2303652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3. </a:t>
            </a:r>
            <a:r>
              <a:rPr kumimoji="1" lang="ja-JP" altLang="en-US" dirty="0"/>
              <a:t>フローの説明</a:t>
            </a:r>
          </a:p>
        </p:txBody>
      </p:sp>
      <p:sp>
        <p:nvSpPr>
          <p:cNvPr id="3" name="テキスト プレースホルダー 2"/>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2290290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3.1</a:t>
            </a:r>
            <a:r>
              <a:rPr lang="ja-JP" altLang="en-US" dirty="0"/>
              <a:t>　</a:t>
            </a:r>
            <a:r>
              <a:rPr lang="en-US" altLang="ja-JP" dirty="0"/>
              <a:t>OASE</a:t>
            </a:r>
            <a:r>
              <a:rPr lang="ja-JP" altLang="en-US" dirty="0"/>
              <a:t>事前設定フロー</a:t>
            </a:r>
            <a:endParaRPr kumimoji="1" lang="ja-JP" altLang="en-US" dirty="0"/>
          </a:p>
        </p:txBody>
      </p:sp>
      <p:sp>
        <p:nvSpPr>
          <p:cNvPr id="7" name="コンテンツ プレースホルダー 6"/>
          <p:cNvSpPr>
            <a:spLocks noGrp="1"/>
          </p:cNvSpPr>
          <p:nvPr>
            <p:ph sz="quarter" idx="10"/>
          </p:nvPr>
        </p:nvSpPr>
        <p:spPr>
          <a:xfrm>
            <a:off x="238050" y="802006"/>
            <a:ext cx="11713301" cy="5616476"/>
          </a:xfrm>
        </p:spPr>
        <p:txBody>
          <a:bodyPr/>
          <a:lstStyle/>
          <a:p>
            <a:r>
              <a:rPr kumimoji="1" lang="ja-JP" altLang="en-US" b="1" dirty="0"/>
              <a:t>初回利用</a:t>
            </a:r>
            <a:r>
              <a:rPr lang="ja-JP" altLang="en-US" b="1" dirty="0"/>
              <a:t>時の設定など基本的に頻度が</a:t>
            </a:r>
            <a:r>
              <a:rPr kumimoji="1" lang="ja-JP" altLang="en-US" b="1" dirty="0"/>
              <a:t>少ない作業</a:t>
            </a:r>
          </a:p>
        </p:txBody>
      </p:sp>
      <p:graphicFrame>
        <p:nvGraphicFramePr>
          <p:cNvPr id="4" name="表 3"/>
          <p:cNvGraphicFramePr>
            <a:graphicFrameLocks noGrp="1"/>
          </p:cNvGraphicFramePr>
          <p:nvPr/>
        </p:nvGraphicFramePr>
        <p:xfrm>
          <a:off x="623240" y="1268700"/>
          <a:ext cx="10476000" cy="5148000"/>
        </p:xfrm>
        <a:graphic>
          <a:graphicData uri="http://schemas.openxmlformats.org/drawingml/2006/table">
            <a:tbl>
              <a:tblPr firstRow="1" bandRow="1">
                <a:tableStyleId>{5C22544A-7EE6-4342-B048-85BDC9FD1C3A}</a:tableStyleId>
              </a:tblPr>
              <a:tblGrid>
                <a:gridCol w="5832810">
                  <a:extLst>
                    <a:ext uri="{9D8B030D-6E8A-4147-A177-3AD203B41FA5}">
                      <a16:colId xmlns:a16="http://schemas.microsoft.com/office/drawing/2014/main" val="772907950"/>
                    </a:ext>
                  </a:extLst>
                </a:gridCol>
                <a:gridCol w="3099327">
                  <a:extLst>
                    <a:ext uri="{9D8B030D-6E8A-4147-A177-3AD203B41FA5}">
                      <a16:colId xmlns:a16="http://schemas.microsoft.com/office/drawing/2014/main" val="2362345457"/>
                    </a:ext>
                  </a:extLst>
                </a:gridCol>
                <a:gridCol w="1543863">
                  <a:extLst>
                    <a:ext uri="{9D8B030D-6E8A-4147-A177-3AD203B41FA5}">
                      <a16:colId xmlns:a16="http://schemas.microsoft.com/office/drawing/2014/main" val="2737096538"/>
                    </a:ext>
                  </a:extLst>
                </a:gridCol>
              </a:tblGrid>
              <a:tr h="396000">
                <a:tc>
                  <a:txBody>
                    <a:bodyPr/>
                    <a:lstStyle/>
                    <a:p>
                      <a:pPr algn="ctr"/>
                      <a:r>
                        <a:rPr kumimoji="1" lang="ja-JP" altLang="en-US" dirty="0">
                          <a:solidFill>
                            <a:schemeClr val="bg1"/>
                          </a:solidFill>
                        </a:rPr>
                        <a:t>事前設定フロー</a:t>
                      </a:r>
                    </a:p>
                  </a:txBody>
                  <a:tcPr anchor="ctr">
                    <a:lnL w="762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dirty="0">
                          <a:solidFill>
                            <a:schemeClr val="bg1"/>
                          </a:solidFill>
                        </a:rPr>
                        <a:t>画面</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dirty="0">
                          <a:solidFill>
                            <a:schemeClr val="bg1"/>
                          </a:solidFill>
                        </a:rPr>
                        <a:t>カテゴリ</a:t>
                      </a:r>
                    </a:p>
                  </a:txBody>
                  <a:tcPr anchor="ctr">
                    <a:lnL w="762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846332727"/>
                  </a:ext>
                </a:extLst>
              </a:tr>
              <a:tr h="4752000">
                <a:tc gridSpan="3">
                  <a:txBody>
                    <a:bodyPr/>
                    <a:lstStyle/>
                    <a:p>
                      <a:pPr algn="ctr"/>
                      <a:endParaRPr kumimoji="1" lang="ja-JP" altLang="en-US" dirty="0">
                        <a:solidFill>
                          <a:schemeClr val="bg1"/>
                        </a:solidFill>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kumimoji="1" lang="ja-JP" altLang="en-US" dirty="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ctr"/>
                      <a:endParaRPr kumimoji="1" lang="ja-JP" altLang="en-US" dirty="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752460335"/>
                  </a:ext>
                </a:extLst>
              </a:tr>
            </a:tbl>
          </a:graphicData>
        </a:graphic>
      </p:graphicFrame>
      <p:sp>
        <p:nvSpPr>
          <p:cNvPr id="5" name="正方形/長方形 4"/>
          <p:cNvSpPr/>
          <p:nvPr/>
        </p:nvSpPr>
        <p:spPr bwMode="auto">
          <a:xfrm>
            <a:off x="623240" y="1730561"/>
            <a:ext cx="10476000" cy="3073861"/>
          </a:xfrm>
          <a:prstGeom prst="rect">
            <a:avLst/>
          </a:prstGeom>
          <a:solidFill>
            <a:srgbClr val="11AFB2">
              <a:alpha val="25000"/>
            </a:srgbClr>
          </a:solid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r"/>
            <a:endParaRPr lang="ja-JP" altLang="en-US" b="1" dirty="0">
              <a:solidFill>
                <a:srgbClr val="002060"/>
              </a:solidFill>
              <a:latin typeface="+mn-ea"/>
            </a:endParaRPr>
          </a:p>
        </p:txBody>
      </p:sp>
      <p:sp>
        <p:nvSpPr>
          <p:cNvPr id="8" name="正方形/長方形 7"/>
          <p:cNvSpPr/>
          <p:nvPr/>
        </p:nvSpPr>
        <p:spPr bwMode="auto">
          <a:xfrm>
            <a:off x="737540" y="1800629"/>
            <a:ext cx="8784000" cy="900000"/>
          </a:xfrm>
          <a:prstGeom prst="rect">
            <a:avLst/>
          </a:prstGeom>
          <a:solidFill>
            <a:schemeClr val="bg1"/>
          </a:solidFill>
          <a:ln w="12700">
            <a:solidFill>
              <a:srgbClr val="00206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b="1" dirty="0">
                <a:solidFill>
                  <a:sysClr val="windowText" lastClr="000000"/>
                </a:solidFill>
                <a:latin typeface="+mn-ea"/>
              </a:rPr>
              <a:t>　</a:t>
            </a:r>
            <a:r>
              <a:rPr lang="ja-JP" altLang="en-US" b="1" dirty="0">
                <a:solidFill>
                  <a:sysClr val="windowText" lastClr="000000"/>
                </a:solidFill>
                <a:latin typeface="+mn-ea"/>
              </a:rPr>
              <a:t>権限の</a:t>
            </a:r>
            <a:r>
              <a:rPr kumimoji="1" lang="ja-JP" altLang="en-US" b="1" dirty="0">
                <a:solidFill>
                  <a:sysClr val="windowText" lastClr="000000"/>
                </a:solidFill>
                <a:latin typeface="+mn-ea"/>
              </a:rPr>
              <a:t>設定 </a:t>
            </a:r>
            <a:r>
              <a:rPr kumimoji="1" lang="en-US" altLang="ja-JP" b="1" dirty="0">
                <a:solidFill>
                  <a:sysClr val="windowText" lastClr="000000"/>
                </a:solidFill>
                <a:latin typeface="+mn-ea"/>
              </a:rPr>
              <a:t>[</a:t>
            </a:r>
            <a:r>
              <a:rPr kumimoji="1" lang="ja-JP" altLang="en-US" b="1" dirty="0">
                <a:solidFill>
                  <a:sysClr val="windowText" lastClr="000000"/>
                </a:solidFill>
                <a:latin typeface="+mn-ea"/>
              </a:rPr>
              <a:t>アクセス権限</a:t>
            </a:r>
            <a:r>
              <a:rPr kumimoji="1" lang="en-US" altLang="ja-JP" b="1" dirty="0">
                <a:solidFill>
                  <a:sysClr val="windowText" lastClr="000000"/>
                </a:solidFill>
                <a:latin typeface="+mn-ea"/>
              </a:rPr>
              <a:t>]</a:t>
            </a:r>
            <a:endParaRPr kumimoji="1" lang="ja-JP" altLang="en-US" b="1" dirty="0">
              <a:solidFill>
                <a:sysClr val="windowText" lastClr="000000"/>
              </a:solidFill>
              <a:latin typeface="+mn-ea"/>
            </a:endParaRPr>
          </a:p>
        </p:txBody>
      </p:sp>
      <p:sp>
        <p:nvSpPr>
          <p:cNvPr id="9" name="正方形/長方形 8"/>
          <p:cNvSpPr/>
          <p:nvPr/>
        </p:nvSpPr>
        <p:spPr bwMode="auto">
          <a:xfrm>
            <a:off x="6672080" y="1890750"/>
            <a:ext cx="2700000" cy="324000"/>
          </a:xfrm>
          <a:prstGeom prst="rect">
            <a:avLst/>
          </a:prstGeom>
          <a:solidFill>
            <a:srgbClr val="11AFB2">
              <a:alpha val="25000"/>
            </a:srgbClr>
          </a:solidFill>
          <a:ln w="12700">
            <a:solidFill>
              <a:srgbClr val="002060"/>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ja-JP" altLang="en-US" b="1" dirty="0">
                <a:solidFill>
                  <a:srgbClr val="002060"/>
                </a:solidFill>
                <a:latin typeface="+mn-ea"/>
              </a:rPr>
              <a:t>グループ</a:t>
            </a:r>
          </a:p>
        </p:txBody>
      </p:sp>
      <p:sp>
        <p:nvSpPr>
          <p:cNvPr id="10" name="正方形/長方形 9"/>
          <p:cNvSpPr/>
          <p:nvPr/>
        </p:nvSpPr>
        <p:spPr bwMode="auto">
          <a:xfrm>
            <a:off x="6672080" y="2298130"/>
            <a:ext cx="2700000" cy="324000"/>
          </a:xfrm>
          <a:prstGeom prst="rect">
            <a:avLst/>
          </a:prstGeom>
          <a:solidFill>
            <a:srgbClr val="11AFB2">
              <a:alpha val="25000"/>
            </a:srgbClr>
          </a:solidFill>
          <a:ln w="12700">
            <a:solidFill>
              <a:srgbClr val="002060"/>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ja-JP" altLang="en-US" b="1" dirty="0">
                <a:solidFill>
                  <a:srgbClr val="002060"/>
                </a:solidFill>
                <a:latin typeface="+mn-ea"/>
              </a:rPr>
              <a:t>ユーザ</a:t>
            </a:r>
          </a:p>
        </p:txBody>
      </p:sp>
      <p:sp>
        <p:nvSpPr>
          <p:cNvPr id="11" name="正方形/長方形 10"/>
          <p:cNvSpPr/>
          <p:nvPr/>
        </p:nvSpPr>
        <p:spPr bwMode="auto">
          <a:xfrm>
            <a:off x="737540" y="4183010"/>
            <a:ext cx="8784000" cy="540000"/>
          </a:xfrm>
          <a:prstGeom prst="rect">
            <a:avLst/>
          </a:prstGeom>
          <a:solidFill>
            <a:schemeClr val="bg1"/>
          </a:solidFill>
          <a:ln w="12700">
            <a:solidFill>
              <a:srgbClr val="002060"/>
            </a:solidFill>
          </a:ln>
          <a:effectLst/>
        </p:spPr>
        <p:txBody>
          <a:bodyPr rot="0" spcFirstLastPara="0" vertOverflow="overflow" horzOverflow="overflow" vert="horz" wrap="none" lIns="72000" tIns="72000" rIns="72000" bIns="72000" numCol="1" spcCol="0" rtlCol="0" fromWordArt="0" anchor="b" anchorCtr="0" forceAA="0" compatLnSpc="1">
            <a:prstTxWarp prst="textNoShape">
              <a:avLst/>
            </a:prstTxWarp>
            <a:noAutofit/>
          </a:bodyPr>
          <a:lstStyle/>
          <a:p>
            <a:r>
              <a:rPr kumimoji="1" lang="ja-JP" altLang="en-US" b="1" dirty="0">
                <a:latin typeface="+mn-ea"/>
              </a:rPr>
              <a:t>　アクション先の設定</a:t>
            </a:r>
          </a:p>
        </p:txBody>
      </p:sp>
      <p:sp>
        <p:nvSpPr>
          <p:cNvPr id="12" name="正方形/長方形 11"/>
          <p:cNvSpPr/>
          <p:nvPr/>
        </p:nvSpPr>
        <p:spPr bwMode="auto">
          <a:xfrm>
            <a:off x="6677310" y="4287232"/>
            <a:ext cx="2700000" cy="324000"/>
          </a:xfrm>
          <a:prstGeom prst="rect">
            <a:avLst/>
          </a:prstGeom>
          <a:solidFill>
            <a:srgbClr val="11AFB2">
              <a:alpha val="25000"/>
            </a:srgbClr>
          </a:solidFill>
          <a:ln w="12700">
            <a:solidFill>
              <a:srgbClr val="002060"/>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ja-JP" altLang="en-US" b="1" dirty="0">
                <a:solidFill>
                  <a:srgbClr val="002060"/>
                </a:solidFill>
                <a:latin typeface="+mn-ea"/>
              </a:rPr>
              <a:t>アクション</a:t>
            </a:r>
            <a:r>
              <a:rPr kumimoji="1" lang="ja-JP" altLang="en-US" b="1" dirty="0">
                <a:solidFill>
                  <a:srgbClr val="002060"/>
                </a:solidFill>
                <a:latin typeface="+mn-ea"/>
              </a:rPr>
              <a:t>設定</a:t>
            </a:r>
          </a:p>
        </p:txBody>
      </p:sp>
      <p:sp>
        <p:nvSpPr>
          <p:cNvPr id="13" name="正方形/長方形 12"/>
          <p:cNvSpPr/>
          <p:nvPr/>
        </p:nvSpPr>
        <p:spPr bwMode="auto">
          <a:xfrm>
            <a:off x="623240" y="4958231"/>
            <a:ext cx="10476000" cy="1440000"/>
          </a:xfrm>
          <a:prstGeom prst="rect">
            <a:avLst/>
          </a:prstGeom>
          <a:solidFill>
            <a:srgbClr val="11AFB2">
              <a:alpha val="25000"/>
            </a:srgbClr>
          </a:solid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r"/>
            <a:endParaRPr kumimoji="1" lang="ja-JP" altLang="en-US" b="1" dirty="0">
              <a:solidFill>
                <a:srgbClr val="002060"/>
              </a:solidFill>
              <a:latin typeface="+mn-ea"/>
            </a:endParaRPr>
          </a:p>
        </p:txBody>
      </p:sp>
      <p:sp>
        <p:nvSpPr>
          <p:cNvPr id="14" name="正方形/長方形 13"/>
          <p:cNvSpPr/>
          <p:nvPr/>
        </p:nvSpPr>
        <p:spPr bwMode="auto">
          <a:xfrm>
            <a:off x="737540" y="5030507"/>
            <a:ext cx="8784000" cy="540000"/>
          </a:xfrm>
          <a:prstGeom prst="rect">
            <a:avLst/>
          </a:prstGeom>
          <a:solidFill>
            <a:schemeClr val="bg1"/>
          </a:solidFill>
          <a:ln w="12700">
            <a:solidFill>
              <a:srgbClr val="002060"/>
            </a:solidFill>
          </a:ln>
          <a:effectLst/>
        </p:spPr>
        <p:txBody>
          <a:bodyPr rot="0" spcFirstLastPara="0" vertOverflow="overflow" horzOverflow="overflow" vert="horz" wrap="none" lIns="72000" tIns="72000" rIns="72000" bIns="72000" numCol="1" spcCol="0" rtlCol="0" fromWordArt="0" anchor="b" anchorCtr="0" forceAA="0" compatLnSpc="1">
            <a:prstTxWarp prst="textNoShape">
              <a:avLst/>
            </a:prstTxWarp>
            <a:noAutofit/>
          </a:bodyPr>
          <a:lstStyle/>
          <a:p>
            <a:r>
              <a:rPr kumimoji="1" lang="ja-JP" altLang="en-US" b="1" dirty="0">
                <a:latin typeface="+mn-ea"/>
              </a:rPr>
              <a:t>　ディシジョンテーブルの作成</a:t>
            </a:r>
          </a:p>
        </p:txBody>
      </p:sp>
      <p:sp>
        <p:nvSpPr>
          <p:cNvPr id="15" name="正方形/長方形 14"/>
          <p:cNvSpPr/>
          <p:nvPr/>
        </p:nvSpPr>
        <p:spPr bwMode="auto">
          <a:xfrm>
            <a:off x="6677310" y="5143545"/>
            <a:ext cx="2700000" cy="324000"/>
          </a:xfrm>
          <a:prstGeom prst="rect">
            <a:avLst/>
          </a:prstGeom>
          <a:solidFill>
            <a:srgbClr val="11AFB2">
              <a:alpha val="25000"/>
            </a:srgbClr>
          </a:solidFill>
          <a:ln w="12700">
            <a:solidFill>
              <a:srgbClr val="002060"/>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ja-JP" altLang="en-US" b="1" dirty="0">
                <a:solidFill>
                  <a:srgbClr val="002060"/>
                </a:solidFill>
                <a:latin typeface="+mn-ea"/>
              </a:rPr>
              <a:t>ディシジョンテーブル</a:t>
            </a:r>
            <a:endParaRPr kumimoji="1" lang="ja-JP" altLang="en-US" b="1" dirty="0">
              <a:solidFill>
                <a:srgbClr val="002060"/>
              </a:solidFill>
              <a:latin typeface="+mn-ea"/>
            </a:endParaRPr>
          </a:p>
        </p:txBody>
      </p:sp>
      <p:sp>
        <p:nvSpPr>
          <p:cNvPr id="16" name="二等辺三角形 15"/>
          <p:cNvSpPr/>
          <p:nvPr/>
        </p:nvSpPr>
        <p:spPr bwMode="auto">
          <a:xfrm rot="10800000">
            <a:off x="3431669" y="4812978"/>
            <a:ext cx="288000" cy="144000"/>
          </a:xfrm>
          <a:prstGeom prst="triangle">
            <a:avLst/>
          </a:prstGeom>
          <a:solidFill>
            <a:srgbClr val="00206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7" name="正方形/長方形 16"/>
          <p:cNvSpPr/>
          <p:nvPr/>
        </p:nvSpPr>
        <p:spPr bwMode="auto">
          <a:xfrm>
            <a:off x="737540" y="2980225"/>
            <a:ext cx="8784000" cy="900000"/>
          </a:xfrm>
          <a:prstGeom prst="rect">
            <a:avLst/>
          </a:prstGeom>
          <a:solidFill>
            <a:schemeClr val="bg1"/>
          </a:solidFill>
          <a:ln w="12700">
            <a:solidFill>
              <a:srgbClr val="00206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b="1" dirty="0">
                <a:solidFill>
                  <a:sysClr val="windowText" lastClr="000000"/>
                </a:solidFill>
                <a:latin typeface="+mn-ea"/>
              </a:rPr>
              <a:t>　</a:t>
            </a:r>
            <a:r>
              <a:rPr lang="ja-JP" altLang="en-US" b="1" dirty="0">
                <a:solidFill>
                  <a:sysClr val="windowText" lastClr="000000"/>
                </a:solidFill>
                <a:latin typeface="+mn-ea"/>
              </a:rPr>
              <a:t>権限の</a:t>
            </a:r>
            <a:r>
              <a:rPr kumimoji="1" lang="ja-JP" altLang="en-US" b="1" dirty="0">
                <a:solidFill>
                  <a:sysClr val="windowText" lastClr="000000"/>
                </a:solidFill>
                <a:latin typeface="+mn-ea"/>
              </a:rPr>
              <a:t>設定 </a:t>
            </a:r>
            <a:r>
              <a:rPr kumimoji="1" lang="en-US" altLang="ja-JP" b="1" dirty="0">
                <a:solidFill>
                  <a:sysClr val="windowText" lastClr="000000"/>
                </a:solidFill>
                <a:latin typeface="+mn-ea"/>
              </a:rPr>
              <a:t>[</a:t>
            </a:r>
            <a:r>
              <a:rPr lang="ja-JP" altLang="en-US" b="1" dirty="0">
                <a:solidFill>
                  <a:sysClr val="windowText" lastClr="000000"/>
                </a:solidFill>
                <a:latin typeface="+mn-ea"/>
              </a:rPr>
              <a:t>登録情報</a:t>
            </a:r>
            <a:r>
              <a:rPr kumimoji="1" lang="en-US" altLang="ja-JP" b="1" dirty="0">
                <a:solidFill>
                  <a:sysClr val="windowText" lastClr="000000"/>
                </a:solidFill>
                <a:latin typeface="+mn-ea"/>
              </a:rPr>
              <a:t>]</a:t>
            </a:r>
            <a:endParaRPr kumimoji="1" lang="ja-JP" altLang="en-US" b="1" dirty="0">
              <a:solidFill>
                <a:sysClr val="windowText" lastClr="000000"/>
              </a:solidFill>
              <a:latin typeface="+mn-ea"/>
            </a:endParaRPr>
          </a:p>
        </p:txBody>
      </p:sp>
      <p:sp>
        <p:nvSpPr>
          <p:cNvPr id="18" name="正方形/長方形 17"/>
          <p:cNvSpPr/>
          <p:nvPr/>
        </p:nvSpPr>
        <p:spPr bwMode="auto">
          <a:xfrm>
            <a:off x="6672080" y="3473560"/>
            <a:ext cx="2700000" cy="324000"/>
          </a:xfrm>
          <a:prstGeom prst="rect">
            <a:avLst/>
          </a:prstGeom>
          <a:solidFill>
            <a:srgbClr val="11AFB2">
              <a:alpha val="25000"/>
            </a:srgbClr>
          </a:solidFill>
          <a:ln w="12700">
            <a:solidFill>
              <a:srgbClr val="002060"/>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ja-JP" altLang="en-US" b="1" dirty="0">
                <a:solidFill>
                  <a:srgbClr val="002060"/>
                </a:solidFill>
                <a:latin typeface="+mn-ea"/>
              </a:rPr>
              <a:t>アクション設定</a:t>
            </a:r>
            <a:endParaRPr kumimoji="1" lang="ja-JP" altLang="en-US" b="1" dirty="0">
              <a:solidFill>
                <a:srgbClr val="002060"/>
              </a:solidFill>
              <a:latin typeface="+mn-ea"/>
            </a:endParaRPr>
          </a:p>
        </p:txBody>
      </p:sp>
      <p:sp>
        <p:nvSpPr>
          <p:cNvPr id="19" name="正方形/長方形 18"/>
          <p:cNvSpPr/>
          <p:nvPr/>
        </p:nvSpPr>
        <p:spPr bwMode="auto">
          <a:xfrm>
            <a:off x="6672080" y="3085677"/>
            <a:ext cx="2700000" cy="324000"/>
          </a:xfrm>
          <a:prstGeom prst="rect">
            <a:avLst/>
          </a:prstGeom>
          <a:solidFill>
            <a:srgbClr val="11AFB2">
              <a:alpha val="25000"/>
            </a:srgbClr>
          </a:solidFill>
          <a:ln w="12700">
            <a:solidFill>
              <a:srgbClr val="002060"/>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ja-JP" altLang="en-US" b="1" dirty="0">
                <a:solidFill>
                  <a:srgbClr val="002060"/>
                </a:solidFill>
                <a:latin typeface="+mn-ea"/>
              </a:rPr>
              <a:t>トークン払い出し</a:t>
            </a:r>
            <a:endParaRPr kumimoji="1" lang="ja-JP" altLang="en-US" b="1" dirty="0">
              <a:solidFill>
                <a:srgbClr val="002060"/>
              </a:solidFill>
              <a:latin typeface="+mn-ea"/>
            </a:endParaRPr>
          </a:p>
        </p:txBody>
      </p:sp>
      <p:sp>
        <p:nvSpPr>
          <p:cNvPr id="20" name="二等辺三角形 19"/>
          <p:cNvSpPr/>
          <p:nvPr/>
        </p:nvSpPr>
        <p:spPr bwMode="auto">
          <a:xfrm rot="10800000">
            <a:off x="3431669" y="2789595"/>
            <a:ext cx="288000" cy="144000"/>
          </a:xfrm>
          <a:prstGeom prst="triangle">
            <a:avLst/>
          </a:prstGeom>
          <a:solidFill>
            <a:srgbClr val="00206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1" name="正方形/長方形 20"/>
          <p:cNvSpPr/>
          <p:nvPr/>
        </p:nvSpPr>
        <p:spPr bwMode="auto">
          <a:xfrm>
            <a:off x="737540" y="5808944"/>
            <a:ext cx="8784000" cy="540000"/>
          </a:xfrm>
          <a:prstGeom prst="rect">
            <a:avLst/>
          </a:prstGeom>
          <a:solidFill>
            <a:schemeClr val="bg1"/>
          </a:solidFill>
          <a:ln w="12700">
            <a:solidFill>
              <a:srgbClr val="002060"/>
            </a:solidFill>
          </a:ln>
          <a:effectLst/>
        </p:spPr>
        <p:txBody>
          <a:bodyPr rot="0" spcFirstLastPara="0" vertOverflow="overflow" horzOverflow="overflow" vert="horz" wrap="none" lIns="72000" tIns="72000" rIns="72000" bIns="72000" numCol="1" spcCol="0" rtlCol="0" fromWordArt="0" anchor="b" anchorCtr="0" forceAA="0" compatLnSpc="1">
            <a:prstTxWarp prst="textNoShape">
              <a:avLst/>
            </a:prstTxWarp>
            <a:noAutofit/>
          </a:bodyPr>
          <a:lstStyle/>
          <a:p>
            <a:r>
              <a:rPr kumimoji="1" lang="ja-JP" altLang="en-US" b="1" dirty="0">
                <a:solidFill>
                  <a:sysClr val="windowText" lastClr="000000"/>
                </a:solidFill>
                <a:latin typeface="+mn-ea"/>
              </a:rPr>
              <a:t>　</a:t>
            </a:r>
            <a:r>
              <a:rPr lang="ja-JP" altLang="en-US" b="1" dirty="0">
                <a:solidFill>
                  <a:sysClr val="windowText" lastClr="000000"/>
                </a:solidFill>
                <a:latin typeface="+mn-ea"/>
              </a:rPr>
              <a:t>権限の</a:t>
            </a:r>
            <a:r>
              <a:rPr kumimoji="1" lang="ja-JP" altLang="en-US" b="1" dirty="0">
                <a:solidFill>
                  <a:sysClr val="windowText" lastClr="000000"/>
                </a:solidFill>
                <a:latin typeface="+mn-ea"/>
              </a:rPr>
              <a:t>設定 </a:t>
            </a:r>
            <a:r>
              <a:rPr kumimoji="1" lang="en-US" altLang="ja-JP" b="1" dirty="0">
                <a:solidFill>
                  <a:sysClr val="windowText" lastClr="000000"/>
                </a:solidFill>
                <a:latin typeface="+mn-ea"/>
              </a:rPr>
              <a:t>[</a:t>
            </a:r>
            <a:r>
              <a:rPr lang="ja-JP" altLang="en-US" b="1" dirty="0">
                <a:solidFill>
                  <a:sysClr val="windowText" lastClr="000000"/>
                </a:solidFill>
                <a:latin typeface="+mn-ea"/>
              </a:rPr>
              <a:t>ディシジョンテーブル</a:t>
            </a:r>
            <a:r>
              <a:rPr kumimoji="1" lang="en-US" altLang="ja-JP" b="1" dirty="0">
                <a:solidFill>
                  <a:sysClr val="windowText" lastClr="000000"/>
                </a:solidFill>
                <a:latin typeface="+mn-ea"/>
              </a:rPr>
              <a:t>]</a:t>
            </a:r>
            <a:endParaRPr kumimoji="1" lang="ja-JP" altLang="en-US" b="1" dirty="0">
              <a:solidFill>
                <a:sysClr val="windowText" lastClr="000000"/>
              </a:solidFill>
              <a:latin typeface="+mn-ea"/>
            </a:endParaRPr>
          </a:p>
        </p:txBody>
      </p:sp>
      <p:sp>
        <p:nvSpPr>
          <p:cNvPr id="22" name="正方形/長方形 21"/>
          <p:cNvSpPr/>
          <p:nvPr/>
        </p:nvSpPr>
        <p:spPr bwMode="auto">
          <a:xfrm>
            <a:off x="6672080" y="5911765"/>
            <a:ext cx="2700000" cy="324000"/>
          </a:xfrm>
          <a:prstGeom prst="rect">
            <a:avLst/>
          </a:prstGeom>
          <a:solidFill>
            <a:srgbClr val="11AFB2">
              <a:alpha val="25000"/>
            </a:srgbClr>
          </a:solidFill>
          <a:ln w="12700">
            <a:solidFill>
              <a:srgbClr val="002060"/>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ja-JP" altLang="en-US" b="1" dirty="0">
                <a:solidFill>
                  <a:srgbClr val="002060"/>
                </a:solidFill>
                <a:latin typeface="+mn-ea"/>
              </a:rPr>
              <a:t>ディシジョンテーブル</a:t>
            </a:r>
            <a:endParaRPr kumimoji="1" lang="ja-JP" altLang="en-US" b="1" dirty="0">
              <a:solidFill>
                <a:srgbClr val="002060"/>
              </a:solidFill>
              <a:latin typeface="+mn-ea"/>
            </a:endParaRPr>
          </a:p>
        </p:txBody>
      </p:sp>
      <p:sp>
        <p:nvSpPr>
          <p:cNvPr id="23" name="二等辺三角形 22"/>
          <p:cNvSpPr/>
          <p:nvPr/>
        </p:nvSpPr>
        <p:spPr bwMode="auto">
          <a:xfrm rot="10800000">
            <a:off x="3431669" y="3961611"/>
            <a:ext cx="288000" cy="144000"/>
          </a:xfrm>
          <a:prstGeom prst="triangle">
            <a:avLst/>
          </a:prstGeom>
          <a:solidFill>
            <a:srgbClr val="00206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 name="二等辺三角形 23"/>
          <p:cNvSpPr/>
          <p:nvPr/>
        </p:nvSpPr>
        <p:spPr bwMode="auto">
          <a:xfrm rot="10800000">
            <a:off x="3431669" y="5644422"/>
            <a:ext cx="288000" cy="144000"/>
          </a:xfrm>
          <a:prstGeom prst="triangle">
            <a:avLst/>
          </a:prstGeom>
          <a:solidFill>
            <a:srgbClr val="00206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5" name="正方形/長方形 24"/>
          <p:cNvSpPr/>
          <p:nvPr/>
        </p:nvSpPr>
        <p:spPr bwMode="auto">
          <a:xfrm>
            <a:off x="9601930" y="1281400"/>
            <a:ext cx="1497310" cy="5080244"/>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lang="en-US" altLang="ja-JP" b="1" dirty="0">
              <a:solidFill>
                <a:srgbClr val="002060"/>
              </a:solidFill>
              <a:latin typeface="+mn-ea"/>
            </a:endParaRPr>
          </a:p>
          <a:p>
            <a:pPr algn="ctr"/>
            <a:endParaRPr lang="en-US" altLang="ja-JP" b="1" dirty="0">
              <a:solidFill>
                <a:srgbClr val="002060"/>
              </a:solidFill>
              <a:latin typeface="+mn-ea"/>
            </a:endParaRPr>
          </a:p>
          <a:p>
            <a:pPr algn="ctr"/>
            <a:r>
              <a:rPr lang="ja-JP" altLang="en-US" b="1" dirty="0">
                <a:solidFill>
                  <a:srgbClr val="002060"/>
                </a:solidFill>
                <a:latin typeface="+mn-ea"/>
              </a:rPr>
              <a:t>システム</a:t>
            </a:r>
            <a:endParaRPr lang="en-US" altLang="ja-JP" b="1" dirty="0">
              <a:solidFill>
                <a:srgbClr val="002060"/>
              </a:solidFill>
              <a:latin typeface="+mn-ea"/>
            </a:endParaRPr>
          </a:p>
          <a:p>
            <a:pPr algn="ctr"/>
            <a:endParaRPr lang="en-US" altLang="ja-JP" b="1" dirty="0">
              <a:solidFill>
                <a:srgbClr val="002060"/>
              </a:solidFill>
              <a:latin typeface="+mn-ea"/>
            </a:endParaRPr>
          </a:p>
          <a:p>
            <a:pPr algn="ctr"/>
            <a:endParaRPr lang="en-US" altLang="ja-JP" b="1" dirty="0">
              <a:solidFill>
                <a:srgbClr val="002060"/>
              </a:solidFill>
              <a:latin typeface="+mn-ea"/>
            </a:endParaRPr>
          </a:p>
          <a:p>
            <a:pPr algn="ctr"/>
            <a:endParaRPr lang="en-US" altLang="ja-JP" b="1" dirty="0">
              <a:solidFill>
                <a:srgbClr val="002060"/>
              </a:solidFill>
              <a:latin typeface="+mn-ea"/>
            </a:endParaRPr>
          </a:p>
          <a:p>
            <a:pPr algn="ctr"/>
            <a:endParaRPr lang="en-US" altLang="ja-JP" b="1" dirty="0">
              <a:solidFill>
                <a:srgbClr val="002060"/>
              </a:solidFill>
              <a:latin typeface="+mn-ea"/>
            </a:endParaRPr>
          </a:p>
          <a:p>
            <a:pPr algn="ctr"/>
            <a:endParaRPr lang="en-US" altLang="ja-JP" b="1" dirty="0">
              <a:solidFill>
                <a:srgbClr val="002060"/>
              </a:solidFill>
              <a:latin typeface="+mn-ea"/>
            </a:endParaRPr>
          </a:p>
          <a:p>
            <a:pPr algn="ctr"/>
            <a:endParaRPr lang="en-US" altLang="ja-JP" b="1" dirty="0">
              <a:solidFill>
                <a:srgbClr val="002060"/>
              </a:solidFill>
              <a:latin typeface="+mn-ea"/>
            </a:endParaRPr>
          </a:p>
          <a:p>
            <a:pPr algn="ctr"/>
            <a:endParaRPr lang="en-US" altLang="ja-JP" b="1" dirty="0">
              <a:solidFill>
                <a:srgbClr val="002060"/>
              </a:solidFill>
              <a:latin typeface="+mn-ea"/>
            </a:endParaRPr>
          </a:p>
          <a:p>
            <a:pPr algn="ctr"/>
            <a:endParaRPr lang="en-US" altLang="ja-JP" b="1" dirty="0">
              <a:solidFill>
                <a:srgbClr val="002060"/>
              </a:solidFill>
              <a:latin typeface="+mn-ea"/>
            </a:endParaRPr>
          </a:p>
          <a:p>
            <a:pPr algn="ctr"/>
            <a:endParaRPr lang="en-US" altLang="ja-JP" b="1" dirty="0">
              <a:solidFill>
                <a:srgbClr val="002060"/>
              </a:solidFill>
              <a:latin typeface="+mn-ea"/>
            </a:endParaRPr>
          </a:p>
          <a:p>
            <a:pPr algn="ctr"/>
            <a:endParaRPr lang="en-US" altLang="ja-JP" b="1" dirty="0">
              <a:solidFill>
                <a:srgbClr val="002060"/>
              </a:solidFill>
              <a:latin typeface="+mn-ea"/>
            </a:endParaRPr>
          </a:p>
          <a:p>
            <a:pPr algn="ctr"/>
            <a:endParaRPr lang="en-US" altLang="ja-JP" b="1" dirty="0">
              <a:solidFill>
                <a:srgbClr val="002060"/>
              </a:solidFill>
              <a:latin typeface="+mn-ea"/>
            </a:endParaRPr>
          </a:p>
          <a:p>
            <a:pPr algn="ctr"/>
            <a:r>
              <a:rPr lang="ja-JP" altLang="en-US" b="1" dirty="0">
                <a:solidFill>
                  <a:srgbClr val="002060"/>
                </a:solidFill>
                <a:latin typeface="+mn-ea"/>
              </a:rPr>
              <a:t>ルール</a:t>
            </a:r>
          </a:p>
        </p:txBody>
      </p:sp>
      <p:sp>
        <p:nvSpPr>
          <p:cNvPr id="26" name="角丸四角形 25"/>
          <p:cNvSpPr/>
          <p:nvPr/>
        </p:nvSpPr>
        <p:spPr bwMode="auto">
          <a:xfrm>
            <a:off x="4333445" y="1850012"/>
            <a:ext cx="2223930" cy="1906810"/>
          </a:xfrm>
          <a:prstGeom prst="roundRect">
            <a:avLst/>
          </a:prstGeom>
          <a:solidFill>
            <a:schemeClr val="accent6">
              <a:lumMod val="25000"/>
              <a:lumOff val="75000"/>
            </a:schemeClr>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latin typeface="+mn-ea"/>
                <a:hlinkClick r:id="rId2"/>
              </a:rPr>
              <a:t>BASE【</a:t>
            </a:r>
            <a:r>
              <a:rPr kumimoji="1" lang="ja-JP" altLang="en-US" sz="1400" b="1" dirty="0">
                <a:latin typeface="+mn-ea"/>
                <a:hlinkClick r:id="rId2"/>
              </a:rPr>
              <a:t>座学</a:t>
            </a:r>
            <a:r>
              <a:rPr kumimoji="1" lang="en-US" altLang="ja-JP" sz="1400" b="1" dirty="0">
                <a:latin typeface="+mn-ea"/>
                <a:hlinkClick r:id="rId2"/>
              </a:rPr>
              <a:t>】</a:t>
            </a:r>
            <a:r>
              <a:rPr kumimoji="1" lang="ja-JP" altLang="en-US" sz="1400" b="1" dirty="0">
                <a:latin typeface="+mn-ea"/>
              </a:rPr>
              <a:t>を</a:t>
            </a:r>
            <a:endParaRPr kumimoji="1" lang="en-US" altLang="ja-JP" sz="1400" b="1" dirty="0">
              <a:latin typeface="+mn-ea"/>
            </a:endParaRPr>
          </a:p>
          <a:p>
            <a:pPr algn="ctr"/>
            <a:r>
              <a:rPr kumimoji="1" lang="ja-JP" altLang="en-US" sz="1400" b="1" dirty="0">
                <a:latin typeface="+mn-ea"/>
              </a:rPr>
              <a:t>ご覧ください。</a:t>
            </a:r>
            <a:endParaRPr kumimoji="1" lang="en-US" altLang="ja-JP" sz="1400" b="1" dirty="0">
              <a:latin typeface="+mn-ea"/>
            </a:endParaRPr>
          </a:p>
        </p:txBody>
      </p:sp>
      <p:sp>
        <p:nvSpPr>
          <p:cNvPr id="27" name="角丸四角形 26"/>
          <p:cNvSpPr/>
          <p:nvPr/>
        </p:nvSpPr>
        <p:spPr bwMode="auto">
          <a:xfrm>
            <a:off x="4869330" y="5562244"/>
            <a:ext cx="1688045" cy="854456"/>
          </a:xfrm>
          <a:prstGeom prst="roundRect">
            <a:avLst/>
          </a:prstGeom>
          <a:solidFill>
            <a:schemeClr val="accent6">
              <a:lumMod val="25000"/>
              <a:lumOff val="75000"/>
            </a:schemeClr>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latin typeface="+mn-ea"/>
                <a:hlinkClick r:id="rId2"/>
              </a:rPr>
              <a:t>BASE【</a:t>
            </a:r>
            <a:r>
              <a:rPr kumimoji="1" lang="ja-JP" altLang="en-US" sz="1400" b="1" dirty="0">
                <a:latin typeface="+mn-ea"/>
                <a:hlinkClick r:id="rId2"/>
              </a:rPr>
              <a:t>座学</a:t>
            </a:r>
            <a:r>
              <a:rPr kumimoji="1" lang="en-US" altLang="ja-JP" sz="1400" b="1" dirty="0">
                <a:latin typeface="+mn-ea"/>
                <a:hlinkClick r:id="rId2"/>
              </a:rPr>
              <a:t>】</a:t>
            </a:r>
            <a:r>
              <a:rPr kumimoji="1" lang="ja-JP" altLang="en-US" sz="1400" b="1" dirty="0">
                <a:latin typeface="+mn-ea"/>
              </a:rPr>
              <a:t>を</a:t>
            </a:r>
            <a:endParaRPr kumimoji="1" lang="en-US" altLang="ja-JP" sz="1400" b="1" dirty="0">
              <a:latin typeface="+mn-ea"/>
            </a:endParaRPr>
          </a:p>
          <a:p>
            <a:pPr algn="ctr"/>
            <a:r>
              <a:rPr kumimoji="1" lang="ja-JP" altLang="en-US" sz="1400" b="1" dirty="0">
                <a:latin typeface="+mn-ea"/>
              </a:rPr>
              <a:t>ご覧ください。</a:t>
            </a:r>
            <a:endParaRPr kumimoji="1" lang="en-US" altLang="ja-JP" sz="1400" b="1" dirty="0">
              <a:latin typeface="+mn-ea"/>
            </a:endParaRPr>
          </a:p>
        </p:txBody>
      </p:sp>
    </p:spTree>
    <p:extLst>
      <p:ext uri="{BB962C8B-B14F-4D97-AF65-F5344CB8AC3E}">
        <p14:creationId xmlns:p14="http://schemas.microsoft.com/office/powerpoint/2010/main" val="986660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3.2</a:t>
            </a:r>
            <a:r>
              <a:rPr lang="ja-JP" altLang="en-US" dirty="0"/>
              <a:t>　</a:t>
            </a:r>
            <a:r>
              <a:rPr lang="en-US" altLang="ja-JP" dirty="0"/>
              <a:t>OASE</a:t>
            </a:r>
            <a:r>
              <a:rPr lang="ja-JP" altLang="en-US" dirty="0"/>
              <a:t>運用フロー</a:t>
            </a:r>
            <a:endParaRPr kumimoji="1" lang="ja-JP" altLang="en-US" dirty="0"/>
          </a:p>
        </p:txBody>
      </p:sp>
      <p:sp>
        <p:nvSpPr>
          <p:cNvPr id="7" name="コンテンツ プレースホルダー 6"/>
          <p:cNvSpPr>
            <a:spLocks noGrp="1"/>
          </p:cNvSpPr>
          <p:nvPr>
            <p:ph sz="quarter" idx="10"/>
          </p:nvPr>
        </p:nvSpPr>
        <p:spPr/>
        <p:txBody>
          <a:bodyPr/>
          <a:lstStyle/>
          <a:p>
            <a:r>
              <a:rPr kumimoji="1" lang="ja-JP" altLang="en-US" b="1" dirty="0"/>
              <a:t>運用業務において頻繁に発生する作業</a:t>
            </a:r>
          </a:p>
        </p:txBody>
      </p:sp>
      <p:graphicFrame>
        <p:nvGraphicFramePr>
          <p:cNvPr id="16" name="表 15"/>
          <p:cNvGraphicFramePr>
            <a:graphicFrameLocks noGrp="1"/>
          </p:cNvGraphicFramePr>
          <p:nvPr>
            <p:extLst>
              <p:ext uri="{D42A27DB-BD31-4B8C-83A1-F6EECF244321}">
                <p14:modId xmlns:p14="http://schemas.microsoft.com/office/powerpoint/2010/main" val="1802719941"/>
              </p:ext>
            </p:extLst>
          </p:nvPr>
        </p:nvGraphicFramePr>
        <p:xfrm>
          <a:off x="622800" y="1265542"/>
          <a:ext cx="10483870" cy="4464000"/>
        </p:xfrm>
        <a:graphic>
          <a:graphicData uri="http://schemas.openxmlformats.org/drawingml/2006/table">
            <a:tbl>
              <a:tblPr firstRow="1" bandRow="1">
                <a:tableStyleId>{5C22544A-7EE6-4342-B048-85BDC9FD1C3A}</a:tableStyleId>
              </a:tblPr>
              <a:tblGrid>
                <a:gridCol w="5824960">
                  <a:extLst>
                    <a:ext uri="{9D8B030D-6E8A-4147-A177-3AD203B41FA5}">
                      <a16:colId xmlns:a16="http://schemas.microsoft.com/office/drawing/2014/main" val="772907950"/>
                    </a:ext>
                  </a:extLst>
                </a:gridCol>
                <a:gridCol w="3113859">
                  <a:extLst>
                    <a:ext uri="{9D8B030D-6E8A-4147-A177-3AD203B41FA5}">
                      <a16:colId xmlns:a16="http://schemas.microsoft.com/office/drawing/2014/main" val="2362345457"/>
                    </a:ext>
                  </a:extLst>
                </a:gridCol>
                <a:gridCol w="1545051">
                  <a:extLst>
                    <a:ext uri="{9D8B030D-6E8A-4147-A177-3AD203B41FA5}">
                      <a16:colId xmlns:a16="http://schemas.microsoft.com/office/drawing/2014/main" val="2737096538"/>
                    </a:ext>
                  </a:extLst>
                </a:gridCol>
              </a:tblGrid>
              <a:tr h="396000">
                <a:tc>
                  <a:txBody>
                    <a:bodyPr/>
                    <a:lstStyle/>
                    <a:p>
                      <a:pPr algn="ctr"/>
                      <a:r>
                        <a:rPr kumimoji="1" lang="ja-JP" altLang="en-US" dirty="0">
                          <a:solidFill>
                            <a:schemeClr val="bg1"/>
                          </a:solidFill>
                        </a:rPr>
                        <a:t>運用フロー</a:t>
                      </a:r>
                    </a:p>
                  </a:txBody>
                  <a:tcPr anchor="ctr">
                    <a:lnL w="762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dirty="0">
                          <a:solidFill>
                            <a:schemeClr val="bg1"/>
                          </a:solidFill>
                        </a:rPr>
                        <a:t>画面</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dirty="0">
                          <a:solidFill>
                            <a:schemeClr val="bg1"/>
                          </a:solidFill>
                        </a:rPr>
                        <a:t>カテゴリ</a:t>
                      </a:r>
                    </a:p>
                  </a:txBody>
                  <a:tcPr anchor="ctr">
                    <a:lnL w="762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846332727"/>
                  </a:ext>
                </a:extLst>
              </a:tr>
              <a:tr h="4068000">
                <a:tc gridSpan="3">
                  <a:txBody>
                    <a:bodyPr/>
                    <a:lstStyle/>
                    <a:p>
                      <a:pPr algn="ctr"/>
                      <a:endParaRPr kumimoji="1" lang="ja-JP" altLang="en-US" dirty="0">
                        <a:solidFill>
                          <a:schemeClr val="bg1"/>
                        </a:solidFill>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kumimoji="1" lang="ja-JP" altLang="en-US" dirty="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ctr"/>
                      <a:endParaRPr kumimoji="1" lang="ja-JP" altLang="en-US" dirty="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258076725"/>
                  </a:ext>
                </a:extLst>
              </a:tr>
            </a:tbl>
          </a:graphicData>
        </a:graphic>
      </p:graphicFrame>
      <p:sp>
        <p:nvSpPr>
          <p:cNvPr id="4" name="正方形/長方形 3"/>
          <p:cNvSpPr/>
          <p:nvPr/>
        </p:nvSpPr>
        <p:spPr bwMode="auto">
          <a:xfrm>
            <a:off x="622800" y="1731601"/>
            <a:ext cx="10483870" cy="3569660"/>
          </a:xfrm>
          <a:prstGeom prst="rect">
            <a:avLst/>
          </a:prstGeom>
          <a:solidFill>
            <a:srgbClr val="11AFB2">
              <a:alpha val="25000"/>
            </a:srgbClr>
          </a:solid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r"/>
            <a:endParaRPr kumimoji="1" lang="ja-JP" altLang="en-US" b="1" dirty="0">
              <a:solidFill>
                <a:srgbClr val="002060"/>
              </a:solidFill>
              <a:latin typeface="+mn-ea"/>
            </a:endParaRPr>
          </a:p>
        </p:txBody>
      </p:sp>
      <p:grpSp>
        <p:nvGrpSpPr>
          <p:cNvPr id="2" name="グループ化 1"/>
          <p:cNvGrpSpPr/>
          <p:nvPr/>
        </p:nvGrpSpPr>
        <p:grpSpPr>
          <a:xfrm>
            <a:off x="738000" y="1800000"/>
            <a:ext cx="8828230" cy="3418074"/>
            <a:chOff x="695120" y="2277146"/>
            <a:chExt cx="8828230" cy="3418074"/>
          </a:xfrm>
        </p:grpSpPr>
        <p:sp>
          <p:nvSpPr>
            <p:cNvPr id="5" name="正方形/長方形 4"/>
            <p:cNvSpPr/>
            <p:nvPr/>
          </p:nvSpPr>
          <p:spPr bwMode="auto">
            <a:xfrm>
              <a:off x="738000" y="2277146"/>
              <a:ext cx="8785350" cy="648000"/>
            </a:xfrm>
            <a:prstGeom prst="rect">
              <a:avLst/>
            </a:prstGeom>
            <a:solidFill>
              <a:schemeClr val="bg1"/>
            </a:solidFill>
            <a:ln w="12700">
              <a:solidFill>
                <a:srgbClr val="00206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b="1" dirty="0">
                  <a:latin typeface="+mn-ea"/>
                </a:rPr>
                <a:t>　</a:t>
              </a:r>
              <a:r>
                <a:rPr lang="ja-JP" altLang="en-US" b="1" dirty="0">
                  <a:latin typeface="+mn-ea"/>
                </a:rPr>
                <a:t>ディシジョンテーブルファイルの作成</a:t>
              </a:r>
              <a:endParaRPr kumimoji="1" lang="ja-JP" altLang="en-US" b="1" dirty="0">
                <a:latin typeface="+mn-ea"/>
              </a:endParaRPr>
            </a:p>
          </p:txBody>
        </p:sp>
        <p:sp>
          <p:nvSpPr>
            <p:cNvPr id="8" name="正方形/長方形 7"/>
            <p:cNvSpPr/>
            <p:nvPr/>
          </p:nvSpPr>
          <p:spPr bwMode="auto">
            <a:xfrm>
              <a:off x="695120" y="3412506"/>
              <a:ext cx="8785350" cy="648000"/>
            </a:xfrm>
            <a:prstGeom prst="rect">
              <a:avLst/>
            </a:prstGeom>
            <a:solidFill>
              <a:schemeClr val="bg1"/>
            </a:solidFill>
            <a:ln w="12700">
              <a:solidFill>
                <a:srgbClr val="00206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b="1" dirty="0">
                  <a:latin typeface="+mn-ea"/>
                </a:rPr>
                <a:t>　ルール登録</a:t>
              </a:r>
            </a:p>
          </p:txBody>
        </p:sp>
        <p:sp>
          <p:nvSpPr>
            <p:cNvPr id="9" name="正方形/長方形 8"/>
            <p:cNvSpPr/>
            <p:nvPr/>
          </p:nvSpPr>
          <p:spPr bwMode="auto">
            <a:xfrm>
              <a:off x="6604260" y="3533609"/>
              <a:ext cx="2700000" cy="432000"/>
            </a:xfrm>
            <a:prstGeom prst="rect">
              <a:avLst/>
            </a:prstGeom>
            <a:solidFill>
              <a:srgbClr val="11AFB2">
                <a:alpha val="25000"/>
              </a:srgbClr>
            </a:solidFill>
            <a:ln w="12700">
              <a:solidFill>
                <a:srgbClr val="00206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solidFill>
                    <a:srgbClr val="002060"/>
                  </a:solidFill>
                  <a:latin typeface="+mn-ea"/>
                </a:rPr>
                <a:t>ルール</a:t>
              </a:r>
            </a:p>
          </p:txBody>
        </p:sp>
        <p:sp>
          <p:nvSpPr>
            <p:cNvPr id="10" name="正方形/長方形 9"/>
            <p:cNvSpPr/>
            <p:nvPr/>
          </p:nvSpPr>
          <p:spPr bwMode="auto">
            <a:xfrm>
              <a:off x="6609490" y="2386950"/>
              <a:ext cx="2700000" cy="432000"/>
            </a:xfrm>
            <a:prstGeom prst="rect">
              <a:avLst/>
            </a:prstGeom>
            <a:solidFill>
              <a:srgbClr val="11AFB2">
                <a:alpha val="25000"/>
              </a:srgbClr>
            </a:solidFill>
            <a:ln w="12700">
              <a:solidFill>
                <a:srgbClr val="00206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solidFill>
                    <a:srgbClr val="002060"/>
                  </a:solidFill>
                  <a:latin typeface="+mn-ea"/>
                </a:rPr>
                <a:t>ディシジョンテーブル</a:t>
              </a:r>
            </a:p>
          </p:txBody>
        </p:sp>
        <p:sp>
          <p:nvSpPr>
            <p:cNvPr id="11" name="二等辺三角形 10"/>
            <p:cNvSpPr/>
            <p:nvPr/>
          </p:nvSpPr>
          <p:spPr bwMode="auto">
            <a:xfrm rot="10800000">
              <a:off x="3359660" y="3137166"/>
              <a:ext cx="288000" cy="144000"/>
            </a:xfrm>
            <a:prstGeom prst="triangle">
              <a:avLst/>
            </a:prstGeom>
            <a:solidFill>
              <a:srgbClr val="00206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 name="正方形/長方形 11"/>
            <p:cNvSpPr/>
            <p:nvPr/>
          </p:nvSpPr>
          <p:spPr bwMode="auto">
            <a:xfrm>
              <a:off x="695120" y="4543220"/>
              <a:ext cx="8785350" cy="1152000"/>
            </a:xfrm>
            <a:prstGeom prst="rect">
              <a:avLst/>
            </a:prstGeom>
            <a:solidFill>
              <a:schemeClr val="bg1"/>
            </a:solidFill>
            <a:ln w="12700">
              <a:solidFill>
                <a:srgbClr val="00206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b="1" dirty="0">
                  <a:latin typeface="+mn-ea"/>
                </a:rPr>
                <a:t>　ルール判定</a:t>
              </a:r>
            </a:p>
          </p:txBody>
        </p:sp>
        <p:sp>
          <p:nvSpPr>
            <p:cNvPr id="13" name="正方形/長方形 12"/>
            <p:cNvSpPr/>
            <p:nvPr/>
          </p:nvSpPr>
          <p:spPr bwMode="auto">
            <a:xfrm>
              <a:off x="6609490" y="4653024"/>
              <a:ext cx="2700000" cy="432000"/>
            </a:xfrm>
            <a:prstGeom prst="rect">
              <a:avLst/>
            </a:prstGeom>
            <a:solidFill>
              <a:srgbClr val="11AFB2">
                <a:alpha val="25000"/>
              </a:srgbClr>
            </a:solidFill>
            <a:ln w="12700">
              <a:solidFill>
                <a:srgbClr val="00206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a:solidFill>
                    <a:srgbClr val="002060"/>
                  </a:solidFill>
                  <a:latin typeface="+mn-ea"/>
                </a:rPr>
                <a:t>リクエスト履歴</a:t>
              </a:r>
              <a:endParaRPr kumimoji="1" lang="ja-JP" altLang="en-US" b="1" dirty="0">
                <a:solidFill>
                  <a:srgbClr val="002060"/>
                </a:solidFill>
                <a:latin typeface="+mn-ea"/>
              </a:endParaRPr>
            </a:p>
          </p:txBody>
        </p:sp>
        <p:sp>
          <p:nvSpPr>
            <p:cNvPr id="14" name="二等辺三角形 13"/>
            <p:cNvSpPr/>
            <p:nvPr/>
          </p:nvSpPr>
          <p:spPr bwMode="auto">
            <a:xfrm rot="10800000">
              <a:off x="3359660" y="4260485"/>
              <a:ext cx="288000" cy="144000"/>
            </a:xfrm>
            <a:prstGeom prst="triangle">
              <a:avLst/>
            </a:prstGeom>
            <a:solidFill>
              <a:srgbClr val="00206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5" name="正方形/長方形 14"/>
            <p:cNvSpPr/>
            <p:nvPr/>
          </p:nvSpPr>
          <p:spPr bwMode="auto">
            <a:xfrm>
              <a:off x="6604260" y="5189648"/>
              <a:ext cx="2700000" cy="432000"/>
            </a:xfrm>
            <a:prstGeom prst="rect">
              <a:avLst/>
            </a:prstGeom>
            <a:solidFill>
              <a:srgbClr val="11AFB2">
                <a:alpha val="25000"/>
              </a:srgbClr>
            </a:solidFill>
            <a:ln w="12700">
              <a:solidFill>
                <a:srgbClr val="00206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a:solidFill>
                    <a:srgbClr val="002060"/>
                  </a:solidFill>
                  <a:latin typeface="+mn-ea"/>
                </a:rPr>
                <a:t>アクション履歴</a:t>
              </a:r>
              <a:endParaRPr kumimoji="1" lang="ja-JP" altLang="en-US" b="1" dirty="0">
                <a:solidFill>
                  <a:srgbClr val="002060"/>
                </a:solidFill>
                <a:latin typeface="+mn-ea"/>
              </a:endParaRPr>
            </a:p>
          </p:txBody>
        </p:sp>
      </p:grpSp>
      <p:sp>
        <p:nvSpPr>
          <p:cNvPr id="17" name="正方形/長方形 16"/>
          <p:cNvSpPr/>
          <p:nvPr/>
        </p:nvSpPr>
        <p:spPr bwMode="auto">
          <a:xfrm>
            <a:off x="9556800" y="1531340"/>
            <a:ext cx="1507890" cy="4452060"/>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lang="en-US" altLang="ja-JP" b="1" dirty="0">
              <a:solidFill>
                <a:srgbClr val="002060"/>
              </a:solidFill>
              <a:latin typeface="+mn-ea"/>
            </a:endParaRPr>
          </a:p>
          <a:p>
            <a:pPr algn="ctr"/>
            <a:endParaRPr lang="en-US" altLang="ja-JP" b="1" dirty="0">
              <a:solidFill>
                <a:srgbClr val="002060"/>
              </a:solidFill>
              <a:latin typeface="+mn-ea"/>
            </a:endParaRPr>
          </a:p>
          <a:p>
            <a:pPr algn="ctr"/>
            <a:endParaRPr lang="en-US" altLang="ja-JP" b="1" dirty="0">
              <a:solidFill>
                <a:srgbClr val="002060"/>
              </a:solidFill>
              <a:latin typeface="+mn-ea"/>
            </a:endParaRPr>
          </a:p>
          <a:p>
            <a:pPr algn="ctr"/>
            <a:r>
              <a:rPr lang="ja-JP" altLang="en-US" b="1" dirty="0">
                <a:solidFill>
                  <a:srgbClr val="002060"/>
                </a:solidFill>
                <a:latin typeface="+mn-ea"/>
              </a:rPr>
              <a:t>ルール</a:t>
            </a:r>
          </a:p>
        </p:txBody>
      </p:sp>
      <p:sp>
        <p:nvSpPr>
          <p:cNvPr id="18" name="角丸四角形 17"/>
          <p:cNvSpPr/>
          <p:nvPr/>
        </p:nvSpPr>
        <p:spPr bwMode="auto">
          <a:xfrm>
            <a:off x="4320000" y="3112669"/>
            <a:ext cx="2223930" cy="1906810"/>
          </a:xfrm>
          <a:prstGeom prst="roundRect">
            <a:avLst/>
          </a:prstGeom>
          <a:solidFill>
            <a:schemeClr val="accent6">
              <a:lumMod val="25000"/>
              <a:lumOff val="75000"/>
            </a:schemeClr>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latin typeface="+mn-ea"/>
                <a:hlinkClick r:id="rId2"/>
              </a:rPr>
              <a:t>BASE【</a:t>
            </a:r>
            <a:r>
              <a:rPr kumimoji="1" lang="ja-JP" altLang="en-US" sz="1400" b="1" dirty="0">
                <a:latin typeface="+mn-ea"/>
                <a:hlinkClick r:id="rId2"/>
              </a:rPr>
              <a:t>座学</a:t>
            </a:r>
            <a:r>
              <a:rPr kumimoji="1" lang="en-US" altLang="ja-JP" sz="1400" b="1" dirty="0">
                <a:latin typeface="+mn-ea"/>
                <a:hlinkClick r:id="rId2"/>
              </a:rPr>
              <a:t>】</a:t>
            </a:r>
            <a:r>
              <a:rPr kumimoji="1" lang="ja-JP" altLang="en-US" sz="1400" b="1" dirty="0">
                <a:latin typeface="+mn-ea"/>
              </a:rPr>
              <a:t>を</a:t>
            </a:r>
            <a:endParaRPr kumimoji="1" lang="en-US" altLang="ja-JP" sz="1400" b="1" dirty="0">
              <a:latin typeface="+mn-ea"/>
            </a:endParaRPr>
          </a:p>
          <a:p>
            <a:pPr algn="ctr"/>
            <a:r>
              <a:rPr kumimoji="1" lang="ja-JP" altLang="en-US" sz="1400" b="1" dirty="0">
                <a:latin typeface="+mn-ea"/>
              </a:rPr>
              <a:t>ご覧ください。</a:t>
            </a:r>
            <a:endParaRPr kumimoji="1" lang="en-US" altLang="ja-JP" sz="1400" b="1" dirty="0">
              <a:latin typeface="+mn-ea"/>
            </a:endParaRPr>
          </a:p>
        </p:txBody>
      </p:sp>
    </p:spTree>
    <p:extLst>
      <p:ext uri="{BB962C8B-B14F-4D97-AF65-F5344CB8AC3E}">
        <p14:creationId xmlns:p14="http://schemas.microsoft.com/office/powerpoint/2010/main" val="735366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3.3</a:t>
            </a:r>
            <a:r>
              <a:rPr kumimoji="1" lang="ja-JP" altLang="en-US" dirty="0"/>
              <a:t>　</a:t>
            </a:r>
            <a:r>
              <a:rPr kumimoji="1" lang="en-US" altLang="ja-JP" dirty="0"/>
              <a:t>OASE</a:t>
            </a:r>
            <a:r>
              <a:rPr kumimoji="1" lang="ja-JP" altLang="en-US" dirty="0"/>
              <a:t>事前設定フロー　「アクション先の設定」</a:t>
            </a:r>
          </a:p>
        </p:txBody>
      </p:sp>
      <p:sp>
        <p:nvSpPr>
          <p:cNvPr id="3" name="コンテンツ プレースホルダー 2"/>
          <p:cNvSpPr>
            <a:spLocks noGrp="1"/>
          </p:cNvSpPr>
          <p:nvPr>
            <p:ph sz="quarter" idx="10"/>
          </p:nvPr>
        </p:nvSpPr>
        <p:spPr/>
        <p:txBody>
          <a:bodyPr/>
          <a:lstStyle/>
          <a:p>
            <a:r>
              <a:rPr kumimoji="1" lang="ja-JP" altLang="en-US" dirty="0"/>
              <a:t>「</a:t>
            </a:r>
            <a:r>
              <a:rPr kumimoji="1" lang="en-US" altLang="ja-JP" b="1" dirty="0"/>
              <a:t>ServiceNow</a:t>
            </a:r>
            <a:r>
              <a:rPr kumimoji="1" lang="ja-JP" altLang="en-US" b="1" dirty="0"/>
              <a:t>」の接続情報の登録</a:t>
            </a:r>
            <a:endParaRPr kumimoji="1" lang="en-US" altLang="ja-JP" b="1" dirty="0"/>
          </a:p>
          <a:p>
            <a:pPr indent="0">
              <a:buNone/>
            </a:pPr>
            <a:r>
              <a:rPr kumimoji="1" lang="en-US" altLang="ja-JP" sz="1600" dirty="0"/>
              <a:t>OASE</a:t>
            </a:r>
            <a:r>
              <a:rPr kumimoji="1" lang="ja-JP" altLang="en-US" sz="1600" dirty="0"/>
              <a:t>の「アクション設定」画面から連携したい</a:t>
            </a:r>
            <a:r>
              <a:rPr kumimoji="1" lang="en-US" altLang="ja-JP" sz="1600" dirty="0"/>
              <a:t>ServiceNow</a:t>
            </a:r>
            <a:r>
              <a:rPr lang="ja-JP" altLang="en-US" sz="1600" dirty="0"/>
              <a:t>の</a:t>
            </a:r>
            <a:r>
              <a:rPr kumimoji="1" lang="ja-JP" altLang="en-US" sz="1600" dirty="0"/>
              <a:t>情報を登録します。</a:t>
            </a:r>
            <a:endParaRPr kumimoji="1" lang="en-US" altLang="ja-JP" sz="1600" dirty="0"/>
          </a:p>
          <a:p>
            <a:pPr marL="0" indent="0">
              <a:buNone/>
            </a:pPr>
            <a:endParaRPr lang="en-US" altLang="ja-JP" dirty="0"/>
          </a:p>
        </p:txBody>
      </p:sp>
      <p:graphicFrame>
        <p:nvGraphicFramePr>
          <p:cNvPr id="10" name="表 9"/>
          <p:cNvGraphicFramePr>
            <a:graphicFrameLocks noGrp="1"/>
          </p:cNvGraphicFramePr>
          <p:nvPr>
            <p:extLst>
              <p:ext uri="{D42A27DB-BD31-4B8C-83A1-F6EECF244321}">
                <p14:modId xmlns:p14="http://schemas.microsoft.com/office/powerpoint/2010/main" val="1666584753"/>
              </p:ext>
            </p:extLst>
          </p:nvPr>
        </p:nvGraphicFramePr>
        <p:xfrm>
          <a:off x="6456050" y="3456378"/>
          <a:ext cx="5207261" cy="2682528"/>
        </p:xfrm>
        <a:graphic>
          <a:graphicData uri="http://schemas.openxmlformats.org/drawingml/2006/table">
            <a:tbl>
              <a:tblPr firstRow="1" bandRow="1">
                <a:tableStyleId>{5C22544A-7EE6-4342-B048-85BDC9FD1C3A}</a:tableStyleId>
              </a:tblPr>
              <a:tblGrid>
                <a:gridCol w="1416776">
                  <a:extLst>
                    <a:ext uri="{9D8B030D-6E8A-4147-A177-3AD203B41FA5}">
                      <a16:colId xmlns:a16="http://schemas.microsoft.com/office/drawing/2014/main" val="2068615160"/>
                    </a:ext>
                  </a:extLst>
                </a:gridCol>
                <a:gridCol w="3790485">
                  <a:extLst>
                    <a:ext uri="{9D8B030D-6E8A-4147-A177-3AD203B41FA5}">
                      <a16:colId xmlns:a16="http://schemas.microsoft.com/office/drawing/2014/main" val="2185847606"/>
                    </a:ext>
                  </a:extLst>
                </a:gridCol>
              </a:tblGrid>
              <a:tr h="335568">
                <a:tc>
                  <a:txBody>
                    <a:bodyPr/>
                    <a:lstStyle/>
                    <a:p>
                      <a:pPr algn="ctr"/>
                      <a:r>
                        <a:rPr kumimoji="1" lang="ja-JP" altLang="en-US" sz="1400" dirty="0">
                          <a:latin typeface="+mn-ea"/>
                          <a:ea typeface="+mn-ea"/>
                        </a:rPr>
                        <a:t>項目名</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a:txBody>
                    <a:bodyPr/>
                    <a:lstStyle/>
                    <a:p>
                      <a:pPr algn="ctr"/>
                      <a:r>
                        <a:rPr kumimoji="1" lang="ja-JP" altLang="en-US" sz="1400" dirty="0">
                          <a:latin typeface="+mn-ea"/>
                          <a:ea typeface="+mn-ea"/>
                        </a:rPr>
                        <a:t>設定値</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3940336328"/>
                  </a:ext>
                </a:extLst>
              </a:tr>
              <a:tr h="293183">
                <a:tc>
                  <a:txBody>
                    <a:bodyPr/>
                    <a:lstStyle/>
                    <a:p>
                      <a:r>
                        <a:rPr kumimoji="1" lang="ja-JP" altLang="en-US" sz="1400" dirty="0">
                          <a:latin typeface="+mn-ea"/>
                          <a:ea typeface="+mn-ea"/>
                        </a:rPr>
                        <a:t>名前</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kumimoji="1" lang="ja-JP" altLang="en-US" sz="1400" dirty="0">
                          <a:latin typeface="+mn-ea"/>
                          <a:ea typeface="+mn-ea"/>
                        </a:rPr>
                        <a:t>任意のアクション先名</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07935678"/>
                  </a:ext>
                </a:extLst>
              </a:tr>
              <a:tr h="293183">
                <a:tc>
                  <a:txBody>
                    <a:bodyPr/>
                    <a:lstStyle/>
                    <a:p>
                      <a:r>
                        <a:rPr kumimoji="1" lang="ja-JP" altLang="en-US" sz="1400" dirty="0">
                          <a:latin typeface="+mn-ea"/>
                          <a:ea typeface="+mn-ea"/>
                        </a:rPr>
                        <a:t>プロトコル</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kumimoji="1" lang="ja-JP" altLang="en-US" sz="1400" dirty="0">
                          <a:latin typeface="+mn-ea"/>
                          <a:ea typeface="+mn-ea"/>
                        </a:rPr>
                        <a:t>「</a:t>
                      </a:r>
                      <a:r>
                        <a:rPr kumimoji="1" lang="en-US" altLang="ja-JP" sz="1400" dirty="0">
                          <a:latin typeface="+mn-ea"/>
                          <a:ea typeface="+mn-ea"/>
                        </a:rPr>
                        <a:t>http</a:t>
                      </a:r>
                      <a:r>
                        <a:rPr kumimoji="1" lang="ja-JP" altLang="en-US" sz="1400" dirty="0">
                          <a:latin typeface="+mn-ea"/>
                          <a:ea typeface="+mn-ea"/>
                        </a:rPr>
                        <a:t>」または「</a:t>
                      </a:r>
                      <a:r>
                        <a:rPr kumimoji="1" lang="en-US" altLang="ja-JP" sz="1400" dirty="0">
                          <a:latin typeface="+mn-ea"/>
                          <a:ea typeface="+mn-ea"/>
                        </a:rPr>
                        <a:t>https</a:t>
                      </a:r>
                      <a:r>
                        <a:rPr kumimoji="1" lang="ja-JP" altLang="en-US" sz="1400" dirty="0">
                          <a:latin typeface="+mn-ea"/>
                          <a:ea typeface="+mn-ea"/>
                        </a:rPr>
                        <a:t>」を選択</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01227713"/>
                  </a:ext>
                </a:extLst>
              </a:tr>
              <a:tr h="293183">
                <a:tc>
                  <a:txBody>
                    <a:bodyPr/>
                    <a:lstStyle/>
                    <a:p>
                      <a:r>
                        <a:rPr kumimoji="1" lang="ja-JP" altLang="en-US" sz="1400" dirty="0">
                          <a:latin typeface="+mn-ea"/>
                          <a:ea typeface="+mn-ea"/>
                        </a:rPr>
                        <a:t>ホスト</a:t>
                      </a:r>
                      <a:r>
                        <a:rPr kumimoji="1" lang="en-US" altLang="ja-JP" sz="1400" dirty="0">
                          <a:latin typeface="+mn-ea"/>
                          <a:ea typeface="+mn-ea"/>
                        </a:rPr>
                        <a:t>/IP</a:t>
                      </a:r>
                      <a:endParaRPr kumimoji="1" lang="ja-JP" altLang="en-US" sz="1400" dirty="0">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kumimoji="1" lang="en-US" altLang="ja-JP" sz="1400" b="0" i="0" kern="1200" dirty="0" err="1">
                          <a:solidFill>
                            <a:schemeClr val="dk1"/>
                          </a:solidFill>
                          <a:effectLst/>
                          <a:latin typeface="+mn-lt"/>
                          <a:ea typeface="+mn-ea"/>
                          <a:cs typeface="+mn-cs"/>
                        </a:rPr>
                        <a:t>ServiceNow</a:t>
                      </a:r>
                      <a:r>
                        <a:rPr kumimoji="1" lang="ja-JP" altLang="en-US" sz="1400" b="0" i="0" kern="1200" dirty="0">
                          <a:solidFill>
                            <a:schemeClr val="dk1"/>
                          </a:solidFill>
                          <a:effectLst/>
                          <a:latin typeface="+mn-lt"/>
                          <a:ea typeface="+mn-ea"/>
                          <a:cs typeface="+mn-cs"/>
                        </a:rPr>
                        <a:t>インスタンスの</a:t>
                      </a:r>
                      <a:r>
                        <a:rPr kumimoji="1" lang="en-US" altLang="ja-JP" sz="1400" b="0" i="0" kern="1200" dirty="0">
                          <a:solidFill>
                            <a:schemeClr val="dk1"/>
                          </a:solidFill>
                          <a:effectLst/>
                          <a:latin typeface="+mn-lt"/>
                          <a:ea typeface="+mn-ea"/>
                          <a:cs typeface="+mn-cs"/>
                        </a:rPr>
                        <a:t>FQDN</a:t>
                      </a:r>
                      <a:br>
                        <a:rPr kumimoji="1" lang="en-US" altLang="ja-JP" sz="1400" dirty="0">
                          <a:solidFill>
                            <a:srgbClr val="FF0000"/>
                          </a:solidFill>
                          <a:latin typeface="+mn-ea"/>
                          <a:ea typeface="+mn-ea"/>
                        </a:rPr>
                      </a:br>
                      <a:r>
                        <a:rPr kumimoji="1" lang="ja-JP" altLang="en-US" sz="1400" dirty="0">
                          <a:latin typeface="+mn-ea"/>
                          <a:ea typeface="+mn-ea"/>
                        </a:rPr>
                        <a:t>例：</a:t>
                      </a:r>
                      <a:r>
                        <a:rPr kumimoji="1" lang="en-US" altLang="ja-JP" sz="1400" dirty="0">
                          <a:latin typeface="+mn-ea"/>
                          <a:ea typeface="+mn-ea"/>
                        </a:rPr>
                        <a:t>devXXXXX.service-now.com</a:t>
                      </a:r>
                      <a:endParaRPr kumimoji="1" lang="ja-JP" altLang="en-US" sz="14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468915487"/>
                  </a:ext>
                </a:extLst>
              </a:tr>
              <a:tr h="293183">
                <a:tc>
                  <a:txBody>
                    <a:bodyPr/>
                    <a:lstStyle/>
                    <a:p>
                      <a:r>
                        <a:rPr kumimoji="1" lang="ja-JP" altLang="en-US" sz="1400" dirty="0">
                          <a:latin typeface="+mn-ea"/>
                          <a:ea typeface="+mn-ea"/>
                        </a:rPr>
                        <a:t>ポート</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kumimoji="1" lang="ja-JP" altLang="en-US" sz="1400" dirty="0">
                          <a:latin typeface="+mn-ea"/>
                          <a:ea typeface="+mn-ea"/>
                        </a:rPr>
                        <a:t>「</a:t>
                      </a:r>
                      <a:r>
                        <a:rPr kumimoji="1" lang="en-US" altLang="ja-JP" sz="1400" dirty="0">
                          <a:latin typeface="+mn-ea"/>
                          <a:ea typeface="+mn-ea"/>
                        </a:rPr>
                        <a:t>http</a:t>
                      </a:r>
                      <a:r>
                        <a:rPr kumimoji="1" lang="ja-JP" altLang="en-US" sz="1400" dirty="0">
                          <a:latin typeface="+mn-ea"/>
                          <a:ea typeface="+mn-ea"/>
                        </a:rPr>
                        <a:t>」または「</a:t>
                      </a:r>
                      <a:r>
                        <a:rPr kumimoji="1" lang="en-US" altLang="ja-JP" sz="1400" dirty="0">
                          <a:latin typeface="+mn-ea"/>
                          <a:ea typeface="+mn-ea"/>
                        </a:rPr>
                        <a:t>https</a:t>
                      </a:r>
                      <a:r>
                        <a:rPr kumimoji="1" lang="ja-JP" altLang="en-US" sz="1400" dirty="0">
                          <a:latin typeface="+mn-ea"/>
                          <a:ea typeface="+mn-ea"/>
                        </a:rPr>
                        <a:t>」のポート番号</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0755116"/>
                  </a:ext>
                </a:extLst>
              </a:tr>
              <a:tr h="293183">
                <a:tc>
                  <a:txBody>
                    <a:bodyPr/>
                    <a:lstStyle/>
                    <a:p>
                      <a:r>
                        <a:rPr kumimoji="1" lang="ja-JP" altLang="en-US" sz="1400" dirty="0">
                          <a:latin typeface="+mn-ea"/>
                          <a:ea typeface="+mn-ea"/>
                        </a:rPr>
                        <a:t>ユーザ名</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kumimoji="1" lang="en-US" altLang="ja-JP" sz="1400" dirty="0">
                          <a:latin typeface="+mn-ea"/>
                          <a:ea typeface="+mn-ea"/>
                        </a:rPr>
                        <a:t>ServiceNow</a:t>
                      </a:r>
                      <a:r>
                        <a:rPr kumimoji="1" lang="ja-JP" altLang="en-US" sz="1400" dirty="0">
                          <a:latin typeface="+mn-ea"/>
                          <a:ea typeface="+mn-ea"/>
                        </a:rPr>
                        <a:t>利用時のユーザ名を入力</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796260077"/>
                  </a:ext>
                </a:extLst>
              </a:tr>
              <a:tr h="293183">
                <a:tc>
                  <a:txBody>
                    <a:bodyPr/>
                    <a:lstStyle/>
                    <a:p>
                      <a:r>
                        <a:rPr kumimoji="1" lang="ja-JP" altLang="en-US" sz="1400" dirty="0">
                          <a:latin typeface="+mn-ea"/>
                          <a:ea typeface="+mn-ea"/>
                        </a:rPr>
                        <a:t>パスワード</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kumimoji="1" lang="ja-JP" altLang="en-US" sz="1400" dirty="0">
                          <a:latin typeface="+mn-ea"/>
                          <a:ea typeface="+mn-ea"/>
                        </a:rPr>
                        <a:t>上記ユーザのパスワード</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20525123"/>
                  </a:ext>
                </a:extLst>
              </a:tr>
              <a:tr h="293183">
                <a:tc>
                  <a:txBody>
                    <a:bodyPr/>
                    <a:lstStyle/>
                    <a:p>
                      <a:r>
                        <a:rPr kumimoji="1" lang="ja-JP" altLang="en-US" sz="1400" dirty="0">
                          <a:latin typeface="+mn-ea"/>
                          <a:ea typeface="+mn-ea"/>
                        </a:rPr>
                        <a:t>プロキシ</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r>
                        <a:rPr kumimoji="1" lang="ja-JP" altLang="en-US" sz="1400" dirty="0">
                          <a:latin typeface="+mn-ea"/>
                          <a:ea typeface="+mn-ea"/>
                        </a:rPr>
                        <a:t>通信に用いるプロキシを入力（任意）</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3761374664"/>
                  </a:ext>
                </a:extLst>
              </a:tr>
            </a:tbl>
          </a:graphicData>
        </a:graphic>
      </p:graphicFrame>
      <p:sp>
        <p:nvSpPr>
          <p:cNvPr id="11" name="テキスト ボックス 10"/>
          <p:cNvSpPr txBox="1"/>
          <p:nvPr/>
        </p:nvSpPr>
        <p:spPr>
          <a:xfrm>
            <a:off x="1055300" y="2496311"/>
            <a:ext cx="4176580" cy="369332"/>
          </a:xfrm>
          <a:prstGeom prst="rect">
            <a:avLst/>
          </a:prstGeom>
          <a:noFill/>
        </p:spPr>
        <p:txBody>
          <a:bodyPr wrap="square" rtlCol="0">
            <a:spAutoFit/>
          </a:bodyPr>
          <a:lstStyle/>
          <a:p>
            <a:pPr algn="ctr"/>
            <a:r>
              <a:rPr kumimoji="1" lang="en-US" altLang="ja-JP" b="1" dirty="0"/>
              <a:t>OASE</a:t>
            </a:r>
            <a:r>
              <a:rPr kumimoji="1" lang="ja-JP" altLang="en-US" b="1" dirty="0"/>
              <a:t>の「アクション設定」画面</a:t>
            </a:r>
          </a:p>
        </p:txBody>
      </p:sp>
      <p:pic>
        <p:nvPicPr>
          <p:cNvPr id="5" name="図 4"/>
          <p:cNvPicPr>
            <a:picLocks noChangeAspect="1"/>
          </p:cNvPicPr>
          <p:nvPr/>
        </p:nvPicPr>
        <p:blipFill rotWithShape="1">
          <a:blip r:embed="rId2"/>
          <a:srcRect t="1670" r="373"/>
          <a:stretch/>
        </p:blipFill>
        <p:spPr>
          <a:xfrm>
            <a:off x="621957" y="2996940"/>
            <a:ext cx="5043265" cy="3141966"/>
          </a:xfrm>
          <a:prstGeom prst="rect">
            <a:avLst/>
          </a:prstGeom>
        </p:spPr>
      </p:pic>
    </p:spTree>
    <p:extLst>
      <p:ext uri="{BB962C8B-B14F-4D97-AF65-F5344CB8AC3E}">
        <p14:creationId xmlns:p14="http://schemas.microsoft.com/office/powerpoint/2010/main" val="274072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31380" y="116541"/>
            <a:ext cx="7344000" cy="405683"/>
          </a:xfrm>
        </p:spPr>
        <p:txBody>
          <a:bodyPr/>
          <a:lstStyle/>
          <a:p>
            <a:r>
              <a:rPr kumimoji="1" lang="ja-JP" altLang="en-US" dirty="0"/>
              <a:t>目次</a:t>
            </a:r>
          </a:p>
        </p:txBody>
      </p:sp>
      <p:sp>
        <p:nvSpPr>
          <p:cNvPr id="4" name="正方形/長方形 3"/>
          <p:cNvSpPr/>
          <p:nvPr/>
        </p:nvSpPr>
        <p:spPr bwMode="auto">
          <a:xfrm>
            <a:off x="1631298" y="522116"/>
            <a:ext cx="7345020" cy="6335884"/>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a:pPr>
            <a:r>
              <a:rPr lang="ja-JP" altLang="en-US" dirty="0">
                <a:latin typeface="+mn-ea"/>
              </a:rPr>
              <a:t>はじめに</a:t>
            </a:r>
            <a:endParaRPr lang="en-US" altLang="ja-JP" dirty="0">
              <a:latin typeface="+mn-ea"/>
            </a:endParaRPr>
          </a:p>
          <a:p>
            <a:r>
              <a:rPr lang="ja-JP" altLang="en-US" sz="1400" dirty="0">
                <a:latin typeface="+mn-ea"/>
              </a:rPr>
              <a:t>　　</a:t>
            </a:r>
            <a:r>
              <a:rPr lang="en-US" altLang="ja-JP" sz="1400" dirty="0">
                <a:latin typeface="+mn-ea"/>
              </a:rPr>
              <a:t>1.1</a:t>
            </a:r>
            <a:r>
              <a:rPr lang="ja-JP" altLang="en-US" sz="1400" dirty="0">
                <a:latin typeface="+mn-ea"/>
              </a:rPr>
              <a:t>　</a:t>
            </a:r>
            <a:r>
              <a:rPr lang="ja-JP" altLang="en-US" sz="1400" dirty="0">
                <a:latin typeface="+mn-ea"/>
                <a:hlinkClick r:id="rId2" action="ppaction://hlinksldjump"/>
              </a:rPr>
              <a:t>はじめに</a:t>
            </a:r>
            <a:endParaRPr lang="en-US" altLang="ja-JP" sz="1400" dirty="0">
              <a:latin typeface="+mn-ea"/>
            </a:endParaRPr>
          </a:p>
          <a:p>
            <a:r>
              <a:rPr lang="ja-JP" altLang="en-US" sz="1400" dirty="0">
                <a:latin typeface="+mn-ea"/>
              </a:rPr>
              <a:t>　　</a:t>
            </a:r>
            <a:r>
              <a:rPr lang="en-US" altLang="ja-JP" sz="1400" dirty="0"/>
              <a:t>1.2</a:t>
            </a:r>
            <a:r>
              <a:rPr lang="ja-JP" altLang="en-US" sz="1400" dirty="0"/>
              <a:t>　</a:t>
            </a:r>
            <a:r>
              <a:rPr lang="en-US" altLang="ja-JP" sz="1400" dirty="0">
                <a:hlinkClick r:id="rId3" action="ppaction://hlinksldjump"/>
              </a:rPr>
              <a:t>Service Now</a:t>
            </a:r>
            <a:r>
              <a:rPr lang="ja-JP" altLang="en-US" sz="1400" dirty="0">
                <a:hlinkClick r:id="rId3" action="ppaction://hlinksldjump"/>
              </a:rPr>
              <a:t>連携</a:t>
            </a:r>
            <a:r>
              <a:rPr lang="en-US" altLang="ja-JP" sz="1400" dirty="0">
                <a:hlinkClick r:id="rId3" action="ppaction://hlinksldjump"/>
              </a:rPr>
              <a:t>【</a:t>
            </a:r>
            <a:r>
              <a:rPr lang="ja-JP" altLang="en-US" sz="1400" dirty="0">
                <a:hlinkClick r:id="rId3" action="ppaction://hlinksldjump"/>
              </a:rPr>
              <a:t>座学</a:t>
            </a:r>
            <a:r>
              <a:rPr lang="en-US" altLang="ja-JP" sz="1400" dirty="0">
                <a:hlinkClick r:id="rId3" action="ppaction://hlinksldjump"/>
              </a:rPr>
              <a:t>】</a:t>
            </a:r>
            <a:r>
              <a:rPr lang="ja-JP" altLang="en-US" sz="1400" dirty="0">
                <a:hlinkClick r:id="rId3" action="ppaction://hlinksldjump"/>
              </a:rPr>
              <a:t>について</a:t>
            </a:r>
            <a:endParaRPr lang="en-US" altLang="ja-JP" sz="1400" dirty="0"/>
          </a:p>
          <a:p>
            <a:pPr lvl="1"/>
            <a:endParaRPr lang="en-US" altLang="ja-JP" dirty="0">
              <a:latin typeface="+mn-ea"/>
            </a:endParaRPr>
          </a:p>
          <a:p>
            <a:pPr marL="342900" indent="-342900">
              <a:buFont typeface="+mj-lt"/>
              <a:buAutoNum type="arabicPeriod" startAt="2"/>
            </a:pPr>
            <a:r>
              <a:rPr lang="en-US" altLang="ja-JP" dirty="0">
                <a:latin typeface="+mn-ea"/>
              </a:rPr>
              <a:t>ServiceNow</a:t>
            </a:r>
            <a:r>
              <a:rPr lang="ja-JP" altLang="en-US" dirty="0">
                <a:latin typeface="+mn-ea"/>
              </a:rPr>
              <a:t>連携機能 </a:t>
            </a:r>
            <a:endParaRPr lang="en-US" altLang="ja-JP" dirty="0">
              <a:latin typeface="+mn-ea"/>
            </a:endParaRPr>
          </a:p>
          <a:p>
            <a:r>
              <a:rPr lang="ja-JP" altLang="en-US" sz="1400" dirty="0">
                <a:latin typeface="+mn-ea"/>
              </a:rPr>
              <a:t>　　</a:t>
            </a:r>
            <a:r>
              <a:rPr lang="en-US" altLang="ja-JP" sz="1400" dirty="0">
                <a:latin typeface="+mn-ea"/>
              </a:rPr>
              <a:t>2.1</a:t>
            </a:r>
            <a:r>
              <a:rPr lang="ja-JP" altLang="en-US" sz="1400" dirty="0">
                <a:latin typeface="+mn-ea"/>
              </a:rPr>
              <a:t>　</a:t>
            </a:r>
            <a:r>
              <a:rPr lang="en-US" altLang="ja-JP" sz="1400" dirty="0">
                <a:hlinkClick r:id="rId4" action="ppaction://hlinksldjump"/>
              </a:rPr>
              <a:t>ServiceNow</a:t>
            </a:r>
            <a:r>
              <a:rPr lang="ja-JP" altLang="en-US" sz="1400" dirty="0">
                <a:hlinkClick r:id="rId4" action="ppaction://hlinksldjump"/>
              </a:rPr>
              <a:t>とは</a:t>
            </a:r>
            <a:endParaRPr lang="en-US" altLang="ja-JP" sz="1400" dirty="0"/>
          </a:p>
          <a:p>
            <a:r>
              <a:rPr lang="ja-JP" altLang="en-US" sz="1400" dirty="0">
                <a:latin typeface="+mn-ea"/>
              </a:rPr>
              <a:t>      </a:t>
            </a:r>
            <a:r>
              <a:rPr lang="en-US" altLang="ja-JP" sz="1400" dirty="0">
                <a:latin typeface="+mn-ea"/>
              </a:rPr>
              <a:t>2.2</a:t>
            </a:r>
            <a:r>
              <a:rPr lang="ja-JP" altLang="en-US" sz="1400" dirty="0">
                <a:latin typeface="+mn-ea"/>
              </a:rPr>
              <a:t>　</a:t>
            </a:r>
            <a:r>
              <a:rPr lang="en-US" altLang="ja-JP" sz="1400" dirty="0">
                <a:hlinkClick r:id="rId5" action="ppaction://hlinksldjump"/>
              </a:rPr>
              <a:t>ServiceNow</a:t>
            </a:r>
            <a:r>
              <a:rPr lang="ja-JP" altLang="en-US" sz="1400" dirty="0">
                <a:hlinkClick r:id="rId5" action="ppaction://hlinksldjump"/>
              </a:rPr>
              <a:t>連携機能</a:t>
            </a:r>
            <a:endParaRPr lang="en-US" altLang="ja-JP" sz="1400" dirty="0"/>
          </a:p>
          <a:p>
            <a:r>
              <a:rPr lang="ja-JP" altLang="en-US" sz="1400" dirty="0"/>
              <a:t>　</a:t>
            </a:r>
            <a:endParaRPr lang="en-US" altLang="ja-JP" dirty="0">
              <a:latin typeface="+mn-ea"/>
            </a:endParaRPr>
          </a:p>
          <a:p>
            <a:pPr marL="342900" indent="-342900">
              <a:buFont typeface="+mj-lt"/>
              <a:buAutoNum type="arabicPeriod" startAt="3"/>
            </a:pPr>
            <a:r>
              <a:rPr lang="ja-JP" altLang="en-US" dirty="0">
                <a:latin typeface="+mn-ea"/>
              </a:rPr>
              <a:t>フロー説明</a:t>
            </a:r>
            <a:endParaRPr lang="en-US" altLang="ja-JP" dirty="0">
              <a:latin typeface="+mn-ea"/>
            </a:endParaRPr>
          </a:p>
          <a:p>
            <a:r>
              <a:rPr lang="ja-JP" altLang="en-US" sz="1400" dirty="0">
                <a:latin typeface="+mn-ea"/>
              </a:rPr>
              <a:t>　　</a:t>
            </a:r>
            <a:r>
              <a:rPr lang="en-US" altLang="ja-JP" sz="1400" dirty="0">
                <a:latin typeface="+mn-ea"/>
              </a:rPr>
              <a:t>3.1</a:t>
            </a:r>
            <a:r>
              <a:rPr lang="ja-JP" altLang="en-US" sz="1400" dirty="0">
                <a:latin typeface="+mn-ea"/>
              </a:rPr>
              <a:t>　</a:t>
            </a:r>
            <a:r>
              <a:rPr lang="en-US" altLang="ja-JP" sz="1400" dirty="0">
                <a:hlinkClick r:id="rId6" action="ppaction://hlinksldjump"/>
              </a:rPr>
              <a:t>OASE</a:t>
            </a:r>
            <a:r>
              <a:rPr lang="ja-JP" altLang="en-US" sz="1400" dirty="0">
                <a:hlinkClick r:id="rId6" action="ppaction://hlinksldjump"/>
              </a:rPr>
              <a:t>事前設定フロー</a:t>
            </a:r>
            <a:endParaRPr lang="en-US" altLang="ja-JP" sz="1400" dirty="0"/>
          </a:p>
          <a:p>
            <a:r>
              <a:rPr lang="en-US" altLang="ja-JP" sz="1400" dirty="0"/>
              <a:t>      3.2</a:t>
            </a:r>
            <a:r>
              <a:rPr lang="ja-JP" altLang="en-US" sz="1400" dirty="0"/>
              <a:t>　</a:t>
            </a:r>
            <a:r>
              <a:rPr lang="en-US" altLang="ja-JP" sz="1400" dirty="0">
                <a:hlinkClick r:id="rId7" action="ppaction://hlinksldjump"/>
              </a:rPr>
              <a:t>OASE</a:t>
            </a:r>
            <a:r>
              <a:rPr lang="ja-JP" altLang="en-US" sz="1400" dirty="0">
                <a:hlinkClick r:id="rId7" action="ppaction://hlinksldjump"/>
              </a:rPr>
              <a:t>運用フロー</a:t>
            </a:r>
            <a:endParaRPr lang="en-US" altLang="ja-JP" sz="1400" dirty="0"/>
          </a:p>
          <a:p>
            <a:r>
              <a:rPr lang="en-US" altLang="ja-JP" sz="1400" dirty="0"/>
              <a:t>      3.3</a:t>
            </a:r>
            <a:r>
              <a:rPr lang="ja-JP" altLang="en-US" sz="1400" dirty="0"/>
              <a:t>　</a:t>
            </a:r>
            <a:r>
              <a:rPr lang="en-US" altLang="ja-JP" sz="1400" dirty="0">
                <a:hlinkClick r:id="rId5" action="ppaction://hlinksldjump"/>
              </a:rPr>
              <a:t>OASE</a:t>
            </a:r>
            <a:r>
              <a:rPr lang="ja-JP" altLang="en-US" sz="1400" dirty="0">
                <a:hlinkClick r:id="rId5" action="ppaction://hlinksldjump"/>
              </a:rPr>
              <a:t>事前設定フロー「アクション先の設定」</a:t>
            </a:r>
            <a:endParaRPr lang="en-US" altLang="ja-JP" sz="1400" dirty="0"/>
          </a:p>
          <a:p>
            <a:r>
              <a:rPr lang="en-US" altLang="ja-JP" sz="1400" dirty="0"/>
              <a:t>      3.4</a:t>
            </a:r>
            <a:r>
              <a:rPr lang="ja-JP" altLang="en-US" sz="1400" dirty="0"/>
              <a:t>　</a:t>
            </a:r>
            <a:r>
              <a:rPr lang="en-US" altLang="ja-JP" sz="1400" dirty="0">
                <a:hlinkClick r:id="rId8" action="ppaction://hlinksldjump"/>
              </a:rPr>
              <a:t>OASE</a:t>
            </a:r>
            <a:r>
              <a:rPr lang="ja-JP" altLang="en-US" sz="1400" dirty="0">
                <a:hlinkClick r:id="rId8" action="ppaction://hlinksldjump"/>
              </a:rPr>
              <a:t>事前設定フロー「ディシジョンテーブルの作成」</a:t>
            </a:r>
            <a:endParaRPr lang="en-US" altLang="ja-JP" sz="1400" dirty="0"/>
          </a:p>
          <a:p>
            <a:r>
              <a:rPr lang="ja-JP" altLang="en-US" sz="1400" dirty="0"/>
              <a:t>      </a:t>
            </a:r>
            <a:r>
              <a:rPr lang="en-US" altLang="ja-JP" sz="1400" dirty="0"/>
              <a:t>3.5</a:t>
            </a:r>
            <a:r>
              <a:rPr lang="ja-JP" altLang="en-US" sz="1400" dirty="0"/>
              <a:t>   </a:t>
            </a:r>
            <a:r>
              <a:rPr lang="en-US" altLang="ja-JP" sz="1400" dirty="0">
                <a:hlinkClick r:id="rId9" action="ppaction://hlinksldjump"/>
              </a:rPr>
              <a:t>OASE</a:t>
            </a:r>
            <a:r>
              <a:rPr lang="ja-JP" altLang="en-US" sz="1400" dirty="0">
                <a:hlinkClick r:id="rId9" action="ppaction://hlinksldjump"/>
              </a:rPr>
              <a:t>運用フロー「ディシジョンテーブルファイルの作成」</a:t>
            </a:r>
            <a:endParaRPr lang="en-US" altLang="ja-JP" sz="1400" dirty="0"/>
          </a:p>
          <a:p>
            <a:endParaRPr lang="en-US" altLang="ja-JP" sz="1400" dirty="0"/>
          </a:p>
          <a:p>
            <a:r>
              <a:rPr lang="en-US" altLang="ja-JP" sz="1400" dirty="0">
                <a:latin typeface="+mn-ea"/>
              </a:rPr>
              <a:t>        </a:t>
            </a:r>
          </a:p>
          <a:p>
            <a:endParaRPr lang="ja-JP" altLang="en-US" dirty="0">
              <a:latin typeface="+mn-ea"/>
            </a:endParaRPr>
          </a:p>
          <a:p>
            <a:pPr lvl="1"/>
            <a:endParaRPr lang="en-US" altLang="ja-JP" sz="1400" dirty="0">
              <a:latin typeface="+mn-ea"/>
            </a:endParaRPr>
          </a:p>
          <a:p>
            <a:pPr lvl="1"/>
            <a:endParaRPr lang="en-US" altLang="ja-JP" sz="1400" dirty="0">
              <a:latin typeface="+mn-ea"/>
            </a:endParaRPr>
          </a:p>
          <a:p>
            <a:pPr marL="342900" indent="-342900">
              <a:buFont typeface="+mj-lt"/>
              <a:buAutoNum type="arabicPeriod" startAt="3"/>
            </a:pPr>
            <a:endParaRPr lang="ja-JP" altLang="en-US" dirty="0">
              <a:latin typeface="+mn-ea"/>
            </a:endParaRPr>
          </a:p>
          <a:p>
            <a:endParaRPr lang="en-US" altLang="ja-JP" sz="1400" dirty="0">
              <a:latin typeface="+mn-ea"/>
            </a:endParaRPr>
          </a:p>
          <a:p>
            <a:pPr lvl="1"/>
            <a:endParaRPr lang="en-US" altLang="ja-JP" sz="1400" dirty="0">
              <a:latin typeface="+mn-ea"/>
            </a:endParaRPr>
          </a:p>
          <a:p>
            <a:pPr lvl="1"/>
            <a:endParaRPr lang="en-US" altLang="ja-JP" sz="1400" dirty="0">
              <a:latin typeface="+mn-ea"/>
            </a:endParaRPr>
          </a:p>
        </p:txBody>
      </p:sp>
    </p:spTree>
    <p:extLst>
      <p:ext uri="{BB962C8B-B14F-4D97-AF65-F5344CB8AC3E}">
        <p14:creationId xmlns:p14="http://schemas.microsoft.com/office/powerpoint/2010/main" val="471953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3.4</a:t>
            </a:r>
            <a:r>
              <a:rPr kumimoji="1" lang="ja-JP" altLang="en-US" dirty="0"/>
              <a:t>　</a:t>
            </a:r>
            <a:r>
              <a:rPr kumimoji="1" lang="en-US" altLang="ja-JP" dirty="0"/>
              <a:t>OASE</a:t>
            </a:r>
            <a:r>
              <a:rPr kumimoji="1" lang="ja-JP" altLang="en-US" dirty="0"/>
              <a:t>事前設定フロー　「ディシジョンテーブルの作成」</a:t>
            </a:r>
          </a:p>
        </p:txBody>
      </p:sp>
      <p:sp>
        <p:nvSpPr>
          <p:cNvPr id="3" name="コンテンツ プレースホルダー 2"/>
          <p:cNvSpPr>
            <a:spLocks noGrp="1"/>
          </p:cNvSpPr>
          <p:nvPr>
            <p:ph sz="quarter" idx="10"/>
          </p:nvPr>
        </p:nvSpPr>
        <p:spPr/>
        <p:txBody>
          <a:bodyPr>
            <a:normAutofit/>
          </a:bodyPr>
          <a:lstStyle/>
          <a:p>
            <a:r>
              <a:rPr kumimoji="1" lang="ja-JP" altLang="en-US" b="1" dirty="0"/>
              <a:t>ディシジョンテーブルから</a:t>
            </a:r>
            <a:r>
              <a:rPr kumimoji="1" lang="en-US" altLang="ja-JP" b="1" dirty="0"/>
              <a:t>ServiceNow</a:t>
            </a:r>
            <a:r>
              <a:rPr kumimoji="1" lang="ja-JP" altLang="en-US" b="1" dirty="0"/>
              <a:t>と連携する</a:t>
            </a:r>
            <a:endParaRPr lang="en-US" altLang="ja-JP" b="1" dirty="0"/>
          </a:p>
          <a:p>
            <a:pPr indent="0">
              <a:buNone/>
            </a:pPr>
            <a:endParaRPr lang="en-US" altLang="ja-JP" sz="1600" b="1" dirty="0"/>
          </a:p>
          <a:p>
            <a:pPr marL="465750" indent="-285750">
              <a:buFont typeface="Wingdings" panose="05000000000000000000" pitchFamily="2" charset="2"/>
              <a:buChar char="l"/>
            </a:pPr>
            <a:r>
              <a:rPr lang="ja-JP" altLang="en-US" sz="1600" b="1" dirty="0"/>
              <a:t>ディシジョンテーブルを作成する</a:t>
            </a:r>
            <a:endParaRPr lang="en-US" altLang="ja-JP" sz="1600" b="1" dirty="0"/>
          </a:p>
          <a:p>
            <a:pPr indent="0">
              <a:buNone/>
            </a:pPr>
            <a:r>
              <a:rPr lang="en-US" altLang="ja-JP" sz="1600" dirty="0"/>
              <a:t>ServiceNow</a:t>
            </a:r>
            <a:r>
              <a:rPr lang="ja-JP" altLang="en-US" sz="1600" dirty="0"/>
              <a:t>連携においても、他の機能と同様にディシジョンテーブルを作成します。</a:t>
            </a:r>
            <a:endParaRPr lang="en-US" altLang="ja-JP" sz="1600" dirty="0"/>
          </a:p>
          <a:p>
            <a:pPr indent="0">
              <a:buNone/>
            </a:pPr>
            <a:r>
              <a:rPr lang="ja-JP" altLang="en-US" sz="1600" dirty="0">
                <a:latin typeface="+mn-ea"/>
              </a:rPr>
              <a:t>ルール </a:t>
            </a:r>
            <a:r>
              <a:rPr lang="en-US" altLang="ja-JP" sz="1600" dirty="0">
                <a:latin typeface="+mn-ea"/>
              </a:rPr>
              <a:t>&gt; </a:t>
            </a:r>
            <a:r>
              <a:rPr lang="ja-JP" altLang="en-US" sz="1600" dirty="0">
                <a:latin typeface="+mn-ea"/>
              </a:rPr>
              <a:t>ディシジョンテーブル画面から新規追加を押下し、「基本情報・権限」</a:t>
            </a:r>
            <a:endParaRPr lang="en-US" altLang="ja-JP" sz="1600" dirty="0">
              <a:latin typeface="+mn-ea"/>
            </a:endParaRPr>
          </a:p>
          <a:p>
            <a:pPr indent="0">
              <a:buNone/>
            </a:pPr>
            <a:r>
              <a:rPr lang="ja-JP" altLang="en-US" sz="1600" dirty="0">
                <a:latin typeface="+mn-ea"/>
              </a:rPr>
              <a:t>「条件式」「未知事象通知」タブで入力を行います。</a:t>
            </a:r>
            <a:endParaRPr lang="en-US" altLang="ja-JP" sz="1600" dirty="0">
              <a:latin typeface="+mn-ea"/>
            </a:endParaRPr>
          </a:p>
          <a:p>
            <a:pPr indent="0">
              <a:buNone/>
            </a:pPr>
            <a:r>
              <a:rPr lang="ja-JP" altLang="en-US" sz="1600" dirty="0">
                <a:latin typeface="+mn-ea"/>
              </a:rPr>
              <a:t>詳細は</a:t>
            </a:r>
            <a:r>
              <a:rPr lang="en-US" altLang="ja-JP" sz="1600" dirty="0">
                <a:latin typeface="+mn-ea"/>
              </a:rPr>
              <a:t>OASE</a:t>
            </a:r>
            <a:r>
              <a:rPr lang="ja-JP" altLang="en-US" sz="1600" dirty="0">
                <a:latin typeface="+mn-ea"/>
              </a:rPr>
              <a:t>の公式マニュアル集である</a:t>
            </a:r>
            <a:r>
              <a:rPr lang="en-US" altLang="ja-JP" sz="1600" dirty="0">
                <a:latin typeface="+mn-ea"/>
              </a:rPr>
              <a:t>&lt;</a:t>
            </a:r>
            <a:r>
              <a:rPr lang="en-US" altLang="ja-JP" sz="1600" dirty="0">
                <a:hlinkClick r:id="rId2"/>
              </a:rPr>
              <a:t> </a:t>
            </a:r>
            <a:r>
              <a:rPr lang="en-US" altLang="ja-JP" sz="1600" dirty="0" err="1">
                <a:hlinkClick r:id="rId2"/>
              </a:rPr>
              <a:t>OASE_docs</a:t>
            </a:r>
            <a:r>
              <a:rPr lang="en-US" altLang="ja-JP" sz="1600" dirty="0">
                <a:hlinkClick r:id="rId2"/>
              </a:rPr>
              <a:t> </a:t>
            </a:r>
            <a:r>
              <a:rPr lang="en-US" altLang="ja-JP" sz="1600" dirty="0">
                <a:latin typeface="+mn-ea"/>
              </a:rPr>
              <a:t>&gt;</a:t>
            </a:r>
            <a:r>
              <a:rPr lang="ja-JP" altLang="en-US" sz="1600" dirty="0">
                <a:latin typeface="+mn-ea"/>
              </a:rPr>
              <a:t>や、</a:t>
            </a:r>
            <a:r>
              <a:rPr lang="en-US" altLang="ja-JP" sz="1600" dirty="0">
                <a:latin typeface="+mn-ea"/>
              </a:rPr>
              <a:t>&lt;</a:t>
            </a:r>
            <a:r>
              <a:rPr lang="en-US" altLang="ja-JP" sz="1600" dirty="0">
                <a:latin typeface="+mn-ea"/>
                <a:hlinkClick r:id="rId3"/>
              </a:rPr>
              <a:t>BASE</a:t>
            </a:r>
            <a:r>
              <a:rPr lang="ja-JP" altLang="en-US" sz="1600" dirty="0">
                <a:latin typeface="+mn-ea"/>
                <a:hlinkClick r:id="rId3"/>
              </a:rPr>
              <a:t> </a:t>
            </a:r>
            <a:r>
              <a:rPr lang="en-US" altLang="ja-JP" sz="1600" dirty="0">
                <a:latin typeface="+mn-ea"/>
                <a:hlinkClick r:id="rId3"/>
              </a:rPr>
              <a:t>【</a:t>
            </a:r>
            <a:r>
              <a:rPr lang="ja-JP" altLang="en-US" sz="1600" dirty="0">
                <a:latin typeface="+mn-ea"/>
                <a:hlinkClick r:id="rId3"/>
              </a:rPr>
              <a:t>座学</a:t>
            </a:r>
            <a:r>
              <a:rPr lang="en-US" altLang="ja-JP" sz="1600" dirty="0">
                <a:latin typeface="+mn-ea"/>
                <a:hlinkClick r:id="rId3"/>
              </a:rPr>
              <a:t>】</a:t>
            </a:r>
            <a:r>
              <a:rPr lang="en-US" altLang="ja-JP" sz="1600" dirty="0">
                <a:latin typeface="+mn-ea"/>
              </a:rPr>
              <a:t>&gt;</a:t>
            </a:r>
            <a:r>
              <a:rPr lang="ja-JP" altLang="en-US" sz="1600" dirty="0">
                <a:latin typeface="+mn-ea"/>
              </a:rPr>
              <a:t>を</a:t>
            </a:r>
            <a:endParaRPr lang="en-US" altLang="ja-JP" sz="1600" dirty="0">
              <a:latin typeface="+mn-ea"/>
            </a:endParaRPr>
          </a:p>
          <a:p>
            <a:pPr indent="0">
              <a:buNone/>
            </a:pPr>
            <a:r>
              <a:rPr lang="ja-JP" altLang="en-US" sz="1600" dirty="0">
                <a:latin typeface="+mn-ea"/>
              </a:rPr>
              <a:t>ご参照ください。</a:t>
            </a:r>
          </a:p>
          <a:p>
            <a:pPr indent="0">
              <a:buNone/>
            </a:pPr>
            <a:endParaRPr lang="en-US" altLang="ja-JP" sz="1600" dirty="0">
              <a:latin typeface="+mn-ea"/>
            </a:endParaRPr>
          </a:p>
          <a:p>
            <a:pPr marL="465750" indent="-285750">
              <a:buFont typeface="Wingdings" panose="05000000000000000000" pitchFamily="2" charset="2"/>
              <a:buChar char="l"/>
            </a:pPr>
            <a:r>
              <a:rPr lang="ja-JP" altLang="en-US" sz="1600" b="1" dirty="0">
                <a:latin typeface="+mn-ea"/>
              </a:rPr>
              <a:t>未知事象通知先に</a:t>
            </a:r>
            <a:r>
              <a:rPr lang="en-US" altLang="ja-JP" sz="1600" b="1" dirty="0" err="1">
                <a:latin typeface="+mn-ea"/>
              </a:rPr>
              <a:t>ServiceNow</a:t>
            </a:r>
            <a:r>
              <a:rPr lang="ja-JP" altLang="en-US" sz="1600" b="1" dirty="0">
                <a:latin typeface="+mn-ea"/>
              </a:rPr>
              <a:t>を指定する</a:t>
            </a:r>
            <a:endParaRPr lang="en-US" altLang="ja-JP" sz="1600" b="1" dirty="0">
              <a:latin typeface="+mn-ea"/>
            </a:endParaRPr>
          </a:p>
          <a:p>
            <a:pPr indent="0">
              <a:buNone/>
            </a:pPr>
            <a:r>
              <a:rPr lang="ja-JP" altLang="en-US" sz="1600" dirty="0">
                <a:latin typeface="+mn-ea"/>
              </a:rPr>
              <a:t>未知事象（ディシジョンテーブルにルール定義がないインシデント）が発生した</a:t>
            </a:r>
            <a:endParaRPr lang="en-US" altLang="ja-JP" sz="1600" dirty="0">
              <a:latin typeface="+mn-ea"/>
            </a:endParaRPr>
          </a:p>
          <a:p>
            <a:pPr indent="0">
              <a:buNone/>
            </a:pPr>
            <a:r>
              <a:rPr lang="ja-JP" altLang="en-US" sz="1600" dirty="0">
                <a:latin typeface="+mn-ea"/>
              </a:rPr>
              <a:t>ときに</a:t>
            </a:r>
            <a:r>
              <a:rPr lang="en-US" altLang="ja-JP" sz="1600" dirty="0">
                <a:latin typeface="+mn-ea"/>
              </a:rPr>
              <a:t>ServiceNow</a:t>
            </a:r>
            <a:r>
              <a:rPr lang="ja-JP" altLang="en-US" sz="1600" dirty="0">
                <a:latin typeface="+mn-ea"/>
              </a:rPr>
              <a:t>のインシデントを起票するよう設定することができます。</a:t>
            </a:r>
            <a:endParaRPr lang="en-US" altLang="ja-JP" sz="1600" dirty="0">
              <a:latin typeface="+mn-ea"/>
            </a:endParaRPr>
          </a:p>
          <a:p>
            <a:pPr indent="0">
              <a:buNone/>
            </a:pPr>
            <a:r>
              <a:rPr lang="ja-JP" altLang="en-US" sz="1600" dirty="0">
                <a:latin typeface="+mn-ea"/>
              </a:rPr>
              <a:t>手順方法は以下の通りです。</a:t>
            </a:r>
            <a:endParaRPr lang="en-US" altLang="ja-JP" sz="1600" dirty="0">
              <a:latin typeface="+mn-ea"/>
            </a:endParaRPr>
          </a:p>
          <a:p>
            <a:pPr indent="0">
              <a:buNone/>
            </a:pPr>
            <a:r>
              <a:rPr lang="ja-JP" altLang="en-US" sz="1600" dirty="0">
                <a:latin typeface="+mn-ea"/>
              </a:rPr>
              <a:t>①「</a:t>
            </a:r>
            <a:r>
              <a:rPr lang="en-US" altLang="ja-JP" sz="1600" dirty="0">
                <a:latin typeface="+mn-ea"/>
              </a:rPr>
              <a:t>ServiceNow</a:t>
            </a:r>
            <a:r>
              <a:rPr lang="ja-JP" altLang="en-US" sz="1600" dirty="0">
                <a:latin typeface="+mn-ea"/>
              </a:rPr>
              <a:t>と連携する」もしくは「メールで通知する＆</a:t>
            </a:r>
            <a:r>
              <a:rPr lang="en-US" altLang="ja-JP" sz="1600" dirty="0">
                <a:latin typeface="+mn-ea"/>
              </a:rPr>
              <a:t>ServiceNow</a:t>
            </a:r>
            <a:r>
              <a:rPr lang="ja-JP" altLang="en-US" sz="1600" dirty="0">
                <a:latin typeface="+mn-ea"/>
              </a:rPr>
              <a:t>と</a:t>
            </a:r>
            <a:endParaRPr lang="en-US" altLang="ja-JP" sz="1600" dirty="0">
              <a:latin typeface="+mn-ea"/>
            </a:endParaRPr>
          </a:p>
          <a:p>
            <a:pPr indent="0">
              <a:buNone/>
            </a:pPr>
            <a:r>
              <a:rPr lang="ja-JP" altLang="en-US" sz="1600" dirty="0">
                <a:latin typeface="+mn-ea"/>
              </a:rPr>
              <a:t>連携する」を選択する</a:t>
            </a:r>
            <a:endParaRPr lang="en-US" altLang="ja-JP" sz="1600" dirty="0">
              <a:latin typeface="+mn-ea"/>
            </a:endParaRPr>
          </a:p>
          <a:p>
            <a:pPr indent="0">
              <a:buNone/>
            </a:pPr>
            <a:r>
              <a:rPr lang="ja-JP" altLang="en-US" sz="1600" dirty="0">
                <a:latin typeface="+mn-ea"/>
              </a:rPr>
              <a:t>②「</a:t>
            </a:r>
            <a:r>
              <a:rPr lang="en-US" altLang="ja-JP" sz="1600" dirty="0" err="1">
                <a:latin typeface="+mn-ea"/>
              </a:rPr>
              <a:t>ServiceNowDriver</a:t>
            </a:r>
            <a:r>
              <a:rPr lang="ja-JP" altLang="en-US" sz="1600" dirty="0">
                <a:latin typeface="+mn-ea"/>
              </a:rPr>
              <a:t>名」をプルダウン選択することで未知事象通知先の</a:t>
            </a:r>
            <a:endParaRPr lang="en-US" altLang="ja-JP" sz="1600" dirty="0">
              <a:latin typeface="+mn-ea"/>
            </a:endParaRPr>
          </a:p>
          <a:p>
            <a:pPr indent="0">
              <a:buNone/>
            </a:pPr>
            <a:r>
              <a:rPr lang="en-US" altLang="ja-JP" sz="1600" dirty="0" err="1">
                <a:latin typeface="+mn-ea"/>
              </a:rPr>
              <a:t>ServiceNow</a:t>
            </a:r>
            <a:r>
              <a:rPr lang="ja-JP" altLang="en-US" sz="1600" dirty="0">
                <a:latin typeface="+mn-ea"/>
              </a:rPr>
              <a:t>を指定する</a:t>
            </a:r>
          </a:p>
          <a:p>
            <a:pPr indent="0">
              <a:buNone/>
            </a:pPr>
            <a:endParaRPr lang="ja-JP" altLang="en-US" sz="1600" dirty="0">
              <a:latin typeface="+mn-ea"/>
            </a:endParaRPr>
          </a:p>
          <a:p>
            <a:pPr indent="0">
              <a:buNone/>
            </a:pPr>
            <a:endParaRPr lang="en-US" altLang="ja-JP" sz="1600" dirty="0"/>
          </a:p>
          <a:p>
            <a:pPr indent="0">
              <a:buNone/>
            </a:pPr>
            <a:endParaRPr lang="en-US" altLang="ja-JP" sz="1600" dirty="0"/>
          </a:p>
          <a:p>
            <a:pPr indent="0">
              <a:buNone/>
            </a:pPr>
            <a:endParaRPr kumimoji="1" lang="en-US" altLang="ja-JP" sz="1400" dirty="0"/>
          </a:p>
          <a:p>
            <a:pPr indent="0">
              <a:buNone/>
            </a:pPr>
            <a:endParaRPr kumimoji="1" lang="ja-JP" altLang="en-US" sz="1600" b="1" dirty="0"/>
          </a:p>
        </p:txBody>
      </p:sp>
      <p:pic>
        <p:nvPicPr>
          <p:cNvPr id="5" name="図 4"/>
          <p:cNvPicPr>
            <a:picLocks noChangeAspect="1"/>
          </p:cNvPicPr>
          <p:nvPr/>
        </p:nvPicPr>
        <p:blipFill>
          <a:blip r:embed="rId4"/>
          <a:stretch>
            <a:fillRect/>
          </a:stretch>
        </p:blipFill>
        <p:spPr>
          <a:xfrm>
            <a:off x="8256300" y="2974211"/>
            <a:ext cx="3840236" cy="3478977"/>
          </a:xfrm>
          <a:prstGeom prst="rect">
            <a:avLst/>
          </a:prstGeom>
        </p:spPr>
      </p:pic>
      <p:sp>
        <p:nvSpPr>
          <p:cNvPr id="7" name="テキスト ボックス 6"/>
          <p:cNvSpPr txBox="1"/>
          <p:nvPr/>
        </p:nvSpPr>
        <p:spPr>
          <a:xfrm>
            <a:off x="8400320" y="3789050"/>
            <a:ext cx="3551031" cy="369332"/>
          </a:xfrm>
          <a:prstGeom prst="rect">
            <a:avLst/>
          </a:prstGeom>
          <a:noFill/>
          <a:ln w="28575">
            <a:solidFill>
              <a:srgbClr val="FF0000"/>
            </a:solidFill>
          </a:ln>
        </p:spPr>
        <p:txBody>
          <a:bodyPr wrap="square" rtlCol="0">
            <a:spAutoFit/>
          </a:bodyPr>
          <a:lstStyle/>
          <a:p>
            <a:endParaRPr kumimoji="1" lang="ja-JP" altLang="en-US" dirty="0">
              <a:solidFill>
                <a:srgbClr val="FF0000"/>
              </a:solidFill>
            </a:endParaRPr>
          </a:p>
        </p:txBody>
      </p:sp>
      <p:sp>
        <p:nvSpPr>
          <p:cNvPr id="8" name="テキスト ボックス 7"/>
          <p:cNvSpPr txBox="1"/>
          <p:nvPr/>
        </p:nvSpPr>
        <p:spPr>
          <a:xfrm>
            <a:off x="8400319" y="4412861"/>
            <a:ext cx="3551031" cy="369332"/>
          </a:xfrm>
          <a:prstGeom prst="rect">
            <a:avLst/>
          </a:prstGeom>
          <a:noFill/>
          <a:ln w="28575">
            <a:solidFill>
              <a:srgbClr val="FF0000"/>
            </a:solidFill>
          </a:ln>
        </p:spPr>
        <p:txBody>
          <a:bodyPr wrap="square" rtlCol="0">
            <a:spAutoFit/>
          </a:bodyPr>
          <a:lstStyle/>
          <a:p>
            <a:endParaRPr kumimoji="1" lang="ja-JP" altLang="en-US" dirty="0">
              <a:solidFill>
                <a:srgbClr val="FF0000"/>
              </a:solidFill>
            </a:endParaRPr>
          </a:p>
        </p:txBody>
      </p:sp>
      <p:sp>
        <p:nvSpPr>
          <p:cNvPr id="9" name="円形吹き出し 8"/>
          <p:cNvSpPr/>
          <p:nvPr/>
        </p:nvSpPr>
        <p:spPr bwMode="auto">
          <a:xfrm>
            <a:off x="11807323" y="4285327"/>
            <a:ext cx="301542" cy="312200"/>
          </a:xfrm>
          <a:prstGeom prst="wedgeEllipseCallout">
            <a:avLst>
              <a:gd name="adj1" fmla="val -78275"/>
              <a:gd name="adj2" fmla="val 44761"/>
            </a:avLst>
          </a:prstGeom>
          <a:solidFill>
            <a:srgbClr val="FF0000"/>
          </a:solidFill>
          <a:ln w="19050">
            <a:solidFill>
              <a:schemeClr val="bg1"/>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srgbClr val="FFFFFF"/>
                </a:solidFill>
                <a:effectLst/>
                <a:uLnTx/>
                <a:uFillTx/>
                <a:latin typeface="メイリオ"/>
                <a:ea typeface="メイリオ"/>
                <a:cs typeface="+mn-cs"/>
              </a:rPr>
              <a:t>2</a:t>
            </a:r>
          </a:p>
        </p:txBody>
      </p:sp>
      <p:sp>
        <p:nvSpPr>
          <p:cNvPr id="10" name="円形吹き出し 9"/>
          <p:cNvSpPr/>
          <p:nvPr/>
        </p:nvSpPr>
        <p:spPr bwMode="auto">
          <a:xfrm>
            <a:off x="11823673" y="3604384"/>
            <a:ext cx="301542" cy="312200"/>
          </a:xfrm>
          <a:prstGeom prst="wedgeEllipseCallout">
            <a:avLst>
              <a:gd name="adj1" fmla="val -78275"/>
              <a:gd name="adj2" fmla="val 44761"/>
            </a:avLst>
          </a:prstGeom>
          <a:solidFill>
            <a:srgbClr val="FF0000"/>
          </a:solidFill>
          <a:ln w="19050">
            <a:solidFill>
              <a:schemeClr val="bg1"/>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rgbClr val="FFFFFF"/>
                </a:solidFill>
                <a:latin typeface="メイリオ"/>
                <a:ea typeface="メイリオ"/>
              </a:rPr>
              <a:t>１</a:t>
            </a:r>
            <a:endParaRPr kumimoji="1" lang="en-US" altLang="ja-JP" sz="1400" b="1" i="0" u="none" strike="noStrike" kern="1200" cap="none" spc="0" normalizeH="0" baseline="0" noProof="0" dirty="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1726879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3.5</a:t>
            </a:r>
            <a:r>
              <a:rPr kumimoji="1" lang="ja-JP" altLang="en-US" dirty="0"/>
              <a:t>　</a:t>
            </a:r>
            <a:r>
              <a:rPr kumimoji="1" lang="en-US" altLang="ja-JP" dirty="0"/>
              <a:t>OASE</a:t>
            </a:r>
            <a:r>
              <a:rPr kumimoji="1" lang="ja-JP" altLang="en-US" dirty="0"/>
              <a:t>運用フロー　「ディシジョンテーブルファイルの作成」</a:t>
            </a:r>
            <a:r>
              <a:rPr kumimoji="1" lang="en-US" altLang="ja-JP" dirty="0"/>
              <a:t>(1/2)</a:t>
            </a:r>
            <a:r>
              <a:rPr kumimoji="1" lang="ja-JP" altLang="en-US" dirty="0"/>
              <a:t>　</a:t>
            </a:r>
          </a:p>
        </p:txBody>
      </p:sp>
      <p:sp>
        <p:nvSpPr>
          <p:cNvPr id="3" name="コンテンツ プレースホルダー 2"/>
          <p:cNvSpPr>
            <a:spLocks noGrp="1"/>
          </p:cNvSpPr>
          <p:nvPr>
            <p:ph sz="quarter" idx="10"/>
          </p:nvPr>
        </p:nvSpPr>
        <p:spPr/>
        <p:txBody>
          <a:bodyPr/>
          <a:lstStyle/>
          <a:p>
            <a:r>
              <a:rPr lang="ja-JP" altLang="en-US" b="1" dirty="0"/>
              <a:t>具体的なルールを記述する</a:t>
            </a:r>
            <a:endParaRPr kumimoji="1" lang="en-US" altLang="ja-JP" b="1" dirty="0"/>
          </a:p>
          <a:p>
            <a:pPr indent="0">
              <a:buNone/>
            </a:pPr>
            <a:r>
              <a:rPr kumimoji="1" lang="ja-JP" altLang="en-US" sz="1600" dirty="0"/>
              <a:t>ディシジョンテーブルファイルを使って、起票、</a:t>
            </a:r>
            <a:r>
              <a:rPr lang="ja-JP" altLang="en-US" sz="1600" dirty="0"/>
              <a:t>承認申請、対処、解決、クローズを指定することができます。</a:t>
            </a:r>
            <a:endParaRPr lang="en-US" altLang="ja-JP" sz="1600" dirty="0"/>
          </a:p>
          <a:p>
            <a:pPr indent="0">
              <a:buNone/>
            </a:pPr>
            <a:endParaRPr lang="en-US" altLang="ja-JP" sz="1600" dirty="0"/>
          </a:p>
          <a:p>
            <a:pPr indent="0">
              <a:buNone/>
            </a:pPr>
            <a:r>
              <a:rPr lang="ja-JP" altLang="en-US" sz="1600" dirty="0"/>
              <a:t>リクエストされたメッセージをどのように判断し、処理するかコメント部、条件部、アクション部、アクション条件部</a:t>
            </a:r>
            <a:endParaRPr lang="en-US" altLang="ja-JP" sz="1600" dirty="0"/>
          </a:p>
          <a:p>
            <a:pPr indent="0">
              <a:buNone/>
            </a:pPr>
            <a:r>
              <a:rPr lang="ja-JP" altLang="en-US" sz="1600" dirty="0"/>
              <a:t>それぞれにルールを記述します。</a:t>
            </a:r>
            <a:endParaRPr lang="en-US" altLang="ja-JP" sz="1600" dirty="0"/>
          </a:p>
          <a:p>
            <a:pPr indent="0">
              <a:buNone/>
            </a:pPr>
            <a:endParaRPr lang="en-US" altLang="ja-JP" sz="1600" dirty="0"/>
          </a:p>
          <a:p>
            <a:pPr indent="0">
              <a:buNone/>
            </a:pPr>
            <a:r>
              <a:rPr lang="en-US" altLang="ja-JP" sz="1600" b="1" dirty="0"/>
              <a:t>OASE</a:t>
            </a:r>
            <a:r>
              <a:rPr lang="ja-JP" altLang="en-US" sz="1600" b="1" dirty="0"/>
              <a:t>のディシジョンテーブル画面からファイルをダウンロードし作成します。</a:t>
            </a:r>
            <a:endParaRPr lang="en-US" altLang="ja-JP" sz="1600" b="1" dirty="0"/>
          </a:p>
          <a:p>
            <a:pPr indent="0">
              <a:buNone/>
            </a:pPr>
            <a:endParaRPr lang="en-US" altLang="ja-JP" sz="1600" dirty="0"/>
          </a:p>
          <a:p>
            <a:pPr indent="0">
              <a:buNone/>
            </a:pPr>
            <a:endParaRPr lang="en-US" altLang="ja-JP" sz="1600" dirty="0"/>
          </a:p>
          <a:p>
            <a:pPr indent="0">
              <a:buNone/>
            </a:pPr>
            <a:endParaRPr kumimoji="1" lang="en-US" altLang="ja-JP" sz="1600" dirty="0"/>
          </a:p>
          <a:p>
            <a:pPr indent="0">
              <a:buNone/>
            </a:pPr>
            <a:endParaRPr kumimoji="1" lang="en-US" altLang="ja-JP" sz="1600" dirty="0"/>
          </a:p>
        </p:txBody>
      </p:sp>
      <p:pic>
        <p:nvPicPr>
          <p:cNvPr id="5" name="図 4"/>
          <p:cNvPicPr>
            <a:picLocks noChangeAspect="1"/>
          </p:cNvPicPr>
          <p:nvPr/>
        </p:nvPicPr>
        <p:blipFill rotWithShape="1">
          <a:blip r:embed="rId2"/>
          <a:srcRect t="-1" b="3448"/>
          <a:stretch/>
        </p:blipFill>
        <p:spPr>
          <a:xfrm>
            <a:off x="575315" y="3386894"/>
            <a:ext cx="10799443" cy="2016280"/>
          </a:xfrm>
          <a:prstGeom prst="rect">
            <a:avLst/>
          </a:prstGeom>
        </p:spPr>
      </p:pic>
      <p:sp>
        <p:nvSpPr>
          <p:cNvPr id="6" name="楕円 5"/>
          <p:cNvSpPr/>
          <p:nvPr/>
        </p:nvSpPr>
        <p:spPr bwMode="auto">
          <a:xfrm>
            <a:off x="480654" y="4175361"/>
            <a:ext cx="1224170" cy="464277"/>
          </a:xfrm>
          <a:prstGeom prst="ellipse">
            <a:avLst/>
          </a:prstGeom>
          <a:solidFill>
            <a:schemeClr val="accent6">
              <a:lumMod val="90000"/>
              <a:lumOff val="10000"/>
            </a:schemeClr>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a:solidFill>
                  <a:schemeClr val="bg2"/>
                </a:solidFill>
                <a:latin typeface="+mn-ea"/>
              </a:rPr>
              <a:t>コメント部</a:t>
            </a:r>
          </a:p>
        </p:txBody>
      </p:sp>
      <p:sp>
        <p:nvSpPr>
          <p:cNvPr id="7" name="楕円 6"/>
          <p:cNvSpPr/>
          <p:nvPr/>
        </p:nvSpPr>
        <p:spPr bwMode="auto">
          <a:xfrm>
            <a:off x="1984269" y="4175361"/>
            <a:ext cx="1224170" cy="464277"/>
          </a:xfrm>
          <a:prstGeom prst="ellipse">
            <a:avLst/>
          </a:prstGeom>
          <a:solidFill>
            <a:schemeClr val="accent6">
              <a:lumMod val="90000"/>
              <a:lumOff val="10000"/>
            </a:schemeClr>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dirty="0">
                <a:solidFill>
                  <a:schemeClr val="bg2"/>
                </a:solidFill>
                <a:latin typeface="+mn-ea"/>
              </a:rPr>
              <a:t>条件</a:t>
            </a:r>
            <a:r>
              <a:rPr kumimoji="1" lang="ja-JP" altLang="en-US" sz="1400" b="1" dirty="0">
                <a:solidFill>
                  <a:schemeClr val="bg2"/>
                </a:solidFill>
                <a:latin typeface="+mn-ea"/>
              </a:rPr>
              <a:t>部</a:t>
            </a:r>
          </a:p>
        </p:txBody>
      </p:sp>
      <p:sp>
        <p:nvSpPr>
          <p:cNvPr id="8" name="楕円 7"/>
          <p:cNvSpPr/>
          <p:nvPr/>
        </p:nvSpPr>
        <p:spPr bwMode="auto">
          <a:xfrm>
            <a:off x="4772149" y="4230533"/>
            <a:ext cx="1224170" cy="464277"/>
          </a:xfrm>
          <a:prstGeom prst="ellipse">
            <a:avLst/>
          </a:prstGeom>
          <a:solidFill>
            <a:schemeClr val="accent6">
              <a:lumMod val="90000"/>
              <a:lumOff val="10000"/>
            </a:schemeClr>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dirty="0">
                <a:solidFill>
                  <a:schemeClr val="bg2"/>
                </a:solidFill>
                <a:latin typeface="+mn-ea"/>
              </a:rPr>
              <a:t>アクション</a:t>
            </a:r>
            <a:r>
              <a:rPr kumimoji="1" lang="ja-JP" altLang="en-US" sz="1400" b="1" dirty="0">
                <a:solidFill>
                  <a:schemeClr val="bg2"/>
                </a:solidFill>
                <a:latin typeface="+mn-ea"/>
              </a:rPr>
              <a:t>部</a:t>
            </a:r>
          </a:p>
        </p:txBody>
      </p:sp>
      <p:sp>
        <p:nvSpPr>
          <p:cNvPr id="9" name="楕円 8"/>
          <p:cNvSpPr/>
          <p:nvPr/>
        </p:nvSpPr>
        <p:spPr bwMode="auto">
          <a:xfrm>
            <a:off x="8536285" y="4228997"/>
            <a:ext cx="1584220" cy="464277"/>
          </a:xfrm>
          <a:prstGeom prst="ellipse">
            <a:avLst/>
          </a:prstGeom>
          <a:solidFill>
            <a:schemeClr val="accent6">
              <a:lumMod val="90000"/>
              <a:lumOff val="10000"/>
            </a:schemeClr>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dirty="0">
                <a:solidFill>
                  <a:schemeClr val="bg2"/>
                </a:solidFill>
                <a:latin typeface="+mn-ea"/>
              </a:rPr>
              <a:t>アクション条件部</a:t>
            </a:r>
            <a:endParaRPr kumimoji="1" lang="ja-JP" altLang="en-US" sz="1400" b="1" dirty="0">
              <a:solidFill>
                <a:schemeClr val="bg2"/>
              </a:solidFill>
              <a:latin typeface="+mn-ea"/>
            </a:endParaRPr>
          </a:p>
        </p:txBody>
      </p:sp>
    </p:spTree>
    <p:extLst>
      <p:ext uri="{BB962C8B-B14F-4D97-AF65-F5344CB8AC3E}">
        <p14:creationId xmlns:p14="http://schemas.microsoft.com/office/powerpoint/2010/main" val="1220482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3.5</a:t>
            </a:r>
            <a:r>
              <a:rPr lang="ja-JP" altLang="en-US" dirty="0"/>
              <a:t>　</a:t>
            </a:r>
            <a:r>
              <a:rPr lang="en-US" altLang="ja-JP" dirty="0"/>
              <a:t>OASE</a:t>
            </a:r>
            <a:r>
              <a:rPr lang="ja-JP" altLang="en-US" dirty="0"/>
              <a:t>運用フロー　「ディシジョンテーブルファイルの作成」</a:t>
            </a:r>
            <a:r>
              <a:rPr lang="en-US" altLang="ja-JP" dirty="0"/>
              <a:t>(2/2)</a:t>
            </a:r>
            <a:endParaRPr kumimoji="1" lang="ja-JP" altLang="en-US" dirty="0"/>
          </a:p>
        </p:txBody>
      </p:sp>
      <p:sp>
        <p:nvSpPr>
          <p:cNvPr id="3" name="コンテンツ プレースホルダー 2"/>
          <p:cNvSpPr>
            <a:spLocks noGrp="1"/>
          </p:cNvSpPr>
          <p:nvPr>
            <p:ph sz="quarter" idx="10"/>
          </p:nvPr>
        </p:nvSpPr>
        <p:spPr/>
        <p:txBody>
          <a:bodyPr/>
          <a:lstStyle/>
          <a:p>
            <a:r>
              <a:rPr kumimoji="1" lang="ja-JP" altLang="en-US" b="1" dirty="0"/>
              <a:t>アクションパラメータ</a:t>
            </a:r>
          </a:p>
        </p:txBody>
      </p:sp>
      <p:graphicFrame>
        <p:nvGraphicFramePr>
          <p:cNvPr id="6" name="コンテンツ プレースホルダー 3"/>
          <p:cNvGraphicFramePr>
            <a:graphicFrameLocks/>
          </p:cNvGraphicFramePr>
          <p:nvPr>
            <p:extLst>
              <p:ext uri="{D42A27DB-BD31-4B8C-83A1-F6EECF244321}">
                <p14:modId xmlns:p14="http://schemas.microsoft.com/office/powerpoint/2010/main" val="297338809"/>
              </p:ext>
            </p:extLst>
          </p:nvPr>
        </p:nvGraphicFramePr>
        <p:xfrm>
          <a:off x="285731" y="1254395"/>
          <a:ext cx="11665620" cy="4632960"/>
        </p:xfrm>
        <a:graphic>
          <a:graphicData uri="http://schemas.openxmlformats.org/drawingml/2006/table">
            <a:tbl>
              <a:tblPr firstRow="1" bandRow="1">
                <a:tableStyleId>{93296810-A885-4BE3-A3E7-6D5BEEA58F35}</a:tableStyleId>
              </a:tblPr>
              <a:tblGrid>
                <a:gridCol w="3217909">
                  <a:extLst>
                    <a:ext uri="{9D8B030D-6E8A-4147-A177-3AD203B41FA5}">
                      <a16:colId xmlns:a16="http://schemas.microsoft.com/office/drawing/2014/main" val="1749584279"/>
                    </a:ext>
                  </a:extLst>
                </a:gridCol>
                <a:gridCol w="8447711">
                  <a:extLst>
                    <a:ext uri="{9D8B030D-6E8A-4147-A177-3AD203B41FA5}">
                      <a16:colId xmlns:a16="http://schemas.microsoft.com/office/drawing/2014/main" val="2745811514"/>
                    </a:ext>
                  </a:extLst>
                </a:gridCol>
              </a:tblGrid>
              <a:tr h="328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アクションパラメータ</a:t>
                      </a:r>
                      <a:endParaRPr lang="en-US" altLang="ja-JP" sz="1600" b="1" dirty="0"/>
                    </a:p>
                  </a:txBody>
                  <a:tcPr/>
                </a:tc>
                <a:tc>
                  <a:txBody>
                    <a:bodyPr/>
                    <a:lstStyle/>
                    <a:p>
                      <a:r>
                        <a:rPr kumimoji="1" lang="ja-JP" altLang="en-US" sz="1600" dirty="0"/>
                        <a:t>指定できる値</a:t>
                      </a:r>
                    </a:p>
                  </a:txBody>
                  <a:tcPr/>
                </a:tc>
                <a:extLst>
                  <a:ext uri="{0D108BD9-81ED-4DB2-BD59-A6C34878D82A}">
                    <a16:rowId xmlns:a16="http://schemas.microsoft.com/office/drawing/2014/main" val="3107892753"/>
                  </a:ext>
                </a:extLst>
              </a:tr>
              <a:tr h="327115">
                <a:tc>
                  <a:txBody>
                    <a:bodyPr/>
                    <a:lstStyle/>
                    <a:p>
                      <a:pPr algn="l"/>
                      <a:r>
                        <a:rPr lang="en-US" altLang="ja-JP" sz="1600" b="1" dirty="0"/>
                        <a:t>SERVICENOW_NAME(</a:t>
                      </a:r>
                      <a:r>
                        <a:rPr lang="ja-JP" altLang="en-US" sz="1600" b="1" dirty="0"/>
                        <a:t>必須</a:t>
                      </a:r>
                      <a:r>
                        <a:rPr lang="en-US" altLang="ja-JP" sz="1600" b="1" dirty="0"/>
                        <a:t>)</a:t>
                      </a:r>
                      <a:endParaRPr kumimoji="1" lang="ja-JP" altLang="en-US" sz="1600" dirty="0"/>
                    </a:p>
                  </a:txBody>
                  <a:tcPr/>
                </a:tc>
                <a:tc>
                  <a:txBody>
                    <a:bodyPr/>
                    <a:lstStyle/>
                    <a:p>
                      <a:pPr indent="0">
                        <a:buNone/>
                      </a:pPr>
                      <a:r>
                        <a:rPr lang="ja-JP" altLang="en-US" sz="1400" dirty="0"/>
                        <a:t>利用する</a:t>
                      </a:r>
                      <a:r>
                        <a:rPr lang="en-US" altLang="ja-JP" sz="1400" dirty="0"/>
                        <a:t>ServiceNow</a:t>
                      </a:r>
                      <a:r>
                        <a:rPr lang="ja-JP" altLang="en-US" sz="1400" dirty="0"/>
                        <a:t>ドライバを指定します。</a:t>
                      </a:r>
                      <a:endParaRPr lang="en-US" altLang="ja-JP" sz="1400" dirty="0"/>
                    </a:p>
                    <a:p>
                      <a:pPr indent="0">
                        <a:buNone/>
                      </a:pPr>
                      <a:r>
                        <a:rPr lang="en-US" altLang="ja-JP" sz="1400" dirty="0"/>
                        <a:t>OASE</a:t>
                      </a:r>
                      <a:r>
                        <a:rPr lang="ja-JP" altLang="en-US" sz="1400" dirty="0"/>
                        <a:t>画面のシステム</a:t>
                      </a:r>
                      <a:r>
                        <a:rPr lang="en-US" altLang="ja-JP" sz="1400" dirty="0"/>
                        <a:t>-</a:t>
                      </a:r>
                      <a:r>
                        <a:rPr lang="ja-JP" altLang="en-US" sz="1400" dirty="0"/>
                        <a:t>アクション設定の</a:t>
                      </a:r>
                      <a:r>
                        <a:rPr lang="en-US" altLang="ja-JP" sz="1400" dirty="0"/>
                        <a:t>ServiceNow Driver</a:t>
                      </a:r>
                      <a:r>
                        <a:rPr lang="ja-JP" altLang="en-US" sz="1400" dirty="0"/>
                        <a:t>画面の「名前」項目の値を指定します。</a:t>
                      </a:r>
                      <a:endParaRPr lang="en-US" altLang="ja-JP" sz="1400" dirty="0"/>
                    </a:p>
                  </a:txBody>
                  <a:tcPr/>
                </a:tc>
                <a:extLst>
                  <a:ext uri="{0D108BD9-81ED-4DB2-BD59-A6C34878D82A}">
                    <a16:rowId xmlns:a16="http://schemas.microsoft.com/office/drawing/2014/main" val="2693690013"/>
                  </a:ext>
                </a:extLst>
              </a:tr>
              <a:tr h="932720">
                <a:tc>
                  <a:txBody>
                    <a:bodyPr/>
                    <a:lstStyle/>
                    <a:p>
                      <a:r>
                        <a:rPr lang="en-US" altLang="ja-JP" sz="1600" b="1" dirty="0"/>
                        <a:t>INCEDENT_STATUS</a:t>
                      </a:r>
                      <a:endParaRPr kumimoji="1" lang="ja-JP" altLang="en-US" sz="1600" dirty="0"/>
                    </a:p>
                  </a:txBody>
                  <a:tcPr/>
                </a:tc>
                <a:tc>
                  <a:txBody>
                    <a:bodyPr/>
                    <a:lstStyle/>
                    <a:p>
                      <a:pPr indent="0">
                        <a:buNone/>
                      </a:pPr>
                      <a:r>
                        <a:rPr lang="ja-JP" altLang="en-US" sz="1400" dirty="0"/>
                        <a:t>更新するステータスを指定します。指定可能なステータスは以下の通りです。</a:t>
                      </a:r>
                      <a:endParaRPr lang="en-US" altLang="ja-JP" sz="14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・新規インシデントを「起票」する：</a:t>
                      </a:r>
                      <a:r>
                        <a:rPr kumimoji="1" lang="en-US" altLang="ja-JP" sz="1400" dirty="0"/>
                        <a:t>NEW</a:t>
                      </a:r>
                      <a:endParaRPr kumimoji="1" lang="ja-JP" alt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・インシデント「対処中」にする：</a:t>
                      </a:r>
                      <a:r>
                        <a:rPr kumimoji="1" lang="en-US" altLang="ja-JP" sz="1400" dirty="0"/>
                        <a:t>IN_PROGRESS</a:t>
                      </a:r>
                      <a:endParaRPr kumimoji="1" lang="ja-JP" alt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・インシデントを「解決済み」にする：</a:t>
                      </a:r>
                      <a:r>
                        <a:rPr kumimoji="1" lang="en-US" altLang="ja-JP" sz="1400" dirty="0"/>
                        <a:t>RESOLVED</a:t>
                      </a:r>
                      <a:endParaRPr kumimoji="1" lang="ja-JP" alt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・インシデントを「クローズ」にする：</a:t>
                      </a:r>
                      <a:r>
                        <a:rPr kumimoji="1" lang="en-US" altLang="ja-JP" sz="1400" dirty="0"/>
                        <a:t>CLOSED</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dirty="0"/>
                        <a:t>インシデント管理の際に必要な値となります。</a:t>
                      </a:r>
                      <a:endParaRPr lang="en-US" altLang="ja-JP" sz="1400" dirty="0"/>
                    </a:p>
                  </a:txBody>
                  <a:tcPr/>
                </a:tc>
                <a:extLst>
                  <a:ext uri="{0D108BD9-81ED-4DB2-BD59-A6C34878D82A}">
                    <a16:rowId xmlns:a16="http://schemas.microsoft.com/office/drawing/2014/main" val="98926733"/>
                  </a:ext>
                </a:extLst>
              </a:tr>
              <a:tr h="165595">
                <a:tc>
                  <a:txBody>
                    <a:bodyPr/>
                    <a:lstStyle/>
                    <a:p>
                      <a:r>
                        <a:rPr lang="en-US" altLang="ja-JP" sz="1600" b="1" dirty="0"/>
                        <a:t>WORKFLOW_ID</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dirty="0"/>
                        <a:t>ServiceNow</a:t>
                      </a:r>
                      <a:r>
                        <a:rPr lang="ja-JP" altLang="en-US" sz="1400" dirty="0"/>
                        <a:t>ワークフロースケジュールの </a:t>
                      </a:r>
                      <a:r>
                        <a:rPr lang="en-US" altLang="ja-JP" sz="1400" dirty="0" err="1"/>
                        <a:t>sys_id</a:t>
                      </a:r>
                      <a:r>
                        <a:rPr lang="en-US" altLang="ja-JP" sz="1400" dirty="0"/>
                        <a:t> </a:t>
                      </a:r>
                      <a:r>
                        <a:rPr lang="ja-JP" altLang="en-US" sz="1400" dirty="0"/>
                        <a:t>を設定します。</a:t>
                      </a:r>
                      <a:br>
                        <a:rPr lang="en-US" altLang="ja-JP" sz="1400" dirty="0"/>
                      </a:br>
                      <a:r>
                        <a:rPr lang="ja-JP" altLang="en-US" sz="1400" dirty="0"/>
                        <a:t>ワークフロー実行時のみ必要な項目です。</a:t>
                      </a:r>
                      <a:endParaRPr lang="en-US" altLang="ja-JP" sz="1400" dirty="0"/>
                    </a:p>
                  </a:txBody>
                  <a:tcPr/>
                </a:tc>
                <a:extLst>
                  <a:ext uri="{0D108BD9-81ED-4DB2-BD59-A6C34878D82A}">
                    <a16:rowId xmlns:a16="http://schemas.microsoft.com/office/drawing/2014/main" val="2061004668"/>
                  </a:ext>
                </a:extLst>
              </a:tr>
              <a:tr h="434791">
                <a:tc>
                  <a:txBody>
                    <a:bodyPr/>
                    <a:lstStyle/>
                    <a:p>
                      <a:r>
                        <a:rPr lang="en-US" altLang="ja-JP" sz="1600" b="1" dirty="0"/>
                        <a:t>WORK_NOTES_APPROVAL</a:t>
                      </a:r>
                      <a:endParaRPr kumimoji="1" lang="ja-JP" altLang="en-US" sz="1600" dirty="0"/>
                    </a:p>
                  </a:txBody>
                  <a:tcPr/>
                </a:tc>
                <a:tc>
                  <a:txBody>
                    <a:bodyPr/>
                    <a:lstStyle/>
                    <a:p>
                      <a:pPr indent="0">
                        <a:buNone/>
                      </a:pPr>
                      <a:r>
                        <a:rPr lang="ja-JP" altLang="en-US" sz="1400" dirty="0"/>
                        <a:t>アクション実行の承認時に指定する承認文言を指定します。</a:t>
                      </a:r>
                      <a:endParaRPr lang="en-US" altLang="ja-JP" sz="1400" dirty="0"/>
                    </a:p>
                    <a:p>
                      <a:pPr indent="0">
                        <a:buNone/>
                      </a:pPr>
                      <a:r>
                        <a:rPr lang="ja-JP" altLang="en-US" sz="1400" dirty="0"/>
                        <a:t>このパラメータで指定した承認文言が、</a:t>
                      </a:r>
                      <a:r>
                        <a:rPr lang="en-US" altLang="ja-JP" sz="1400" dirty="0"/>
                        <a:t>ServiceNow</a:t>
                      </a:r>
                      <a:r>
                        <a:rPr lang="ja-JP" altLang="en-US" sz="1400" dirty="0"/>
                        <a:t>上のインシデントの「作業メモ」に記載された場合、</a:t>
                      </a:r>
                      <a:r>
                        <a:rPr lang="en-US" altLang="ja-JP" sz="1400" dirty="0"/>
                        <a:t>OASE</a:t>
                      </a:r>
                      <a:r>
                        <a:rPr lang="ja-JP" altLang="en-US" sz="1400" dirty="0"/>
                        <a:t>はアクションの実行を継続します。</a:t>
                      </a:r>
                      <a:endParaRPr lang="en-US" altLang="ja-JP" sz="1400" dirty="0"/>
                    </a:p>
                    <a:p>
                      <a:pPr indent="0">
                        <a:buNone/>
                      </a:pPr>
                      <a:r>
                        <a:rPr lang="en-US" altLang="ja-JP" sz="1400" dirty="0"/>
                        <a:t>(</a:t>
                      </a:r>
                      <a:r>
                        <a:rPr lang="ja-JP" altLang="en-US" sz="1400" dirty="0"/>
                        <a:t>承認文言・却下文言のいずれかの入力があるまで</a:t>
                      </a:r>
                      <a:r>
                        <a:rPr lang="en-US" altLang="ja-JP" sz="1400" dirty="0"/>
                        <a:t>OASE</a:t>
                      </a:r>
                      <a:r>
                        <a:rPr lang="ja-JP" altLang="en-US" sz="1400" dirty="0"/>
                        <a:t>はアクションを待機します。</a:t>
                      </a:r>
                      <a:r>
                        <a:rPr lang="en-US" altLang="ja-JP" sz="1400" dirty="0"/>
                        <a:t>)</a:t>
                      </a:r>
                    </a:p>
                  </a:txBody>
                  <a:tcPr/>
                </a:tc>
                <a:extLst>
                  <a:ext uri="{0D108BD9-81ED-4DB2-BD59-A6C34878D82A}">
                    <a16:rowId xmlns:a16="http://schemas.microsoft.com/office/drawing/2014/main" val="3835235799"/>
                  </a:ext>
                </a:extLst>
              </a:tr>
              <a:tr h="936226">
                <a:tc>
                  <a:txBody>
                    <a:bodyPr/>
                    <a:lstStyle/>
                    <a:p>
                      <a:r>
                        <a:rPr lang="en-US" altLang="ja-JP" sz="1600" b="1" dirty="0"/>
                        <a:t>WORK_NOTES_REJECTED</a:t>
                      </a:r>
                      <a:endParaRPr kumimoji="1" lang="ja-JP" altLang="en-US" sz="1600" dirty="0"/>
                    </a:p>
                  </a:txBody>
                  <a:tcPr/>
                </a:tc>
                <a:tc>
                  <a:txBody>
                    <a:bodyPr/>
                    <a:lstStyle/>
                    <a:p>
                      <a:pPr indent="0">
                        <a:buNone/>
                      </a:pPr>
                      <a:r>
                        <a:rPr lang="ja-JP" altLang="en-US" sz="1400" dirty="0"/>
                        <a:t>アクション実行の却下時に指定する却下文言を指定します。</a:t>
                      </a:r>
                      <a:endParaRPr lang="en-US" altLang="ja-JP" sz="1400" dirty="0"/>
                    </a:p>
                    <a:p>
                      <a:pPr indent="0">
                        <a:buNone/>
                      </a:pPr>
                      <a:r>
                        <a:rPr lang="ja-JP" altLang="en-US" sz="1400" dirty="0"/>
                        <a:t>このパラメータで指定した却下文言が、</a:t>
                      </a:r>
                      <a:r>
                        <a:rPr lang="en-US" altLang="ja-JP" sz="1400" dirty="0"/>
                        <a:t>ServiceNow</a:t>
                      </a:r>
                      <a:r>
                        <a:rPr lang="ja-JP" altLang="en-US" sz="1400" dirty="0"/>
                        <a:t>上のインシデントの「作業メモ」に記載された場合、</a:t>
                      </a:r>
                      <a:r>
                        <a:rPr lang="en-US" altLang="ja-JP" sz="1400" dirty="0"/>
                        <a:t>OASE</a:t>
                      </a:r>
                      <a:r>
                        <a:rPr lang="ja-JP" altLang="en-US" sz="1400" dirty="0"/>
                        <a:t>は以降のアクションを却下します。</a:t>
                      </a:r>
                      <a:endParaRPr lang="en-US" altLang="ja-JP"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dirty="0"/>
                        <a:t>(</a:t>
                      </a:r>
                      <a:r>
                        <a:rPr lang="ja-JP" altLang="en-US" sz="1400" dirty="0"/>
                        <a:t>承認文言・却下文言のいずれかの入力があるまで</a:t>
                      </a:r>
                      <a:r>
                        <a:rPr lang="en-US" altLang="ja-JP" sz="1400" dirty="0"/>
                        <a:t>OASE</a:t>
                      </a:r>
                      <a:r>
                        <a:rPr lang="ja-JP" altLang="en-US" sz="1400" dirty="0"/>
                        <a:t>はアクションを待機します。</a:t>
                      </a:r>
                      <a:r>
                        <a:rPr lang="en-US" altLang="ja-JP" sz="1400" dirty="0"/>
                        <a:t>)</a:t>
                      </a:r>
                    </a:p>
                  </a:txBody>
                  <a:tcPr/>
                </a:tc>
                <a:extLst>
                  <a:ext uri="{0D108BD9-81ED-4DB2-BD59-A6C34878D82A}">
                    <a16:rowId xmlns:a16="http://schemas.microsoft.com/office/drawing/2014/main" val="1583581333"/>
                  </a:ext>
                </a:extLst>
              </a:tr>
            </a:tbl>
          </a:graphicData>
        </a:graphic>
      </p:graphicFrame>
    </p:spTree>
    <p:extLst>
      <p:ext uri="{BB962C8B-B14F-4D97-AF65-F5344CB8AC3E}">
        <p14:creationId xmlns:p14="http://schemas.microsoft.com/office/powerpoint/2010/main" val="3149408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1.</a:t>
            </a:r>
            <a:r>
              <a:rPr lang="ja-JP" altLang="en-US" dirty="0"/>
              <a:t>　はじめに</a:t>
            </a:r>
            <a:endParaRPr kumimoji="1" lang="ja-JP" altLang="en-US" dirty="0"/>
          </a:p>
        </p:txBody>
      </p:sp>
      <p:sp>
        <p:nvSpPr>
          <p:cNvPr id="5" name="テキスト プレースホルダー 4"/>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4241673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1.1</a:t>
            </a:r>
            <a:r>
              <a:rPr lang="ja-JP" altLang="en-US" dirty="0"/>
              <a:t>　はじめに</a:t>
            </a:r>
            <a:endParaRPr kumimoji="1" lang="ja-JP" altLang="en-US" dirty="0"/>
          </a:p>
        </p:txBody>
      </p:sp>
      <p:sp>
        <p:nvSpPr>
          <p:cNvPr id="7" name="コンテンツ プレースホルダー 6"/>
          <p:cNvSpPr>
            <a:spLocks noGrp="1"/>
          </p:cNvSpPr>
          <p:nvPr>
            <p:ph sz="quarter" idx="10"/>
          </p:nvPr>
        </p:nvSpPr>
        <p:spPr/>
        <p:txBody>
          <a:bodyPr/>
          <a:lstStyle/>
          <a:p>
            <a:r>
              <a:rPr lang="ja-JP" altLang="en-US" b="1" dirty="0"/>
              <a:t>本書について</a:t>
            </a:r>
            <a:endParaRPr lang="en-US" altLang="ja-JP" b="1" dirty="0"/>
          </a:p>
          <a:p>
            <a:pPr marL="180000" lvl="1" indent="0">
              <a:buNone/>
            </a:pPr>
            <a:r>
              <a:rPr lang="ja-JP" altLang="en-US" dirty="0"/>
              <a:t>本書では</a:t>
            </a:r>
            <a:r>
              <a:rPr lang="en-US" altLang="ja-JP" dirty="0"/>
              <a:t>OASE</a:t>
            </a:r>
            <a:r>
              <a:rPr lang="ja-JP" altLang="en-US" dirty="0"/>
              <a:t>の基本機能の</a:t>
            </a:r>
            <a:r>
              <a:rPr lang="en-US" altLang="ja-JP" dirty="0"/>
              <a:t>1</a:t>
            </a:r>
            <a:r>
              <a:rPr lang="ja-JP" altLang="en-US" dirty="0"/>
              <a:t>つである、</a:t>
            </a:r>
            <a:r>
              <a:rPr lang="en-US" altLang="ja-JP" dirty="0"/>
              <a:t>ServiceNow</a:t>
            </a:r>
            <a:r>
              <a:rPr lang="ja-JP" altLang="en-US" dirty="0"/>
              <a:t>との連携機能について解説しています。</a:t>
            </a:r>
            <a:endParaRPr lang="en-US" altLang="ja-JP" dirty="0"/>
          </a:p>
          <a:p>
            <a:pPr lvl="1"/>
            <a:r>
              <a:rPr lang="ja-JP" altLang="en-US" dirty="0"/>
              <a:t>実践形式でさらに知識を深めたい場合は、</a:t>
            </a:r>
            <a:r>
              <a:rPr kumimoji="1" lang="ja-JP" altLang="en-US" dirty="0"/>
              <a:t>具体的な手順に沿った資料として</a:t>
            </a:r>
            <a:r>
              <a:rPr lang="en-US" altLang="ja-JP" dirty="0"/>
              <a:t>&lt;</a:t>
            </a:r>
            <a:r>
              <a:rPr lang="ja-JP" altLang="en-US" dirty="0"/>
              <a:t> </a:t>
            </a:r>
            <a:r>
              <a:rPr lang="en-US" altLang="ja-JP" dirty="0"/>
              <a:t>Exastro OASE ServiceNow</a:t>
            </a:r>
            <a:r>
              <a:rPr lang="ja-JP" altLang="en-US" dirty="0"/>
              <a:t>連携</a:t>
            </a:r>
            <a:r>
              <a:rPr lang="en-US" altLang="ja-JP" dirty="0"/>
              <a:t>【</a:t>
            </a:r>
            <a:r>
              <a:rPr lang="ja-JP" altLang="en-US" dirty="0"/>
              <a:t>実習</a:t>
            </a:r>
            <a:r>
              <a:rPr lang="en-US" altLang="ja-JP" dirty="0"/>
              <a:t>】&gt;</a:t>
            </a:r>
            <a:r>
              <a:rPr lang="ja-JP" altLang="en-US" dirty="0"/>
              <a:t>もありますので、そちらをご参照ください。</a:t>
            </a:r>
            <a:endParaRPr lang="en-US" altLang="ja-JP" dirty="0"/>
          </a:p>
          <a:p>
            <a:pPr lvl="1"/>
            <a:r>
              <a:rPr lang="ja-JP" altLang="en-US" dirty="0"/>
              <a:t>包括的な内容は、</a:t>
            </a:r>
            <a:r>
              <a:rPr lang="en-US" altLang="ja-JP" dirty="0"/>
              <a:t>Exastro OASE </a:t>
            </a:r>
            <a:r>
              <a:rPr lang="ja-JP" altLang="en-US" dirty="0"/>
              <a:t>の公式マニュアル集である</a:t>
            </a:r>
            <a:r>
              <a:rPr lang="en-US" altLang="ja-JP" dirty="0"/>
              <a:t>&lt;</a:t>
            </a:r>
            <a:r>
              <a:rPr lang="ja-JP" altLang="en-US" dirty="0"/>
              <a:t> </a:t>
            </a:r>
            <a:r>
              <a:rPr lang="en-US" altLang="ja-JP" dirty="0" err="1">
                <a:hlinkClick r:id="rId3"/>
              </a:rPr>
              <a:t>OASE_docs</a:t>
            </a:r>
            <a:r>
              <a:rPr lang="en-US" altLang="ja-JP" dirty="0"/>
              <a:t> &gt;</a:t>
            </a:r>
            <a:r>
              <a:rPr lang="ja-JP" altLang="en-US" dirty="0"/>
              <a:t>をご参照ください。</a:t>
            </a:r>
            <a:endParaRPr lang="en-US" altLang="ja-JP" dirty="0"/>
          </a:p>
        </p:txBody>
      </p:sp>
    </p:spTree>
    <p:extLst>
      <p:ext uri="{BB962C8B-B14F-4D97-AF65-F5344CB8AC3E}">
        <p14:creationId xmlns:p14="http://schemas.microsoft.com/office/powerpoint/2010/main" val="291710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角丸四角形 19"/>
          <p:cNvSpPr/>
          <p:nvPr/>
        </p:nvSpPr>
        <p:spPr bwMode="auto">
          <a:xfrm>
            <a:off x="9051060" y="2482947"/>
            <a:ext cx="2848424" cy="1234093"/>
          </a:xfrm>
          <a:prstGeom prst="roundRect">
            <a:avLst/>
          </a:prstGeom>
          <a:ln>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endParaRPr lang="en-US" altLang="ja-JP" sz="1200" dirty="0">
              <a:solidFill>
                <a:schemeClr val="tx1"/>
              </a:solidFill>
              <a:latin typeface="+mn-ea"/>
            </a:endParaRPr>
          </a:p>
        </p:txBody>
      </p:sp>
      <p:sp>
        <p:nvSpPr>
          <p:cNvPr id="6" name="タイトル 5"/>
          <p:cNvSpPr>
            <a:spLocks noGrp="1"/>
          </p:cNvSpPr>
          <p:nvPr>
            <p:ph type="title"/>
          </p:nvPr>
        </p:nvSpPr>
        <p:spPr/>
        <p:txBody>
          <a:bodyPr/>
          <a:lstStyle/>
          <a:p>
            <a:r>
              <a:rPr lang="en-US" altLang="ja-JP" dirty="0"/>
              <a:t>1.2</a:t>
            </a:r>
            <a:r>
              <a:rPr lang="ja-JP" altLang="en-US" dirty="0"/>
              <a:t>　</a:t>
            </a:r>
            <a:r>
              <a:rPr lang="en-US" altLang="ja-JP" dirty="0"/>
              <a:t>ServiceNow</a:t>
            </a:r>
            <a:r>
              <a:rPr lang="ja-JP" altLang="en-US" dirty="0"/>
              <a:t>連携</a:t>
            </a:r>
            <a:r>
              <a:rPr lang="en-US" altLang="ja-JP" dirty="0"/>
              <a:t>【</a:t>
            </a:r>
            <a:r>
              <a:rPr lang="ja-JP" altLang="en-US" dirty="0"/>
              <a:t>座学</a:t>
            </a:r>
            <a:r>
              <a:rPr lang="en-US" altLang="ja-JP" dirty="0"/>
              <a:t>】</a:t>
            </a:r>
            <a:r>
              <a:rPr lang="ja-JP" altLang="en-US" dirty="0"/>
              <a:t>について</a:t>
            </a:r>
            <a:endParaRPr kumimoji="1" lang="ja-JP" altLang="en-US" dirty="0"/>
          </a:p>
        </p:txBody>
      </p:sp>
      <p:sp>
        <p:nvSpPr>
          <p:cNvPr id="7" name="コンテンツ プレースホルダー 6"/>
          <p:cNvSpPr>
            <a:spLocks noGrp="1"/>
          </p:cNvSpPr>
          <p:nvPr>
            <p:ph sz="quarter" idx="10"/>
          </p:nvPr>
        </p:nvSpPr>
        <p:spPr/>
        <p:txBody>
          <a:bodyPr/>
          <a:lstStyle/>
          <a:p>
            <a:r>
              <a:rPr lang="en-US" altLang="ja-JP" b="1" dirty="0"/>
              <a:t>ServiceNow</a:t>
            </a:r>
            <a:r>
              <a:rPr lang="ja-JP" altLang="en-US" b="1" dirty="0"/>
              <a:t>連携メニュー概要</a:t>
            </a:r>
            <a:endParaRPr lang="en-US" altLang="ja-JP" b="1" dirty="0"/>
          </a:p>
          <a:p>
            <a:pPr indent="0">
              <a:buNone/>
            </a:pPr>
            <a:r>
              <a:rPr lang="en-US" altLang="ja-JP" sz="1600" dirty="0"/>
              <a:t>ServiceNow</a:t>
            </a:r>
            <a:r>
              <a:rPr lang="ja-JP" altLang="en-US" sz="1600" dirty="0"/>
              <a:t>との連携では、下記のメニューを操作します。</a:t>
            </a:r>
            <a:endParaRPr lang="en-US" altLang="ja-JP" sz="1600" dirty="0"/>
          </a:p>
          <a:p>
            <a:pPr indent="0">
              <a:buNone/>
            </a:pPr>
            <a:r>
              <a:rPr lang="ja-JP" altLang="en-US" sz="1600" dirty="0"/>
              <a:t>それぞれのメニュー機能についての説明は、</a:t>
            </a:r>
            <a:r>
              <a:rPr lang="en-US" altLang="ja-JP" sz="1600" dirty="0"/>
              <a:t> Exastro OASE </a:t>
            </a:r>
            <a:r>
              <a:rPr lang="ja-JP" altLang="en-US" sz="1600" dirty="0"/>
              <a:t>の公式マニュアル集である</a:t>
            </a:r>
            <a:r>
              <a:rPr lang="en-US" altLang="ja-JP" sz="1600" dirty="0"/>
              <a:t>&lt;</a:t>
            </a:r>
            <a:r>
              <a:rPr lang="ja-JP" altLang="en-US" sz="1600" dirty="0"/>
              <a:t> </a:t>
            </a:r>
            <a:r>
              <a:rPr lang="en-US" altLang="ja-JP" sz="1600" dirty="0" err="1">
                <a:hlinkClick r:id="rId2"/>
              </a:rPr>
              <a:t>OASE_docs</a:t>
            </a:r>
            <a:r>
              <a:rPr lang="en-US" altLang="ja-JP" sz="1600" dirty="0"/>
              <a:t> &gt;</a:t>
            </a:r>
            <a:r>
              <a:rPr lang="ja-JP" altLang="en-US" sz="1600" dirty="0"/>
              <a:t>をご参照ください。</a:t>
            </a:r>
            <a:endParaRPr lang="en-US" altLang="ja-JP" sz="1600" dirty="0"/>
          </a:p>
          <a:p>
            <a:pPr lvl="1"/>
            <a:r>
              <a:rPr lang="en-US" altLang="ja-JP" dirty="0"/>
              <a:t>Dashboard</a:t>
            </a:r>
            <a:r>
              <a:rPr lang="ja-JP" altLang="en-US" dirty="0"/>
              <a:t>画面</a:t>
            </a:r>
            <a:endParaRPr lang="en-US" altLang="ja-JP" dirty="0"/>
          </a:p>
          <a:p>
            <a:pPr marL="0" indent="0">
              <a:buNone/>
            </a:pPr>
            <a:endParaRPr kumimoji="1" lang="ja-JP" altLang="en-US" dirty="0"/>
          </a:p>
        </p:txBody>
      </p:sp>
      <p:graphicFrame>
        <p:nvGraphicFramePr>
          <p:cNvPr id="15" name="表 14"/>
          <p:cNvGraphicFramePr>
            <a:graphicFrameLocks noGrp="1"/>
          </p:cNvGraphicFramePr>
          <p:nvPr>
            <p:extLst>
              <p:ext uri="{D42A27DB-BD31-4B8C-83A1-F6EECF244321}">
                <p14:modId xmlns:p14="http://schemas.microsoft.com/office/powerpoint/2010/main" val="1749323365"/>
              </p:ext>
            </p:extLst>
          </p:nvPr>
        </p:nvGraphicFramePr>
        <p:xfrm>
          <a:off x="9390925" y="2935554"/>
          <a:ext cx="2090672" cy="609600"/>
        </p:xfrm>
        <a:graphic>
          <a:graphicData uri="http://schemas.openxmlformats.org/drawingml/2006/table">
            <a:tbl>
              <a:tblPr firstRow="1" bandRow="1">
                <a:tableStyleId>{912C8C85-51F0-491E-9774-3900AFEF0FD7}</a:tableStyleId>
              </a:tblPr>
              <a:tblGrid>
                <a:gridCol w="2090672">
                  <a:extLst>
                    <a:ext uri="{9D8B030D-6E8A-4147-A177-3AD203B41FA5}">
                      <a16:colId xmlns:a16="http://schemas.microsoft.com/office/drawing/2014/main" val="3541347716"/>
                    </a:ext>
                  </a:extLst>
                </a:gridCol>
              </a:tblGrid>
              <a:tr h="301591">
                <a:tc>
                  <a:txBody>
                    <a:bodyPr/>
                    <a:lstStyle/>
                    <a:p>
                      <a:pPr algn="ctr"/>
                      <a:r>
                        <a:rPr kumimoji="1" lang="ja-JP" altLang="en-US" sz="1400" dirty="0"/>
                        <a:t>画面名称</a:t>
                      </a:r>
                    </a:p>
                  </a:txBody>
                  <a:tcPr/>
                </a:tc>
                <a:extLst>
                  <a:ext uri="{0D108BD9-81ED-4DB2-BD59-A6C34878D82A}">
                    <a16:rowId xmlns:a16="http://schemas.microsoft.com/office/drawing/2014/main" val="2400438788"/>
                  </a:ext>
                </a:extLst>
              </a:tr>
              <a:tr h="301591">
                <a:tc>
                  <a:txBody>
                    <a:bodyPr/>
                    <a:lstStyle/>
                    <a:p>
                      <a:pPr algn="ctr"/>
                      <a:r>
                        <a:rPr kumimoji="1" lang="ja-JP" altLang="en-US" sz="1400" dirty="0"/>
                        <a:t>アクション設定</a:t>
                      </a:r>
                    </a:p>
                  </a:txBody>
                  <a:tcPr/>
                </a:tc>
                <a:extLst>
                  <a:ext uri="{0D108BD9-81ED-4DB2-BD59-A6C34878D82A}">
                    <a16:rowId xmlns:a16="http://schemas.microsoft.com/office/drawing/2014/main" val="3701044169"/>
                  </a:ext>
                </a:extLst>
              </a:tr>
            </a:tbl>
          </a:graphicData>
        </a:graphic>
      </p:graphicFrame>
      <p:pic>
        <p:nvPicPr>
          <p:cNvPr id="16" name="図 15"/>
          <p:cNvPicPr>
            <a:picLocks noChangeAspect="1"/>
          </p:cNvPicPr>
          <p:nvPr/>
        </p:nvPicPr>
        <p:blipFill>
          <a:blip r:embed="rId3"/>
          <a:stretch>
            <a:fillRect/>
          </a:stretch>
        </p:blipFill>
        <p:spPr>
          <a:xfrm>
            <a:off x="684806" y="2389746"/>
            <a:ext cx="8229196" cy="3908611"/>
          </a:xfrm>
          <a:prstGeom prst="rect">
            <a:avLst/>
          </a:prstGeom>
        </p:spPr>
      </p:pic>
      <p:sp>
        <p:nvSpPr>
          <p:cNvPr id="11" name="正方形/長方形 10"/>
          <p:cNvSpPr/>
          <p:nvPr/>
        </p:nvSpPr>
        <p:spPr bwMode="auto">
          <a:xfrm>
            <a:off x="1574006" y="2386014"/>
            <a:ext cx="752475" cy="233362"/>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 name="正方形/長方形 11"/>
          <p:cNvSpPr/>
          <p:nvPr/>
        </p:nvSpPr>
        <p:spPr bwMode="auto">
          <a:xfrm>
            <a:off x="2422920" y="2386013"/>
            <a:ext cx="792111" cy="233362"/>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17" name="直線コネクタ 16"/>
          <p:cNvCxnSpPr>
            <a:cxnSpLocks/>
            <a:stCxn id="12" idx="3"/>
            <a:endCxn id="20" idx="1"/>
          </p:cNvCxnSpPr>
          <p:nvPr/>
        </p:nvCxnSpPr>
        <p:spPr bwMode="auto">
          <a:xfrm>
            <a:off x="3215031" y="2502694"/>
            <a:ext cx="5836029" cy="59730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1" name="テキスト ボックス 20"/>
          <p:cNvSpPr txBox="1"/>
          <p:nvPr/>
        </p:nvSpPr>
        <p:spPr>
          <a:xfrm>
            <a:off x="9116790" y="2570751"/>
            <a:ext cx="2376330" cy="276999"/>
          </a:xfrm>
          <a:prstGeom prst="rect">
            <a:avLst/>
          </a:prstGeom>
          <a:noFill/>
        </p:spPr>
        <p:txBody>
          <a:bodyPr wrap="square" rtlCol="0">
            <a:spAutoFit/>
          </a:bodyPr>
          <a:lstStyle/>
          <a:p>
            <a:r>
              <a:rPr kumimoji="1" lang="ja-JP" altLang="en-US" sz="1200" b="1" dirty="0"/>
              <a:t>カテゴリ：システム</a:t>
            </a:r>
          </a:p>
        </p:txBody>
      </p:sp>
      <p:sp>
        <p:nvSpPr>
          <p:cNvPr id="22" name="角丸四角形 21"/>
          <p:cNvSpPr/>
          <p:nvPr/>
        </p:nvSpPr>
        <p:spPr bwMode="auto">
          <a:xfrm>
            <a:off x="9116808" y="3913151"/>
            <a:ext cx="2782676" cy="2568818"/>
          </a:xfrm>
          <a:prstGeom prst="roundRect">
            <a:avLst/>
          </a:prstGeom>
          <a:ln>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endParaRPr lang="en-US" altLang="ja-JP" sz="1200" dirty="0">
              <a:solidFill>
                <a:schemeClr val="tx1"/>
              </a:solidFill>
              <a:latin typeface="+mn-ea"/>
            </a:endParaRPr>
          </a:p>
        </p:txBody>
      </p:sp>
      <p:sp>
        <p:nvSpPr>
          <p:cNvPr id="23" name="テキスト ボックス 22"/>
          <p:cNvSpPr txBox="1"/>
          <p:nvPr/>
        </p:nvSpPr>
        <p:spPr>
          <a:xfrm>
            <a:off x="9288095" y="4067053"/>
            <a:ext cx="2376330" cy="276999"/>
          </a:xfrm>
          <a:prstGeom prst="rect">
            <a:avLst/>
          </a:prstGeom>
          <a:noFill/>
        </p:spPr>
        <p:txBody>
          <a:bodyPr wrap="square" rtlCol="0">
            <a:spAutoFit/>
          </a:bodyPr>
          <a:lstStyle/>
          <a:p>
            <a:r>
              <a:rPr kumimoji="1" lang="ja-JP" altLang="en-US" sz="1200" b="1" dirty="0"/>
              <a:t>カテゴリ：ルール</a:t>
            </a:r>
          </a:p>
        </p:txBody>
      </p:sp>
      <p:graphicFrame>
        <p:nvGraphicFramePr>
          <p:cNvPr id="26" name="表 25"/>
          <p:cNvGraphicFramePr>
            <a:graphicFrameLocks noGrp="1"/>
          </p:cNvGraphicFramePr>
          <p:nvPr>
            <p:extLst>
              <p:ext uri="{D42A27DB-BD31-4B8C-83A1-F6EECF244321}">
                <p14:modId xmlns:p14="http://schemas.microsoft.com/office/powerpoint/2010/main" val="373303570"/>
              </p:ext>
            </p:extLst>
          </p:nvPr>
        </p:nvGraphicFramePr>
        <p:xfrm>
          <a:off x="9431921" y="4448875"/>
          <a:ext cx="2113718" cy="1828800"/>
        </p:xfrm>
        <a:graphic>
          <a:graphicData uri="http://schemas.openxmlformats.org/drawingml/2006/table">
            <a:tbl>
              <a:tblPr firstRow="1" bandRow="1">
                <a:tableStyleId>{912C8C85-51F0-491E-9774-3900AFEF0FD7}</a:tableStyleId>
              </a:tblPr>
              <a:tblGrid>
                <a:gridCol w="2113718">
                  <a:extLst>
                    <a:ext uri="{9D8B030D-6E8A-4147-A177-3AD203B41FA5}">
                      <a16:colId xmlns:a16="http://schemas.microsoft.com/office/drawing/2014/main" val="2496991478"/>
                    </a:ext>
                  </a:extLst>
                </a:gridCol>
              </a:tblGrid>
              <a:tr h="283619">
                <a:tc>
                  <a:txBody>
                    <a:bodyPr/>
                    <a:lstStyle/>
                    <a:p>
                      <a:pPr algn="ctr"/>
                      <a:r>
                        <a:rPr kumimoji="1" lang="ja-JP" altLang="en-US" sz="1400" dirty="0"/>
                        <a:t>画面名称</a:t>
                      </a:r>
                    </a:p>
                  </a:txBody>
                  <a:tcPr/>
                </a:tc>
                <a:extLst>
                  <a:ext uri="{0D108BD9-81ED-4DB2-BD59-A6C34878D82A}">
                    <a16:rowId xmlns:a16="http://schemas.microsoft.com/office/drawing/2014/main" val="2963101813"/>
                  </a:ext>
                </a:extLst>
              </a:tr>
              <a:tr h="283619">
                <a:tc>
                  <a:txBody>
                    <a:bodyPr/>
                    <a:lstStyle/>
                    <a:p>
                      <a:pPr algn="ctr"/>
                      <a:r>
                        <a:rPr kumimoji="1" lang="ja-JP" altLang="en-US" sz="1400" dirty="0"/>
                        <a:t>ディシジョンテーブル</a:t>
                      </a:r>
                    </a:p>
                  </a:txBody>
                  <a:tcPr/>
                </a:tc>
                <a:extLst>
                  <a:ext uri="{0D108BD9-81ED-4DB2-BD59-A6C34878D82A}">
                    <a16:rowId xmlns:a16="http://schemas.microsoft.com/office/drawing/2014/main" val="2895411180"/>
                  </a:ext>
                </a:extLst>
              </a:tr>
              <a:tr h="283619">
                <a:tc>
                  <a:txBody>
                    <a:bodyPr/>
                    <a:lstStyle/>
                    <a:p>
                      <a:pPr algn="ctr"/>
                      <a:r>
                        <a:rPr kumimoji="1" lang="ja-JP" altLang="en-US" sz="1400" dirty="0"/>
                        <a:t>トークン払い出し</a:t>
                      </a:r>
                    </a:p>
                  </a:txBody>
                  <a:tcPr/>
                </a:tc>
                <a:extLst>
                  <a:ext uri="{0D108BD9-81ED-4DB2-BD59-A6C34878D82A}">
                    <a16:rowId xmlns:a16="http://schemas.microsoft.com/office/drawing/2014/main" val="73158517"/>
                  </a:ext>
                </a:extLst>
              </a:tr>
              <a:tr h="283619">
                <a:tc>
                  <a:txBody>
                    <a:bodyPr/>
                    <a:lstStyle/>
                    <a:p>
                      <a:pPr algn="ctr"/>
                      <a:r>
                        <a:rPr kumimoji="1" lang="ja-JP" altLang="en-US" sz="1400" dirty="0"/>
                        <a:t>ルール</a:t>
                      </a:r>
                    </a:p>
                  </a:txBody>
                  <a:tcPr/>
                </a:tc>
                <a:extLst>
                  <a:ext uri="{0D108BD9-81ED-4DB2-BD59-A6C34878D82A}">
                    <a16:rowId xmlns:a16="http://schemas.microsoft.com/office/drawing/2014/main" val="2313751069"/>
                  </a:ext>
                </a:extLst>
              </a:tr>
              <a:tr h="283619">
                <a:tc>
                  <a:txBody>
                    <a:bodyPr/>
                    <a:lstStyle/>
                    <a:p>
                      <a:pPr algn="ctr"/>
                      <a:r>
                        <a:rPr kumimoji="1" lang="ja-JP" altLang="en-US" sz="1400" dirty="0"/>
                        <a:t>リクエスト履歴</a:t>
                      </a:r>
                    </a:p>
                  </a:txBody>
                  <a:tcPr/>
                </a:tc>
                <a:extLst>
                  <a:ext uri="{0D108BD9-81ED-4DB2-BD59-A6C34878D82A}">
                    <a16:rowId xmlns:a16="http://schemas.microsoft.com/office/drawing/2014/main" val="4201482564"/>
                  </a:ext>
                </a:extLst>
              </a:tr>
              <a:tr h="283619">
                <a:tc>
                  <a:txBody>
                    <a:bodyPr/>
                    <a:lstStyle/>
                    <a:p>
                      <a:pPr algn="ctr"/>
                      <a:r>
                        <a:rPr kumimoji="1" lang="ja-JP" altLang="en-US" sz="1400" dirty="0"/>
                        <a:t>アクション履歴</a:t>
                      </a:r>
                    </a:p>
                  </a:txBody>
                  <a:tcPr/>
                </a:tc>
                <a:extLst>
                  <a:ext uri="{0D108BD9-81ED-4DB2-BD59-A6C34878D82A}">
                    <a16:rowId xmlns:a16="http://schemas.microsoft.com/office/drawing/2014/main" val="4117974212"/>
                  </a:ext>
                </a:extLst>
              </a:tr>
            </a:tbl>
          </a:graphicData>
        </a:graphic>
      </p:graphicFrame>
      <p:cxnSp>
        <p:nvCxnSpPr>
          <p:cNvPr id="27" name="直線コネクタ 26"/>
          <p:cNvCxnSpPr>
            <a:stCxn id="11" idx="2"/>
            <a:endCxn id="22" idx="1"/>
          </p:cNvCxnSpPr>
          <p:nvPr/>
        </p:nvCxnSpPr>
        <p:spPr bwMode="auto">
          <a:xfrm>
            <a:off x="1950244" y="2619376"/>
            <a:ext cx="7166564" cy="2578184"/>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3946645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2.</a:t>
            </a:r>
            <a:r>
              <a:rPr kumimoji="1" lang="ja-JP" altLang="en-US" dirty="0"/>
              <a:t>　</a:t>
            </a:r>
            <a:r>
              <a:rPr kumimoji="1" lang="en-US" altLang="ja-JP" dirty="0"/>
              <a:t>ServiceNow</a:t>
            </a:r>
            <a:r>
              <a:rPr kumimoji="1" lang="ja-JP" altLang="en-US" dirty="0"/>
              <a:t>連携</a:t>
            </a:r>
            <a:r>
              <a:rPr lang="ja-JP" altLang="en-US" dirty="0"/>
              <a:t>機能</a:t>
            </a:r>
            <a:endParaRPr kumimoji="1" lang="ja-JP" altLang="en-US" dirty="0"/>
          </a:p>
        </p:txBody>
      </p:sp>
      <p:sp>
        <p:nvSpPr>
          <p:cNvPr id="3" name="テキスト プレースホルダー 2"/>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2955186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a:t>2.1</a:t>
            </a:r>
            <a:r>
              <a:rPr kumimoji="1" lang="ja-JP" altLang="en-US" dirty="0"/>
              <a:t>　</a:t>
            </a:r>
            <a:r>
              <a:rPr kumimoji="1" lang="en-US" altLang="ja-JP" dirty="0"/>
              <a:t>ServiceNow</a:t>
            </a:r>
            <a:r>
              <a:rPr lang="ja-JP" altLang="en-US" dirty="0"/>
              <a:t>とは</a:t>
            </a:r>
            <a:endParaRPr kumimoji="1" lang="ja-JP" altLang="en-US" dirty="0"/>
          </a:p>
        </p:txBody>
      </p:sp>
      <p:sp>
        <p:nvSpPr>
          <p:cNvPr id="3" name="コンテンツ プレースホルダー 2"/>
          <p:cNvSpPr>
            <a:spLocks noGrp="1"/>
          </p:cNvSpPr>
          <p:nvPr>
            <p:ph sz="quarter" idx="10"/>
          </p:nvPr>
        </p:nvSpPr>
        <p:spPr/>
        <p:txBody>
          <a:bodyPr/>
          <a:lstStyle/>
          <a:p>
            <a:r>
              <a:rPr kumimoji="1" lang="en-US" altLang="ja-JP" b="1" dirty="0"/>
              <a:t>ServiceNow</a:t>
            </a:r>
            <a:r>
              <a:rPr kumimoji="1" lang="ja-JP" altLang="en-US" b="1" dirty="0"/>
              <a:t>とは</a:t>
            </a:r>
            <a:endParaRPr kumimoji="1" lang="en-US" altLang="ja-JP" b="1" dirty="0"/>
          </a:p>
          <a:p>
            <a:pPr indent="0">
              <a:buNone/>
            </a:pPr>
            <a:r>
              <a:rPr lang="ja-JP" altLang="en-US" sz="1600" dirty="0"/>
              <a:t>高性能で高可用性のクラウドサービスを提供し、様々なインフラを一元管理し可視化することができます。</a:t>
            </a:r>
            <a:endParaRPr lang="en-US" altLang="ja-JP" sz="1600" dirty="0"/>
          </a:p>
          <a:p>
            <a:pPr indent="0">
              <a:buNone/>
            </a:pPr>
            <a:r>
              <a:rPr lang="ja-JP" altLang="en-US" sz="1600" dirty="0"/>
              <a:t>問題管理、インシデント管理、各種申請のワークフローをひとまとめにするサービスなどがあります。</a:t>
            </a:r>
            <a:endParaRPr lang="en-US" altLang="ja-JP" sz="1600" dirty="0"/>
          </a:p>
          <a:p>
            <a:pPr indent="0">
              <a:buNone/>
            </a:pPr>
            <a:endParaRPr lang="ja-JP" altLang="en-US" sz="1050" dirty="0"/>
          </a:p>
          <a:p>
            <a:pPr indent="0">
              <a:buNone/>
            </a:pPr>
            <a:endParaRPr kumimoji="1" lang="en-US" altLang="ja-JP" sz="1600" b="1" dirty="0"/>
          </a:p>
          <a:p>
            <a:pPr marL="0" indent="0">
              <a:buNone/>
            </a:pPr>
            <a:endParaRPr lang="ja-JP" altLang="en-US" b="1" dirty="0"/>
          </a:p>
        </p:txBody>
      </p:sp>
      <p:pic>
        <p:nvPicPr>
          <p:cNvPr id="4" name="図 3"/>
          <p:cNvPicPr>
            <a:picLocks noChangeAspect="1"/>
          </p:cNvPicPr>
          <p:nvPr/>
        </p:nvPicPr>
        <p:blipFill>
          <a:blip r:embed="rId2"/>
          <a:stretch>
            <a:fillRect/>
          </a:stretch>
        </p:blipFill>
        <p:spPr>
          <a:xfrm>
            <a:off x="1343340" y="2204830"/>
            <a:ext cx="8994339" cy="3600000"/>
          </a:xfrm>
          <a:prstGeom prst="rect">
            <a:avLst/>
          </a:prstGeom>
        </p:spPr>
      </p:pic>
    </p:spTree>
    <p:extLst>
      <p:ext uri="{BB962C8B-B14F-4D97-AF65-F5344CB8AC3E}">
        <p14:creationId xmlns:p14="http://schemas.microsoft.com/office/powerpoint/2010/main" val="2977196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角丸四角形 24"/>
          <p:cNvSpPr/>
          <p:nvPr/>
        </p:nvSpPr>
        <p:spPr bwMode="auto">
          <a:xfrm>
            <a:off x="6465060" y="2796260"/>
            <a:ext cx="5245898" cy="1047475"/>
          </a:xfrm>
          <a:prstGeom prst="roundRect">
            <a:avLst/>
          </a:prstGeom>
          <a:solidFill>
            <a:schemeClr val="bg2"/>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endParaRPr kumimoji="1" lang="ja-JP" altLang="en-US" sz="1600" dirty="0">
              <a:latin typeface="+mn-ea"/>
            </a:endParaRPr>
          </a:p>
        </p:txBody>
      </p:sp>
      <p:sp>
        <p:nvSpPr>
          <p:cNvPr id="2" name="タイトル 1"/>
          <p:cNvSpPr>
            <a:spLocks noGrp="1"/>
          </p:cNvSpPr>
          <p:nvPr>
            <p:ph type="title"/>
          </p:nvPr>
        </p:nvSpPr>
        <p:spPr/>
        <p:txBody>
          <a:bodyPr/>
          <a:lstStyle/>
          <a:p>
            <a:r>
              <a:rPr lang="en-US" altLang="ja-JP" dirty="0"/>
              <a:t>2.2</a:t>
            </a:r>
            <a:r>
              <a:rPr lang="ja-JP" altLang="en-US" dirty="0"/>
              <a:t>　</a:t>
            </a:r>
            <a:r>
              <a:rPr lang="en-US" altLang="ja-JP" dirty="0"/>
              <a:t>ServiceNow</a:t>
            </a:r>
            <a:r>
              <a:rPr lang="ja-JP" altLang="en-US" dirty="0"/>
              <a:t>連携機能</a:t>
            </a:r>
            <a:r>
              <a:rPr lang="en-US" altLang="ja-JP" dirty="0"/>
              <a:t>(1/7)</a:t>
            </a:r>
            <a:endParaRPr kumimoji="1" lang="ja-JP" altLang="en-US" dirty="0"/>
          </a:p>
        </p:txBody>
      </p:sp>
      <p:sp>
        <p:nvSpPr>
          <p:cNvPr id="3" name="コンテンツ プレースホルダー 2"/>
          <p:cNvSpPr>
            <a:spLocks noGrp="1"/>
          </p:cNvSpPr>
          <p:nvPr>
            <p:ph sz="quarter" idx="10"/>
          </p:nvPr>
        </p:nvSpPr>
        <p:spPr/>
        <p:txBody>
          <a:bodyPr/>
          <a:lstStyle/>
          <a:p>
            <a:r>
              <a:rPr lang="ja-JP" altLang="en-US" b="1" dirty="0"/>
              <a:t>連携機能① </a:t>
            </a:r>
            <a:r>
              <a:rPr kumimoji="1" lang="ja-JP" altLang="en-US" b="1" dirty="0"/>
              <a:t>ワークフロー実行</a:t>
            </a:r>
            <a:endParaRPr kumimoji="1" lang="en-US" altLang="ja-JP" b="1" dirty="0"/>
          </a:p>
          <a:p>
            <a:pPr indent="0">
              <a:buNone/>
            </a:pPr>
            <a:r>
              <a:rPr kumimoji="1" lang="en-US" altLang="ja-JP" sz="1600" dirty="0"/>
              <a:t>ServiceNow</a:t>
            </a:r>
            <a:r>
              <a:rPr kumimoji="1" lang="ja-JP" altLang="en-US" sz="1600" dirty="0"/>
              <a:t>のワークフローとは、</a:t>
            </a:r>
            <a:r>
              <a:rPr lang="ja-JP" altLang="en-US" sz="1600" dirty="0">
                <a:solidFill>
                  <a:srgbClr val="242424"/>
                </a:solidFill>
                <a:latin typeface="Segoe UI" panose="020B0502040204020203" pitchFamily="34" charset="0"/>
              </a:rPr>
              <a:t>複数にまたがるプラットフォーム上で実施される、一連の手順を自動化する機能です。</a:t>
            </a:r>
            <a:br>
              <a:rPr lang="ja-JP" altLang="en-US" sz="1600" dirty="0"/>
            </a:br>
            <a:r>
              <a:rPr lang="ja-JP" altLang="en-US" sz="1600" dirty="0">
                <a:solidFill>
                  <a:srgbClr val="242424"/>
                </a:solidFill>
                <a:latin typeface="Segoe UI" panose="020B0502040204020203" pitchFamily="34" charset="0"/>
              </a:rPr>
              <a:t>スクリプト実行、承認の申請、ユーザへの通知など各種の作業が連なり、一つのワークフローを形成します。</a:t>
            </a:r>
            <a:endParaRPr lang="en-US" altLang="ja-JP" sz="1600" dirty="0">
              <a:solidFill>
                <a:srgbClr val="242424"/>
              </a:solidFill>
              <a:latin typeface="Segoe UI" panose="020B0502040204020203" pitchFamily="34" charset="0"/>
            </a:endParaRPr>
          </a:p>
          <a:p>
            <a:pPr indent="0">
              <a:buNone/>
            </a:pPr>
            <a:r>
              <a:rPr kumimoji="1" lang="ja-JP" altLang="en-US" sz="1600" dirty="0">
                <a:solidFill>
                  <a:srgbClr val="242424"/>
                </a:solidFill>
                <a:latin typeface="Segoe UI" panose="020B0502040204020203" pitchFamily="34" charset="0"/>
              </a:rPr>
              <a:t>また、</a:t>
            </a:r>
            <a:r>
              <a:rPr lang="ja-JP" altLang="en-US" sz="1600" dirty="0"/>
              <a:t>複雑なフロー設定やその変更にも柔軟に対応することができます。</a:t>
            </a:r>
            <a:endParaRPr kumimoji="1" lang="en-US" altLang="ja-JP" sz="1600" dirty="0"/>
          </a:p>
          <a:p>
            <a:pPr indent="0">
              <a:buNone/>
            </a:pPr>
            <a:r>
              <a:rPr kumimoji="1" lang="en-US" altLang="ja-JP" sz="1600" b="1" dirty="0"/>
              <a:t>OASE</a:t>
            </a:r>
            <a:r>
              <a:rPr lang="ja-JP" altLang="en-US" sz="1600" b="1" dirty="0"/>
              <a:t>は</a:t>
            </a:r>
            <a:r>
              <a:rPr kumimoji="1" lang="ja-JP" altLang="en-US" sz="1600" b="1" dirty="0"/>
              <a:t>、</a:t>
            </a:r>
            <a:r>
              <a:rPr kumimoji="1" lang="en-US" altLang="ja-JP" sz="1600" b="1" dirty="0"/>
              <a:t>ServiceNow </a:t>
            </a:r>
            <a:r>
              <a:rPr kumimoji="1" lang="ja-JP" altLang="en-US" sz="1600" b="1" dirty="0"/>
              <a:t>で作成された</a:t>
            </a:r>
            <a:r>
              <a:rPr lang="ja-JP" altLang="en-US" sz="1600" b="1" dirty="0"/>
              <a:t>ワークフローを呼び出すことができます。</a:t>
            </a:r>
            <a:endParaRPr kumimoji="1" lang="en-US" altLang="ja-JP" sz="1600" b="1" dirty="0"/>
          </a:p>
          <a:p>
            <a:pPr indent="0">
              <a:buNone/>
            </a:pPr>
            <a:r>
              <a:rPr lang="en-US" altLang="ja-JP" sz="1600" dirty="0"/>
              <a:t>※OASE</a:t>
            </a:r>
            <a:r>
              <a:rPr lang="ja-JP" altLang="en-US" sz="1600" dirty="0"/>
              <a:t>からワークフローを実行するためには、別途ワークフロースケジュールの設定が必要となります。</a:t>
            </a:r>
            <a:endParaRPr lang="en-US" altLang="ja-JP" sz="1600" dirty="0"/>
          </a:p>
          <a:p>
            <a:pPr indent="0">
              <a:buNone/>
            </a:pPr>
            <a:br>
              <a:rPr lang="en-US" altLang="ja-JP" sz="1600" u="sng" dirty="0"/>
            </a:br>
            <a:r>
              <a:rPr lang="ja-JP" altLang="en-US" sz="1600" u="sng" dirty="0"/>
              <a:t>承認フローを作成し実行した場合</a:t>
            </a:r>
            <a:endParaRPr lang="en-US" altLang="ja-JP" sz="1600" u="sng" dirty="0"/>
          </a:p>
        </p:txBody>
      </p:sp>
      <p:sp>
        <p:nvSpPr>
          <p:cNvPr id="26" name="角丸四角形 25"/>
          <p:cNvSpPr/>
          <p:nvPr/>
        </p:nvSpPr>
        <p:spPr bwMode="auto">
          <a:xfrm>
            <a:off x="2063440" y="4154954"/>
            <a:ext cx="2700517" cy="2204819"/>
          </a:xfrm>
          <a:prstGeom prst="roundRect">
            <a:avLst/>
          </a:prstGeom>
          <a:solidFill>
            <a:schemeClr val="accent6"/>
          </a:solidFill>
          <a:ln w="12700">
            <a:solidFill>
              <a:schemeClr val="accent6"/>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a:solidFill>
                  <a:schemeClr val="bg1"/>
                </a:solidFill>
                <a:latin typeface="+mn-ea"/>
              </a:rPr>
              <a:t>OASE</a:t>
            </a:r>
            <a:r>
              <a:rPr lang="ja-JP" altLang="en-US" b="1" dirty="0">
                <a:solidFill>
                  <a:schemeClr val="bg1"/>
                </a:solidFill>
                <a:latin typeface="+mn-ea"/>
              </a:rPr>
              <a:t>サーバ</a:t>
            </a:r>
            <a:endParaRPr kumimoji="1" lang="en-US" altLang="ja-JP" b="1" dirty="0">
              <a:solidFill>
                <a:schemeClr val="bg1"/>
              </a:solidFill>
              <a:latin typeface="+mn-ea"/>
            </a:endParaRPr>
          </a:p>
        </p:txBody>
      </p:sp>
      <p:sp>
        <p:nvSpPr>
          <p:cNvPr id="34" name="テキスト ボックス 33"/>
          <p:cNvSpPr txBox="1"/>
          <p:nvPr/>
        </p:nvSpPr>
        <p:spPr>
          <a:xfrm>
            <a:off x="5180412" y="4288097"/>
            <a:ext cx="1297053" cy="338554"/>
          </a:xfrm>
          <a:prstGeom prst="rect">
            <a:avLst/>
          </a:prstGeom>
          <a:noFill/>
        </p:spPr>
        <p:txBody>
          <a:bodyPr wrap="square" rtlCol="0">
            <a:spAutoFit/>
          </a:bodyPr>
          <a:lstStyle/>
          <a:p>
            <a:r>
              <a:rPr lang="ja-JP" altLang="en-US" sz="1600" dirty="0"/>
              <a:t>連携・実行</a:t>
            </a:r>
            <a:endParaRPr kumimoji="1" lang="ja-JP" altLang="en-US" sz="1600" dirty="0"/>
          </a:p>
        </p:txBody>
      </p:sp>
      <p:sp>
        <p:nvSpPr>
          <p:cNvPr id="102" name="角丸四角形 101"/>
          <p:cNvSpPr/>
          <p:nvPr/>
        </p:nvSpPr>
        <p:spPr bwMode="auto">
          <a:xfrm>
            <a:off x="7392180" y="4258546"/>
            <a:ext cx="2210329" cy="390850"/>
          </a:xfrm>
          <a:prstGeom prst="roundRect">
            <a:avLst/>
          </a:prstGeom>
          <a:solidFill>
            <a:schemeClr val="accent6"/>
          </a:solidFill>
          <a:ln w="12700">
            <a:solidFill>
              <a:schemeClr val="accent6"/>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a:solidFill>
                  <a:schemeClr val="bg1"/>
                </a:solidFill>
                <a:latin typeface="+mn-ea"/>
              </a:rPr>
              <a:t>ServiceNow</a:t>
            </a:r>
            <a:endParaRPr kumimoji="1" lang="en-US" altLang="ja-JP" b="1" dirty="0">
              <a:solidFill>
                <a:schemeClr val="bg1"/>
              </a:solidFill>
              <a:latin typeface="+mn-ea"/>
            </a:endParaRPr>
          </a:p>
        </p:txBody>
      </p:sp>
      <p:cxnSp>
        <p:nvCxnSpPr>
          <p:cNvPr id="112" name="直線コネクタ 111"/>
          <p:cNvCxnSpPr>
            <a:stCxn id="104" idx="3"/>
          </p:cNvCxnSpPr>
          <p:nvPr/>
        </p:nvCxnSpPr>
        <p:spPr bwMode="auto">
          <a:xfrm flipV="1">
            <a:off x="8713837" y="5010440"/>
            <a:ext cx="460363" cy="1"/>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30" name="グループ化 129"/>
          <p:cNvGrpSpPr/>
          <p:nvPr/>
        </p:nvGrpSpPr>
        <p:grpSpPr>
          <a:xfrm>
            <a:off x="6954760" y="4836598"/>
            <a:ext cx="2887956" cy="1386454"/>
            <a:chOff x="739794" y="3544387"/>
            <a:chExt cx="2887956" cy="1386454"/>
          </a:xfrm>
        </p:grpSpPr>
        <p:grpSp>
          <p:nvGrpSpPr>
            <p:cNvPr id="128" name="グループ化 127"/>
            <p:cNvGrpSpPr/>
            <p:nvPr/>
          </p:nvGrpSpPr>
          <p:grpSpPr>
            <a:xfrm>
              <a:off x="739794" y="3544387"/>
              <a:ext cx="2887956" cy="1386454"/>
              <a:chOff x="610751" y="4035452"/>
              <a:chExt cx="2887956" cy="1386454"/>
            </a:xfrm>
          </p:grpSpPr>
          <p:sp>
            <p:nvSpPr>
              <p:cNvPr id="103" name="角丸四角形 102"/>
              <p:cNvSpPr/>
              <p:nvPr/>
            </p:nvSpPr>
            <p:spPr bwMode="auto">
              <a:xfrm>
                <a:off x="610751" y="4035453"/>
                <a:ext cx="648090" cy="347685"/>
              </a:xfrm>
              <a:prstGeom prst="roundRect">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開始</a:t>
                </a:r>
              </a:p>
            </p:txBody>
          </p:sp>
          <p:sp>
            <p:nvSpPr>
              <p:cNvPr id="104" name="角丸四角形 103"/>
              <p:cNvSpPr/>
              <p:nvPr/>
            </p:nvSpPr>
            <p:spPr bwMode="auto">
              <a:xfrm>
                <a:off x="1721738" y="4035452"/>
                <a:ext cx="648090" cy="347685"/>
              </a:xfrm>
              <a:prstGeom prst="roundRect">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通知</a:t>
                </a:r>
              </a:p>
            </p:txBody>
          </p:sp>
          <p:cxnSp>
            <p:nvCxnSpPr>
              <p:cNvPr id="109" name="カギ線コネクタ 108"/>
              <p:cNvCxnSpPr/>
              <p:nvPr/>
            </p:nvCxnSpPr>
            <p:spPr bwMode="auto">
              <a:xfrm rot="16200000" flipH="1">
                <a:off x="2352452" y="4238888"/>
                <a:ext cx="852711" cy="817957"/>
              </a:xfrm>
              <a:prstGeom prst="bentConnector3">
                <a:avLst>
                  <a:gd name="adj1" fmla="val 50000"/>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18" name="角丸四角形 117"/>
              <p:cNvSpPr/>
              <p:nvPr/>
            </p:nvSpPr>
            <p:spPr bwMode="auto">
              <a:xfrm>
                <a:off x="2850617" y="4047668"/>
                <a:ext cx="648090" cy="347685"/>
              </a:xfrm>
              <a:prstGeom prst="roundRect">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承認</a:t>
                </a:r>
              </a:p>
            </p:txBody>
          </p:sp>
          <p:cxnSp>
            <p:nvCxnSpPr>
              <p:cNvPr id="119" name="直線コネクタ 118"/>
              <p:cNvCxnSpPr/>
              <p:nvPr/>
            </p:nvCxnSpPr>
            <p:spPr bwMode="auto">
              <a:xfrm flipV="1">
                <a:off x="1269054" y="4218734"/>
                <a:ext cx="460363" cy="1"/>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3" name="直線コネクタ 122"/>
              <p:cNvCxnSpPr>
                <a:stCxn id="118" idx="2"/>
              </p:cNvCxnSpPr>
              <p:nvPr/>
            </p:nvCxnSpPr>
            <p:spPr bwMode="auto">
              <a:xfrm>
                <a:off x="3174662" y="4395353"/>
                <a:ext cx="13125" cy="368721"/>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27" name="角丸四角形 126"/>
              <p:cNvSpPr/>
              <p:nvPr/>
            </p:nvSpPr>
            <p:spPr bwMode="auto">
              <a:xfrm>
                <a:off x="2847238" y="5074221"/>
                <a:ext cx="648090" cy="347685"/>
              </a:xfrm>
              <a:prstGeom prst="roundRect">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a:latin typeface="+mn-ea"/>
                  </a:rPr>
                  <a:t>終了</a:t>
                </a:r>
                <a:endParaRPr kumimoji="1" lang="ja-JP" altLang="en-US" b="1" dirty="0">
                  <a:latin typeface="+mn-ea"/>
                </a:endParaRPr>
              </a:p>
            </p:txBody>
          </p:sp>
        </p:grpSp>
        <p:sp>
          <p:nvSpPr>
            <p:cNvPr id="129" name="テキスト ボックス 128"/>
            <p:cNvSpPr txBox="1"/>
            <p:nvPr/>
          </p:nvSpPr>
          <p:spPr>
            <a:xfrm>
              <a:off x="739794" y="4583156"/>
              <a:ext cx="1925567" cy="338554"/>
            </a:xfrm>
            <a:prstGeom prst="rect">
              <a:avLst/>
            </a:prstGeom>
            <a:noFill/>
          </p:spPr>
          <p:txBody>
            <a:bodyPr wrap="square" rtlCol="0">
              <a:spAutoFit/>
            </a:bodyPr>
            <a:lstStyle/>
            <a:p>
              <a:r>
                <a:rPr kumimoji="1" lang="ja-JP" altLang="en-US" sz="1600" dirty="0"/>
                <a:t>ワークフロー作成</a:t>
              </a:r>
            </a:p>
          </p:txBody>
        </p:sp>
      </p:grpSp>
      <p:sp>
        <p:nvSpPr>
          <p:cNvPr id="131" name="角丸四角形 130"/>
          <p:cNvSpPr/>
          <p:nvPr/>
        </p:nvSpPr>
        <p:spPr bwMode="auto">
          <a:xfrm>
            <a:off x="6888110" y="4154954"/>
            <a:ext cx="3130854" cy="2298466"/>
          </a:xfrm>
          <a:prstGeom prst="roundRect">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4" name="テキスト ボックス 133"/>
          <p:cNvSpPr txBox="1"/>
          <p:nvPr/>
        </p:nvSpPr>
        <p:spPr>
          <a:xfrm>
            <a:off x="5013312" y="5868645"/>
            <a:ext cx="1874798" cy="584775"/>
          </a:xfrm>
          <a:prstGeom prst="rect">
            <a:avLst/>
          </a:prstGeom>
          <a:noFill/>
        </p:spPr>
        <p:txBody>
          <a:bodyPr wrap="square" rtlCol="0">
            <a:spAutoFit/>
          </a:bodyPr>
          <a:lstStyle/>
          <a:p>
            <a:r>
              <a:rPr lang="ja-JP" altLang="en-US" sz="1600" dirty="0"/>
              <a:t>アクション履歴に反映</a:t>
            </a:r>
            <a:endParaRPr kumimoji="1" lang="ja-JP" altLang="en-US" sz="1600" dirty="0"/>
          </a:p>
        </p:txBody>
      </p:sp>
      <p:sp>
        <p:nvSpPr>
          <p:cNvPr id="135" name="右矢印 134"/>
          <p:cNvSpPr/>
          <p:nvPr/>
        </p:nvSpPr>
        <p:spPr bwMode="auto">
          <a:xfrm>
            <a:off x="5168902" y="4626651"/>
            <a:ext cx="1296158" cy="547103"/>
          </a:xfrm>
          <a:prstGeom prst="rightArrow">
            <a:avLst/>
          </a:prstGeom>
          <a:solidFill>
            <a:srgbClr val="FFFF00"/>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6" name="右矢印 135"/>
          <p:cNvSpPr/>
          <p:nvPr/>
        </p:nvSpPr>
        <p:spPr bwMode="auto">
          <a:xfrm rot="10800000">
            <a:off x="5114738" y="5237726"/>
            <a:ext cx="1296158" cy="547103"/>
          </a:xfrm>
          <a:prstGeom prst="rightArrow">
            <a:avLst/>
          </a:prstGeom>
          <a:solidFill>
            <a:srgbClr val="FFFF00"/>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pic>
        <p:nvPicPr>
          <p:cNvPr id="4" name="図 3"/>
          <p:cNvPicPr>
            <a:picLocks noChangeAspect="1"/>
          </p:cNvPicPr>
          <p:nvPr/>
        </p:nvPicPr>
        <p:blipFill rotWithShape="1">
          <a:blip r:embed="rId2"/>
          <a:srcRect l="28864"/>
          <a:stretch/>
        </p:blipFill>
        <p:spPr>
          <a:xfrm>
            <a:off x="6741751" y="3184157"/>
            <a:ext cx="4652266" cy="626447"/>
          </a:xfrm>
          <a:prstGeom prst="rect">
            <a:avLst/>
          </a:prstGeom>
          <a:ln>
            <a:solidFill>
              <a:schemeClr val="tx1"/>
            </a:solidFill>
          </a:ln>
        </p:spPr>
      </p:pic>
      <p:grpSp>
        <p:nvGrpSpPr>
          <p:cNvPr id="28" name="グループ化 27"/>
          <p:cNvGrpSpPr/>
          <p:nvPr/>
        </p:nvGrpSpPr>
        <p:grpSpPr>
          <a:xfrm>
            <a:off x="6659086" y="2837020"/>
            <a:ext cx="4115742" cy="367495"/>
            <a:chOff x="1073018" y="3922057"/>
            <a:chExt cx="4104570" cy="407612"/>
          </a:xfrm>
        </p:grpSpPr>
        <p:sp>
          <p:nvSpPr>
            <p:cNvPr id="29" name="テキスト ボックス 28"/>
            <p:cNvSpPr txBox="1"/>
            <p:nvPr/>
          </p:nvSpPr>
          <p:spPr>
            <a:xfrm>
              <a:off x="1073018" y="3991115"/>
              <a:ext cx="4104570" cy="338554"/>
            </a:xfrm>
            <a:prstGeom prst="rect">
              <a:avLst/>
            </a:prstGeom>
            <a:noFill/>
          </p:spPr>
          <p:txBody>
            <a:bodyPr wrap="square" rtlCol="0">
              <a:spAutoFit/>
            </a:bodyPr>
            <a:lstStyle/>
            <a:p>
              <a:r>
                <a:rPr kumimoji="1" lang="ja-JP" altLang="en-US" sz="1600" u="sng" dirty="0"/>
                <a:t>ディシジョンテーブルファイル一例</a:t>
              </a:r>
            </a:p>
          </p:txBody>
        </p:sp>
        <p:grpSp>
          <p:nvGrpSpPr>
            <p:cNvPr id="30" name="グループ化 29"/>
            <p:cNvGrpSpPr>
              <a:grpSpLocks noChangeAspect="1"/>
            </p:cNvGrpSpPr>
            <p:nvPr/>
          </p:nvGrpSpPr>
          <p:grpSpPr bwMode="gray">
            <a:xfrm>
              <a:off x="4482787" y="3922057"/>
              <a:ext cx="268632" cy="309229"/>
              <a:chOff x="-2227263" y="1692275"/>
              <a:chExt cx="2468563" cy="2841625"/>
            </a:xfrm>
          </p:grpSpPr>
          <p:sp>
            <p:nvSpPr>
              <p:cNvPr id="31" name="Freeform 85"/>
              <p:cNvSpPr>
                <a:spLocks noChangeAspect="1"/>
              </p:cNvSpPr>
              <p:nvPr/>
            </p:nvSpPr>
            <p:spPr bwMode="gray">
              <a:xfrm>
                <a:off x="-2227263" y="1692275"/>
                <a:ext cx="2468563" cy="2841625"/>
              </a:xfrm>
              <a:custGeom>
                <a:avLst/>
                <a:gdLst>
                  <a:gd name="T0" fmla="*/ 633 w 655"/>
                  <a:gd name="T1" fmla="*/ 180 h 755"/>
                  <a:gd name="T2" fmla="*/ 467 w 655"/>
                  <a:gd name="T3" fmla="*/ 21 h 755"/>
                  <a:gd name="T4" fmla="*/ 414 w 655"/>
                  <a:gd name="T5" fmla="*/ 0 h 755"/>
                  <a:gd name="T6" fmla="*/ 134 w 655"/>
                  <a:gd name="T7" fmla="*/ 0 h 755"/>
                  <a:gd name="T8" fmla="*/ 81 w 655"/>
                  <a:gd name="T9" fmla="*/ 52 h 755"/>
                  <a:gd name="T10" fmla="*/ 81 w 655"/>
                  <a:gd name="T11" fmla="*/ 105 h 755"/>
                  <a:gd name="T12" fmla="*/ 24 w 655"/>
                  <a:gd name="T13" fmla="*/ 105 h 755"/>
                  <a:gd name="T14" fmla="*/ 0 w 655"/>
                  <a:gd name="T15" fmla="*/ 129 h 755"/>
                  <a:gd name="T16" fmla="*/ 0 w 655"/>
                  <a:gd name="T17" fmla="*/ 273 h 755"/>
                  <a:gd name="T18" fmla="*/ 24 w 655"/>
                  <a:gd name="T19" fmla="*/ 297 h 755"/>
                  <a:gd name="T20" fmla="*/ 81 w 655"/>
                  <a:gd name="T21" fmla="*/ 297 h 755"/>
                  <a:gd name="T22" fmla="*/ 81 w 655"/>
                  <a:gd name="T23" fmla="*/ 703 h 755"/>
                  <a:gd name="T24" fmla="*/ 134 w 655"/>
                  <a:gd name="T25" fmla="*/ 755 h 755"/>
                  <a:gd name="T26" fmla="*/ 603 w 655"/>
                  <a:gd name="T27" fmla="*/ 755 h 755"/>
                  <a:gd name="T28" fmla="*/ 655 w 655"/>
                  <a:gd name="T29" fmla="*/ 703 h 755"/>
                  <a:gd name="T30" fmla="*/ 655 w 655"/>
                  <a:gd name="T31" fmla="*/ 233 h 755"/>
                  <a:gd name="T32" fmla="*/ 633 w 655"/>
                  <a:gd name="T33" fmla="*/ 18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5" h="755">
                    <a:moveTo>
                      <a:pt x="633" y="180"/>
                    </a:moveTo>
                    <a:cubicBezTo>
                      <a:pt x="467" y="21"/>
                      <a:pt x="467" y="21"/>
                      <a:pt x="467" y="21"/>
                    </a:cubicBezTo>
                    <a:cubicBezTo>
                      <a:pt x="454" y="8"/>
                      <a:pt x="433" y="0"/>
                      <a:pt x="414" y="0"/>
                    </a:cubicBezTo>
                    <a:cubicBezTo>
                      <a:pt x="134" y="0"/>
                      <a:pt x="134" y="0"/>
                      <a:pt x="134" y="0"/>
                    </a:cubicBezTo>
                    <a:cubicBezTo>
                      <a:pt x="105" y="0"/>
                      <a:pt x="81" y="23"/>
                      <a:pt x="81" y="52"/>
                    </a:cubicBezTo>
                    <a:cubicBezTo>
                      <a:pt x="81" y="70"/>
                      <a:pt x="81" y="88"/>
                      <a:pt x="81" y="105"/>
                    </a:cubicBezTo>
                    <a:cubicBezTo>
                      <a:pt x="24" y="105"/>
                      <a:pt x="24" y="105"/>
                      <a:pt x="24" y="105"/>
                    </a:cubicBezTo>
                    <a:cubicBezTo>
                      <a:pt x="11" y="105"/>
                      <a:pt x="0" y="116"/>
                      <a:pt x="0" y="129"/>
                    </a:cubicBezTo>
                    <a:cubicBezTo>
                      <a:pt x="0" y="273"/>
                      <a:pt x="0" y="273"/>
                      <a:pt x="0" y="273"/>
                    </a:cubicBezTo>
                    <a:cubicBezTo>
                      <a:pt x="0" y="287"/>
                      <a:pt x="11" y="297"/>
                      <a:pt x="24" y="297"/>
                    </a:cubicBezTo>
                    <a:cubicBezTo>
                      <a:pt x="81" y="297"/>
                      <a:pt x="81" y="297"/>
                      <a:pt x="81" y="297"/>
                    </a:cubicBezTo>
                    <a:cubicBezTo>
                      <a:pt x="81" y="703"/>
                      <a:pt x="81" y="703"/>
                      <a:pt x="81" y="703"/>
                    </a:cubicBezTo>
                    <a:cubicBezTo>
                      <a:pt x="81" y="732"/>
                      <a:pt x="105" y="755"/>
                      <a:pt x="134" y="755"/>
                    </a:cubicBezTo>
                    <a:cubicBezTo>
                      <a:pt x="603" y="755"/>
                      <a:pt x="603" y="755"/>
                      <a:pt x="603" y="755"/>
                    </a:cubicBezTo>
                    <a:cubicBezTo>
                      <a:pt x="632" y="755"/>
                      <a:pt x="655" y="732"/>
                      <a:pt x="655" y="703"/>
                    </a:cubicBezTo>
                    <a:cubicBezTo>
                      <a:pt x="655" y="233"/>
                      <a:pt x="655" y="233"/>
                      <a:pt x="655" y="233"/>
                    </a:cubicBezTo>
                    <a:cubicBezTo>
                      <a:pt x="655" y="215"/>
                      <a:pt x="646" y="193"/>
                      <a:pt x="633" y="18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フリーフォーム 31"/>
              <p:cNvSpPr>
                <a:spLocks noChangeAspect="1"/>
              </p:cNvSpPr>
              <p:nvPr/>
            </p:nvSpPr>
            <p:spPr bwMode="gray">
              <a:xfrm>
                <a:off x="-1782764" y="1827212"/>
                <a:ext cx="1887538" cy="2571750"/>
              </a:xfrm>
              <a:custGeom>
                <a:avLst/>
                <a:gdLst>
                  <a:gd name="connsiteX0" fmla="*/ 316700 w 1887538"/>
                  <a:gd name="connsiteY0" fmla="*/ 2041525 h 2571750"/>
                  <a:gd name="connsiteX1" fmla="*/ 271463 w 1887538"/>
                  <a:gd name="connsiteY1" fmla="*/ 2085975 h 2571750"/>
                  <a:gd name="connsiteX2" fmla="*/ 316700 w 1887538"/>
                  <a:gd name="connsiteY2" fmla="*/ 2130425 h 2571750"/>
                  <a:gd name="connsiteX3" fmla="*/ 557964 w 1887538"/>
                  <a:gd name="connsiteY3" fmla="*/ 2130425 h 2571750"/>
                  <a:gd name="connsiteX4" fmla="*/ 580583 w 1887538"/>
                  <a:gd name="connsiteY4" fmla="*/ 2130425 h 2571750"/>
                  <a:gd name="connsiteX5" fmla="*/ 614511 w 1887538"/>
                  <a:gd name="connsiteY5" fmla="*/ 2130425 h 2571750"/>
                  <a:gd name="connsiteX6" fmla="*/ 618281 w 1887538"/>
                  <a:gd name="connsiteY6" fmla="*/ 2130425 h 2571750"/>
                  <a:gd name="connsiteX7" fmla="*/ 1564489 w 1887538"/>
                  <a:gd name="connsiteY7" fmla="*/ 2130425 h 2571750"/>
                  <a:gd name="connsiteX8" fmla="*/ 1609726 w 1887538"/>
                  <a:gd name="connsiteY8" fmla="*/ 2085975 h 2571750"/>
                  <a:gd name="connsiteX9" fmla="*/ 1564489 w 1887538"/>
                  <a:gd name="connsiteY9" fmla="*/ 2041525 h 2571750"/>
                  <a:gd name="connsiteX10" fmla="*/ 618281 w 1887538"/>
                  <a:gd name="connsiteY10" fmla="*/ 2041525 h 2571750"/>
                  <a:gd name="connsiteX11" fmla="*/ 610741 w 1887538"/>
                  <a:gd name="connsiteY11" fmla="*/ 2041525 h 2571750"/>
                  <a:gd name="connsiteX12" fmla="*/ 573043 w 1887538"/>
                  <a:gd name="connsiteY12" fmla="*/ 2041525 h 2571750"/>
                  <a:gd name="connsiteX13" fmla="*/ 557964 w 1887538"/>
                  <a:gd name="connsiteY13" fmla="*/ 2041525 h 2571750"/>
                  <a:gd name="connsiteX14" fmla="*/ 316700 w 1887538"/>
                  <a:gd name="connsiteY14" fmla="*/ 2041525 h 2571750"/>
                  <a:gd name="connsiteX15" fmla="*/ 316700 w 1887538"/>
                  <a:gd name="connsiteY15" fmla="*/ 1646237 h 2571750"/>
                  <a:gd name="connsiteX16" fmla="*/ 271463 w 1887538"/>
                  <a:gd name="connsiteY16" fmla="*/ 1694942 h 2571750"/>
                  <a:gd name="connsiteX17" fmla="*/ 316700 w 1887538"/>
                  <a:gd name="connsiteY17" fmla="*/ 1739900 h 2571750"/>
                  <a:gd name="connsiteX18" fmla="*/ 557964 w 1887538"/>
                  <a:gd name="connsiteY18" fmla="*/ 1739900 h 2571750"/>
                  <a:gd name="connsiteX19" fmla="*/ 580583 w 1887538"/>
                  <a:gd name="connsiteY19" fmla="*/ 1739900 h 2571750"/>
                  <a:gd name="connsiteX20" fmla="*/ 614511 w 1887538"/>
                  <a:gd name="connsiteY20" fmla="*/ 1739900 h 2571750"/>
                  <a:gd name="connsiteX21" fmla="*/ 618281 w 1887538"/>
                  <a:gd name="connsiteY21" fmla="*/ 1739900 h 2571750"/>
                  <a:gd name="connsiteX22" fmla="*/ 1564489 w 1887538"/>
                  <a:gd name="connsiteY22" fmla="*/ 1739900 h 2571750"/>
                  <a:gd name="connsiteX23" fmla="*/ 1609726 w 1887538"/>
                  <a:gd name="connsiteY23" fmla="*/ 1694942 h 2571750"/>
                  <a:gd name="connsiteX24" fmla="*/ 1564489 w 1887538"/>
                  <a:gd name="connsiteY24" fmla="*/ 1646237 h 2571750"/>
                  <a:gd name="connsiteX25" fmla="*/ 618281 w 1887538"/>
                  <a:gd name="connsiteY25" fmla="*/ 1646237 h 2571750"/>
                  <a:gd name="connsiteX26" fmla="*/ 610741 w 1887538"/>
                  <a:gd name="connsiteY26" fmla="*/ 1646237 h 2571750"/>
                  <a:gd name="connsiteX27" fmla="*/ 573043 w 1887538"/>
                  <a:gd name="connsiteY27" fmla="*/ 1646237 h 2571750"/>
                  <a:gd name="connsiteX28" fmla="*/ 557964 w 1887538"/>
                  <a:gd name="connsiteY28" fmla="*/ 1646237 h 2571750"/>
                  <a:gd name="connsiteX29" fmla="*/ 316700 w 1887538"/>
                  <a:gd name="connsiteY29" fmla="*/ 1646237 h 2571750"/>
                  <a:gd name="connsiteX30" fmla="*/ 316700 w 1887538"/>
                  <a:gd name="connsiteY30" fmla="*/ 1249362 h 2571750"/>
                  <a:gd name="connsiteX31" fmla="*/ 271463 w 1887538"/>
                  <a:gd name="connsiteY31" fmla="*/ 1298892 h 2571750"/>
                  <a:gd name="connsiteX32" fmla="*/ 316700 w 1887538"/>
                  <a:gd name="connsiteY32" fmla="*/ 1344612 h 2571750"/>
                  <a:gd name="connsiteX33" fmla="*/ 557964 w 1887538"/>
                  <a:gd name="connsiteY33" fmla="*/ 1344612 h 2571750"/>
                  <a:gd name="connsiteX34" fmla="*/ 580583 w 1887538"/>
                  <a:gd name="connsiteY34" fmla="*/ 1344612 h 2571750"/>
                  <a:gd name="connsiteX35" fmla="*/ 614511 w 1887538"/>
                  <a:gd name="connsiteY35" fmla="*/ 1344612 h 2571750"/>
                  <a:gd name="connsiteX36" fmla="*/ 618281 w 1887538"/>
                  <a:gd name="connsiteY36" fmla="*/ 1344612 h 2571750"/>
                  <a:gd name="connsiteX37" fmla="*/ 1564489 w 1887538"/>
                  <a:gd name="connsiteY37" fmla="*/ 1344612 h 2571750"/>
                  <a:gd name="connsiteX38" fmla="*/ 1609726 w 1887538"/>
                  <a:gd name="connsiteY38" fmla="*/ 1298892 h 2571750"/>
                  <a:gd name="connsiteX39" fmla="*/ 1564489 w 1887538"/>
                  <a:gd name="connsiteY39" fmla="*/ 1249362 h 2571750"/>
                  <a:gd name="connsiteX40" fmla="*/ 618281 w 1887538"/>
                  <a:gd name="connsiteY40" fmla="*/ 1249362 h 2571750"/>
                  <a:gd name="connsiteX41" fmla="*/ 610741 w 1887538"/>
                  <a:gd name="connsiteY41" fmla="*/ 1249362 h 2571750"/>
                  <a:gd name="connsiteX42" fmla="*/ 573043 w 1887538"/>
                  <a:gd name="connsiteY42" fmla="*/ 1249362 h 2571750"/>
                  <a:gd name="connsiteX43" fmla="*/ 557964 w 1887538"/>
                  <a:gd name="connsiteY43" fmla="*/ 1249362 h 2571750"/>
                  <a:gd name="connsiteX44" fmla="*/ 316700 w 1887538"/>
                  <a:gd name="connsiteY44" fmla="*/ 1249362 h 2571750"/>
                  <a:gd name="connsiteX45" fmla="*/ 1220789 w 1887538"/>
                  <a:gd name="connsiteY45" fmla="*/ 41276 h 2571750"/>
                  <a:gd name="connsiteX46" fmla="*/ 1843089 w 1887538"/>
                  <a:gd name="connsiteY46" fmla="*/ 639764 h 2571750"/>
                  <a:gd name="connsiteX47" fmla="*/ 1220789 w 1887538"/>
                  <a:gd name="connsiteY47" fmla="*/ 639764 h 2571750"/>
                  <a:gd name="connsiteX48" fmla="*/ 56513 w 1887538"/>
                  <a:gd name="connsiteY48" fmla="*/ 0 h 2571750"/>
                  <a:gd name="connsiteX49" fmla="*/ 557596 w 1887538"/>
                  <a:gd name="connsiteY49" fmla="*/ 0 h 2571750"/>
                  <a:gd name="connsiteX50" fmla="*/ 587736 w 1887538"/>
                  <a:gd name="connsiteY50" fmla="*/ 0 h 2571750"/>
                  <a:gd name="connsiteX51" fmla="*/ 610342 w 1887538"/>
                  <a:gd name="connsiteY51" fmla="*/ 0 h 2571750"/>
                  <a:gd name="connsiteX52" fmla="*/ 617877 w 1887538"/>
                  <a:gd name="connsiteY52" fmla="*/ 0 h 2571750"/>
                  <a:gd name="connsiteX53" fmla="*/ 1115192 w 1887538"/>
                  <a:gd name="connsiteY53" fmla="*/ 0 h 2571750"/>
                  <a:gd name="connsiteX54" fmla="*/ 1130262 w 1887538"/>
                  <a:gd name="connsiteY54" fmla="*/ 0 h 2571750"/>
                  <a:gd name="connsiteX55" fmla="*/ 1130262 w 1887538"/>
                  <a:gd name="connsiteY55" fmla="*/ 681532 h 2571750"/>
                  <a:gd name="connsiteX56" fmla="*/ 1175473 w 1887538"/>
                  <a:gd name="connsiteY56" fmla="*/ 726717 h 2571750"/>
                  <a:gd name="connsiteX57" fmla="*/ 1887538 w 1887538"/>
                  <a:gd name="connsiteY57" fmla="*/ 726717 h 2571750"/>
                  <a:gd name="connsiteX58" fmla="*/ 1887538 w 1887538"/>
                  <a:gd name="connsiteY58" fmla="*/ 745544 h 2571750"/>
                  <a:gd name="connsiteX59" fmla="*/ 1887538 w 1887538"/>
                  <a:gd name="connsiteY59" fmla="*/ 2511504 h 2571750"/>
                  <a:gd name="connsiteX60" fmla="*/ 1827257 w 1887538"/>
                  <a:gd name="connsiteY60" fmla="*/ 2571750 h 2571750"/>
                  <a:gd name="connsiteX61" fmla="*/ 617877 w 1887538"/>
                  <a:gd name="connsiteY61" fmla="*/ 2571750 h 2571750"/>
                  <a:gd name="connsiteX62" fmla="*/ 576434 w 1887538"/>
                  <a:gd name="connsiteY62" fmla="*/ 2571750 h 2571750"/>
                  <a:gd name="connsiteX63" fmla="*/ 557596 w 1887538"/>
                  <a:gd name="connsiteY63" fmla="*/ 2571750 h 2571750"/>
                  <a:gd name="connsiteX64" fmla="*/ 56513 w 1887538"/>
                  <a:gd name="connsiteY64" fmla="*/ 2571750 h 2571750"/>
                  <a:gd name="connsiteX65" fmla="*/ 0 w 1887538"/>
                  <a:gd name="connsiteY65" fmla="*/ 2511504 h 2571750"/>
                  <a:gd name="connsiteX66" fmla="*/ 0 w 1887538"/>
                  <a:gd name="connsiteY66" fmla="*/ 982762 h 2571750"/>
                  <a:gd name="connsiteX67" fmla="*/ 851464 w 1887538"/>
                  <a:gd name="connsiteY67" fmla="*/ 982762 h 2571750"/>
                  <a:gd name="connsiteX68" fmla="*/ 941885 w 1887538"/>
                  <a:gd name="connsiteY68" fmla="*/ 892393 h 2571750"/>
                  <a:gd name="connsiteX69" fmla="*/ 941885 w 1887538"/>
                  <a:gd name="connsiteY69" fmla="*/ 350180 h 2571750"/>
                  <a:gd name="connsiteX70" fmla="*/ 851464 w 1887538"/>
                  <a:gd name="connsiteY70" fmla="*/ 259811 h 2571750"/>
                  <a:gd name="connsiteX71" fmla="*/ 0 w 1887538"/>
                  <a:gd name="connsiteY71" fmla="*/ 259811 h 2571750"/>
                  <a:gd name="connsiteX72" fmla="*/ 0 w 1887538"/>
                  <a:gd name="connsiteY72" fmla="*/ 60246 h 2571750"/>
                  <a:gd name="connsiteX73" fmla="*/ 56513 w 1887538"/>
                  <a:gd name="connsiteY73" fmla="*/ 0 h 257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887538" h="2571750">
                    <a:moveTo>
                      <a:pt x="316700" y="2041525"/>
                    </a:moveTo>
                    <a:cubicBezTo>
                      <a:pt x="290312" y="2041525"/>
                      <a:pt x="271463" y="2060046"/>
                      <a:pt x="271463" y="2085975"/>
                    </a:cubicBezTo>
                    <a:cubicBezTo>
                      <a:pt x="271463" y="2111904"/>
                      <a:pt x="290312" y="2130425"/>
                      <a:pt x="316700" y="2130425"/>
                    </a:cubicBezTo>
                    <a:cubicBezTo>
                      <a:pt x="441102" y="2130425"/>
                      <a:pt x="512727" y="2130425"/>
                      <a:pt x="557964" y="2130425"/>
                    </a:cubicBezTo>
                    <a:cubicBezTo>
                      <a:pt x="565504" y="2130425"/>
                      <a:pt x="573043" y="2130425"/>
                      <a:pt x="580583" y="2130425"/>
                    </a:cubicBezTo>
                    <a:cubicBezTo>
                      <a:pt x="580583" y="2130425"/>
                      <a:pt x="580583" y="2130425"/>
                      <a:pt x="614511" y="2130425"/>
                    </a:cubicBezTo>
                    <a:cubicBezTo>
                      <a:pt x="618281" y="2130425"/>
                      <a:pt x="618281" y="2130425"/>
                      <a:pt x="618281" y="2130425"/>
                    </a:cubicBezTo>
                    <a:cubicBezTo>
                      <a:pt x="1556949" y="2130425"/>
                      <a:pt x="1564489" y="2130425"/>
                      <a:pt x="1564489" y="2130425"/>
                    </a:cubicBezTo>
                    <a:cubicBezTo>
                      <a:pt x="1590877" y="2130425"/>
                      <a:pt x="1609726" y="2111904"/>
                      <a:pt x="1609726" y="2085975"/>
                    </a:cubicBezTo>
                    <a:cubicBezTo>
                      <a:pt x="1609726" y="2060046"/>
                      <a:pt x="1590877" y="2041525"/>
                      <a:pt x="1564489" y="2041525"/>
                    </a:cubicBezTo>
                    <a:cubicBezTo>
                      <a:pt x="957558" y="2041525"/>
                      <a:pt x="716294" y="2041525"/>
                      <a:pt x="618281" y="2041525"/>
                    </a:cubicBezTo>
                    <a:cubicBezTo>
                      <a:pt x="618281" y="2041525"/>
                      <a:pt x="618281" y="2041525"/>
                      <a:pt x="610741" y="2041525"/>
                    </a:cubicBezTo>
                    <a:cubicBezTo>
                      <a:pt x="610741" y="2041525"/>
                      <a:pt x="610741" y="2041525"/>
                      <a:pt x="573043" y="2041525"/>
                    </a:cubicBezTo>
                    <a:cubicBezTo>
                      <a:pt x="573043" y="2041525"/>
                      <a:pt x="573043" y="2041525"/>
                      <a:pt x="557964" y="2041525"/>
                    </a:cubicBezTo>
                    <a:cubicBezTo>
                      <a:pt x="316700" y="2041525"/>
                      <a:pt x="316700" y="2041525"/>
                      <a:pt x="316700" y="2041525"/>
                    </a:cubicBezTo>
                    <a:close/>
                    <a:moveTo>
                      <a:pt x="316700" y="1646237"/>
                    </a:moveTo>
                    <a:cubicBezTo>
                      <a:pt x="290312" y="1646237"/>
                      <a:pt x="271463" y="1668716"/>
                      <a:pt x="271463" y="1694942"/>
                    </a:cubicBezTo>
                    <a:cubicBezTo>
                      <a:pt x="271463" y="1717421"/>
                      <a:pt x="290312" y="1739900"/>
                      <a:pt x="316700" y="1739900"/>
                    </a:cubicBezTo>
                    <a:cubicBezTo>
                      <a:pt x="441102" y="1739900"/>
                      <a:pt x="512727" y="1739900"/>
                      <a:pt x="557964" y="1739900"/>
                    </a:cubicBezTo>
                    <a:cubicBezTo>
                      <a:pt x="565504" y="1739900"/>
                      <a:pt x="573043" y="1739900"/>
                      <a:pt x="580583" y="1739900"/>
                    </a:cubicBezTo>
                    <a:cubicBezTo>
                      <a:pt x="580583" y="1739900"/>
                      <a:pt x="580583" y="1739900"/>
                      <a:pt x="614511" y="1739900"/>
                    </a:cubicBezTo>
                    <a:cubicBezTo>
                      <a:pt x="614511" y="1739900"/>
                      <a:pt x="614511" y="1739900"/>
                      <a:pt x="618281" y="1739900"/>
                    </a:cubicBezTo>
                    <a:cubicBezTo>
                      <a:pt x="1556949" y="1739900"/>
                      <a:pt x="1564489" y="1739900"/>
                      <a:pt x="1564489" y="1739900"/>
                    </a:cubicBezTo>
                    <a:cubicBezTo>
                      <a:pt x="1590877" y="1739900"/>
                      <a:pt x="1609726" y="1717421"/>
                      <a:pt x="1609726" y="1694942"/>
                    </a:cubicBezTo>
                    <a:cubicBezTo>
                      <a:pt x="1609726" y="1668716"/>
                      <a:pt x="1590877" y="1646237"/>
                      <a:pt x="1564489" y="1646237"/>
                    </a:cubicBezTo>
                    <a:cubicBezTo>
                      <a:pt x="957558" y="1646237"/>
                      <a:pt x="716294" y="1646237"/>
                      <a:pt x="618281" y="1646237"/>
                    </a:cubicBezTo>
                    <a:cubicBezTo>
                      <a:pt x="618281" y="1646237"/>
                      <a:pt x="618281" y="1646237"/>
                      <a:pt x="610741" y="1646237"/>
                    </a:cubicBezTo>
                    <a:cubicBezTo>
                      <a:pt x="610741" y="1646237"/>
                      <a:pt x="610741" y="1646237"/>
                      <a:pt x="573043" y="1646237"/>
                    </a:cubicBezTo>
                    <a:cubicBezTo>
                      <a:pt x="573043" y="1646237"/>
                      <a:pt x="573043" y="1646237"/>
                      <a:pt x="557964" y="1646237"/>
                    </a:cubicBezTo>
                    <a:cubicBezTo>
                      <a:pt x="316700" y="1646237"/>
                      <a:pt x="316700" y="1646237"/>
                      <a:pt x="316700" y="1646237"/>
                    </a:cubicBezTo>
                    <a:close/>
                    <a:moveTo>
                      <a:pt x="316700" y="1249362"/>
                    </a:moveTo>
                    <a:cubicBezTo>
                      <a:pt x="290312" y="1249362"/>
                      <a:pt x="271463" y="1272222"/>
                      <a:pt x="271463" y="1298892"/>
                    </a:cubicBezTo>
                    <a:cubicBezTo>
                      <a:pt x="271463" y="1321752"/>
                      <a:pt x="290312" y="1344612"/>
                      <a:pt x="316700" y="1344612"/>
                    </a:cubicBezTo>
                    <a:cubicBezTo>
                      <a:pt x="441102" y="1344612"/>
                      <a:pt x="512727" y="1344612"/>
                      <a:pt x="557964" y="1344612"/>
                    </a:cubicBezTo>
                    <a:cubicBezTo>
                      <a:pt x="565504" y="1344612"/>
                      <a:pt x="573043" y="1344612"/>
                      <a:pt x="580583" y="1344612"/>
                    </a:cubicBezTo>
                    <a:cubicBezTo>
                      <a:pt x="580583" y="1344612"/>
                      <a:pt x="580583" y="1344612"/>
                      <a:pt x="614511" y="1344612"/>
                    </a:cubicBezTo>
                    <a:cubicBezTo>
                      <a:pt x="618281" y="1344612"/>
                      <a:pt x="618281" y="1344612"/>
                      <a:pt x="618281" y="1344612"/>
                    </a:cubicBezTo>
                    <a:cubicBezTo>
                      <a:pt x="1556949" y="1344612"/>
                      <a:pt x="1564489" y="1344612"/>
                      <a:pt x="1564489" y="1344612"/>
                    </a:cubicBezTo>
                    <a:cubicBezTo>
                      <a:pt x="1590877" y="1344612"/>
                      <a:pt x="1609726" y="1321752"/>
                      <a:pt x="1609726" y="1298892"/>
                    </a:cubicBezTo>
                    <a:cubicBezTo>
                      <a:pt x="1609726" y="1272222"/>
                      <a:pt x="1590877" y="1249362"/>
                      <a:pt x="1564489" y="1249362"/>
                    </a:cubicBezTo>
                    <a:cubicBezTo>
                      <a:pt x="957558" y="1249362"/>
                      <a:pt x="716294" y="1249362"/>
                      <a:pt x="618281" y="1249362"/>
                    </a:cubicBezTo>
                    <a:cubicBezTo>
                      <a:pt x="618281" y="1249362"/>
                      <a:pt x="618281" y="1249362"/>
                      <a:pt x="610741" y="1249362"/>
                    </a:cubicBezTo>
                    <a:cubicBezTo>
                      <a:pt x="610741" y="1249362"/>
                      <a:pt x="610741" y="1249362"/>
                      <a:pt x="573043" y="1249362"/>
                    </a:cubicBezTo>
                    <a:cubicBezTo>
                      <a:pt x="573043" y="1249362"/>
                      <a:pt x="573043" y="1249362"/>
                      <a:pt x="557964" y="1249362"/>
                    </a:cubicBezTo>
                    <a:cubicBezTo>
                      <a:pt x="316700" y="1249362"/>
                      <a:pt x="316700" y="1249362"/>
                      <a:pt x="316700" y="1249362"/>
                    </a:cubicBezTo>
                    <a:close/>
                    <a:moveTo>
                      <a:pt x="1220789" y="41276"/>
                    </a:moveTo>
                    <a:lnTo>
                      <a:pt x="1843089" y="639764"/>
                    </a:lnTo>
                    <a:lnTo>
                      <a:pt x="1220789" y="639764"/>
                    </a:lnTo>
                    <a:close/>
                    <a:moveTo>
                      <a:pt x="56513" y="0"/>
                    </a:moveTo>
                    <a:cubicBezTo>
                      <a:pt x="346614" y="0"/>
                      <a:pt x="489780" y="0"/>
                      <a:pt x="557596" y="0"/>
                    </a:cubicBezTo>
                    <a:cubicBezTo>
                      <a:pt x="568899" y="0"/>
                      <a:pt x="580201" y="0"/>
                      <a:pt x="587736" y="0"/>
                    </a:cubicBezTo>
                    <a:cubicBezTo>
                      <a:pt x="587736" y="0"/>
                      <a:pt x="587736" y="0"/>
                      <a:pt x="610342" y="0"/>
                    </a:cubicBezTo>
                    <a:cubicBezTo>
                      <a:pt x="610342" y="0"/>
                      <a:pt x="610342" y="0"/>
                      <a:pt x="617877" y="0"/>
                    </a:cubicBezTo>
                    <a:cubicBezTo>
                      <a:pt x="1111425" y="0"/>
                      <a:pt x="1115192" y="0"/>
                      <a:pt x="1115192" y="0"/>
                    </a:cubicBezTo>
                    <a:cubicBezTo>
                      <a:pt x="1122727" y="0"/>
                      <a:pt x="1126495" y="0"/>
                      <a:pt x="1130262" y="0"/>
                    </a:cubicBezTo>
                    <a:cubicBezTo>
                      <a:pt x="1130262" y="677767"/>
                      <a:pt x="1130262" y="681532"/>
                      <a:pt x="1130262" y="681532"/>
                    </a:cubicBezTo>
                    <a:cubicBezTo>
                      <a:pt x="1130262" y="707890"/>
                      <a:pt x="1152868" y="726717"/>
                      <a:pt x="1175473" y="726717"/>
                    </a:cubicBezTo>
                    <a:cubicBezTo>
                      <a:pt x="1880003" y="726717"/>
                      <a:pt x="1887538" y="726717"/>
                      <a:pt x="1887538" y="726717"/>
                    </a:cubicBezTo>
                    <a:cubicBezTo>
                      <a:pt x="1887538" y="734248"/>
                      <a:pt x="1887538" y="738013"/>
                      <a:pt x="1887538" y="745544"/>
                    </a:cubicBezTo>
                    <a:cubicBezTo>
                      <a:pt x="1887538" y="2500208"/>
                      <a:pt x="1887538" y="2511504"/>
                      <a:pt x="1887538" y="2511504"/>
                    </a:cubicBezTo>
                    <a:cubicBezTo>
                      <a:pt x="1887538" y="2545393"/>
                      <a:pt x="1861165" y="2571750"/>
                      <a:pt x="1827257" y="2571750"/>
                    </a:cubicBezTo>
                    <a:cubicBezTo>
                      <a:pt x="1024771" y="2571750"/>
                      <a:pt x="727135" y="2571750"/>
                      <a:pt x="617877" y="2571750"/>
                    </a:cubicBezTo>
                    <a:cubicBezTo>
                      <a:pt x="617877" y="2571750"/>
                      <a:pt x="617877" y="2571750"/>
                      <a:pt x="576434" y="2571750"/>
                    </a:cubicBezTo>
                    <a:cubicBezTo>
                      <a:pt x="576434" y="2571750"/>
                      <a:pt x="576434" y="2571750"/>
                      <a:pt x="557596" y="2571750"/>
                    </a:cubicBezTo>
                    <a:cubicBezTo>
                      <a:pt x="56513" y="2571750"/>
                      <a:pt x="56513" y="2571750"/>
                      <a:pt x="56513" y="2571750"/>
                    </a:cubicBezTo>
                    <a:cubicBezTo>
                      <a:pt x="26373" y="2571750"/>
                      <a:pt x="0" y="2545393"/>
                      <a:pt x="0" y="2511504"/>
                    </a:cubicBezTo>
                    <a:cubicBezTo>
                      <a:pt x="0" y="1829972"/>
                      <a:pt x="0" y="1340473"/>
                      <a:pt x="0" y="982762"/>
                    </a:cubicBezTo>
                    <a:cubicBezTo>
                      <a:pt x="0" y="982762"/>
                      <a:pt x="0" y="982762"/>
                      <a:pt x="851464" y="982762"/>
                    </a:cubicBezTo>
                    <a:cubicBezTo>
                      <a:pt x="904210" y="982762"/>
                      <a:pt x="941885" y="945109"/>
                      <a:pt x="941885" y="892393"/>
                    </a:cubicBezTo>
                    <a:cubicBezTo>
                      <a:pt x="941885" y="892393"/>
                      <a:pt x="941885" y="892393"/>
                      <a:pt x="941885" y="350180"/>
                    </a:cubicBezTo>
                    <a:cubicBezTo>
                      <a:pt x="941885" y="301230"/>
                      <a:pt x="904210" y="259811"/>
                      <a:pt x="851464" y="259811"/>
                    </a:cubicBezTo>
                    <a:cubicBezTo>
                      <a:pt x="851464" y="259811"/>
                      <a:pt x="851464" y="259811"/>
                      <a:pt x="0" y="259811"/>
                    </a:cubicBezTo>
                    <a:cubicBezTo>
                      <a:pt x="0" y="60246"/>
                      <a:pt x="0" y="60246"/>
                      <a:pt x="0" y="60246"/>
                    </a:cubicBezTo>
                    <a:cubicBezTo>
                      <a:pt x="0" y="26358"/>
                      <a:pt x="26373" y="0"/>
                      <a:pt x="56513"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3" name="テキスト ボックス 32"/>
              <p:cNvSpPr txBox="1">
                <a:spLocks noChangeAspect="1"/>
              </p:cNvSpPr>
              <p:nvPr/>
            </p:nvSpPr>
            <p:spPr bwMode="gray">
              <a:xfrm>
                <a:off x="-2065933" y="2287202"/>
                <a:ext cx="1096525" cy="359350"/>
              </a:xfrm>
              <a:prstGeom prst="rect">
                <a:avLst/>
              </a:prstGeom>
              <a:noFill/>
            </p:spPr>
            <p:txBody>
              <a:bodyPr wrap="none" rtlCol="0">
                <a:prstTxWarp prst="textPlain">
                  <a:avLst/>
                </a:prstTxWarp>
                <a:spAutoFit/>
              </a:bodyPr>
              <a:lstStyle/>
              <a:p>
                <a:r>
                  <a:rPr lang="en-US" altLang="ja-JP" sz="2000" b="1" dirty="0">
                    <a:solidFill>
                      <a:schemeClr val="bg1"/>
                    </a:solidFill>
                    <a:latin typeface="Verdana" panose="020B0604030504040204" pitchFamily="34" charset="0"/>
                    <a:ea typeface="Verdana" panose="020B0604030504040204" pitchFamily="34" charset="0"/>
                    <a:cs typeface="Verdana" panose="020B0604030504040204" pitchFamily="34" charset="0"/>
                  </a:rPr>
                  <a:t>Excel</a:t>
                </a:r>
                <a:endParaRPr kumimoji="1" lang="ja-JP" altLang="en-US" sz="2000" b="1" dirty="0">
                  <a:solidFill>
                    <a:schemeClr val="bg1"/>
                  </a:solidFill>
                  <a:latin typeface="Verdana" panose="020B0604030504040204" pitchFamily="34" charset="0"/>
                  <a:cs typeface="Verdana" panose="020B0604030504040204" pitchFamily="34" charset="0"/>
                </a:endParaRPr>
              </a:p>
            </p:txBody>
          </p:sp>
        </p:grpSp>
      </p:grpSp>
    </p:spTree>
    <p:extLst>
      <p:ext uri="{BB962C8B-B14F-4D97-AF65-F5344CB8AC3E}">
        <p14:creationId xmlns:p14="http://schemas.microsoft.com/office/powerpoint/2010/main" val="2540521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2.2</a:t>
            </a:r>
            <a:r>
              <a:rPr lang="ja-JP" altLang="en-US" dirty="0"/>
              <a:t>　</a:t>
            </a:r>
            <a:r>
              <a:rPr lang="en-US" altLang="ja-JP" dirty="0"/>
              <a:t>ServiceNow</a:t>
            </a:r>
            <a:r>
              <a:rPr lang="ja-JP" altLang="en-US" dirty="0"/>
              <a:t>連携機能</a:t>
            </a:r>
            <a:r>
              <a:rPr lang="en-US" altLang="ja-JP" dirty="0"/>
              <a:t>(2/7)</a:t>
            </a:r>
            <a:endParaRPr kumimoji="1" lang="ja-JP" altLang="en-US" dirty="0"/>
          </a:p>
        </p:txBody>
      </p:sp>
      <p:sp>
        <p:nvSpPr>
          <p:cNvPr id="3" name="コンテンツ プレースホルダー 2"/>
          <p:cNvSpPr>
            <a:spLocks noGrp="1"/>
          </p:cNvSpPr>
          <p:nvPr>
            <p:ph sz="quarter" idx="10"/>
          </p:nvPr>
        </p:nvSpPr>
        <p:spPr/>
        <p:txBody>
          <a:bodyPr/>
          <a:lstStyle/>
          <a:p>
            <a:r>
              <a:rPr lang="ja-JP" altLang="en-US" b="1" dirty="0"/>
              <a:t>連携機能② インシデント管理</a:t>
            </a:r>
            <a:endParaRPr lang="en-US" altLang="ja-JP" b="1" dirty="0"/>
          </a:p>
          <a:p>
            <a:pPr indent="0">
              <a:buNone/>
            </a:pPr>
            <a:r>
              <a:rPr kumimoji="1" lang="ja-JP" altLang="en-US" sz="1600" dirty="0"/>
              <a:t>インシデント管理とは、ビジネスへの影響を最小限に抑え、迅速に</a:t>
            </a:r>
            <a:r>
              <a:rPr kumimoji="1" lang="en-US" altLang="ja-JP" sz="1600" dirty="0"/>
              <a:t>IT</a:t>
            </a:r>
            <a:r>
              <a:rPr kumimoji="1" lang="ja-JP" altLang="en-US" sz="1600" dirty="0"/>
              <a:t>サービスを復旧することを目的としたプロセスのことです。</a:t>
            </a:r>
            <a:endParaRPr kumimoji="1" lang="en-US" altLang="ja-JP" sz="1600" dirty="0"/>
          </a:p>
          <a:p>
            <a:pPr indent="0">
              <a:buNone/>
            </a:pPr>
            <a:r>
              <a:rPr kumimoji="1" lang="ja-JP" altLang="en-US" sz="1600" dirty="0"/>
              <a:t>また、利用者が</a:t>
            </a:r>
            <a:r>
              <a:rPr kumimoji="1" lang="en-US" altLang="ja-JP" sz="1600" dirty="0"/>
              <a:t>IT</a:t>
            </a:r>
            <a:r>
              <a:rPr kumimoji="1" lang="ja-JP" altLang="en-US" sz="1600" dirty="0"/>
              <a:t>を使用できる状態を維持する重要なプロセスの一つとされ</a:t>
            </a:r>
            <a:r>
              <a:rPr kumimoji="1" lang="en-US" altLang="ja-JP" sz="1600" dirty="0"/>
              <a:t>ITIL</a:t>
            </a:r>
            <a:r>
              <a:rPr kumimoji="1" lang="ja-JP" altLang="en-US" sz="1600" dirty="0"/>
              <a:t>といった規格やガイドラインにより標準的な体制やプロセス体系が定められています。</a:t>
            </a:r>
            <a:endParaRPr kumimoji="1" lang="en-US" altLang="ja-JP" sz="1600" dirty="0"/>
          </a:p>
          <a:p>
            <a:pPr indent="0">
              <a:buNone/>
            </a:pPr>
            <a:r>
              <a:rPr lang="en-US" altLang="ja-JP" sz="1600" dirty="0"/>
              <a:t>ServiceNow</a:t>
            </a:r>
            <a:r>
              <a:rPr lang="ja-JP" altLang="en-US" sz="1600" dirty="0"/>
              <a:t>はこのインシデント管理機能を備えており、</a:t>
            </a:r>
            <a:r>
              <a:rPr lang="en-US" altLang="ja-JP" sz="1600" dirty="0"/>
              <a:t>OASE</a:t>
            </a:r>
            <a:r>
              <a:rPr lang="ja-JP" altLang="en-US" sz="1600" dirty="0"/>
              <a:t>はこれらの機能と連携することができます。</a:t>
            </a:r>
            <a:endParaRPr kumimoji="1" lang="en-US" altLang="ja-JP" sz="1600" dirty="0"/>
          </a:p>
          <a:p>
            <a:pPr indent="0">
              <a:buNone/>
            </a:pPr>
            <a:endParaRPr kumimoji="1" lang="ja-JP" altLang="en-US" sz="1600" dirty="0"/>
          </a:p>
        </p:txBody>
      </p:sp>
      <p:sp>
        <p:nvSpPr>
          <p:cNvPr id="4" name="正方形/長方形 3"/>
          <p:cNvSpPr/>
          <p:nvPr/>
        </p:nvSpPr>
        <p:spPr bwMode="auto">
          <a:xfrm>
            <a:off x="7161654" y="1035026"/>
            <a:ext cx="4125554" cy="509666"/>
          </a:xfrm>
          <a:prstGeom prst="rect">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600" b="1" dirty="0">
                <a:latin typeface="+mn-ea"/>
              </a:rPr>
              <a:t>インシデント管理プロセス</a:t>
            </a:r>
          </a:p>
        </p:txBody>
      </p:sp>
      <p:grpSp>
        <p:nvGrpSpPr>
          <p:cNvPr id="8" name="グループ化 7"/>
          <p:cNvGrpSpPr/>
          <p:nvPr/>
        </p:nvGrpSpPr>
        <p:grpSpPr>
          <a:xfrm>
            <a:off x="7176845" y="1726845"/>
            <a:ext cx="4126940" cy="4438535"/>
            <a:chOff x="2878780" y="2700000"/>
            <a:chExt cx="6194080" cy="3311029"/>
          </a:xfrm>
        </p:grpSpPr>
        <p:sp>
          <p:nvSpPr>
            <p:cNvPr id="6" name="角丸四角形 5"/>
            <p:cNvSpPr/>
            <p:nvPr/>
          </p:nvSpPr>
          <p:spPr bwMode="auto">
            <a:xfrm>
              <a:off x="2880000" y="2700000"/>
              <a:ext cx="6192860" cy="432971"/>
            </a:xfrm>
            <a:prstGeom prst="roundRect">
              <a:avLst/>
            </a:prstGeom>
            <a:solidFill>
              <a:schemeClr val="accent6"/>
            </a:solidFill>
            <a:ln w="12700">
              <a:solidFill>
                <a:schemeClr val="accent6"/>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a:solidFill>
                    <a:schemeClr val="bg1"/>
                  </a:solidFill>
                  <a:latin typeface="+mn-ea"/>
                </a:rPr>
                <a:t>インシデント発生の</a:t>
              </a:r>
              <a:r>
                <a:rPr kumimoji="1" lang="ja-JP" altLang="en-US" sz="1600" b="1" dirty="0">
                  <a:solidFill>
                    <a:schemeClr val="bg1"/>
                  </a:solidFill>
                  <a:latin typeface="+mn-ea"/>
                </a:rPr>
                <a:t>認識</a:t>
              </a:r>
              <a:endParaRPr kumimoji="1" lang="en-US" altLang="ja-JP" sz="1600" b="1" dirty="0">
                <a:solidFill>
                  <a:schemeClr val="bg1"/>
                </a:solidFill>
                <a:latin typeface="+mn-ea"/>
              </a:endParaRPr>
            </a:p>
          </p:txBody>
        </p:sp>
        <p:sp>
          <p:nvSpPr>
            <p:cNvPr id="9" name="角丸四角形 8"/>
            <p:cNvSpPr/>
            <p:nvPr/>
          </p:nvSpPr>
          <p:spPr bwMode="auto">
            <a:xfrm>
              <a:off x="2880000" y="3420000"/>
              <a:ext cx="6192000" cy="432000"/>
            </a:xfrm>
            <a:prstGeom prst="roundRect">
              <a:avLst/>
            </a:prstGeom>
            <a:solidFill>
              <a:schemeClr val="accent6"/>
            </a:solidFill>
            <a:ln w="12700">
              <a:solidFill>
                <a:schemeClr val="accent6"/>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a:solidFill>
                    <a:schemeClr val="bg1"/>
                  </a:solidFill>
                  <a:latin typeface="+mn-ea"/>
                </a:rPr>
                <a:t>状況把握</a:t>
              </a:r>
              <a:endParaRPr lang="en-US" altLang="ja-JP" sz="1600" b="1" dirty="0">
                <a:solidFill>
                  <a:schemeClr val="bg1"/>
                </a:solidFill>
                <a:latin typeface="+mn-ea"/>
              </a:endParaRPr>
            </a:p>
          </p:txBody>
        </p:sp>
        <p:sp>
          <p:nvSpPr>
            <p:cNvPr id="10" name="角丸四角形 9"/>
            <p:cNvSpPr/>
            <p:nvPr/>
          </p:nvSpPr>
          <p:spPr bwMode="auto">
            <a:xfrm>
              <a:off x="2880000" y="4140000"/>
              <a:ext cx="6192000" cy="432000"/>
            </a:xfrm>
            <a:prstGeom prst="roundRect">
              <a:avLst/>
            </a:prstGeom>
            <a:solidFill>
              <a:schemeClr val="accent6"/>
            </a:solidFill>
            <a:ln w="12700">
              <a:solidFill>
                <a:schemeClr val="accent6"/>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a:solidFill>
                    <a:schemeClr val="bg1"/>
                  </a:solidFill>
                  <a:latin typeface="+mn-ea"/>
                </a:rPr>
                <a:t>解決策の立案</a:t>
              </a:r>
              <a:endParaRPr lang="en-US" altLang="ja-JP" sz="1600" b="1" dirty="0">
                <a:solidFill>
                  <a:schemeClr val="bg1"/>
                </a:solidFill>
                <a:latin typeface="+mn-ea"/>
              </a:endParaRPr>
            </a:p>
          </p:txBody>
        </p:sp>
        <p:sp>
          <p:nvSpPr>
            <p:cNvPr id="11" name="角丸四角形 10"/>
            <p:cNvSpPr/>
            <p:nvPr/>
          </p:nvSpPr>
          <p:spPr bwMode="auto">
            <a:xfrm>
              <a:off x="2878780" y="4860000"/>
              <a:ext cx="6192000" cy="432000"/>
            </a:xfrm>
            <a:prstGeom prst="roundRect">
              <a:avLst/>
            </a:prstGeom>
            <a:solidFill>
              <a:schemeClr val="accent6"/>
            </a:solidFill>
            <a:ln w="12700">
              <a:solidFill>
                <a:schemeClr val="accent6"/>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a:solidFill>
                    <a:schemeClr val="bg1"/>
                  </a:solidFill>
                  <a:latin typeface="+mn-ea"/>
                </a:rPr>
                <a:t>解決策の実施</a:t>
              </a:r>
              <a:endParaRPr lang="en-US" altLang="ja-JP" sz="1600" b="1" dirty="0">
                <a:solidFill>
                  <a:schemeClr val="bg1"/>
                </a:solidFill>
                <a:latin typeface="+mn-ea"/>
              </a:endParaRPr>
            </a:p>
          </p:txBody>
        </p:sp>
        <p:sp>
          <p:nvSpPr>
            <p:cNvPr id="12" name="角丸四角形 11"/>
            <p:cNvSpPr/>
            <p:nvPr/>
          </p:nvSpPr>
          <p:spPr bwMode="auto">
            <a:xfrm>
              <a:off x="2880000" y="5579029"/>
              <a:ext cx="6192000" cy="432000"/>
            </a:xfrm>
            <a:prstGeom prst="roundRect">
              <a:avLst/>
            </a:prstGeom>
            <a:solidFill>
              <a:schemeClr val="accent6"/>
            </a:solidFill>
            <a:ln w="12700">
              <a:solidFill>
                <a:schemeClr val="accent6"/>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a:solidFill>
                    <a:schemeClr val="bg1"/>
                  </a:solidFill>
                  <a:latin typeface="+mn-ea"/>
                </a:rPr>
                <a:t>状況回復</a:t>
              </a:r>
              <a:endParaRPr lang="en-US" altLang="ja-JP" sz="1600" b="1" dirty="0">
                <a:solidFill>
                  <a:schemeClr val="bg1"/>
                </a:solidFill>
                <a:latin typeface="+mn-ea"/>
              </a:endParaRPr>
            </a:p>
          </p:txBody>
        </p:sp>
        <p:sp>
          <p:nvSpPr>
            <p:cNvPr id="14" name="下矢印 13"/>
            <p:cNvSpPr/>
            <p:nvPr/>
          </p:nvSpPr>
          <p:spPr bwMode="auto">
            <a:xfrm>
              <a:off x="5591930" y="3132971"/>
              <a:ext cx="720100" cy="287029"/>
            </a:xfrm>
            <a:prstGeom prst="downArrow">
              <a:avLst/>
            </a:prstGeom>
            <a:solidFill>
              <a:srgbClr val="FFFF00"/>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5" name="下矢印 14"/>
            <p:cNvSpPr/>
            <p:nvPr/>
          </p:nvSpPr>
          <p:spPr bwMode="auto">
            <a:xfrm>
              <a:off x="5614730" y="3852049"/>
              <a:ext cx="720100" cy="287029"/>
            </a:xfrm>
            <a:prstGeom prst="downArrow">
              <a:avLst/>
            </a:prstGeom>
            <a:solidFill>
              <a:srgbClr val="FFFF00"/>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6" name="下矢印 15"/>
            <p:cNvSpPr/>
            <p:nvPr/>
          </p:nvSpPr>
          <p:spPr bwMode="auto">
            <a:xfrm>
              <a:off x="5591930" y="4588238"/>
              <a:ext cx="720100" cy="287029"/>
            </a:xfrm>
            <a:prstGeom prst="downArrow">
              <a:avLst/>
            </a:prstGeom>
            <a:solidFill>
              <a:srgbClr val="FFFF00"/>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7" name="下矢印 16"/>
            <p:cNvSpPr/>
            <p:nvPr/>
          </p:nvSpPr>
          <p:spPr bwMode="auto">
            <a:xfrm>
              <a:off x="5591930" y="5308759"/>
              <a:ext cx="720100" cy="287029"/>
            </a:xfrm>
            <a:prstGeom prst="downArrow">
              <a:avLst/>
            </a:prstGeom>
            <a:solidFill>
              <a:srgbClr val="FFFF00"/>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spTree>
    <p:extLst>
      <p:ext uri="{BB962C8B-B14F-4D97-AF65-F5344CB8AC3E}">
        <p14:creationId xmlns:p14="http://schemas.microsoft.com/office/powerpoint/2010/main" val="1892925218"/>
      </p:ext>
    </p:extLst>
  </p:cSld>
  <p:clrMapOvr>
    <a:masterClrMapping/>
  </p:clrMapOvr>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2124</Words>
  <Application>Microsoft Office PowerPoint</Application>
  <PresentationFormat>ワイド画面</PresentationFormat>
  <Paragraphs>352</Paragraphs>
  <Slides>23</Slides>
  <Notes>4</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23</vt:i4>
      </vt:variant>
    </vt:vector>
  </HeadingPairs>
  <TitlesOfParts>
    <vt:vector size="32" baseType="lpstr">
      <vt:lpstr>HGP創英角ｺﾞｼｯｸUB</vt:lpstr>
      <vt:lpstr>メイリオ</vt:lpstr>
      <vt:lpstr>Arial</vt:lpstr>
      <vt:lpstr>Calibri</vt:lpstr>
      <vt:lpstr>Segoe UI</vt:lpstr>
      <vt:lpstr>Tahoma</vt:lpstr>
      <vt:lpstr>Verdana</vt:lpstr>
      <vt:lpstr>Wingdings</vt:lpstr>
      <vt:lpstr>NEC_standard4_3</vt:lpstr>
      <vt:lpstr>ServiceNow連携【座学】</vt:lpstr>
      <vt:lpstr>目次</vt:lpstr>
      <vt:lpstr>1.　はじめに</vt:lpstr>
      <vt:lpstr>1.1　はじめに</vt:lpstr>
      <vt:lpstr>1.2　ServiceNow連携【座学】について</vt:lpstr>
      <vt:lpstr>2.　ServiceNow連携機能</vt:lpstr>
      <vt:lpstr>2.1　ServiceNowとは</vt:lpstr>
      <vt:lpstr>2.2　ServiceNow連携機能(1/7)</vt:lpstr>
      <vt:lpstr>2.2　ServiceNow連携機能(2/7)</vt:lpstr>
      <vt:lpstr>2.2　ServiceNow連携機能(3/7)</vt:lpstr>
      <vt:lpstr>2.3　ディシジョンテーブルファイル上のルール実行について(1/2)</vt:lpstr>
      <vt:lpstr>2.2　ServiceNow連携機能(4/7)</vt:lpstr>
      <vt:lpstr>2.2　ServiceNow連携機能(5/7)</vt:lpstr>
      <vt:lpstr>2.2　ServiceNow連携機能(6/7)</vt:lpstr>
      <vt:lpstr>2.2　ServiceNow連携機能(7/7)　</vt:lpstr>
      <vt:lpstr>3. フローの説明</vt:lpstr>
      <vt:lpstr>3.1　OASE事前設定フロー</vt:lpstr>
      <vt:lpstr>3.2　OASE運用フロー</vt:lpstr>
      <vt:lpstr>3.3　OASE事前設定フロー　「アクション先の設定」</vt:lpstr>
      <vt:lpstr>3.4　OASE事前設定フロー　「ディシジョンテーブルの作成」</vt:lpstr>
      <vt:lpstr>3.5　OASE運用フロー　「ディシジョンテーブルファイルの作成」(1/2)　</vt:lpstr>
      <vt:lpstr>3.5　OASE運用フロー　「ディシジョンテーブルファイルの作成」(2/2)</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2021-12-06T12:30:12Z</dcterms:modified>
</cp:coreProperties>
</file>