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62" r:id="rId2"/>
    <p:sldId id="317" r:id="rId3"/>
    <p:sldId id="505" r:id="rId4"/>
    <p:sldId id="543" r:id="rId5"/>
    <p:sldId id="590" r:id="rId6"/>
    <p:sldId id="580" r:id="rId7"/>
    <p:sldId id="592" r:id="rId8"/>
    <p:sldId id="586" r:id="rId9"/>
    <p:sldId id="591" r:id="rId10"/>
    <p:sldId id="583" r:id="rId11"/>
    <p:sldId id="584" r:id="rId12"/>
    <p:sldId id="585" r:id="rId13"/>
    <p:sldId id="318" r:id="rId14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43"/>
            <p14:sldId id="590"/>
            <p14:sldId id="580"/>
            <p14:sldId id="592"/>
            <p14:sldId id="586"/>
            <p14:sldId id="591"/>
            <p14:sldId id="583"/>
            <p14:sldId id="584"/>
            <p14:sldId id="58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FB2"/>
    <a:srgbClr val="002B62"/>
    <a:srgbClr val="003300"/>
    <a:srgbClr val="0A466A"/>
    <a:srgbClr val="CAF9FA"/>
    <a:srgbClr val="FFE7E9"/>
    <a:srgbClr val="FFD200"/>
    <a:srgbClr val="FFFFCC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7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900" y="108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noProof="0" dirty="0" smtClean="0"/>
            </a:lvl1pPr>
            <a:lvl2pPr>
              <a:buClr>
                <a:srgbClr val="11AFB2"/>
              </a:buClr>
              <a:defRPr lang="ja-JP" altLang="en-US" noProof="0" dirty="0" smtClean="0"/>
            </a:lvl2pPr>
            <a:lvl3pPr>
              <a:buClr>
                <a:srgbClr val="11AFB2"/>
              </a:buClr>
              <a:defRPr lang="ja-JP" altLang="en-US" noProof="0" dirty="0" smtClean="0"/>
            </a:lvl3pPr>
            <a:lvl4pPr>
              <a:buClr>
                <a:srgbClr val="11AFB2"/>
              </a:buCl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37551" y="1737188"/>
            <a:ext cx="11713633" cy="4716232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stro-suite.github.io/oase-docs/OASE_documents_ja/html/index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4043238"/>
            <a:ext cx="11712000" cy="959681"/>
          </a:xfrm>
        </p:spPr>
        <p:txBody>
          <a:bodyPr/>
          <a:lstStyle/>
          <a:p>
            <a:r>
              <a:rPr lang="en-US" altLang="ja-JP" sz="6000" b="1" dirty="0" err="1"/>
              <a:t>Zabbix</a:t>
            </a:r>
            <a:r>
              <a:rPr lang="ja-JP" altLang="en-US" sz="6000" b="1" dirty="0"/>
              <a:t>連携</a:t>
            </a:r>
            <a:r>
              <a:rPr lang="en-US" altLang="ja-JP" sz="6000" b="1" dirty="0"/>
              <a:t>【</a:t>
            </a:r>
            <a:r>
              <a:rPr lang="ja-JP" altLang="en-US" sz="6000" b="1" dirty="0"/>
              <a:t>座学</a:t>
            </a:r>
            <a:r>
              <a:rPr lang="en-US" altLang="ja-JP" sz="6000" b="1" dirty="0"/>
              <a:t>】</a:t>
            </a:r>
            <a:endParaRPr lang="ja-JP" altLang="en-US" sz="6000" b="1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en-US" altLang="ja-JP" dirty="0"/>
              <a:t>Exastro Operation Autonomy Support Engine Version 1.5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24930"/>
            <a:ext cx="7315200" cy="1095375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578935"/>
            <a:ext cx="12192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</a:t>
            </a:r>
            <a:r>
              <a:rPr kumimoji="1" lang="ja-JP" altLang="en-US" dirty="0"/>
              <a:t> 監視対象の設定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監視対象のサーバにログファイルを用意</a:t>
            </a:r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en-US" altLang="ja-JP" dirty="0" err="1"/>
              <a:t>var</a:t>
            </a:r>
            <a:r>
              <a:rPr lang="en-US" altLang="ja-JP" dirty="0"/>
              <a:t>/log/</a:t>
            </a:r>
            <a:r>
              <a:rPr lang="ja-JP" altLang="en-US" dirty="0"/>
              <a:t>」配下に「</a:t>
            </a:r>
            <a:r>
              <a:rPr lang="en-US" altLang="ja-JP" dirty="0" err="1"/>
              <a:t>test_logs</a:t>
            </a:r>
            <a:r>
              <a:rPr lang="ja-JP" altLang="en-US" dirty="0"/>
              <a:t>」ディレクトリを作成しログファイル「</a:t>
            </a:r>
            <a:r>
              <a:rPr lang="en-US" altLang="ja-JP" dirty="0"/>
              <a:t>test.log</a:t>
            </a:r>
            <a:r>
              <a:rPr lang="ja-JP" altLang="en-US" dirty="0"/>
              <a:t>」を用意する</a:t>
            </a:r>
            <a:endParaRPr lang="en-US" altLang="ja-JP" dirty="0"/>
          </a:p>
          <a:p>
            <a:pPr lvl="1"/>
            <a:r>
              <a:rPr lang="ja-JP" altLang="en-US" dirty="0"/>
              <a:t>ログファイルに</a:t>
            </a:r>
            <a:r>
              <a:rPr lang="en-US" altLang="ja-JP" dirty="0"/>
              <a:t>echo</a:t>
            </a:r>
            <a:r>
              <a:rPr lang="ja-JP" altLang="en-US" dirty="0"/>
              <a:t>でログを追記する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23240" y="2192130"/>
            <a:ext cx="6264000" cy="1548000"/>
            <a:chOff x="886810" y="1927881"/>
            <a:chExt cx="6264000" cy="1548000"/>
          </a:xfrm>
        </p:grpSpPr>
        <p:sp>
          <p:nvSpPr>
            <p:cNvPr id="21" name="正方形/長方形 20"/>
            <p:cNvSpPr/>
            <p:nvPr/>
          </p:nvSpPr>
          <p:spPr>
            <a:xfrm>
              <a:off x="886810" y="1927881"/>
              <a:ext cx="6264000" cy="154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b">
              <a:noAutofit/>
            </a:bodyPr>
            <a:lstStyle/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“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WARNING : </a:t>
              </a:r>
              <a:r>
                <a:rPr lang="en-US" altLang="ja-JP" sz="1300" dirty="0">
                  <a:solidFill>
                    <a:schemeClr val="bg1"/>
                  </a:solidFill>
                </a:rPr>
                <a:t>DB</a:t>
              </a:r>
              <a:r>
                <a:rPr lang="ja-JP" altLang="en-US" sz="1300" dirty="0">
                  <a:solidFill>
                    <a:schemeClr val="bg1"/>
                  </a:solidFill>
                </a:rPr>
                <a:t>接続失敗。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915180" y="2010678"/>
              <a:ext cx="2114425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en-US" altLang="ja-JP" sz="1400" b="1" dirty="0" err="1">
                  <a:solidFill>
                    <a:schemeClr val="bg1"/>
                  </a:solidFill>
                  <a:latin typeface="+mn-ea"/>
                </a:rPr>
                <a:t>var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/log/</a:t>
              </a:r>
              <a:r>
                <a:rPr lang="en-US" altLang="ja-JP" sz="1400" b="1" dirty="0" err="1">
                  <a:solidFill>
                    <a:schemeClr val="bg1"/>
                  </a:solidFill>
                  <a:latin typeface="+mn-ea"/>
                </a:rPr>
                <a:t>test_logs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/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370826" y="2192130"/>
            <a:ext cx="4464000" cy="1548000"/>
            <a:chOff x="886811" y="2021223"/>
            <a:chExt cx="4464000" cy="1548000"/>
          </a:xfrm>
        </p:grpSpPr>
        <p:sp>
          <p:nvSpPr>
            <p:cNvPr id="26" name="正方形/長方形 25"/>
            <p:cNvSpPr/>
            <p:nvPr/>
          </p:nvSpPr>
          <p:spPr>
            <a:xfrm>
              <a:off x="886811" y="2021223"/>
              <a:ext cx="4464000" cy="154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b">
              <a:noAutofit/>
            </a:bodyPr>
            <a:lstStyle/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WARNING : DB接続失敗。</a:t>
              </a:r>
              <a:endParaRPr lang="en-US" altLang="ja-JP" sz="1300" dirty="0">
                <a:solidFill>
                  <a:schemeClr val="bg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344264" y="2109286"/>
              <a:ext cx="902106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test.log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右矢印 27"/>
          <p:cNvSpPr/>
          <p:nvPr/>
        </p:nvSpPr>
        <p:spPr bwMode="auto">
          <a:xfrm>
            <a:off x="6941691" y="2713661"/>
            <a:ext cx="393415" cy="1020561"/>
          </a:xfrm>
          <a:prstGeom prst="rightArrow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01310"/>
              </p:ext>
            </p:extLst>
          </p:nvPr>
        </p:nvGraphicFramePr>
        <p:xfrm>
          <a:off x="623240" y="3950141"/>
          <a:ext cx="1122895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フロー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監視対象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モニタリング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アクション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イメージ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 bwMode="auto">
          <a:xfrm>
            <a:off x="10272780" y="4450021"/>
            <a:ext cx="1440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16348" y="4450021"/>
            <a:ext cx="3104842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94" y="5246101"/>
            <a:ext cx="795571" cy="53910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 bwMode="auto">
          <a:xfrm>
            <a:off x="4366690" y="4450021"/>
            <a:ext cx="2304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64631" y="4450020"/>
            <a:ext cx="2506046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フローチャート: 磁気ディスク 35"/>
          <p:cNvSpPr/>
          <p:nvPr/>
        </p:nvSpPr>
        <p:spPr bwMode="auto">
          <a:xfrm>
            <a:off x="1842783" y="486920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63002"/>
              </p:ext>
            </p:extLst>
          </p:nvPr>
        </p:nvGraphicFramePr>
        <p:xfrm>
          <a:off x="4657680" y="4901687"/>
          <a:ext cx="1691427" cy="12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WARNING</a:t>
                      </a:r>
                      <a:r>
                        <a:rPr kumimoji="1" lang="ja-JP" altLang="en-US" sz="1050" dirty="0"/>
                        <a:t> </a:t>
                      </a:r>
                      <a:r>
                        <a:rPr kumimoji="1" lang="en-US" altLang="ja-JP" sz="1050" dirty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Error</a:t>
                      </a:r>
                      <a:r>
                        <a:rPr kumimoji="1" lang="ja-JP" altLang="en-US" sz="1050" dirty="0"/>
                        <a:t> </a:t>
                      </a:r>
                      <a:r>
                        <a:rPr kumimoji="1" lang="en-US" altLang="ja-JP" sz="1050" dirty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 bwMode="auto">
          <a:xfrm>
            <a:off x="5512432" y="5568863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フリーフォーム 39"/>
          <p:cNvSpPr/>
          <p:nvPr/>
        </p:nvSpPr>
        <p:spPr bwMode="auto">
          <a:xfrm>
            <a:off x="4951588" y="4955145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4903"/>
              </p:ext>
            </p:extLst>
          </p:nvPr>
        </p:nvGraphicFramePr>
        <p:xfrm>
          <a:off x="7235236" y="504713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/>
                        <a:t>条件式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アラート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正規表現に一致する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sp>
        <p:nvSpPr>
          <p:cNvPr id="42" name="環状矢印 41"/>
          <p:cNvSpPr/>
          <p:nvPr/>
        </p:nvSpPr>
        <p:spPr bwMode="auto">
          <a:xfrm>
            <a:off x="3817455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01172"/>
              </p:ext>
            </p:extLst>
          </p:nvPr>
        </p:nvGraphicFramePr>
        <p:xfrm>
          <a:off x="7235236" y="571566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^.*WARNING.*$</a:t>
                      </a:r>
                      <a:r>
                        <a:rPr kumimoji="1" lang="ja-JP" altLang="en-US" sz="1100" dirty="0"/>
                        <a:t>：</a:t>
                      </a:r>
                      <a:r>
                        <a:rPr kumimoji="1" lang="en-US" altLang="ja-JP" sz="1100" dirty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44" name="右矢印 43"/>
          <p:cNvSpPr/>
          <p:nvPr/>
        </p:nvSpPr>
        <p:spPr bwMode="auto">
          <a:xfrm>
            <a:off x="9912610" y="501337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5" name="環状矢印 44"/>
          <p:cNvSpPr/>
          <p:nvPr/>
        </p:nvSpPr>
        <p:spPr bwMode="auto">
          <a:xfrm>
            <a:off x="6360110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069694" y="515229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2115171" y="5732338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フリーフォーム 47"/>
          <p:cNvSpPr/>
          <p:nvPr/>
        </p:nvSpPr>
        <p:spPr bwMode="auto">
          <a:xfrm>
            <a:off x="1578834" y="3946035"/>
            <a:ext cx="10255991" cy="2488106"/>
          </a:xfrm>
          <a:custGeom>
            <a:avLst/>
            <a:gdLst>
              <a:gd name="connsiteX0" fmla="*/ 135356 w 10255991"/>
              <a:gd name="connsiteY0" fmla="*/ 73007 h 2488106"/>
              <a:gd name="connsiteX1" fmla="*/ 135356 w 10255991"/>
              <a:gd name="connsiteY1" fmla="*/ 2393927 h 2488106"/>
              <a:gd name="connsiteX2" fmla="*/ 2369566 w 10255991"/>
              <a:gd name="connsiteY2" fmla="*/ 2393927 h 2488106"/>
              <a:gd name="connsiteX3" fmla="*/ 2369566 w 10255991"/>
              <a:gd name="connsiteY3" fmla="*/ 73007 h 2488106"/>
              <a:gd name="connsiteX4" fmla="*/ 0 w 10255991"/>
              <a:gd name="connsiteY4" fmla="*/ 0 h 2488106"/>
              <a:gd name="connsiteX5" fmla="*/ 10255991 w 10255991"/>
              <a:gd name="connsiteY5" fmla="*/ 0 h 2488106"/>
              <a:gd name="connsiteX6" fmla="*/ 10255991 w 10255991"/>
              <a:gd name="connsiteY6" fmla="*/ 2488106 h 2488106"/>
              <a:gd name="connsiteX7" fmla="*/ 0 w 10255991"/>
              <a:gd name="connsiteY7" fmla="*/ 2488106 h 24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5991" h="2488106">
                <a:moveTo>
                  <a:pt x="135356" y="73007"/>
                </a:moveTo>
                <a:lnTo>
                  <a:pt x="135356" y="2393927"/>
                </a:lnTo>
                <a:lnTo>
                  <a:pt x="2369566" y="2393927"/>
                </a:lnTo>
                <a:lnTo>
                  <a:pt x="2369566" y="73007"/>
                </a:lnTo>
                <a:close/>
                <a:moveTo>
                  <a:pt x="0" y="0"/>
                </a:moveTo>
                <a:lnTo>
                  <a:pt x="10255991" y="0"/>
                </a:lnTo>
                <a:lnTo>
                  <a:pt x="10255991" y="2488106"/>
                </a:lnTo>
                <a:lnTo>
                  <a:pt x="0" y="2488106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09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モニタリング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Zabbix</a:t>
            </a:r>
            <a:r>
              <a:rPr lang="ja-JP" altLang="en-US" dirty="0"/>
              <a:t>の設定</a:t>
            </a:r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ホストの登録（監視対象となる端末の情報を登録する）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」をホストとする</a:t>
            </a:r>
            <a:endParaRPr lang="en-US" altLang="ja-JP" dirty="0"/>
          </a:p>
          <a:p>
            <a:pPr lvl="2"/>
            <a:endParaRPr lang="ja-JP" altLang="en-US" dirty="0"/>
          </a:p>
          <a:p>
            <a:pPr lvl="1"/>
            <a:r>
              <a:rPr lang="ja-JP" altLang="en-US" dirty="0"/>
              <a:t>アイテムの登録（検知対象となるログの情報を登録する）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en-US" altLang="ja-JP" dirty="0" err="1"/>
              <a:t>var</a:t>
            </a:r>
            <a:r>
              <a:rPr lang="en-US" altLang="ja-JP" dirty="0"/>
              <a:t>/log/</a:t>
            </a:r>
            <a:r>
              <a:rPr lang="en-US" altLang="ja-JP" dirty="0" err="1"/>
              <a:t>test_logs</a:t>
            </a:r>
            <a:r>
              <a:rPr lang="en-US" altLang="ja-JP" dirty="0"/>
              <a:t>/test.log</a:t>
            </a:r>
            <a:r>
              <a:rPr lang="ja-JP" altLang="en-US" dirty="0"/>
              <a:t>」を対象として登録する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dirty="0"/>
              <a:t>トリガーの登録（アラート発砲の条件を登録する） </a:t>
            </a:r>
            <a:endParaRPr lang="en-US" altLang="ja-JP" dirty="0"/>
          </a:p>
          <a:p>
            <a:pPr lvl="2"/>
            <a:r>
              <a:rPr lang="ja-JP" altLang="en-US" dirty="0"/>
              <a:t>トリガー（</a:t>
            </a:r>
            <a:r>
              <a:rPr lang="en-US" altLang="ja-JP" dirty="0"/>
              <a:t>Zabbix</a:t>
            </a:r>
            <a:r>
              <a:rPr lang="ja-JP" altLang="en-US" dirty="0"/>
              <a:t>のダッシュボードに表示される「</a:t>
            </a:r>
            <a:r>
              <a:rPr lang="en-US" altLang="ja-JP" dirty="0"/>
              <a:t>WARNING</a:t>
            </a:r>
            <a:r>
              <a:rPr lang="ja-JP" altLang="en-US" dirty="0"/>
              <a:t> </a:t>
            </a:r>
            <a:r>
              <a:rPr lang="en-US" altLang="ja-JP" dirty="0"/>
              <a:t>alert</a:t>
            </a:r>
            <a:r>
              <a:rPr lang="ja-JP" altLang="en-US" dirty="0"/>
              <a:t>」）を作成する</a:t>
            </a:r>
          </a:p>
          <a:p>
            <a:endParaRPr kumimoji="1" lang="ja-JP" altLang="en-US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52774"/>
              </p:ext>
            </p:extLst>
          </p:nvPr>
        </p:nvGraphicFramePr>
        <p:xfrm>
          <a:off x="623240" y="3950141"/>
          <a:ext cx="1122895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フロー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監視対象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モニタリング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アクション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イメージ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10272780" y="4450021"/>
            <a:ext cx="1440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916348" y="4450021"/>
            <a:ext cx="3104842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94" y="5246101"/>
            <a:ext cx="795571" cy="539104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4366690" y="4450021"/>
            <a:ext cx="2304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664631" y="4450020"/>
            <a:ext cx="2506046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フローチャート: 磁気ディスク 25"/>
          <p:cNvSpPr/>
          <p:nvPr/>
        </p:nvSpPr>
        <p:spPr bwMode="auto">
          <a:xfrm>
            <a:off x="1842783" y="486920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55336"/>
              </p:ext>
            </p:extLst>
          </p:nvPr>
        </p:nvGraphicFramePr>
        <p:xfrm>
          <a:off x="4657680" y="4901687"/>
          <a:ext cx="1691427" cy="12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WARNING</a:t>
                      </a:r>
                      <a:r>
                        <a:rPr kumimoji="1" lang="ja-JP" altLang="en-US" sz="1050" dirty="0"/>
                        <a:t> </a:t>
                      </a:r>
                      <a:r>
                        <a:rPr kumimoji="1" lang="en-US" altLang="ja-JP" sz="1050" dirty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Error</a:t>
                      </a:r>
                      <a:r>
                        <a:rPr kumimoji="1" lang="ja-JP" altLang="en-US" sz="1050" dirty="0"/>
                        <a:t> </a:t>
                      </a:r>
                      <a:r>
                        <a:rPr kumimoji="1" lang="en-US" altLang="ja-JP" sz="1050" dirty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 bwMode="auto">
          <a:xfrm>
            <a:off x="5512432" y="5568863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フリーフォーム 29"/>
          <p:cNvSpPr/>
          <p:nvPr/>
        </p:nvSpPr>
        <p:spPr bwMode="auto">
          <a:xfrm>
            <a:off x="4951588" y="4955145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46679"/>
              </p:ext>
            </p:extLst>
          </p:nvPr>
        </p:nvGraphicFramePr>
        <p:xfrm>
          <a:off x="7235236" y="504713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/>
                        <a:t>条件式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アラート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正規表現に一致する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sp>
        <p:nvSpPr>
          <p:cNvPr id="32" name="環状矢印 31"/>
          <p:cNvSpPr/>
          <p:nvPr/>
        </p:nvSpPr>
        <p:spPr bwMode="auto">
          <a:xfrm>
            <a:off x="3817455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66722"/>
              </p:ext>
            </p:extLst>
          </p:nvPr>
        </p:nvGraphicFramePr>
        <p:xfrm>
          <a:off x="7235236" y="571566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^.*WARNING.*$</a:t>
                      </a:r>
                      <a:r>
                        <a:rPr kumimoji="1" lang="ja-JP" altLang="en-US" sz="1100" dirty="0"/>
                        <a:t>：</a:t>
                      </a:r>
                      <a:r>
                        <a:rPr kumimoji="1" lang="en-US" altLang="ja-JP" sz="1100" dirty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34" name="右矢印 33"/>
          <p:cNvSpPr/>
          <p:nvPr/>
        </p:nvSpPr>
        <p:spPr bwMode="auto">
          <a:xfrm>
            <a:off x="9912610" y="501337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5" name="環状矢印 34"/>
          <p:cNvSpPr/>
          <p:nvPr/>
        </p:nvSpPr>
        <p:spPr bwMode="auto">
          <a:xfrm>
            <a:off x="6360110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2069694" y="515229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115171" y="5732338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フリーフォーム 37"/>
          <p:cNvSpPr/>
          <p:nvPr/>
        </p:nvSpPr>
        <p:spPr bwMode="auto">
          <a:xfrm>
            <a:off x="1593264" y="3961072"/>
            <a:ext cx="10258925" cy="2492115"/>
          </a:xfrm>
          <a:custGeom>
            <a:avLst/>
            <a:gdLst>
              <a:gd name="connsiteX0" fmla="*/ 2270427 w 10258925"/>
              <a:gd name="connsiteY0" fmla="*/ 63501 h 2492115"/>
              <a:gd name="connsiteX1" fmla="*/ 2270427 w 10258925"/>
              <a:gd name="connsiteY1" fmla="*/ 2439501 h 2492115"/>
              <a:gd name="connsiteX2" fmla="*/ 4833569 w 10258925"/>
              <a:gd name="connsiteY2" fmla="*/ 2439501 h 2492115"/>
              <a:gd name="connsiteX3" fmla="*/ 4833569 w 10258925"/>
              <a:gd name="connsiteY3" fmla="*/ 63501 h 2492115"/>
              <a:gd name="connsiteX4" fmla="*/ 0 w 10258925"/>
              <a:gd name="connsiteY4" fmla="*/ 0 h 2492115"/>
              <a:gd name="connsiteX5" fmla="*/ 10258925 w 10258925"/>
              <a:gd name="connsiteY5" fmla="*/ 0 h 2492115"/>
              <a:gd name="connsiteX6" fmla="*/ 10258925 w 10258925"/>
              <a:gd name="connsiteY6" fmla="*/ 2492115 h 2492115"/>
              <a:gd name="connsiteX7" fmla="*/ 0 w 10258925"/>
              <a:gd name="connsiteY7" fmla="*/ 2492115 h 249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8925" h="2492115">
                <a:moveTo>
                  <a:pt x="2270427" y="63501"/>
                </a:moveTo>
                <a:lnTo>
                  <a:pt x="2270427" y="2439501"/>
                </a:lnTo>
                <a:lnTo>
                  <a:pt x="4833569" y="2439501"/>
                </a:lnTo>
                <a:lnTo>
                  <a:pt x="4833569" y="63501"/>
                </a:lnTo>
                <a:close/>
                <a:moveTo>
                  <a:pt x="0" y="0"/>
                </a:moveTo>
                <a:lnTo>
                  <a:pt x="10258925" y="0"/>
                </a:lnTo>
                <a:lnTo>
                  <a:pt x="10258925" y="2492115"/>
                </a:lnTo>
                <a:lnTo>
                  <a:pt x="0" y="2492115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35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 ルールマッチング～アクションの設定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OASE</a:t>
            </a:r>
            <a:r>
              <a:rPr lang="ja-JP" altLang="en-US" dirty="0"/>
              <a:t>の設定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事前設定</a:t>
            </a:r>
            <a:endParaRPr lang="en-US" altLang="ja-JP" dirty="0"/>
          </a:p>
          <a:p>
            <a:pPr lvl="2"/>
            <a:r>
              <a:rPr lang="ja-JP" altLang="en-US" dirty="0"/>
              <a:t>監視アダプタのインストール～設定（モニタリングする</a:t>
            </a:r>
            <a:r>
              <a:rPr lang="en-US" altLang="ja-JP" dirty="0"/>
              <a:t>Zabbix</a:t>
            </a:r>
            <a:r>
              <a:rPr lang="ja-JP" altLang="en-US" dirty="0"/>
              <a:t>の情報を登録する）</a:t>
            </a:r>
            <a:endParaRPr lang="en-US" altLang="ja-JP" dirty="0"/>
          </a:p>
          <a:p>
            <a:pPr lvl="2"/>
            <a:r>
              <a:rPr lang="ja-JP" altLang="en-US" dirty="0"/>
              <a:t>メールドライバのインストール～設定（メールドライバの登録、メールテンプレートを作成する）</a:t>
            </a:r>
            <a:endParaRPr lang="en-US" altLang="ja-JP" dirty="0"/>
          </a:p>
          <a:p>
            <a:pPr lvl="2"/>
            <a:r>
              <a:rPr lang="ja-JP" altLang="en-US" dirty="0"/>
              <a:t>ディシジョンテーブルの作成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dirty="0"/>
              <a:t>作業実行</a:t>
            </a:r>
          </a:p>
          <a:p>
            <a:pPr lvl="2"/>
            <a:r>
              <a:rPr lang="ja-JP" altLang="en-US" dirty="0"/>
              <a:t>ディシジョンテーブルファイルの作成（アラートに「</a:t>
            </a:r>
            <a:r>
              <a:rPr lang="en-US" altLang="ja-JP" dirty="0"/>
              <a:t>WARNING</a:t>
            </a:r>
            <a:r>
              <a:rPr lang="ja-JP" altLang="en-US" dirty="0"/>
              <a:t>」を含んでいる場合メールドライバがアクションを実行するよう設定）</a:t>
            </a:r>
          </a:p>
          <a:p>
            <a:pPr lvl="2"/>
            <a:r>
              <a:rPr lang="ja-JP" altLang="en-US" dirty="0"/>
              <a:t>ルールの登録、ルールマッチング（ステージング適用、プロダクション適用）</a:t>
            </a:r>
          </a:p>
          <a:p>
            <a:endParaRPr kumimoji="1" lang="ja-JP" altLang="en-US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88030"/>
              </p:ext>
            </p:extLst>
          </p:nvPr>
        </p:nvGraphicFramePr>
        <p:xfrm>
          <a:off x="623240" y="3950141"/>
          <a:ext cx="1122895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フロー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監視対象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モニタリング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アクション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イメージ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10272780" y="4450021"/>
            <a:ext cx="1440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916348" y="4450021"/>
            <a:ext cx="3104842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94" y="5246101"/>
            <a:ext cx="795571" cy="539104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 bwMode="auto">
          <a:xfrm>
            <a:off x="4366690" y="4450021"/>
            <a:ext cx="2304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1664631" y="4450020"/>
            <a:ext cx="2506046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フローチャート: 磁気ディスク 24"/>
          <p:cNvSpPr/>
          <p:nvPr/>
        </p:nvSpPr>
        <p:spPr bwMode="auto">
          <a:xfrm>
            <a:off x="1842783" y="486920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8317"/>
              </p:ext>
            </p:extLst>
          </p:nvPr>
        </p:nvGraphicFramePr>
        <p:xfrm>
          <a:off x="4657680" y="4901687"/>
          <a:ext cx="1691427" cy="12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WARNING</a:t>
                      </a:r>
                      <a:r>
                        <a:rPr kumimoji="1" lang="ja-JP" altLang="en-US" sz="1050" dirty="0"/>
                        <a:t> </a:t>
                      </a:r>
                      <a:r>
                        <a:rPr kumimoji="1" lang="en-US" altLang="ja-JP" sz="1050" dirty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Error</a:t>
                      </a:r>
                      <a:r>
                        <a:rPr kumimoji="1" lang="ja-JP" altLang="en-US" sz="1050" dirty="0"/>
                        <a:t> </a:t>
                      </a:r>
                      <a:r>
                        <a:rPr kumimoji="1" lang="en-US" altLang="ja-JP" sz="1050" dirty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 bwMode="auto">
          <a:xfrm>
            <a:off x="5512432" y="5568863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フリーフォーム 29"/>
          <p:cNvSpPr/>
          <p:nvPr/>
        </p:nvSpPr>
        <p:spPr bwMode="auto">
          <a:xfrm>
            <a:off x="4951588" y="4955145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77501"/>
              </p:ext>
            </p:extLst>
          </p:nvPr>
        </p:nvGraphicFramePr>
        <p:xfrm>
          <a:off x="7235236" y="504713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/>
                        <a:t>条件式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アラート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正規表現に一致する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sp>
        <p:nvSpPr>
          <p:cNvPr id="32" name="環状矢印 31"/>
          <p:cNvSpPr/>
          <p:nvPr/>
        </p:nvSpPr>
        <p:spPr bwMode="auto">
          <a:xfrm>
            <a:off x="3817455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92453"/>
              </p:ext>
            </p:extLst>
          </p:nvPr>
        </p:nvGraphicFramePr>
        <p:xfrm>
          <a:off x="7235236" y="571566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^.*WARNING.*$</a:t>
                      </a:r>
                      <a:r>
                        <a:rPr kumimoji="1" lang="ja-JP" altLang="en-US" sz="1100" dirty="0"/>
                        <a:t>：</a:t>
                      </a:r>
                      <a:r>
                        <a:rPr kumimoji="1" lang="en-US" altLang="ja-JP" sz="1100" dirty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34" name="右矢印 33"/>
          <p:cNvSpPr/>
          <p:nvPr/>
        </p:nvSpPr>
        <p:spPr bwMode="auto">
          <a:xfrm>
            <a:off x="9912610" y="501337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5" name="環状矢印 34"/>
          <p:cNvSpPr/>
          <p:nvPr/>
        </p:nvSpPr>
        <p:spPr bwMode="auto">
          <a:xfrm>
            <a:off x="6360110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069694" y="515229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115171" y="5732338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フリーフォーム 37"/>
          <p:cNvSpPr/>
          <p:nvPr/>
        </p:nvSpPr>
        <p:spPr bwMode="auto">
          <a:xfrm>
            <a:off x="1559370" y="3950141"/>
            <a:ext cx="10292820" cy="2503047"/>
          </a:xfrm>
          <a:custGeom>
            <a:avLst/>
            <a:gdLst>
              <a:gd name="connsiteX0" fmla="*/ 4927752 w 10292820"/>
              <a:gd name="connsiteY0" fmla="*/ 80339 h 2503047"/>
              <a:gd name="connsiteX1" fmla="*/ 4927752 w 10292820"/>
              <a:gd name="connsiteY1" fmla="*/ 2430986 h 2503047"/>
              <a:gd name="connsiteX2" fmla="*/ 10219752 w 10292820"/>
              <a:gd name="connsiteY2" fmla="*/ 2430986 h 2503047"/>
              <a:gd name="connsiteX3" fmla="*/ 10219752 w 10292820"/>
              <a:gd name="connsiteY3" fmla="*/ 80339 h 2503047"/>
              <a:gd name="connsiteX4" fmla="*/ 0 w 10292820"/>
              <a:gd name="connsiteY4" fmla="*/ 0 h 2503047"/>
              <a:gd name="connsiteX5" fmla="*/ 10292820 w 10292820"/>
              <a:gd name="connsiteY5" fmla="*/ 0 h 2503047"/>
              <a:gd name="connsiteX6" fmla="*/ 10292820 w 10292820"/>
              <a:gd name="connsiteY6" fmla="*/ 2503047 h 2503047"/>
              <a:gd name="connsiteX7" fmla="*/ 0 w 10292820"/>
              <a:gd name="connsiteY7" fmla="*/ 2503047 h 250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92820" h="2503047">
                <a:moveTo>
                  <a:pt x="4927752" y="80339"/>
                </a:moveTo>
                <a:lnTo>
                  <a:pt x="4927752" y="2430986"/>
                </a:lnTo>
                <a:lnTo>
                  <a:pt x="10219752" y="2430986"/>
                </a:lnTo>
                <a:lnTo>
                  <a:pt x="10219752" y="80339"/>
                </a:lnTo>
                <a:close/>
                <a:moveTo>
                  <a:pt x="0" y="0"/>
                </a:moveTo>
                <a:lnTo>
                  <a:pt x="10292820" y="0"/>
                </a:lnTo>
                <a:lnTo>
                  <a:pt x="10292820" y="2503047"/>
                </a:lnTo>
                <a:lnTo>
                  <a:pt x="0" y="2503047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397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2037730" y="442861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err="1">
                <a:latin typeface="+mn-ea"/>
              </a:rPr>
              <a:t>Zabbix</a:t>
            </a:r>
            <a:r>
              <a:rPr lang="ja-JP" altLang="en-US" sz="1600" dirty="0">
                <a:latin typeface="+mn-ea"/>
              </a:rPr>
              <a:t>連携</a:t>
            </a:r>
            <a:r>
              <a:rPr lang="en-US" altLang="ja-JP" sz="1600" dirty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座学</a:t>
            </a:r>
            <a:r>
              <a:rPr lang="en-US" altLang="ja-JP" sz="1600" dirty="0">
                <a:latin typeface="+mn-ea"/>
              </a:rPr>
              <a:t>】</a:t>
            </a:r>
            <a:r>
              <a:rPr lang="ja-JP" altLang="en-US" sz="1600" dirty="0">
                <a:latin typeface="+mn-ea"/>
              </a:rPr>
              <a:t>について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フローの説明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600" dirty="0"/>
              <a:t>2.1 </a:t>
            </a:r>
            <a:r>
              <a:rPr lang="ja-JP" altLang="en-US" sz="1600" dirty="0"/>
              <a:t>フロー全体図</a:t>
            </a:r>
            <a:endParaRPr lang="en-US" altLang="ja-JP" sz="1600" dirty="0"/>
          </a:p>
          <a:p>
            <a:pPr lvl="1"/>
            <a:r>
              <a:rPr lang="en-US" altLang="ja-JP" sz="1600" dirty="0"/>
              <a:t>2.2</a:t>
            </a:r>
            <a:r>
              <a:rPr lang="ja-JP" altLang="en-US" sz="1600" dirty="0"/>
              <a:t> 監視対象の設定</a:t>
            </a:r>
            <a:endParaRPr lang="en-US" altLang="ja-JP" sz="1600" dirty="0"/>
          </a:p>
          <a:p>
            <a:pPr lvl="1"/>
            <a:r>
              <a:rPr lang="en-US" altLang="ja-JP" sz="1600" dirty="0"/>
              <a:t>2.3</a:t>
            </a:r>
            <a:r>
              <a:rPr lang="ja-JP" altLang="en-US" sz="1600" dirty="0"/>
              <a:t> モニタリングの設定</a:t>
            </a:r>
            <a:endParaRPr lang="en-US" altLang="ja-JP" sz="1600" dirty="0"/>
          </a:p>
          <a:p>
            <a:pPr lvl="1"/>
            <a:r>
              <a:rPr lang="en-US" altLang="ja-JP" sz="1600" dirty="0"/>
              <a:t>2.4</a:t>
            </a:r>
            <a:r>
              <a:rPr lang="ja-JP" altLang="en-US" sz="1600" dirty="0"/>
              <a:t> ルールマッチング～アクションの設定</a:t>
            </a:r>
            <a:endParaRPr lang="en-US" altLang="ja-JP" sz="1600" dirty="0"/>
          </a:p>
          <a:p>
            <a:pPr lvl="1"/>
            <a:endParaRPr lang="en-US" altLang="ja-JP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　はじめに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err="1"/>
              <a:t>Zabbix</a:t>
            </a:r>
            <a:r>
              <a:rPr lang="ja-JP" altLang="en-US" dirty="0"/>
              <a:t>連携</a:t>
            </a:r>
            <a:r>
              <a:rPr lang="en-US" altLang="ja-JP" dirty="0"/>
              <a:t>【</a:t>
            </a:r>
            <a:r>
              <a:rPr lang="ja-JP" altLang="en-US" dirty="0"/>
              <a:t>座学</a:t>
            </a:r>
            <a:r>
              <a:rPr lang="en-US" altLang="ja-JP" dirty="0"/>
              <a:t>】</a:t>
            </a:r>
            <a:r>
              <a:rPr lang="ja-JP" altLang="en-US" dirty="0"/>
              <a:t>について 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まえがき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本稿は、</a:t>
            </a:r>
            <a:r>
              <a:rPr lang="en-US" altLang="ja-JP" dirty="0" err="1"/>
              <a:t>Exastro</a:t>
            </a:r>
            <a:r>
              <a:rPr lang="en-US" altLang="ja-JP" dirty="0"/>
              <a:t> Operation Autonomy Support Engine (OASE) </a:t>
            </a:r>
            <a:r>
              <a:rPr lang="ja-JP" altLang="en-US" dirty="0"/>
              <a:t>を利用する上で、基本的な機能の理解を支援するための資料です。</a:t>
            </a:r>
            <a:endParaRPr lang="en-US" altLang="ja-JP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はいくつかのソフトウェアと連携が可能ですが、本稿では 「</a:t>
            </a:r>
            <a:r>
              <a:rPr lang="en-US" altLang="ja-JP" dirty="0"/>
              <a:t>Zabbix</a:t>
            </a:r>
            <a:r>
              <a:rPr lang="ja-JP" altLang="en-US" dirty="0"/>
              <a:t>アダプタ」および「メールドライバ」との連携を対象とします。</a:t>
            </a:r>
            <a:endParaRPr lang="en-US" altLang="ja-JP" dirty="0"/>
          </a:p>
          <a:p>
            <a:pPr lvl="1"/>
            <a:r>
              <a:rPr lang="ja-JP" altLang="en-US" dirty="0"/>
              <a:t>実践形式でさらなる知識を深めたい場合は、具体的な手順に沿った資料である</a:t>
            </a:r>
            <a:r>
              <a:rPr lang="en-US" altLang="ja-JP" dirty="0"/>
              <a:t>&lt; </a:t>
            </a:r>
            <a:r>
              <a:rPr lang="en-US" altLang="ja-JP" dirty="0" err="1"/>
              <a:t>Exastro</a:t>
            </a:r>
            <a:r>
              <a:rPr lang="en-US" altLang="ja-JP" dirty="0"/>
              <a:t> OASE </a:t>
            </a:r>
            <a:r>
              <a:rPr lang="en-US" altLang="ja-JP" dirty="0" err="1"/>
              <a:t>Zabbix</a:t>
            </a:r>
            <a:r>
              <a:rPr lang="ja-JP" altLang="en-US" dirty="0"/>
              <a:t>連携</a:t>
            </a:r>
            <a:r>
              <a:rPr lang="en-US" altLang="ja-JP" dirty="0"/>
              <a:t>【</a:t>
            </a:r>
            <a:r>
              <a:rPr lang="ja-JP" altLang="en-US" dirty="0"/>
              <a:t>実習</a:t>
            </a:r>
            <a:r>
              <a:rPr lang="en-US" altLang="ja-JP" dirty="0"/>
              <a:t>】&gt;</a:t>
            </a:r>
            <a:r>
              <a:rPr lang="ja-JP" altLang="en-US" dirty="0"/>
              <a:t>をご参照ください。</a:t>
            </a:r>
            <a:endParaRPr lang="en-US" altLang="ja-JP" dirty="0"/>
          </a:p>
          <a:p>
            <a:pPr lvl="1"/>
            <a:r>
              <a:rPr lang="ja-JP" altLang="en-US" dirty="0"/>
              <a:t>包括的な内容としては、</a:t>
            </a:r>
            <a:r>
              <a:rPr lang="en-US" altLang="ja-JP" dirty="0" err="1"/>
              <a:t>Exastro</a:t>
            </a:r>
            <a:r>
              <a:rPr lang="en-US" altLang="ja-JP" dirty="0"/>
              <a:t> OASE </a:t>
            </a:r>
            <a:r>
              <a:rPr lang="ja-JP" altLang="en-US" dirty="0"/>
              <a:t>の公式マニュアル集である</a:t>
            </a:r>
            <a:r>
              <a:rPr lang="en-US" altLang="ja-JP" dirty="0"/>
              <a:t>&lt; </a:t>
            </a:r>
            <a:r>
              <a:rPr lang="en-US" altLang="ja-JP" dirty="0" err="1">
                <a:hlinkClick r:id="rId2"/>
              </a:rPr>
              <a:t>OASE_docs</a:t>
            </a:r>
            <a:r>
              <a:rPr lang="en-US" altLang="ja-JP" dirty="0"/>
              <a:t> &gt;</a:t>
            </a:r>
            <a:r>
              <a:rPr lang="ja-JP" altLang="en-US" dirty="0"/>
              <a:t>をご参照ください。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26" y="3651854"/>
            <a:ext cx="6980548" cy="27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2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err="1"/>
              <a:t>Zabbix</a:t>
            </a:r>
            <a:r>
              <a:rPr lang="ja-JP" altLang="en-US" dirty="0"/>
              <a:t>連携</a:t>
            </a:r>
            <a:r>
              <a:rPr lang="en-US" altLang="ja-JP" dirty="0"/>
              <a:t>【</a:t>
            </a:r>
            <a:r>
              <a:rPr lang="ja-JP" altLang="en-US" dirty="0"/>
              <a:t>座学</a:t>
            </a:r>
            <a:r>
              <a:rPr lang="en-US" altLang="ja-JP" dirty="0"/>
              <a:t>】</a:t>
            </a:r>
            <a:r>
              <a:rPr lang="ja-JP" altLang="en-US" dirty="0"/>
              <a:t>について 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err="1"/>
              <a:t>Zabbix</a:t>
            </a:r>
            <a:r>
              <a:rPr lang="ja-JP" altLang="en-US" dirty="0"/>
              <a:t>連携は</a:t>
            </a:r>
            <a:r>
              <a:rPr lang="en-US" altLang="ja-JP" dirty="0"/>
              <a:t>OASE</a:t>
            </a:r>
            <a:r>
              <a:rPr lang="ja-JP" altLang="en-US" dirty="0"/>
              <a:t>の以下機能（画面）を用いる</a:t>
            </a:r>
            <a:r>
              <a:rPr lang="en-US" altLang="ja-JP" dirty="0"/>
              <a:t>	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Dashboard</a:t>
            </a:r>
            <a:r>
              <a:rPr lang="ja-JP" altLang="en-US" dirty="0"/>
              <a:t>画面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8" y="2023102"/>
            <a:ext cx="7069873" cy="4329740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 bwMode="auto">
          <a:xfrm>
            <a:off x="1991430" y="2023102"/>
            <a:ext cx="936130" cy="2508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8472680" y="3992779"/>
            <a:ext cx="2520000" cy="2338848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>
                <a:latin typeface="+mn-ea"/>
              </a:rPr>
              <a:t>カテゴリ：ルール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8472680" y="2074543"/>
            <a:ext cx="2520000" cy="1692779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カテゴリ：システム</a:t>
            </a:r>
            <a:endParaRPr kumimoji="1" lang="ja-JP" altLang="en-US" sz="1200" b="1" dirty="0">
              <a:latin typeface="+mn-ea"/>
            </a:endParaRPr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76699"/>
              </p:ext>
            </p:extLst>
          </p:nvPr>
        </p:nvGraphicFramePr>
        <p:xfrm>
          <a:off x="8686077" y="4415719"/>
          <a:ext cx="202120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>
                          <a:latin typeface="+mn-lt"/>
                        </a:rPr>
                        <a:t>画面名称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ディシジョンテーブル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>
                          <a:latin typeface="+mn-lt"/>
                        </a:rPr>
                        <a:t>トークン払い出し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ルール</a:t>
                      </a:r>
                      <a:endParaRPr kumimoji="1" lang="en-US" altLang="ja-JP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7099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リクエスト履歴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アクション履歴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10372"/>
              </p:ext>
            </p:extLst>
          </p:nvPr>
        </p:nvGraphicFramePr>
        <p:xfrm>
          <a:off x="8686077" y="2636296"/>
          <a:ext cx="2021205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>
                          <a:latin typeface="+mn-lt"/>
                        </a:rPr>
                        <a:t>画面名称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監視アダプタ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24259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アクション設定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</a:tbl>
          </a:graphicData>
        </a:graphic>
      </p:graphicFrame>
      <p:cxnSp>
        <p:nvCxnSpPr>
          <p:cNvPr id="23" name="直線コネクタ 22"/>
          <p:cNvCxnSpPr>
            <a:stCxn id="18" idx="2"/>
            <a:endCxn id="19" idx="1"/>
          </p:cNvCxnSpPr>
          <p:nvPr/>
        </p:nvCxnSpPr>
        <p:spPr bwMode="auto">
          <a:xfrm>
            <a:off x="2459495" y="2273966"/>
            <a:ext cx="6013185" cy="288823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26" idx="3"/>
            <a:endCxn id="20" idx="1"/>
          </p:cNvCxnSpPr>
          <p:nvPr/>
        </p:nvCxnSpPr>
        <p:spPr bwMode="auto">
          <a:xfrm>
            <a:off x="3889444" y="2148534"/>
            <a:ext cx="4583236" cy="77239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正方形/長方形 25"/>
          <p:cNvSpPr/>
          <p:nvPr/>
        </p:nvSpPr>
        <p:spPr bwMode="auto">
          <a:xfrm>
            <a:off x="2953314" y="2023102"/>
            <a:ext cx="936130" cy="2508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1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フローの説明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ja-JP" altLang="en-US" dirty="0"/>
              <a:t>フロー全体図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Zabbix</a:t>
            </a:r>
            <a:r>
              <a:rPr kumimoji="1" lang="ja-JP" altLang="en-US" dirty="0"/>
              <a:t>連携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実習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」では、「</a:t>
            </a:r>
            <a:r>
              <a:rPr kumimoji="1" lang="en-US" altLang="ja-JP" dirty="0"/>
              <a:t>Zabbix</a:t>
            </a:r>
            <a:r>
              <a:rPr kumimoji="1" lang="ja-JP" altLang="en-US" dirty="0"/>
              <a:t>サーバ」と「</a:t>
            </a:r>
            <a:r>
              <a:rPr kumimoji="1" lang="en-US" altLang="ja-JP" dirty="0"/>
              <a:t>OASE</a:t>
            </a:r>
            <a:r>
              <a:rPr kumimoji="1" lang="ja-JP" altLang="en-US" dirty="0"/>
              <a:t>サーバ」の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環境を用意し実施する</a:t>
            </a: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Zabbix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2"/>
            <a:r>
              <a:rPr lang="en-US" altLang="ja-JP" dirty="0"/>
              <a:t>Zabbix</a:t>
            </a:r>
            <a:r>
              <a:rPr lang="ja-JP" altLang="en-US" dirty="0"/>
              <a:t>サーバプロセスおよび、監視対象を監視する</a:t>
            </a:r>
            <a:r>
              <a:rPr lang="en-US" altLang="ja-JP" dirty="0"/>
              <a:t>Zabbix</a:t>
            </a:r>
            <a:r>
              <a:rPr lang="ja-JP" altLang="en-US" dirty="0"/>
              <a:t>エージェントをインストールしている環境</a:t>
            </a:r>
            <a:endParaRPr lang="en-US" altLang="ja-JP" dirty="0"/>
          </a:p>
          <a:p>
            <a:pPr lvl="2"/>
            <a:r>
              <a:rPr lang="ja-JP" altLang="en-US" dirty="0"/>
              <a:t>監視対象となるログファイルを用意</a:t>
            </a:r>
            <a:endParaRPr lang="en-US" altLang="ja-JP" dirty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/>
              <a:t>フロー簡略化のため「監視対象＆</a:t>
            </a:r>
            <a:r>
              <a:rPr lang="en-US" altLang="ja-JP" dirty="0"/>
              <a:t>Zabbix</a:t>
            </a:r>
            <a:r>
              <a:rPr lang="ja-JP" altLang="en-US" dirty="0"/>
              <a:t>エージェント」と「</a:t>
            </a:r>
            <a:r>
              <a:rPr lang="en-US" altLang="ja-JP" dirty="0"/>
              <a:t>Zabbix</a:t>
            </a:r>
            <a:r>
              <a:rPr lang="ja-JP" altLang="en-US" dirty="0"/>
              <a:t>サーバプロセス」を同じサーバ内とする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2"/>
            <a:r>
              <a:rPr lang="en-US" altLang="ja-JP" dirty="0"/>
              <a:t>OASE</a:t>
            </a:r>
            <a:r>
              <a:rPr lang="ja-JP" altLang="en-US" dirty="0" err="1"/>
              <a:t>、</a:t>
            </a:r>
            <a:r>
              <a:rPr lang="ja-JP" altLang="en-US" dirty="0"/>
              <a:t>監視アダプタおよびドライバをインストールしている環境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1220531" y="3719530"/>
            <a:ext cx="6315670" cy="2592000"/>
          </a:xfrm>
          <a:prstGeom prst="roundRect">
            <a:avLst>
              <a:gd name="adj" fmla="val 4429"/>
            </a:avLst>
          </a:prstGeom>
          <a:solidFill>
            <a:srgbClr val="0A466A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Zabbix</a:t>
            </a:r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サーバ</a:t>
            </a:r>
            <a:endParaRPr kumimoji="1" lang="en-US" altLang="ja-JP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1412490" y="4129970"/>
            <a:ext cx="3597518" cy="2052000"/>
          </a:xfrm>
          <a:prstGeom prst="roundRect">
            <a:avLst>
              <a:gd name="adj" fmla="val 7848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監視対象</a:t>
            </a:r>
            <a:endParaRPr lang="en-US" altLang="ja-JP" b="1" dirty="0">
              <a:latin typeface="+mn-ea"/>
            </a:endParaRPr>
          </a:p>
          <a:p>
            <a:endParaRPr kumimoji="1" lang="en-US" altLang="ja-JP" b="1" dirty="0">
              <a:latin typeface="+mn-ea"/>
            </a:endParaRPr>
          </a:p>
          <a:p>
            <a:r>
              <a:rPr lang="en-US" altLang="ja-JP" b="1" dirty="0">
                <a:latin typeface="+mn-ea"/>
              </a:rPr>
              <a:t>/</a:t>
            </a:r>
            <a:r>
              <a:rPr lang="en-US" altLang="ja-JP" b="1" dirty="0" err="1">
                <a:latin typeface="+mn-ea"/>
              </a:rPr>
              <a:t>var</a:t>
            </a:r>
            <a:r>
              <a:rPr lang="en-US" altLang="ja-JP" b="1" dirty="0">
                <a:latin typeface="+mn-ea"/>
              </a:rPr>
              <a:t>/log/</a:t>
            </a:r>
            <a:r>
              <a:rPr lang="en-US" altLang="ja-JP" b="1" dirty="0" err="1">
                <a:latin typeface="+mn-ea"/>
              </a:rPr>
              <a:t>test_logs</a:t>
            </a:r>
            <a:r>
              <a:rPr lang="en-US" altLang="ja-JP" b="1" dirty="0">
                <a:latin typeface="+mn-ea"/>
              </a:rPr>
              <a:t>/test.log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91249" y="5172430"/>
            <a:ext cx="3240000" cy="9002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3</a:t>
            </a:r>
            <a:r>
              <a:rPr lang="ja-JP" altLang="en-US" sz="1050" dirty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>
                <a:solidFill>
                  <a:schemeClr val="bg1"/>
                </a:solidFill>
              </a:rPr>
              <a:t> : DB接続</a:t>
            </a: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>
                <a:solidFill>
                  <a:schemeClr val="bg1"/>
                </a:solidFill>
              </a:rPr>
              <a:t>:</a:t>
            </a:r>
            <a:r>
              <a:rPr lang="en-US" altLang="ja-JP" sz="1050" dirty="0">
                <a:solidFill>
                  <a:schemeClr val="bg1"/>
                </a:solidFill>
              </a:rPr>
              <a:t>13</a:t>
            </a:r>
            <a:r>
              <a:rPr lang="ja-JP" altLang="en-US" sz="1050" dirty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>
                <a:solidFill>
                  <a:schemeClr val="bg1"/>
                </a:solidFill>
              </a:rPr>
              <a:t> : DB接続</a:t>
            </a:r>
            <a:endParaRPr lang="en-US" altLang="ja-JP" sz="1050" dirty="0">
              <a:solidFill>
                <a:schemeClr val="bg1"/>
              </a:solidFill>
            </a:endParaRP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>
                <a:solidFill>
                  <a:schemeClr val="bg1"/>
                </a:solidFill>
              </a:rPr>
              <a:t>:</a:t>
            </a:r>
            <a:r>
              <a:rPr lang="en-US" altLang="ja-JP" sz="1050" dirty="0">
                <a:solidFill>
                  <a:schemeClr val="bg1"/>
                </a:solidFill>
              </a:rPr>
              <a:t>23</a:t>
            </a:r>
            <a:r>
              <a:rPr lang="ja-JP" altLang="en-US" sz="1050" dirty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>
                <a:solidFill>
                  <a:schemeClr val="bg1"/>
                </a:solidFill>
              </a:rPr>
              <a:t> : DB接続</a:t>
            </a: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>
                <a:solidFill>
                  <a:schemeClr val="bg1"/>
                </a:solidFill>
              </a:rPr>
              <a:t>:</a:t>
            </a:r>
            <a:r>
              <a:rPr lang="en-US" altLang="ja-JP" sz="1050" dirty="0">
                <a:solidFill>
                  <a:schemeClr val="bg1"/>
                </a:solidFill>
              </a:rPr>
              <a:t>33</a:t>
            </a:r>
            <a:r>
              <a:rPr lang="ja-JP" altLang="en-US" sz="1050" dirty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>
                <a:solidFill>
                  <a:schemeClr val="bg1"/>
                </a:solidFill>
              </a:rPr>
              <a:t> : DB接続</a:t>
            </a:r>
            <a:endParaRPr lang="en-US" altLang="ja-JP" sz="1050" dirty="0">
              <a:solidFill>
                <a:schemeClr val="bg1"/>
              </a:solidFill>
            </a:endParaRP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>
                <a:solidFill>
                  <a:schemeClr val="bg1"/>
                </a:solidFill>
              </a:rPr>
              <a:t>:</a:t>
            </a:r>
            <a:r>
              <a:rPr lang="en-US" altLang="ja-JP" sz="1050" dirty="0">
                <a:solidFill>
                  <a:schemeClr val="bg1"/>
                </a:solidFill>
              </a:rPr>
              <a:t>43</a:t>
            </a:r>
            <a:r>
              <a:rPr lang="ja-JP" altLang="en-US" sz="1050" dirty="0">
                <a:solidFill>
                  <a:schemeClr val="bg1"/>
                </a:solidFill>
              </a:rPr>
              <a:t>] WARNING : 接続失敗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196383" y="5283483"/>
            <a:ext cx="2169761" cy="898487"/>
          </a:xfrm>
          <a:prstGeom prst="roundRect">
            <a:avLst>
              <a:gd name="adj" fmla="val 1950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Zabbix</a:t>
            </a:r>
          </a:p>
          <a:p>
            <a:pPr algn="ctr"/>
            <a:r>
              <a:rPr kumimoji="1" lang="ja-JP" altLang="en-US" b="1" dirty="0">
                <a:latin typeface="+mn-ea"/>
              </a:rPr>
              <a:t>エージェント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7668069" y="3719530"/>
            <a:ext cx="3324611" cy="2592000"/>
          </a:xfrm>
          <a:prstGeom prst="roundRect">
            <a:avLst>
              <a:gd name="adj" fmla="val 3696"/>
            </a:avLst>
          </a:prstGeom>
          <a:solidFill>
            <a:srgbClr val="11AFB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OASE</a:t>
            </a:r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サーバ</a:t>
            </a:r>
            <a:endParaRPr kumimoji="1" lang="en-US" altLang="ja-JP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020000" y="3588210"/>
            <a:ext cx="10152000" cy="2844000"/>
          </a:xfrm>
          <a:prstGeom prst="roundRect">
            <a:avLst>
              <a:gd name="adj" fmla="val 81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196383" y="4129971"/>
            <a:ext cx="2169761" cy="900000"/>
          </a:xfrm>
          <a:prstGeom prst="roundRect">
            <a:avLst>
              <a:gd name="adj" fmla="val 1950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Zabbix</a:t>
            </a:r>
            <a:r>
              <a:rPr kumimoji="1" lang="ja-JP" altLang="en-US" b="1" dirty="0">
                <a:latin typeface="+mn-ea"/>
              </a:rPr>
              <a:t>サーバ</a:t>
            </a:r>
            <a:endParaRPr kumimoji="1" lang="en-US" altLang="ja-JP" b="1" dirty="0">
              <a:latin typeface="+mn-ea"/>
            </a:endParaRPr>
          </a:p>
          <a:p>
            <a:pPr algn="ctr"/>
            <a:r>
              <a:rPr kumimoji="1" lang="ja-JP" altLang="en-US" b="1" dirty="0">
                <a:latin typeface="+mn-ea"/>
              </a:rPr>
              <a:t>プロセス</a:t>
            </a:r>
          </a:p>
        </p:txBody>
      </p:sp>
      <p:sp>
        <p:nvSpPr>
          <p:cNvPr id="18" name="環状矢印 17"/>
          <p:cNvSpPr/>
          <p:nvPr/>
        </p:nvSpPr>
        <p:spPr bwMode="auto">
          <a:xfrm rot="20915681">
            <a:off x="4787817" y="4581494"/>
            <a:ext cx="1080000" cy="1080000"/>
          </a:xfrm>
          <a:prstGeom prst="circularArrow">
            <a:avLst>
              <a:gd name="adj1" fmla="val 12412"/>
              <a:gd name="adj2" fmla="val 1020606"/>
              <a:gd name="adj3" fmla="val 19651994"/>
              <a:gd name="adj4" fmla="val 310176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792559" y="4104571"/>
            <a:ext cx="3050867" cy="2123999"/>
          </a:xfrm>
          <a:prstGeom prst="roundRect">
            <a:avLst>
              <a:gd name="adj" fmla="val 4166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>
                <a:latin typeface="+mn-ea"/>
              </a:rPr>
              <a:t>OASE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936560" y="5668886"/>
            <a:ext cx="2733894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メールドライバ</a:t>
            </a:r>
          </a:p>
        </p:txBody>
      </p:sp>
      <p:sp>
        <p:nvSpPr>
          <p:cNvPr id="17" name="下矢印 16"/>
          <p:cNvSpPr/>
          <p:nvPr/>
        </p:nvSpPr>
        <p:spPr bwMode="auto">
          <a:xfrm>
            <a:off x="8885597" y="4695730"/>
            <a:ext cx="654994" cy="1030169"/>
          </a:xfrm>
          <a:prstGeom prst="downArrow">
            <a:avLst>
              <a:gd name="adj1" fmla="val 50000"/>
              <a:gd name="adj2" fmla="val 20723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936560" y="5094343"/>
            <a:ext cx="2733894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n-ea"/>
              </a:rPr>
              <a:t>ディシジョンテーブル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936560" y="4519800"/>
            <a:ext cx="2733894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Zabbix </a:t>
            </a:r>
            <a:r>
              <a:rPr kumimoji="1" lang="ja-JP" altLang="en-US" b="1" dirty="0">
                <a:latin typeface="+mn-ea"/>
              </a:rPr>
              <a:t>アダプタ</a:t>
            </a:r>
          </a:p>
        </p:txBody>
      </p:sp>
      <p:sp>
        <p:nvSpPr>
          <p:cNvPr id="14" name="環状矢印 13"/>
          <p:cNvSpPr/>
          <p:nvPr/>
        </p:nvSpPr>
        <p:spPr bwMode="auto">
          <a:xfrm>
            <a:off x="7093630" y="4221110"/>
            <a:ext cx="1080000" cy="1080000"/>
          </a:xfrm>
          <a:prstGeom prst="circularArrow">
            <a:avLst>
              <a:gd name="adj1" fmla="val 12412"/>
              <a:gd name="adj2" fmla="val 1020606"/>
              <a:gd name="adj3" fmla="val 19651994"/>
              <a:gd name="adj4" fmla="val 103378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91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ja-JP" altLang="en-US" dirty="0"/>
              <a:t>フロー全体図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「監視対象」「</a:t>
            </a:r>
            <a:r>
              <a:rPr lang="en-US" altLang="ja-JP" dirty="0"/>
              <a:t>Zabbix</a:t>
            </a:r>
            <a:r>
              <a:rPr lang="ja-JP" altLang="en-US" dirty="0"/>
              <a:t>」「</a:t>
            </a:r>
            <a:r>
              <a:rPr lang="en-US" altLang="ja-JP" dirty="0"/>
              <a:t>OASE</a:t>
            </a:r>
            <a:r>
              <a:rPr lang="ja-JP" altLang="en-US" dirty="0"/>
              <a:t>」を連携させることが可能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例として、特定の文字列（</a:t>
            </a:r>
            <a:r>
              <a:rPr lang="en-US" altLang="ja-JP" dirty="0"/>
              <a:t>WARNING</a:t>
            </a:r>
            <a:r>
              <a:rPr lang="ja-JP" altLang="en-US" dirty="0"/>
              <a:t>）を含んだログが出力されたことを</a:t>
            </a:r>
            <a:r>
              <a:rPr lang="en-US" altLang="ja-JP" dirty="0"/>
              <a:t>Zabbix</a:t>
            </a:r>
            <a:r>
              <a:rPr lang="ja-JP" altLang="en-US" dirty="0"/>
              <a:t>エージェントが検知し、</a:t>
            </a:r>
            <a:r>
              <a:rPr lang="en-US" altLang="ja-JP" dirty="0"/>
              <a:t>Zabbix</a:t>
            </a:r>
            <a:r>
              <a:rPr lang="ja-JP" altLang="en-US" dirty="0"/>
              <a:t>サーバプロセスの</a:t>
            </a:r>
            <a:r>
              <a:rPr lang="en-US" altLang="ja-JP" dirty="0"/>
              <a:t>dashboard</a:t>
            </a:r>
            <a:r>
              <a:rPr lang="ja-JP" altLang="en-US" dirty="0"/>
              <a:t>にアラートが表示されたら</a:t>
            </a:r>
            <a:r>
              <a:rPr lang="en-US" altLang="ja-JP" dirty="0"/>
              <a:t>OASE</a:t>
            </a:r>
            <a:r>
              <a:rPr lang="ja-JP" altLang="en-US" dirty="0"/>
              <a:t>がキックされメールが送信される一連の流れを想定する</a:t>
            </a:r>
            <a:endParaRPr lang="en-US" altLang="ja-JP" b="1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43607"/>
              </p:ext>
            </p:extLst>
          </p:nvPr>
        </p:nvGraphicFramePr>
        <p:xfrm>
          <a:off x="699590" y="2204830"/>
          <a:ext cx="10912219" cy="41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627269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フロー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監視対象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モニタリング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アクション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37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イメージ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説明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監視対象として</a:t>
                      </a:r>
                      <a:r>
                        <a:rPr lang="en-US" altLang="ja-JP" sz="1400" dirty="0">
                          <a:latin typeface="+mn-ea"/>
                          <a:ea typeface="+mn-ea"/>
                        </a:rPr>
                        <a:t>Zabbix</a:t>
                      </a: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サーバにログファイルを用意</a:t>
                      </a:r>
                      <a:endParaRPr lang="en-US" altLang="ja-JP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ログを</a:t>
                      </a:r>
                      <a:r>
                        <a:rPr lang="en-US" altLang="ja-JP" sz="1400" dirty="0">
                          <a:latin typeface="+mn-ea"/>
                          <a:ea typeface="+mn-ea"/>
                        </a:rPr>
                        <a:t>echo</a:t>
                      </a: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で追加していく</a:t>
                      </a: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ログファイルに「</a:t>
                      </a:r>
                      <a:r>
                        <a:rPr lang="en-US" altLang="ja-JP" sz="1400" dirty="0">
                          <a:latin typeface="+mn-ea"/>
                          <a:ea typeface="+mn-ea"/>
                        </a:rPr>
                        <a:t>WARNING</a:t>
                      </a: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」が出力されたことを</a:t>
                      </a:r>
                      <a:r>
                        <a:rPr lang="en-US" altLang="ja-JP" sz="1400" dirty="0">
                          <a:latin typeface="+mn-ea"/>
                          <a:ea typeface="+mn-ea"/>
                        </a:rPr>
                        <a:t>Zabbix</a:t>
                      </a: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エージェントが検知、</a:t>
                      </a:r>
                      <a:r>
                        <a:rPr lang="en-US" altLang="ja-JP" sz="1400" dirty="0">
                          <a:latin typeface="+mn-ea"/>
                          <a:ea typeface="+mn-ea"/>
                        </a:rPr>
                        <a:t>Zabbix</a:t>
                      </a: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サーバプロセスのダッシュボード画面にアラートを表示させる</a:t>
                      </a:r>
                      <a:endParaRPr lang="en-US" altLang="ja-JP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アラートを</a:t>
                      </a:r>
                      <a:r>
                        <a:rPr lang="en-US" altLang="ja-JP" sz="1400" dirty="0">
                          <a:latin typeface="+mn-ea"/>
                          <a:ea typeface="+mn-ea"/>
                        </a:rPr>
                        <a:t>OASE</a:t>
                      </a:r>
                      <a:r>
                        <a:rPr lang="ja-JP" altLang="en-US" sz="1400" dirty="0">
                          <a:latin typeface="+mn-ea"/>
                          <a:ea typeface="+mn-ea"/>
                        </a:rPr>
                        <a:t>（監視アダプタ）が検知しルールマッチング実施</a:t>
                      </a:r>
                      <a:endParaRPr lang="en-US" altLang="ja-JP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ja-JP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アラート名に</a:t>
                      </a:r>
                      <a:r>
                        <a:rPr lang="en-US" altLang="ja-JP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“WARNING”</a:t>
                      </a:r>
                      <a:r>
                        <a:rPr lang="ja-JP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を含む場合、</a:t>
                      </a:r>
                      <a:r>
                        <a:rPr kumimoji="1" lang="ja-JP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メール通知するようにルール作成</a:t>
                      </a: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ルールマッチングしたらメール通知する</a:t>
                      </a: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24135"/>
                  </a:ext>
                </a:extLst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 bwMode="auto">
          <a:xfrm>
            <a:off x="10079410" y="2730110"/>
            <a:ext cx="1440000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807688" y="2730110"/>
            <a:ext cx="3104842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53" y="3726475"/>
            <a:ext cx="795571" cy="539104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 bwMode="auto">
          <a:xfrm>
            <a:off x="4258030" y="2730110"/>
            <a:ext cx="2304000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1740981" y="2730110"/>
            <a:ext cx="2304000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" name="フローチャート: 磁気ディスク 29"/>
          <p:cNvSpPr/>
          <p:nvPr/>
        </p:nvSpPr>
        <p:spPr bwMode="auto">
          <a:xfrm>
            <a:off x="1931833" y="323398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069694" y="359403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25494"/>
              </p:ext>
            </p:extLst>
          </p:nvPr>
        </p:nvGraphicFramePr>
        <p:xfrm>
          <a:off x="4549020" y="3194476"/>
          <a:ext cx="1691427" cy="149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WARNING</a:t>
                      </a:r>
                      <a:r>
                        <a:rPr kumimoji="1" lang="ja-JP" altLang="en-US" sz="1050" dirty="0"/>
                        <a:t> </a:t>
                      </a:r>
                      <a:r>
                        <a:rPr kumimoji="1" lang="en-US" altLang="ja-JP" sz="1050" dirty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Error</a:t>
                      </a:r>
                      <a:r>
                        <a:rPr kumimoji="1" lang="ja-JP" altLang="en-US" sz="1050" dirty="0"/>
                        <a:t> </a:t>
                      </a:r>
                      <a:r>
                        <a:rPr kumimoji="1" lang="en-US" altLang="ja-JP" sz="1050" dirty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：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69929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5403772" y="3874352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4842928" y="3247934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59055"/>
              </p:ext>
            </p:extLst>
          </p:nvPr>
        </p:nvGraphicFramePr>
        <p:xfrm>
          <a:off x="7126576" y="343015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/>
                        <a:t>条件式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アラート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正規表現に一致する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9880"/>
              </p:ext>
            </p:extLst>
          </p:nvPr>
        </p:nvGraphicFramePr>
        <p:xfrm>
          <a:off x="7126576" y="416691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^.*WARNING.*$</a:t>
                      </a:r>
                      <a:r>
                        <a:rPr kumimoji="1" lang="ja-JP" altLang="en-US" sz="1100" dirty="0"/>
                        <a:t>：</a:t>
                      </a:r>
                      <a:r>
                        <a:rPr kumimoji="1" lang="en-US" altLang="ja-JP" sz="1100" dirty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38" name="右矢印 37"/>
          <p:cNvSpPr/>
          <p:nvPr/>
        </p:nvSpPr>
        <p:spPr bwMode="auto">
          <a:xfrm>
            <a:off x="9696580" y="350079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環状矢印 38"/>
          <p:cNvSpPr/>
          <p:nvPr/>
        </p:nvSpPr>
        <p:spPr bwMode="auto">
          <a:xfrm>
            <a:off x="6251450" y="350079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115171" y="4180630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環状矢印 35"/>
          <p:cNvSpPr/>
          <p:nvPr/>
        </p:nvSpPr>
        <p:spPr bwMode="auto">
          <a:xfrm>
            <a:off x="3708795" y="350079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76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ja-JP" altLang="en-US" dirty="0"/>
              <a:t>フロー全体図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監視アダプタを用いた</a:t>
            </a:r>
            <a:r>
              <a:rPr lang="en-US" altLang="ja-JP" dirty="0"/>
              <a:t>OASE</a:t>
            </a:r>
            <a:r>
              <a:rPr lang="ja-JP" altLang="en-US" dirty="0"/>
              <a:t>の実行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「クイックスタート」および「</a:t>
            </a:r>
            <a:r>
              <a:rPr lang="en-US" altLang="ja-JP" dirty="0"/>
              <a:t>Base</a:t>
            </a:r>
            <a:r>
              <a:rPr lang="ja-JP" altLang="en-US" dirty="0"/>
              <a:t>」では</a:t>
            </a:r>
            <a:r>
              <a:rPr lang="en-US" altLang="ja-JP" dirty="0"/>
              <a:t>push</a:t>
            </a:r>
            <a:r>
              <a:rPr lang="ja-JP" altLang="en-US" dirty="0"/>
              <a:t>型のリクエスト送信（</a:t>
            </a:r>
            <a:r>
              <a:rPr lang="en-US" altLang="ja-JP" dirty="0"/>
              <a:t>=</a:t>
            </a:r>
            <a:r>
              <a:rPr lang="en-US" altLang="ja-JP" dirty="0" err="1"/>
              <a:t>cURL</a:t>
            </a:r>
            <a:r>
              <a:rPr lang="ja-JP" altLang="en-US" dirty="0"/>
              <a:t>コマンド）を行っていたが、「</a:t>
            </a:r>
            <a:r>
              <a:rPr lang="en-US" altLang="ja-JP" dirty="0" err="1"/>
              <a:t>Zabbix</a:t>
            </a:r>
            <a:r>
              <a:rPr lang="ja-JP" altLang="en-US" dirty="0"/>
              <a:t>連携」では</a:t>
            </a:r>
            <a:r>
              <a:rPr lang="en-US" altLang="ja-JP" dirty="0"/>
              <a:t>Zabbix</a:t>
            </a:r>
            <a:r>
              <a:rPr lang="ja-JP" altLang="en-US" dirty="0"/>
              <a:t>アダプタを用いた</a:t>
            </a:r>
            <a:r>
              <a:rPr lang="en-US" altLang="ja-JP" dirty="0"/>
              <a:t>pull</a:t>
            </a:r>
            <a:r>
              <a:rPr lang="ja-JP" altLang="en-US" dirty="0"/>
              <a:t>型のイベント検知をすることが可能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/>
              <a:t>Zabbix</a:t>
            </a:r>
            <a:r>
              <a:rPr lang="ja-JP" altLang="en-US" dirty="0"/>
              <a:t>サーバプロセスのアクション設定にて、「実行内容のタイプ」を「リモートコマンド」とすることで</a:t>
            </a:r>
            <a:r>
              <a:rPr lang="en-US" altLang="ja-JP" dirty="0"/>
              <a:t>Zabbix</a:t>
            </a:r>
            <a:r>
              <a:rPr lang="ja-JP" altLang="en-US" dirty="0"/>
              <a:t>から</a:t>
            </a:r>
            <a:r>
              <a:rPr lang="en-US" altLang="ja-JP" dirty="0"/>
              <a:t>OASE</a:t>
            </a:r>
            <a:r>
              <a:rPr lang="ja-JP" altLang="en-US" dirty="0"/>
              <a:t>へ</a:t>
            </a:r>
            <a:r>
              <a:rPr lang="en-US" altLang="ja-JP" dirty="0"/>
              <a:t>push</a:t>
            </a:r>
            <a:r>
              <a:rPr lang="ja-JP" altLang="en-US" dirty="0"/>
              <a:t>型のリクエスト送信（リクエスト用のシェルを実行させること）も可能ではあるが本書では取り扱わない</a:t>
            </a:r>
            <a:endParaRPr lang="en-US" altLang="ja-JP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2"/>
          <a:srcRect t="18038"/>
          <a:stretch/>
        </p:blipFill>
        <p:spPr>
          <a:xfrm>
            <a:off x="779960" y="2272650"/>
            <a:ext cx="8444809" cy="3271992"/>
          </a:xfrm>
          <a:prstGeom prst="rect">
            <a:avLst/>
          </a:prstGeom>
        </p:spPr>
      </p:pic>
      <p:sp>
        <p:nvSpPr>
          <p:cNvPr id="33" name="フリーフォーム 32"/>
          <p:cNvSpPr/>
          <p:nvPr/>
        </p:nvSpPr>
        <p:spPr bwMode="auto">
          <a:xfrm>
            <a:off x="1149828" y="3789050"/>
            <a:ext cx="7777080" cy="1584220"/>
          </a:xfrm>
          <a:custGeom>
            <a:avLst/>
            <a:gdLst>
              <a:gd name="connsiteX0" fmla="*/ 0 w 7777080"/>
              <a:gd name="connsiteY0" fmla="*/ 0 h 1584220"/>
              <a:gd name="connsiteX1" fmla="*/ 2592360 w 7777080"/>
              <a:gd name="connsiteY1" fmla="*/ 0 h 1584220"/>
              <a:gd name="connsiteX2" fmla="*/ 2592360 w 7777080"/>
              <a:gd name="connsiteY2" fmla="*/ 406660 h 1584220"/>
              <a:gd name="connsiteX3" fmla="*/ 7777080 w 7777080"/>
              <a:gd name="connsiteY3" fmla="*/ 406660 h 1584220"/>
              <a:gd name="connsiteX4" fmla="*/ 7777080 w 7777080"/>
              <a:gd name="connsiteY4" fmla="*/ 1198770 h 1584220"/>
              <a:gd name="connsiteX5" fmla="*/ 2592360 w 7777080"/>
              <a:gd name="connsiteY5" fmla="*/ 1198770 h 1584220"/>
              <a:gd name="connsiteX6" fmla="*/ 2592360 w 7777080"/>
              <a:gd name="connsiteY6" fmla="*/ 1584220 h 1584220"/>
              <a:gd name="connsiteX7" fmla="*/ 0 w 7777080"/>
              <a:gd name="connsiteY7" fmla="*/ 1584220 h 158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7080" h="1584220">
                <a:moveTo>
                  <a:pt x="0" y="0"/>
                </a:moveTo>
                <a:lnTo>
                  <a:pt x="2592360" y="0"/>
                </a:lnTo>
                <a:lnTo>
                  <a:pt x="2592360" y="406660"/>
                </a:lnTo>
                <a:lnTo>
                  <a:pt x="7777080" y="406660"/>
                </a:lnTo>
                <a:lnTo>
                  <a:pt x="7777080" y="1198770"/>
                </a:lnTo>
                <a:lnTo>
                  <a:pt x="2592360" y="1198770"/>
                </a:lnTo>
                <a:lnTo>
                  <a:pt x="2592360" y="1584220"/>
                </a:lnTo>
                <a:lnTo>
                  <a:pt x="0" y="1584220"/>
                </a:lnTo>
                <a:close/>
              </a:path>
            </a:pathLst>
          </a:custGeom>
          <a:solidFill>
            <a:srgbClr val="11AFB2">
              <a:alpha val="20000"/>
            </a:srgbClr>
          </a:solidFill>
          <a:ln w="38100">
            <a:solidFill>
              <a:srgbClr val="11AFB2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2" name="フリーフォーム 31"/>
          <p:cNvSpPr/>
          <p:nvPr/>
        </p:nvSpPr>
        <p:spPr bwMode="auto">
          <a:xfrm>
            <a:off x="1149830" y="2955120"/>
            <a:ext cx="7777079" cy="1149444"/>
          </a:xfrm>
          <a:custGeom>
            <a:avLst/>
            <a:gdLst>
              <a:gd name="connsiteX0" fmla="*/ 0 w 7777079"/>
              <a:gd name="connsiteY0" fmla="*/ 0 h 1149444"/>
              <a:gd name="connsiteX1" fmla="*/ 2592360 w 7777079"/>
              <a:gd name="connsiteY1" fmla="*/ 0 h 1149444"/>
              <a:gd name="connsiteX2" fmla="*/ 2592360 w 7777079"/>
              <a:gd name="connsiteY2" fmla="*/ 357444 h 1149444"/>
              <a:gd name="connsiteX3" fmla="*/ 2736379 w 7777079"/>
              <a:gd name="connsiteY3" fmla="*/ 357444 h 1149444"/>
              <a:gd name="connsiteX4" fmla="*/ 5544769 w 7777079"/>
              <a:gd name="connsiteY4" fmla="*/ 357444 h 1149444"/>
              <a:gd name="connsiteX5" fmla="*/ 7777079 w 7777079"/>
              <a:gd name="connsiteY5" fmla="*/ 357444 h 1149444"/>
              <a:gd name="connsiteX6" fmla="*/ 7777079 w 7777079"/>
              <a:gd name="connsiteY6" fmla="*/ 1149444 h 1149444"/>
              <a:gd name="connsiteX7" fmla="*/ 2736379 w 7777079"/>
              <a:gd name="connsiteY7" fmla="*/ 1149444 h 1149444"/>
              <a:gd name="connsiteX8" fmla="*/ 2736379 w 7777079"/>
              <a:gd name="connsiteY8" fmla="*/ 756000 h 1149444"/>
              <a:gd name="connsiteX9" fmla="*/ 2592360 w 7777079"/>
              <a:gd name="connsiteY9" fmla="*/ 756000 h 1149444"/>
              <a:gd name="connsiteX10" fmla="*/ 2438129 w 7777079"/>
              <a:gd name="connsiteY10" fmla="*/ 756000 h 1149444"/>
              <a:gd name="connsiteX11" fmla="*/ 0 w 7777079"/>
              <a:gd name="connsiteY11" fmla="*/ 756000 h 114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7079" h="1149444">
                <a:moveTo>
                  <a:pt x="0" y="0"/>
                </a:moveTo>
                <a:lnTo>
                  <a:pt x="2592360" y="0"/>
                </a:lnTo>
                <a:lnTo>
                  <a:pt x="2592360" y="357444"/>
                </a:lnTo>
                <a:lnTo>
                  <a:pt x="2736379" y="357444"/>
                </a:lnTo>
                <a:lnTo>
                  <a:pt x="5544769" y="357444"/>
                </a:lnTo>
                <a:lnTo>
                  <a:pt x="7777079" y="357444"/>
                </a:lnTo>
                <a:lnTo>
                  <a:pt x="7777079" y="1149444"/>
                </a:lnTo>
                <a:lnTo>
                  <a:pt x="2736379" y="1149444"/>
                </a:lnTo>
                <a:lnTo>
                  <a:pt x="2736379" y="756000"/>
                </a:lnTo>
                <a:lnTo>
                  <a:pt x="2592360" y="756000"/>
                </a:lnTo>
                <a:lnTo>
                  <a:pt x="2438129" y="756000"/>
                </a:lnTo>
                <a:lnTo>
                  <a:pt x="0" y="756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221839" y="3898534"/>
            <a:ext cx="2376330" cy="1377325"/>
          </a:xfrm>
          <a:prstGeom prst="rect">
            <a:avLst/>
          </a:prstGeom>
          <a:solidFill>
            <a:schemeClr val="bg1"/>
          </a:solidFill>
          <a:ln w="38100">
            <a:solidFill>
              <a:srgbClr val="11AFB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Curl</a:t>
            </a:r>
            <a:r>
              <a:rPr kumimoji="1" lang="ja-JP" altLang="en-US" b="1" dirty="0">
                <a:latin typeface="+mn-ea"/>
              </a:rPr>
              <a:t>コマンドによる</a:t>
            </a:r>
            <a:endParaRPr kumimoji="1" lang="en-US" altLang="ja-JP" b="1" dirty="0">
              <a:latin typeface="+mn-ea"/>
            </a:endParaRPr>
          </a:p>
          <a:p>
            <a:pPr algn="ctr"/>
            <a:endParaRPr lang="en-US" altLang="ja-JP" b="1" dirty="0">
              <a:latin typeface="+mn-ea"/>
            </a:endParaRPr>
          </a:p>
          <a:p>
            <a:pPr algn="ctr"/>
            <a:endParaRPr kumimoji="1" lang="en-US" altLang="ja-JP" b="1" dirty="0">
              <a:latin typeface="+mn-ea"/>
            </a:endParaRPr>
          </a:p>
          <a:p>
            <a:pPr algn="ctr"/>
            <a:r>
              <a:rPr kumimoji="1" lang="ja-JP" altLang="en-US" b="1" dirty="0">
                <a:latin typeface="+mn-ea"/>
              </a:rPr>
              <a:t>リクエスト送信</a:t>
            </a:r>
            <a:endParaRPr kumimoji="1" lang="en-US" altLang="ja-JP" b="1" dirty="0">
              <a:latin typeface="+mn-ea"/>
            </a:endParaRPr>
          </a:p>
        </p:txBody>
      </p:sp>
      <p:sp>
        <p:nvSpPr>
          <p:cNvPr id="34" name="右矢印 33"/>
          <p:cNvSpPr/>
          <p:nvPr/>
        </p:nvSpPr>
        <p:spPr bwMode="auto">
          <a:xfrm>
            <a:off x="1437869" y="4222308"/>
            <a:ext cx="2612669" cy="759925"/>
          </a:xfrm>
          <a:prstGeom prst="rightArrow">
            <a:avLst/>
          </a:prstGeom>
          <a:solidFill>
            <a:srgbClr val="11AFB2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線吹き出し 1 (枠付き) 34"/>
          <p:cNvSpPr/>
          <p:nvPr/>
        </p:nvSpPr>
        <p:spPr bwMode="auto">
          <a:xfrm>
            <a:off x="9141630" y="4222308"/>
            <a:ext cx="2448000" cy="1053551"/>
          </a:xfrm>
          <a:prstGeom prst="borderCallout1">
            <a:avLst>
              <a:gd name="adj1" fmla="val 25179"/>
              <a:gd name="adj2" fmla="val -12289"/>
              <a:gd name="adj3" fmla="val 51030"/>
              <a:gd name="adj4" fmla="val 838"/>
            </a:avLst>
          </a:prstGeom>
          <a:solidFill>
            <a:schemeClr val="bg1"/>
          </a:solidFill>
          <a:ln w="38100">
            <a:solidFill>
              <a:srgbClr val="11AFB2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latin typeface="+mn-ea"/>
              </a:rPr>
              <a:t>「クイックスタート」および「</a:t>
            </a:r>
            <a:r>
              <a:rPr kumimoji="1" lang="en-US" altLang="ja-JP" dirty="0">
                <a:latin typeface="+mn-ea"/>
              </a:rPr>
              <a:t>Base</a:t>
            </a:r>
            <a:r>
              <a:rPr kumimoji="1" lang="ja-JP" altLang="en-US" dirty="0">
                <a:latin typeface="+mn-ea"/>
              </a:rPr>
              <a:t>」での</a:t>
            </a:r>
            <a:endParaRPr kumimoji="1" lang="en-US" altLang="ja-JP" dirty="0">
              <a:latin typeface="+mn-ea"/>
            </a:endParaRPr>
          </a:p>
          <a:p>
            <a:pPr algn="ctr"/>
            <a:r>
              <a:rPr kumimoji="1" lang="ja-JP" altLang="en-US" dirty="0">
                <a:latin typeface="+mn-ea"/>
              </a:rPr>
              <a:t>実行方法</a:t>
            </a:r>
            <a:endParaRPr kumimoji="1" lang="en-US" altLang="ja-JP" dirty="0">
              <a:latin typeface="+mn-ea"/>
            </a:endParaRPr>
          </a:p>
        </p:txBody>
      </p:sp>
      <p:sp>
        <p:nvSpPr>
          <p:cNvPr id="5" name="線吹き出し 1 (枠付き) 4"/>
          <p:cNvSpPr/>
          <p:nvPr/>
        </p:nvSpPr>
        <p:spPr bwMode="auto">
          <a:xfrm>
            <a:off x="9141630" y="3313669"/>
            <a:ext cx="1389483" cy="432140"/>
          </a:xfrm>
          <a:prstGeom prst="borderCallout1">
            <a:avLst>
              <a:gd name="adj1" fmla="val 54016"/>
              <a:gd name="adj2" fmla="val 2636"/>
              <a:gd name="adj3" fmla="val 97805"/>
              <a:gd name="adj4" fmla="val -264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latin typeface="+mn-ea"/>
              </a:rPr>
              <a:t>今回の範囲</a:t>
            </a:r>
          </a:p>
        </p:txBody>
      </p:sp>
    </p:spTree>
    <p:extLst>
      <p:ext uri="{BB962C8B-B14F-4D97-AF65-F5344CB8AC3E}">
        <p14:creationId xmlns:p14="http://schemas.microsoft.com/office/powerpoint/2010/main" val="3309307141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1269</Words>
  <Application>Microsoft Office PowerPoint</Application>
  <PresentationFormat>ワイド画面</PresentationFormat>
  <Paragraphs>243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HGP創英角ｺﾞｼｯｸUB</vt:lpstr>
      <vt:lpstr>メイリオ</vt:lpstr>
      <vt:lpstr>Arial</vt:lpstr>
      <vt:lpstr>Calibri</vt:lpstr>
      <vt:lpstr>Tahoma</vt:lpstr>
      <vt:lpstr>Wingdings</vt:lpstr>
      <vt:lpstr>NEC_standard4_3</vt:lpstr>
      <vt:lpstr>Zabbix連携【座学】</vt:lpstr>
      <vt:lpstr>目次</vt:lpstr>
      <vt:lpstr>1.　はじめに</vt:lpstr>
      <vt:lpstr>1.1　Zabbix連携【座学】について （1/2）</vt:lpstr>
      <vt:lpstr>1.1　Zabbix連携【座学】について （2/2）</vt:lpstr>
      <vt:lpstr>2.　フローの説明</vt:lpstr>
      <vt:lpstr>2.1 フロー全体図(1/3)</vt:lpstr>
      <vt:lpstr>2.1 フロー全体図(2/3)</vt:lpstr>
      <vt:lpstr>2.1 フロー全体図(3/3)</vt:lpstr>
      <vt:lpstr>2.2 監視対象の設定</vt:lpstr>
      <vt:lpstr>2.3 モニタリングの設定</vt:lpstr>
      <vt:lpstr>2.4 ルールマッチング～アクションの設定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2021-12-20T14:14:46Z</dcterms:modified>
</cp:coreProperties>
</file>