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47"/>
  </p:notesMasterIdLst>
  <p:handoutMasterIdLst>
    <p:handoutMasterId r:id="rId48"/>
  </p:handoutMasterIdLst>
  <p:sldIdLst>
    <p:sldId id="262" r:id="rId2"/>
    <p:sldId id="317" r:id="rId3"/>
    <p:sldId id="505" r:id="rId4"/>
    <p:sldId id="543" r:id="rId5"/>
    <p:sldId id="575" r:id="rId6"/>
    <p:sldId id="506" r:id="rId7"/>
    <p:sldId id="571" r:id="rId8"/>
    <p:sldId id="507" r:id="rId9"/>
    <p:sldId id="574" r:id="rId10"/>
    <p:sldId id="572" r:id="rId11"/>
    <p:sldId id="573" r:id="rId12"/>
    <p:sldId id="545" r:id="rId13"/>
    <p:sldId id="547" r:id="rId14"/>
    <p:sldId id="546" r:id="rId15"/>
    <p:sldId id="548" r:id="rId16"/>
    <p:sldId id="551" r:id="rId17"/>
    <p:sldId id="552" r:id="rId18"/>
    <p:sldId id="580" r:id="rId19"/>
    <p:sldId id="582" r:id="rId20"/>
    <p:sldId id="583" r:id="rId21"/>
    <p:sldId id="584" r:id="rId22"/>
    <p:sldId id="585" r:id="rId23"/>
    <p:sldId id="586" r:id="rId24"/>
    <p:sldId id="587" r:id="rId25"/>
    <p:sldId id="588" r:id="rId26"/>
    <p:sldId id="589" r:id="rId27"/>
    <p:sldId id="511" r:id="rId28"/>
    <p:sldId id="512" r:id="rId29"/>
    <p:sldId id="567" r:id="rId30"/>
    <p:sldId id="559" r:id="rId31"/>
    <p:sldId id="560" r:id="rId32"/>
    <p:sldId id="568" r:id="rId33"/>
    <p:sldId id="569" r:id="rId34"/>
    <p:sldId id="561" r:id="rId35"/>
    <p:sldId id="562" r:id="rId36"/>
    <p:sldId id="570" r:id="rId37"/>
    <p:sldId id="563" r:id="rId38"/>
    <p:sldId id="538" r:id="rId39"/>
    <p:sldId id="537" r:id="rId40"/>
    <p:sldId id="590" r:id="rId41"/>
    <p:sldId id="591" r:id="rId42"/>
    <p:sldId id="593" r:id="rId43"/>
    <p:sldId id="592" r:id="rId44"/>
    <p:sldId id="594" r:id="rId45"/>
    <p:sldId id="318" r:id="rId46"/>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43"/>
            <p14:sldId id="575"/>
            <p14:sldId id="506"/>
            <p14:sldId id="571"/>
          </p14:sldIdLst>
        </p14:section>
        <p14:section name="2.　シナリオ説明" id="{14C0C858-633C-4F06-A2F0-790202EFCFB3}">
          <p14:sldIdLst>
            <p14:sldId id="507"/>
            <p14:sldId id="574"/>
            <p14:sldId id="572"/>
            <p14:sldId id="573"/>
          </p14:sldIdLst>
        </p14:section>
        <p14:section name="3.監視対象の用意" id="{48E0CB6B-0EBD-47E2-B840-58B0A88F8783}">
          <p14:sldIdLst>
            <p14:sldId id="545"/>
            <p14:sldId id="547"/>
          </p14:sldIdLst>
        </p14:section>
        <p14:section name="4.モニタリング設定" id="{25ACA479-FF3B-46DB-B37B-00E2394789F2}">
          <p14:sldIdLst>
            <p14:sldId id="546"/>
            <p14:sldId id="548"/>
            <p14:sldId id="551"/>
            <p14:sldId id="552"/>
          </p14:sldIdLst>
        </p14:section>
        <p14:section name="5. 事前設定" id="{2FD9A609-9C5A-4B34-8A62-051D2DC80693}">
          <p14:sldIdLst>
            <p14:sldId id="580"/>
            <p14:sldId id="582"/>
            <p14:sldId id="583"/>
            <p14:sldId id="584"/>
            <p14:sldId id="585"/>
            <p14:sldId id="586"/>
            <p14:sldId id="587"/>
            <p14:sldId id="588"/>
            <p14:sldId id="589"/>
          </p14:sldIdLst>
        </p14:section>
        <p14:section name="6.　作業実行" id="{DF1C0B2D-5534-4207-AC27-CF4BC89B108D}">
          <p14:sldIdLst>
            <p14:sldId id="511"/>
            <p14:sldId id="512"/>
            <p14:sldId id="567"/>
            <p14:sldId id="559"/>
            <p14:sldId id="560"/>
            <p14:sldId id="568"/>
            <p14:sldId id="569"/>
            <p14:sldId id="561"/>
            <p14:sldId id="562"/>
            <p14:sldId id="570"/>
            <p14:sldId id="563"/>
          </p14:sldIdLst>
        </p14:section>
        <p14:section name="A　付録" id="{A8A060BF-92DF-4F47-AFEF-F5FA058AAEFB}">
          <p14:sldIdLst>
            <p14:sldId id="538"/>
            <p14:sldId id="537"/>
            <p14:sldId id="590"/>
            <p14:sldId id="591"/>
            <p14:sldId id="593"/>
            <p14:sldId id="592"/>
            <p14:sldId id="594"/>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447"/>
    <a:srgbClr val="002B62"/>
    <a:srgbClr val="0A466A"/>
    <a:srgbClr val="11AFB2"/>
    <a:srgbClr val="B14E5E"/>
    <a:srgbClr val="F0AEB7"/>
    <a:srgbClr val="F0DBDF"/>
    <a:srgbClr val="FFA059"/>
    <a:srgbClr val="B0DD7F"/>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0" autoAdjust="0"/>
    <p:restoredTop sz="95507" autoAdjust="0"/>
  </p:normalViewPr>
  <p:slideViewPr>
    <p:cSldViewPr>
      <p:cViewPr varScale="1">
        <p:scale>
          <a:sx n="115" d="100"/>
          <a:sy n="115" d="100"/>
        </p:scale>
        <p:origin x="450" y="108"/>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2021/12/20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2021/12/20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buClr>
                <a:srgbClr val="11AFB2"/>
              </a:buClr>
              <a:defRPr lang="ja-JP" altLang="en-US" noProof="0" dirty="0" smtClean="0"/>
            </a:lvl1pPr>
            <a:lvl2pPr>
              <a:buClr>
                <a:srgbClr val="11AFB2"/>
              </a:buClr>
              <a:defRPr lang="ja-JP" altLang="en-US" noProof="0" dirty="0" smtClean="0"/>
            </a:lvl2pPr>
            <a:lvl3pPr>
              <a:buClr>
                <a:srgbClr val="11AFB2"/>
              </a:buClr>
              <a:defRPr lang="ja-JP" altLang="en-US" noProof="0" dirty="0" smtClean="0"/>
            </a:lvl3pPr>
            <a:lvl4pPr>
              <a:buClr>
                <a:srgbClr val="11AFB2"/>
              </a:buCl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7" name="コンテンツ プレースホルダー"/>
          <p:cNvSpPr>
            <a:spLocks noGrp="1"/>
          </p:cNvSpPr>
          <p:nvPr>
            <p:ph sz="quarter" idx="12" hasCustomPrompt="1"/>
          </p:nvPr>
        </p:nvSpPr>
        <p:spPr bwMode="gray">
          <a:xfrm>
            <a:off x="237551" y="1737188"/>
            <a:ext cx="11713633" cy="4716232"/>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hyperlink" Target="https://exastro-suite.github.io/oase-docs/OASE_documents_ja/html/driver_install/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xastro-suite.github.io/oase-docs/OASE_documents_ja/html/adapter_install/index.html" TargetMode="Externa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3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hyperlink" Target="https://exastro-suite.github.io/oase-docs/OASE_documents_ja/html/rule/02_screen_structure.html#label-stg-butto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slide" Target="slide28.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exastro-suite.github.io/oase-docs/OASE_documents_ja/html/rule/02_screen_structure.html#label-prd-button" TargetMode="Externa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xastro-suite.github.io/oase-docs/OASE_documents_ja/html/index.html"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xastro-suite.github.io/oase-docs/OASE_documents_ja/html/driver_install/01_install.html#id1" TargetMode="External"/><Relationship Id="rId2" Type="http://schemas.openxmlformats.org/officeDocument/2006/relationships/hyperlink" Target="https://exastro-suite.github.io/oase-docs/asset/Learn_ja/OASE-quickstart_ja.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4043238"/>
            <a:ext cx="11712000" cy="959681"/>
          </a:xfrm>
        </p:spPr>
        <p:txBody>
          <a:bodyPr/>
          <a:lstStyle/>
          <a:p>
            <a:r>
              <a:rPr lang="en-US" altLang="ja-JP" sz="6000" b="1" dirty="0" err="1"/>
              <a:t>Zabbix</a:t>
            </a:r>
            <a:r>
              <a:rPr lang="ja-JP" altLang="en-US" sz="6000" b="1" dirty="0"/>
              <a:t>連携</a:t>
            </a:r>
            <a:r>
              <a:rPr lang="en-US" altLang="ja-JP" sz="6000" b="1" dirty="0"/>
              <a:t>【</a:t>
            </a:r>
            <a:r>
              <a:rPr lang="ja-JP" altLang="en-US" sz="6000" b="1" dirty="0"/>
              <a:t>実習</a:t>
            </a:r>
            <a:r>
              <a:rPr lang="en-US" altLang="ja-JP" sz="6000" b="1" dirty="0"/>
              <a:t>】</a:t>
            </a:r>
            <a:endParaRPr lang="ja-JP" altLang="en-US" sz="6000" b="1" dirty="0"/>
          </a:p>
        </p:txBody>
      </p:sp>
      <p:sp>
        <p:nvSpPr>
          <p:cNvPr id="3" name="テキスト プレースホルダー 2"/>
          <p:cNvSpPr>
            <a:spLocks noGrp="1"/>
          </p:cNvSpPr>
          <p:nvPr>
            <p:ph type="body" sz="quarter" idx="11"/>
          </p:nvPr>
        </p:nvSpPr>
        <p:spPr/>
        <p:txBody>
          <a:bodyPr/>
          <a:lstStyle/>
          <a:p>
            <a:endParaRPr kumimoji="1" lang="ja-JP" altLang="en-US"/>
          </a:p>
        </p:txBody>
      </p:sp>
      <p:sp>
        <p:nvSpPr>
          <p:cNvPr id="4" name="テキスト プレースホルダー 3"/>
          <p:cNvSpPr>
            <a:spLocks noGrp="1"/>
          </p:cNvSpPr>
          <p:nvPr>
            <p:ph type="body" sz="quarter" idx="10"/>
          </p:nvPr>
        </p:nvSpPr>
        <p:spPr>
          <a:xfrm>
            <a:off x="239352" y="6021360"/>
            <a:ext cx="8736969" cy="772006"/>
          </a:xfrm>
        </p:spPr>
        <p:txBody>
          <a:bodyPr/>
          <a:lstStyle/>
          <a:p>
            <a:r>
              <a:rPr lang="en-US" altLang="ja-JP" dirty="0"/>
              <a:t>Exastro Operation Autonomy Support Engine Version 1.5</a:t>
            </a:r>
          </a:p>
          <a:p>
            <a:r>
              <a:rPr lang="en-US" altLang="ja-JP" dirty="0" err="1"/>
              <a:t>Exastro</a:t>
            </a:r>
            <a:r>
              <a:rPr lang="ja-JP" altLang="en-US" dirty="0"/>
              <a:t> </a:t>
            </a:r>
            <a:r>
              <a:rPr lang="en-US" altLang="ja-JP" dirty="0"/>
              <a:t>developer</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924930"/>
            <a:ext cx="7315200" cy="1095375"/>
          </a:xfrm>
          <a:prstGeom prst="rect">
            <a:avLst/>
          </a:prstGeom>
        </p:spPr>
      </p:pic>
      <p:sp>
        <p:nvSpPr>
          <p:cNvPr id="6" name="タイトル 1"/>
          <p:cNvSpPr txBox="1">
            <a:spLocks/>
          </p:cNvSpPr>
          <p:nvPr/>
        </p:nvSpPr>
        <p:spPr bwMode="gray">
          <a:xfrm>
            <a:off x="0" y="5578935"/>
            <a:ext cx="12192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Operation Autonomy Support Engine</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OASE</a:t>
            </a:r>
            <a:r>
              <a:rPr lang="ja-JP" altLang="en-US" sz="1400" b="1" kern="0" dirty="0">
                <a:solidFill>
                  <a:schemeClr val="tx2">
                    <a:lumMod val="75000"/>
                    <a:lumOff val="25000"/>
                  </a:schemeClr>
                </a:solidFill>
                <a:latin typeface="+mn-lt"/>
              </a:rPr>
              <a:t>」として記載します。</a:t>
            </a:r>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2.1</a:t>
            </a:r>
            <a:r>
              <a:rPr lang="ja-JP" altLang="en-US" dirty="0"/>
              <a:t>　本書のシナリオ </a:t>
            </a:r>
            <a:r>
              <a:rPr lang="en-US" altLang="ja-JP" dirty="0"/>
              <a:t>(2/3)</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監視対象の用意～</a:t>
            </a:r>
            <a:r>
              <a:rPr lang="en-US" altLang="ja-JP" dirty="0"/>
              <a:t>OASE</a:t>
            </a:r>
            <a:r>
              <a:rPr lang="ja-JP" altLang="en-US" dirty="0"/>
              <a:t>の事前設定</a:t>
            </a:r>
            <a:endParaRPr lang="en-US" altLang="ja-JP" dirty="0"/>
          </a:p>
        </p:txBody>
      </p:sp>
      <p:sp>
        <p:nvSpPr>
          <p:cNvPr id="5" name="正方形/長方形 4"/>
          <p:cNvSpPr/>
          <p:nvPr/>
        </p:nvSpPr>
        <p:spPr bwMode="auto">
          <a:xfrm>
            <a:off x="623240" y="2060810"/>
            <a:ext cx="10930272" cy="1872000"/>
          </a:xfrm>
          <a:prstGeom prst="rect">
            <a:avLst/>
          </a:prstGeom>
          <a:solidFill>
            <a:schemeClr val="accent6">
              <a:lumMod val="10000"/>
              <a:lumOff val="90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 name="正方形/長方形 7"/>
          <p:cNvSpPr/>
          <p:nvPr/>
        </p:nvSpPr>
        <p:spPr bwMode="auto">
          <a:xfrm>
            <a:off x="638488" y="1352285"/>
            <a:ext cx="10930272" cy="682872"/>
          </a:xfrm>
          <a:prstGeom prst="rect">
            <a:avLst/>
          </a:prstGeom>
          <a:solidFill>
            <a:schemeClr val="accent5">
              <a:lumMod val="25000"/>
              <a:lumOff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9" name="直線コネクタ 8"/>
          <p:cNvCxnSpPr/>
          <p:nvPr/>
        </p:nvCxnSpPr>
        <p:spPr bwMode="auto">
          <a:xfrm>
            <a:off x="623240" y="2049380"/>
            <a:ext cx="10930272" cy="0"/>
          </a:xfrm>
          <a:prstGeom prst="line">
            <a:avLst/>
          </a:prstGeom>
          <a:solidFill>
            <a:schemeClr val="bg1"/>
          </a:solidFill>
          <a:ln w="28575" cap="flat" cmpd="sng" algn="ctr">
            <a:solidFill>
              <a:srgbClr val="0A3368"/>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角丸四角形 9"/>
          <p:cNvSpPr/>
          <p:nvPr/>
        </p:nvSpPr>
        <p:spPr bwMode="auto">
          <a:xfrm>
            <a:off x="792387" y="1449675"/>
            <a:ext cx="3240000" cy="504000"/>
          </a:xfrm>
          <a:prstGeom prst="roundRect">
            <a:avLst>
              <a:gd name="adj" fmla="val 14300"/>
            </a:avLst>
          </a:prstGeom>
          <a:solidFill>
            <a:schemeClr val="accent5">
              <a:lumMod val="25000"/>
              <a:lumOff val="75000"/>
            </a:schemeClr>
          </a:solidFill>
          <a:ln/>
          <a:effec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2000" b="1" dirty="0">
                <a:solidFill>
                  <a:schemeClr val="tx1"/>
                </a:solidFill>
                <a:latin typeface="+mn-ea"/>
              </a:rPr>
              <a:t>【</a:t>
            </a:r>
            <a:r>
              <a:rPr lang="ja-JP" altLang="en-US" sz="2000" b="1" dirty="0">
                <a:solidFill>
                  <a:schemeClr val="tx1"/>
                </a:solidFill>
                <a:latin typeface="+mn-ea"/>
              </a:rPr>
              <a:t>監視対象の用意</a:t>
            </a:r>
            <a:r>
              <a:rPr lang="en-US" altLang="ja-JP" sz="2000" b="1" dirty="0">
                <a:solidFill>
                  <a:schemeClr val="tx1"/>
                </a:solidFill>
                <a:latin typeface="+mn-ea"/>
              </a:rPr>
              <a:t>】</a:t>
            </a:r>
          </a:p>
        </p:txBody>
      </p:sp>
      <p:sp>
        <p:nvSpPr>
          <p:cNvPr id="11" name="角丸四角形 10"/>
          <p:cNvSpPr/>
          <p:nvPr/>
        </p:nvSpPr>
        <p:spPr bwMode="auto">
          <a:xfrm>
            <a:off x="790410" y="2132819"/>
            <a:ext cx="3240000" cy="1707367"/>
          </a:xfrm>
          <a:prstGeom prst="roundRect">
            <a:avLst>
              <a:gd name="adj" fmla="val 2902"/>
            </a:avLst>
          </a:prstGeom>
          <a:solidFill>
            <a:schemeClr val="accent6">
              <a:lumMod val="10000"/>
              <a:lumOff val="90000"/>
            </a:schemeClr>
          </a:solidFill>
          <a:ln/>
          <a:effec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2000" b="1" dirty="0">
                <a:solidFill>
                  <a:schemeClr val="tx1"/>
                </a:solidFill>
                <a:latin typeface="+mn-ea"/>
              </a:rPr>
              <a:t>【</a:t>
            </a:r>
            <a:r>
              <a:rPr kumimoji="1" lang="ja-JP" altLang="en-US" sz="2000" b="1" dirty="0">
                <a:solidFill>
                  <a:schemeClr val="tx1"/>
                </a:solidFill>
                <a:latin typeface="+mn-ea"/>
              </a:rPr>
              <a:t>モニタリング設定</a:t>
            </a:r>
            <a:r>
              <a:rPr kumimoji="1" lang="en-US" altLang="ja-JP" sz="2000" b="1" dirty="0">
                <a:solidFill>
                  <a:schemeClr val="tx1"/>
                </a:solidFill>
                <a:latin typeface="+mn-ea"/>
              </a:rPr>
              <a:t>】</a:t>
            </a:r>
          </a:p>
          <a:p>
            <a:pPr algn="ctr"/>
            <a:endParaRPr lang="en-US" altLang="ja-JP" dirty="0">
              <a:solidFill>
                <a:schemeClr val="tx1"/>
              </a:solidFill>
              <a:latin typeface="+mn-ea"/>
            </a:endParaRPr>
          </a:p>
          <a:p>
            <a:pPr algn="ctr"/>
            <a:r>
              <a:rPr lang="en-US" altLang="ja-JP" dirty="0">
                <a:solidFill>
                  <a:schemeClr val="tx1"/>
                </a:solidFill>
                <a:latin typeface="+mn-ea"/>
              </a:rPr>
              <a:t>Zabbix</a:t>
            </a:r>
            <a:r>
              <a:rPr lang="ja-JP" altLang="en-US" dirty="0">
                <a:solidFill>
                  <a:schemeClr val="tx1"/>
                </a:solidFill>
                <a:latin typeface="+mn-ea"/>
              </a:rPr>
              <a:t>の各種設定</a:t>
            </a:r>
            <a:endParaRPr lang="en-US" altLang="ja-JP" dirty="0">
              <a:solidFill>
                <a:schemeClr val="tx1"/>
              </a:solidFill>
              <a:latin typeface="+mn-ea"/>
            </a:endParaRPr>
          </a:p>
          <a:p>
            <a:pPr algn="ctr"/>
            <a:r>
              <a:rPr lang="ja-JP" altLang="en-US" dirty="0">
                <a:solidFill>
                  <a:schemeClr val="tx1"/>
                </a:solidFill>
                <a:latin typeface="+mn-ea"/>
              </a:rPr>
              <a:t>監視対象との連携テスト</a:t>
            </a:r>
            <a:endParaRPr lang="en-US" altLang="ja-JP" dirty="0">
              <a:solidFill>
                <a:schemeClr val="tx1"/>
              </a:solidFill>
              <a:latin typeface="+mn-ea"/>
            </a:endParaRPr>
          </a:p>
        </p:txBody>
      </p:sp>
      <p:cxnSp>
        <p:nvCxnSpPr>
          <p:cNvPr id="33" name="直線コネクタ 32"/>
          <p:cNvCxnSpPr/>
          <p:nvPr/>
        </p:nvCxnSpPr>
        <p:spPr bwMode="auto">
          <a:xfrm>
            <a:off x="627058" y="3947930"/>
            <a:ext cx="10930272" cy="0"/>
          </a:xfrm>
          <a:prstGeom prst="line">
            <a:avLst/>
          </a:prstGeom>
          <a:solidFill>
            <a:schemeClr val="bg1"/>
          </a:solidFill>
          <a:ln w="28575" cap="flat" cmpd="sng" algn="ctr">
            <a:solidFill>
              <a:srgbClr val="0A3368"/>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p:cNvSpPr/>
          <p:nvPr/>
        </p:nvSpPr>
        <p:spPr bwMode="auto">
          <a:xfrm>
            <a:off x="638488" y="3982364"/>
            <a:ext cx="10930272" cy="2448000"/>
          </a:xfrm>
          <a:prstGeom prst="rect">
            <a:avLst/>
          </a:prstGeom>
          <a:solidFill>
            <a:srgbClr val="F7D5D7">
              <a:alpha val="49804"/>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角丸四角形 35"/>
          <p:cNvSpPr/>
          <p:nvPr/>
        </p:nvSpPr>
        <p:spPr bwMode="auto">
          <a:xfrm>
            <a:off x="792387" y="4057564"/>
            <a:ext cx="3240000" cy="2214116"/>
          </a:xfrm>
          <a:prstGeom prst="roundRect">
            <a:avLst>
              <a:gd name="adj" fmla="val 7496"/>
            </a:avLst>
          </a:prstGeom>
          <a:solidFill>
            <a:schemeClr val="accent2">
              <a:lumMod val="20000"/>
              <a:lumOff val="80000"/>
            </a:schemeClr>
          </a:solidFill>
          <a:ln/>
          <a:effec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2000" b="1" dirty="0">
                <a:solidFill>
                  <a:schemeClr val="tx1"/>
                </a:solidFill>
                <a:latin typeface="+mn-ea"/>
              </a:rPr>
              <a:t>【</a:t>
            </a:r>
            <a:r>
              <a:rPr lang="ja-JP" altLang="en-US" sz="2000" b="1" dirty="0">
                <a:solidFill>
                  <a:schemeClr val="tx1"/>
                </a:solidFill>
                <a:latin typeface="+mn-ea"/>
              </a:rPr>
              <a:t>事前設定</a:t>
            </a:r>
            <a:r>
              <a:rPr lang="en-US" altLang="ja-JP" sz="2000" b="1" dirty="0">
                <a:solidFill>
                  <a:schemeClr val="tx1"/>
                </a:solidFill>
                <a:latin typeface="+mn-ea"/>
              </a:rPr>
              <a:t>】</a:t>
            </a:r>
          </a:p>
          <a:p>
            <a:pPr algn="ctr"/>
            <a:endParaRPr kumimoji="1" lang="en-US" altLang="ja-JP" b="1" dirty="0">
              <a:solidFill>
                <a:schemeClr val="tx1"/>
              </a:solidFill>
              <a:latin typeface="+mn-ea"/>
            </a:endParaRPr>
          </a:p>
          <a:p>
            <a:pPr algn="ctr"/>
            <a:r>
              <a:rPr lang="en-US" altLang="ja-JP" dirty="0">
                <a:solidFill>
                  <a:schemeClr val="tx1"/>
                </a:solidFill>
                <a:latin typeface="+mn-ea"/>
              </a:rPr>
              <a:t>OASE</a:t>
            </a:r>
            <a:r>
              <a:rPr lang="ja-JP" altLang="en-US" dirty="0">
                <a:solidFill>
                  <a:schemeClr val="tx1"/>
                </a:solidFill>
                <a:latin typeface="+mn-ea"/>
              </a:rPr>
              <a:t>の各種</a:t>
            </a:r>
            <a:r>
              <a:rPr kumimoji="1" lang="ja-JP" altLang="en-US" dirty="0">
                <a:solidFill>
                  <a:schemeClr val="tx1"/>
                </a:solidFill>
                <a:latin typeface="+mn-ea"/>
              </a:rPr>
              <a:t>設定</a:t>
            </a:r>
            <a:endParaRPr kumimoji="1" lang="en-US" altLang="ja-JP" dirty="0">
              <a:solidFill>
                <a:schemeClr val="tx1"/>
              </a:solidFill>
              <a:latin typeface="+mn-ea"/>
            </a:endParaRPr>
          </a:p>
        </p:txBody>
      </p:sp>
      <p:sp>
        <p:nvSpPr>
          <p:cNvPr id="12" name="角丸四角形 11"/>
          <p:cNvSpPr/>
          <p:nvPr/>
        </p:nvSpPr>
        <p:spPr bwMode="auto">
          <a:xfrm>
            <a:off x="4480627" y="1449675"/>
            <a:ext cx="6895253" cy="504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ログファイルの作成</a:t>
            </a:r>
          </a:p>
        </p:txBody>
      </p:sp>
      <p:sp>
        <p:nvSpPr>
          <p:cNvPr id="13" name="片側の 2 つの角を丸めた四角形 12"/>
          <p:cNvSpPr/>
          <p:nvPr/>
        </p:nvSpPr>
        <p:spPr bwMode="auto">
          <a:xfrm rot="16200000">
            <a:off x="4155487" y="1433663"/>
            <a:ext cx="504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b="1" dirty="0">
                <a:solidFill>
                  <a:schemeClr val="bg1"/>
                </a:solidFill>
                <a:latin typeface="+mn-ea"/>
              </a:rPr>
              <a:t>１</a:t>
            </a:r>
          </a:p>
        </p:txBody>
      </p:sp>
      <p:sp>
        <p:nvSpPr>
          <p:cNvPr id="18" name="角丸四角形 17"/>
          <p:cNvSpPr/>
          <p:nvPr/>
        </p:nvSpPr>
        <p:spPr bwMode="auto">
          <a:xfrm>
            <a:off x="4480627" y="2734086"/>
            <a:ext cx="6895253" cy="504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トリガーの設定</a:t>
            </a:r>
          </a:p>
        </p:txBody>
      </p:sp>
      <p:sp>
        <p:nvSpPr>
          <p:cNvPr id="21" name="角丸四角形 20"/>
          <p:cNvSpPr/>
          <p:nvPr/>
        </p:nvSpPr>
        <p:spPr bwMode="auto">
          <a:xfrm>
            <a:off x="4480627" y="3335748"/>
            <a:ext cx="6895253" cy="504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設定値のテスト　</a:t>
            </a:r>
            <a:r>
              <a:rPr lang="en-US" altLang="ja-JP" b="1" dirty="0">
                <a:latin typeface="+mn-ea"/>
              </a:rPr>
              <a:t>※</a:t>
            </a:r>
            <a:r>
              <a:rPr lang="ja-JP" altLang="en-US" b="1" dirty="0">
                <a:latin typeface="+mn-ea"/>
              </a:rPr>
              <a:t>アラート発報</a:t>
            </a:r>
          </a:p>
        </p:txBody>
      </p:sp>
      <p:sp>
        <p:nvSpPr>
          <p:cNvPr id="24" name="片側の 2 つの角を丸めた四角形 23"/>
          <p:cNvSpPr/>
          <p:nvPr/>
        </p:nvSpPr>
        <p:spPr bwMode="auto">
          <a:xfrm rot="16200000">
            <a:off x="4155487" y="2717856"/>
            <a:ext cx="504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chemeClr val="bg1"/>
                </a:solidFill>
                <a:latin typeface="+mn-ea"/>
              </a:rPr>
              <a:t>3</a:t>
            </a:r>
            <a:endParaRPr kumimoji="1" lang="ja-JP" altLang="en-US" b="1" dirty="0">
              <a:solidFill>
                <a:schemeClr val="bg1"/>
              </a:solidFill>
              <a:latin typeface="+mn-ea"/>
            </a:endParaRPr>
          </a:p>
        </p:txBody>
      </p:sp>
      <p:sp>
        <p:nvSpPr>
          <p:cNvPr id="25" name="片側の 2 つの角を丸めた四角形 24"/>
          <p:cNvSpPr/>
          <p:nvPr/>
        </p:nvSpPr>
        <p:spPr bwMode="auto">
          <a:xfrm rot="16200000">
            <a:off x="4155487" y="3319409"/>
            <a:ext cx="504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chemeClr val="bg1"/>
                </a:solidFill>
                <a:latin typeface="+mn-ea"/>
              </a:rPr>
              <a:t>4</a:t>
            </a:r>
            <a:endParaRPr kumimoji="1" lang="ja-JP" altLang="en-US" b="1" dirty="0">
              <a:solidFill>
                <a:schemeClr val="bg1"/>
              </a:solidFill>
              <a:latin typeface="+mn-ea"/>
            </a:endParaRPr>
          </a:p>
        </p:txBody>
      </p:sp>
      <p:sp>
        <p:nvSpPr>
          <p:cNvPr id="30" name="角丸四角形 29"/>
          <p:cNvSpPr/>
          <p:nvPr/>
        </p:nvSpPr>
        <p:spPr bwMode="auto">
          <a:xfrm>
            <a:off x="4480627" y="5826540"/>
            <a:ext cx="6895253" cy="504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監視アダプタ　</a:t>
            </a:r>
            <a:r>
              <a:rPr lang="en-US" altLang="ja-JP" b="1" dirty="0">
                <a:latin typeface="+mn-ea"/>
              </a:rPr>
              <a:t>※Zabbix</a:t>
            </a:r>
            <a:r>
              <a:rPr lang="ja-JP" altLang="en-US" b="1" dirty="0">
                <a:latin typeface="+mn-ea"/>
              </a:rPr>
              <a:t>アダプタ</a:t>
            </a:r>
          </a:p>
        </p:txBody>
      </p:sp>
      <p:sp>
        <p:nvSpPr>
          <p:cNvPr id="37" name="角丸四角形 36"/>
          <p:cNvSpPr/>
          <p:nvPr/>
        </p:nvSpPr>
        <p:spPr bwMode="auto">
          <a:xfrm>
            <a:off x="4480627" y="4030480"/>
            <a:ext cx="6895253" cy="504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アクション設定　</a:t>
            </a:r>
            <a:r>
              <a:rPr lang="en-US" altLang="ja-JP" b="1" dirty="0">
                <a:latin typeface="+mn-ea"/>
              </a:rPr>
              <a:t>※</a:t>
            </a:r>
            <a:r>
              <a:rPr lang="ja-JP" altLang="en-US" b="1" dirty="0">
                <a:latin typeface="+mn-ea"/>
              </a:rPr>
              <a:t>メールドライバ</a:t>
            </a:r>
          </a:p>
        </p:txBody>
      </p:sp>
      <p:sp>
        <p:nvSpPr>
          <p:cNvPr id="39" name="角丸四角形 38"/>
          <p:cNvSpPr/>
          <p:nvPr/>
        </p:nvSpPr>
        <p:spPr bwMode="auto">
          <a:xfrm>
            <a:off x="4480627" y="5233805"/>
            <a:ext cx="6895253" cy="504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ディシジョンテーブル作成</a:t>
            </a:r>
          </a:p>
        </p:txBody>
      </p:sp>
      <p:sp>
        <p:nvSpPr>
          <p:cNvPr id="40" name="角丸四角形 39"/>
          <p:cNvSpPr/>
          <p:nvPr/>
        </p:nvSpPr>
        <p:spPr bwMode="auto">
          <a:xfrm>
            <a:off x="4480627" y="4619442"/>
            <a:ext cx="6895253" cy="504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トークンの払い出し</a:t>
            </a:r>
          </a:p>
        </p:txBody>
      </p:sp>
      <p:sp>
        <p:nvSpPr>
          <p:cNvPr id="43" name="角丸四角形 42"/>
          <p:cNvSpPr/>
          <p:nvPr/>
        </p:nvSpPr>
        <p:spPr bwMode="auto">
          <a:xfrm>
            <a:off x="4475626" y="2143854"/>
            <a:ext cx="6895253" cy="504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a:latin typeface="+mn-ea"/>
              </a:rPr>
              <a:t>Zabbix</a:t>
            </a:r>
            <a:r>
              <a:rPr lang="ja-JP" altLang="en-US" b="1" dirty="0">
                <a:latin typeface="+mn-ea"/>
              </a:rPr>
              <a:t>の設定　</a:t>
            </a:r>
            <a:r>
              <a:rPr lang="en-US" altLang="ja-JP" b="1" dirty="0">
                <a:latin typeface="+mn-ea"/>
              </a:rPr>
              <a:t>※</a:t>
            </a:r>
            <a:r>
              <a:rPr lang="ja-JP" altLang="en-US" b="1" dirty="0">
                <a:latin typeface="+mn-ea"/>
              </a:rPr>
              <a:t>ホスト、アイテム</a:t>
            </a:r>
          </a:p>
        </p:txBody>
      </p:sp>
      <p:sp>
        <p:nvSpPr>
          <p:cNvPr id="44" name="片側の 2 つの角を丸めた四角形 43"/>
          <p:cNvSpPr/>
          <p:nvPr/>
        </p:nvSpPr>
        <p:spPr bwMode="auto">
          <a:xfrm rot="16200000">
            <a:off x="4150486" y="2127733"/>
            <a:ext cx="504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b="1" dirty="0">
                <a:solidFill>
                  <a:schemeClr val="bg1"/>
                </a:solidFill>
                <a:latin typeface="+mn-ea"/>
              </a:rPr>
              <a:t>２</a:t>
            </a:r>
          </a:p>
        </p:txBody>
      </p:sp>
      <p:sp>
        <p:nvSpPr>
          <p:cNvPr id="26" name="片側の 2 つの角を丸めた四角形 25"/>
          <p:cNvSpPr/>
          <p:nvPr/>
        </p:nvSpPr>
        <p:spPr bwMode="auto">
          <a:xfrm rot="16200000">
            <a:off x="4155487" y="4006825"/>
            <a:ext cx="504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5</a:t>
            </a:r>
            <a:endParaRPr kumimoji="1" lang="ja-JP" altLang="en-US" b="1" dirty="0">
              <a:solidFill>
                <a:schemeClr val="bg1"/>
              </a:solidFill>
              <a:latin typeface="+mn-ea"/>
            </a:endParaRPr>
          </a:p>
        </p:txBody>
      </p:sp>
      <p:sp>
        <p:nvSpPr>
          <p:cNvPr id="27" name="片側の 2 つの角を丸めた四角形 26"/>
          <p:cNvSpPr/>
          <p:nvPr/>
        </p:nvSpPr>
        <p:spPr bwMode="auto">
          <a:xfrm rot="16200000">
            <a:off x="4155487" y="4608378"/>
            <a:ext cx="504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6</a:t>
            </a:r>
            <a:endParaRPr kumimoji="1" lang="ja-JP" altLang="en-US" b="1" dirty="0">
              <a:solidFill>
                <a:schemeClr val="bg1"/>
              </a:solidFill>
              <a:latin typeface="+mn-ea"/>
            </a:endParaRPr>
          </a:p>
        </p:txBody>
      </p:sp>
      <p:sp>
        <p:nvSpPr>
          <p:cNvPr id="28" name="片側の 2 つの角を丸めた四角形 27"/>
          <p:cNvSpPr/>
          <p:nvPr/>
        </p:nvSpPr>
        <p:spPr bwMode="auto">
          <a:xfrm rot="16200000">
            <a:off x="4155488" y="5209931"/>
            <a:ext cx="504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7</a:t>
            </a:r>
            <a:endParaRPr kumimoji="1" lang="ja-JP" altLang="en-US" b="1" dirty="0">
              <a:solidFill>
                <a:schemeClr val="bg1"/>
              </a:solidFill>
              <a:latin typeface="+mn-ea"/>
            </a:endParaRPr>
          </a:p>
        </p:txBody>
      </p:sp>
      <p:sp>
        <p:nvSpPr>
          <p:cNvPr id="29" name="片側の 2 つの角を丸めた四角形 28"/>
          <p:cNvSpPr/>
          <p:nvPr/>
        </p:nvSpPr>
        <p:spPr bwMode="auto">
          <a:xfrm rot="16200000">
            <a:off x="4155488" y="5811483"/>
            <a:ext cx="504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8</a:t>
            </a:r>
            <a:endParaRPr kumimoji="1" lang="ja-JP" altLang="en-US" b="1" dirty="0">
              <a:solidFill>
                <a:schemeClr val="bg1"/>
              </a:solidFill>
              <a:latin typeface="+mn-ea"/>
            </a:endParaRPr>
          </a:p>
        </p:txBody>
      </p:sp>
    </p:spTree>
    <p:extLst>
      <p:ext uri="{BB962C8B-B14F-4D97-AF65-F5344CB8AC3E}">
        <p14:creationId xmlns:p14="http://schemas.microsoft.com/office/powerpoint/2010/main" val="128253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bwMode="auto">
          <a:xfrm>
            <a:off x="623240" y="1457376"/>
            <a:ext cx="10930272" cy="4419964"/>
          </a:xfrm>
          <a:prstGeom prst="rect">
            <a:avLst/>
          </a:prstGeom>
          <a:solidFill>
            <a:srgbClr val="B0DD7F">
              <a:alpha val="49804"/>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タイトル 5"/>
          <p:cNvSpPr>
            <a:spLocks noGrp="1"/>
          </p:cNvSpPr>
          <p:nvPr>
            <p:ph type="title"/>
          </p:nvPr>
        </p:nvSpPr>
        <p:spPr/>
        <p:txBody>
          <a:bodyPr/>
          <a:lstStyle/>
          <a:p>
            <a:r>
              <a:rPr lang="en-US" altLang="ja-JP" dirty="0"/>
              <a:t>2.1</a:t>
            </a:r>
            <a:r>
              <a:rPr lang="ja-JP" altLang="en-US" dirty="0"/>
              <a:t>　本書のシナリオ </a:t>
            </a:r>
            <a:r>
              <a:rPr lang="en-US" altLang="ja-JP" dirty="0"/>
              <a:t>(3/3)</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作業実行、最終的にアクションが実行され</a:t>
            </a:r>
            <a:r>
              <a:rPr lang="en-US" altLang="ja-JP" dirty="0"/>
              <a:t>OASE</a:t>
            </a:r>
            <a:r>
              <a:rPr lang="ja-JP" altLang="en-US" dirty="0"/>
              <a:t>からメールが送信される</a:t>
            </a:r>
          </a:p>
        </p:txBody>
      </p:sp>
      <p:sp>
        <p:nvSpPr>
          <p:cNvPr id="11" name="角丸四角形 10"/>
          <p:cNvSpPr/>
          <p:nvPr/>
        </p:nvSpPr>
        <p:spPr bwMode="auto">
          <a:xfrm>
            <a:off x="790410" y="1699551"/>
            <a:ext cx="3240000" cy="3945690"/>
          </a:xfrm>
          <a:prstGeom prst="roundRect">
            <a:avLst>
              <a:gd name="adj" fmla="val 3624"/>
            </a:avLst>
          </a:prstGeom>
          <a:solidFill>
            <a:srgbClr val="B0DD7F"/>
          </a:solidFill>
          <a:ln/>
          <a:effec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2000" b="1" dirty="0">
                <a:solidFill>
                  <a:schemeClr val="tx1"/>
                </a:solidFill>
                <a:latin typeface="+mn-ea"/>
              </a:rPr>
              <a:t>【</a:t>
            </a:r>
            <a:r>
              <a:rPr lang="ja-JP" altLang="en-US" sz="2000" b="1" dirty="0">
                <a:solidFill>
                  <a:schemeClr val="tx1"/>
                </a:solidFill>
                <a:latin typeface="+mn-ea"/>
              </a:rPr>
              <a:t>作業実行</a:t>
            </a:r>
            <a:r>
              <a:rPr kumimoji="1" lang="en-US" altLang="ja-JP" sz="2000" b="1" dirty="0">
                <a:solidFill>
                  <a:schemeClr val="tx1"/>
                </a:solidFill>
                <a:latin typeface="+mn-ea"/>
              </a:rPr>
              <a:t>】</a:t>
            </a:r>
          </a:p>
          <a:p>
            <a:pPr algn="ctr"/>
            <a:endParaRPr lang="en-US" altLang="ja-JP" dirty="0">
              <a:solidFill>
                <a:schemeClr val="tx1"/>
              </a:solidFill>
              <a:latin typeface="+mn-ea"/>
            </a:endParaRPr>
          </a:p>
          <a:p>
            <a:pPr algn="ctr"/>
            <a:r>
              <a:rPr lang="ja-JP" altLang="en-US" dirty="0">
                <a:solidFill>
                  <a:schemeClr val="tx1"/>
                </a:solidFill>
                <a:latin typeface="+mn-ea"/>
              </a:rPr>
              <a:t>ルールの作成・登録</a:t>
            </a:r>
            <a:endParaRPr lang="en-US" altLang="ja-JP" dirty="0">
              <a:solidFill>
                <a:schemeClr val="tx1"/>
              </a:solidFill>
              <a:latin typeface="+mn-ea"/>
            </a:endParaRPr>
          </a:p>
          <a:p>
            <a:pPr algn="ctr"/>
            <a:endParaRPr lang="en-US" altLang="ja-JP" dirty="0">
              <a:solidFill>
                <a:schemeClr val="tx1"/>
              </a:solidFill>
              <a:latin typeface="+mn-ea"/>
            </a:endParaRPr>
          </a:p>
          <a:p>
            <a:pPr algn="ctr"/>
            <a:r>
              <a:rPr lang="ja-JP" altLang="en-US" dirty="0">
                <a:solidFill>
                  <a:schemeClr val="tx1"/>
                </a:solidFill>
                <a:latin typeface="+mn-ea"/>
              </a:rPr>
              <a:t>監視対象のログファイルに</a:t>
            </a:r>
            <a:endParaRPr lang="en-US" altLang="ja-JP" dirty="0">
              <a:solidFill>
                <a:schemeClr val="tx1"/>
              </a:solidFill>
              <a:latin typeface="+mn-ea"/>
            </a:endParaRPr>
          </a:p>
          <a:p>
            <a:pPr algn="ctr"/>
            <a:r>
              <a:rPr lang="en-US" altLang="ja-JP" dirty="0">
                <a:solidFill>
                  <a:schemeClr val="tx1"/>
                </a:solidFill>
                <a:latin typeface="+mn-ea"/>
              </a:rPr>
              <a:t>log</a:t>
            </a:r>
            <a:r>
              <a:rPr lang="ja-JP" altLang="en-US" dirty="0">
                <a:solidFill>
                  <a:schemeClr val="tx1"/>
                </a:solidFill>
                <a:latin typeface="+mn-ea"/>
              </a:rPr>
              <a:t>を追加しキック</a:t>
            </a:r>
            <a:endParaRPr lang="en-US" altLang="ja-JP" dirty="0">
              <a:solidFill>
                <a:schemeClr val="tx1"/>
              </a:solidFill>
              <a:latin typeface="+mn-ea"/>
            </a:endParaRPr>
          </a:p>
          <a:p>
            <a:pPr algn="ctr"/>
            <a:endParaRPr lang="en-US" altLang="ja-JP" dirty="0">
              <a:solidFill>
                <a:schemeClr val="tx1"/>
              </a:solidFill>
              <a:latin typeface="+mn-ea"/>
            </a:endParaRPr>
          </a:p>
          <a:p>
            <a:pPr algn="ctr"/>
            <a:r>
              <a:rPr lang="ja-JP" altLang="en-US" dirty="0">
                <a:solidFill>
                  <a:schemeClr val="tx1"/>
                </a:solidFill>
                <a:latin typeface="+mn-ea"/>
              </a:rPr>
              <a:t>ルールマッチング</a:t>
            </a:r>
            <a:endParaRPr lang="en-US" altLang="ja-JP" dirty="0">
              <a:solidFill>
                <a:schemeClr val="tx1"/>
              </a:solidFill>
              <a:latin typeface="+mn-ea"/>
            </a:endParaRPr>
          </a:p>
          <a:p>
            <a:pPr algn="ctr"/>
            <a:r>
              <a:rPr lang="ja-JP" altLang="en-US" dirty="0">
                <a:solidFill>
                  <a:schemeClr val="tx1"/>
                </a:solidFill>
                <a:latin typeface="+mn-ea"/>
              </a:rPr>
              <a:t>およびアクション実行</a:t>
            </a:r>
            <a:endParaRPr lang="en-US" altLang="ja-JP" dirty="0">
              <a:solidFill>
                <a:schemeClr val="tx1"/>
              </a:solidFill>
              <a:latin typeface="+mn-ea"/>
            </a:endParaRPr>
          </a:p>
        </p:txBody>
      </p:sp>
      <p:sp>
        <p:nvSpPr>
          <p:cNvPr id="15" name="角丸四角形 14"/>
          <p:cNvSpPr/>
          <p:nvPr/>
        </p:nvSpPr>
        <p:spPr bwMode="auto">
          <a:xfrm>
            <a:off x="4480627" y="1699551"/>
            <a:ext cx="6895253" cy="540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ディシジョンテーブルファイル作成 </a:t>
            </a:r>
            <a:r>
              <a:rPr lang="en-US" altLang="ja-JP" b="1" dirty="0">
                <a:latin typeface="+mn-ea"/>
              </a:rPr>
              <a:t>※</a:t>
            </a:r>
            <a:r>
              <a:rPr lang="ja-JP" altLang="en-US" b="1" dirty="0">
                <a:latin typeface="+mn-ea"/>
              </a:rPr>
              <a:t>エクセル操作</a:t>
            </a:r>
          </a:p>
        </p:txBody>
      </p:sp>
      <p:sp>
        <p:nvSpPr>
          <p:cNvPr id="16" name="角丸四角形 15"/>
          <p:cNvSpPr/>
          <p:nvPr/>
        </p:nvSpPr>
        <p:spPr bwMode="auto">
          <a:xfrm>
            <a:off x="4480627" y="2380689"/>
            <a:ext cx="6895253" cy="540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ディシジョンテーブルファイルのアップロード</a:t>
            </a:r>
          </a:p>
        </p:txBody>
      </p:sp>
      <p:sp>
        <p:nvSpPr>
          <p:cNvPr id="17" name="角丸四角形 16"/>
          <p:cNvSpPr/>
          <p:nvPr/>
        </p:nvSpPr>
        <p:spPr bwMode="auto">
          <a:xfrm>
            <a:off x="4480627" y="3061827"/>
            <a:ext cx="6895253" cy="540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テストリクエスト</a:t>
            </a:r>
          </a:p>
        </p:txBody>
      </p:sp>
      <p:sp>
        <p:nvSpPr>
          <p:cNvPr id="18" name="角丸四角形 17"/>
          <p:cNvSpPr/>
          <p:nvPr/>
        </p:nvSpPr>
        <p:spPr bwMode="auto">
          <a:xfrm>
            <a:off x="4480627" y="3742965"/>
            <a:ext cx="6895253" cy="540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プロダクション適用</a:t>
            </a:r>
          </a:p>
        </p:txBody>
      </p:sp>
      <p:sp>
        <p:nvSpPr>
          <p:cNvPr id="19" name="角丸四角形 18"/>
          <p:cNvSpPr/>
          <p:nvPr/>
        </p:nvSpPr>
        <p:spPr bwMode="auto">
          <a:xfrm>
            <a:off x="4480627" y="4424103"/>
            <a:ext cx="6895253" cy="540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ログの追加 </a:t>
            </a:r>
            <a:r>
              <a:rPr lang="en-US" altLang="ja-JP" b="1" dirty="0">
                <a:latin typeface="+mn-ea"/>
              </a:rPr>
              <a:t>※</a:t>
            </a:r>
            <a:r>
              <a:rPr lang="ja-JP" altLang="en-US" b="1" dirty="0">
                <a:latin typeface="+mn-ea"/>
              </a:rPr>
              <a:t>監視対象で</a:t>
            </a:r>
            <a:r>
              <a:rPr lang="en-US" altLang="ja-JP" b="1" dirty="0">
                <a:latin typeface="+mn-ea"/>
              </a:rPr>
              <a:t>echo</a:t>
            </a:r>
            <a:endParaRPr lang="ja-JP" altLang="en-US" b="1" dirty="0">
              <a:latin typeface="+mn-ea"/>
            </a:endParaRPr>
          </a:p>
        </p:txBody>
      </p:sp>
      <p:sp>
        <p:nvSpPr>
          <p:cNvPr id="21" name="角丸四角形 20"/>
          <p:cNvSpPr/>
          <p:nvPr/>
        </p:nvSpPr>
        <p:spPr bwMode="auto">
          <a:xfrm>
            <a:off x="4480627" y="5105241"/>
            <a:ext cx="6895253" cy="540000"/>
          </a:xfrm>
          <a:prstGeom prst="round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アクション実行結果の確認</a:t>
            </a:r>
          </a:p>
        </p:txBody>
      </p:sp>
      <p:sp>
        <p:nvSpPr>
          <p:cNvPr id="20" name="片側の 2 つの角を丸めた四角形 19"/>
          <p:cNvSpPr/>
          <p:nvPr/>
        </p:nvSpPr>
        <p:spPr bwMode="auto">
          <a:xfrm rot="16200000">
            <a:off x="4137488" y="4425328"/>
            <a:ext cx="540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chemeClr val="bg1"/>
                </a:solidFill>
                <a:latin typeface="+mn-ea"/>
              </a:rPr>
              <a:t>13</a:t>
            </a:r>
            <a:endParaRPr kumimoji="1" lang="ja-JP" altLang="en-US" b="1" dirty="0">
              <a:solidFill>
                <a:schemeClr val="bg1"/>
              </a:solidFill>
              <a:latin typeface="+mn-ea"/>
            </a:endParaRPr>
          </a:p>
        </p:txBody>
      </p:sp>
      <p:sp>
        <p:nvSpPr>
          <p:cNvPr id="22" name="片側の 2 つの角を丸めた四角形 21"/>
          <p:cNvSpPr/>
          <p:nvPr/>
        </p:nvSpPr>
        <p:spPr bwMode="auto">
          <a:xfrm rot="16200000">
            <a:off x="4137488" y="5106464"/>
            <a:ext cx="540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chemeClr val="bg1"/>
                </a:solidFill>
                <a:latin typeface="+mn-ea"/>
              </a:rPr>
              <a:t>14</a:t>
            </a:r>
            <a:endParaRPr kumimoji="1" lang="ja-JP" altLang="en-US" b="1" dirty="0">
              <a:solidFill>
                <a:schemeClr val="bg1"/>
              </a:solidFill>
              <a:latin typeface="+mn-ea"/>
            </a:endParaRPr>
          </a:p>
        </p:txBody>
      </p:sp>
      <p:sp>
        <p:nvSpPr>
          <p:cNvPr id="26" name="片側の 2 つの角を丸めた四角形 25"/>
          <p:cNvSpPr/>
          <p:nvPr/>
        </p:nvSpPr>
        <p:spPr bwMode="auto">
          <a:xfrm rot="16200000">
            <a:off x="4137487" y="1700784"/>
            <a:ext cx="540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a:solidFill>
                  <a:schemeClr val="bg1"/>
                </a:solidFill>
                <a:latin typeface="+mn-ea"/>
              </a:rPr>
              <a:t>9</a:t>
            </a:r>
            <a:endParaRPr kumimoji="1" lang="ja-JP" altLang="en-US" b="1" dirty="0">
              <a:solidFill>
                <a:schemeClr val="bg1"/>
              </a:solidFill>
              <a:latin typeface="+mn-ea"/>
            </a:endParaRPr>
          </a:p>
        </p:txBody>
      </p:sp>
      <p:sp>
        <p:nvSpPr>
          <p:cNvPr id="27" name="片側の 2 つの角を丸めた四角形 26"/>
          <p:cNvSpPr/>
          <p:nvPr/>
        </p:nvSpPr>
        <p:spPr bwMode="auto">
          <a:xfrm rot="16200000">
            <a:off x="4137487" y="2381920"/>
            <a:ext cx="540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10</a:t>
            </a:r>
            <a:endParaRPr kumimoji="1" lang="ja-JP" altLang="en-US" b="1" dirty="0">
              <a:solidFill>
                <a:schemeClr val="bg1"/>
              </a:solidFill>
              <a:latin typeface="+mn-ea"/>
            </a:endParaRPr>
          </a:p>
        </p:txBody>
      </p:sp>
      <p:sp>
        <p:nvSpPr>
          <p:cNvPr id="28" name="片側の 2 つの角を丸めた四角形 27"/>
          <p:cNvSpPr/>
          <p:nvPr/>
        </p:nvSpPr>
        <p:spPr bwMode="auto">
          <a:xfrm rot="16200000">
            <a:off x="4137488" y="3063056"/>
            <a:ext cx="540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11</a:t>
            </a:r>
            <a:endParaRPr kumimoji="1" lang="ja-JP" altLang="en-US" b="1" dirty="0">
              <a:solidFill>
                <a:schemeClr val="bg1"/>
              </a:solidFill>
              <a:latin typeface="+mn-ea"/>
            </a:endParaRPr>
          </a:p>
        </p:txBody>
      </p:sp>
      <p:sp>
        <p:nvSpPr>
          <p:cNvPr id="29" name="片側の 2 つの角を丸めた四角形 28"/>
          <p:cNvSpPr/>
          <p:nvPr/>
        </p:nvSpPr>
        <p:spPr bwMode="auto">
          <a:xfrm rot="16200000">
            <a:off x="4137488" y="3744192"/>
            <a:ext cx="540000" cy="537554"/>
          </a:xfrm>
          <a:prstGeom prst="round2SameRect">
            <a:avLst/>
          </a:prstGeom>
          <a:solidFill>
            <a:srgbClr val="0A3368"/>
          </a:solidFill>
          <a:ln w="2540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a:solidFill>
                  <a:schemeClr val="bg1"/>
                </a:solidFill>
                <a:latin typeface="+mn-ea"/>
              </a:rPr>
              <a:t>12</a:t>
            </a:r>
            <a:endParaRPr kumimoji="1" lang="ja-JP" altLang="en-US" b="1" dirty="0">
              <a:solidFill>
                <a:schemeClr val="bg1"/>
              </a:solidFill>
              <a:latin typeface="+mn-ea"/>
            </a:endParaRPr>
          </a:p>
        </p:txBody>
      </p:sp>
    </p:spTree>
    <p:extLst>
      <p:ext uri="{BB962C8B-B14F-4D97-AF65-F5344CB8AC3E}">
        <p14:creationId xmlns:p14="http://schemas.microsoft.com/office/powerpoint/2010/main" val="373469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3.</a:t>
            </a:r>
            <a:r>
              <a:rPr kumimoji="1" lang="ja-JP" altLang="en-US" dirty="0"/>
              <a:t> </a:t>
            </a:r>
            <a:r>
              <a:rPr lang="ja-JP" altLang="en-US" dirty="0"/>
              <a:t>監視対象の用意</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74263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3.1</a:t>
            </a:r>
            <a:r>
              <a:rPr lang="ja-JP" altLang="en-US" dirty="0"/>
              <a:t>　ログファイルの作成</a:t>
            </a:r>
            <a:endParaRPr kumimoji="1" lang="ja-JP" altLang="en-US" dirty="0"/>
          </a:p>
        </p:txBody>
      </p:sp>
      <p:sp>
        <p:nvSpPr>
          <p:cNvPr id="7" name="コンテンツ プレースホルダー 6"/>
          <p:cNvSpPr>
            <a:spLocks noGrp="1"/>
          </p:cNvSpPr>
          <p:nvPr>
            <p:ph sz="quarter" idx="10"/>
          </p:nvPr>
        </p:nvSpPr>
        <p:spPr>
          <a:xfrm>
            <a:off x="239351" y="836712"/>
            <a:ext cx="8593030" cy="5616476"/>
          </a:xfrm>
        </p:spPr>
        <p:txBody>
          <a:bodyPr/>
          <a:lstStyle/>
          <a:p>
            <a:r>
              <a:rPr lang="en-US" altLang="ja-JP" dirty="0"/>
              <a:t>Zabbix</a:t>
            </a:r>
            <a:r>
              <a:rPr lang="ja-JP" altLang="en-US" dirty="0"/>
              <a:t>サーバに監視対象となるログファイルを作成</a:t>
            </a:r>
            <a:endParaRPr lang="en-US" altLang="ja-JP" dirty="0"/>
          </a:p>
          <a:p>
            <a:pPr marL="522900" lvl="1" indent="-342900">
              <a:buFont typeface="+mj-ea"/>
              <a:buAutoNum type="circleNumDbPlain"/>
            </a:pPr>
            <a:r>
              <a:rPr lang="ja-JP" altLang="en-US" dirty="0"/>
              <a:t>「</a:t>
            </a:r>
            <a:r>
              <a:rPr lang="en-US" altLang="ja-JP" dirty="0"/>
              <a:t>/var/log</a:t>
            </a:r>
            <a:r>
              <a:rPr lang="ja-JP" altLang="en-US" dirty="0"/>
              <a:t>」配下に「</a:t>
            </a:r>
            <a:r>
              <a:rPr lang="en-US" altLang="ja-JP" dirty="0"/>
              <a:t>test_logs</a:t>
            </a:r>
            <a:r>
              <a:rPr lang="ja-JP" altLang="en-US" dirty="0"/>
              <a:t>」ディレクトリを作成する</a:t>
            </a:r>
            <a:endParaRPr lang="en-US" altLang="ja-JP" dirty="0"/>
          </a:p>
          <a:p>
            <a:pPr marL="522900" lvl="1" indent="-342900">
              <a:buFont typeface="+mj-ea"/>
              <a:buAutoNum type="circleNumDbPlain"/>
            </a:pPr>
            <a:r>
              <a:rPr lang="ja-JP" altLang="en-US" dirty="0"/>
              <a:t>「</a:t>
            </a:r>
            <a:r>
              <a:rPr lang="en-US" altLang="ja-JP" dirty="0"/>
              <a:t>/var/log/test_logs/</a:t>
            </a:r>
            <a:r>
              <a:rPr lang="ja-JP" altLang="en-US" dirty="0"/>
              <a:t>」配下に「</a:t>
            </a:r>
            <a:r>
              <a:rPr lang="en-US" altLang="ja-JP" dirty="0"/>
              <a:t>test.log</a:t>
            </a:r>
            <a:r>
              <a:rPr lang="ja-JP" altLang="en-US" dirty="0"/>
              <a:t>」ファイルを作成する</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aphicFrame>
        <p:nvGraphicFramePr>
          <p:cNvPr id="31" name="表 30"/>
          <p:cNvGraphicFramePr>
            <a:graphicFrameLocks noGrp="1"/>
          </p:cNvGraphicFramePr>
          <p:nvPr>
            <p:extLst>
              <p:ext uri="{D42A27DB-BD31-4B8C-83A1-F6EECF244321}">
                <p14:modId xmlns:p14="http://schemas.microsoft.com/office/powerpoint/2010/main" val="2756329674"/>
              </p:ext>
            </p:extLst>
          </p:nvPr>
        </p:nvGraphicFramePr>
        <p:xfrm>
          <a:off x="5735951" y="5308891"/>
          <a:ext cx="5976830" cy="1000509"/>
        </p:xfrm>
        <a:graphic>
          <a:graphicData uri="http://schemas.openxmlformats.org/drawingml/2006/table">
            <a:tbl>
              <a:tblPr firstRow="1" bandRow="1">
                <a:tableStyleId>{5C22544A-7EE6-4342-B048-85BDC9FD1C3A}</a:tableStyleId>
              </a:tblPr>
              <a:tblGrid>
                <a:gridCol w="246836">
                  <a:extLst>
                    <a:ext uri="{9D8B030D-6E8A-4147-A177-3AD203B41FA5}">
                      <a16:colId xmlns:a16="http://schemas.microsoft.com/office/drawing/2014/main" val="2080567992"/>
                    </a:ext>
                  </a:extLst>
                </a:gridCol>
                <a:gridCol w="5729994">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275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lang="ja-JP" altLang="en-US" sz="1400" dirty="0"/>
                        <a:t>監視対象となるログファイルは、</a:t>
                      </a:r>
                      <a:r>
                        <a:rPr lang="en-US" altLang="ja-JP" sz="1400" dirty="0" err="1"/>
                        <a:t>Zabbix</a:t>
                      </a:r>
                      <a:r>
                        <a:rPr lang="ja-JP" altLang="en-US" sz="1400" dirty="0"/>
                        <a:t>エージェントがアクセスできる権限のディレクトリに配置します（例「</a:t>
                      </a:r>
                      <a:r>
                        <a:rPr lang="en-US" altLang="ja-JP" sz="1400" dirty="0"/>
                        <a:t>/var/log/</a:t>
                      </a:r>
                      <a:r>
                        <a:rPr lang="ja-JP" altLang="en-US" sz="1400" dirty="0"/>
                        <a:t>」配下）。</a:t>
                      </a:r>
                      <a:endParaRPr kumimoji="1" lang="ja-JP" altLang="en-US"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6" name="グループ化 35"/>
          <p:cNvGrpSpPr/>
          <p:nvPr/>
        </p:nvGrpSpPr>
        <p:grpSpPr>
          <a:xfrm>
            <a:off x="8832380" y="1271926"/>
            <a:ext cx="2856566" cy="3419344"/>
            <a:chOff x="6815468" y="1845766"/>
            <a:chExt cx="2148045" cy="3419344"/>
          </a:xfrm>
        </p:grpSpPr>
        <p:sp>
          <p:nvSpPr>
            <p:cNvPr id="37" name="正方形/長方形 36"/>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 name="角丸四角形 37"/>
            <p:cNvSpPr/>
            <p:nvPr/>
          </p:nvSpPr>
          <p:spPr bwMode="auto">
            <a:xfrm>
              <a:off x="6887346" y="3573348"/>
              <a:ext cx="2004289" cy="360000"/>
            </a:xfrm>
            <a:prstGeom prst="roundRect">
              <a:avLst/>
            </a:prstGeom>
            <a:solidFill>
              <a:schemeClr val="bg1">
                <a:lumMod val="85000"/>
              </a:schemeClr>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メールドライバ</a:t>
              </a:r>
            </a:p>
          </p:txBody>
        </p:sp>
        <p:sp>
          <p:nvSpPr>
            <p:cNvPr id="39" name="角丸四角形 38"/>
            <p:cNvSpPr/>
            <p:nvPr/>
          </p:nvSpPr>
          <p:spPr bwMode="auto">
            <a:xfrm>
              <a:off x="6887346" y="3984798"/>
              <a:ext cx="2004289" cy="360000"/>
            </a:xfrm>
            <a:prstGeom prst="roundRect">
              <a:avLst/>
            </a:prstGeom>
            <a:solidFill>
              <a:schemeClr val="bg1">
                <a:lumMod val="85000"/>
              </a:schemeClr>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40" name="角丸四角形 39"/>
            <p:cNvSpPr/>
            <p:nvPr/>
          </p:nvSpPr>
          <p:spPr bwMode="auto">
            <a:xfrm>
              <a:off x="6887346" y="4807700"/>
              <a:ext cx="2004289" cy="360000"/>
            </a:xfrm>
            <a:prstGeom prst="roundRect">
              <a:avLst/>
            </a:prstGeom>
            <a:solidFill>
              <a:schemeClr val="bg1">
                <a:lumMod val="85000"/>
              </a:schemeClr>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監視アダプタ　</a:t>
              </a: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アダプタ</a:t>
              </a:r>
            </a:p>
          </p:txBody>
        </p:sp>
        <p:sp>
          <p:nvSpPr>
            <p:cNvPr id="41" name="角丸四角形 40"/>
            <p:cNvSpPr/>
            <p:nvPr/>
          </p:nvSpPr>
          <p:spPr bwMode="auto">
            <a:xfrm>
              <a:off x="6887347" y="192754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ログファイルの作成</a:t>
              </a:r>
            </a:p>
          </p:txBody>
        </p:sp>
        <p:sp>
          <p:nvSpPr>
            <p:cNvPr id="42" name="角丸四角形 41"/>
            <p:cNvSpPr/>
            <p:nvPr/>
          </p:nvSpPr>
          <p:spPr bwMode="auto">
            <a:xfrm>
              <a:off x="6887346" y="2750448"/>
              <a:ext cx="2004289" cy="360000"/>
            </a:xfrm>
            <a:prstGeom prst="roundRect">
              <a:avLst/>
            </a:prstGeom>
            <a:solidFill>
              <a:schemeClr val="bg1">
                <a:lumMod val="85000"/>
              </a:schemeClr>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43" name="角丸四角形 42"/>
            <p:cNvSpPr/>
            <p:nvPr/>
          </p:nvSpPr>
          <p:spPr bwMode="auto">
            <a:xfrm>
              <a:off x="6887346" y="4396248"/>
              <a:ext cx="2004289" cy="360000"/>
            </a:xfrm>
            <a:prstGeom prst="roundRect">
              <a:avLst/>
            </a:prstGeom>
            <a:solidFill>
              <a:schemeClr val="bg1">
                <a:lumMod val="85000"/>
              </a:schemeClr>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44" name="角丸四角形 43"/>
            <p:cNvSpPr/>
            <p:nvPr/>
          </p:nvSpPr>
          <p:spPr bwMode="auto">
            <a:xfrm>
              <a:off x="6887346" y="3161898"/>
              <a:ext cx="2004289" cy="360000"/>
            </a:xfrm>
            <a:prstGeom prst="roundRect">
              <a:avLst/>
            </a:prstGeom>
            <a:solidFill>
              <a:schemeClr val="bg1">
                <a:lumMod val="85000"/>
              </a:schemeClr>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5" name="角丸四角形 44"/>
            <p:cNvSpPr/>
            <p:nvPr/>
          </p:nvSpPr>
          <p:spPr bwMode="auto">
            <a:xfrm>
              <a:off x="6887346" y="2338998"/>
              <a:ext cx="2004289" cy="360000"/>
            </a:xfrm>
            <a:prstGeom prst="roundRect">
              <a:avLst/>
            </a:prstGeom>
            <a:solidFill>
              <a:schemeClr val="bg1">
                <a:lumMod val="85000"/>
              </a:schemeClr>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sp>
        <p:nvSpPr>
          <p:cNvPr id="55" name="角丸四角形 54"/>
          <p:cNvSpPr/>
          <p:nvPr/>
        </p:nvSpPr>
        <p:spPr bwMode="auto">
          <a:xfrm>
            <a:off x="4727810" y="2067803"/>
            <a:ext cx="3924000" cy="2988000"/>
          </a:xfrm>
          <a:prstGeom prst="roundRect">
            <a:avLst>
              <a:gd name="adj" fmla="val 4429"/>
            </a:avLst>
          </a:prstGeom>
          <a:solidFill>
            <a:srgbClr val="0A466A"/>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a:solidFill>
                  <a:schemeClr val="bg1"/>
                </a:solidFill>
                <a:latin typeface="+mn-ea"/>
              </a:rPr>
              <a:t>Zabbix</a:t>
            </a:r>
            <a:r>
              <a:rPr kumimoji="1" lang="ja-JP" altLang="en-US" b="1" dirty="0">
                <a:solidFill>
                  <a:schemeClr val="bg1"/>
                </a:solidFill>
                <a:latin typeface="+mn-ea"/>
              </a:rPr>
              <a:t>サーバ</a:t>
            </a:r>
            <a:endParaRPr kumimoji="1" lang="en-US" altLang="ja-JP" b="1" dirty="0">
              <a:solidFill>
                <a:schemeClr val="bg1"/>
              </a:solidFill>
              <a:latin typeface="+mn-ea"/>
            </a:endParaRPr>
          </a:p>
        </p:txBody>
      </p:sp>
      <p:sp>
        <p:nvSpPr>
          <p:cNvPr id="56" name="角丸四角形 55"/>
          <p:cNvSpPr/>
          <p:nvPr/>
        </p:nvSpPr>
        <p:spPr bwMode="auto">
          <a:xfrm>
            <a:off x="4866600" y="2553454"/>
            <a:ext cx="3677210" cy="1404000"/>
          </a:xfrm>
          <a:prstGeom prst="roundRect">
            <a:avLst>
              <a:gd name="adj" fmla="val 7848"/>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監視対象</a:t>
            </a:r>
            <a:endParaRPr kumimoji="1" lang="en-US" altLang="ja-JP" b="1" dirty="0">
              <a:latin typeface="+mn-ea"/>
            </a:endParaRPr>
          </a:p>
        </p:txBody>
      </p:sp>
      <p:sp>
        <p:nvSpPr>
          <p:cNvPr id="58" name="角丸四角形 57"/>
          <p:cNvSpPr/>
          <p:nvPr/>
        </p:nvSpPr>
        <p:spPr bwMode="auto">
          <a:xfrm>
            <a:off x="6822253" y="4119539"/>
            <a:ext cx="1721557" cy="720000"/>
          </a:xfrm>
          <a:prstGeom prst="roundRect">
            <a:avLst>
              <a:gd name="adj" fmla="val 19502"/>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Zabbix</a:t>
            </a:r>
          </a:p>
          <a:p>
            <a:pPr algn="ctr"/>
            <a:r>
              <a:rPr kumimoji="1" lang="ja-JP" altLang="en-US" b="1" dirty="0">
                <a:latin typeface="+mn-ea"/>
              </a:rPr>
              <a:t>エージェント</a:t>
            </a:r>
          </a:p>
        </p:txBody>
      </p:sp>
      <p:sp>
        <p:nvSpPr>
          <p:cNvPr id="60" name="角丸四角形 59"/>
          <p:cNvSpPr/>
          <p:nvPr/>
        </p:nvSpPr>
        <p:spPr bwMode="auto">
          <a:xfrm>
            <a:off x="4866600" y="4119539"/>
            <a:ext cx="1860068" cy="720000"/>
          </a:xfrm>
          <a:prstGeom prst="roundRect">
            <a:avLst>
              <a:gd name="adj" fmla="val 19502"/>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Zabbix</a:t>
            </a:r>
            <a:endParaRPr lang="en-US" altLang="ja-JP" b="1" dirty="0">
              <a:latin typeface="+mn-ea"/>
            </a:endParaRPr>
          </a:p>
          <a:p>
            <a:pPr algn="ctr"/>
            <a:r>
              <a:rPr kumimoji="1" lang="ja-JP" altLang="en-US" b="1" dirty="0">
                <a:latin typeface="+mn-ea"/>
              </a:rPr>
              <a:t>サーバプロセス</a:t>
            </a:r>
          </a:p>
        </p:txBody>
      </p:sp>
      <p:graphicFrame>
        <p:nvGraphicFramePr>
          <p:cNvPr id="4" name="表 3"/>
          <p:cNvGraphicFramePr>
            <a:graphicFrameLocks noGrp="1"/>
          </p:cNvGraphicFramePr>
          <p:nvPr>
            <p:extLst>
              <p:ext uri="{D42A27DB-BD31-4B8C-83A1-F6EECF244321}">
                <p14:modId xmlns:p14="http://schemas.microsoft.com/office/powerpoint/2010/main" val="3163355705"/>
              </p:ext>
            </p:extLst>
          </p:nvPr>
        </p:nvGraphicFramePr>
        <p:xfrm>
          <a:off x="4942917" y="3064620"/>
          <a:ext cx="3528000" cy="74168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val="1330253931"/>
                    </a:ext>
                  </a:extLst>
                </a:gridCol>
              </a:tblGrid>
              <a:tr h="370840">
                <a:tc>
                  <a:txBody>
                    <a:bodyPr/>
                    <a:lstStyle/>
                    <a:p>
                      <a:r>
                        <a:rPr kumimoji="1" lang="en-US" altLang="ja-JP" sz="1400" dirty="0">
                          <a:solidFill>
                            <a:schemeClr val="tx1"/>
                          </a:solidFill>
                        </a:rPr>
                        <a:t>/var/log/test_logs/test.log</a:t>
                      </a:r>
                    </a:p>
                  </a:txBody>
                  <a:tcPr anchor="ctr">
                    <a:solidFill>
                      <a:schemeClr val="bg1"/>
                    </a:solidFill>
                  </a:tcPr>
                </a:tc>
                <a:extLst>
                  <a:ext uri="{0D108BD9-81ED-4DB2-BD59-A6C34878D82A}">
                    <a16:rowId xmlns:a16="http://schemas.microsoft.com/office/drawing/2014/main" val="3995072441"/>
                  </a:ext>
                </a:extLst>
              </a:tr>
              <a:tr h="370840">
                <a:tc>
                  <a:txBody>
                    <a:bodyPr/>
                    <a:lstStyle/>
                    <a:p>
                      <a:r>
                        <a:rPr kumimoji="1" lang="en-US" altLang="ja-JP" sz="1400" dirty="0">
                          <a:solidFill>
                            <a:schemeClr val="bg1"/>
                          </a:solidFill>
                          <a:latin typeface="+mn-lt"/>
                        </a:rPr>
                        <a:t>[2020-01-01 01:02:03] INFO: DB</a:t>
                      </a:r>
                      <a:r>
                        <a:rPr kumimoji="1" lang="ja-JP" altLang="en-US" sz="1400" dirty="0">
                          <a:solidFill>
                            <a:schemeClr val="bg1"/>
                          </a:solidFill>
                          <a:latin typeface="+mn-lt"/>
                        </a:rPr>
                        <a:t>接続</a:t>
                      </a:r>
                    </a:p>
                  </a:txBody>
                  <a:tcPr anchor="ctr">
                    <a:solidFill>
                      <a:schemeClr val="tx1"/>
                    </a:solidFill>
                  </a:tcPr>
                </a:tc>
                <a:extLst>
                  <a:ext uri="{0D108BD9-81ED-4DB2-BD59-A6C34878D82A}">
                    <a16:rowId xmlns:a16="http://schemas.microsoft.com/office/drawing/2014/main" val="1133477376"/>
                  </a:ext>
                </a:extLst>
              </a:tr>
            </a:tbl>
          </a:graphicData>
        </a:graphic>
      </p:graphicFrame>
      <p:sp>
        <p:nvSpPr>
          <p:cNvPr id="24" name="フリーフォーム 23"/>
          <p:cNvSpPr/>
          <p:nvPr/>
        </p:nvSpPr>
        <p:spPr bwMode="auto">
          <a:xfrm rot="5400000">
            <a:off x="698284" y="2064771"/>
            <a:ext cx="4241599" cy="4247666"/>
          </a:xfrm>
          <a:custGeom>
            <a:avLst/>
            <a:gdLst>
              <a:gd name="connsiteX0" fmla="*/ 0 w 3953557"/>
              <a:gd name="connsiteY0" fmla="*/ 4130054 h 4398280"/>
              <a:gd name="connsiteX1" fmla="*/ 0 w 3953557"/>
              <a:gd name="connsiteY1" fmla="*/ 849976 h 4398280"/>
              <a:gd name="connsiteX2" fmla="*/ 268226 w 3953557"/>
              <a:gd name="connsiteY2" fmla="*/ 581750 h 4398280"/>
              <a:gd name="connsiteX3" fmla="*/ 730651 w 3953557"/>
              <a:gd name="connsiteY3" fmla="*/ 581750 h 4398280"/>
              <a:gd name="connsiteX4" fmla="*/ 897665 w 3953557"/>
              <a:gd name="connsiteY4" fmla="*/ 0 h 4398280"/>
              <a:gd name="connsiteX5" fmla="*/ 1064680 w 3953557"/>
              <a:gd name="connsiteY5" fmla="*/ 581750 h 4398280"/>
              <a:gd name="connsiteX6" fmla="*/ 3685331 w 3953557"/>
              <a:gd name="connsiteY6" fmla="*/ 581750 h 4398280"/>
              <a:gd name="connsiteX7" fmla="*/ 3953557 w 3953557"/>
              <a:gd name="connsiteY7" fmla="*/ 849976 h 4398280"/>
              <a:gd name="connsiteX8" fmla="*/ 3953557 w 3953557"/>
              <a:gd name="connsiteY8" fmla="*/ 4130054 h 4398280"/>
              <a:gd name="connsiteX9" fmla="*/ 3685331 w 3953557"/>
              <a:gd name="connsiteY9" fmla="*/ 4398280 h 4398280"/>
              <a:gd name="connsiteX10" fmla="*/ 268226 w 3953557"/>
              <a:gd name="connsiteY10" fmla="*/ 4398280 h 4398280"/>
              <a:gd name="connsiteX11" fmla="*/ 0 w 3953557"/>
              <a:gd name="connsiteY11" fmla="*/ 4130054 h 439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3557" h="4398280">
                <a:moveTo>
                  <a:pt x="0" y="4130054"/>
                </a:moveTo>
                <a:lnTo>
                  <a:pt x="0" y="849976"/>
                </a:lnTo>
                <a:cubicBezTo>
                  <a:pt x="0" y="701839"/>
                  <a:pt x="120089" y="581750"/>
                  <a:pt x="268226" y="581750"/>
                </a:cubicBezTo>
                <a:lnTo>
                  <a:pt x="730651" y="581750"/>
                </a:lnTo>
                <a:lnTo>
                  <a:pt x="897665" y="0"/>
                </a:lnTo>
                <a:lnTo>
                  <a:pt x="1064680" y="581750"/>
                </a:lnTo>
                <a:lnTo>
                  <a:pt x="3685331" y="581750"/>
                </a:lnTo>
                <a:cubicBezTo>
                  <a:pt x="3833468" y="581750"/>
                  <a:pt x="3953557" y="701839"/>
                  <a:pt x="3953557" y="849976"/>
                </a:cubicBezTo>
                <a:lnTo>
                  <a:pt x="3953557" y="4130054"/>
                </a:lnTo>
                <a:cubicBezTo>
                  <a:pt x="3953557" y="4278191"/>
                  <a:pt x="3833468" y="4398280"/>
                  <a:pt x="3685331" y="4398280"/>
                </a:cubicBezTo>
                <a:lnTo>
                  <a:pt x="268226" y="4398280"/>
                </a:lnTo>
                <a:cubicBezTo>
                  <a:pt x="120089" y="4398280"/>
                  <a:pt x="0" y="4278191"/>
                  <a:pt x="0" y="4130054"/>
                </a:cubicBezTo>
                <a:close/>
              </a:path>
            </a:pathLst>
          </a:cu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3" name="表 2"/>
          <p:cNvGraphicFramePr>
            <a:graphicFrameLocks noGrp="1"/>
          </p:cNvGraphicFramePr>
          <p:nvPr>
            <p:extLst>
              <p:ext uri="{D42A27DB-BD31-4B8C-83A1-F6EECF244321}">
                <p14:modId xmlns:p14="http://schemas.microsoft.com/office/powerpoint/2010/main" val="334913649"/>
              </p:ext>
            </p:extLst>
          </p:nvPr>
        </p:nvGraphicFramePr>
        <p:xfrm>
          <a:off x="788270" y="2481552"/>
          <a:ext cx="3528000" cy="343820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val="2031014680"/>
                    </a:ext>
                  </a:extLst>
                </a:gridCol>
              </a:tblGrid>
              <a:tr h="370840">
                <a:tc>
                  <a:txBody>
                    <a:bodyPr/>
                    <a:lstStyle/>
                    <a:p>
                      <a:r>
                        <a:rPr kumimoji="1" lang="ja-JP" altLang="en-US" sz="1400" b="1" dirty="0">
                          <a:solidFill>
                            <a:schemeClr val="tx1"/>
                          </a:solidFill>
                          <a:latin typeface="+mn-lt"/>
                        </a:rPr>
                        <a:t>①ディレクトリの作成</a:t>
                      </a:r>
                    </a:p>
                  </a:txBody>
                  <a:tcPr anchor="ctr">
                    <a:solidFill>
                      <a:schemeClr val="bg1"/>
                    </a:solidFill>
                  </a:tcPr>
                </a:tc>
                <a:extLst>
                  <a:ext uri="{0D108BD9-81ED-4DB2-BD59-A6C34878D82A}">
                    <a16:rowId xmlns:a16="http://schemas.microsoft.com/office/drawing/2014/main" val="2131755815"/>
                  </a:ext>
                </a:extLst>
              </a:tr>
              <a:tr h="720000">
                <a:tc>
                  <a:txBody>
                    <a:bodyPr/>
                    <a:lstStyle/>
                    <a:p>
                      <a:r>
                        <a:rPr kumimoji="1" lang="en-US" altLang="ja-JP" sz="1400" b="0" dirty="0">
                          <a:solidFill>
                            <a:schemeClr val="bg1"/>
                          </a:solidFill>
                          <a:latin typeface="+mn-lt"/>
                        </a:rPr>
                        <a:t>cd /var/log</a:t>
                      </a:r>
                    </a:p>
                    <a:p>
                      <a:r>
                        <a:rPr kumimoji="1" lang="en-US" altLang="ja-JP" sz="1400" b="0" dirty="0">
                          <a:solidFill>
                            <a:schemeClr val="bg1"/>
                          </a:solidFill>
                          <a:latin typeface="+mn-lt"/>
                        </a:rPr>
                        <a:t>mkdir test_logs</a:t>
                      </a:r>
                    </a:p>
                  </a:txBody>
                  <a:tcPr anchor="ctr">
                    <a:solidFill>
                      <a:schemeClr val="tx1"/>
                    </a:solidFill>
                  </a:tcPr>
                </a:tc>
                <a:extLst>
                  <a:ext uri="{0D108BD9-81ED-4DB2-BD59-A6C34878D82A}">
                    <a16:rowId xmlns:a16="http://schemas.microsoft.com/office/drawing/2014/main" val="345772336"/>
                  </a:ext>
                </a:extLst>
              </a:tr>
              <a:tr h="370840">
                <a:tc>
                  <a:txBody>
                    <a:bodyPr/>
                    <a:lstStyle/>
                    <a:p>
                      <a:endParaRPr kumimoji="1" lang="ja-JP" altLang="en-US" sz="1400" dirty="0">
                        <a:latin typeface="+mn-lt"/>
                      </a:endParaRPr>
                    </a:p>
                  </a:txBody>
                  <a:tcPr anchor="ctr">
                    <a:solidFill>
                      <a:schemeClr val="bg1"/>
                    </a:solidFill>
                  </a:tcPr>
                </a:tc>
                <a:extLst>
                  <a:ext uri="{0D108BD9-81ED-4DB2-BD59-A6C34878D82A}">
                    <a16:rowId xmlns:a16="http://schemas.microsoft.com/office/drawing/2014/main" val="3947594863"/>
                  </a:ext>
                </a:extLst>
              </a:tr>
              <a:tr h="370840">
                <a:tc>
                  <a:txBody>
                    <a:bodyPr/>
                    <a:lstStyle/>
                    <a:p>
                      <a:r>
                        <a:rPr kumimoji="1" lang="ja-JP" altLang="en-US" sz="1400" b="1" dirty="0">
                          <a:latin typeface="+mn-lt"/>
                        </a:rPr>
                        <a:t>②ログファイルの作成</a:t>
                      </a:r>
                    </a:p>
                  </a:txBody>
                  <a:tcPr anchor="ctr">
                    <a:solidFill>
                      <a:schemeClr val="bg1"/>
                    </a:solidFill>
                  </a:tcPr>
                </a:tc>
                <a:extLst>
                  <a:ext uri="{0D108BD9-81ED-4DB2-BD59-A6C34878D82A}">
                    <a16:rowId xmlns:a16="http://schemas.microsoft.com/office/drawing/2014/main" val="2435152094"/>
                  </a:ext>
                </a:extLst>
              </a:tr>
              <a:tr h="432000">
                <a:tc>
                  <a:txBody>
                    <a:bodyPr/>
                    <a:lstStyle/>
                    <a:p>
                      <a:r>
                        <a:rPr kumimoji="1" lang="en-US" altLang="ja-JP" sz="1400" dirty="0">
                          <a:solidFill>
                            <a:schemeClr val="bg1"/>
                          </a:solidFill>
                          <a:latin typeface="+mn-lt"/>
                        </a:rPr>
                        <a:t>vim test_logs/test.log</a:t>
                      </a:r>
                      <a:endParaRPr kumimoji="1" lang="ja-JP" altLang="en-US" sz="1400" dirty="0">
                        <a:solidFill>
                          <a:schemeClr val="bg1"/>
                        </a:solidFill>
                        <a:latin typeface="+mn-lt"/>
                      </a:endParaRPr>
                    </a:p>
                  </a:txBody>
                  <a:tcPr anchor="ctr">
                    <a:solidFill>
                      <a:schemeClr val="tx1"/>
                    </a:solidFill>
                  </a:tcPr>
                </a:tc>
                <a:extLst>
                  <a:ext uri="{0D108BD9-81ED-4DB2-BD59-A6C34878D82A}">
                    <a16:rowId xmlns:a16="http://schemas.microsoft.com/office/drawing/2014/main" val="3334955955"/>
                  </a:ext>
                </a:extLst>
              </a:tr>
              <a:tr h="370840">
                <a:tc>
                  <a:txBody>
                    <a:bodyPr/>
                    <a:lstStyle/>
                    <a:p>
                      <a:endParaRPr kumimoji="1" lang="ja-JP" altLang="en-US" sz="1400" dirty="0">
                        <a:latin typeface="+mn-lt"/>
                      </a:endParaRPr>
                    </a:p>
                  </a:txBody>
                  <a:tcPr anchor="ctr">
                    <a:solidFill>
                      <a:schemeClr val="bg1"/>
                    </a:solidFill>
                  </a:tcPr>
                </a:tc>
                <a:extLst>
                  <a:ext uri="{0D108BD9-81ED-4DB2-BD59-A6C34878D82A}">
                    <a16:rowId xmlns:a16="http://schemas.microsoft.com/office/drawing/2014/main" val="3354989511"/>
                  </a:ext>
                </a:extLst>
              </a:tr>
              <a:tr h="370840">
                <a:tc>
                  <a:txBody>
                    <a:bodyPr/>
                    <a:lstStyle/>
                    <a:p>
                      <a:r>
                        <a:rPr kumimoji="1" lang="ja-JP" altLang="en-US" sz="1400" b="1" dirty="0">
                          <a:latin typeface="+mn-lt"/>
                        </a:rPr>
                        <a:t>②</a:t>
                      </a:r>
                      <a:r>
                        <a:rPr kumimoji="1" lang="en-US" altLang="ja-JP" sz="1400" b="1" dirty="0">
                          <a:latin typeface="+mn-lt"/>
                        </a:rPr>
                        <a:t>’</a:t>
                      </a:r>
                      <a:r>
                        <a:rPr kumimoji="1" lang="ja-JP" altLang="en-US" sz="1400" b="1" dirty="0">
                          <a:latin typeface="+mn-lt"/>
                        </a:rPr>
                        <a:t>ログファイルに以下を記述</a:t>
                      </a:r>
                    </a:p>
                  </a:txBody>
                  <a:tcPr anchor="ctr">
                    <a:solidFill>
                      <a:schemeClr val="bg1"/>
                    </a:solidFill>
                  </a:tcPr>
                </a:tc>
                <a:extLst>
                  <a:ext uri="{0D108BD9-81ED-4DB2-BD59-A6C34878D82A}">
                    <a16:rowId xmlns:a16="http://schemas.microsoft.com/office/drawing/2014/main" val="2558906791"/>
                  </a:ext>
                </a:extLst>
              </a:tr>
              <a:tr h="432000">
                <a:tc>
                  <a:txBody>
                    <a:bodyPr/>
                    <a:lstStyle/>
                    <a:p>
                      <a:r>
                        <a:rPr kumimoji="1" lang="en-US" altLang="ja-JP" sz="1400" dirty="0">
                          <a:solidFill>
                            <a:schemeClr val="bg1"/>
                          </a:solidFill>
                          <a:latin typeface="+mn-lt"/>
                        </a:rPr>
                        <a:t>[2020-01-01 01:02:03] INFO: DB</a:t>
                      </a:r>
                      <a:r>
                        <a:rPr kumimoji="1" lang="ja-JP" altLang="en-US" sz="1400" dirty="0">
                          <a:solidFill>
                            <a:schemeClr val="bg1"/>
                          </a:solidFill>
                          <a:latin typeface="+mn-lt"/>
                        </a:rPr>
                        <a:t>接続</a:t>
                      </a:r>
                    </a:p>
                  </a:txBody>
                  <a:tcPr anchor="ctr">
                    <a:solidFill>
                      <a:schemeClr val="tx1"/>
                    </a:solidFill>
                  </a:tcPr>
                </a:tc>
                <a:extLst>
                  <a:ext uri="{0D108BD9-81ED-4DB2-BD59-A6C34878D82A}">
                    <a16:rowId xmlns:a16="http://schemas.microsoft.com/office/drawing/2014/main" val="3643514721"/>
                  </a:ext>
                </a:extLst>
              </a:tr>
            </a:tbl>
          </a:graphicData>
        </a:graphic>
      </p:graphicFrame>
    </p:spTree>
    <p:extLst>
      <p:ext uri="{BB962C8B-B14F-4D97-AF65-F5344CB8AC3E}">
        <p14:creationId xmlns:p14="http://schemas.microsoft.com/office/powerpoint/2010/main" val="177800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4</a:t>
            </a:r>
            <a:r>
              <a:rPr kumimoji="1" lang="en-US" altLang="ja-JP" dirty="0"/>
              <a:t>.</a:t>
            </a:r>
            <a:r>
              <a:rPr lang="ja-JP" altLang="en-US" dirty="0"/>
              <a:t>モニタリング設定</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69817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4.1</a:t>
            </a:r>
            <a:r>
              <a:rPr lang="ja-JP" altLang="en-US" dirty="0"/>
              <a:t>　</a:t>
            </a:r>
            <a:r>
              <a:rPr lang="en-US" altLang="ja-JP" dirty="0"/>
              <a:t>Zabbix</a:t>
            </a:r>
            <a:r>
              <a:rPr lang="ja-JP" altLang="en-US" dirty="0"/>
              <a:t>の設定　</a:t>
            </a:r>
            <a:r>
              <a:rPr lang="en-US" altLang="ja-JP" dirty="0"/>
              <a:t>※</a:t>
            </a:r>
            <a:r>
              <a:rPr lang="ja-JP" altLang="en-US" dirty="0"/>
              <a:t>ホスト、アイテム</a:t>
            </a:r>
            <a:endParaRPr kumimoji="1" lang="ja-JP" altLang="en-US" dirty="0"/>
          </a:p>
        </p:txBody>
      </p:sp>
      <p:sp>
        <p:nvSpPr>
          <p:cNvPr id="7" name="コンテンツ プレースホルダー 6"/>
          <p:cNvSpPr>
            <a:spLocks noGrp="1"/>
          </p:cNvSpPr>
          <p:nvPr>
            <p:ph sz="quarter" idx="10"/>
          </p:nvPr>
        </p:nvSpPr>
        <p:spPr>
          <a:xfrm>
            <a:off x="239351" y="836712"/>
            <a:ext cx="8593030" cy="5616476"/>
          </a:xfrm>
        </p:spPr>
        <p:txBody>
          <a:bodyPr/>
          <a:lstStyle/>
          <a:p>
            <a:r>
              <a:rPr lang="en-US" altLang="ja-JP" dirty="0"/>
              <a:t>Zabbix</a:t>
            </a:r>
            <a:r>
              <a:rPr lang="ja-JP" altLang="en-US" dirty="0"/>
              <a:t>の設定</a:t>
            </a:r>
            <a:endParaRPr lang="en-US" altLang="ja-JP" dirty="0"/>
          </a:p>
          <a:p>
            <a:pPr marL="522900" lvl="1" indent="-342900">
              <a:buFont typeface="+mj-ea"/>
              <a:buAutoNum type="circleNumDbPlain"/>
            </a:pPr>
            <a:r>
              <a:rPr lang="en-US" altLang="ja-JP" dirty="0"/>
              <a:t>Zabbix</a:t>
            </a:r>
            <a:r>
              <a:rPr lang="ja-JP" altLang="en-US" dirty="0"/>
              <a:t>にログイン</a:t>
            </a:r>
            <a:endParaRPr lang="en-US" altLang="ja-JP" dirty="0"/>
          </a:p>
          <a:p>
            <a:pPr marL="522900" lvl="1" indent="-342900">
              <a:buFont typeface="+mj-ea"/>
              <a:buAutoNum type="circleNumDbPlain"/>
            </a:pPr>
            <a:r>
              <a:rPr lang="ja-JP" altLang="en-US" dirty="0"/>
              <a:t>ホストに「</a:t>
            </a:r>
            <a:r>
              <a:rPr lang="en-US" altLang="ja-JP" dirty="0"/>
              <a:t>Zabbix</a:t>
            </a:r>
            <a:r>
              <a:rPr lang="ja-JP" altLang="en-US" dirty="0"/>
              <a:t> </a:t>
            </a:r>
            <a:r>
              <a:rPr lang="en-US" altLang="ja-JP" dirty="0"/>
              <a:t>server</a:t>
            </a:r>
            <a:r>
              <a:rPr lang="ja-JP" altLang="en-US" dirty="0"/>
              <a:t>」を指定</a:t>
            </a:r>
            <a:endParaRPr lang="en-US" altLang="ja-JP" dirty="0"/>
          </a:p>
          <a:p>
            <a:pPr marL="522900" lvl="1" indent="-342900">
              <a:buFont typeface="+mj-ea"/>
              <a:buAutoNum type="circleNumDbPlain"/>
            </a:pPr>
            <a:r>
              <a:rPr lang="ja-JP" altLang="en-US" dirty="0"/>
              <a:t>アイテムに「</a:t>
            </a:r>
            <a:r>
              <a:rPr lang="en-US" altLang="ja-JP" dirty="0"/>
              <a:t>test.log</a:t>
            </a:r>
            <a:r>
              <a:rPr lang="ja-JP" altLang="en-US" dirty="0"/>
              <a:t>」ファイルを設定</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a:solidFill>
                    <a:schemeClr val="tx1"/>
                  </a:solidFill>
                  <a:latin typeface="+mn-ea"/>
                </a:rPr>
                <a:t>メールドライバ</a:t>
              </a: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33" name="角丸四角形 32"/>
            <p:cNvSpPr/>
            <p:nvPr/>
          </p:nvSpPr>
          <p:spPr bwMode="auto">
            <a:xfrm>
              <a:off x="6887346" y="27504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トリガーの設定</a:t>
              </a: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solidFill>
                  <a:latin typeface="+mn-ea"/>
                </a:rPr>
                <a:t>設定値のテスト　</a:t>
              </a:r>
              <a:r>
                <a:rPr lang="en-US" altLang="ja-JP" sz="900" b="1" spc="-150" dirty="0">
                  <a:solidFill>
                    <a:schemeClr val="tx1"/>
                  </a:solidFill>
                  <a:latin typeface="+mn-ea"/>
                </a:rPr>
                <a:t>※</a:t>
              </a:r>
              <a:r>
                <a:rPr lang="ja-JP" altLang="en-US" sz="900" b="1" spc="-150" dirty="0">
                  <a:solidFill>
                    <a:schemeClr val="tx1"/>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rgbClr val="FF0000"/>
                  </a:solidFill>
                  <a:latin typeface="+mn-ea"/>
                </a:rPr>
                <a:t>Zabbix</a:t>
              </a:r>
              <a:r>
                <a:rPr lang="ja-JP" altLang="en-US" sz="900" b="1" dirty="0">
                  <a:solidFill>
                    <a:srgbClr val="FF0000"/>
                  </a:solidFill>
                  <a:latin typeface="+mn-ea"/>
                </a:rPr>
                <a:t>の設定　</a:t>
              </a:r>
              <a:r>
                <a:rPr lang="en-US" altLang="ja-JP" sz="900" b="1" dirty="0">
                  <a:solidFill>
                    <a:srgbClr val="FF0000"/>
                  </a:solidFill>
                  <a:latin typeface="+mn-ea"/>
                </a:rPr>
                <a:t>※</a:t>
              </a:r>
              <a:r>
                <a:rPr lang="ja-JP" altLang="en-US" sz="900" b="1" dirty="0">
                  <a:solidFill>
                    <a:srgbClr val="FF0000"/>
                  </a:solidFill>
                  <a:latin typeface="+mn-ea"/>
                </a:rPr>
                <a:t>ホスト、アイテム</a:t>
              </a:r>
            </a:p>
          </p:txBody>
        </p:sp>
      </p:grpSp>
      <p:pic>
        <p:nvPicPr>
          <p:cNvPr id="4" name="図 3"/>
          <p:cNvPicPr>
            <a:picLocks noChangeAspect="1"/>
          </p:cNvPicPr>
          <p:nvPr/>
        </p:nvPicPr>
        <p:blipFill>
          <a:blip r:embed="rId2"/>
          <a:stretch>
            <a:fillRect/>
          </a:stretch>
        </p:blipFill>
        <p:spPr>
          <a:xfrm>
            <a:off x="968778" y="2233824"/>
            <a:ext cx="4191092" cy="4095967"/>
          </a:xfrm>
          <a:prstGeom prst="rect">
            <a:avLst/>
          </a:prstGeom>
        </p:spPr>
      </p:pic>
      <p:sp>
        <p:nvSpPr>
          <p:cNvPr id="37" name="角丸四角形 36"/>
          <p:cNvSpPr/>
          <p:nvPr/>
        </p:nvSpPr>
        <p:spPr bwMode="auto">
          <a:xfrm>
            <a:off x="1471918" y="2204050"/>
            <a:ext cx="549622" cy="186023"/>
          </a:xfrm>
          <a:prstGeom prst="roundRect">
            <a:avLst>
              <a:gd name="adj" fmla="val 5712"/>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 name="角丸四角形 37"/>
          <p:cNvSpPr/>
          <p:nvPr/>
        </p:nvSpPr>
        <p:spPr bwMode="auto">
          <a:xfrm>
            <a:off x="1179092" y="2619391"/>
            <a:ext cx="3009213" cy="3710400"/>
          </a:xfrm>
          <a:prstGeom prst="roundRect">
            <a:avLst>
              <a:gd name="adj" fmla="val 5712"/>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 4"/>
          <p:cNvSpPr/>
          <p:nvPr/>
        </p:nvSpPr>
        <p:spPr bwMode="auto">
          <a:xfrm>
            <a:off x="3512476" y="2780910"/>
            <a:ext cx="5140449" cy="3637076"/>
          </a:xfrm>
          <a:prstGeom prst="roundRect">
            <a:avLst>
              <a:gd name="adj" fmla="val 5712"/>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3" name="表 2"/>
          <p:cNvGraphicFramePr>
            <a:graphicFrameLocks noGrp="1"/>
          </p:cNvGraphicFramePr>
          <p:nvPr>
            <p:extLst>
              <p:ext uri="{D42A27DB-BD31-4B8C-83A1-F6EECF244321}">
                <p14:modId xmlns:p14="http://schemas.microsoft.com/office/powerpoint/2010/main" val="164223562"/>
              </p:ext>
            </p:extLst>
          </p:nvPr>
        </p:nvGraphicFramePr>
        <p:xfrm>
          <a:off x="3647854" y="2916229"/>
          <a:ext cx="4896486" cy="3337560"/>
        </p:xfrm>
        <a:graphic>
          <a:graphicData uri="http://schemas.openxmlformats.org/drawingml/2006/table">
            <a:tbl>
              <a:tblPr firstRow="1" bandRow="1">
                <a:tableStyleId>{5C22544A-7EE6-4342-B048-85BDC9FD1C3A}</a:tableStyleId>
              </a:tblPr>
              <a:tblGrid>
                <a:gridCol w="1664018">
                  <a:extLst>
                    <a:ext uri="{9D8B030D-6E8A-4147-A177-3AD203B41FA5}">
                      <a16:colId xmlns:a16="http://schemas.microsoft.com/office/drawing/2014/main" val="2078170708"/>
                    </a:ext>
                  </a:extLst>
                </a:gridCol>
                <a:gridCol w="3232468">
                  <a:extLst>
                    <a:ext uri="{9D8B030D-6E8A-4147-A177-3AD203B41FA5}">
                      <a16:colId xmlns:a16="http://schemas.microsoft.com/office/drawing/2014/main" val="1530523492"/>
                    </a:ext>
                  </a:extLst>
                </a:gridCol>
              </a:tblGrid>
              <a:tr h="370840">
                <a:tc gridSpan="2">
                  <a:txBody>
                    <a:bodyPr/>
                    <a:lstStyle/>
                    <a:p>
                      <a:r>
                        <a:rPr kumimoji="1" lang="ja-JP" altLang="en-US" sz="1400" dirty="0">
                          <a:solidFill>
                            <a:schemeClr val="tx1"/>
                          </a:solidFill>
                          <a:latin typeface="+mn-lt"/>
                        </a:rPr>
                        <a:t>　「アイテムの作成」にて以下を設定</a:t>
                      </a:r>
                    </a:p>
                  </a:txBody>
                  <a:tcPr>
                    <a:lnL w="12700" cmpd="sng">
                      <a:noFill/>
                    </a:lnL>
                    <a:lnR w="12700" cmpd="sng">
                      <a:noFill/>
                    </a:lnR>
                    <a:lnT w="12700" cmpd="sng">
                      <a:noFill/>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extLst>
                  <a:ext uri="{0D108BD9-81ED-4DB2-BD59-A6C34878D82A}">
                    <a16:rowId xmlns:a16="http://schemas.microsoft.com/office/drawing/2014/main" val="2769152559"/>
                  </a:ext>
                </a:extLst>
              </a:tr>
              <a:tr h="370840">
                <a:tc>
                  <a:txBody>
                    <a:bodyPr/>
                    <a:lstStyle/>
                    <a:p>
                      <a:r>
                        <a:rPr kumimoji="1" lang="ja-JP" altLang="en-US" sz="1400" b="1" dirty="0">
                          <a:solidFill>
                            <a:schemeClr val="bg1"/>
                          </a:solidFill>
                          <a:latin typeface="+mn-lt"/>
                        </a:rPr>
                        <a:t>名前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（任意の文字列）</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a:solidFill>
                            <a:schemeClr val="bg1"/>
                          </a:solidFill>
                          <a:latin typeface="+mn-lt"/>
                        </a:rPr>
                        <a:t>タイプ</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Zabbix</a:t>
                      </a:r>
                      <a:r>
                        <a:rPr kumimoji="1" lang="ja-JP" altLang="en-US" sz="1400" dirty="0">
                          <a:solidFill>
                            <a:schemeClr val="tx1"/>
                          </a:solidFill>
                          <a:latin typeface="+mn-lt"/>
                        </a:rPr>
                        <a:t>エージェント</a:t>
                      </a:r>
                      <a:r>
                        <a:rPr kumimoji="1" lang="en-US" altLang="ja-JP" sz="1400" dirty="0">
                          <a:solidFill>
                            <a:schemeClr val="tx1"/>
                          </a:solidFill>
                          <a:latin typeface="+mn-lt"/>
                        </a:rPr>
                        <a:t>(</a:t>
                      </a:r>
                      <a:r>
                        <a:rPr kumimoji="1" lang="ja-JP" altLang="en-US" sz="1400" dirty="0">
                          <a:solidFill>
                            <a:schemeClr val="tx1"/>
                          </a:solidFill>
                          <a:latin typeface="+mn-lt"/>
                        </a:rPr>
                        <a:t>アクティブ</a:t>
                      </a:r>
                      <a:r>
                        <a:rPr kumimoji="1" lang="en-US" altLang="ja-JP" sz="1400" dirty="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370840">
                <a:tc>
                  <a:txBody>
                    <a:bodyPr/>
                    <a:lstStyle/>
                    <a:p>
                      <a:r>
                        <a:rPr kumimoji="1" lang="ja-JP" altLang="en-US" sz="1400" b="1" dirty="0">
                          <a:solidFill>
                            <a:schemeClr val="bg1"/>
                          </a:solidFill>
                          <a:latin typeface="+mn-lt"/>
                        </a:rPr>
                        <a:t>キー</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log[</a:t>
                      </a:r>
                      <a:r>
                        <a:rPr kumimoji="1" lang="ja-JP" altLang="en-US" sz="1400" dirty="0">
                          <a:solidFill>
                            <a:schemeClr val="tx1"/>
                          </a:solidFill>
                          <a:latin typeface="+mn-lt"/>
                        </a:rPr>
                        <a:t>（ログファイルの</a:t>
                      </a:r>
                      <a:r>
                        <a:rPr kumimoji="1" lang="en-US" altLang="ja-JP" sz="1400" dirty="0">
                          <a:solidFill>
                            <a:schemeClr val="tx1"/>
                          </a:solidFill>
                          <a:latin typeface="+mn-lt"/>
                        </a:rPr>
                        <a:t>path</a:t>
                      </a:r>
                      <a:r>
                        <a:rPr kumimoji="1" lang="ja-JP" altLang="en-US" sz="1400" dirty="0">
                          <a:solidFill>
                            <a:schemeClr val="tx1"/>
                          </a:solidFill>
                          <a:latin typeface="+mn-lt"/>
                        </a:rPr>
                        <a:t>）</a:t>
                      </a:r>
                      <a:r>
                        <a:rPr kumimoji="1" lang="en-US" altLang="ja-JP" sz="1400" dirty="0">
                          <a:solidFill>
                            <a:schemeClr val="tx1"/>
                          </a:solidFill>
                          <a:latin typeface="+mn-lt"/>
                        </a:rPr>
                        <a:t>,,,,skip]</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r h="370840">
                <a:tc>
                  <a:txBody>
                    <a:bodyPr/>
                    <a:lstStyle/>
                    <a:p>
                      <a:r>
                        <a:rPr kumimoji="1" lang="ja-JP" altLang="en-US" sz="1400" b="1" dirty="0">
                          <a:solidFill>
                            <a:schemeClr val="bg1"/>
                          </a:solidFill>
                          <a:latin typeface="+mn-lt"/>
                        </a:rPr>
                        <a:t>データ型</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ログ</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262024"/>
                  </a:ext>
                </a:extLst>
              </a:tr>
              <a:tr h="370840">
                <a:tc>
                  <a:txBody>
                    <a:bodyPr/>
                    <a:lstStyle/>
                    <a:p>
                      <a:r>
                        <a:rPr kumimoji="1" lang="ja-JP" altLang="en-US" sz="1400" b="1" dirty="0">
                          <a:solidFill>
                            <a:schemeClr val="bg1"/>
                          </a:solidFill>
                          <a:latin typeface="+mn-lt"/>
                        </a:rPr>
                        <a:t>監視間隔</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（任意の数値）</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8268882"/>
                  </a:ext>
                </a:extLst>
              </a:tr>
              <a:tr h="370840">
                <a:tc>
                  <a:txBody>
                    <a:bodyPr/>
                    <a:lstStyle/>
                    <a:p>
                      <a:r>
                        <a:rPr kumimoji="1" lang="ja-JP" altLang="en-US" sz="1400" b="1" dirty="0">
                          <a:solidFill>
                            <a:schemeClr val="bg1"/>
                          </a:solidFill>
                          <a:latin typeface="+mn-lt"/>
                        </a:rPr>
                        <a:t>ログの時間形式</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a:t>
                      </a:r>
                      <a:r>
                        <a:rPr kumimoji="1" lang="en-US" altLang="ja-JP" sz="1400" dirty="0" err="1">
                          <a:solidFill>
                            <a:schemeClr val="tx1"/>
                          </a:solidFill>
                          <a:latin typeface="+mn-lt"/>
                        </a:rPr>
                        <a:t>yyyy</a:t>
                      </a:r>
                      <a:r>
                        <a:rPr kumimoji="1" lang="en-US" altLang="ja-JP" sz="1400" dirty="0">
                          <a:solidFill>
                            <a:schemeClr val="tx1"/>
                          </a:solidFill>
                          <a:latin typeface="+mn-lt"/>
                        </a:rPr>
                        <a:t>-MM-</a:t>
                      </a:r>
                      <a:r>
                        <a:rPr kumimoji="1" lang="en-US" altLang="ja-JP" sz="1400" dirty="0" err="1">
                          <a:solidFill>
                            <a:schemeClr val="tx1"/>
                          </a:solidFill>
                          <a:latin typeface="+mn-lt"/>
                        </a:rPr>
                        <a:t>dd</a:t>
                      </a:r>
                      <a:r>
                        <a:rPr kumimoji="1" lang="en-US" altLang="ja-JP" sz="1400" dirty="0">
                          <a:solidFill>
                            <a:schemeClr val="tx1"/>
                          </a:solidFill>
                          <a:latin typeface="+mn-lt"/>
                        </a:rPr>
                        <a:t> </a:t>
                      </a:r>
                      <a:r>
                        <a:rPr kumimoji="1" lang="en-US" altLang="ja-JP" sz="1400" dirty="0" err="1">
                          <a:solidFill>
                            <a:schemeClr val="tx1"/>
                          </a:solidFill>
                          <a:latin typeface="+mn-lt"/>
                        </a:rPr>
                        <a:t>hh:mm:ss</a:t>
                      </a:r>
                      <a:r>
                        <a:rPr kumimoji="1" lang="en-US" altLang="ja-JP" sz="1400" dirty="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1320264"/>
                  </a:ext>
                </a:extLst>
              </a:tr>
              <a:tr h="370840">
                <a:tc>
                  <a:txBody>
                    <a:bodyPr/>
                    <a:lstStyle/>
                    <a:p>
                      <a:r>
                        <a:rPr kumimoji="1" lang="ja-JP" altLang="en-US" sz="1400" b="1" dirty="0">
                          <a:solidFill>
                            <a:schemeClr val="bg1"/>
                          </a:solidFill>
                          <a:latin typeface="+mn-lt"/>
                        </a:rPr>
                        <a:t>アプリケーション</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a:t>
                      </a:r>
                      <a:r>
                        <a:rPr kumimoji="1" lang="en-US" altLang="ja-JP" sz="1400" dirty="0">
                          <a:solidFill>
                            <a:schemeClr val="tx1"/>
                          </a:solidFill>
                          <a:latin typeface="+mn-lt"/>
                        </a:rPr>
                        <a:t>-</a:t>
                      </a:r>
                      <a:r>
                        <a:rPr kumimoji="1" lang="ja-JP" altLang="en-US" sz="1400" dirty="0">
                          <a:solidFill>
                            <a:schemeClr val="tx1"/>
                          </a:solidFill>
                          <a:latin typeface="+mn-lt"/>
                        </a:rPr>
                        <a:t>なし</a:t>
                      </a:r>
                      <a:r>
                        <a:rPr kumimoji="1" lang="en-US" altLang="ja-JP" sz="1400" dirty="0">
                          <a:solidFill>
                            <a:schemeClr val="tx1"/>
                          </a:solidFill>
                          <a:latin typeface="+mn-lt"/>
                        </a:rPr>
                        <a:t>-</a:t>
                      </a:r>
                      <a:r>
                        <a:rPr kumimoji="1" lang="ja-JP" altLang="en-US" sz="1400" dirty="0">
                          <a:solidFill>
                            <a:schemeClr val="tx1"/>
                          </a:solidFill>
                          <a:latin typeface="+mn-lt"/>
                        </a:rPr>
                        <a:t>」を選択</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a:solidFill>
                            <a:schemeClr val="bg1"/>
                          </a:solidFill>
                          <a:latin typeface="+mn-lt"/>
                        </a:rPr>
                        <a:t>有効</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チェックする</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
        <p:nvSpPr>
          <p:cNvPr id="10" name="円形吹き出し 9"/>
          <p:cNvSpPr/>
          <p:nvPr/>
        </p:nvSpPr>
        <p:spPr bwMode="auto">
          <a:xfrm>
            <a:off x="3512475" y="2775263"/>
            <a:ext cx="360000" cy="360000"/>
          </a:xfrm>
          <a:prstGeom prst="wedgeEllipseCallout">
            <a:avLst>
              <a:gd name="adj1" fmla="val -100148"/>
              <a:gd name="adj2" fmla="val -32872"/>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39" name="円形吹き出し 38"/>
          <p:cNvSpPr/>
          <p:nvPr/>
        </p:nvSpPr>
        <p:spPr bwMode="auto">
          <a:xfrm>
            <a:off x="2207460" y="2176608"/>
            <a:ext cx="360000" cy="360000"/>
          </a:xfrm>
          <a:prstGeom prst="wedgeEllipseCallout">
            <a:avLst>
              <a:gd name="adj1" fmla="val -134890"/>
              <a:gd name="adj2" fmla="val -21194"/>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graphicFrame>
        <p:nvGraphicFramePr>
          <p:cNvPr id="40" name="表 39"/>
          <p:cNvGraphicFramePr>
            <a:graphicFrameLocks noGrp="1"/>
          </p:cNvGraphicFramePr>
          <p:nvPr>
            <p:extLst>
              <p:ext uri="{D42A27DB-BD31-4B8C-83A1-F6EECF244321}">
                <p14:modId xmlns:p14="http://schemas.microsoft.com/office/powerpoint/2010/main" val="2258675567"/>
              </p:ext>
            </p:extLst>
          </p:nvPr>
        </p:nvGraphicFramePr>
        <p:xfrm>
          <a:off x="8826115" y="4869200"/>
          <a:ext cx="2886665" cy="151221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8385">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13929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lang="en-US" altLang="ja-JP" sz="1300" dirty="0"/>
                        <a:t>Zabbix</a:t>
                      </a:r>
                      <a:r>
                        <a:rPr lang="ja-JP" altLang="en-US" sz="1300" dirty="0"/>
                        <a:t>のインストールおよび各種必要な設定については公式ドキュメントをご参照ください。</a:t>
                      </a:r>
                      <a:endParaRPr lang="en-US" altLang="ja-JP" sz="1300" dirty="0"/>
                    </a:p>
                    <a:p>
                      <a:r>
                        <a:rPr kumimoji="1" lang="ja-JP" altLang="en-US" sz="1300" dirty="0">
                          <a:latin typeface="+mn-lt"/>
                        </a:rPr>
                        <a:t>アイテムの具体値については後述の</a:t>
                      </a:r>
                      <a:r>
                        <a:rPr kumimoji="1" lang="en-US" altLang="ja-JP" sz="1300" dirty="0">
                          <a:latin typeface="+mn-lt"/>
                        </a:rPr>
                        <a:t>&lt;</a:t>
                      </a:r>
                      <a:r>
                        <a:rPr kumimoji="1" lang="en-US" altLang="ja-JP" sz="1300" dirty="0">
                          <a:latin typeface="+mn-lt"/>
                          <a:hlinkClick r:id="rId3" action="ppaction://hlinksldjump"/>
                        </a:rPr>
                        <a:t>A.</a:t>
                      </a:r>
                      <a:r>
                        <a:rPr kumimoji="1" lang="ja-JP" altLang="en-US" sz="1300" dirty="0">
                          <a:latin typeface="+mn-lt"/>
                          <a:hlinkClick r:id="rId3" action="ppaction://hlinksldjump"/>
                        </a:rPr>
                        <a:t>付録</a:t>
                      </a:r>
                      <a:r>
                        <a:rPr kumimoji="1" lang="en-US" altLang="ja-JP" sz="1300" dirty="0">
                          <a:latin typeface="+mn-lt"/>
                        </a:rPr>
                        <a:t>&gt;</a:t>
                      </a:r>
                      <a:r>
                        <a:rPr kumimoji="1" lang="ja-JP" altLang="en-US" sz="1300" dirty="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173293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4.2</a:t>
            </a:r>
            <a:r>
              <a:rPr lang="ja-JP" altLang="en-US" dirty="0"/>
              <a:t>　トリガーの設定</a:t>
            </a:r>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a:t>ホスト「</a:t>
            </a:r>
            <a:r>
              <a:rPr lang="en-US" altLang="ja-JP" dirty="0"/>
              <a:t>Zabbix</a:t>
            </a:r>
            <a:r>
              <a:rPr lang="ja-JP" altLang="en-US" dirty="0"/>
              <a:t> </a:t>
            </a:r>
            <a:r>
              <a:rPr lang="en-US" altLang="ja-JP" dirty="0"/>
              <a:t>server</a:t>
            </a:r>
            <a:r>
              <a:rPr lang="ja-JP" altLang="en-US" dirty="0"/>
              <a:t>」にトリガーを設定する</a:t>
            </a:r>
            <a:endParaRPr lang="en-US" altLang="ja-JP" dirty="0"/>
          </a:p>
          <a:p>
            <a:pPr marL="522900" lvl="1" indent="-342900">
              <a:buFont typeface="+mj-ea"/>
              <a:buAutoNum type="circleNumDbPlain"/>
            </a:pPr>
            <a:r>
              <a:rPr lang="ja-JP" altLang="en-US" dirty="0"/>
              <a:t>ホストに「</a:t>
            </a:r>
            <a:r>
              <a:rPr lang="en-US" altLang="ja-JP" dirty="0"/>
              <a:t>Zabbix</a:t>
            </a:r>
            <a:r>
              <a:rPr lang="ja-JP" altLang="en-US" dirty="0"/>
              <a:t> </a:t>
            </a:r>
            <a:r>
              <a:rPr lang="en-US" altLang="ja-JP" dirty="0"/>
              <a:t>server</a:t>
            </a:r>
            <a:r>
              <a:rPr lang="ja-JP" altLang="en-US" dirty="0"/>
              <a:t>」を指定</a:t>
            </a:r>
            <a:endParaRPr lang="en-US" altLang="ja-JP" dirty="0"/>
          </a:p>
          <a:p>
            <a:pPr marL="522900" lvl="1" indent="-342900">
              <a:buFont typeface="+mj-ea"/>
              <a:buAutoNum type="circleNumDbPlain"/>
            </a:pPr>
            <a:r>
              <a:rPr lang="ja-JP" altLang="en-US" dirty="0"/>
              <a:t>トリガーに「</a:t>
            </a:r>
            <a:r>
              <a:rPr lang="en-US" altLang="ja-JP" dirty="0"/>
              <a:t>WARNING log alert</a:t>
            </a:r>
            <a:r>
              <a:rPr lang="ja-JP" altLang="en-US" dirty="0"/>
              <a:t>」を指定</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a:solidFill>
                    <a:schemeClr val="tx1"/>
                  </a:solidFill>
                  <a:latin typeface="+mn-ea"/>
                </a:rPr>
                <a:t>メールドライバ</a:t>
              </a: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33" name="角丸四角形 32"/>
            <p:cNvSpPr/>
            <p:nvPr/>
          </p:nvSpPr>
          <p:spPr bwMode="auto">
            <a:xfrm>
              <a:off x="6887346" y="275044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トリガーの設定</a:t>
              </a: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solidFill>
                  <a:latin typeface="+mn-ea"/>
                </a:rPr>
                <a:t>設定値のテスト　</a:t>
              </a:r>
              <a:r>
                <a:rPr lang="en-US" altLang="ja-JP" sz="900" b="1" spc="-150" dirty="0">
                  <a:solidFill>
                    <a:schemeClr val="tx1"/>
                  </a:solidFill>
                  <a:latin typeface="+mn-ea"/>
                </a:rPr>
                <a:t>※</a:t>
              </a:r>
              <a:r>
                <a:rPr lang="ja-JP" altLang="en-US" sz="900" b="1" spc="-150" dirty="0">
                  <a:solidFill>
                    <a:schemeClr val="tx1"/>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pic>
        <p:nvPicPr>
          <p:cNvPr id="3" name="図 2"/>
          <p:cNvPicPr>
            <a:picLocks noChangeAspect="1"/>
          </p:cNvPicPr>
          <p:nvPr/>
        </p:nvPicPr>
        <p:blipFill>
          <a:blip r:embed="rId2"/>
          <a:stretch>
            <a:fillRect/>
          </a:stretch>
        </p:blipFill>
        <p:spPr>
          <a:xfrm>
            <a:off x="752720" y="1980528"/>
            <a:ext cx="5384169" cy="4260805"/>
          </a:xfrm>
          <a:prstGeom prst="rect">
            <a:avLst/>
          </a:prstGeom>
        </p:spPr>
      </p:pic>
      <p:sp>
        <p:nvSpPr>
          <p:cNvPr id="37" name="角丸四角形 36"/>
          <p:cNvSpPr/>
          <p:nvPr/>
        </p:nvSpPr>
        <p:spPr bwMode="auto">
          <a:xfrm>
            <a:off x="1404143" y="1965558"/>
            <a:ext cx="549622" cy="186023"/>
          </a:xfrm>
          <a:prstGeom prst="roundRect">
            <a:avLst>
              <a:gd name="adj" fmla="val 5712"/>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 name="円形吹き出し 37"/>
          <p:cNvSpPr/>
          <p:nvPr/>
        </p:nvSpPr>
        <p:spPr bwMode="auto">
          <a:xfrm>
            <a:off x="2127400" y="1965558"/>
            <a:ext cx="360000" cy="360000"/>
          </a:xfrm>
          <a:prstGeom prst="wedgeEllipseCallout">
            <a:avLst>
              <a:gd name="adj1" fmla="val -99856"/>
              <a:gd name="adj2" fmla="val -27811"/>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39" name="角丸四角形 38"/>
          <p:cNvSpPr/>
          <p:nvPr/>
        </p:nvSpPr>
        <p:spPr bwMode="auto">
          <a:xfrm>
            <a:off x="983290" y="2479705"/>
            <a:ext cx="5099822" cy="3761628"/>
          </a:xfrm>
          <a:prstGeom prst="roundRect">
            <a:avLst>
              <a:gd name="adj" fmla="val 5712"/>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 name="角丸四角形 39"/>
          <p:cNvSpPr/>
          <p:nvPr/>
        </p:nvSpPr>
        <p:spPr bwMode="auto">
          <a:xfrm>
            <a:off x="3349906" y="2132819"/>
            <a:ext cx="5194434" cy="3996000"/>
          </a:xfrm>
          <a:prstGeom prst="roundRect">
            <a:avLst>
              <a:gd name="adj" fmla="val 5712"/>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41" name="表 40"/>
          <p:cNvGraphicFramePr>
            <a:graphicFrameLocks noGrp="1"/>
          </p:cNvGraphicFramePr>
          <p:nvPr>
            <p:extLst>
              <p:ext uri="{D42A27DB-BD31-4B8C-83A1-F6EECF244321}">
                <p14:modId xmlns:p14="http://schemas.microsoft.com/office/powerpoint/2010/main" val="685439999"/>
              </p:ext>
            </p:extLst>
          </p:nvPr>
        </p:nvGraphicFramePr>
        <p:xfrm>
          <a:off x="3491575" y="2356608"/>
          <a:ext cx="4915018" cy="3657600"/>
        </p:xfrm>
        <a:graphic>
          <a:graphicData uri="http://schemas.openxmlformats.org/drawingml/2006/table">
            <a:tbl>
              <a:tblPr firstRow="1" bandRow="1">
                <a:tableStyleId>{5C22544A-7EE6-4342-B048-85BDC9FD1C3A}</a:tableStyleId>
              </a:tblPr>
              <a:tblGrid>
                <a:gridCol w="775018">
                  <a:extLst>
                    <a:ext uri="{9D8B030D-6E8A-4147-A177-3AD203B41FA5}">
                      <a16:colId xmlns:a16="http://schemas.microsoft.com/office/drawing/2014/main" val="2078170708"/>
                    </a:ext>
                  </a:extLst>
                </a:gridCol>
                <a:gridCol w="4140000">
                  <a:extLst>
                    <a:ext uri="{9D8B030D-6E8A-4147-A177-3AD203B41FA5}">
                      <a16:colId xmlns:a16="http://schemas.microsoft.com/office/drawing/2014/main" val="1530523492"/>
                    </a:ext>
                  </a:extLst>
                </a:gridCol>
              </a:tblGrid>
              <a:tr h="249807">
                <a:tc gridSpan="2">
                  <a:txBody>
                    <a:bodyPr/>
                    <a:lstStyle/>
                    <a:p>
                      <a:r>
                        <a:rPr kumimoji="1" lang="ja-JP" altLang="en-US" sz="1400" dirty="0">
                          <a:solidFill>
                            <a:schemeClr val="tx1"/>
                          </a:solidFill>
                          <a:latin typeface="+mn-lt"/>
                        </a:rPr>
                        <a:t>　　「トリガーの作成」にて以下を設定</a:t>
                      </a:r>
                    </a:p>
                  </a:txBody>
                  <a:tcPr>
                    <a:lnL w="12700" cmpd="sng">
                      <a:noFill/>
                    </a:lnL>
                    <a:lnR w="12700" cmpd="sng">
                      <a:noFill/>
                    </a:lnR>
                    <a:lnT w="12700" cmpd="sng">
                      <a:noFill/>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extLst>
                  <a:ext uri="{0D108BD9-81ED-4DB2-BD59-A6C34878D82A}">
                    <a16:rowId xmlns:a16="http://schemas.microsoft.com/office/drawing/2014/main" val="2769152559"/>
                  </a:ext>
                </a:extLst>
              </a:tr>
              <a:tr h="249807">
                <a:tc>
                  <a:txBody>
                    <a:bodyPr/>
                    <a:lstStyle/>
                    <a:p>
                      <a:r>
                        <a:rPr kumimoji="1" lang="ja-JP" altLang="en-US" sz="1400" b="1" dirty="0">
                          <a:solidFill>
                            <a:schemeClr val="bg1"/>
                          </a:solidFill>
                          <a:latin typeface="+mn-lt"/>
                        </a:rPr>
                        <a:t>名前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WARNING log alert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249807">
                <a:tc>
                  <a:txBody>
                    <a:bodyPr/>
                    <a:lstStyle/>
                    <a:p>
                      <a:r>
                        <a:rPr kumimoji="1" lang="ja-JP" altLang="en-US" sz="1400" b="1" dirty="0">
                          <a:solidFill>
                            <a:schemeClr val="bg1"/>
                          </a:solidFill>
                          <a:latin typeface="+mn-lt"/>
                        </a:rPr>
                        <a:t>深刻度</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軽度の障害</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6370878"/>
                  </a:ext>
                </a:extLst>
              </a:tr>
              <a:tr h="1998458">
                <a:tc>
                  <a:txBody>
                    <a:bodyPr/>
                    <a:lstStyle/>
                    <a:p>
                      <a:r>
                        <a:rPr kumimoji="1" lang="ja-JP" altLang="en-US" sz="1400" b="1" dirty="0">
                          <a:solidFill>
                            <a:schemeClr val="bg1"/>
                          </a:solidFill>
                          <a:latin typeface="+mn-lt"/>
                        </a:rPr>
                        <a:t>条件式</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{Zabbix </a:t>
                      </a:r>
                      <a:r>
                        <a:rPr kumimoji="1" lang="en-US" altLang="ja-JP" sz="1400" dirty="0" err="1">
                          <a:solidFill>
                            <a:schemeClr val="tx1"/>
                          </a:solidFill>
                          <a:latin typeface="+mn-lt"/>
                        </a:rPr>
                        <a:t>server:log</a:t>
                      </a:r>
                      <a:r>
                        <a:rPr kumimoji="1" lang="en-US" altLang="ja-JP" sz="1400" dirty="0">
                          <a:solidFill>
                            <a:schemeClr val="tx1"/>
                          </a:solidFill>
                          <a:latin typeface="+mn-lt"/>
                        </a:rPr>
                        <a:t>[/</a:t>
                      </a:r>
                      <a:r>
                        <a:rPr kumimoji="1" lang="en-US" altLang="ja-JP" sz="1400" dirty="0" err="1">
                          <a:solidFill>
                            <a:schemeClr val="tx1"/>
                          </a:solidFill>
                          <a:latin typeface="+mn-lt"/>
                        </a:rPr>
                        <a:t>var</a:t>
                      </a:r>
                      <a:r>
                        <a:rPr kumimoji="1" lang="en-US" altLang="ja-JP" sz="1400" dirty="0">
                          <a:solidFill>
                            <a:schemeClr val="tx1"/>
                          </a:solidFill>
                          <a:latin typeface="+mn-lt"/>
                        </a:rPr>
                        <a:t>/log/</a:t>
                      </a:r>
                      <a:r>
                        <a:rPr kumimoji="1" lang="en-US" altLang="ja-JP" sz="1400" dirty="0" err="1">
                          <a:solidFill>
                            <a:schemeClr val="tx1"/>
                          </a:solidFill>
                          <a:latin typeface="+mn-lt"/>
                        </a:rPr>
                        <a:t>test_logs</a:t>
                      </a:r>
                      <a:r>
                        <a:rPr kumimoji="1" lang="en-US" altLang="ja-JP" sz="1400" dirty="0">
                          <a:solidFill>
                            <a:schemeClr val="tx1"/>
                          </a:solidFill>
                          <a:latin typeface="+mn-lt"/>
                        </a:rPr>
                        <a:t>/</a:t>
                      </a:r>
                      <a:r>
                        <a:rPr kumimoji="1" lang="en-US" altLang="ja-JP" sz="1400" dirty="0" err="1">
                          <a:solidFill>
                            <a:schemeClr val="tx1"/>
                          </a:solidFill>
                          <a:latin typeface="+mn-lt"/>
                        </a:rPr>
                        <a:t>test.log,,,,skip</a:t>
                      </a:r>
                      <a:r>
                        <a:rPr kumimoji="1" lang="en-US" altLang="ja-JP" sz="1400" dirty="0">
                          <a:solidFill>
                            <a:schemeClr val="tx1"/>
                          </a:solidFill>
                          <a:latin typeface="+mn-lt"/>
                        </a:rPr>
                        <a:t>].</a:t>
                      </a:r>
                      <a:r>
                        <a:rPr kumimoji="1" lang="en-US" altLang="ja-JP" sz="1400" dirty="0" err="1">
                          <a:solidFill>
                            <a:schemeClr val="tx1"/>
                          </a:solidFill>
                          <a:latin typeface="+mn-lt"/>
                        </a:rPr>
                        <a:t>str</a:t>
                      </a:r>
                      <a:r>
                        <a:rPr kumimoji="1" lang="en-US" altLang="ja-JP" sz="1400" dirty="0">
                          <a:solidFill>
                            <a:schemeClr val="tx1"/>
                          </a:solidFill>
                          <a:latin typeface="+mn-lt"/>
                        </a:rPr>
                        <a:t>("WARNING")}=1</a:t>
                      </a:r>
                    </a:p>
                    <a:p>
                      <a:r>
                        <a:rPr kumimoji="1" lang="en-US" altLang="ja-JP" sz="1400" dirty="0">
                          <a:solidFill>
                            <a:schemeClr val="tx1"/>
                          </a:solidFill>
                          <a:latin typeface="+mn-lt"/>
                        </a:rPr>
                        <a:t>and</a:t>
                      </a:r>
                    </a:p>
                    <a:p>
                      <a:r>
                        <a:rPr kumimoji="1" lang="en-US" altLang="ja-JP" sz="1400" dirty="0">
                          <a:solidFill>
                            <a:schemeClr val="tx1"/>
                          </a:solidFill>
                          <a:latin typeface="+mn-lt"/>
                        </a:rPr>
                        <a:t>{Zabbix </a:t>
                      </a:r>
                      <a:r>
                        <a:rPr kumimoji="1" lang="en-US" altLang="ja-JP" sz="1400" dirty="0" err="1">
                          <a:solidFill>
                            <a:schemeClr val="tx1"/>
                          </a:solidFill>
                          <a:latin typeface="+mn-lt"/>
                        </a:rPr>
                        <a:t>server:log</a:t>
                      </a:r>
                      <a:r>
                        <a:rPr kumimoji="1" lang="en-US" altLang="ja-JP" sz="1400" dirty="0">
                          <a:solidFill>
                            <a:schemeClr val="tx1"/>
                          </a:solidFill>
                          <a:latin typeface="+mn-lt"/>
                        </a:rPr>
                        <a:t>[/</a:t>
                      </a:r>
                      <a:r>
                        <a:rPr kumimoji="1" lang="en-US" altLang="ja-JP" sz="1400" dirty="0" err="1">
                          <a:solidFill>
                            <a:schemeClr val="tx1"/>
                          </a:solidFill>
                          <a:latin typeface="+mn-lt"/>
                        </a:rPr>
                        <a:t>var</a:t>
                      </a:r>
                      <a:r>
                        <a:rPr kumimoji="1" lang="en-US" altLang="ja-JP" sz="1400" dirty="0">
                          <a:solidFill>
                            <a:schemeClr val="tx1"/>
                          </a:solidFill>
                          <a:latin typeface="+mn-lt"/>
                        </a:rPr>
                        <a:t>/log/</a:t>
                      </a:r>
                      <a:r>
                        <a:rPr kumimoji="1" lang="en-US" altLang="ja-JP" sz="1400" dirty="0" err="1">
                          <a:solidFill>
                            <a:schemeClr val="tx1"/>
                          </a:solidFill>
                          <a:latin typeface="+mn-lt"/>
                        </a:rPr>
                        <a:t>test_logs</a:t>
                      </a:r>
                      <a:r>
                        <a:rPr kumimoji="1" lang="en-US" altLang="ja-JP" sz="1400" dirty="0">
                          <a:solidFill>
                            <a:schemeClr val="tx1"/>
                          </a:solidFill>
                          <a:latin typeface="+mn-lt"/>
                        </a:rPr>
                        <a:t>/</a:t>
                      </a:r>
                      <a:r>
                        <a:rPr kumimoji="1" lang="en-US" altLang="ja-JP" sz="1400" dirty="0" err="1">
                          <a:solidFill>
                            <a:schemeClr val="tx1"/>
                          </a:solidFill>
                          <a:latin typeface="+mn-lt"/>
                        </a:rPr>
                        <a:t>test.log,,,,skip</a:t>
                      </a:r>
                      <a:r>
                        <a:rPr kumimoji="1" lang="en-US" altLang="ja-JP" sz="1400" dirty="0">
                          <a:solidFill>
                            <a:schemeClr val="tx1"/>
                          </a:solidFill>
                          <a:latin typeface="+mn-lt"/>
                        </a:rPr>
                        <a:t>].count(1h,"WARNING")}&gt;=1</a:t>
                      </a:r>
                    </a:p>
                    <a:p>
                      <a:r>
                        <a:rPr kumimoji="1" lang="en-US" altLang="ja-JP" sz="1400" dirty="0">
                          <a:solidFill>
                            <a:schemeClr val="tx1"/>
                          </a:solidFill>
                          <a:latin typeface="+mn-lt"/>
                        </a:rPr>
                        <a:t>and</a:t>
                      </a:r>
                    </a:p>
                    <a:p>
                      <a:r>
                        <a:rPr kumimoji="1" lang="en-US" altLang="ja-JP" sz="1400" dirty="0">
                          <a:solidFill>
                            <a:schemeClr val="tx1"/>
                          </a:solidFill>
                          <a:latin typeface="+mn-lt"/>
                        </a:rPr>
                        <a:t>{Zabbix </a:t>
                      </a:r>
                      <a:r>
                        <a:rPr kumimoji="1" lang="en-US" altLang="ja-JP" sz="1400" dirty="0" err="1">
                          <a:solidFill>
                            <a:schemeClr val="tx1"/>
                          </a:solidFill>
                          <a:latin typeface="+mn-lt"/>
                        </a:rPr>
                        <a:t>server:log</a:t>
                      </a:r>
                      <a:r>
                        <a:rPr kumimoji="1" lang="en-US" altLang="ja-JP" sz="1400" dirty="0">
                          <a:solidFill>
                            <a:schemeClr val="tx1"/>
                          </a:solidFill>
                          <a:latin typeface="+mn-lt"/>
                        </a:rPr>
                        <a:t>[/</a:t>
                      </a:r>
                      <a:r>
                        <a:rPr kumimoji="1" lang="en-US" altLang="ja-JP" sz="1400" dirty="0" err="1">
                          <a:solidFill>
                            <a:schemeClr val="tx1"/>
                          </a:solidFill>
                          <a:latin typeface="+mn-lt"/>
                        </a:rPr>
                        <a:t>var</a:t>
                      </a:r>
                      <a:r>
                        <a:rPr kumimoji="1" lang="en-US" altLang="ja-JP" sz="1400" dirty="0">
                          <a:solidFill>
                            <a:schemeClr val="tx1"/>
                          </a:solidFill>
                          <a:latin typeface="+mn-lt"/>
                        </a:rPr>
                        <a:t>/log/</a:t>
                      </a:r>
                      <a:r>
                        <a:rPr kumimoji="1" lang="en-US" altLang="ja-JP" sz="1400" dirty="0" err="1">
                          <a:solidFill>
                            <a:schemeClr val="tx1"/>
                          </a:solidFill>
                          <a:latin typeface="+mn-lt"/>
                        </a:rPr>
                        <a:t>test_logs</a:t>
                      </a:r>
                      <a:r>
                        <a:rPr kumimoji="1" lang="en-US" altLang="ja-JP" sz="1400" dirty="0">
                          <a:solidFill>
                            <a:schemeClr val="tx1"/>
                          </a:solidFill>
                          <a:latin typeface="+mn-lt"/>
                        </a:rPr>
                        <a:t>/</a:t>
                      </a:r>
                      <a:r>
                        <a:rPr kumimoji="1" lang="en-US" altLang="ja-JP" sz="1400" dirty="0" err="1">
                          <a:solidFill>
                            <a:schemeClr val="tx1"/>
                          </a:solidFill>
                          <a:latin typeface="+mn-lt"/>
                        </a:rPr>
                        <a:t>test.log,,,,skip</a:t>
                      </a:r>
                      <a:r>
                        <a:rPr kumimoji="1" lang="en-US" altLang="ja-JP" sz="1400" dirty="0">
                          <a:solidFill>
                            <a:schemeClr val="tx1"/>
                          </a:solidFill>
                          <a:latin typeface="+mn-lt"/>
                        </a:rPr>
                        <a:t>].</a:t>
                      </a:r>
                      <a:r>
                        <a:rPr kumimoji="1" lang="en-US" altLang="ja-JP" sz="1400" dirty="0" err="1">
                          <a:solidFill>
                            <a:schemeClr val="tx1"/>
                          </a:solidFill>
                          <a:latin typeface="+mn-lt"/>
                        </a:rPr>
                        <a:t>nodata</a:t>
                      </a:r>
                      <a:r>
                        <a:rPr kumimoji="1" lang="en-US" altLang="ja-JP" sz="1400" dirty="0">
                          <a:solidFill>
                            <a:schemeClr val="tx1"/>
                          </a:solidFill>
                          <a:latin typeface="+mn-lt"/>
                        </a:rPr>
                        <a:t>(10m)}=0</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249807">
                <a:tc>
                  <a:txBody>
                    <a:bodyPr/>
                    <a:lstStyle/>
                    <a:p>
                      <a:r>
                        <a:rPr kumimoji="1" lang="ja-JP" altLang="en-US" sz="1400" b="1" dirty="0">
                          <a:solidFill>
                            <a:schemeClr val="bg1"/>
                          </a:solidFill>
                          <a:latin typeface="+mn-lt"/>
                        </a:rPr>
                        <a:t>有効</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チェックする</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bl>
          </a:graphicData>
        </a:graphic>
      </p:graphicFrame>
      <p:sp>
        <p:nvSpPr>
          <p:cNvPr id="42" name="円形吹き出し 41"/>
          <p:cNvSpPr/>
          <p:nvPr/>
        </p:nvSpPr>
        <p:spPr bwMode="auto">
          <a:xfrm>
            <a:off x="3357457" y="2141870"/>
            <a:ext cx="360000" cy="360000"/>
          </a:xfrm>
          <a:prstGeom prst="wedgeEllipseCallout">
            <a:avLst>
              <a:gd name="adj1" fmla="val -105500"/>
              <a:gd name="adj2" fmla="val 68144"/>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graphicFrame>
        <p:nvGraphicFramePr>
          <p:cNvPr id="43" name="表 42"/>
          <p:cNvGraphicFramePr>
            <a:graphicFrameLocks noGrp="1"/>
          </p:cNvGraphicFramePr>
          <p:nvPr>
            <p:extLst>
              <p:ext uri="{D42A27DB-BD31-4B8C-83A1-F6EECF244321}">
                <p14:modId xmlns:p14="http://schemas.microsoft.com/office/powerpoint/2010/main" val="2336051406"/>
              </p:ext>
            </p:extLst>
          </p:nvPr>
        </p:nvGraphicFramePr>
        <p:xfrm>
          <a:off x="8829990" y="4869200"/>
          <a:ext cx="2882790" cy="14529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4510">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8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a:t>
                      </a:r>
                      <a:r>
                        <a:rPr kumimoji="1" lang="en-US" altLang="ja-JP" sz="1300" dirty="0">
                          <a:latin typeface="+mn-lt"/>
                        </a:rPr>
                        <a:t>1</a:t>
                      </a:r>
                      <a:r>
                        <a:rPr kumimoji="1" lang="ja-JP" altLang="en-US" sz="1300" dirty="0">
                          <a:latin typeface="+mn-lt"/>
                        </a:rPr>
                        <a:t>時間以内に</a:t>
                      </a:r>
                      <a:r>
                        <a:rPr kumimoji="1" lang="en-US" altLang="ja-JP" sz="1300" dirty="0">
                          <a:latin typeface="+mn-lt"/>
                        </a:rPr>
                        <a:t>”WARNING”</a:t>
                      </a:r>
                      <a:r>
                        <a:rPr kumimoji="1" lang="ja-JP" altLang="en-US" sz="1300" dirty="0">
                          <a:latin typeface="+mn-lt"/>
                        </a:rPr>
                        <a:t>という文字列が</a:t>
                      </a:r>
                      <a:r>
                        <a:rPr kumimoji="1" lang="en-US" altLang="ja-JP" sz="1300" dirty="0">
                          <a:latin typeface="+mn-lt"/>
                        </a:rPr>
                        <a:t>1</a:t>
                      </a:r>
                      <a:r>
                        <a:rPr kumimoji="1" lang="ja-JP" altLang="en-US" sz="1300" dirty="0">
                          <a:latin typeface="+mn-lt"/>
                        </a:rPr>
                        <a:t>回以上出たら正」「</a:t>
                      </a:r>
                      <a:r>
                        <a:rPr kumimoji="1" lang="en-US" altLang="ja-JP" sz="1300" dirty="0">
                          <a:latin typeface="+mn-lt"/>
                        </a:rPr>
                        <a:t>10</a:t>
                      </a:r>
                      <a:r>
                        <a:rPr kumimoji="1" lang="ja-JP" altLang="en-US" sz="1300" dirty="0">
                          <a:latin typeface="+mn-lt"/>
                        </a:rPr>
                        <a:t>分間データが無かったら偽」という条件式を記述</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45579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4.3</a:t>
            </a:r>
            <a:r>
              <a:rPr lang="ja-JP" altLang="en-US" dirty="0"/>
              <a:t>　設定値のテスト　</a:t>
            </a:r>
            <a:r>
              <a:rPr lang="en-US" altLang="ja-JP" dirty="0"/>
              <a:t>※</a:t>
            </a:r>
            <a:r>
              <a:rPr lang="ja-JP" altLang="en-US" dirty="0"/>
              <a:t>アラート発報</a:t>
            </a:r>
          </a:p>
        </p:txBody>
      </p:sp>
      <p:sp>
        <p:nvSpPr>
          <p:cNvPr id="7" name="コンテンツ プレースホルダー 6"/>
          <p:cNvSpPr>
            <a:spLocks noGrp="1"/>
          </p:cNvSpPr>
          <p:nvPr>
            <p:ph sz="quarter" idx="10"/>
          </p:nvPr>
        </p:nvSpPr>
        <p:spPr>
          <a:xfrm>
            <a:off x="239351" y="836712"/>
            <a:ext cx="8593030" cy="5616476"/>
          </a:xfrm>
        </p:spPr>
        <p:txBody>
          <a:bodyPr>
            <a:noAutofit/>
          </a:bodyPr>
          <a:lstStyle/>
          <a:p>
            <a:r>
              <a:rPr lang="en-US" altLang="ja-JP" dirty="0"/>
              <a:t>Zabbix</a:t>
            </a:r>
            <a:r>
              <a:rPr lang="ja-JP" altLang="en-US" dirty="0"/>
              <a:t>のダッシュボード画面にアラートが表示されることを確認する</a:t>
            </a:r>
            <a:endParaRPr lang="en-US" altLang="ja-JP" dirty="0"/>
          </a:p>
          <a:p>
            <a:pPr marL="522900" lvl="1" indent="-342900">
              <a:buFont typeface="+mj-ea"/>
              <a:buAutoNum type="circleNumDbPlain"/>
            </a:pPr>
            <a:r>
              <a:rPr lang="ja-JP" altLang="en-US" dirty="0"/>
              <a:t>「</a:t>
            </a:r>
            <a:r>
              <a:rPr lang="en-US" altLang="ja-JP" dirty="0"/>
              <a:t>test.log</a:t>
            </a:r>
            <a:r>
              <a:rPr lang="ja-JP" altLang="en-US" dirty="0"/>
              <a:t>」にログを追加する</a:t>
            </a:r>
            <a:endParaRPr lang="en-US" altLang="ja-JP" dirty="0"/>
          </a:p>
          <a:p>
            <a:pPr marL="522900" lvl="1" indent="-342900">
              <a:buFont typeface="+mj-ea"/>
              <a:buAutoNum type="circleNumDbPlain"/>
            </a:pPr>
            <a:r>
              <a:rPr lang="ja-JP" altLang="en-US" dirty="0"/>
              <a:t>ダッシュボードの表示を確認する</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sp>
        <p:nvSpPr>
          <p:cNvPr id="9" name="角丸四角形 8"/>
          <p:cNvSpPr/>
          <p:nvPr/>
        </p:nvSpPr>
        <p:spPr bwMode="auto">
          <a:xfrm>
            <a:off x="3316491" y="5695358"/>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a:solidFill>
                    <a:schemeClr val="tx1"/>
                  </a:solidFill>
                  <a:latin typeface="+mn-ea"/>
                </a:rPr>
                <a:t>メールドライバ</a:t>
              </a: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33" name="角丸四角形 32"/>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rgbClr val="FF0000"/>
                  </a:solidFill>
                  <a:latin typeface="+mn-ea"/>
                </a:rPr>
                <a:t>設定値のテスト　</a:t>
              </a:r>
              <a:r>
                <a:rPr lang="en-US" altLang="ja-JP" sz="900" b="1" spc="-150" dirty="0">
                  <a:solidFill>
                    <a:srgbClr val="FF0000"/>
                  </a:solidFill>
                  <a:latin typeface="+mn-ea"/>
                </a:rPr>
                <a:t>※</a:t>
              </a:r>
              <a:r>
                <a:rPr lang="ja-JP" altLang="en-US" sz="900" b="1" spc="-150" dirty="0">
                  <a:solidFill>
                    <a:srgbClr val="FF0000"/>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pic>
        <p:nvPicPr>
          <p:cNvPr id="3" name="図 2"/>
          <p:cNvPicPr>
            <a:picLocks noChangeAspect="1"/>
          </p:cNvPicPr>
          <p:nvPr/>
        </p:nvPicPr>
        <p:blipFill>
          <a:blip r:embed="rId2"/>
          <a:stretch>
            <a:fillRect/>
          </a:stretch>
        </p:blipFill>
        <p:spPr>
          <a:xfrm>
            <a:off x="797187" y="3861060"/>
            <a:ext cx="7695766" cy="956141"/>
          </a:xfrm>
          <a:prstGeom prst="rect">
            <a:avLst/>
          </a:prstGeom>
        </p:spPr>
      </p:pic>
      <p:graphicFrame>
        <p:nvGraphicFramePr>
          <p:cNvPr id="43" name="表 42"/>
          <p:cNvGraphicFramePr>
            <a:graphicFrameLocks noGrp="1"/>
          </p:cNvGraphicFramePr>
          <p:nvPr>
            <p:extLst>
              <p:ext uri="{D42A27DB-BD31-4B8C-83A1-F6EECF244321}">
                <p14:modId xmlns:p14="http://schemas.microsoft.com/office/powerpoint/2010/main" val="3186591741"/>
              </p:ext>
            </p:extLst>
          </p:nvPr>
        </p:nvGraphicFramePr>
        <p:xfrm>
          <a:off x="966458" y="2095079"/>
          <a:ext cx="5777632" cy="1469436"/>
        </p:xfrm>
        <a:graphic>
          <a:graphicData uri="http://schemas.openxmlformats.org/drawingml/2006/table">
            <a:tbl>
              <a:tblPr firstRow="1" bandRow="1">
                <a:tableStyleId>{5C22544A-7EE6-4342-B048-85BDC9FD1C3A}</a:tableStyleId>
              </a:tblPr>
              <a:tblGrid>
                <a:gridCol w="5777632">
                  <a:extLst>
                    <a:ext uri="{9D8B030D-6E8A-4147-A177-3AD203B41FA5}">
                      <a16:colId xmlns:a16="http://schemas.microsoft.com/office/drawing/2014/main" val="2031014680"/>
                    </a:ext>
                  </a:extLst>
                </a:gridCol>
              </a:tblGrid>
              <a:tr h="389436">
                <a:tc>
                  <a:txBody>
                    <a:bodyPr/>
                    <a:lstStyle/>
                    <a:p>
                      <a:r>
                        <a:rPr kumimoji="1" lang="ja-JP" altLang="en-US" sz="1400" b="0" dirty="0">
                          <a:solidFill>
                            <a:schemeClr val="tx1"/>
                          </a:solidFill>
                          <a:latin typeface="+mn-lt"/>
                        </a:rPr>
                        <a:t>　「</a:t>
                      </a:r>
                      <a:r>
                        <a:rPr kumimoji="1" lang="en-US" altLang="ja-JP" sz="1400" b="0" dirty="0">
                          <a:solidFill>
                            <a:schemeClr val="tx1"/>
                          </a:solidFill>
                          <a:latin typeface="+mn-lt"/>
                        </a:rPr>
                        <a:t>/var/log/test_logs/test.log</a:t>
                      </a:r>
                      <a:r>
                        <a:rPr kumimoji="1" lang="ja-JP" altLang="en-US" sz="1400" b="0" dirty="0">
                          <a:solidFill>
                            <a:schemeClr val="tx1"/>
                          </a:solidFill>
                          <a:latin typeface="+mn-lt"/>
                        </a:rPr>
                        <a:t>」にログを追加</a:t>
                      </a:r>
                    </a:p>
                  </a:txBody>
                  <a:tcPr anchor="ctr">
                    <a:solidFill>
                      <a:schemeClr val="bg1"/>
                    </a:solidFill>
                  </a:tcPr>
                </a:tc>
                <a:extLst>
                  <a:ext uri="{0D108BD9-81ED-4DB2-BD59-A6C34878D82A}">
                    <a16:rowId xmlns:a16="http://schemas.microsoft.com/office/drawing/2014/main" val="2131755815"/>
                  </a:ext>
                </a:extLst>
              </a:tr>
              <a:tr h="10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latin typeface="+mn-lt"/>
                        </a:rPr>
                        <a:t>echo "[2020-01-01 01:02:03] </a:t>
                      </a:r>
                      <a:r>
                        <a:rPr kumimoji="1" lang="en-US" altLang="ja-JP" sz="1400" dirty="0">
                          <a:solidFill>
                            <a:schemeClr val="bg1"/>
                          </a:solidFill>
                          <a:latin typeface="+mn-lt"/>
                        </a:rPr>
                        <a:t>INFO: DB</a:t>
                      </a:r>
                      <a:r>
                        <a:rPr kumimoji="1" lang="ja-JP" altLang="en-US" sz="1400" dirty="0">
                          <a:solidFill>
                            <a:schemeClr val="bg1"/>
                          </a:solidFill>
                          <a:latin typeface="+mn-lt"/>
                        </a:rPr>
                        <a:t>接続</a:t>
                      </a:r>
                      <a:r>
                        <a:rPr kumimoji="1" lang="en-US" altLang="ja-JP" sz="1400" b="0" dirty="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latin typeface="+mn-lt"/>
                        </a:rPr>
                        <a:t>echo "[2020-01-01 01:02:03] </a:t>
                      </a:r>
                      <a:r>
                        <a:rPr kumimoji="1" lang="en-US" altLang="ja-JP" sz="1400" dirty="0">
                          <a:solidFill>
                            <a:schemeClr val="bg1"/>
                          </a:solidFill>
                          <a:latin typeface="+mn-lt"/>
                        </a:rPr>
                        <a:t>INFO: DB</a:t>
                      </a:r>
                      <a:r>
                        <a:rPr kumimoji="1" lang="ja-JP" altLang="en-US" sz="1400" dirty="0">
                          <a:solidFill>
                            <a:schemeClr val="bg1"/>
                          </a:solidFill>
                          <a:latin typeface="+mn-lt"/>
                        </a:rPr>
                        <a:t>接続</a:t>
                      </a:r>
                      <a:r>
                        <a:rPr kumimoji="1" lang="en-US" altLang="ja-JP" sz="1400" b="0" dirty="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latin typeface="+mn-lt"/>
                        </a:rPr>
                        <a:t>echo "[2020-01-01 01:02:03] </a:t>
                      </a:r>
                      <a:r>
                        <a:rPr kumimoji="1" lang="en-US" altLang="ja-JP" sz="1400" dirty="0">
                          <a:solidFill>
                            <a:schemeClr val="bg1"/>
                          </a:solidFill>
                          <a:latin typeface="+mn-lt"/>
                        </a:rPr>
                        <a:t>INFO: DB</a:t>
                      </a:r>
                      <a:r>
                        <a:rPr kumimoji="1" lang="ja-JP" altLang="en-US" sz="1400" dirty="0">
                          <a:solidFill>
                            <a:schemeClr val="bg1"/>
                          </a:solidFill>
                          <a:latin typeface="+mn-lt"/>
                        </a:rPr>
                        <a:t>接続</a:t>
                      </a:r>
                      <a:r>
                        <a:rPr kumimoji="1" lang="en-US" altLang="ja-JP" sz="1400" b="0" dirty="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latin typeface="+mn-lt"/>
                        </a:rPr>
                        <a:t>echo “[2020-01-01 01:02:03] WARNING</a:t>
                      </a:r>
                      <a:r>
                        <a:rPr kumimoji="1" lang="en-US" altLang="ja-JP" sz="1400" dirty="0">
                          <a:solidFill>
                            <a:schemeClr val="bg1"/>
                          </a:solidFill>
                          <a:latin typeface="+mn-lt"/>
                        </a:rPr>
                        <a:t>: </a:t>
                      </a:r>
                      <a:r>
                        <a:rPr kumimoji="1" lang="ja-JP" altLang="en-US" sz="1400" dirty="0">
                          <a:solidFill>
                            <a:schemeClr val="bg1"/>
                          </a:solidFill>
                          <a:latin typeface="+mn-lt"/>
                        </a:rPr>
                        <a:t>接続失敗</a:t>
                      </a:r>
                      <a:r>
                        <a:rPr kumimoji="1" lang="en-US" altLang="ja-JP" sz="1400" b="0" dirty="0">
                          <a:solidFill>
                            <a:schemeClr val="bg1"/>
                          </a:solidFill>
                          <a:latin typeface="+mn-lt"/>
                        </a:rPr>
                        <a:t>" &gt;&gt; test.log</a:t>
                      </a:r>
                    </a:p>
                  </a:txBody>
                  <a:tcPr anchor="ctr">
                    <a:solidFill>
                      <a:schemeClr val="tx1"/>
                    </a:solidFill>
                  </a:tcPr>
                </a:tc>
                <a:extLst>
                  <a:ext uri="{0D108BD9-81ED-4DB2-BD59-A6C34878D82A}">
                    <a16:rowId xmlns:a16="http://schemas.microsoft.com/office/drawing/2014/main" val="345772336"/>
                  </a:ext>
                </a:extLst>
              </a:tr>
            </a:tbl>
          </a:graphicData>
        </a:graphic>
      </p:graphicFrame>
      <p:sp>
        <p:nvSpPr>
          <p:cNvPr id="4" name="角丸四角形 3"/>
          <p:cNvSpPr/>
          <p:nvPr/>
        </p:nvSpPr>
        <p:spPr bwMode="auto">
          <a:xfrm>
            <a:off x="797187" y="2021928"/>
            <a:ext cx="6090923" cy="1656000"/>
          </a:xfrm>
          <a:prstGeom prst="roundRect">
            <a:avLst>
              <a:gd name="adj" fmla="val 9696"/>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円形吹き出し 43"/>
          <p:cNvSpPr/>
          <p:nvPr/>
        </p:nvSpPr>
        <p:spPr bwMode="auto">
          <a:xfrm>
            <a:off x="797186" y="5030065"/>
            <a:ext cx="360000" cy="360000"/>
          </a:xfrm>
          <a:prstGeom prst="wedgeEllipseCallout">
            <a:avLst>
              <a:gd name="adj1" fmla="val 164459"/>
              <a:gd name="adj2" fmla="val -179141"/>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45" name="楕円 44"/>
          <p:cNvSpPr/>
          <p:nvPr/>
        </p:nvSpPr>
        <p:spPr bwMode="auto">
          <a:xfrm>
            <a:off x="787033" y="2025893"/>
            <a:ext cx="360000" cy="360000"/>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46" name="角丸四角形 45"/>
          <p:cNvSpPr/>
          <p:nvPr/>
        </p:nvSpPr>
        <p:spPr bwMode="auto">
          <a:xfrm>
            <a:off x="824030" y="5070313"/>
            <a:ext cx="3039662" cy="1319815"/>
          </a:xfrm>
          <a:prstGeom prst="roundRect">
            <a:avLst>
              <a:gd name="adj" fmla="val 14944"/>
            </a:avLst>
          </a:prstGeom>
          <a:no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ja-JP" altLang="en-US" sz="1600" dirty="0">
                <a:latin typeface="+mn-ea"/>
              </a:rPr>
              <a:t>　　</a:t>
            </a:r>
          </a:p>
        </p:txBody>
      </p:sp>
      <p:sp>
        <p:nvSpPr>
          <p:cNvPr id="5" name="正方形/長方形 4"/>
          <p:cNvSpPr/>
          <p:nvPr/>
        </p:nvSpPr>
        <p:spPr>
          <a:xfrm>
            <a:off x="1055300" y="5301260"/>
            <a:ext cx="2704850" cy="954107"/>
          </a:xfrm>
          <a:prstGeom prst="rect">
            <a:avLst/>
          </a:prstGeom>
        </p:spPr>
        <p:txBody>
          <a:bodyPr wrap="square">
            <a:spAutoFit/>
          </a:bodyPr>
          <a:lstStyle/>
          <a:p>
            <a:r>
              <a:rPr lang="ja-JP" altLang="en-US" sz="1400" dirty="0"/>
              <a:t>ホスト「</a:t>
            </a:r>
            <a:r>
              <a:rPr lang="en-US" altLang="ja-JP" sz="1400" dirty="0"/>
              <a:t>Zabbix</a:t>
            </a:r>
            <a:r>
              <a:rPr lang="ja-JP" altLang="en-US" sz="1400" dirty="0"/>
              <a:t> </a:t>
            </a:r>
            <a:r>
              <a:rPr lang="en-US" altLang="ja-JP" sz="1400" dirty="0"/>
              <a:t>server</a:t>
            </a:r>
            <a:r>
              <a:rPr lang="ja-JP" altLang="en-US" sz="1400" dirty="0"/>
              <a:t>」に作成したトリガー「</a:t>
            </a:r>
            <a:r>
              <a:rPr lang="en-US" altLang="ja-JP" sz="1400" dirty="0"/>
              <a:t>WARNING log alert</a:t>
            </a:r>
            <a:r>
              <a:rPr lang="ja-JP" altLang="en-US" sz="1400" dirty="0"/>
              <a:t>」がダッシュボード画面に表示されることを確認</a:t>
            </a:r>
          </a:p>
        </p:txBody>
      </p:sp>
      <p:sp>
        <p:nvSpPr>
          <p:cNvPr id="10" name="角丸四角形 9"/>
          <p:cNvSpPr/>
          <p:nvPr/>
        </p:nvSpPr>
        <p:spPr bwMode="auto">
          <a:xfrm>
            <a:off x="1631380" y="4340405"/>
            <a:ext cx="5904820" cy="323658"/>
          </a:xfrm>
          <a:prstGeom prst="round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47" name="表 46"/>
          <p:cNvGraphicFramePr>
            <a:graphicFrameLocks noGrp="1"/>
          </p:cNvGraphicFramePr>
          <p:nvPr>
            <p:extLst>
              <p:ext uri="{D42A27DB-BD31-4B8C-83A1-F6EECF244321}">
                <p14:modId xmlns:p14="http://schemas.microsoft.com/office/powerpoint/2010/main" val="684658849"/>
              </p:ext>
            </p:extLst>
          </p:nvPr>
        </p:nvGraphicFramePr>
        <p:xfrm>
          <a:off x="8789605" y="4950128"/>
          <a:ext cx="2882790" cy="14400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4510">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8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a:t>
                      </a:r>
                      <a:r>
                        <a:rPr kumimoji="1" lang="en-US" altLang="ja-JP" sz="1300" dirty="0">
                          <a:latin typeface="+mn-lt"/>
                        </a:rPr>
                        <a:t>10</a:t>
                      </a:r>
                      <a:r>
                        <a:rPr kumimoji="1" lang="ja-JP" altLang="en-US" sz="1300" dirty="0">
                          <a:latin typeface="+mn-lt"/>
                        </a:rPr>
                        <a:t>分間データが無かったら偽」という条件式に則り、</a:t>
                      </a:r>
                      <a:r>
                        <a:rPr kumimoji="1" lang="en-US" altLang="ja-JP" sz="1300" dirty="0">
                          <a:latin typeface="+mn-lt"/>
                        </a:rPr>
                        <a:t>10</a:t>
                      </a:r>
                      <a:r>
                        <a:rPr kumimoji="1" lang="ja-JP" altLang="en-US" sz="1300" dirty="0">
                          <a:latin typeface="+mn-lt"/>
                        </a:rPr>
                        <a:t>分後ダッシュボード上のアラートは表示されなくなります。</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3036135762"/>
              </p:ext>
            </p:extLst>
          </p:nvPr>
        </p:nvGraphicFramePr>
        <p:xfrm>
          <a:off x="4151730" y="4971180"/>
          <a:ext cx="4392610" cy="141023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184330">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502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「監視対象（ホスト）</a:t>
                      </a:r>
                      <a:r>
                        <a:rPr kumimoji="1" lang="en-US" altLang="ja-JP" sz="1300" dirty="0">
                          <a:latin typeface="+mn-lt"/>
                        </a:rPr>
                        <a:t>”Zabbix</a:t>
                      </a:r>
                      <a:r>
                        <a:rPr kumimoji="1" lang="ja-JP" altLang="en-US" sz="1300" dirty="0">
                          <a:latin typeface="+mn-lt"/>
                        </a:rPr>
                        <a:t> </a:t>
                      </a:r>
                      <a:r>
                        <a:rPr kumimoji="1" lang="en-US" altLang="ja-JP" sz="1300" dirty="0">
                          <a:latin typeface="+mn-lt"/>
                        </a:rPr>
                        <a:t>server”</a:t>
                      </a:r>
                      <a:r>
                        <a:rPr kumimoji="1" lang="ja-JP" altLang="en-US" sz="1300" dirty="0">
                          <a:latin typeface="+mn-lt"/>
                        </a:rPr>
                        <a:t>にトリガー名</a:t>
                      </a:r>
                      <a:r>
                        <a:rPr kumimoji="1" lang="en-US" altLang="ja-JP" sz="1300" dirty="0">
                          <a:latin typeface="+mn-lt"/>
                        </a:rPr>
                        <a:t>”WARNING”</a:t>
                      </a:r>
                      <a:r>
                        <a:rPr kumimoji="1" lang="ja-JP" altLang="en-US" sz="1300" dirty="0">
                          <a:latin typeface="+mn-lt"/>
                        </a:rPr>
                        <a:t>を含むアラートが上がった場合」という条件式を、後述する</a:t>
                      </a:r>
                      <a:r>
                        <a:rPr kumimoji="1" lang="en-US" altLang="ja-JP" sz="1300" dirty="0">
                          <a:latin typeface="+mn-lt"/>
                        </a:rPr>
                        <a:t>&lt;</a:t>
                      </a:r>
                      <a:r>
                        <a:rPr kumimoji="1" lang="en-US" altLang="ja-JP" sz="1300" dirty="0">
                          <a:latin typeface="+mn-lt"/>
                          <a:hlinkClick r:id="rId3" action="ppaction://hlinksldjump"/>
                        </a:rPr>
                        <a:t>5.3</a:t>
                      </a:r>
                      <a:r>
                        <a:rPr kumimoji="1" lang="ja-JP" altLang="en-US" sz="1300" dirty="0">
                          <a:latin typeface="+mn-lt"/>
                          <a:hlinkClick r:id="rId3" action="ppaction://hlinksldjump"/>
                        </a:rPr>
                        <a:t>　ディシジョンテーブル作成</a:t>
                      </a:r>
                      <a:r>
                        <a:rPr kumimoji="1" lang="en-US" altLang="ja-JP" sz="1300" dirty="0">
                          <a:latin typeface="+mn-lt"/>
                        </a:rPr>
                        <a:t>&gt;</a:t>
                      </a:r>
                      <a:r>
                        <a:rPr kumimoji="1" lang="ja-JP" altLang="en-US" sz="1300" dirty="0" err="1">
                          <a:latin typeface="+mn-lt"/>
                        </a:rPr>
                        <a:t>にて</a:t>
                      </a:r>
                      <a:r>
                        <a:rPr kumimoji="1" lang="en-US" altLang="ja-JP" sz="1300" dirty="0">
                          <a:latin typeface="+mn-lt"/>
                        </a:rPr>
                        <a:t>OASE</a:t>
                      </a:r>
                      <a:r>
                        <a:rPr kumimoji="1" lang="ja-JP" altLang="en-US" sz="1300" dirty="0" err="1">
                          <a:latin typeface="+mn-lt"/>
                        </a:rPr>
                        <a:t>へ登</a:t>
                      </a:r>
                      <a:r>
                        <a:rPr kumimoji="1" lang="ja-JP" altLang="en-US" sz="1300" dirty="0">
                          <a:latin typeface="+mn-lt"/>
                        </a:rPr>
                        <a:t>録します。</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43666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5.</a:t>
            </a:r>
            <a:r>
              <a:rPr lang="ja-JP" altLang="en-US" dirty="0"/>
              <a:t>事前設定</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96524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5.1</a:t>
            </a:r>
            <a:r>
              <a:rPr lang="ja-JP" altLang="en-US" dirty="0"/>
              <a:t>　アクション設定　</a:t>
            </a:r>
            <a:r>
              <a:rPr lang="en-US" altLang="ja-JP" dirty="0"/>
              <a:t>※</a:t>
            </a:r>
            <a:r>
              <a:rPr lang="ja-JP" altLang="en-US" dirty="0"/>
              <a:t>メールドライバ（</a:t>
            </a:r>
            <a:r>
              <a:rPr lang="en-US" altLang="ja-JP" dirty="0"/>
              <a:t>1/3</a:t>
            </a:r>
            <a:r>
              <a:rPr lang="ja-JP" altLang="en-US" dirty="0"/>
              <a:t>）</a:t>
            </a:r>
          </a:p>
        </p:txBody>
      </p:sp>
      <p:sp>
        <p:nvSpPr>
          <p:cNvPr id="9" name="角丸四角形 8"/>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角丸四角形 27"/>
            <p:cNvSpPr/>
            <p:nvPr/>
          </p:nvSpPr>
          <p:spPr bwMode="auto">
            <a:xfrm>
              <a:off x="6887346" y="357334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a:solidFill>
                    <a:srgbClr val="FF0000"/>
                  </a:solidFill>
                  <a:latin typeface="+mn-ea"/>
                </a:rPr>
                <a:t>メールドライバ</a:t>
              </a: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33" name="角丸四角形 32"/>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アクション先の追加</a:t>
            </a:r>
            <a:endParaRPr lang="en-US" altLang="ja-JP" dirty="0"/>
          </a:p>
          <a:p>
            <a:pPr marL="522900" lvl="1" indent="-342900">
              <a:buFont typeface="+mj-ea"/>
              <a:buAutoNum type="circleNumDbPlain"/>
            </a:pPr>
            <a:r>
              <a:rPr lang="ja-JP" altLang="en-US" dirty="0"/>
              <a:t>「アクション設定」画面上の「アクション先の追加」ボタンを押下</a:t>
            </a:r>
            <a:endParaRPr lang="en-US" altLang="ja-JP" dirty="0"/>
          </a:p>
          <a:p>
            <a:pPr marL="522900" lvl="1" indent="-342900">
              <a:buFont typeface="+mj-ea"/>
              <a:buAutoNum type="circleNumDbPlain"/>
            </a:pPr>
            <a:r>
              <a:rPr lang="ja-JP" altLang="en-US" dirty="0"/>
              <a:t>「アクション先の選択」欄で「</a:t>
            </a:r>
            <a:r>
              <a:rPr lang="en-US" altLang="ja-JP" dirty="0"/>
              <a:t>mail</a:t>
            </a:r>
            <a:r>
              <a:rPr lang="ja-JP" altLang="en-US" dirty="0"/>
              <a:t> </a:t>
            </a:r>
            <a:r>
              <a:rPr lang="en-US" altLang="ja-JP" dirty="0"/>
              <a:t>Driver</a:t>
            </a:r>
            <a:r>
              <a:rPr lang="ja-JP" altLang="en-US" dirty="0"/>
              <a:t> </a:t>
            </a:r>
            <a:r>
              <a:rPr lang="en-US" altLang="ja-JP" dirty="0"/>
              <a:t>ver1</a:t>
            </a:r>
            <a:r>
              <a:rPr lang="ja-JP" altLang="en-US" dirty="0"/>
              <a:t>」を選択</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lvl="1">
              <a:buFont typeface="メイリオ" panose="020B0604030504040204" pitchFamily="50" charset="-128"/>
              <a:buChar char="※"/>
            </a:pPr>
            <a:r>
              <a:rPr lang="ja-JP" altLang="en-US" dirty="0"/>
              <a:t>ドライバをインストールしていない場合、上記の画面は</a:t>
            </a:r>
            <a:r>
              <a:rPr lang="ja-JP" altLang="en-US" dirty="0">
                <a:solidFill>
                  <a:srgbClr val="FF0000"/>
                </a:solidFill>
              </a:rPr>
              <a:t>表示されません</a:t>
            </a:r>
            <a:r>
              <a:rPr lang="ja-JP" altLang="en-US" dirty="0"/>
              <a:t>。</a:t>
            </a:r>
          </a:p>
          <a:p>
            <a:endParaRPr kumimoji="1" lang="ja-JP" altLang="en-US" dirty="0"/>
          </a:p>
        </p:txBody>
      </p:sp>
      <p:sp>
        <p:nvSpPr>
          <p:cNvPr id="38" name="角丸四角形 37"/>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pic>
        <p:nvPicPr>
          <p:cNvPr id="39" name="図 38"/>
          <p:cNvPicPr>
            <a:picLocks noChangeAspect="1"/>
          </p:cNvPicPr>
          <p:nvPr/>
        </p:nvPicPr>
        <p:blipFill>
          <a:blip r:embed="rId2"/>
          <a:stretch>
            <a:fillRect/>
          </a:stretch>
        </p:blipFill>
        <p:spPr>
          <a:xfrm>
            <a:off x="804090" y="2132820"/>
            <a:ext cx="6131336" cy="3446369"/>
          </a:xfrm>
          <a:prstGeom prst="rect">
            <a:avLst/>
          </a:prstGeom>
        </p:spPr>
      </p:pic>
      <p:sp>
        <p:nvSpPr>
          <p:cNvPr id="40" name="正方形/長方形 39"/>
          <p:cNvSpPr/>
          <p:nvPr/>
        </p:nvSpPr>
        <p:spPr bwMode="auto">
          <a:xfrm>
            <a:off x="5952110" y="2432949"/>
            <a:ext cx="936000" cy="24974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1" name="円形吹き出し 40"/>
          <p:cNvSpPr/>
          <p:nvPr/>
        </p:nvSpPr>
        <p:spPr bwMode="auto">
          <a:xfrm>
            <a:off x="5520110" y="2377822"/>
            <a:ext cx="360000" cy="360000"/>
          </a:xfrm>
          <a:prstGeom prst="wedgeEllipseCallout">
            <a:avLst>
              <a:gd name="adj1" fmla="val 76782"/>
              <a:gd name="adj2" fmla="val -8462"/>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pic>
        <p:nvPicPr>
          <p:cNvPr id="42" name="図 41"/>
          <p:cNvPicPr>
            <a:picLocks noChangeAspect="1"/>
          </p:cNvPicPr>
          <p:nvPr/>
        </p:nvPicPr>
        <p:blipFill>
          <a:blip r:embed="rId3"/>
          <a:stretch>
            <a:fillRect/>
          </a:stretch>
        </p:blipFill>
        <p:spPr>
          <a:xfrm>
            <a:off x="2044386" y="3040652"/>
            <a:ext cx="3236115" cy="1805922"/>
          </a:xfrm>
          <a:prstGeom prst="rect">
            <a:avLst/>
          </a:prstGeom>
        </p:spPr>
      </p:pic>
      <p:sp>
        <p:nvSpPr>
          <p:cNvPr id="43" name="正方形/長方形 42"/>
          <p:cNvSpPr/>
          <p:nvPr/>
        </p:nvSpPr>
        <p:spPr bwMode="auto">
          <a:xfrm>
            <a:off x="3125686" y="3637310"/>
            <a:ext cx="970827" cy="71648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4" name="円形吹き出し 43"/>
          <p:cNvSpPr/>
          <p:nvPr/>
        </p:nvSpPr>
        <p:spPr bwMode="auto">
          <a:xfrm>
            <a:off x="4148507" y="3285207"/>
            <a:ext cx="360000" cy="360000"/>
          </a:xfrm>
          <a:prstGeom prst="wedgeEllipseCallout">
            <a:avLst>
              <a:gd name="adj1" fmla="val -79734"/>
              <a:gd name="adj2" fmla="val 67649"/>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graphicFrame>
        <p:nvGraphicFramePr>
          <p:cNvPr id="45" name="表 44"/>
          <p:cNvGraphicFramePr>
            <a:graphicFrameLocks noGrp="1"/>
          </p:cNvGraphicFramePr>
          <p:nvPr>
            <p:extLst>
              <p:ext uri="{D42A27DB-BD31-4B8C-83A1-F6EECF244321}">
                <p14:modId xmlns:p14="http://schemas.microsoft.com/office/powerpoint/2010/main" val="370948928"/>
              </p:ext>
            </p:extLst>
          </p:nvPr>
        </p:nvGraphicFramePr>
        <p:xfrm>
          <a:off x="7896251" y="5085230"/>
          <a:ext cx="3792696" cy="1224170"/>
        </p:xfrm>
        <a:graphic>
          <a:graphicData uri="http://schemas.openxmlformats.org/drawingml/2006/table">
            <a:tbl>
              <a:tblPr firstRow="1" bandRow="1">
                <a:tableStyleId>{5C22544A-7EE6-4342-B048-85BDC9FD1C3A}</a:tableStyleId>
              </a:tblPr>
              <a:tblGrid>
                <a:gridCol w="271100">
                  <a:extLst>
                    <a:ext uri="{9D8B030D-6E8A-4147-A177-3AD203B41FA5}">
                      <a16:colId xmlns:a16="http://schemas.microsoft.com/office/drawing/2014/main" val="2080567992"/>
                    </a:ext>
                  </a:extLst>
                </a:gridCol>
                <a:gridCol w="3521596">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5125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事前に</a:t>
                      </a:r>
                      <a:r>
                        <a:rPr kumimoji="1" lang="en-US" altLang="ja-JP" sz="1300" b="0" dirty="0">
                          <a:latin typeface="+mn-lt"/>
                        </a:rPr>
                        <a:t>&lt;</a:t>
                      </a:r>
                      <a:r>
                        <a:rPr kumimoji="1" lang="ja-JP" altLang="en-US" sz="1300" b="0" dirty="0">
                          <a:latin typeface="+mn-lt"/>
                          <a:hlinkClick r:id="rId4"/>
                        </a:rPr>
                        <a:t>環境構築マニュアル </a:t>
                      </a:r>
                      <a:r>
                        <a:rPr kumimoji="1" lang="en-US" altLang="ja-JP" sz="1300" b="0" dirty="0">
                          <a:latin typeface="+mn-lt"/>
                          <a:hlinkClick r:id="rId4"/>
                        </a:rPr>
                        <a:t>-</a:t>
                      </a:r>
                      <a:r>
                        <a:rPr kumimoji="1" lang="ja-JP" altLang="en-US" sz="1300" b="0" dirty="0">
                          <a:latin typeface="+mn-lt"/>
                          <a:hlinkClick r:id="rId4"/>
                        </a:rPr>
                        <a:t>ドライバインストール編</a:t>
                      </a:r>
                      <a:r>
                        <a:rPr kumimoji="1" lang="en-US" altLang="ja-JP" sz="1300" b="0" dirty="0">
                          <a:latin typeface="+mn-lt"/>
                          <a:hlinkClick r:id="rId4"/>
                        </a:rPr>
                        <a:t>-</a:t>
                      </a:r>
                      <a:r>
                        <a:rPr kumimoji="1" lang="en-US" altLang="ja-JP" sz="1300" b="0" dirty="0">
                          <a:latin typeface="+mn-lt"/>
                        </a:rPr>
                        <a:t>&gt;</a:t>
                      </a:r>
                      <a:r>
                        <a:rPr kumimoji="1" lang="ja-JP" altLang="en-US" sz="1300" dirty="0">
                          <a:latin typeface="+mn-lt"/>
                        </a:rPr>
                        <a:t>を参照のうえメールドライバをインストールしてください。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45492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a:t>目次</a:t>
            </a:r>
          </a:p>
        </p:txBody>
      </p:sp>
      <p:sp>
        <p:nvSpPr>
          <p:cNvPr id="4" name="正方形/長方形 3"/>
          <p:cNvSpPr/>
          <p:nvPr/>
        </p:nvSpPr>
        <p:spPr bwMode="auto">
          <a:xfrm>
            <a:off x="2037730" y="467245"/>
            <a:ext cx="7345020" cy="6336000"/>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rmAutofit lnSpcReduction="10000"/>
          </a:bodyPr>
          <a:lstStyle/>
          <a:p>
            <a:pPr marL="342900" indent="-342900">
              <a:buFont typeface="+mj-lt"/>
              <a:buAutoNum type="arabicPeriod"/>
            </a:pPr>
            <a:r>
              <a:rPr lang="ja-JP" altLang="en-US" dirty="0">
                <a:latin typeface="+mn-ea"/>
              </a:rPr>
              <a:t>はじめに</a:t>
            </a:r>
            <a:endParaRPr lang="en-US" altLang="ja-JP" dirty="0">
              <a:latin typeface="+mn-ea"/>
            </a:endParaRPr>
          </a:p>
          <a:p>
            <a:pPr lvl="1"/>
            <a:r>
              <a:rPr lang="en-US" altLang="ja-JP" sz="1400" dirty="0">
                <a:latin typeface="+mn-ea"/>
              </a:rPr>
              <a:t>1.1</a:t>
            </a:r>
            <a:r>
              <a:rPr lang="ja-JP" altLang="en-US" sz="1400" dirty="0">
                <a:latin typeface="+mn-ea"/>
              </a:rPr>
              <a:t>　</a:t>
            </a:r>
            <a:r>
              <a:rPr lang="en-US" altLang="ja-JP" sz="1400" dirty="0"/>
              <a:t> </a:t>
            </a:r>
            <a:r>
              <a:rPr lang="en-US" altLang="ja-JP" sz="1400" dirty="0" err="1"/>
              <a:t>Zabbix</a:t>
            </a:r>
            <a:r>
              <a:rPr lang="ja-JP" altLang="en-US" sz="1400" dirty="0"/>
              <a:t>連携</a:t>
            </a:r>
            <a:r>
              <a:rPr lang="en-US" altLang="ja-JP" sz="1400" dirty="0"/>
              <a:t>【</a:t>
            </a:r>
            <a:r>
              <a:rPr lang="ja-JP" altLang="en-US" sz="1400" dirty="0"/>
              <a:t>実習</a:t>
            </a:r>
            <a:r>
              <a:rPr lang="en-US" altLang="ja-JP" sz="1400" dirty="0"/>
              <a:t>】</a:t>
            </a:r>
            <a:r>
              <a:rPr lang="ja-JP" altLang="en-US" sz="1400" dirty="0">
                <a:latin typeface="+mn-ea"/>
              </a:rPr>
              <a:t>について</a:t>
            </a:r>
            <a:endParaRPr lang="en-US" altLang="ja-JP" sz="1400" dirty="0">
              <a:latin typeface="+mn-ea"/>
            </a:endParaRPr>
          </a:p>
          <a:p>
            <a:pPr lvl="1"/>
            <a:endParaRPr lang="en-US" altLang="ja-JP" sz="1400" dirty="0">
              <a:latin typeface="+mn-ea"/>
            </a:endParaRPr>
          </a:p>
          <a:p>
            <a:pPr marL="342900" indent="-342900">
              <a:buFont typeface="+mj-lt"/>
              <a:buAutoNum type="arabicPeriod"/>
            </a:pPr>
            <a:r>
              <a:rPr lang="ja-JP" altLang="en-US" dirty="0">
                <a:latin typeface="+mn-ea"/>
              </a:rPr>
              <a:t>シナリオ説明</a:t>
            </a:r>
            <a:endParaRPr lang="en-US" altLang="ja-JP" dirty="0">
              <a:latin typeface="+mn-ea"/>
            </a:endParaRPr>
          </a:p>
          <a:p>
            <a:pPr lvl="1"/>
            <a:r>
              <a:rPr lang="en-US" altLang="ja-JP" sz="1400" dirty="0">
                <a:latin typeface="+mn-ea"/>
              </a:rPr>
              <a:t>2.1</a:t>
            </a:r>
            <a:r>
              <a:rPr lang="ja-JP" altLang="en-US" sz="1400" dirty="0">
                <a:latin typeface="+mn-ea"/>
              </a:rPr>
              <a:t>　</a:t>
            </a:r>
            <a:r>
              <a:rPr lang="ja-JP" altLang="en-US" sz="1400" dirty="0"/>
              <a:t>本書のシナリオ </a:t>
            </a:r>
            <a:endParaRPr lang="en-US" altLang="ja-JP" sz="1400" dirty="0"/>
          </a:p>
          <a:p>
            <a:pPr lvl="1"/>
            <a:endParaRPr lang="en-US" altLang="ja-JP" sz="1400" dirty="0">
              <a:latin typeface="+mn-ea"/>
            </a:endParaRPr>
          </a:p>
          <a:p>
            <a:pPr marL="342900" indent="-342900">
              <a:buFont typeface="+mj-lt"/>
              <a:buAutoNum type="arabicPeriod"/>
            </a:pPr>
            <a:r>
              <a:rPr lang="ja-JP" altLang="en-US" dirty="0"/>
              <a:t>監視対象の用意</a:t>
            </a:r>
            <a:endParaRPr lang="en-US" altLang="ja-JP" dirty="0">
              <a:latin typeface="+mn-ea"/>
            </a:endParaRPr>
          </a:p>
          <a:p>
            <a:pPr lvl="1"/>
            <a:r>
              <a:rPr lang="en-US" altLang="ja-JP" sz="1400" dirty="0">
                <a:latin typeface="+mn-ea"/>
              </a:rPr>
              <a:t>3.1</a:t>
            </a:r>
            <a:r>
              <a:rPr lang="ja-JP" altLang="en-US" sz="1400" dirty="0">
                <a:latin typeface="+mn-ea"/>
              </a:rPr>
              <a:t>　ログファイルの作成</a:t>
            </a:r>
            <a:endParaRPr lang="en-US" altLang="ja-JP" sz="1400" dirty="0">
              <a:latin typeface="+mn-ea"/>
            </a:endParaRPr>
          </a:p>
          <a:p>
            <a:pPr lvl="1"/>
            <a:endParaRPr lang="en-US" altLang="ja-JP" sz="1400" dirty="0">
              <a:latin typeface="+mn-ea"/>
            </a:endParaRPr>
          </a:p>
          <a:p>
            <a:pPr marL="342900" indent="-342900">
              <a:buFont typeface="+mj-lt"/>
              <a:buAutoNum type="arabicPeriod"/>
            </a:pPr>
            <a:r>
              <a:rPr lang="ja-JP" altLang="en-US" dirty="0"/>
              <a:t>モニタリング設定</a:t>
            </a:r>
            <a:endParaRPr lang="en-US" altLang="ja-JP" dirty="0">
              <a:latin typeface="+mn-ea"/>
            </a:endParaRPr>
          </a:p>
          <a:p>
            <a:pPr lvl="1"/>
            <a:r>
              <a:rPr lang="en-US" altLang="ja-JP" sz="1400" dirty="0">
                <a:latin typeface="+mn-ea"/>
              </a:rPr>
              <a:t>4.1</a:t>
            </a:r>
            <a:r>
              <a:rPr lang="ja-JP" altLang="en-US" sz="1400" dirty="0">
                <a:latin typeface="+mn-ea"/>
              </a:rPr>
              <a:t>　</a:t>
            </a:r>
            <a:r>
              <a:rPr lang="en-US" altLang="ja-JP" sz="1400" dirty="0" err="1">
                <a:latin typeface="+mn-ea"/>
              </a:rPr>
              <a:t>Zabbix</a:t>
            </a:r>
            <a:r>
              <a:rPr lang="ja-JP" altLang="en-US" sz="1400" dirty="0">
                <a:latin typeface="+mn-ea"/>
              </a:rPr>
              <a:t>の設定　</a:t>
            </a:r>
            <a:r>
              <a:rPr lang="en-US" altLang="ja-JP" sz="1400" dirty="0">
                <a:latin typeface="+mn-ea"/>
              </a:rPr>
              <a:t>※</a:t>
            </a:r>
            <a:r>
              <a:rPr lang="ja-JP" altLang="en-US" sz="1400" dirty="0">
                <a:latin typeface="+mn-ea"/>
              </a:rPr>
              <a:t>ホスト、アイテム</a:t>
            </a:r>
            <a:endParaRPr lang="en-US" altLang="ja-JP" sz="1400" dirty="0">
              <a:latin typeface="+mn-ea"/>
            </a:endParaRPr>
          </a:p>
          <a:p>
            <a:pPr lvl="1"/>
            <a:r>
              <a:rPr lang="en-US" altLang="ja-JP" sz="1400" dirty="0"/>
              <a:t>4.2</a:t>
            </a:r>
            <a:r>
              <a:rPr lang="ja-JP" altLang="en-US" sz="1400" dirty="0"/>
              <a:t>　トリガーの設定</a:t>
            </a:r>
            <a:endParaRPr lang="en-US" altLang="ja-JP" sz="1400" dirty="0"/>
          </a:p>
          <a:p>
            <a:pPr lvl="1"/>
            <a:r>
              <a:rPr lang="en-US" altLang="ja-JP" sz="1400" dirty="0"/>
              <a:t>4.3</a:t>
            </a:r>
            <a:r>
              <a:rPr lang="ja-JP" altLang="en-US" sz="1400" dirty="0"/>
              <a:t>　設定値のテスト　</a:t>
            </a:r>
            <a:r>
              <a:rPr lang="en-US" altLang="ja-JP" sz="1400" dirty="0"/>
              <a:t>※</a:t>
            </a:r>
            <a:r>
              <a:rPr lang="ja-JP" altLang="en-US" sz="1400" dirty="0"/>
              <a:t>アラート発報</a:t>
            </a:r>
            <a:endParaRPr lang="en-US" altLang="ja-JP" sz="1400" dirty="0"/>
          </a:p>
          <a:p>
            <a:pPr lvl="1"/>
            <a:endParaRPr lang="en-US" altLang="ja-JP" sz="1400" dirty="0">
              <a:latin typeface="+mn-ea"/>
            </a:endParaRPr>
          </a:p>
          <a:p>
            <a:pPr marL="342900" indent="-342900">
              <a:buFont typeface="+mj-lt"/>
              <a:buAutoNum type="arabicPeriod"/>
            </a:pPr>
            <a:r>
              <a:rPr lang="ja-JP" altLang="en-US" dirty="0"/>
              <a:t>事前設定</a:t>
            </a:r>
            <a:endParaRPr lang="en-US" altLang="ja-JP" dirty="0">
              <a:latin typeface="+mn-ea"/>
            </a:endParaRPr>
          </a:p>
          <a:p>
            <a:pPr lvl="1"/>
            <a:r>
              <a:rPr lang="en-US" altLang="ja-JP" sz="1400" dirty="0"/>
              <a:t>5.1</a:t>
            </a:r>
            <a:r>
              <a:rPr lang="ja-JP" altLang="en-US" sz="1400" dirty="0"/>
              <a:t>　アクション設定　</a:t>
            </a:r>
            <a:r>
              <a:rPr lang="en-US" altLang="ja-JP" sz="1400" dirty="0"/>
              <a:t>※</a:t>
            </a:r>
            <a:r>
              <a:rPr lang="ja-JP" altLang="en-US" sz="1400" dirty="0"/>
              <a:t>メールドライバ</a:t>
            </a:r>
            <a:endParaRPr lang="en-US" altLang="ja-JP" sz="1400" dirty="0"/>
          </a:p>
          <a:p>
            <a:pPr lvl="1"/>
            <a:r>
              <a:rPr lang="en-US" altLang="ja-JP" sz="1400" dirty="0"/>
              <a:t>5.2</a:t>
            </a:r>
            <a:r>
              <a:rPr lang="ja-JP" altLang="en-US" sz="1400" dirty="0"/>
              <a:t>　トークンの払い出し</a:t>
            </a:r>
            <a:endParaRPr lang="en-US" altLang="ja-JP" sz="1400" dirty="0"/>
          </a:p>
          <a:p>
            <a:pPr lvl="1"/>
            <a:r>
              <a:rPr lang="en-US" altLang="ja-JP" sz="1400" dirty="0"/>
              <a:t>5.3</a:t>
            </a:r>
            <a:r>
              <a:rPr lang="ja-JP" altLang="en-US" sz="1400" dirty="0"/>
              <a:t>　ディシジョンテーブル作成</a:t>
            </a:r>
            <a:endParaRPr lang="en-US" altLang="ja-JP" sz="1400" dirty="0"/>
          </a:p>
          <a:p>
            <a:pPr lvl="1"/>
            <a:r>
              <a:rPr lang="en-US" altLang="ja-JP" sz="1400" dirty="0"/>
              <a:t>5.4</a:t>
            </a:r>
            <a:r>
              <a:rPr lang="ja-JP" altLang="en-US" sz="1400" dirty="0"/>
              <a:t>　監視アダプタ　</a:t>
            </a:r>
            <a:r>
              <a:rPr lang="en-US" altLang="ja-JP" sz="1400" dirty="0"/>
              <a:t>※Zabbix</a:t>
            </a:r>
            <a:r>
              <a:rPr lang="ja-JP" altLang="en-US" sz="1400" dirty="0"/>
              <a:t>アダプタ</a:t>
            </a:r>
            <a:endParaRPr lang="en-US" altLang="ja-JP" sz="1400" dirty="0"/>
          </a:p>
          <a:p>
            <a:pPr lvl="1"/>
            <a:endParaRPr lang="en-US" altLang="ja-JP" sz="1400" dirty="0"/>
          </a:p>
          <a:p>
            <a:pPr marL="342900" indent="-342900">
              <a:buFont typeface="+mj-lt"/>
              <a:buAutoNum type="arabicPeriod"/>
            </a:pPr>
            <a:r>
              <a:rPr lang="ja-JP" altLang="en-US" dirty="0">
                <a:latin typeface="+mn-ea"/>
              </a:rPr>
              <a:t>作業実行</a:t>
            </a:r>
            <a:endParaRPr lang="en-US" altLang="ja-JP" dirty="0">
              <a:latin typeface="+mn-ea"/>
            </a:endParaRPr>
          </a:p>
          <a:p>
            <a:pPr lvl="1"/>
            <a:r>
              <a:rPr lang="en-US" altLang="ja-JP" sz="1400" dirty="0"/>
              <a:t>6.1</a:t>
            </a:r>
            <a:r>
              <a:rPr lang="ja-JP" altLang="en-US" sz="1400" dirty="0"/>
              <a:t>　ディシジョンテーブルファイル作成 　</a:t>
            </a:r>
            <a:r>
              <a:rPr lang="en-US" altLang="ja-JP" sz="1400" dirty="0"/>
              <a:t>※</a:t>
            </a:r>
            <a:r>
              <a:rPr lang="ja-JP" altLang="en-US" sz="1400" dirty="0"/>
              <a:t>エクセル操作</a:t>
            </a:r>
            <a:endParaRPr lang="en-US" altLang="ja-JP" sz="1400" dirty="0"/>
          </a:p>
          <a:p>
            <a:pPr lvl="1"/>
            <a:r>
              <a:rPr lang="en-US" altLang="ja-JP" sz="1400" dirty="0"/>
              <a:t>6.2</a:t>
            </a:r>
            <a:r>
              <a:rPr lang="ja-JP" altLang="en-US" sz="1400" dirty="0"/>
              <a:t>　ディシジョンテーブルファイルのアップロード</a:t>
            </a:r>
            <a:endParaRPr lang="en-US" altLang="ja-JP" sz="1400" dirty="0"/>
          </a:p>
          <a:p>
            <a:pPr lvl="1"/>
            <a:r>
              <a:rPr lang="en-US" altLang="ja-JP" sz="1400" dirty="0"/>
              <a:t>6.3</a:t>
            </a:r>
            <a:r>
              <a:rPr lang="ja-JP" altLang="en-US" sz="1400" dirty="0"/>
              <a:t>　テストリクエスト</a:t>
            </a:r>
            <a:endParaRPr lang="en-US" altLang="ja-JP" sz="1400" dirty="0"/>
          </a:p>
          <a:p>
            <a:pPr lvl="1"/>
            <a:r>
              <a:rPr lang="en-US" altLang="ja-JP" sz="1400" dirty="0"/>
              <a:t>6.4</a:t>
            </a:r>
            <a:r>
              <a:rPr lang="ja-JP" altLang="en-US" sz="1400" dirty="0"/>
              <a:t>　プロダクション適用</a:t>
            </a:r>
            <a:endParaRPr lang="en-US" altLang="ja-JP" sz="1400" dirty="0"/>
          </a:p>
          <a:p>
            <a:pPr lvl="1"/>
            <a:r>
              <a:rPr lang="en-US" altLang="ja-JP" sz="1400" dirty="0"/>
              <a:t>6.5</a:t>
            </a:r>
            <a:r>
              <a:rPr lang="ja-JP" altLang="en-US" sz="1400" dirty="0"/>
              <a:t>　ログの追加 </a:t>
            </a:r>
            <a:r>
              <a:rPr lang="en-US" altLang="ja-JP" sz="1400" dirty="0"/>
              <a:t>※</a:t>
            </a:r>
            <a:r>
              <a:rPr lang="ja-JP" altLang="en-US" sz="1400" dirty="0"/>
              <a:t>監視対象で</a:t>
            </a:r>
            <a:r>
              <a:rPr lang="en-US" altLang="ja-JP" sz="1400" dirty="0"/>
              <a:t>echo</a:t>
            </a:r>
          </a:p>
          <a:p>
            <a:pPr lvl="1"/>
            <a:r>
              <a:rPr lang="en-US" altLang="ja-JP" sz="1400" dirty="0"/>
              <a:t>6.6</a:t>
            </a:r>
            <a:r>
              <a:rPr lang="ja-JP" altLang="en-US" sz="1400" dirty="0"/>
              <a:t>　アクション実行結果の確認</a:t>
            </a:r>
            <a:endParaRPr lang="en-US" altLang="ja-JP" sz="1400" dirty="0"/>
          </a:p>
          <a:p>
            <a:pPr lvl="1"/>
            <a:endParaRPr lang="en-US" altLang="ja-JP" sz="1400" dirty="0"/>
          </a:p>
          <a:p>
            <a:r>
              <a:rPr lang="en-US" altLang="ja-JP" dirty="0">
                <a:latin typeface="+mn-ea"/>
              </a:rPr>
              <a:t>A.</a:t>
            </a:r>
            <a:r>
              <a:rPr lang="ja-JP" altLang="en-US" dirty="0">
                <a:latin typeface="+mn-ea"/>
              </a:rPr>
              <a:t>付録</a:t>
            </a:r>
            <a:endParaRPr lang="en-US" altLang="ja-JP" dirty="0">
              <a:latin typeface="+mn-ea"/>
            </a:endParaRPr>
          </a:p>
        </p:txBody>
      </p:sp>
    </p:spTree>
    <p:extLst>
      <p:ext uri="{BB962C8B-B14F-4D97-AF65-F5344CB8AC3E}">
        <p14:creationId xmlns:p14="http://schemas.microsoft.com/office/powerpoint/2010/main" val="47195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5.1</a:t>
            </a:r>
            <a:r>
              <a:rPr lang="ja-JP" altLang="en-US" dirty="0"/>
              <a:t>　アクション設定　</a:t>
            </a:r>
            <a:r>
              <a:rPr lang="en-US" altLang="ja-JP" dirty="0"/>
              <a:t>※</a:t>
            </a:r>
            <a:r>
              <a:rPr lang="ja-JP" altLang="en-US" dirty="0"/>
              <a:t>メールドライバ（</a:t>
            </a:r>
            <a:r>
              <a:rPr lang="en-US" altLang="ja-JP" dirty="0"/>
              <a:t>2/3</a:t>
            </a:r>
            <a:r>
              <a:rPr lang="ja-JP" altLang="en-US" dirty="0"/>
              <a:t>）</a:t>
            </a:r>
          </a:p>
        </p:txBody>
      </p:sp>
      <p:sp>
        <p:nvSpPr>
          <p:cNvPr id="25" name="コンテンツ プレースホルダー 6"/>
          <p:cNvSpPr>
            <a:spLocks noGrp="1"/>
          </p:cNvSpPr>
          <p:nvPr>
            <p:ph sz="quarter" idx="10"/>
          </p:nvPr>
        </p:nvSpPr>
        <p:spPr>
          <a:xfrm>
            <a:off x="239351" y="836712"/>
            <a:ext cx="8593030" cy="5616476"/>
          </a:xfrm>
        </p:spPr>
        <p:txBody>
          <a:bodyPr/>
          <a:lstStyle/>
          <a:p>
            <a:r>
              <a:rPr lang="ja-JP" altLang="en-US" dirty="0"/>
              <a:t>アクション先の設定</a:t>
            </a:r>
            <a:endParaRPr lang="en-US" altLang="ja-JP" dirty="0"/>
          </a:p>
          <a:p>
            <a:pPr marL="522900" lvl="1" indent="-342900">
              <a:buFont typeface="+mj-ea"/>
              <a:buAutoNum type="circleNumDbPlain"/>
            </a:pPr>
            <a:r>
              <a:rPr lang="ja-JP" altLang="en-US" dirty="0"/>
              <a:t>「</a:t>
            </a:r>
            <a:r>
              <a:rPr lang="en-US" altLang="ja-JP" dirty="0"/>
              <a:t>mail</a:t>
            </a:r>
            <a:r>
              <a:rPr lang="ja-JP" altLang="en-US" dirty="0"/>
              <a:t> </a:t>
            </a:r>
            <a:r>
              <a:rPr lang="en-US" altLang="ja-JP" dirty="0"/>
              <a:t>Driver</a:t>
            </a:r>
            <a:r>
              <a:rPr lang="ja-JP" altLang="en-US" dirty="0"/>
              <a:t> </a:t>
            </a:r>
            <a:r>
              <a:rPr lang="en-US" altLang="ja-JP" dirty="0"/>
              <a:t>ver1</a:t>
            </a:r>
            <a:r>
              <a:rPr lang="ja-JP" altLang="en-US" dirty="0"/>
              <a:t>」画面の必要情報を入力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a:p>
            <a:endParaRPr lang="ja-JP" altLang="en-US" dirty="0"/>
          </a:p>
          <a:p>
            <a:endParaRPr kumimoji="1" lang="ja-JP" altLang="en-US" dirty="0"/>
          </a:p>
        </p:txBody>
      </p:sp>
      <p:sp>
        <p:nvSpPr>
          <p:cNvPr id="26" name="角丸四角形 25"/>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graphicFrame>
        <p:nvGraphicFramePr>
          <p:cNvPr id="31" name="表 30"/>
          <p:cNvGraphicFramePr>
            <a:graphicFrameLocks noGrp="1"/>
          </p:cNvGraphicFramePr>
          <p:nvPr>
            <p:extLst>
              <p:ext uri="{D42A27DB-BD31-4B8C-83A1-F6EECF244321}">
                <p14:modId xmlns:p14="http://schemas.microsoft.com/office/powerpoint/2010/main" val="2903495466"/>
              </p:ext>
            </p:extLst>
          </p:nvPr>
        </p:nvGraphicFramePr>
        <p:xfrm>
          <a:off x="695250" y="5324410"/>
          <a:ext cx="6048840" cy="984917"/>
        </p:xfrm>
        <a:graphic>
          <a:graphicData uri="http://schemas.openxmlformats.org/drawingml/2006/table">
            <a:tbl>
              <a:tblPr firstRow="1" bandRow="1">
                <a:tableStyleId>{5C22544A-7EE6-4342-B048-85BDC9FD1C3A}</a:tableStyleId>
              </a:tblPr>
              <a:tblGrid>
                <a:gridCol w="216030">
                  <a:extLst>
                    <a:ext uri="{9D8B030D-6E8A-4147-A177-3AD203B41FA5}">
                      <a16:colId xmlns:a16="http://schemas.microsoft.com/office/drawing/2014/main" val="2080567992"/>
                    </a:ext>
                  </a:extLst>
                </a:gridCol>
                <a:gridCol w="5832810">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「名前」は後述する</a:t>
                      </a:r>
                      <a:r>
                        <a:rPr kumimoji="1" lang="en-US" altLang="ja-JP" sz="1300" b="0" dirty="0">
                          <a:latin typeface="+mn-lt"/>
                        </a:rPr>
                        <a:t>&lt;</a:t>
                      </a:r>
                      <a:r>
                        <a:rPr kumimoji="1" lang="en-US" altLang="ja-JP" sz="1300" b="0" dirty="0">
                          <a:latin typeface="+mn-lt"/>
                          <a:hlinkClick r:id="rId2" action="ppaction://hlinksldjump"/>
                        </a:rPr>
                        <a:t>6.1</a:t>
                      </a:r>
                      <a:r>
                        <a:rPr kumimoji="1" lang="ja-JP" altLang="en-US" sz="1300" b="0" dirty="0">
                          <a:latin typeface="+mn-lt"/>
                          <a:hlinkClick r:id="rId2" action="ppaction://hlinksldjump"/>
                        </a:rPr>
                        <a:t>　ディシジョンテーブルファイル作成 </a:t>
                      </a:r>
                      <a:r>
                        <a:rPr kumimoji="1" lang="en-US" altLang="ja-JP" sz="1300" b="0" dirty="0">
                          <a:latin typeface="+mn-lt"/>
                        </a:rPr>
                        <a:t>&gt;</a:t>
                      </a:r>
                      <a:r>
                        <a:rPr kumimoji="1" lang="ja-JP" altLang="en-US" sz="1300" dirty="0">
                          <a:latin typeface="+mn-lt"/>
                        </a:rPr>
                        <a:t>時に「どのアクション先に対してアクション実行するのか」指定するために必要です。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46" name="グループ化 45"/>
          <p:cNvGrpSpPr>
            <a:grpSpLocks noChangeAspect="1"/>
          </p:cNvGrpSpPr>
          <p:nvPr/>
        </p:nvGrpSpPr>
        <p:grpSpPr>
          <a:xfrm>
            <a:off x="668571" y="2071234"/>
            <a:ext cx="3600000" cy="2016286"/>
            <a:chOff x="675530" y="1957814"/>
            <a:chExt cx="3060000" cy="1713841"/>
          </a:xfrm>
        </p:grpSpPr>
        <p:grpSp>
          <p:nvGrpSpPr>
            <p:cNvPr id="47" name="グループ化 46"/>
            <p:cNvGrpSpPr>
              <a:grpSpLocks noChangeAspect="1"/>
            </p:cNvGrpSpPr>
            <p:nvPr/>
          </p:nvGrpSpPr>
          <p:grpSpPr>
            <a:xfrm>
              <a:off x="675530" y="1957814"/>
              <a:ext cx="3060000" cy="1713841"/>
              <a:chOff x="661700" y="2100345"/>
              <a:chExt cx="3867768" cy="2166256"/>
            </a:xfrm>
          </p:grpSpPr>
          <p:pic>
            <p:nvPicPr>
              <p:cNvPr id="49" name="図 48"/>
              <p:cNvPicPr>
                <a:picLocks noChangeAspect="1"/>
              </p:cNvPicPr>
              <p:nvPr/>
            </p:nvPicPr>
            <p:blipFill>
              <a:blip r:embed="rId3"/>
              <a:stretch>
                <a:fillRect/>
              </a:stretch>
            </p:blipFill>
            <p:spPr>
              <a:xfrm>
                <a:off x="661700" y="2100345"/>
                <a:ext cx="3867768" cy="2166256"/>
              </a:xfrm>
              <a:prstGeom prst="rect">
                <a:avLst/>
              </a:prstGeom>
            </p:spPr>
          </p:pic>
          <p:sp>
            <p:nvSpPr>
              <p:cNvPr id="50" name="正方形/長方形 49"/>
              <p:cNvSpPr/>
              <p:nvPr/>
            </p:nvSpPr>
            <p:spPr bwMode="auto">
              <a:xfrm>
                <a:off x="2923577" y="3935593"/>
                <a:ext cx="514379" cy="26093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grpSp>
        <p:sp>
          <p:nvSpPr>
            <p:cNvPr id="48" name="正方形/長方形 47"/>
            <p:cNvSpPr/>
            <p:nvPr/>
          </p:nvSpPr>
          <p:spPr bwMode="auto">
            <a:xfrm>
              <a:off x="786198" y="2234691"/>
              <a:ext cx="2809469" cy="987097"/>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grpSp>
      <p:sp>
        <p:nvSpPr>
          <p:cNvPr id="51" name="角丸四角形 50"/>
          <p:cNvSpPr/>
          <p:nvPr/>
        </p:nvSpPr>
        <p:spPr bwMode="auto">
          <a:xfrm>
            <a:off x="3549104" y="2239756"/>
            <a:ext cx="5067246" cy="2701454"/>
          </a:xfrm>
          <a:prstGeom prst="roundRect">
            <a:avLst>
              <a:gd name="adj" fmla="val 7134"/>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400" b="1" dirty="0">
                <a:latin typeface="+mn-ea"/>
              </a:rPr>
              <a:t>　　以下の値を入力する</a:t>
            </a:r>
          </a:p>
        </p:txBody>
      </p:sp>
      <p:sp>
        <p:nvSpPr>
          <p:cNvPr id="52" name="円形吹き出し 51"/>
          <p:cNvSpPr/>
          <p:nvPr/>
        </p:nvSpPr>
        <p:spPr bwMode="auto">
          <a:xfrm>
            <a:off x="3544120" y="2216996"/>
            <a:ext cx="365772" cy="360000"/>
          </a:xfrm>
          <a:prstGeom prst="wedgeEllipseCallout">
            <a:avLst>
              <a:gd name="adj1" fmla="val -153904"/>
              <a:gd name="adj2" fmla="val 53550"/>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sp>
        <p:nvSpPr>
          <p:cNvPr id="53" name="円形吹き出し 52"/>
          <p:cNvSpPr/>
          <p:nvPr/>
        </p:nvSpPr>
        <p:spPr bwMode="auto">
          <a:xfrm>
            <a:off x="2540935" y="4154365"/>
            <a:ext cx="360000" cy="360000"/>
          </a:xfrm>
          <a:prstGeom prst="wedgeEllipseCallout">
            <a:avLst>
              <a:gd name="adj1" fmla="val 53288"/>
              <a:gd name="adj2" fmla="val -99586"/>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graphicFrame>
        <p:nvGraphicFramePr>
          <p:cNvPr id="54" name="表 53"/>
          <p:cNvGraphicFramePr>
            <a:graphicFrameLocks noGrp="1"/>
          </p:cNvGraphicFramePr>
          <p:nvPr>
            <p:extLst>
              <p:ext uri="{D42A27DB-BD31-4B8C-83A1-F6EECF244321}">
                <p14:modId xmlns:p14="http://schemas.microsoft.com/office/powerpoint/2010/main" val="828608599"/>
              </p:ext>
            </p:extLst>
          </p:nvPr>
        </p:nvGraphicFramePr>
        <p:xfrm>
          <a:off x="3678084" y="2685269"/>
          <a:ext cx="4815266" cy="2149551"/>
        </p:xfrm>
        <a:graphic>
          <a:graphicData uri="http://schemas.openxmlformats.org/drawingml/2006/table">
            <a:tbl>
              <a:tblPr firstRow="1" bandRow="1">
                <a:tableStyleId>{5C22544A-7EE6-4342-B048-85BDC9FD1C3A}</a:tableStyleId>
              </a:tblPr>
              <a:tblGrid>
                <a:gridCol w="995680">
                  <a:extLst>
                    <a:ext uri="{9D8B030D-6E8A-4147-A177-3AD203B41FA5}">
                      <a16:colId xmlns:a16="http://schemas.microsoft.com/office/drawing/2014/main" val="2903683136"/>
                    </a:ext>
                  </a:extLst>
                </a:gridCol>
                <a:gridCol w="3819586">
                  <a:extLst>
                    <a:ext uri="{9D8B030D-6E8A-4147-A177-3AD203B41FA5}">
                      <a16:colId xmlns:a16="http://schemas.microsoft.com/office/drawing/2014/main" val="3391017768"/>
                    </a:ext>
                  </a:extLst>
                </a:gridCol>
              </a:tblGrid>
              <a:tr h="288873">
                <a:tc>
                  <a:txBody>
                    <a:bodyPr/>
                    <a:lstStyle/>
                    <a:p>
                      <a:pPr algn="ctr"/>
                      <a:r>
                        <a:rPr kumimoji="1" lang="ja-JP" altLang="en-US" sz="1200" b="1" dirty="0">
                          <a:solidFill>
                            <a:schemeClr val="bg1"/>
                          </a:solidFill>
                          <a:latin typeface="+mn-ea"/>
                          <a:ea typeface="+mn-ea"/>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mn-ea"/>
                          <a:ea typeface="+mn-ea"/>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0376">
                <a:tc>
                  <a:txBody>
                    <a:bodyPr/>
                    <a:lstStyle/>
                    <a:p>
                      <a:r>
                        <a:rPr kumimoji="1" lang="ja-JP" altLang="en-US" sz="1200" b="1" dirty="0">
                          <a:solidFill>
                            <a:sysClr val="windowText" lastClr="000000"/>
                          </a:solidFill>
                          <a:latin typeface="+mn-ea"/>
                          <a:ea typeface="+mn-ea"/>
                        </a:rPr>
                        <a:t>名前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（任意の文字列）　</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0376">
                <a:tc>
                  <a:txBody>
                    <a:bodyPr/>
                    <a:lstStyle/>
                    <a:p>
                      <a:r>
                        <a:rPr kumimoji="1" lang="ja-JP" altLang="en-US" sz="1200" b="1" dirty="0">
                          <a:solidFill>
                            <a:sysClr val="windowText" lastClr="000000"/>
                          </a:solidFill>
                          <a:latin typeface="+mn-ea"/>
                          <a:ea typeface="+mn-ea"/>
                        </a:rPr>
                        <a:t>プロトコル</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a:t>
                      </a:r>
                      <a:r>
                        <a:rPr kumimoji="1" lang="en-US" altLang="ja-JP" sz="1200" b="0" dirty="0" err="1">
                          <a:solidFill>
                            <a:sysClr val="windowText" lastClr="000000"/>
                          </a:solidFill>
                          <a:latin typeface="+mn-ea"/>
                          <a:ea typeface="+mn-ea"/>
                        </a:rPr>
                        <a:t>smtp</a:t>
                      </a:r>
                      <a:r>
                        <a:rPr kumimoji="1" lang="ja-JP" altLang="en-US" sz="1200" b="0" dirty="0">
                          <a:solidFill>
                            <a:sysClr val="windowText" lastClr="000000"/>
                          </a:solidFill>
                          <a:latin typeface="+mn-ea"/>
                          <a:ea typeface="+mn-ea"/>
                        </a:rPr>
                        <a:t>」または「</a:t>
                      </a:r>
                      <a:r>
                        <a:rPr kumimoji="1" lang="en-US" altLang="ja-JP" sz="1200" b="0" dirty="0" err="1">
                          <a:solidFill>
                            <a:sysClr val="windowText" lastClr="000000"/>
                          </a:solidFill>
                          <a:latin typeface="+mn-ea"/>
                          <a:ea typeface="+mn-ea"/>
                        </a:rPr>
                        <a:t>smtp_auth</a:t>
                      </a:r>
                      <a:r>
                        <a:rPr kumimoji="1" lang="ja-JP" altLang="en-US" sz="1200" b="0" dirty="0">
                          <a:solidFill>
                            <a:sysClr val="windowText" lastClr="000000"/>
                          </a:solidFill>
                          <a:latin typeface="+mn-ea"/>
                          <a:ea typeface="+mn-ea"/>
                        </a:rPr>
                        <a:t>」を選択</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458798">
                <a:tc>
                  <a:txBody>
                    <a:bodyPr/>
                    <a:lstStyle/>
                    <a:p>
                      <a:r>
                        <a:rPr kumimoji="1" lang="en-US" altLang="ja-JP" sz="1200" b="1" dirty="0">
                          <a:solidFill>
                            <a:sysClr val="windowText" lastClr="000000"/>
                          </a:solidFill>
                          <a:latin typeface="+mn-ea"/>
                          <a:ea typeface="+mn-ea"/>
                        </a:rPr>
                        <a:t>SMTP</a:t>
                      </a:r>
                      <a:br>
                        <a:rPr kumimoji="1" lang="en-US" altLang="ja-JP" sz="1200" b="1" dirty="0">
                          <a:solidFill>
                            <a:sysClr val="windowText" lastClr="000000"/>
                          </a:solidFill>
                          <a:latin typeface="+mn-ea"/>
                          <a:ea typeface="+mn-ea"/>
                        </a:rPr>
                      </a:br>
                      <a:r>
                        <a:rPr kumimoji="1" lang="ja-JP" altLang="en-US" sz="1200" b="1" dirty="0">
                          <a:solidFill>
                            <a:sysClr val="windowText" lastClr="000000"/>
                          </a:solidFill>
                          <a:latin typeface="+mn-ea"/>
                          <a:ea typeface="+mn-ea"/>
                        </a:rPr>
                        <a:t>サーバ</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（プライベート</a:t>
                      </a:r>
                      <a:r>
                        <a:rPr kumimoji="1" lang="en-US" altLang="ja-JP" sz="1200" b="0" dirty="0">
                          <a:solidFill>
                            <a:sysClr val="windowText" lastClr="000000"/>
                          </a:solidFill>
                          <a:latin typeface="+mn-ea"/>
                          <a:ea typeface="+mn-ea"/>
                        </a:rPr>
                        <a:t>IP</a:t>
                      </a:r>
                      <a:r>
                        <a:rPr kumimoji="1" lang="ja-JP" altLang="en-US" sz="1200" b="0" dirty="0">
                          <a:solidFill>
                            <a:sysClr val="windowText" lastClr="000000"/>
                          </a:solidFill>
                          <a:latin typeface="+mn-ea"/>
                          <a:ea typeface="+mn-ea"/>
                        </a:rPr>
                        <a:t>もしくはグローバル</a:t>
                      </a:r>
                      <a:r>
                        <a:rPr kumimoji="1" lang="en-US" altLang="ja-JP" sz="1200" b="0" dirty="0">
                          <a:solidFill>
                            <a:sysClr val="windowText" lastClr="000000"/>
                          </a:solidFill>
                          <a:latin typeface="+mn-ea"/>
                          <a:ea typeface="+mn-ea"/>
                        </a:rPr>
                        <a:t>IP</a:t>
                      </a:r>
                      <a:r>
                        <a:rPr kumimoji="1" lang="ja-JP" altLang="en-US" sz="1200" b="0" dirty="0">
                          <a:solidFill>
                            <a:sysClr val="windowText" lastClr="000000"/>
                          </a:solidFill>
                          <a:latin typeface="+mn-ea"/>
                          <a:ea typeface="+mn-ea"/>
                        </a:rPr>
                        <a:t>を入力</a:t>
                      </a:r>
                      <a:br>
                        <a:rPr kumimoji="1" lang="en-US" altLang="ja-JP" sz="1200" b="0" dirty="0">
                          <a:solidFill>
                            <a:sysClr val="windowText" lastClr="000000"/>
                          </a:solidFill>
                          <a:latin typeface="+mn-ea"/>
                          <a:ea typeface="+mn-ea"/>
                        </a:rPr>
                      </a:br>
                      <a:r>
                        <a:rPr kumimoji="1" lang="ja-JP" altLang="en-US" sz="1200" b="0" dirty="0">
                          <a:solidFill>
                            <a:sysClr val="windowText" lastClr="000000"/>
                          </a:solidFill>
                          <a:latin typeface="+mn-ea"/>
                          <a:ea typeface="+mn-ea"/>
                        </a:rPr>
                        <a:t>　</a:t>
                      </a:r>
                      <a:r>
                        <a:rPr kumimoji="1" lang="en-US" altLang="ja-JP" sz="1200" b="0" dirty="0">
                          <a:solidFill>
                            <a:sysClr val="windowText" lastClr="000000"/>
                          </a:solidFill>
                          <a:latin typeface="+mn-ea"/>
                          <a:ea typeface="+mn-ea"/>
                        </a:rPr>
                        <a:t>※</a:t>
                      </a:r>
                      <a:r>
                        <a:rPr kumimoji="1" lang="ja-JP" altLang="en-US" sz="1200" b="0" dirty="0">
                          <a:solidFill>
                            <a:sysClr val="windowText" lastClr="000000"/>
                          </a:solidFill>
                          <a:latin typeface="+mn-ea"/>
                          <a:ea typeface="+mn-ea"/>
                        </a:rPr>
                        <a:t>前提として</a:t>
                      </a:r>
                      <a:r>
                        <a:rPr kumimoji="1" lang="en-US" altLang="ja-JP" sz="1200" b="0" dirty="0">
                          <a:solidFill>
                            <a:sysClr val="windowText" lastClr="000000"/>
                          </a:solidFill>
                          <a:latin typeface="+mn-ea"/>
                          <a:ea typeface="+mn-ea"/>
                        </a:rPr>
                        <a:t>SMTP</a:t>
                      </a:r>
                      <a:r>
                        <a:rPr kumimoji="1" lang="ja-JP" altLang="en-US" sz="1200" b="0" dirty="0">
                          <a:solidFill>
                            <a:sysClr val="windowText" lastClr="000000"/>
                          </a:solidFill>
                          <a:latin typeface="+mn-ea"/>
                          <a:ea typeface="+mn-ea"/>
                        </a:rPr>
                        <a:t>サーバが用意されていること）</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4797134"/>
                  </a:ext>
                </a:extLst>
              </a:tr>
              <a:tr h="280376">
                <a:tc>
                  <a:txBody>
                    <a:bodyPr/>
                    <a:lstStyle/>
                    <a:p>
                      <a:r>
                        <a:rPr kumimoji="1" lang="ja-JP" altLang="en-US" sz="1200" b="1" dirty="0">
                          <a:solidFill>
                            <a:sysClr val="windowText" lastClr="000000"/>
                          </a:solidFill>
                          <a:latin typeface="+mn-ea"/>
                          <a:ea typeface="+mn-ea"/>
                        </a:rPr>
                        <a:t>ポート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（通信に用いるポート番号を入力）</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0376">
                <a:tc>
                  <a:txBody>
                    <a:bodyPr/>
                    <a:lstStyle/>
                    <a:p>
                      <a:r>
                        <a:rPr kumimoji="1" lang="ja-JP" altLang="en-US" sz="1200" b="1" dirty="0">
                          <a:solidFill>
                            <a:sysClr val="windowText" lastClr="000000"/>
                          </a:solidFill>
                          <a:latin typeface="+mn-ea"/>
                          <a:ea typeface="+mn-ea"/>
                        </a:rPr>
                        <a:t>ユーザ名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（空白可、メールの送信元となるユーザ名を入力）</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80376">
                <a:tc>
                  <a:txBody>
                    <a:bodyPr/>
                    <a:lstStyle/>
                    <a:p>
                      <a:r>
                        <a:rPr kumimoji="1" lang="ja-JP" altLang="en-US" sz="1200" b="1" dirty="0">
                          <a:solidFill>
                            <a:sysClr val="windowText" lastClr="000000"/>
                          </a:solidFill>
                          <a:latin typeface="+mn-ea"/>
                          <a:ea typeface="+mn-ea"/>
                        </a:rPr>
                        <a:t>パスワード</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（空白可、認証に必要なパスワードを入力）</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bl>
          </a:graphicData>
        </a:graphic>
      </p:graphicFrame>
      <p:graphicFrame>
        <p:nvGraphicFramePr>
          <p:cNvPr id="55" name="表 54"/>
          <p:cNvGraphicFramePr>
            <a:graphicFrameLocks noGrp="1"/>
          </p:cNvGraphicFramePr>
          <p:nvPr/>
        </p:nvGraphicFramePr>
        <p:xfrm>
          <a:off x="10090482" y="5324410"/>
          <a:ext cx="1602423" cy="9849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1394143">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 のつく項目は</a:t>
                      </a:r>
                    </a:p>
                    <a:p>
                      <a:r>
                        <a:rPr kumimoji="1" lang="ja-JP" altLang="en-US" sz="1300" dirty="0">
                          <a:latin typeface="+mn-lt"/>
                        </a:rPr>
                        <a:t>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56" name="表 55"/>
          <p:cNvGraphicFramePr>
            <a:graphicFrameLocks noGrp="1"/>
          </p:cNvGraphicFramePr>
          <p:nvPr/>
        </p:nvGraphicFramePr>
        <p:xfrm>
          <a:off x="7104148" y="5324410"/>
          <a:ext cx="2736372" cy="984917"/>
        </p:xfrm>
        <a:graphic>
          <a:graphicData uri="http://schemas.openxmlformats.org/drawingml/2006/table">
            <a:tbl>
              <a:tblPr firstRow="1" bandRow="1">
                <a:tableStyleId>{5C22544A-7EE6-4342-B048-85BDC9FD1C3A}</a:tableStyleId>
              </a:tblPr>
              <a:tblGrid>
                <a:gridCol w="217940">
                  <a:extLst>
                    <a:ext uri="{9D8B030D-6E8A-4147-A177-3AD203B41FA5}">
                      <a16:colId xmlns:a16="http://schemas.microsoft.com/office/drawing/2014/main" val="2080567992"/>
                    </a:ext>
                  </a:extLst>
                </a:gridCol>
                <a:gridCol w="2518432">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「ユーザ名」はメールの送信元として表示されます。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6815468" y="1845766"/>
            <a:chExt cx="2148045" cy="3419344"/>
          </a:xfrm>
        </p:grpSpPr>
        <p:sp>
          <p:nvSpPr>
            <p:cNvPr id="38" name="正方形/長方形 37"/>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 name="角丸四角形 38"/>
            <p:cNvSpPr/>
            <p:nvPr/>
          </p:nvSpPr>
          <p:spPr bwMode="auto">
            <a:xfrm>
              <a:off x="6887346" y="357334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a:solidFill>
                    <a:srgbClr val="FF0000"/>
                  </a:solidFill>
                  <a:latin typeface="+mn-ea"/>
                </a:rPr>
                <a:t>メールドライバ</a:t>
              </a:r>
            </a:p>
          </p:txBody>
        </p:sp>
        <p:sp>
          <p:nvSpPr>
            <p:cNvPr id="40" name="角丸四角形 39"/>
            <p:cNvSpPr/>
            <p:nvPr/>
          </p:nvSpPr>
          <p:spPr bwMode="auto">
            <a:xfrm>
              <a:off x="6887346" y="398479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41" name="角丸四角形 40"/>
            <p:cNvSpPr/>
            <p:nvPr/>
          </p:nvSpPr>
          <p:spPr bwMode="auto">
            <a:xfrm>
              <a:off x="6887346" y="4807700"/>
              <a:ext cx="2004289" cy="360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42" name="角丸四角形 41"/>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43" name="角丸四角形 42"/>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44" name="角丸四角形 43"/>
            <p:cNvSpPr/>
            <p:nvPr/>
          </p:nvSpPr>
          <p:spPr bwMode="auto">
            <a:xfrm>
              <a:off x="6887346" y="43962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45" name="角丸四角形 44"/>
            <p:cNvSpPr/>
            <p:nvPr/>
          </p:nvSpPr>
          <p:spPr bwMode="auto">
            <a:xfrm>
              <a:off x="6887346" y="31618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7" name="角丸四角形 56"/>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spTree>
    <p:extLst>
      <p:ext uri="{BB962C8B-B14F-4D97-AF65-F5344CB8AC3E}">
        <p14:creationId xmlns:p14="http://schemas.microsoft.com/office/powerpoint/2010/main" val="1028058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5.1</a:t>
            </a:r>
            <a:r>
              <a:rPr lang="ja-JP" altLang="en-US" dirty="0"/>
              <a:t>　アクション設定　</a:t>
            </a:r>
            <a:r>
              <a:rPr lang="en-US" altLang="ja-JP" dirty="0"/>
              <a:t>※</a:t>
            </a:r>
            <a:r>
              <a:rPr lang="ja-JP" altLang="en-US" dirty="0"/>
              <a:t>メールドライバ（</a:t>
            </a:r>
            <a:r>
              <a:rPr lang="en-US" altLang="ja-JP" dirty="0"/>
              <a:t>3/3</a:t>
            </a:r>
            <a:r>
              <a:rPr lang="ja-JP" altLang="en-US" dirty="0"/>
              <a:t>）</a:t>
            </a: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メールテンプレートの作成</a:t>
            </a:r>
            <a:endParaRPr lang="en-US" altLang="ja-JP" dirty="0"/>
          </a:p>
          <a:p>
            <a:pPr marL="522900" lvl="1" indent="-342900">
              <a:buFont typeface="+mj-ea"/>
              <a:buAutoNum type="circleNumDbPlain"/>
            </a:pPr>
            <a:r>
              <a:rPr lang="ja-JP" altLang="en-US" dirty="0"/>
              <a:t>「メールテンプレート」ボタンを押下</a:t>
            </a:r>
            <a:endParaRPr lang="en-US" altLang="ja-JP" dirty="0"/>
          </a:p>
          <a:p>
            <a:pPr marL="522900" lvl="1" indent="-342900">
              <a:buFont typeface="+mj-ea"/>
              <a:buAutoNum type="circleNumDbPlain"/>
            </a:pPr>
            <a:r>
              <a:rPr lang="ja-JP" altLang="en-US" dirty="0"/>
              <a:t>「新規追加」ボタンを押下</a:t>
            </a:r>
            <a:endParaRPr lang="en-US" altLang="ja-JP" dirty="0"/>
          </a:p>
          <a:p>
            <a:pPr marL="522900" lvl="1" indent="-342900">
              <a:buFont typeface="+mj-ea"/>
              <a:buAutoNum type="circleNumDbPlain"/>
            </a:pPr>
            <a:r>
              <a:rPr lang="ja-JP" altLang="en-US" dirty="0"/>
              <a:t>「メールテンプレート新規追加」画面で必要情報を入力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p:txBody>
      </p:sp>
      <p:sp>
        <p:nvSpPr>
          <p:cNvPr id="38" name="角丸四角形 37"/>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09708520"/>
              </p:ext>
            </p:extLst>
          </p:nvPr>
        </p:nvGraphicFramePr>
        <p:xfrm>
          <a:off x="6110110" y="2899530"/>
          <a:ext cx="2548280" cy="34564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340000">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309648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「テンプレート名」は後述する</a:t>
                      </a:r>
                      <a:r>
                        <a:rPr kumimoji="1" lang="en-US" altLang="ja-JP" sz="1300" b="0" dirty="0">
                          <a:latin typeface="+mn-lt"/>
                        </a:rPr>
                        <a:t>&lt;</a:t>
                      </a:r>
                      <a:r>
                        <a:rPr kumimoji="1" lang="en-US" altLang="ja-JP" sz="1300" b="0" dirty="0">
                          <a:latin typeface="+mn-lt"/>
                          <a:hlinkClick r:id="rId2" action="ppaction://hlinksldjump"/>
                        </a:rPr>
                        <a:t>6.1</a:t>
                      </a:r>
                      <a:r>
                        <a:rPr kumimoji="1" lang="ja-JP" altLang="en-US" sz="1300" b="0" dirty="0">
                          <a:latin typeface="+mn-lt"/>
                          <a:hlinkClick r:id="rId2" action="ppaction://hlinksldjump"/>
                        </a:rPr>
                        <a:t>　ディシジョンテーブルファイル作成 </a:t>
                      </a:r>
                      <a:r>
                        <a:rPr kumimoji="1" lang="en-US" altLang="ja-JP" sz="1300" b="0" dirty="0">
                          <a:latin typeface="+mn-lt"/>
                        </a:rPr>
                        <a:t>&gt;</a:t>
                      </a:r>
                      <a:r>
                        <a:rPr kumimoji="1" lang="ja-JP" altLang="en-US" sz="1300" b="0" dirty="0">
                          <a:latin typeface="+mn-lt"/>
                        </a:rPr>
                        <a:t>にて</a:t>
                      </a:r>
                      <a:r>
                        <a:rPr kumimoji="1" lang="ja-JP" altLang="en-US" sz="1300" dirty="0">
                          <a:latin typeface="+mn-lt"/>
                        </a:rPr>
                        <a:t>、どのメールテンプレートを使用するか指定するために必要です。</a:t>
                      </a:r>
                      <a:endParaRPr kumimoji="1" lang="en-US" altLang="ja-JP" sz="1300" dirty="0">
                        <a:latin typeface="+mn-lt"/>
                      </a:endParaRPr>
                    </a:p>
                    <a:p>
                      <a:endParaRPr kumimoji="1" lang="en-US" altLang="ja-JP" sz="1300" dirty="0">
                        <a:latin typeface="+mn-lt"/>
                      </a:endParaRPr>
                    </a:p>
                    <a:p>
                      <a:r>
                        <a:rPr kumimoji="1" lang="ja-JP" altLang="en-US" sz="1300" dirty="0">
                          <a:latin typeface="+mn-lt"/>
                        </a:rPr>
                        <a:t>「本文」に</a:t>
                      </a:r>
                      <a:r>
                        <a:rPr kumimoji="1" lang="en-US" altLang="ja-JP" sz="1300" dirty="0">
                          <a:latin typeface="+mn-lt"/>
                        </a:rPr>
                        <a:t>[ACTION_INFO]</a:t>
                      </a:r>
                      <a:r>
                        <a:rPr kumimoji="1" lang="ja-JP" altLang="en-US" sz="1300" dirty="0">
                          <a:latin typeface="+mn-lt"/>
                        </a:rPr>
                        <a:t>および</a:t>
                      </a:r>
                      <a:r>
                        <a:rPr kumimoji="1" lang="en-US" altLang="ja-JP" sz="1300" dirty="0">
                          <a:latin typeface="+mn-lt"/>
                        </a:rPr>
                        <a:t>[EVENT_INFO]</a:t>
                      </a:r>
                      <a:r>
                        <a:rPr kumimoji="1" lang="ja-JP" altLang="en-US" sz="1300" dirty="0">
                          <a:latin typeface="+mn-lt"/>
                        </a:rPr>
                        <a:t>タグを使用することで、「リクエスト情報」と「イベント情報」が記載されたメールを受信することが可能です。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40" name="図 39"/>
          <p:cNvPicPr>
            <a:picLocks noChangeAspect="1"/>
          </p:cNvPicPr>
          <p:nvPr/>
        </p:nvPicPr>
        <p:blipFill>
          <a:blip r:embed="rId3"/>
          <a:stretch>
            <a:fillRect/>
          </a:stretch>
        </p:blipFill>
        <p:spPr>
          <a:xfrm>
            <a:off x="717959" y="2533350"/>
            <a:ext cx="3272727" cy="1824144"/>
          </a:xfrm>
          <a:prstGeom prst="rect">
            <a:avLst/>
          </a:prstGeom>
          <a:ln>
            <a:noFill/>
          </a:ln>
        </p:spPr>
      </p:pic>
      <p:pic>
        <p:nvPicPr>
          <p:cNvPr id="41" name="図 40"/>
          <p:cNvPicPr>
            <a:picLocks noChangeAspect="1"/>
          </p:cNvPicPr>
          <p:nvPr/>
        </p:nvPicPr>
        <p:blipFill>
          <a:blip r:embed="rId4"/>
          <a:stretch>
            <a:fillRect/>
          </a:stretch>
        </p:blipFill>
        <p:spPr>
          <a:xfrm>
            <a:off x="1261661" y="3289119"/>
            <a:ext cx="3272727" cy="1842333"/>
          </a:xfrm>
          <a:prstGeom prst="rect">
            <a:avLst/>
          </a:prstGeom>
          <a:ln>
            <a:noFill/>
          </a:ln>
        </p:spPr>
      </p:pic>
      <p:sp>
        <p:nvSpPr>
          <p:cNvPr id="42" name="正方形/長方形 41"/>
          <p:cNvSpPr/>
          <p:nvPr/>
        </p:nvSpPr>
        <p:spPr bwMode="auto">
          <a:xfrm>
            <a:off x="3410305" y="2966060"/>
            <a:ext cx="580381" cy="176408"/>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3" name="正方形/長方形 42"/>
          <p:cNvSpPr/>
          <p:nvPr/>
        </p:nvSpPr>
        <p:spPr bwMode="auto">
          <a:xfrm>
            <a:off x="4135126" y="3443164"/>
            <a:ext cx="386170" cy="156258"/>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4" name="円形吹き出し 43"/>
          <p:cNvSpPr/>
          <p:nvPr/>
        </p:nvSpPr>
        <p:spPr bwMode="auto">
          <a:xfrm>
            <a:off x="4082537" y="2783751"/>
            <a:ext cx="360000" cy="360000"/>
          </a:xfrm>
          <a:prstGeom prst="wedgeEllipseCallout">
            <a:avLst>
              <a:gd name="adj1" fmla="val -105598"/>
              <a:gd name="adj2" fmla="val 34784"/>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sp>
        <p:nvSpPr>
          <p:cNvPr id="45" name="円形吹き出し 44"/>
          <p:cNvSpPr/>
          <p:nvPr/>
        </p:nvSpPr>
        <p:spPr bwMode="auto">
          <a:xfrm>
            <a:off x="4594098" y="3235726"/>
            <a:ext cx="360000" cy="360000"/>
          </a:xfrm>
          <a:prstGeom prst="wedgeEllipseCallout">
            <a:avLst>
              <a:gd name="adj1" fmla="val -96018"/>
              <a:gd name="adj2" fmla="val 28397"/>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57" name="角丸四角形 56"/>
          <p:cNvSpPr/>
          <p:nvPr/>
        </p:nvSpPr>
        <p:spPr bwMode="auto">
          <a:xfrm>
            <a:off x="2901837" y="3759347"/>
            <a:ext cx="3040288" cy="2595813"/>
          </a:xfrm>
          <a:prstGeom prst="roundRect">
            <a:avLst>
              <a:gd name="adj" fmla="val 5943"/>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kumimoji="1" lang="ja-JP" altLang="en-US" sz="1400" b="1" dirty="0">
                <a:latin typeface="+mn-ea"/>
              </a:rPr>
              <a:t>以下の値を入力する</a:t>
            </a:r>
          </a:p>
        </p:txBody>
      </p:sp>
      <p:graphicFrame>
        <p:nvGraphicFramePr>
          <p:cNvPr id="58" name="表 57"/>
          <p:cNvGraphicFramePr>
            <a:graphicFrameLocks noGrp="1"/>
          </p:cNvGraphicFramePr>
          <p:nvPr>
            <p:extLst>
              <p:ext uri="{D42A27DB-BD31-4B8C-83A1-F6EECF244321}">
                <p14:modId xmlns:p14="http://schemas.microsoft.com/office/powerpoint/2010/main" val="3344432000"/>
              </p:ext>
            </p:extLst>
          </p:nvPr>
        </p:nvGraphicFramePr>
        <p:xfrm>
          <a:off x="3028869" y="4150326"/>
          <a:ext cx="2817480" cy="2103120"/>
        </p:xfrm>
        <a:graphic>
          <a:graphicData uri="http://schemas.openxmlformats.org/drawingml/2006/table">
            <a:tbl>
              <a:tblPr firstRow="1" bandRow="1">
                <a:tableStyleId>{5C22544A-7EE6-4342-B048-85BDC9FD1C3A}</a:tableStyleId>
              </a:tblPr>
              <a:tblGrid>
                <a:gridCol w="801480">
                  <a:extLst>
                    <a:ext uri="{9D8B030D-6E8A-4147-A177-3AD203B41FA5}">
                      <a16:colId xmlns:a16="http://schemas.microsoft.com/office/drawing/2014/main" val="2903683136"/>
                    </a:ext>
                  </a:extLst>
                </a:gridCol>
                <a:gridCol w="2016000">
                  <a:extLst>
                    <a:ext uri="{9D8B030D-6E8A-4147-A177-3AD203B41FA5}">
                      <a16:colId xmlns:a16="http://schemas.microsoft.com/office/drawing/2014/main" val="3391017768"/>
                    </a:ext>
                  </a:extLst>
                </a:gridCol>
              </a:tblGrid>
              <a:tr h="199669">
                <a:tc>
                  <a:txBody>
                    <a:bodyPr/>
                    <a:lstStyle/>
                    <a:p>
                      <a:pPr algn="ctr"/>
                      <a:r>
                        <a:rPr kumimoji="1" lang="ja-JP" altLang="en-US" sz="1200" b="1" dirty="0">
                          <a:solidFill>
                            <a:schemeClr val="bg1"/>
                          </a:solidFill>
                          <a:latin typeface="+mn-lt"/>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mn-lt"/>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432000">
                <a:tc>
                  <a:txBody>
                    <a:bodyPr/>
                    <a:lstStyle/>
                    <a:p>
                      <a:r>
                        <a:rPr kumimoji="1" lang="ja-JP" altLang="en-US" sz="1200" b="1" dirty="0">
                          <a:solidFill>
                            <a:sysClr val="windowText" lastClr="000000"/>
                          </a:solidFill>
                          <a:latin typeface="+mn-lt"/>
                        </a:rPr>
                        <a:t>テンプレート名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a:solidFill>
                            <a:sysClr val="windowText" lastClr="000000"/>
                          </a:solidFill>
                          <a:latin typeface="+mn-lt"/>
                        </a:rPr>
                        <a:t>（任意の文字列）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29983">
                <a:tc>
                  <a:txBody>
                    <a:bodyPr/>
                    <a:lstStyle/>
                    <a:p>
                      <a:r>
                        <a:rPr kumimoji="1" lang="ja-JP" altLang="en-US" sz="1200" b="1" dirty="0">
                          <a:solidFill>
                            <a:sysClr val="windowText" lastClr="000000"/>
                          </a:solidFill>
                          <a:latin typeface="+mn-lt"/>
                        </a:rPr>
                        <a:t>宛先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en-US" altLang="ja-JP" sz="1200" b="1" dirty="0">
                          <a:solidFill>
                            <a:sysClr val="windowText" lastClr="000000"/>
                          </a:solidFill>
                          <a:latin typeface="+mn-lt"/>
                        </a:rPr>
                        <a:t>CC</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r h="199669">
                <a:tc>
                  <a:txBody>
                    <a:bodyPr/>
                    <a:lstStyle/>
                    <a:p>
                      <a:r>
                        <a:rPr kumimoji="1" lang="en-US" altLang="ja-JP" sz="1200" b="1" dirty="0">
                          <a:solidFill>
                            <a:sysClr val="windowText" lastClr="000000"/>
                          </a:solidFill>
                          <a:latin typeface="+mn-lt"/>
                        </a:rPr>
                        <a:t>BCC</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r h="199669">
                <a:tc>
                  <a:txBody>
                    <a:bodyPr/>
                    <a:lstStyle/>
                    <a:p>
                      <a:r>
                        <a:rPr kumimoji="1" lang="ja-JP" altLang="en-US" sz="1200" b="1" dirty="0">
                          <a:solidFill>
                            <a:sysClr val="windowText" lastClr="000000"/>
                          </a:solidFill>
                          <a:latin typeface="+mn-lt"/>
                        </a:rPr>
                        <a:t>件名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a:solidFill>
                            <a:sysClr val="windowText" lastClr="000000"/>
                          </a:solidFill>
                          <a:latin typeface="+mn-lt"/>
                        </a:rPr>
                        <a:t>（任意の文字列）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0789666"/>
                  </a:ext>
                </a:extLst>
              </a:tr>
              <a:tr h="199669">
                <a:tc>
                  <a:txBody>
                    <a:bodyPr/>
                    <a:lstStyle/>
                    <a:p>
                      <a:r>
                        <a:rPr kumimoji="1" lang="ja-JP" altLang="en-US" sz="1200" b="1" dirty="0">
                          <a:solidFill>
                            <a:sysClr val="windowText" lastClr="000000"/>
                          </a:solidFill>
                          <a:latin typeface="+mn-lt"/>
                        </a:rPr>
                        <a:t>本文</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a:solidFill>
                            <a:sysClr val="windowText" lastClr="000000"/>
                          </a:solidFill>
                          <a:latin typeface="+mn-lt"/>
                        </a:rPr>
                        <a:t>（任意の文字列）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04368260"/>
                  </a:ext>
                </a:extLst>
              </a:tr>
            </a:tbl>
          </a:graphicData>
        </a:graphic>
      </p:graphicFrame>
      <p:graphicFrame>
        <p:nvGraphicFramePr>
          <p:cNvPr id="59" name="表 58"/>
          <p:cNvGraphicFramePr>
            <a:graphicFrameLocks noGrp="1"/>
          </p:cNvGraphicFramePr>
          <p:nvPr/>
        </p:nvGraphicFramePr>
        <p:xfrm>
          <a:off x="8832380" y="5491161"/>
          <a:ext cx="2856566" cy="864000"/>
        </p:xfrm>
        <a:graphic>
          <a:graphicData uri="http://schemas.openxmlformats.org/drawingml/2006/table">
            <a:tbl>
              <a:tblPr firstRow="1" bandRow="1">
                <a:tableStyleId>{5C22544A-7EE6-4342-B048-85BDC9FD1C3A}</a:tableStyleId>
              </a:tblPr>
              <a:tblGrid>
                <a:gridCol w="222816">
                  <a:extLst>
                    <a:ext uri="{9D8B030D-6E8A-4147-A177-3AD203B41FA5}">
                      <a16:colId xmlns:a16="http://schemas.microsoft.com/office/drawing/2014/main" val="2080567992"/>
                    </a:ext>
                  </a:extLst>
                </a:gridCol>
                <a:gridCol w="2633750">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60" name="図 59"/>
          <p:cNvPicPr>
            <a:picLocks noChangeAspect="1"/>
          </p:cNvPicPr>
          <p:nvPr/>
        </p:nvPicPr>
        <p:blipFill>
          <a:blip r:embed="rId5"/>
          <a:stretch>
            <a:fillRect/>
          </a:stretch>
        </p:blipFill>
        <p:spPr>
          <a:xfrm>
            <a:off x="881032" y="3855239"/>
            <a:ext cx="1899724" cy="1781581"/>
          </a:xfrm>
          <a:prstGeom prst="rect">
            <a:avLst/>
          </a:prstGeom>
        </p:spPr>
      </p:pic>
      <p:sp>
        <p:nvSpPr>
          <p:cNvPr id="61" name="正方形/長方形 60"/>
          <p:cNvSpPr/>
          <p:nvPr/>
        </p:nvSpPr>
        <p:spPr bwMode="auto">
          <a:xfrm>
            <a:off x="991198" y="4020173"/>
            <a:ext cx="1678403" cy="134271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62" name="正方形/長方形 61"/>
          <p:cNvSpPr/>
          <p:nvPr/>
        </p:nvSpPr>
        <p:spPr bwMode="auto">
          <a:xfrm>
            <a:off x="1856347" y="5478748"/>
            <a:ext cx="290135" cy="13864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63" name="円形吹き出し 62"/>
          <p:cNvSpPr/>
          <p:nvPr/>
        </p:nvSpPr>
        <p:spPr bwMode="auto">
          <a:xfrm>
            <a:off x="2146482" y="5706070"/>
            <a:ext cx="360000" cy="360000"/>
          </a:xfrm>
          <a:prstGeom prst="wedgeEllipseCallout">
            <a:avLst>
              <a:gd name="adj1" fmla="val -87776"/>
              <a:gd name="adj2" fmla="val -98245"/>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4</a:t>
            </a:r>
            <a:endParaRPr kumimoji="1" lang="ja-JP" altLang="en-US" sz="1400" b="1" dirty="0">
              <a:solidFill>
                <a:schemeClr val="bg1"/>
              </a:solidFill>
              <a:latin typeface="+mn-ea"/>
            </a:endParaRPr>
          </a:p>
        </p:txBody>
      </p:sp>
      <p:sp>
        <p:nvSpPr>
          <p:cNvPr id="64" name="円形吹き出し 63"/>
          <p:cNvSpPr/>
          <p:nvPr/>
        </p:nvSpPr>
        <p:spPr bwMode="auto">
          <a:xfrm>
            <a:off x="2888257" y="3773089"/>
            <a:ext cx="360000" cy="344050"/>
          </a:xfrm>
          <a:prstGeom prst="wedgeEllipseCallout">
            <a:avLst>
              <a:gd name="adj1" fmla="val -143614"/>
              <a:gd name="adj2" fmla="val 67004"/>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grpSp>
        <p:nvGrpSpPr>
          <p:cNvPr id="31" name="グループ化 30"/>
          <p:cNvGrpSpPr/>
          <p:nvPr/>
        </p:nvGrpSpPr>
        <p:grpSpPr>
          <a:xfrm>
            <a:off x="8832380" y="1271926"/>
            <a:ext cx="2856566" cy="3419344"/>
            <a:chOff x="6815468" y="1845766"/>
            <a:chExt cx="2148045" cy="3419344"/>
          </a:xfrm>
        </p:grpSpPr>
        <p:sp>
          <p:nvSpPr>
            <p:cNvPr id="46" name="正方形/長方形 45"/>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7" name="角丸四角形 46"/>
            <p:cNvSpPr/>
            <p:nvPr/>
          </p:nvSpPr>
          <p:spPr bwMode="auto">
            <a:xfrm>
              <a:off x="6887346" y="357334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a:solidFill>
                    <a:srgbClr val="FF0000"/>
                  </a:solidFill>
                  <a:latin typeface="+mn-ea"/>
                </a:rPr>
                <a:t>メールドライバ</a:t>
              </a:r>
            </a:p>
          </p:txBody>
        </p:sp>
        <p:sp>
          <p:nvSpPr>
            <p:cNvPr id="48" name="角丸四角形 47"/>
            <p:cNvSpPr/>
            <p:nvPr/>
          </p:nvSpPr>
          <p:spPr bwMode="auto">
            <a:xfrm>
              <a:off x="6887346" y="398479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49" name="角丸四角形 48"/>
            <p:cNvSpPr/>
            <p:nvPr/>
          </p:nvSpPr>
          <p:spPr bwMode="auto">
            <a:xfrm>
              <a:off x="6887346" y="4807700"/>
              <a:ext cx="2004289" cy="360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50" name="角丸四角形 49"/>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51" name="角丸四角形 50"/>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52" name="角丸四角形 51"/>
            <p:cNvSpPr/>
            <p:nvPr/>
          </p:nvSpPr>
          <p:spPr bwMode="auto">
            <a:xfrm>
              <a:off x="6887346" y="43962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53" name="角丸四角形 52"/>
            <p:cNvSpPr/>
            <p:nvPr/>
          </p:nvSpPr>
          <p:spPr bwMode="auto">
            <a:xfrm>
              <a:off x="6887346" y="31618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4" name="角丸四角形 53"/>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spTree>
    <p:extLst>
      <p:ext uri="{BB962C8B-B14F-4D97-AF65-F5344CB8AC3E}">
        <p14:creationId xmlns:p14="http://schemas.microsoft.com/office/powerpoint/2010/main" val="2166006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5.2</a:t>
            </a:r>
            <a:r>
              <a:rPr lang="ja-JP" altLang="en-US" dirty="0"/>
              <a:t>　トークンの払い出し</a:t>
            </a:r>
          </a:p>
        </p:txBody>
      </p:sp>
      <p:sp>
        <p:nvSpPr>
          <p:cNvPr id="9" name="角丸四角形 8"/>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新規トークンの払い出しを実施</a:t>
            </a:r>
            <a:endParaRPr lang="en-US" altLang="ja-JP" dirty="0"/>
          </a:p>
          <a:p>
            <a:pPr marL="522900" lvl="1" indent="-342900">
              <a:buFont typeface="+mj-ea"/>
              <a:buAutoNum type="circleNumDbPlain"/>
            </a:pPr>
            <a:r>
              <a:rPr lang="ja-JP" altLang="en-US" dirty="0"/>
              <a:t>「新規トークン払い出し」ボタンを押下</a:t>
            </a:r>
            <a:endParaRPr lang="en-US" altLang="ja-JP" dirty="0"/>
          </a:p>
          <a:p>
            <a:pPr marL="522900" lvl="1" indent="-342900">
              <a:buFont typeface="+mj-ea"/>
              <a:buAutoNum type="circleNumDbPlain"/>
            </a:pPr>
            <a:r>
              <a:rPr lang="ja-JP" altLang="en-US" dirty="0"/>
              <a:t>「新規トークン払い出し」画面で必要情報を入力</a:t>
            </a:r>
            <a:endParaRPr lang="en-US" altLang="ja-JP" dirty="0"/>
          </a:p>
          <a:p>
            <a:pPr marL="522900" lvl="1" indent="-342900">
              <a:buFont typeface="+mj-ea"/>
              <a:buAutoNum type="circleNumDbPlain"/>
            </a:pPr>
            <a:r>
              <a:rPr lang="ja-JP" altLang="en-US" dirty="0"/>
              <a:t>「トークン払い出し」ボタンを押下</a:t>
            </a:r>
            <a:endParaRPr lang="en-US" altLang="ja-JP" dirty="0"/>
          </a:p>
          <a:p>
            <a:pPr marL="522900" lvl="1" indent="-342900">
              <a:buFont typeface="+mj-ea"/>
              <a:buAutoNum type="circleNumDbPlain"/>
            </a:pPr>
            <a:r>
              <a:rPr lang="ja-JP" altLang="en-US" dirty="0"/>
              <a:t>「トークン」画面に表示されるトークンをコピーして保持する</a:t>
            </a:r>
            <a:endParaRPr lang="en-US" altLang="ja-JP" dirty="0"/>
          </a:p>
          <a:p>
            <a:pPr marL="522900" lvl="1" indent="-342900">
              <a:buFont typeface="+mj-ea"/>
              <a:buAutoNum type="circleNumDbPlain"/>
            </a:pPr>
            <a:r>
              <a:rPr lang="ja-JP" altLang="en-US" dirty="0"/>
              <a:t>「閉じる」ボタンを押下</a:t>
            </a:r>
            <a:endParaRPr lang="en-US" altLang="ja-JP" dirty="0"/>
          </a:p>
          <a:p>
            <a:endParaRPr lang="ja-JP" altLang="en-US" dirty="0"/>
          </a:p>
          <a:p>
            <a:endParaRPr lang="ja-JP" altLang="en-US" dirty="0"/>
          </a:p>
        </p:txBody>
      </p:sp>
      <p:pic>
        <p:nvPicPr>
          <p:cNvPr id="40" name="図 39"/>
          <p:cNvPicPr>
            <a:picLocks noChangeAspect="1"/>
          </p:cNvPicPr>
          <p:nvPr/>
        </p:nvPicPr>
        <p:blipFill>
          <a:blip r:embed="rId2"/>
          <a:stretch>
            <a:fillRect/>
          </a:stretch>
        </p:blipFill>
        <p:spPr>
          <a:xfrm>
            <a:off x="819184" y="2942424"/>
            <a:ext cx="4458538" cy="2499484"/>
          </a:xfrm>
          <a:prstGeom prst="rect">
            <a:avLst/>
          </a:prstGeom>
        </p:spPr>
      </p:pic>
      <p:pic>
        <p:nvPicPr>
          <p:cNvPr id="41" name="図 40"/>
          <p:cNvPicPr>
            <a:picLocks noChangeAspect="1"/>
          </p:cNvPicPr>
          <p:nvPr/>
        </p:nvPicPr>
        <p:blipFill>
          <a:blip r:embed="rId3"/>
          <a:stretch>
            <a:fillRect/>
          </a:stretch>
        </p:blipFill>
        <p:spPr>
          <a:xfrm>
            <a:off x="1519242" y="3637676"/>
            <a:ext cx="3112816" cy="2178584"/>
          </a:xfrm>
          <a:prstGeom prst="rect">
            <a:avLst/>
          </a:prstGeom>
        </p:spPr>
      </p:pic>
      <p:sp>
        <p:nvSpPr>
          <p:cNvPr id="42" name="正方形/長方形 41"/>
          <p:cNvSpPr/>
          <p:nvPr/>
        </p:nvSpPr>
        <p:spPr bwMode="auto">
          <a:xfrm>
            <a:off x="4476751" y="3169393"/>
            <a:ext cx="755129" cy="21477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3" name="円形吹き出し 42"/>
          <p:cNvSpPr/>
          <p:nvPr/>
        </p:nvSpPr>
        <p:spPr bwMode="auto">
          <a:xfrm>
            <a:off x="4055412" y="3085380"/>
            <a:ext cx="360000" cy="360000"/>
          </a:xfrm>
          <a:prstGeom prst="wedgeEllipseCallout">
            <a:avLst>
              <a:gd name="adj1" fmla="val 90893"/>
              <a:gd name="adj2" fmla="val 12705"/>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pic>
        <p:nvPicPr>
          <p:cNvPr id="44" name="図 43"/>
          <p:cNvPicPr>
            <a:picLocks noChangeAspect="1"/>
          </p:cNvPicPr>
          <p:nvPr/>
        </p:nvPicPr>
        <p:blipFill>
          <a:blip r:embed="rId4"/>
          <a:stretch>
            <a:fillRect/>
          </a:stretch>
        </p:blipFill>
        <p:spPr>
          <a:xfrm>
            <a:off x="6121647" y="5126532"/>
            <a:ext cx="2364147" cy="1242178"/>
          </a:xfrm>
          <a:prstGeom prst="rect">
            <a:avLst/>
          </a:prstGeom>
        </p:spPr>
      </p:pic>
      <p:sp>
        <p:nvSpPr>
          <p:cNvPr id="45" name="正方形/長方形 44"/>
          <p:cNvSpPr/>
          <p:nvPr/>
        </p:nvSpPr>
        <p:spPr bwMode="auto">
          <a:xfrm>
            <a:off x="1631380" y="3896074"/>
            <a:ext cx="2808000" cy="1476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6" name="正方形/長方形 45"/>
          <p:cNvSpPr/>
          <p:nvPr/>
        </p:nvSpPr>
        <p:spPr bwMode="auto">
          <a:xfrm>
            <a:off x="2997307" y="5532340"/>
            <a:ext cx="720000" cy="21477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7" name="円形吹き出し 46"/>
          <p:cNvSpPr/>
          <p:nvPr/>
        </p:nvSpPr>
        <p:spPr bwMode="auto">
          <a:xfrm>
            <a:off x="2502699" y="5661360"/>
            <a:ext cx="360000" cy="360000"/>
          </a:xfrm>
          <a:prstGeom prst="wedgeEllipseCallout">
            <a:avLst>
              <a:gd name="adj1" fmla="val 102353"/>
              <a:gd name="adj2" fmla="val -48897"/>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48" name="正方形/長方形 47"/>
          <p:cNvSpPr/>
          <p:nvPr/>
        </p:nvSpPr>
        <p:spPr bwMode="auto">
          <a:xfrm>
            <a:off x="6209388" y="5674552"/>
            <a:ext cx="2177638" cy="29779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9" name="円形吹き出し 48"/>
          <p:cNvSpPr/>
          <p:nvPr/>
        </p:nvSpPr>
        <p:spPr bwMode="auto">
          <a:xfrm>
            <a:off x="5663940" y="5441908"/>
            <a:ext cx="360000" cy="360000"/>
          </a:xfrm>
          <a:prstGeom prst="wedgeEllipseCallout">
            <a:avLst>
              <a:gd name="adj1" fmla="val 121338"/>
              <a:gd name="adj2" fmla="val 34742"/>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4</a:t>
            </a:r>
            <a:endParaRPr kumimoji="1" lang="ja-JP" altLang="en-US" sz="1400" b="1" dirty="0">
              <a:solidFill>
                <a:schemeClr val="bg1"/>
              </a:solidFill>
              <a:latin typeface="+mn-ea"/>
            </a:endParaRPr>
          </a:p>
        </p:txBody>
      </p:sp>
      <p:sp>
        <p:nvSpPr>
          <p:cNvPr id="50" name="正方形/長方形 49"/>
          <p:cNvSpPr/>
          <p:nvPr/>
        </p:nvSpPr>
        <p:spPr bwMode="auto">
          <a:xfrm>
            <a:off x="6997710" y="6075926"/>
            <a:ext cx="576000" cy="214771"/>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51" name="円形吹き出し 50"/>
          <p:cNvSpPr/>
          <p:nvPr/>
        </p:nvSpPr>
        <p:spPr bwMode="auto">
          <a:xfrm>
            <a:off x="5663940" y="5985181"/>
            <a:ext cx="360000" cy="360000"/>
          </a:xfrm>
          <a:prstGeom prst="wedgeEllipseCallout">
            <a:avLst>
              <a:gd name="adj1" fmla="val 354568"/>
              <a:gd name="adj2" fmla="val 1399"/>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5</a:t>
            </a:r>
            <a:endParaRPr kumimoji="1" lang="ja-JP" altLang="en-US" sz="1400" b="1" dirty="0">
              <a:solidFill>
                <a:schemeClr val="bg1"/>
              </a:solidFill>
              <a:latin typeface="+mn-ea"/>
            </a:endParaRPr>
          </a:p>
        </p:txBody>
      </p:sp>
      <p:sp>
        <p:nvSpPr>
          <p:cNvPr id="52" name="角丸四角形 51"/>
          <p:cNvSpPr/>
          <p:nvPr/>
        </p:nvSpPr>
        <p:spPr bwMode="auto">
          <a:xfrm>
            <a:off x="4871831" y="3640866"/>
            <a:ext cx="3600500" cy="1296000"/>
          </a:xfrm>
          <a:prstGeom prst="roundRect">
            <a:avLst>
              <a:gd name="adj" fmla="val 5943"/>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kumimoji="1" lang="ja-JP" altLang="en-US" sz="1400" b="1" dirty="0">
                <a:latin typeface="+mn-ea"/>
              </a:rPr>
              <a:t>以下の値を入力する</a:t>
            </a:r>
          </a:p>
        </p:txBody>
      </p:sp>
      <p:sp>
        <p:nvSpPr>
          <p:cNvPr id="53" name="円形吹き出し 52"/>
          <p:cNvSpPr/>
          <p:nvPr/>
        </p:nvSpPr>
        <p:spPr bwMode="auto">
          <a:xfrm>
            <a:off x="4836665" y="3593590"/>
            <a:ext cx="360000" cy="344050"/>
          </a:xfrm>
          <a:prstGeom prst="wedgeEllipseCallout">
            <a:avLst>
              <a:gd name="adj1" fmla="val -234257"/>
              <a:gd name="adj2" fmla="val 86816"/>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graphicFrame>
        <p:nvGraphicFramePr>
          <p:cNvPr id="54" name="表 53"/>
          <p:cNvGraphicFramePr>
            <a:graphicFrameLocks noGrp="1"/>
          </p:cNvGraphicFramePr>
          <p:nvPr>
            <p:extLst>
              <p:ext uri="{D42A27DB-BD31-4B8C-83A1-F6EECF244321}">
                <p14:modId xmlns:p14="http://schemas.microsoft.com/office/powerpoint/2010/main" val="4217319508"/>
              </p:ext>
            </p:extLst>
          </p:nvPr>
        </p:nvGraphicFramePr>
        <p:xfrm>
          <a:off x="5005340" y="4018283"/>
          <a:ext cx="3364548" cy="822960"/>
        </p:xfrm>
        <a:graphic>
          <a:graphicData uri="http://schemas.openxmlformats.org/drawingml/2006/table">
            <a:tbl>
              <a:tblPr firstRow="1" bandRow="1">
                <a:tableStyleId>{5C22544A-7EE6-4342-B048-85BDC9FD1C3A}</a:tableStyleId>
              </a:tblPr>
              <a:tblGrid>
                <a:gridCol w="1300480">
                  <a:extLst>
                    <a:ext uri="{9D8B030D-6E8A-4147-A177-3AD203B41FA5}">
                      <a16:colId xmlns:a16="http://schemas.microsoft.com/office/drawing/2014/main" val="2903683136"/>
                    </a:ext>
                  </a:extLst>
                </a:gridCol>
                <a:gridCol w="2064068">
                  <a:extLst>
                    <a:ext uri="{9D8B030D-6E8A-4147-A177-3AD203B41FA5}">
                      <a16:colId xmlns:a16="http://schemas.microsoft.com/office/drawing/2014/main" val="3391017768"/>
                    </a:ext>
                  </a:extLst>
                </a:gridCol>
              </a:tblGrid>
              <a:tr h="199669">
                <a:tc>
                  <a:txBody>
                    <a:bodyPr/>
                    <a:lstStyle/>
                    <a:p>
                      <a:pPr algn="ctr"/>
                      <a:r>
                        <a:rPr kumimoji="1" lang="ja-JP" altLang="en-US" sz="1200" b="1" dirty="0">
                          <a:solidFill>
                            <a:schemeClr val="bg1"/>
                          </a:solidFill>
                          <a:latin typeface="+mn-lt"/>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mn-lt"/>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a:solidFill>
                            <a:sysClr val="windowText" lastClr="000000"/>
                          </a:solidFill>
                          <a:latin typeface="+mn-lt"/>
                        </a:rPr>
                        <a:t>トークン名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a:solidFill>
                            <a:sysClr val="windowText" lastClr="000000"/>
                          </a:solidFill>
                          <a:latin typeface="+mn-lt"/>
                        </a:rPr>
                        <a:t>（任意の文字列）</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63674">
                <a:tc>
                  <a:txBody>
                    <a:bodyPr/>
                    <a:lstStyle/>
                    <a:p>
                      <a:r>
                        <a:rPr kumimoji="1" lang="ja-JP" altLang="en-US" sz="1200" b="1" dirty="0">
                          <a:solidFill>
                            <a:sysClr val="windowText" lastClr="000000"/>
                          </a:solidFill>
                          <a:latin typeface="+mn-lt"/>
                        </a:rPr>
                        <a:t>グループ別権限</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ysClr val="windowText" lastClr="000000"/>
                          </a:solidFill>
                          <a:latin typeface="+mn-lt"/>
                        </a:rPr>
                        <a:t>システム管理者：権限あり</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bl>
          </a:graphicData>
        </a:graphic>
      </p:graphicFrame>
      <p:grpSp>
        <p:nvGrpSpPr>
          <p:cNvPr id="55" name="グループ化 54"/>
          <p:cNvGrpSpPr/>
          <p:nvPr/>
        </p:nvGrpSpPr>
        <p:grpSpPr>
          <a:xfrm>
            <a:off x="8832380" y="1271926"/>
            <a:ext cx="2856566" cy="3419344"/>
            <a:chOff x="6815468" y="1845766"/>
            <a:chExt cx="2148045" cy="3419344"/>
          </a:xfrm>
        </p:grpSpPr>
        <p:sp>
          <p:nvSpPr>
            <p:cNvPr id="56" name="正方形/長方形 55"/>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7" name="角丸四角形 56"/>
            <p:cNvSpPr/>
            <p:nvPr/>
          </p:nvSpPr>
          <p:spPr bwMode="auto">
            <a:xfrm>
              <a:off x="6887346" y="35733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メールドライバ</a:t>
              </a:r>
            </a:p>
          </p:txBody>
        </p:sp>
        <p:sp>
          <p:nvSpPr>
            <p:cNvPr id="58" name="角丸四角形 57"/>
            <p:cNvSpPr/>
            <p:nvPr/>
          </p:nvSpPr>
          <p:spPr bwMode="auto">
            <a:xfrm>
              <a:off x="6887346" y="398479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トークンの払い出し</a:t>
              </a:r>
            </a:p>
          </p:txBody>
        </p:sp>
        <p:sp>
          <p:nvSpPr>
            <p:cNvPr id="59" name="角丸四角形 58"/>
            <p:cNvSpPr/>
            <p:nvPr/>
          </p:nvSpPr>
          <p:spPr bwMode="auto">
            <a:xfrm>
              <a:off x="6887346" y="4807700"/>
              <a:ext cx="2004289" cy="360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60" name="角丸四角形 59"/>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61" name="角丸四角形 60"/>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62" name="角丸四角形 61"/>
            <p:cNvSpPr/>
            <p:nvPr/>
          </p:nvSpPr>
          <p:spPr bwMode="auto">
            <a:xfrm>
              <a:off x="6887346" y="4396248"/>
              <a:ext cx="2004289" cy="360000"/>
            </a:xfrm>
            <a:prstGeom prst="roundRect">
              <a:avLst/>
            </a:prstGeom>
            <a:solidFill>
              <a:schemeClr val="bg1"/>
            </a:solidFill>
            <a:ln>
              <a:solidFill>
                <a:srgbClr val="0A3368"/>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63" name="角丸四角形 62"/>
            <p:cNvSpPr/>
            <p:nvPr/>
          </p:nvSpPr>
          <p:spPr bwMode="auto">
            <a:xfrm>
              <a:off x="6887346" y="31618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64" name="角丸四角形 63"/>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spTree>
    <p:extLst>
      <p:ext uri="{BB962C8B-B14F-4D97-AF65-F5344CB8AC3E}">
        <p14:creationId xmlns:p14="http://schemas.microsoft.com/office/powerpoint/2010/main" val="459297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5.3</a:t>
            </a:r>
            <a:r>
              <a:rPr lang="ja-JP" altLang="en-US" dirty="0"/>
              <a:t>　ディシジョンテーブル作成（</a:t>
            </a:r>
            <a:r>
              <a:rPr lang="en-US" altLang="ja-JP" dirty="0"/>
              <a:t>1/2</a:t>
            </a:r>
            <a:r>
              <a:rPr lang="ja-JP" altLang="en-US" dirty="0"/>
              <a:t>）</a:t>
            </a:r>
          </a:p>
        </p:txBody>
      </p:sp>
      <p:sp>
        <p:nvSpPr>
          <p:cNvPr id="9" name="角丸四角形 8"/>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ディシジョンテーブル（ 「基本情報・権限」）を作成</a:t>
            </a:r>
            <a:endParaRPr lang="en-US" altLang="ja-JP" dirty="0"/>
          </a:p>
          <a:p>
            <a:pPr marL="522900" lvl="1" indent="-342900">
              <a:buFont typeface="+mj-ea"/>
              <a:buAutoNum type="circleNumDbPlain"/>
            </a:pPr>
            <a:r>
              <a:rPr lang="ja-JP" altLang="en-US" dirty="0"/>
              <a:t>「ディシジョンテーブル」画面の「新規追加」ボタンを押下</a:t>
            </a:r>
            <a:endParaRPr lang="en-US" altLang="ja-JP" dirty="0"/>
          </a:p>
          <a:p>
            <a:pPr marL="522900" lvl="1" indent="-342900">
              <a:buFont typeface="+mj-ea"/>
              <a:buAutoNum type="circleNumDbPlain"/>
            </a:pPr>
            <a:r>
              <a:rPr lang="ja-JP" altLang="en-US" dirty="0"/>
              <a:t>「新規追加」画面の「基本情報・権限」タブに必要情報を入力</a:t>
            </a:r>
            <a:endParaRPr lang="en-US" altLang="ja-JP" dirty="0"/>
          </a:p>
          <a:p>
            <a:pPr marL="522900" lvl="1" indent="-342900">
              <a:buFont typeface="+mj-ea"/>
              <a:buAutoNum type="circleNumDbPlain"/>
            </a:pPr>
            <a:r>
              <a:rPr lang="ja-JP" altLang="en-US" spc="-300" dirty="0"/>
              <a:t>「</a:t>
            </a:r>
            <a:r>
              <a:rPr lang="ja-JP" altLang="en-US" dirty="0"/>
              <a:t>条件式の設定へ</a:t>
            </a:r>
            <a:r>
              <a:rPr lang="ja-JP" altLang="en-US" spc="-300" dirty="0"/>
              <a:t>」</a:t>
            </a:r>
            <a:r>
              <a:rPr lang="ja-JP" altLang="en-US" spc="-150" dirty="0"/>
              <a:t>ボタンを</a:t>
            </a:r>
            <a:r>
              <a:rPr lang="ja-JP" altLang="en-US" dirty="0"/>
              <a:t>押下</a:t>
            </a:r>
            <a:endParaRPr lang="en-US" altLang="ja-JP" spc="-150" dirty="0"/>
          </a:p>
          <a:p>
            <a:pPr marL="522900" lvl="1" indent="-342900">
              <a:buFont typeface="+mj-ea"/>
              <a:buAutoNum type="circleNumDbPlain"/>
            </a:pPr>
            <a:endParaRPr lang="en-US" altLang="ja-JP" spc="-150" dirty="0"/>
          </a:p>
          <a:p>
            <a:pPr lvl="1"/>
            <a:endParaRPr lang="ja-JP" altLang="en-US" dirty="0"/>
          </a:p>
          <a:p>
            <a:endParaRPr lang="ja-JP" altLang="en-US" dirty="0"/>
          </a:p>
        </p:txBody>
      </p:sp>
      <p:sp>
        <p:nvSpPr>
          <p:cNvPr id="38" name="角丸四角形 37"/>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graphicFrame>
        <p:nvGraphicFramePr>
          <p:cNvPr id="39" name="表 38"/>
          <p:cNvGraphicFramePr>
            <a:graphicFrameLocks noGrp="1"/>
          </p:cNvGraphicFramePr>
          <p:nvPr/>
        </p:nvGraphicFramePr>
        <p:xfrm>
          <a:off x="4118621" y="5311118"/>
          <a:ext cx="4553824" cy="10587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345544">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275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「権限の設定」では最低でも</a:t>
                      </a:r>
                      <a:r>
                        <a:rPr kumimoji="1" lang="en-US" altLang="ja-JP" sz="1300" dirty="0">
                          <a:latin typeface="+mn-lt"/>
                        </a:rPr>
                        <a:t>1</a:t>
                      </a:r>
                      <a:r>
                        <a:rPr kumimoji="1" lang="ja-JP" altLang="en-US" sz="1300" dirty="0">
                          <a:latin typeface="+mn-lt"/>
                        </a:rPr>
                        <a:t>グループは必ず「更新可能」を設定してください。ディシジョンテーブルの更新ができなくなります。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40" name="図 39"/>
          <p:cNvPicPr>
            <a:picLocks noChangeAspect="1"/>
          </p:cNvPicPr>
          <p:nvPr/>
        </p:nvPicPr>
        <p:blipFill>
          <a:blip r:embed="rId2"/>
          <a:stretch>
            <a:fillRect/>
          </a:stretch>
        </p:blipFill>
        <p:spPr>
          <a:xfrm>
            <a:off x="761951" y="2409285"/>
            <a:ext cx="3772979" cy="2358492"/>
          </a:xfrm>
          <a:prstGeom prst="rect">
            <a:avLst/>
          </a:prstGeom>
        </p:spPr>
      </p:pic>
      <p:sp>
        <p:nvSpPr>
          <p:cNvPr id="41" name="正方形/長方形 40"/>
          <p:cNvSpPr/>
          <p:nvPr/>
        </p:nvSpPr>
        <p:spPr bwMode="auto">
          <a:xfrm>
            <a:off x="4002102" y="2572127"/>
            <a:ext cx="436049" cy="176408"/>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2" name="円形吹き出し 41"/>
          <p:cNvSpPr/>
          <p:nvPr/>
        </p:nvSpPr>
        <p:spPr bwMode="auto">
          <a:xfrm>
            <a:off x="3525161" y="2492668"/>
            <a:ext cx="360000" cy="360000"/>
          </a:xfrm>
          <a:prstGeom prst="wedgeEllipseCallout">
            <a:avLst>
              <a:gd name="adj1" fmla="val 90892"/>
              <a:gd name="adj2" fmla="val 2122"/>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sp>
        <p:nvSpPr>
          <p:cNvPr id="44" name="角丸四角形 43"/>
          <p:cNvSpPr/>
          <p:nvPr/>
        </p:nvSpPr>
        <p:spPr bwMode="auto">
          <a:xfrm>
            <a:off x="3809089" y="3357144"/>
            <a:ext cx="4863356" cy="1661851"/>
          </a:xfrm>
          <a:prstGeom prst="roundRect">
            <a:avLst>
              <a:gd name="adj" fmla="val 5943"/>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kumimoji="1" lang="ja-JP" altLang="en-US" sz="1400" b="1" dirty="0">
                <a:latin typeface="+mn-ea"/>
              </a:rPr>
              <a:t>以下の値を入力する</a:t>
            </a:r>
            <a:endParaRPr kumimoji="1" lang="en-US" altLang="ja-JP" sz="1400" b="1" dirty="0">
              <a:latin typeface="+mn-ea"/>
            </a:endParaRPr>
          </a:p>
          <a:p>
            <a:endParaRPr lang="en-US" altLang="ja-JP" sz="1400" b="1" dirty="0">
              <a:latin typeface="+mn-ea"/>
            </a:endParaRPr>
          </a:p>
          <a:p>
            <a:endParaRPr kumimoji="1" lang="ja-JP" altLang="en-US" sz="1400" b="1" dirty="0">
              <a:latin typeface="+mn-ea"/>
            </a:endParaRPr>
          </a:p>
        </p:txBody>
      </p:sp>
      <p:graphicFrame>
        <p:nvGraphicFramePr>
          <p:cNvPr id="49" name="表 48"/>
          <p:cNvGraphicFramePr>
            <a:graphicFrameLocks noGrp="1"/>
          </p:cNvGraphicFramePr>
          <p:nvPr>
            <p:extLst>
              <p:ext uri="{D42A27DB-BD31-4B8C-83A1-F6EECF244321}">
                <p14:modId xmlns:p14="http://schemas.microsoft.com/office/powerpoint/2010/main" val="758868119"/>
              </p:ext>
            </p:extLst>
          </p:nvPr>
        </p:nvGraphicFramePr>
        <p:xfrm>
          <a:off x="3975137" y="3806616"/>
          <a:ext cx="4583748" cy="1097280"/>
        </p:xfrm>
        <a:graphic>
          <a:graphicData uri="http://schemas.openxmlformats.org/drawingml/2006/table">
            <a:tbl>
              <a:tblPr firstRow="1" bandRow="1">
                <a:tableStyleId>{5C22544A-7EE6-4342-B048-85BDC9FD1C3A}</a:tableStyleId>
              </a:tblPr>
              <a:tblGrid>
                <a:gridCol w="1910080">
                  <a:extLst>
                    <a:ext uri="{9D8B030D-6E8A-4147-A177-3AD203B41FA5}">
                      <a16:colId xmlns:a16="http://schemas.microsoft.com/office/drawing/2014/main" val="2903683136"/>
                    </a:ext>
                  </a:extLst>
                </a:gridCol>
                <a:gridCol w="2673668">
                  <a:extLst>
                    <a:ext uri="{9D8B030D-6E8A-4147-A177-3AD203B41FA5}">
                      <a16:colId xmlns:a16="http://schemas.microsoft.com/office/drawing/2014/main" val="3391017768"/>
                    </a:ext>
                  </a:extLst>
                </a:gridCol>
              </a:tblGrid>
              <a:tr h="153156">
                <a:tc gridSpan="2">
                  <a:txBody>
                    <a:bodyPr/>
                    <a:lstStyle/>
                    <a:p>
                      <a:pPr algn="ctr"/>
                      <a:r>
                        <a:rPr kumimoji="1" lang="ja-JP" altLang="en-US" sz="1200" b="1" dirty="0">
                          <a:solidFill>
                            <a:schemeClr val="bg1"/>
                          </a:solidFill>
                          <a:latin typeface="+mn-lt"/>
                        </a:rPr>
                        <a:t>「基本情報・権限」タブ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563294271"/>
                  </a:ext>
                </a:extLst>
              </a:tr>
              <a:tr h="216000">
                <a:tc>
                  <a:txBody>
                    <a:bodyPr/>
                    <a:lstStyle/>
                    <a:p>
                      <a:pPr algn="ctr"/>
                      <a:r>
                        <a:rPr kumimoji="1" lang="ja-JP" altLang="en-US" sz="1200" b="1" dirty="0">
                          <a:solidFill>
                            <a:schemeClr val="bg1"/>
                          </a:solidFill>
                          <a:latin typeface="+mn-lt"/>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mn-lt"/>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a:solidFill>
                            <a:sysClr val="windowText" lastClr="000000"/>
                          </a:solidFill>
                          <a:latin typeface="+mn-lt"/>
                        </a:rPr>
                        <a:t>ディシジョンテーブル名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a:solidFill>
                            <a:sysClr val="windowText" lastClr="000000"/>
                          </a:solidFill>
                          <a:latin typeface="+mn-lt"/>
                        </a:rPr>
                        <a:t>（任意の文字列）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199669">
                <a:tc>
                  <a:txBody>
                    <a:bodyPr/>
                    <a:lstStyle/>
                    <a:p>
                      <a:r>
                        <a:rPr kumimoji="1" lang="ja-JP" altLang="en-US" sz="1200" b="1" dirty="0">
                          <a:solidFill>
                            <a:sysClr val="windowText" lastClr="000000"/>
                          </a:solidFill>
                          <a:latin typeface="+mn-lt"/>
                        </a:rPr>
                        <a:t>権限の設定</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a:solidFill>
                            <a:sysClr val="windowText" lastClr="000000"/>
                          </a:solidFill>
                          <a:latin typeface="+mn-lt"/>
                        </a:rPr>
                        <a:t>システム管理者：全て「更新可能」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56981021"/>
                  </a:ext>
                </a:extLst>
              </a:tr>
            </a:tbl>
          </a:graphicData>
        </a:graphic>
      </p:graphicFrame>
      <p:graphicFrame>
        <p:nvGraphicFramePr>
          <p:cNvPr id="50" name="表 49"/>
          <p:cNvGraphicFramePr>
            <a:graphicFrameLocks noGrp="1"/>
          </p:cNvGraphicFramePr>
          <p:nvPr/>
        </p:nvGraphicFramePr>
        <p:xfrm>
          <a:off x="8832380" y="5491161"/>
          <a:ext cx="2856566" cy="864000"/>
        </p:xfrm>
        <a:graphic>
          <a:graphicData uri="http://schemas.openxmlformats.org/drawingml/2006/table">
            <a:tbl>
              <a:tblPr firstRow="1" bandRow="1">
                <a:tableStyleId>{5C22544A-7EE6-4342-B048-85BDC9FD1C3A}</a:tableStyleId>
              </a:tblPr>
              <a:tblGrid>
                <a:gridCol w="222816">
                  <a:extLst>
                    <a:ext uri="{9D8B030D-6E8A-4147-A177-3AD203B41FA5}">
                      <a16:colId xmlns:a16="http://schemas.microsoft.com/office/drawing/2014/main" val="2080567992"/>
                    </a:ext>
                  </a:extLst>
                </a:gridCol>
                <a:gridCol w="2633750">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1" name="グループ化 30"/>
          <p:cNvGrpSpPr/>
          <p:nvPr/>
        </p:nvGrpSpPr>
        <p:grpSpPr>
          <a:xfrm>
            <a:off x="8832380" y="1271926"/>
            <a:ext cx="2856566" cy="3419344"/>
            <a:chOff x="6815468" y="1845766"/>
            <a:chExt cx="2148045" cy="3419344"/>
          </a:xfrm>
        </p:grpSpPr>
        <p:sp>
          <p:nvSpPr>
            <p:cNvPr id="51" name="正方形/長方形 50"/>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角丸四角形 51"/>
            <p:cNvSpPr/>
            <p:nvPr/>
          </p:nvSpPr>
          <p:spPr bwMode="auto">
            <a:xfrm>
              <a:off x="6887346" y="35733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メールドライバ</a:t>
              </a:r>
            </a:p>
          </p:txBody>
        </p:sp>
        <p:sp>
          <p:nvSpPr>
            <p:cNvPr id="53" name="角丸四角形 52"/>
            <p:cNvSpPr/>
            <p:nvPr/>
          </p:nvSpPr>
          <p:spPr bwMode="auto">
            <a:xfrm>
              <a:off x="6887346" y="39847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54" name="角丸四角形 53"/>
            <p:cNvSpPr/>
            <p:nvPr/>
          </p:nvSpPr>
          <p:spPr bwMode="auto">
            <a:xfrm>
              <a:off x="6887346" y="4807700"/>
              <a:ext cx="2004289" cy="360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55" name="角丸四角形 54"/>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56" name="角丸四角形 55"/>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57" name="角丸四角形 56"/>
            <p:cNvSpPr/>
            <p:nvPr/>
          </p:nvSpPr>
          <p:spPr bwMode="auto">
            <a:xfrm>
              <a:off x="6887346" y="439624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ディシジョンテーブル作成</a:t>
              </a:r>
            </a:p>
          </p:txBody>
        </p:sp>
        <p:sp>
          <p:nvSpPr>
            <p:cNvPr id="58" name="角丸四角形 57"/>
            <p:cNvSpPr/>
            <p:nvPr/>
          </p:nvSpPr>
          <p:spPr bwMode="auto">
            <a:xfrm>
              <a:off x="6887346" y="31618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9" name="角丸四角形 58"/>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pic>
        <p:nvPicPr>
          <p:cNvPr id="2" name="図 1"/>
          <p:cNvPicPr>
            <a:picLocks noChangeAspect="1"/>
          </p:cNvPicPr>
          <p:nvPr/>
        </p:nvPicPr>
        <p:blipFill>
          <a:blip r:embed="rId3"/>
          <a:stretch>
            <a:fillRect/>
          </a:stretch>
        </p:blipFill>
        <p:spPr>
          <a:xfrm>
            <a:off x="1143762" y="3068950"/>
            <a:ext cx="2505391" cy="2981656"/>
          </a:xfrm>
          <a:prstGeom prst="rect">
            <a:avLst/>
          </a:prstGeom>
        </p:spPr>
      </p:pic>
      <p:sp>
        <p:nvSpPr>
          <p:cNvPr id="47" name="正方形/長方形 46"/>
          <p:cNvSpPr/>
          <p:nvPr/>
        </p:nvSpPr>
        <p:spPr bwMode="auto">
          <a:xfrm>
            <a:off x="2025615" y="5790010"/>
            <a:ext cx="712777" cy="20161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8" name="円形吹き出し 47"/>
          <p:cNvSpPr/>
          <p:nvPr/>
        </p:nvSpPr>
        <p:spPr bwMode="auto">
          <a:xfrm>
            <a:off x="2956491" y="5995161"/>
            <a:ext cx="360000" cy="360000"/>
          </a:xfrm>
          <a:prstGeom prst="wedgeEllipseCallout">
            <a:avLst>
              <a:gd name="adj1" fmla="val -137179"/>
              <a:gd name="adj2" fmla="val -93569"/>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62" name="フリーフォーム 61"/>
          <p:cNvSpPr/>
          <p:nvPr/>
        </p:nvSpPr>
        <p:spPr bwMode="auto">
          <a:xfrm>
            <a:off x="1181861" y="3288629"/>
            <a:ext cx="2343300" cy="2451922"/>
          </a:xfrm>
          <a:custGeom>
            <a:avLst/>
            <a:gdLst>
              <a:gd name="connsiteX0" fmla="*/ 0 w 2343300"/>
              <a:gd name="connsiteY0" fmla="*/ 0 h 2451922"/>
              <a:gd name="connsiteX1" fmla="*/ 792000 w 2343300"/>
              <a:gd name="connsiteY1" fmla="*/ 0 h 2451922"/>
              <a:gd name="connsiteX2" fmla="*/ 792000 w 2343300"/>
              <a:gd name="connsiteY2" fmla="*/ 233227 h 2451922"/>
              <a:gd name="connsiteX3" fmla="*/ 2343300 w 2343300"/>
              <a:gd name="connsiteY3" fmla="*/ 233227 h 2451922"/>
              <a:gd name="connsiteX4" fmla="*/ 2343300 w 2343300"/>
              <a:gd name="connsiteY4" fmla="*/ 2451922 h 2451922"/>
              <a:gd name="connsiteX5" fmla="*/ 0 w 2343300"/>
              <a:gd name="connsiteY5" fmla="*/ 2451922 h 2451922"/>
              <a:gd name="connsiteX6" fmla="*/ 0 w 2343300"/>
              <a:gd name="connsiteY6" fmla="*/ 284390 h 2451922"/>
              <a:gd name="connsiteX7" fmla="*/ 0 w 2343300"/>
              <a:gd name="connsiteY7" fmla="*/ 233227 h 245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300" h="2451922">
                <a:moveTo>
                  <a:pt x="0" y="0"/>
                </a:moveTo>
                <a:lnTo>
                  <a:pt x="792000" y="0"/>
                </a:lnTo>
                <a:lnTo>
                  <a:pt x="792000" y="233227"/>
                </a:lnTo>
                <a:lnTo>
                  <a:pt x="2343300" y="233227"/>
                </a:lnTo>
                <a:lnTo>
                  <a:pt x="2343300" y="2451922"/>
                </a:lnTo>
                <a:lnTo>
                  <a:pt x="0" y="2451922"/>
                </a:lnTo>
                <a:lnTo>
                  <a:pt x="0" y="284390"/>
                </a:lnTo>
                <a:lnTo>
                  <a:pt x="0" y="233227"/>
                </a:lnTo>
                <a:close/>
              </a:path>
            </a:pathLst>
          </a:custGeom>
          <a:no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5" name="円形吹き出し 44"/>
          <p:cNvSpPr/>
          <p:nvPr/>
        </p:nvSpPr>
        <p:spPr bwMode="auto">
          <a:xfrm>
            <a:off x="3784627" y="3354206"/>
            <a:ext cx="360000" cy="344050"/>
          </a:xfrm>
          <a:prstGeom prst="wedgeEllipseCallout">
            <a:avLst>
              <a:gd name="adj1" fmla="val -162994"/>
              <a:gd name="adj2" fmla="val 39818"/>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06784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5.3</a:t>
            </a:r>
            <a:r>
              <a:rPr lang="ja-JP" altLang="en-US" dirty="0"/>
              <a:t>　ディシジョンテーブル作成（</a:t>
            </a:r>
            <a:r>
              <a:rPr lang="en-US" altLang="ja-JP" dirty="0"/>
              <a:t>2/2</a:t>
            </a:r>
            <a:r>
              <a:rPr lang="ja-JP" altLang="en-US" dirty="0"/>
              <a:t>）</a:t>
            </a:r>
          </a:p>
        </p:txBody>
      </p:sp>
      <p:sp>
        <p:nvSpPr>
          <p:cNvPr id="31" name="コンテンツ プレースホルダー 6"/>
          <p:cNvSpPr>
            <a:spLocks noGrp="1"/>
          </p:cNvSpPr>
          <p:nvPr>
            <p:ph sz="quarter" idx="10"/>
          </p:nvPr>
        </p:nvSpPr>
        <p:spPr>
          <a:xfrm>
            <a:off x="239351" y="836712"/>
            <a:ext cx="8593030" cy="5616476"/>
          </a:xfrm>
        </p:spPr>
        <p:txBody>
          <a:bodyPr/>
          <a:lstStyle/>
          <a:p>
            <a:r>
              <a:rPr lang="ja-JP" altLang="en-US" dirty="0"/>
              <a:t>ディシジョンテーブル（ 「条件式」・ 「未知事象通知」）を作成</a:t>
            </a:r>
            <a:endParaRPr lang="en-US" altLang="ja-JP" dirty="0"/>
          </a:p>
          <a:p>
            <a:pPr marL="522900" lvl="1" indent="-342900">
              <a:buFont typeface="+mj-ea"/>
              <a:buAutoNum type="circleNumDbPlain" startAt="4"/>
            </a:pPr>
            <a:r>
              <a:rPr lang="ja-JP" altLang="en-US" dirty="0"/>
              <a:t>「新規追加」画面の「条件式」タブに必要情報を入力</a:t>
            </a:r>
            <a:endParaRPr lang="en-US" altLang="ja-JP" dirty="0"/>
          </a:p>
          <a:p>
            <a:pPr marL="522900" lvl="1" indent="-342900">
              <a:buFont typeface="+mj-ea"/>
              <a:buAutoNum type="circleNumDbPlain" startAt="4"/>
            </a:pPr>
            <a:r>
              <a:rPr lang="ja-JP" altLang="en-US" dirty="0"/>
              <a:t>「未知事象通知の設定へ」ボタンを押下</a:t>
            </a:r>
            <a:endParaRPr lang="en-US" altLang="ja-JP" dirty="0"/>
          </a:p>
          <a:p>
            <a:pPr marL="522900" lvl="1" indent="-342900">
              <a:buFont typeface="+mj-ea"/>
              <a:buAutoNum type="circleNumDbPlain" startAt="4"/>
            </a:pPr>
            <a:r>
              <a:rPr lang="ja-JP" altLang="en-US" dirty="0"/>
              <a:t>「新規追加」画面の「未知事象通知」タブに必要情報を入力</a:t>
            </a:r>
            <a:endParaRPr lang="en-US" altLang="ja-JP" dirty="0"/>
          </a:p>
          <a:p>
            <a:pPr marL="522900" lvl="1" indent="-342900">
              <a:buFont typeface="+mj-ea"/>
              <a:buAutoNum type="circleNumDbPlain" startAt="4"/>
            </a:pPr>
            <a:r>
              <a:rPr lang="ja-JP" altLang="en-US" dirty="0"/>
              <a:t>「保存」ボタンを押下</a:t>
            </a:r>
            <a:endParaRPr lang="en-US" altLang="ja-JP" dirty="0"/>
          </a:p>
          <a:p>
            <a:pPr marL="522900" lvl="1" indent="-342900">
              <a:buFont typeface="+mj-ea"/>
              <a:buAutoNum type="circleNumDbPlain" startAt="4"/>
            </a:pPr>
            <a:endParaRPr lang="en-US" altLang="ja-JP" dirty="0"/>
          </a:p>
          <a:p>
            <a:pPr marL="522900" lvl="1" indent="-342900">
              <a:buFont typeface="+mj-ea"/>
              <a:buAutoNum type="circleNumDbPlain" startAt="4"/>
            </a:pPr>
            <a:endParaRPr lang="en-US" altLang="ja-JP" spc="-150" dirty="0"/>
          </a:p>
          <a:p>
            <a:pPr marL="522900" lvl="1" indent="-342900">
              <a:buFont typeface="+mj-ea"/>
              <a:buAutoNum type="circleNumDbPlain" startAt="4"/>
            </a:pPr>
            <a:endParaRPr lang="en-US" altLang="ja-JP" spc="-150" dirty="0"/>
          </a:p>
          <a:p>
            <a:pPr marL="522900" lvl="1" indent="-342900">
              <a:buFont typeface="+mj-ea"/>
              <a:buAutoNum type="circleNumDbPlain" startAt="4"/>
            </a:pPr>
            <a:endParaRPr lang="en-US" altLang="ja-JP" spc="-150" dirty="0"/>
          </a:p>
          <a:p>
            <a:pPr lvl="1"/>
            <a:endParaRPr lang="ja-JP" altLang="en-US" dirty="0"/>
          </a:p>
          <a:p>
            <a:endParaRPr lang="ja-JP" altLang="en-US" dirty="0"/>
          </a:p>
        </p:txBody>
      </p:sp>
      <p:sp>
        <p:nvSpPr>
          <p:cNvPr id="51" name="角丸四角形 50"/>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graphicFrame>
        <p:nvGraphicFramePr>
          <p:cNvPr id="52" name="表 51"/>
          <p:cNvGraphicFramePr>
            <a:graphicFrameLocks noGrp="1"/>
          </p:cNvGraphicFramePr>
          <p:nvPr>
            <p:extLst>
              <p:ext uri="{D42A27DB-BD31-4B8C-83A1-F6EECF244321}">
                <p14:modId xmlns:p14="http://schemas.microsoft.com/office/powerpoint/2010/main" val="532138118"/>
              </p:ext>
            </p:extLst>
          </p:nvPr>
        </p:nvGraphicFramePr>
        <p:xfrm>
          <a:off x="8887970" y="5527411"/>
          <a:ext cx="2800975" cy="864000"/>
        </p:xfrm>
        <a:graphic>
          <a:graphicData uri="http://schemas.openxmlformats.org/drawingml/2006/table">
            <a:tbl>
              <a:tblPr firstRow="1" bandRow="1">
                <a:tableStyleId>{5C22544A-7EE6-4342-B048-85BDC9FD1C3A}</a:tableStyleId>
              </a:tblPr>
              <a:tblGrid>
                <a:gridCol w="218480">
                  <a:extLst>
                    <a:ext uri="{9D8B030D-6E8A-4147-A177-3AD203B41FA5}">
                      <a16:colId xmlns:a16="http://schemas.microsoft.com/office/drawing/2014/main" val="2080567992"/>
                    </a:ext>
                  </a:extLst>
                </a:gridCol>
                <a:gridCol w="2582495">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53" name="表 52"/>
          <p:cNvGraphicFramePr>
            <a:graphicFrameLocks noGrp="1"/>
          </p:cNvGraphicFramePr>
          <p:nvPr>
            <p:extLst>
              <p:ext uri="{D42A27DB-BD31-4B8C-83A1-F6EECF244321}">
                <p14:modId xmlns:p14="http://schemas.microsoft.com/office/powerpoint/2010/main" val="4234983633"/>
              </p:ext>
            </p:extLst>
          </p:nvPr>
        </p:nvGraphicFramePr>
        <p:xfrm>
          <a:off x="6493370" y="4005080"/>
          <a:ext cx="2162846" cy="24120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1954566">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205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「監視対象（ホスト）</a:t>
                      </a:r>
                      <a:r>
                        <a:rPr kumimoji="1" lang="en-US" altLang="ja-JP" sz="1300" dirty="0">
                          <a:latin typeface="+mn-lt"/>
                        </a:rPr>
                        <a:t>”</a:t>
                      </a:r>
                      <a:r>
                        <a:rPr kumimoji="1" lang="ja-JP" altLang="en-US" sz="1300" dirty="0">
                          <a:latin typeface="+mn-lt"/>
                        </a:rPr>
                        <a:t>〇〇〇</a:t>
                      </a:r>
                      <a:r>
                        <a:rPr kumimoji="1" lang="en-US" altLang="ja-JP" sz="1300" dirty="0">
                          <a:latin typeface="+mn-lt"/>
                        </a:rPr>
                        <a:t>”</a:t>
                      </a:r>
                      <a:r>
                        <a:rPr kumimoji="1" lang="ja-JP" altLang="en-US" sz="1300" dirty="0">
                          <a:latin typeface="+mn-lt"/>
                        </a:rPr>
                        <a:t>にアラート</a:t>
                      </a:r>
                      <a:r>
                        <a:rPr kumimoji="1" lang="en-US" altLang="ja-JP" sz="1300" dirty="0">
                          <a:latin typeface="+mn-lt"/>
                        </a:rPr>
                        <a:t>”</a:t>
                      </a:r>
                      <a:r>
                        <a:rPr kumimoji="1" lang="ja-JP" altLang="en-US" sz="1300" dirty="0">
                          <a:latin typeface="+mn-lt"/>
                        </a:rPr>
                        <a:t>〇〇〇</a:t>
                      </a:r>
                      <a:r>
                        <a:rPr kumimoji="1" lang="en-US" altLang="ja-JP" sz="1300" dirty="0">
                          <a:latin typeface="+mn-lt"/>
                        </a:rPr>
                        <a:t>”</a:t>
                      </a:r>
                      <a:r>
                        <a:rPr kumimoji="1" lang="ja-JP" altLang="en-US" sz="1300" dirty="0">
                          <a:latin typeface="+mn-lt"/>
                        </a:rPr>
                        <a:t>が上がった場合」という条件を作成します。</a:t>
                      </a:r>
                      <a:br>
                        <a:rPr kumimoji="1" lang="en-US" altLang="ja-JP" sz="1300" dirty="0">
                          <a:latin typeface="+mn-lt"/>
                        </a:rPr>
                      </a:br>
                      <a:r>
                        <a:rPr kumimoji="1" lang="ja-JP" altLang="en-US" sz="1300" dirty="0">
                          <a:latin typeface="+mn-lt"/>
                        </a:rPr>
                        <a:t>具体値にあたる</a:t>
                      </a:r>
                      <a:r>
                        <a:rPr kumimoji="1" lang="en-US" altLang="ja-JP" sz="1300" dirty="0">
                          <a:latin typeface="+mn-lt"/>
                        </a:rPr>
                        <a:t>”</a:t>
                      </a:r>
                      <a:r>
                        <a:rPr kumimoji="1" lang="ja-JP" altLang="en-US" sz="1300" dirty="0">
                          <a:latin typeface="+mn-lt"/>
                        </a:rPr>
                        <a:t>〇〇〇</a:t>
                      </a:r>
                      <a:r>
                        <a:rPr kumimoji="1" lang="en-US" altLang="ja-JP" sz="1300" dirty="0">
                          <a:latin typeface="+mn-lt"/>
                        </a:rPr>
                        <a:t>”</a:t>
                      </a:r>
                      <a:r>
                        <a:rPr kumimoji="1" lang="ja-JP" altLang="en-US" sz="1300" dirty="0">
                          <a:latin typeface="+mn-lt"/>
                        </a:rPr>
                        <a:t>は、後述するディシジョンテーブルファイルで記述します。</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6815468" y="1845766"/>
            <a:chExt cx="2148045" cy="3419344"/>
          </a:xfrm>
        </p:grpSpPr>
        <p:sp>
          <p:nvSpPr>
            <p:cNvPr id="38" name="正方形/長方形 37"/>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 name="角丸四角形 38"/>
            <p:cNvSpPr/>
            <p:nvPr/>
          </p:nvSpPr>
          <p:spPr bwMode="auto">
            <a:xfrm>
              <a:off x="6887346" y="35733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メールドライバ</a:t>
              </a:r>
            </a:p>
          </p:txBody>
        </p:sp>
        <p:sp>
          <p:nvSpPr>
            <p:cNvPr id="40" name="角丸四角形 39"/>
            <p:cNvSpPr/>
            <p:nvPr/>
          </p:nvSpPr>
          <p:spPr bwMode="auto">
            <a:xfrm>
              <a:off x="6887346" y="39847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41" name="角丸四角形 40"/>
            <p:cNvSpPr/>
            <p:nvPr/>
          </p:nvSpPr>
          <p:spPr bwMode="auto">
            <a:xfrm>
              <a:off x="6887346" y="4807700"/>
              <a:ext cx="2004289" cy="360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a:solidFill>
                    <a:schemeClr val="tx1"/>
                  </a:solidFill>
                  <a:latin typeface="+mn-ea"/>
                </a:rPr>
                <a:t>※Zabbix</a:t>
              </a:r>
              <a:r>
                <a:rPr lang="ja-JP" altLang="en-US" sz="900" b="1" dirty="0">
                  <a:solidFill>
                    <a:schemeClr val="tx1"/>
                  </a:solidFill>
                  <a:latin typeface="+mn-ea"/>
                </a:rPr>
                <a:t>アダプタ</a:t>
              </a:r>
            </a:p>
          </p:txBody>
        </p:sp>
        <p:sp>
          <p:nvSpPr>
            <p:cNvPr id="42" name="角丸四角形 41"/>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43" name="角丸四角形 42"/>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44" name="角丸四角形 43"/>
            <p:cNvSpPr/>
            <p:nvPr/>
          </p:nvSpPr>
          <p:spPr bwMode="auto">
            <a:xfrm>
              <a:off x="6887346" y="4396248"/>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ディシジョンテーブル作成</a:t>
              </a:r>
            </a:p>
          </p:txBody>
        </p:sp>
        <p:sp>
          <p:nvSpPr>
            <p:cNvPr id="45" name="角丸四角形 44"/>
            <p:cNvSpPr/>
            <p:nvPr/>
          </p:nvSpPr>
          <p:spPr bwMode="auto">
            <a:xfrm>
              <a:off x="6887346" y="31618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6" name="角丸四角形 45"/>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pic>
        <p:nvPicPr>
          <p:cNvPr id="3" name="図 2"/>
          <p:cNvPicPr>
            <a:picLocks noChangeAspect="1"/>
          </p:cNvPicPr>
          <p:nvPr/>
        </p:nvPicPr>
        <p:blipFill>
          <a:blip r:embed="rId2"/>
          <a:stretch>
            <a:fillRect/>
          </a:stretch>
        </p:blipFill>
        <p:spPr>
          <a:xfrm>
            <a:off x="704672" y="4224772"/>
            <a:ext cx="2726957" cy="2191024"/>
          </a:xfrm>
          <a:prstGeom prst="rect">
            <a:avLst/>
          </a:prstGeom>
        </p:spPr>
      </p:pic>
      <p:sp>
        <p:nvSpPr>
          <p:cNvPr id="56" name="角丸四角形 55"/>
          <p:cNvSpPr/>
          <p:nvPr/>
        </p:nvSpPr>
        <p:spPr bwMode="auto">
          <a:xfrm>
            <a:off x="712713" y="2512330"/>
            <a:ext cx="2988000" cy="1584000"/>
          </a:xfrm>
          <a:prstGeom prst="roundRect">
            <a:avLst>
              <a:gd name="adj" fmla="val 8929"/>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b="1" dirty="0">
                <a:latin typeface="+mn-ea"/>
              </a:rPr>
              <a:t>  上記</a:t>
            </a:r>
            <a:r>
              <a:rPr kumimoji="1" lang="ja-JP" altLang="en-US" sz="1400" b="1" dirty="0">
                <a:latin typeface="+mn-ea"/>
              </a:rPr>
              <a:t>の値を入力する</a:t>
            </a:r>
            <a:endParaRPr kumimoji="1" lang="en-US" altLang="ja-JP" sz="1400" b="1" dirty="0">
              <a:latin typeface="+mn-ea"/>
            </a:endParaRPr>
          </a:p>
        </p:txBody>
      </p:sp>
      <p:sp>
        <p:nvSpPr>
          <p:cNvPr id="58" name="正方形/長方形 57"/>
          <p:cNvSpPr/>
          <p:nvPr/>
        </p:nvSpPr>
        <p:spPr bwMode="auto">
          <a:xfrm>
            <a:off x="1631380" y="6150321"/>
            <a:ext cx="804302" cy="24109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59" name="円形吹き出し 58"/>
          <p:cNvSpPr/>
          <p:nvPr/>
        </p:nvSpPr>
        <p:spPr bwMode="auto">
          <a:xfrm>
            <a:off x="2666216" y="6031411"/>
            <a:ext cx="360000" cy="360000"/>
          </a:xfrm>
          <a:prstGeom prst="wedgeEllipseCallout">
            <a:avLst>
              <a:gd name="adj1" fmla="val -156952"/>
              <a:gd name="adj2" fmla="val 3740"/>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5</a:t>
            </a:r>
            <a:endParaRPr kumimoji="1" lang="ja-JP" altLang="en-US" sz="1400" b="1" dirty="0">
              <a:solidFill>
                <a:schemeClr val="bg1"/>
              </a:solidFill>
              <a:latin typeface="+mn-ea"/>
            </a:endParaRPr>
          </a:p>
        </p:txBody>
      </p:sp>
      <p:sp>
        <p:nvSpPr>
          <p:cNvPr id="60" name="円形吹き出し 59"/>
          <p:cNvSpPr/>
          <p:nvPr/>
        </p:nvSpPr>
        <p:spPr bwMode="auto">
          <a:xfrm>
            <a:off x="704672" y="3764390"/>
            <a:ext cx="360000" cy="344050"/>
          </a:xfrm>
          <a:prstGeom prst="wedgeEllipseCallout">
            <a:avLst>
              <a:gd name="adj1" fmla="val 98505"/>
              <a:gd name="adj2" fmla="val 283189"/>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4</a:t>
            </a:r>
            <a:endParaRPr kumimoji="1" lang="ja-JP" altLang="en-US" sz="1400" b="1" dirty="0">
              <a:solidFill>
                <a:schemeClr val="bg1"/>
              </a:solidFill>
              <a:latin typeface="+mn-ea"/>
            </a:endParaRPr>
          </a:p>
        </p:txBody>
      </p:sp>
      <p:graphicFrame>
        <p:nvGraphicFramePr>
          <p:cNvPr id="66" name="表 65"/>
          <p:cNvGraphicFramePr>
            <a:graphicFrameLocks noGrp="1"/>
          </p:cNvGraphicFramePr>
          <p:nvPr>
            <p:extLst>
              <p:ext uri="{D42A27DB-BD31-4B8C-83A1-F6EECF244321}">
                <p14:modId xmlns:p14="http://schemas.microsoft.com/office/powerpoint/2010/main" val="2862796919"/>
              </p:ext>
            </p:extLst>
          </p:nvPr>
        </p:nvGraphicFramePr>
        <p:xfrm>
          <a:off x="827146" y="2601137"/>
          <a:ext cx="2731962" cy="1097280"/>
        </p:xfrm>
        <a:graphic>
          <a:graphicData uri="http://schemas.openxmlformats.org/drawingml/2006/table">
            <a:tbl>
              <a:tblPr firstRow="1" bandRow="1">
                <a:tableStyleId>{5C22544A-7EE6-4342-B048-85BDC9FD1C3A}</a:tableStyleId>
              </a:tblPr>
              <a:tblGrid>
                <a:gridCol w="953641">
                  <a:extLst>
                    <a:ext uri="{9D8B030D-6E8A-4147-A177-3AD203B41FA5}">
                      <a16:colId xmlns:a16="http://schemas.microsoft.com/office/drawing/2014/main" val="2903683136"/>
                    </a:ext>
                  </a:extLst>
                </a:gridCol>
                <a:gridCol w="1778321">
                  <a:extLst>
                    <a:ext uri="{9D8B030D-6E8A-4147-A177-3AD203B41FA5}">
                      <a16:colId xmlns:a16="http://schemas.microsoft.com/office/drawing/2014/main" val="3391017768"/>
                    </a:ext>
                  </a:extLst>
                </a:gridCol>
              </a:tblGrid>
              <a:tr h="199669">
                <a:tc gridSpan="2">
                  <a:txBody>
                    <a:bodyPr/>
                    <a:lstStyle/>
                    <a:p>
                      <a:pPr algn="ctr"/>
                      <a:r>
                        <a:rPr kumimoji="1" lang="ja-JP" altLang="en-US" sz="1200" b="1" dirty="0">
                          <a:solidFill>
                            <a:schemeClr val="bg1"/>
                          </a:solidFill>
                          <a:latin typeface="+mn-lt"/>
                        </a:rPr>
                        <a:t>「条件式」タブ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388448116"/>
                  </a:ext>
                </a:extLst>
              </a:tr>
              <a:tr h="199669">
                <a:tc>
                  <a:txBody>
                    <a:bodyPr/>
                    <a:lstStyle/>
                    <a:p>
                      <a:pPr algn="ctr"/>
                      <a:r>
                        <a:rPr kumimoji="1" lang="ja-JP" altLang="en-US" sz="1200" b="1" dirty="0">
                          <a:solidFill>
                            <a:schemeClr val="bg1"/>
                          </a:solidFill>
                          <a:latin typeface="+mn-lt"/>
                        </a:rPr>
                        <a:t>条件名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mn-lt"/>
                        </a:rPr>
                        <a:t>条件式</a:t>
                      </a: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263674">
                <a:tc>
                  <a:txBody>
                    <a:bodyPr/>
                    <a:lstStyle/>
                    <a:p>
                      <a:r>
                        <a:rPr kumimoji="1" lang="ja-JP" altLang="en-US" sz="1200" b="0" dirty="0">
                          <a:solidFill>
                            <a:sysClr val="windowText" lastClr="000000"/>
                          </a:solidFill>
                          <a:latin typeface="+mn-lt"/>
                        </a:rPr>
                        <a:t>アラート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solidFill>
                            <a:sysClr val="windowText" lastClr="000000"/>
                          </a:solidFill>
                          <a:latin typeface="+mn-lt"/>
                        </a:rPr>
                        <a:t>正規表現に一致する</a:t>
                      </a: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ja-JP" altLang="en-US" sz="1200" b="0" dirty="0">
                          <a:solidFill>
                            <a:sysClr val="windowText" lastClr="000000"/>
                          </a:solidFill>
                          <a:latin typeface="+mn-lt"/>
                        </a:rPr>
                        <a:t>対象</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a:solidFill>
                            <a:sysClr val="windowText" lastClr="000000"/>
                          </a:solidFill>
                          <a:latin typeface="+mn-lt"/>
                        </a:rPr>
                        <a:t>等しい（文字列）</a:t>
                      </a: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bl>
          </a:graphicData>
        </a:graphic>
      </p:graphicFrame>
      <p:pic>
        <p:nvPicPr>
          <p:cNvPr id="4" name="図 3"/>
          <p:cNvPicPr>
            <a:picLocks noChangeAspect="1"/>
          </p:cNvPicPr>
          <p:nvPr/>
        </p:nvPicPr>
        <p:blipFill>
          <a:blip r:embed="rId3"/>
          <a:stretch>
            <a:fillRect/>
          </a:stretch>
        </p:blipFill>
        <p:spPr>
          <a:xfrm>
            <a:off x="3629019" y="4233860"/>
            <a:ext cx="2707938" cy="2181935"/>
          </a:xfrm>
          <a:prstGeom prst="rect">
            <a:avLst/>
          </a:prstGeom>
        </p:spPr>
      </p:pic>
      <p:sp>
        <p:nvSpPr>
          <p:cNvPr id="54" name="角丸四角形 53"/>
          <p:cNvSpPr/>
          <p:nvPr/>
        </p:nvSpPr>
        <p:spPr bwMode="auto">
          <a:xfrm>
            <a:off x="3828100" y="2512329"/>
            <a:ext cx="3420060" cy="1296000"/>
          </a:xfrm>
          <a:prstGeom prst="roundRect">
            <a:avLst>
              <a:gd name="adj" fmla="val 8929"/>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b="1" dirty="0">
                <a:latin typeface="+mn-ea"/>
              </a:rPr>
              <a:t>  上記</a:t>
            </a:r>
            <a:r>
              <a:rPr kumimoji="1" lang="ja-JP" altLang="en-US" sz="1400" b="1" dirty="0">
                <a:latin typeface="+mn-ea"/>
              </a:rPr>
              <a:t>の値を入力する</a:t>
            </a:r>
            <a:endParaRPr kumimoji="1" lang="en-US" altLang="ja-JP" sz="1400" b="1" dirty="0">
              <a:latin typeface="+mn-ea"/>
            </a:endParaRPr>
          </a:p>
        </p:txBody>
      </p:sp>
      <p:sp>
        <p:nvSpPr>
          <p:cNvPr id="63" name="正方形/長方形 62"/>
          <p:cNvSpPr/>
          <p:nvPr/>
        </p:nvSpPr>
        <p:spPr bwMode="auto">
          <a:xfrm>
            <a:off x="4975569" y="6150322"/>
            <a:ext cx="473088" cy="24108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64" name="円形吹き出し 63"/>
          <p:cNvSpPr/>
          <p:nvPr/>
        </p:nvSpPr>
        <p:spPr bwMode="auto">
          <a:xfrm>
            <a:off x="5591980" y="6031411"/>
            <a:ext cx="360000" cy="360000"/>
          </a:xfrm>
          <a:prstGeom prst="wedgeEllipseCallout">
            <a:avLst>
              <a:gd name="adj1" fmla="val -136183"/>
              <a:gd name="adj2" fmla="val 35658"/>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7</a:t>
            </a:r>
            <a:endParaRPr kumimoji="1" lang="ja-JP" altLang="en-US" sz="1400" b="1" dirty="0">
              <a:solidFill>
                <a:schemeClr val="bg1"/>
              </a:solidFill>
              <a:latin typeface="+mn-ea"/>
            </a:endParaRPr>
          </a:p>
        </p:txBody>
      </p:sp>
      <p:sp>
        <p:nvSpPr>
          <p:cNvPr id="65" name="円形吹き出し 64"/>
          <p:cNvSpPr/>
          <p:nvPr/>
        </p:nvSpPr>
        <p:spPr bwMode="auto">
          <a:xfrm>
            <a:off x="3811218" y="3484370"/>
            <a:ext cx="360000" cy="344050"/>
          </a:xfrm>
          <a:prstGeom prst="wedgeEllipseCallout">
            <a:avLst>
              <a:gd name="adj1" fmla="val 97255"/>
              <a:gd name="adj2" fmla="val 353464"/>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6</a:t>
            </a:r>
            <a:endParaRPr kumimoji="1" lang="ja-JP" altLang="en-US" sz="1400" b="1" dirty="0">
              <a:solidFill>
                <a:schemeClr val="bg1"/>
              </a:solidFill>
              <a:latin typeface="+mn-ea"/>
            </a:endParaRPr>
          </a:p>
        </p:txBody>
      </p:sp>
      <p:graphicFrame>
        <p:nvGraphicFramePr>
          <p:cNvPr id="67" name="表 66"/>
          <p:cNvGraphicFramePr>
            <a:graphicFrameLocks noGrp="1"/>
          </p:cNvGraphicFramePr>
          <p:nvPr>
            <p:extLst>
              <p:ext uri="{D42A27DB-BD31-4B8C-83A1-F6EECF244321}">
                <p14:modId xmlns:p14="http://schemas.microsoft.com/office/powerpoint/2010/main" val="3146750994"/>
              </p:ext>
            </p:extLst>
          </p:nvPr>
        </p:nvGraphicFramePr>
        <p:xfrm>
          <a:off x="3991168" y="2601137"/>
          <a:ext cx="3096000" cy="822960"/>
        </p:xfrm>
        <a:graphic>
          <a:graphicData uri="http://schemas.openxmlformats.org/drawingml/2006/table">
            <a:tbl>
              <a:tblPr firstRow="1" bandRow="1">
                <a:tableStyleId>{5C22544A-7EE6-4342-B048-85BDC9FD1C3A}</a:tableStyleId>
              </a:tblPr>
              <a:tblGrid>
                <a:gridCol w="1332000">
                  <a:extLst>
                    <a:ext uri="{9D8B030D-6E8A-4147-A177-3AD203B41FA5}">
                      <a16:colId xmlns:a16="http://schemas.microsoft.com/office/drawing/2014/main" val="2903683136"/>
                    </a:ext>
                  </a:extLst>
                </a:gridCol>
                <a:gridCol w="1764000">
                  <a:extLst>
                    <a:ext uri="{9D8B030D-6E8A-4147-A177-3AD203B41FA5}">
                      <a16:colId xmlns:a16="http://schemas.microsoft.com/office/drawing/2014/main" val="3391017768"/>
                    </a:ext>
                  </a:extLst>
                </a:gridCol>
              </a:tblGrid>
              <a:tr h="199669">
                <a:tc gridSpan="2">
                  <a:txBody>
                    <a:bodyPr/>
                    <a:lstStyle/>
                    <a:p>
                      <a:pPr algn="ctr"/>
                      <a:r>
                        <a:rPr kumimoji="1" lang="ja-JP" altLang="en-US" sz="1200" b="1" dirty="0">
                          <a:solidFill>
                            <a:schemeClr val="bg1"/>
                          </a:solidFill>
                          <a:latin typeface="+mn-lt"/>
                        </a:rPr>
                        <a:t>「未知事象通知」タブ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325307111"/>
                  </a:ext>
                </a:extLst>
              </a:tr>
              <a:tr h="199669">
                <a:tc>
                  <a:txBody>
                    <a:bodyPr/>
                    <a:lstStyle/>
                    <a:p>
                      <a:pPr algn="ctr"/>
                      <a:r>
                        <a:rPr kumimoji="1" lang="ja-JP" altLang="en-US" sz="1200" b="1" dirty="0">
                          <a:solidFill>
                            <a:schemeClr val="bg1"/>
                          </a:solidFill>
                          <a:latin typeface="+mn-lt"/>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mn-lt"/>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a:solidFill>
                            <a:sysClr val="windowText" lastClr="000000"/>
                          </a:solidFill>
                          <a:latin typeface="+mn-lt"/>
                        </a:rPr>
                        <a:t>未知事象通知</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a:solidFill>
                            <a:sysClr val="windowText" lastClr="000000"/>
                          </a:solidFill>
                          <a:latin typeface="+mn-lt"/>
                        </a:rPr>
                        <a:t>「通知しない」を選択</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bl>
          </a:graphicData>
        </a:graphic>
      </p:graphicFrame>
      <p:sp>
        <p:nvSpPr>
          <p:cNvPr id="69" name="フリーフォーム 68"/>
          <p:cNvSpPr/>
          <p:nvPr/>
        </p:nvSpPr>
        <p:spPr bwMode="auto">
          <a:xfrm>
            <a:off x="3675129" y="4420943"/>
            <a:ext cx="2605499" cy="1574599"/>
          </a:xfrm>
          <a:custGeom>
            <a:avLst/>
            <a:gdLst>
              <a:gd name="connsiteX0" fmla="*/ 1710666 w 2605499"/>
              <a:gd name="connsiteY0" fmla="*/ 0 h 1574599"/>
              <a:gd name="connsiteX1" fmla="*/ 2605499 w 2605499"/>
              <a:gd name="connsiteY1" fmla="*/ 0 h 1574599"/>
              <a:gd name="connsiteX2" fmla="*/ 2605499 w 2605499"/>
              <a:gd name="connsiteY2" fmla="*/ 228213 h 1574599"/>
              <a:gd name="connsiteX3" fmla="*/ 2605499 w 2605499"/>
              <a:gd name="connsiteY3" fmla="*/ 581548 h 1574599"/>
              <a:gd name="connsiteX4" fmla="*/ 2605499 w 2605499"/>
              <a:gd name="connsiteY4" fmla="*/ 1574599 h 1574599"/>
              <a:gd name="connsiteX5" fmla="*/ 0 w 2605499"/>
              <a:gd name="connsiteY5" fmla="*/ 1574599 h 1574599"/>
              <a:gd name="connsiteX6" fmla="*/ 0 w 2605499"/>
              <a:gd name="connsiteY6" fmla="*/ 228213 h 1574599"/>
              <a:gd name="connsiteX7" fmla="*/ 1710666 w 2605499"/>
              <a:gd name="connsiteY7" fmla="*/ 228213 h 157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5499" h="1574599">
                <a:moveTo>
                  <a:pt x="1710666" y="0"/>
                </a:moveTo>
                <a:lnTo>
                  <a:pt x="2605499" y="0"/>
                </a:lnTo>
                <a:lnTo>
                  <a:pt x="2605499" y="228213"/>
                </a:lnTo>
                <a:lnTo>
                  <a:pt x="2605499" y="581548"/>
                </a:lnTo>
                <a:lnTo>
                  <a:pt x="2605499" y="1574599"/>
                </a:lnTo>
                <a:lnTo>
                  <a:pt x="0" y="1574599"/>
                </a:lnTo>
                <a:lnTo>
                  <a:pt x="0" y="228213"/>
                </a:lnTo>
                <a:lnTo>
                  <a:pt x="1710666" y="228213"/>
                </a:lnTo>
                <a:close/>
              </a:path>
            </a:pathLst>
          </a:custGeom>
          <a:no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68" name="フリーフォーム 67"/>
          <p:cNvSpPr/>
          <p:nvPr/>
        </p:nvSpPr>
        <p:spPr bwMode="auto">
          <a:xfrm>
            <a:off x="760262" y="4441750"/>
            <a:ext cx="2605499" cy="1574599"/>
          </a:xfrm>
          <a:custGeom>
            <a:avLst/>
            <a:gdLst>
              <a:gd name="connsiteX0" fmla="*/ 858926 w 2605499"/>
              <a:gd name="connsiteY0" fmla="*/ 0 h 1574599"/>
              <a:gd name="connsiteX1" fmla="*/ 1753759 w 2605499"/>
              <a:gd name="connsiteY1" fmla="*/ 0 h 1574599"/>
              <a:gd name="connsiteX2" fmla="*/ 1753759 w 2605499"/>
              <a:gd name="connsiteY2" fmla="*/ 228213 h 1574599"/>
              <a:gd name="connsiteX3" fmla="*/ 2605499 w 2605499"/>
              <a:gd name="connsiteY3" fmla="*/ 228213 h 1574599"/>
              <a:gd name="connsiteX4" fmla="*/ 2605499 w 2605499"/>
              <a:gd name="connsiteY4" fmla="*/ 1574599 h 1574599"/>
              <a:gd name="connsiteX5" fmla="*/ 0 w 2605499"/>
              <a:gd name="connsiteY5" fmla="*/ 1574599 h 1574599"/>
              <a:gd name="connsiteX6" fmla="*/ 0 w 2605499"/>
              <a:gd name="connsiteY6" fmla="*/ 228213 h 1574599"/>
              <a:gd name="connsiteX7" fmla="*/ 858926 w 2605499"/>
              <a:gd name="connsiteY7" fmla="*/ 228213 h 157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5499" h="1574599">
                <a:moveTo>
                  <a:pt x="858926" y="0"/>
                </a:moveTo>
                <a:lnTo>
                  <a:pt x="1753759" y="0"/>
                </a:lnTo>
                <a:lnTo>
                  <a:pt x="1753759" y="228213"/>
                </a:lnTo>
                <a:lnTo>
                  <a:pt x="2605499" y="228213"/>
                </a:lnTo>
                <a:lnTo>
                  <a:pt x="2605499" y="1574599"/>
                </a:lnTo>
                <a:lnTo>
                  <a:pt x="0" y="1574599"/>
                </a:lnTo>
                <a:lnTo>
                  <a:pt x="0" y="228213"/>
                </a:lnTo>
                <a:lnTo>
                  <a:pt x="858926" y="228213"/>
                </a:lnTo>
                <a:close/>
              </a:path>
            </a:pathLst>
          </a:custGeom>
          <a:no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Tree>
    <p:extLst>
      <p:ext uri="{BB962C8B-B14F-4D97-AF65-F5344CB8AC3E}">
        <p14:creationId xmlns:p14="http://schemas.microsoft.com/office/powerpoint/2010/main" val="4110926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5.4</a:t>
            </a:r>
            <a:r>
              <a:rPr lang="ja-JP" altLang="en-US" dirty="0"/>
              <a:t>　監視アダプタ　</a:t>
            </a:r>
            <a:r>
              <a:rPr lang="en-US" altLang="ja-JP" dirty="0"/>
              <a:t>※Zabbix</a:t>
            </a:r>
            <a:r>
              <a:rPr lang="ja-JP" altLang="en-US" dirty="0"/>
              <a:t>アダプタ（</a:t>
            </a:r>
            <a:r>
              <a:rPr lang="en-US" altLang="ja-JP" dirty="0"/>
              <a:t>1/2</a:t>
            </a:r>
            <a:r>
              <a:rPr lang="ja-JP" altLang="en-US" dirty="0"/>
              <a:t>）</a:t>
            </a:r>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a:t>監視先の追加</a:t>
            </a:r>
            <a:endParaRPr lang="en-US" altLang="ja-JP" dirty="0"/>
          </a:p>
          <a:p>
            <a:pPr marL="522900" lvl="1" indent="-342900">
              <a:buFont typeface="+mj-ea"/>
              <a:buAutoNum type="circleNumDbPlain"/>
            </a:pPr>
            <a:r>
              <a:rPr lang="ja-JP" altLang="en-US" dirty="0"/>
              <a:t>「監視アダプタ」画面上の「監視先の追加」ボタンを押下</a:t>
            </a:r>
            <a:endParaRPr lang="en-US" altLang="ja-JP" dirty="0"/>
          </a:p>
          <a:p>
            <a:pPr marL="522900" lvl="1" indent="-342900">
              <a:buFont typeface="+mj-ea"/>
              <a:buAutoNum type="circleNumDbPlain"/>
            </a:pPr>
            <a:r>
              <a:rPr lang="ja-JP" altLang="en-US" dirty="0"/>
              <a:t>「監視先の選択」欄で「</a:t>
            </a:r>
            <a:r>
              <a:rPr lang="en-US" altLang="ja-JP" dirty="0"/>
              <a:t>ZABBIX</a:t>
            </a:r>
            <a:r>
              <a:rPr lang="ja-JP" altLang="en-US" dirty="0"/>
              <a:t> </a:t>
            </a:r>
            <a:r>
              <a:rPr lang="en-US" altLang="ja-JP" dirty="0"/>
              <a:t>Adapter</a:t>
            </a:r>
            <a:r>
              <a:rPr lang="ja-JP" altLang="en-US" dirty="0"/>
              <a:t> </a:t>
            </a:r>
            <a:r>
              <a:rPr lang="en-US" altLang="ja-JP" dirty="0"/>
              <a:t>ver1</a:t>
            </a:r>
            <a:r>
              <a:rPr lang="ja-JP" altLang="en-US" dirty="0"/>
              <a:t>」を選択</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lvl="1">
              <a:buFont typeface="メイリオ" panose="020B0604030504040204" pitchFamily="50" charset="-128"/>
              <a:buChar char="※"/>
            </a:pPr>
            <a:r>
              <a:rPr lang="ja-JP" altLang="en-US" dirty="0"/>
              <a:t>アダプタをインストールしていない場合、上記の画面は</a:t>
            </a:r>
            <a:r>
              <a:rPr lang="ja-JP" altLang="en-US" dirty="0">
                <a:solidFill>
                  <a:srgbClr val="FF0000"/>
                </a:solidFill>
              </a:rPr>
              <a:t>表示されません</a:t>
            </a:r>
            <a:r>
              <a:rPr lang="ja-JP" altLang="en-US" dirty="0"/>
              <a:t>。</a:t>
            </a:r>
          </a:p>
          <a:p>
            <a:endParaRPr lang="ja-JP" altLang="en-US" dirty="0"/>
          </a:p>
        </p:txBody>
      </p:sp>
      <p:sp>
        <p:nvSpPr>
          <p:cNvPr id="9" name="角丸四角形 8"/>
          <p:cNvSpPr/>
          <p:nvPr/>
        </p:nvSpPr>
        <p:spPr bwMode="auto">
          <a:xfrm>
            <a:off x="3316491" y="5832701"/>
            <a:ext cx="5647021" cy="573769"/>
          </a:xfrm>
          <a:prstGeom prst="roundRect">
            <a:avLst/>
          </a:prstGeom>
          <a:noFill/>
          <a:ln w="1905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2989546142"/>
              </p:ext>
            </p:extLst>
          </p:nvPr>
        </p:nvGraphicFramePr>
        <p:xfrm>
          <a:off x="7896251" y="5157240"/>
          <a:ext cx="3792696" cy="1164917"/>
        </p:xfrm>
        <a:graphic>
          <a:graphicData uri="http://schemas.openxmlformats.org/drawingml/2006/table">
            <a:tbl>
              <a:tblPr firstRow="1" bandRow="1">
                <a:tableStyleId>{5C22544A-7EE6-4342-B048-85BDC9FD1C3A}</a:tableStyleId>
              </a:tblPr>
              <a:tblGrid>
                <a:gridCol w="271100">
                  <a:extLst>
                    <a:ext uri="{9D8B030D-6E8A-4147-A177-3AD203B41FA5}">
                      <a16:colId xmlns:a16="http://schemas.microsoft.com/office/drawing/2014/main" val="2080567992"/>
                    </a:ext>
                  </a:extLst>
                </a:gridCol>
                <a:gridCol w="3521596">
                  <a:extLst>
                    <a:ext uri="{9D8B030D-6E8A-4147-A177-3AD203B41FA5}">
                      <a16:colId xmlns:a16="http://schemas.microsoft.com/office/drawing/2014/main" val="511074567"/>
                    </a:ext>
                  </a:extLst>
                </a:gridCol>
              </a:tblGrid>
              <a:tr h="372917">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79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事前に</a:t>
                      </a:r>
                      <a:r>
                        <a:rPr kumimoji="1" lang="en-US" altLang="ja-JP" sz="1300" b="0" dirty="0">
                          <a:latin typeface="+mn-lt"/>
                        </a:rPr>
                        <a:t>&lt;</a:t>
                      </a:r>
                      <a:r>
                        <a:rPr kumimoji="1" lang="ja-JP" altLang="en-US" sz="1300" b="0" dirty="0">
                          <a:latin typeface="+mn-lt"/>
                          <a:hlinkClick r:id="rId2"/>
                        </a:rPr>
                        <a:t>環境構築マニュアル </a:t>
                      </a:r>
                      <a:r>
                        <a:rPr kumimoji="1" lang="en-US" altLang="ja-JP" sz="1300" b="0" dirty="0">
                          <a:latin typeface="+mn-lt"/>
                          <a:hlinkClick r:id="rId2"/>
                        </a:rPr>
                        <a:t>-</a:t>
                      </a:r>
                      <a:r>
                        <a:rPr kumimoji="1" lang="ja-JP" altLang="en-US" sz="1300" b="0" dirty="0">
                          <a:latin typeface="+mn-lt"/>
                          <a:hlinkClick r:id="rId2"/>
                        </a:rPr>
                        <a:t>アダプタインストール編</a:t>
                      </a:r>
                      <a:r>
                        <a:rPr kumimoji="1" lang="en-US" altLang="ja-JP" sz="1300" b="0" dirty="0">
                          <a:latin typeface="+mn-lt"/>
                          <a:hlinkClick r:id="rId2"/>
                        </a:rPr>
                        <a:t>-</a:t>
                      </a:r>
                      <a:r>
                        <a:rPr kumimoji="1" lang="en-US" altLang="ja-JP" sz="1300" b="0" dirty="0">
                          <a:latin typeface="+mn-lt"/>
                        </a:rPr>
                        <a:t>&gt;</a:t>
                      </a:r>
                      <a:r>
                        <a:rPr kumimoji="1" lang="ja-JP" altLang="en-US" sz="1300" dirty="0">
                          <a:latin typeface="+mn-lt"/>
                        </a:rPr>
                        <a:t>を参照のうえメールドライバをインストールしてください。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3" name="図 2"/>
          <p:cNvPicPr>
            <a:picLocks noChangeAspect="1"/>
          </p:cNvPicPr>
          <p:nvPr/>
        </p:nvPicPr>
        <p:blipFill>
          <a:blip r:embed="rId3"/>
          <a:stretch>
            <a:fillRect/>
          </a:stretch>
        </p:blipFill>
        <p:spPr>
          <a:xfrm>
            <a:off x="862512" y="1992220"/>
            <a:ext cx="6853840" cy="3724914"/>
          </a:xfrm>
          <a:prstGeom prst="rect">
            <a:avLst/>
          </a:prstGeom>
        </p:spPr>
      </p:pic>
      <p:pic>
        <p:nvPicPr>
          <p:cNvPr id="2" name="図 1"/>
          <p:cNvPicPr>
            <a:picLocks noChangeAspect="1"/>
          </p:cNvPicPr>
          <p:nvPr/>
        </p:nvPicPr>
        <p:blipFill rotWithShape="1">
          <a:blip r:embed="rId4"/>
          <a:srcRect l="18084" t="16075" r="17535" b="16572"/>
          <a:stretch/>
        </p:blipFill>
        <p:spPr>
          <a:xfrm>
            <a:off x="1952570" y="2671313"/>
            <a:ext cx="3960550" cy="2244312"/>
          </a:xfrm>
          <a:prstGeom prst="rect">
            <a:avLst/>
          </a:prstGeom>
        </p:spPr>
      </p:pic>
      <p:sp>
        <p:nvSpPr>
          <p:cNvPr id="19" name="正方形/長方形 18"/>
          <p:cNvSpPr/>
          <p:nvPr/>
        </p:nvSpPr>
        <p:spPr bwMode="auto">
          <a:xfrm>
            <a:off x="6724732" y="2380760"/>
            <a:ext cx="936000" cy="24974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0" name="円形吹き出し 19"/>
          <p:cNvSpPr/>
          <p:nvPr/>
        </p:nvSpPr>
        <p:spPr bwMode="auto">
          <a:xfrm>
            <a:off x="6292732" y="2325633"/>
            <a:ext cx="360000" cy="360000"/>
          </a:xfrm>
          <a:prstGeom prst="wedgeEllipseCallout">
            <a:avLst>
              <a:gd name="adj1" fmla="val 76782"/>
              <a:gd name="adj2" fmla="val -8462"/>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sp>
        <p:nvSpPr>
          <p:cNvPr id="21" name="正方形/長方形 20"/>
          <p:cNvSpPr/>
          <p:nvPr/>
        </p:nvSpPr>
        <p:spPr bwMode="auto">
          <a:xfrm>
            <a:off x="2098874" y="3438434"/>
            <a:ext cx="1114847" cy="788138"/>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2" name="円形吹き出し 21"/>
          <p:cNvSpPr/>
          <p:nvPr/>
        </p:nvSpPr>
        <p:spPr bwMode="auto">
          <a:xfrm>
            <a:off x="3253523" y="3134348"/>
            <a:ext cx="360000" cy="360000"/>
          </a:xfrm>
          <a:prstGeom prst="wedgeEllipseCallout">
            <a:avLst>
              <a:gd name="adj1" fmla="val -79734"/>
              <a:gd name="adj2" fmla="val 67649"/>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grpSp>
        <p:nvGrpSpPr>
          <p:cNvPr id="23" name="グループ化 22"/>
          <p:cNvGrpSpPr/>
          <p:nvPr/>
        </p:nvGrpSpPr>
        <p:grpSpPr>
          <a:xfrm>
            <a:off x="8832380" y="1271926"/>
            <a:ext cx="2856566" cy="3419344"/>
            <a:chOff x="6815468" y="1845766"/>
            <a:chExt cx="2148045" cy="3419344"/>
          </a:xfrm>
        </p:grpSpPr>
        <p:sp>
          <p:nvSpPr>
            <p:cNvPr id="25" name="正方形/長方形 24"/>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 name="角丸四角形 25"/>
            <p:cNvSpPr/>
            <p:nvPr/>
          </p:nvSpPr>
          <p:spPr bwMode="auto">
            <a:xfrm>
              <a:off x="6887346" y="35733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メールドライバ</a:t>
              </a:r>
            </a:p>
          </p:txBody>
        </p:sp>
        <p:sp>
          <p:nvSpPr>
            <p:cNvPr id="31" name="角丸四角形 30"/>
            <p:cNvSpPr/>
            <p:nvPr/>
          </p:nvSpPr>
          <p:spPr bwMode="auto">
            <a:xfrm>
              <a:off x="6887346" y="39847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37" name="角丸四角形 36"/>
            <p:cNvSpPr/>
            <p:nvPr/>
          </p:nvSpPr>
          <p:spPr bwMode="auto">
            <a:xfrm>
              <a:off x="6887346" y="4807700"/>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監視アダプタ　</a:t>
              </a:r>
              <a:r>
                <a:rPr lang="en-US" altLang="ja-JP" sz="900" b="1" dirty="0">
                  <a:solidFill>
                    <a:srgbClr val="FF0000"/>
                  </a:solidFill>
                  <a:latin typeface="+mn-ea"/>
                </a:rPr>
                <a:t>※Zabbix</a:t>
              </a:r>
              <a:r>
                <a:rPr lang="ja-JP" altLang="en-US" sz="900" b="1" dirty="0">
                  <a:solidFill>
                    <a:srgbClr val="FF0000"/>
                  </a:solidFill>
                  <a:latin typeface="+mn-ea"/>
                </a:rPr>
                <a:t>アダプタ</a:t>
              </a:r>
            </a:p>
          </p:txBody>
        </p:sp>
        <p:sp>
          <p:nvSpPr>
            <p:cNvPr id="38" name="角丸四角形 37"/>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39" name="角丸四角形 38"/>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40" name="角丸四角形 39"/>
            <p:cNvSpPr/>
            <p:nvPr/>
          </p:nvSpPr>
          <p:spPr bwMode="auto">
            <a:xfrm>
              <a:off x="6887346" y="43962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41" name="角丸四角形 40"/>
            <p:cNvSpPr/>
            <p:nvPr/>
          </p:nvSpPr>
          <p:spPr bwMode="auto">
            <a:xfrm>
              <a:off x="6887346" y="31618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2" name="角丸四角形 41"/>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spTree>
    <p:extLst>
      <p:ext uri="{BB962C8B-B14F-4D97-AF65-F5344CB8AC3E}">
        <p14:creationId xmlns:p14="http://schemas.microsoft.com/office/powerpoint/2010/main" val="1155730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5.4</a:t>
            </a:r>
            <a:r>
              <a:rPr lang="ja-JP" altLang="en-US" dirty="0"/>
              <a:t>　監視アダプタ　</a:t>
            </a:r>
            <a:r>
              <a:rPr lang="en-US" altLang="ja-JP" dirty="0"/>
              <a:t>※Zabbix</a:t>
            </a:r>
            <a:r>
              <a:rPr lang="ja-JP" altLang="en-US" dirty="0"/>
              <a:t>アダプタ（</a:t>
            </a:r>
            <a:r>
              <a:rPr lang="en-US" altLang="ja-JP" dirty="0"/>
              <a:t>2/2</a:t>
            </a:r>
            <a:r>
              <a:rPr lang="ja-JP" altLang="en-US" dirty="0"/>
              <a:t>）</a:t>
            </a:r>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a:t>監視アダプタの設定</a:t>
            </a:r>
            <a:endParaRPr lang="en-US" altLang="ja-JP" dirty="0"/>
          </a:p>
          <a:p>
            <a:pPr marL="522900" lvl="1" indent="-342900">
              <a:buFont typeface="+mj-ea"/>
              <a:buAutoNum type="circleNumDbPlain"/>
            </a:pPr>
            <a:r>
              <a:rPr lang="ja-JP" altLang="en-US" dirty="0"/>
              <a:t>「</a:t>
            </a:r>
            <a:r>
              <a:rPr lang="en-US" altLang="ja-JP" dirty="0"/>
              <a:t> ZABBIX</a:t>
            </a:r>
            <a:r>
              <a:rPr lang="ja-JP" altLang="en-US" dirty="0"/>
              <a:t> </a:t>
            </a:r>
            <a:r>
              <a:rPr lang="en-US" altLang="ja-JP" dirty="0"/>
              <a:t>Adapter</a:t>
            </a:r>
            <a:r>
              <a:rPr lang="ja-JP" altLang="en-US" dirty="0"/>
              <a:t> </a:t>
            </a:r>
            <a:r>
              <a:rPr lang="en-US" altLang="ja-JP" dirty="0"/>
              <a:t>ver1</a:t>
            </a:r>
            <a:r>
              <a:rPr lang="ja-JP" altLang="en-US" dirty="0"/>
              <a:t>」画面の必要情報を入力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a:p>
            <a:endParaRPr lang="ja-JP" altLang="en-US" dirty="0"/>
          </a:p>
          <a:p>
            <a:endParaRPr lang="ja-JP" altLang="en-US" dirty="0"/>
          </a:p>
        </p:txBody>
      </p:sp>
      <p:grpSp>
        <p:nvGrpSpPr>
          <p:cNvPr id="17" name="グループ化 16"/>
          <p:cNvGrpSpPr/>
          <p:nvPr/>
        </p:nvGrpSpPr>
        <p:grpSpPr>
          <a:xfrm>
            <a:off x="8832380" y="1271926"/>
            <a:ext cx="2856566" cy="3419344"/>
            <a:chOff x="6815468" y="1845766"/>
            <a:chExt cx="2148045" cy="3419344"/>
          </a:xfrm>
        </p:grpSpPr>
        <p:sp>
          <p:nvSpPr>
            <p:cNvPr id="18" name="正方形/長方形 17"/>
            <p:cNvSpPr/>
            <p:nvPr/>
          </p:nvSpPr>
          <p:spPr bwMode="auto">
            <a:xfrm>
              <a:off x="6815468" y="1845766"/>
              <a:ext cx="2148045"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角丸四角形 18"/>
            <p:cNvSpPr/>
            <p:nvPr/>
          </p:nvSpPr>
          <p:spPr bwMode="auto">
            <a:xfrm>
              <a:off x="6887346" y="35733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メールドライバ</a:t>
              </a:r>
            </a:p>
          </p:txBody>
        </p:sp>
        <p:sp>
          <p:nvSpPr>
            <p:cNvPr id="20" name="角丸四角形 19"/>
            <p:cNvSpPr/>
            <p:nvPr/>
          </p:nvSpPr>
          <p:spPr bwMode="auto">
            <a:xfrm>
              <a:off x="6887346" y="39847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21" name="角丸四角形 20"/>
            <p:cNvSpPr/>
            <p:nvPr/>
          </p:nvSpPr>
          <p:spPr bwMode="auto">
            <a:xfrm>
              <a:off x="6887346" y="4807700"/>
              <a:ext cx="2004289" cy="360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監視アダプタ　</a:t>
              </a:r>
              <a:r>
                <a:rPr lang="en-US" altLang="ja-JP" sz="900" b="1" dirty="0">
                  <a:solidFill>
                    <a:srgbClr val="FF0000"/>
                  </a:solidFill>
                  <a:latin typeface="+mn-ea"/>
                </a:rPr>
                <a:t>※Zabbix</a:t>
              </a:r>
              <a:r>
                <a:rPr lang="ja-JP" altLang="en-US" sz="900" b="1" dirty="0">
                  <a:solidFill>
                    <a:srgbClr val="FF0000"/>
                  </a:solidFill>
                  <a:latin typeface="+mn-ea"/>
                </a:rPr>
                <a:t>アダプタ</a:t>
              </a:r>
            </a:p>
          </p:txBody>
        </p:sp>
        <p:sp>
          <p:nvSpPr>
            <p:cNvPr id="22" name="角丸四角形 21"/>
            <p:cNvSpPr/>
            <p:nvPr/>
          </p:nvSpPr>
          <p:spPr bwMode="auto">
            <a:xfrm>
              <a:off x="6887347" y="19275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ログファイルの作成</a:t>
              </a:r>
            </a:p>
          </p:txBody>
        </p:sp>
        <p:sp>
          <p:nvSpPr>
            <p:cNvPr id="23" name="角丸四角形 22"/>
            <p:cNvSpPr/>
            <p:nvPr/>
          </p:nvSpPr>
          <p:spPr bwMode="auto">
            <a:xfrm>
              <a:off x="6887346" y="27504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トリガーの設定</a:t>
              </a:r>
            </a:p>
          </p:txBody>
        </p:sp>
        <p:sp>
          <p:nvSpPr>
            <p:cNvPr id="25" name="角丸四角形 24"/>
            <p:cNvSpPr/>
            <p:nvPr/>
          </p:nvSpPr>
          <p:spPr bwMode="auto">
            <a:xfrm>
              <a:off x="6887346" y="439624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26" name="角丸四角形 25"/>
            <p:cNvSpPr/>
            <p:nvPr/>
          </p:nvSpPr>
          <p:spPr bwMode="auto">
            <a:xfrm>
              <a:off x="6887346" y="31618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31" name="角丸四角形 30"/>
            <p:cNvSpPr/>
            <p:nvPr/>
          </p:nvSpPr>
          <p:spPr bwMode="auto">
            <a:xfrm>
              <a:off x="6887346" y="2338998"/>
              <a:ext cx="2004289" cy="360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a:solidFill>
                    <a:schemeClr val="tx1">
                      <a:lumMod val="50000"/>
                      <a:lumOff val="50000"/>
                    </a:schemeClr>
                  </a:solidFill>
                  <a:latin typeface="+mn-ea"/>
                </a:rPr>
                <a:t>Zabbix</a:t>
              </a:r>
              <a:r>
                <a:rPr lang="ja-JP" altLang="en-US" sz="900" b="1" dirty="0">
                  <a:solidFill>
                    <a:schemeClr val="tx1">
                      <a:lumMod val="50000"/>
                      <a:lumOff val="50000"/>
                    </a:schemeClr>
                  </a:solidFill>
                  <a:latin typeface="+mn-ea"/>
                </a:rPr>
                <a:t>の設定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ホスト、アイテム</a:t>
              </a:r>
            </a:p>
          </p:txBody>
        </p:sp>
      </p:grpSp>
      <p:pic>
        <p:nvPicPr>
          <p:cNvPr id="2" name="図 1"/>
          <p:cNvPicPr>
            <a:picLocks noChangeAspect="1"/>
          </p:cNvPicPr>
          <p:nvPr/>
        </p:nvPicPr>
        <p:blipFill>
          <a:blip r:embed="rId2"/>
          <a:stretch>
            <a:fillRect/>
          </a:stretch>
        </p:blipFill>
        <p:spPr>
          <a:xfrm>
            <a:off x="836453" y="1954890"/>
            <a:ext cx="3459298" cy="2784735"/>
          </a:xfrm>
          <a:prstGeom prst="rect">
            <a:avLst/>
          </a:prstGeom>
        </p:spPr>
      </p:pic>
      <p:sp>
        <p:nvSpPr>
          <p:cNvPr id="39" name="円形吹き出し 38"/>
          <p:cNvSpPr/>
          <p:nvPr/>
        </p:nvSpPr>
        <p:spPr bwMode="auto">
          <a:xfrm>
            <a:off x="2681650" y="4831184"/>
            <a:ext cx="360000" cy="360000"/>
          </a:xfrm>
          <a:prstGeom prst="wedgeEllipseCallout">
            <a:avLst>
              <a:gd name="adj1" fmla="val 59979"/>
              <a:gd name="adj2" fmla="val -121361"/>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41" name="正方形/長方形 40"/>
          <p:cNvSpPr/>
          <p:nvPr/>
        </p:nvSpPr>
        <p:spPr bwMode="auto">
          <a:xfrm>
            <a:off x="2861650" y="4467110"/>
            <a:ext cx="468000" cy="216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2" name="正方形/長方形 41"/>
          <p:cNvSpPr/>
          <p:nvPr/>
        </p:nvSpPr>
        <p:spPr bwMode="auto">
          <a:xfrm>
            <a:off x="925351" y="2292338"/>
            <a:ext cx="3226380" cy="194152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37" name="角丸四角形 36"/>
          <p:cNvSpPr/>
          <p:nvPr/>
        </p:nvSpPr>
        <p:spPr bwMode="auto">
          <a:xfrm>
            <a:off x="3431741" y="2109698"/>
            <a:ext cx="5302737" cy="4165792"/>
          </a:xfrm>
          <a:prstGeom prst="roundRect">
            <a:avLst>
              <a:gd name="adj" fmla="val 4695"/>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400" b="1" dirty="0">
                <a:latin typeface="+mn-ea"/>
              </a:rPr>
              <a:t>　　以下の値を入力する</a:t>
            </a:r>
          </a:p>
        </p:txBody>
      </p:sp>
      <p:sp>
        <p:nvSpPr>
          <p:cNvPr id="38" name="円形吹き出し 37"/>
          <p:cNvSpPr/>
          <p:nvPr/>
        </p:nvSpPr>
        <p:spPr bwMode="auto">
          <a:xfrm>
            <a:off x="3405739" y="2112338"/>
            <a:ext cx="360000" cy="360000"/>
          </a:xfrm>
          <a:prstGeom prst="wedgeEllipseCallout">
            <a:avLst>
              <a:gd name="adj1" fmla="val -237235"/>
              <a:gd name="adj2" fmla="val 126539"/>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graphicFrame>
        <p:nvGraphicFramePr>
          <p:cNvPr id="40" name="表 39"/>
          <p:cNvGraphicFramePr>
            <a:graphicFrameLocks noGrp="1"/>
          </p:cNvGraphicFramePr>
          <p:nvPr>
            <p:extLst>
              <p:ext uri="{D42A27DB-BD31-4B8C-83A1-F6EECF244321}">
                <p14:modId xmlns:p14="http://schemas.microsoft.com/office/powerpoint/2010/main" val="4143898251"/>
              </p:ext>
            </p:extLst>
          </p:nvPr>
        </p:nvGraphicFramePr>
        <p:xfrm>
          <a:off x="3553033" y="2561781"/>
          <a:ext cx="5073841" cy="3577601"/>
        </p:xfrm>
        <a:graphic>
          <a:graphicData uri="http://schemas.openxmlformats.org/drawingml/2006/table">
            <a:tbl>
              <a:tblPr firstRow="1" bandRow="1">
                <a:tableStyleId>{5C22544A-7EE6-4342-B048-85BDC9FD1C3A}</a:tableStyleId>
              </a:tblPr>
              <a:tblGrid>
                <a:gridCol w="1148080">
                  <a:extLst>
                    <a:ext uri="{9D8B030D-6E8A-4147-A177-3AD203B41FA5}">
                      <a16:colId xmlns:a16="http://schemas.microsoft.com/office/drawing/2014/main" val="2903683136"/>
                    </a:ext>
                  </a:extLst>
                </a:gridCol>
                <a:gridCol w="3925761">
                  <a:extLst>
                    <a:ext uri="{9D8B030D-6E8A-4147-A177-3AD203B41FA5}">
                      <a16:colId xmlns:a16="http://schemas.microsoft.com/office/drawing/2014/main" val="3391017768"/>
                    </a:ext>
                  </a:extLst>
                </a:gridCol>
              </a:tblGrid>
              <a:tr h="288873">
                <a:tc>
                  <a:txBody>
                    <a:bodyPr/>
                    <a:lstStyle/>
                    <a:p>
                      <a:pPr algn="ctr"/>
                      <a:r>
                        <a:rPr kumimoji="1" lang="ja-JP" altLang="en-US" sz="1200" b="1" dirty="0">
                          <a:solidFill>
                            <a:schemeClr val="bg1"/>
                          </a:solidFill>
                          <a:latin typeface="+mn-ea"/>
                          <a:ea typeface="+mn-ea"/>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a:solidFill>
                            <a:schemeClr val="bg1"/>
                          </a:solidFill>
                          <a:latin typeface="+mn-ea"/>
                          <a:ea typeface="+mn-ea"/>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8000">
                <a:tc>
                  <a:txBody>
                    <a:bodyPr/>
                    <a:lstStyle/>
                    <a:p>
                      <a:r>
                        <a:rPr kumimoji="1" lang="ja-JP" altLang="en-US" sz="1200" b="1" dirty="0">
                          <a:solidFill>
                            <a:sysClr val="windowText" lastClr="000000"/>
                          </a:solidFill>
                          <a:latin typeface="+mn-ea"/>
                          <a:ea typeface="+mn-ea"/>
                        </a:rPr>
                        <a:t>名前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（任意の文字列）　</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8000">
                <a:tc>
                  <a:txBody>
                    <a:bodyPr/>
                    <a:lstStyle/>
                    <a:p>
                      <a:r>
                        <a:rPr kumimoji="1" lang="ja-JP" altLang="en-US" sz="1200" b="1" dirty="0">
                          <a:solidFill>
                            <a:sysClr val="windowText" lastClr="000000"/>
                          </a:solidFill>
                          <a:latin typeface="+mn-ea"/>
                          <a:ea typeface="+mn-ea"/>
                        </a:rPr>
                        <a:t>プロトコル</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a:t>
                      </a:r>
                      <a:r>
                        <a:rPr kumimoji="1" lang="en-US" altLang="ja-JP" sz="1200" b="0" dirty="0">
                          <a:solidFill>
                            <a:sysClr val="windowText" lastClr="000000"/>
                          </a:solidFill>
                          <a:latin typeface="+mn-ea"/>
                          <a:ea typeface="+mn-ea"/>
                        </a:rPr>
                        <a:t>http</a:t>
                      </a:r>
                      <a:r>
                        <a:rPr kumimoji="1" lang="ja-JP" altLang="en-US" sz="1200" b="0" dirty="0">
                          <a:solidFill>
                            <a:sysClr val="windowText" lastClr="000000"/>
                          </a:solidFill>
                          <a:latin typeface="+mn-ea"/>
                          <a:ea typeface="+mn-ea"/>
                        </a:rPr>
                        <a:t>」または「</a:t>
                      </a:r>
                      <a:r>
                        <a:rPr kumimoji="1" lang="en-US" altLang="ja-JP" sz="1200" b="0" dirty="0">
                          <a:solidFill>
                            <a:sysClr val="windowText" lastClr="000000"/>
                          </a:solidFill>
                          <a:latin typeface="+mn-ea"/>
                          <a:ea typeface="+mn-ea"/>
                        </a:rPr>
                        <a:t>https</a:t>
                      </a:r>
                      <a:r>
                        <a:rPr kumimoji="1" lang="ja-JP" altLang="en-US" sz="1200" b="0" dirty="0">
                          <a:solidFill>
                            <a:sysClr val="windowText" lastClr="000000"/>
                          </a:solidFill>
                          <a:latin typeface="+mn-ea"/>
                          <a:ea typeface="+mn-ea"/>
                        </a:rPr>
                        <a:t>」を選択</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88000">
                <a:tc>
                  <a:txBody>
                    <a:bodyPr/>
                    <a:lstStyle/>
                    <a:p>
                      <a:r>
                        <a:rPr kumimoji="1" lang="ja-JP" altLang="en-US" sz="1200" b="1" dirty="0">
                          <a:solidFill>
                            <a:sysClr val="windowText" lastClr="000000"/>
                          </a:solidFill>
                          <a:latin typeface="+mn-ea"/>
                          <a:ea typeface="+mn-ea"/>
                        </a:rPr>
                        <a:t>ホスト</a:t>
                      </a:r>
                      <a:r>
                        <a:rPr kumimoji="1" lang="en-US" altLang="ja-JP" sz="1200" b="1" dirty="0">
                          <a:solidFill>
                            <a:sysClr val="windowText" lastClr="000000"/>
                          </a:solidFill>
                          <a:latin typeface="+mn-ea"/>
                          <a:ea typeface="+mn-ea"/>
                        </a:rPr>
                        <a:t>/IP</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a:t>
                      </a:r>
                      <a:r>
                        <a:rPr kumimoji="1" lang="en-US" altLang="ja-JP" sz="1200" b="0" dirty="0">
                          <a:solidFill>
                            <a:sysClr val="windowText" lastClr="000000"/>
                          </a:solidFill>
                          <a:latin typeface="+mn-ea"/>
                          <a:ea typeface="+mn-ea"/>
                        </a:rPr>
                        <a:t>Zabbix</a:t>
                      </a:r>
                      <a:r>
                        <a:rPr kumimoji="1" lang="ja-JP" altLang="en-US" sz="1200" b="0" dirty="0">
                          <a:solidFill>
                            <a:sysClr val="windowText" lastClr="000000"/>
                          </a:solidFill>
                          <a:latin typeface="+mn-ea"/>
                          <a:ea typeface="+mn-ea"/>
                        </a:rPr>
                        <a:t>サーバのホスト名または</a:t>
                      </a:r>
                      <a:r>
                        <a:rPr kumimoji="1" lang="en-US" altLang="ja-JP" sz="1200" b="0" dirty="0">
                          <a:solidFill>
                            <a:sysClr val="windowText" lastClr="000000"/>
                          </a:solidFill>
                          <a:latin typeface="+mn-ea"/>
                          <a:ea typeface="+mn-ea"/>
                        </a:rPr>
                        <a:t>IP</a:t>
                      </a:r>
                      <a:r>
                        <a:rPr kumimoji="1" lang="ja-JP" altLang="en-US" sz="1200" b="0" dirty="0">
                          <a:solidFill>
                            <a:sysClr val="windowText" lastClr="000000"/>
                          </a:solidFill>
                          <a:latin typeface="+mn-ea"/>
                          <a:ea typeface="+mn-ea"/>
                        </a:rPr>
                        <a:t>アドレス）</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4797134"/>
                  </a:ext>
                </a:extLst>
              </a:tr>
              <a:tr h="288000">
                <a:tc>
                  <a:txBody>
                    <a:bodyPr/>
                    <a:lstStyle/>
                    <a:p>
                      <a:r>
                        <a:rPr kumimoji="1" lang="ja-JP" altLang="en-US" sz="1200" b="1" dirty="0">
                          <a:solidFill>
                            <a:sysClr val="windowText" lastClr="000000"/>
                          </a:solidFill>
                          <a:latin typeface="+mn-ea"/>
                          <a:ea typeface="+mn-ea"/>
                        </a:rPr>
                        <a:t>ポート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（通信に用いるポート番号を入力）</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8000">
                <a:tc>
                  <a:txBody>
                    <a:bodyPr/>
                    <a:lstStyle/>
                    <a:p>
                      <a:r>
                        <a:rPr kumimoji="1" lang="ja-JP" altLang="en-US" sz="1200" b="1" dirty="0">
                          <a:solidFill>
                            <a:sysClr val="windowText" lastClr="000000"/>
                          </a:solidFill>
                          <a:latin typeface="+mn-ea"/>
                          <a:ea typeface="+mn-ea"/>
                        </a:rPr>
                        <a:t>ユーザ名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a:t>
                      </a:r>
                      <a:r>
                        <a:rPr kumimoji="1" lang="en-US" altLang="ja-JP" sz="1200" b="0" dirty="0">
                          <a:solidFill>
                            <a:sysClr val="windowText" lastClr="000000"/>
                          </a:solidFill>
                          <a:latin typeface="+mn-ea"/>
                          <a:ea typeface="+mn-ea"/>
                        </a:rPr>
                        <a:t>Zabbix</a:t>
                      </a:r>
                      <a:r>
                        <a:rPr kumimoji="1" lang="ja-JP" altLang="en-US" sz="1200" b="0" dirty="0">
                          <a:solidFill>
                            <a:sysClr val="windowText" lastClr="000000"/>
                          </a:solidFill>
                          <a:latin typeface="+mn-ea"/>
                          <a:ea typeface="+mn-ea"/>
                        </a:rPr>
                        <a:t>サーバプロセスにログインするユーザ名）</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88000">
                <a:tc>
                  <a:txBody>
                    <a:bodyPr/>
                    <a:lstStyle/>
                    <a:p>
                      <a:r>
                        <a:rPr kumimoji="1" lang="ja-JP" altLang="en-US" sz="1200" b="1" dirty="0">
                          <a:solidFill>
                            <a:sysClr val="windowText" lastClr="000000"/>
                          </a:solidFill>
                          <a:latin typeface="+mn-ea"/>
                          <a:ea typeface="+mn-ea"/>
                        </a:rPr>
                        <a:t>パスワード</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a:solidFill>
                            <a:sysClr val="windowText" lastClr="000000"/>
                          </a:solidFill>
                          <a:latin typeface="+mn-ea"/>
                          <a:ea typeface="+mn-ea"/>
                        </a:rPr>
                        <a:t>（</a:t>
                      </a:r>
                      <a:r>
                        <a:rPr kumimoji="1" lang="en-US" altLang="ja-JP" sz="1200" b="0" dirty="0">
                          <a:solidFill>
                            <a:sysClr val="windowText" lastClr="000000"/>
                          </a:solidFill>
                          <a:latin typeface="+mn-ea"/>
                          <a:ea typeface="+mn-ea"/>
                        </a:rPr>
                        <a:t>Zabbix</a:t>
                      </a:r>
                      <a:r>
                        <a:rPr kumimoji="1" lang="ja-JP" altLang="en-US" sz="1200" b="0" dirty="0">
                          <a:solidFill>
                            <a:sysClr val="windowText" lastClr="000000"/>
                          </a:solidFill>
                          <a:latin typeface="+mn-ea"/>
                          <a:ea typeface="+mn-ea"/>
                        </a:rPr>
                        <a:t>サーバプロセスにログインするパスワード）</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r h="280376">
                <a:tc>
                  <a:txBody>
                    <a:bodyPr/>
                    <a:lstStyle/>
                    <a:p>
                      <a:r>
                        <a:rPr kumimoji="1" lang="ja-JP" altLang="en-US" sz="1200" b="1" dirty="0">
                          <a:solidFill>
                            <a:sysClr val="windowText" lastClr="000000"/>
                          </a:solidFill>
                          <a:latin typeface="+mn-ea"/>
                          <a:ea typeface="+mn-ea"/>
                        </a:rPr>
                        <a:t>ディシジョン</a:t>
                      </a:r>
                      <a:endParaRPr kumimoji="1" lang="en-US" altLang="ja-JP" sz="1200" b="1" dirty="0">
                        <a:solidFill>
                          <a:sysClr val="windowText" lastClr="000000"/>
                        </a:solidFill>
                        <a:latin typeface="+mn-ea"/>
                        <a:ea typeface="+mn-ea"/>
                      </a:endParaRPr>
                    </a:p>
                    <a:p>
                      <a:r>
                        <a:rPr kumimoji="1" lang="ja-JP" altLang="en-US" sz="1200" b="1" dirty="0">
                          <a:solidFill>
                            <a:sysClr val="windowText" lastClr="000000"/>
                          </a:solidFill>
                          <a:latin typeface="+mn-ea"/>
                          <a:ea typeface="+mn-ea"/>
                        </a:rPr>
                        <a:t>テーブル名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200" b="0" dirty="0" err="1">
                          <a:solidFill>
                            <a:sysClr val="windowText" lastClr="000000"/>
                          </a:solidFill>
                          <a:latin typeface="+mn-ea"/>
                          <a:ea typeface="+mn-ea"/>
                        </a:rPr>
                        <a:t>warning_test</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7804011"/>
                  </a:ext>
                </a:extLst>
              </a:tr>
              <a:tr h="1103528">
                <a:tc>
                  <a:txBody>
                    <a:bodyPr/>
                    <a:lstStyle/>
                    <a:p>
                      <a:r>
                        <a:rPr kumimoji="1" lang="ja-JP" altLang="en-US" sz="1200" b="1" dirty="0">
                          <a:solidFill>
                            <a:sysClr val="windowText" lastClr="000000"/>
                          </a:solidFill>
                          <a:latin typeface="+mn-ea"/>
                          <a:ea typeface="+mn-ea"/>
                        </a:rPr>
                        <a:t>突合情報</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121476"/>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430361346"/>
              </p:ext>
            </p:extLst>
          </p:nvPr>
        </p:nvGraphicFramePr>
        <p:xfrm>
          <a:off x="4989959" y="5161430"/>
          <a:ext cx="3024420" cy="822960"/>
        </p:xfrm>
        <a:graphic>
          <a:graphicData uri="http://schemas.openxmlformats.org/drawingml/2006/table">
            <a:tbl>
              <a:tblPr firstRow="1" bandRow="1">
                <a:tableStyleId>{5C22544A-7EE6-4342-B048-85BDC9FD1C3A}</a:tableStyleId>
              </a:tblPr>
              <a:tblGrid>
                <a:gridCol w="1512210">
                  <a:extLst>
                    <a:ext uri="{9D8B030D-6E8A-4147-A177-3AD203B41FA5}">
                      <a16:colId xmlns:a16="http://schemas.microsoft.com/office/drawing/2014/main" val="2274487133"/>
                    </a:ext>
                  </a:extLst>
                </a:gridCol>
                <a:gridCol w="1512210">
                  <a:extLst>
                    <a:ext uri="{9D8B030D-6E8A-4147-A177-3AD203B41FA5}">
                      <a16:colId xmlns:a16="http://schemas.microsoft.com/office/drawing/2014/main" val="2744149123"/>
                    </a:ext>
                  </a:extLst>
                </a:gridCol>
              </a:tblGrid>
              <a:tr h="0">
                <a:tc>
                  <a:txBody>
                    <a:bodyPr/>
                    <a:lstStyle/>
                    <a:p>
                      <a:pPr algn="ctr"/>
                      <a:r>
                        <a:rPr kumimoji="1" lang="ja-JP" altLang="en-US" sz="1200" dirty="0">
                          <a:latin typeface="+mn-lt"/>
                        </a:rPr>
                        <a:t>条件名</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dirty="0">
                          <a:latin typeface="+mn-lt"/>
                        </a:rPr>
                        <a:t>Zabbix</a:t>
                      </a:r>
                      <a:r>
                        <a:rPr kumimoji="1" lang="ja-JP" altLang="en-US" sz="1200" dirty="0">
                          <a:latin typeface="+mn-lt"/>
                        </a:rPr>
                        <a:t>項目</a:t>
                      </a: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154851843"/>
                  </a:ext>
                </a:extLst>
              </a:tr>
              <a:tr h="0">
                <a:tc>
                  <a:txBody>
                    <a:bodyPr/>
                    <a:lstStyle/>
                    <a:p>
                      <a:pPr algn="ctr"/>
                      <a:r>
                        <a:rPr kumimoji="1" lang="ja-JP" altLang="en-US" sz="1200" b="1" dirty="0">
                          <a:latin typeface="+mn-lt"/>
                        </a:rPr>
                        <a:t>アラート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200" dirty="0">
                          <a:latin typeface="+mn-lt"/>
                        </a:rPr>
                        <a:t>description</a:t>
                      </a:r>
                      <a:endParaRPr kumimoji="1" lang="ja-JP" altLang="en-US" sz="12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63508437"/>
                  </a:ext>
                </a:extLst>
              </a:tr>
              <a:tr h="0">
                <a:tc>
                  <a:txBody>
                    <a:bodyPr/>
                    <a:lstStyle/>
                    <a:p>
                      <a:pPr algn="ctr"/>
                      <a:r>
                        <a:rPr kumimoji="1" lang="ja-JP" altLang="en-US" sz="1200" b="1" dirty="0">
                          <a:latin typeface="+mn-lt"/>
                        </a:rPr>
                        <a:t>対象</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200" dirty="0">
                          <a:latin typeface="+mn-lt"/>
                        </a:rPr>
                        <a:t>hosts</a:t>
                      </a:r>
                      <a:endParaRPr kumimoji="1" lang="ja-JP" altLang="en-US" sz="12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1442541"/>
                  </a:ext>
                </a:extLst>
              </a:tr>
            </a:tbl>
          </a:graphicData>
        </a:graphic>
      </p:graphicFrame>
    </p:spTree>
    <p:extLst>
      <p:ext uri="{BB962C8B-B14F-4D97-AF65-F5344CB8AC3E}">
        <p14:creationId xmlns:p14="http://schemas.microsoft.com/office/powerpoint/2010/main" val="3028931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6</a:t>
            </a:r>
            <a:r>
              <a:rPr kumimoji="1" lang="en-US" altLang="ja-JP" dirty="0"/>
              <a:t>.</a:t>
            </a:r>
            <a:r>
              <a:rPr kumimoji="1" lang="ja-JP" altLang="en-US" dirty="0"/>
              <a:t>　作業実行</a:t>
            </a:r>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873484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6</a:t>
            </a:r>
            <a:r>
              <a:rPr kumimoji="1" lang="en-US" altLang="ja-JP" dirty="0"/>
              <a:t>.1</a:t>
            </a:r>
            <a:r>
              <a:rPr kumimoji="1" lang="ja-JP" altLang="en-US" dirty="0"/>
              <a:t>　</a:t>
            </a:r>
            <a:r>
              <a:rPr lang="ja-JP" altLang="en-US" dirty="0"/>
              <a:t>ディシジョンテーブルファイル作成 　</a:t>
            </a:r>
            <a:r>
              <a:rPr lang="en-US" altLang="ja-JP" dirty="0"/>
              <a:t>※</a:t>
            </a:r>
            <a:r>
              <a:rPr lang="ja-JP" altLang="en-US" dirty="0"/>
              <a:t>エクセル操作</a:t>
            </a:r>
            <a:r>
              <a:rPr lang="en-US" altLang="ja-JP" dirty="0"/>
              <a:t>(1/2)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ディシジョンテーブルファイルのダウンロードおよび作成</a:t>
            </a:r>
            <a:endParaRPr lang="en-US" altLang="ja-JP" dirty="0"/>
          </a:p>
          <a:p>
            <a:pPr lvl="1"/>
            <a:r>
              <a:rPr lang="ja-JP" altLang="en-US" dirty="0"/>
              <a:t>前述の</a:t>
            </a:r>
            <a:r>
              <a:rPr lang="en-US" altLang="ja-JP" dirty="0"/>
              <a:t>&lt;</a:t>
            </a:r>
            <a:r>
              <a:rPr lang="en-US" altLang="ja-JP" dirty="0">
                <a:hlinkClick r:id="rId2" action="ppaction://hlinksldjump"/>
              </a:rPr>
              <a:t>5.3</a:t>
            </a:r>
            <a:r>
              <a:rPr lang="ja-JP" altLang="en-US" dirty="0">
                <a:hlinkClick r:id="rId2" action="ppaction://hlinksldjump"/>
              </a:rPr>
              <a:t>　ディシジョンテーブル作成</a:t>
            </a:r>
            <a:r>
              <a:rPr lang="en-US" altLang="ja-JP" dirty="0"/>
              <a:t>&gt;</a:t>
            </a:r>
            <a:r>
              <a:rPr lang="ja-JP" altLang="en-US" dirty="0"/>
              <a:t>で作成したディシジョンテーブルの「ダウンロードボタン」を押下しディシジョンテーブルファイルをダウンロードする。</a:t>
            </a:r>
            <a:endParaRPr lang="en-US" altLang="ja-JP" dirty="0"/>
          </a:p>
          <a:p>
            <a:endParaRPr lang="ja-JP" altLang="en-US" dirty="0"/>
          </a:p>
          <a:p>
            <a:endParaRPr lang="ja-JP" altLang="en-US" dirty="0"/>
          </a:p>
        </p:txBody>
      </p:sp>
      <p:graphicFrame>
        <p:nvGraphicFramePr>
          <p:cNvPr id="40" name="表 39"/>
          <p:cNvGraphicFramePr>
            <a:graphicFrameLocks noGrp="1"/>
          </p:cNvGraphicFramePr>
          <p:nvPr>
            <p:extLst>
              <p:ext uri="{D42A27DB-BD31-4B8C-83A1-F6EECF244321}">
                <p14:modId xmlns:p14="http://schemas.microsoft.com/office/powerpoint/2010/main" val="1349193073"/>
              </p:ext>
            </p:extLst>
          </p:nvPr>
        </p:nvGraphicFramePr>
        <p:xfrm>
          <a:off x="3071580" y="5491161"/>
          <a:ext cx="8617366" cy="864000"/>
        </p:xfrm>
        <a:graphic>
          <a:graphicData uri="http://schemas.openxmlformats.org/drawingml/2006/table">
            <a:tbl>
              <a:tblPr firstRow="1" bandRow="1">
                <a:tableStyleId>{5C22544A-7EE6-4342-B048-85BDC9FD1C3A}</a:tableStyleId>
              </a:tblPr>
              <a:tblGrid>
                <a:gridCol w="288040">
                  <a:extLst>
                    <a:ext uri="{9D8B030D-6E8A-4147-A177-3AD203B41FA5}">
                      <a16:colId xmlns:a16="http://schemas.microsoft.com/office/drawing/2014/main" val="2080567992"/>
                    </a:ext>
                  </a:extLst>
                </a:gridCol>
                <a:gridCol w="8329326">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ディシジョンテーブルファイルの名前は自動生成されます（例「</a:t>
                      </a:r>
                      <a:r>
                        <a:rPr kumimoji="1" lang="en-US" altLang="ja-JP" sz="1300" dirty="0">
                          <a:latin typeface="+mn-lt"/>
                        </a:rPr>
                        <a:t>id00000000000.xlsx</a:t>
                      </a:r>
                      <a:r>
                        <a:rPr kumimoji="1" lang="ja-JP" altLang="en-US" sz="1300" dirty="0">
                          <a:latin typeface="+mn-lt"/>
                        </a:rPr>
                        <a:t>」）。</a:t>
                      </a:r>
                      <a:endParaRPr kumimoji="1" lang="en-US" altLang="ja-JP" sz="1300" dirty="0">
                        <a:latin typeface="+mn-lt"/>
                      </a:endParaRPr>
                    </a:p>
                    <a:p>
                      <a:r>
                        <a:rPr kumimoji="1" lang="ja-JP" altLang="en-US" sz="1300" dirty="0">
                          <a:latin typeface="+mn-lt"/>
                        </a:rPr>
                        <a:t>先述の「ディシジョンテーブル名」とは異なります。各項目の記述内容については次のページで説明します。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2" name="グループ化 1"/>
          <p:cNvGrpSpPr/>
          <p:nvPr/>
        </p:nvGrpSpPr>
        <p:grpSpPr>
          <a:xfrm>
            <a:off x="8832380" y="1271926"/>
            <a:ext cx="2856566" cy="3419344"/>
            <a:chOff x="8832380" y="1271926"/>
            <a:chExt cx="2856566" cy="3419344"/>
          </a:xfrm>
        </p:grpSpPr>
        <p:sp>
          <p:nvSpPr>
            <p:cNvPr id="42" name="正方形/長方形 41"/>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 name="角丸四角形 20"/>
            <p:cNvSpPr/>
            <p:nvPr/>
          </p:nvSpPr>
          <p:spPr bwMode="auto">
            <a:xfrm>
              <a:off x="8939884" y="2514388"/>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22" name="角丸四角形 21"/>
            <p:cNvSpPr/>
            <p:nvPr/>
          </p:nvSpPr>
          <p:spPr bwMode="auto">
            <a:xfrm>
              <a:off x="8939884" y="3047480"/>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24" name="角丸四角形 23"/>
            <p:cNvSpPr/>
            <p:nvPr/>
          </p:nvSpPr>
          <p:spPr bwMode="auto">
            <a:xfrm>
              <a:off x="8939884" y="198129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ディシジョンテーブルファイルの</a:t>
              </a:r>
              <a:endParaRPr lang="en-US" altLang="ja-JP" sz="900" b="1" dirty="0">
                <a:solidFill>
                  <a:schemeClr val="tx1"/>
                </a:solidFill>
                <a:latin typeface="+mn-ea"/>
              </a:endParaRPr>
            </a:p>
            <a:p>
              <a:pPr algn="ctr"/>
              <a:r>
                <a:rPr lang="ja-JP" altLang="en-US" sz="900" b="1" dirty="0">
                  <a:solidFill>
                    <a:schemeClr val="tx1"/>
                  </a:solidFill>
                  <a:latin typeface="+mn-ea"/>
                </a:rPr>
                <a:t>アップロード</a:t>
              </a:r>
            </a:p>
          </p:txBody>
        </p:sp>
        <p:sp>
          <p:nvSpPr>
            <p:cNvPr id="25" name="角丸四角形 24"/>
            <p:cNvSpPr/>
            <p:nvPr/>
          </p:nvSpPr>
          <p:spPr bwMode="auto">
            <a:xfrm>
              <a:off x="8939884" y="3580572"/>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ログの追加 </a:t>
              </a:r>
              <a:r>
                <a:rPr lang="en-US" altLang="ja-JP" sz="900" b="1" dirty="0">
                  <a:solidFill>
                    <a:schemeClr val="tx1"/>
                  </a:solidFill>
                  <a:latin typeface="+mn-ea"/>
                </a:rPr>
                <a:t>※</a:t>
              </a:r>
              <a:r>
                <a:rPr lang="ja-JP" altLang="en-US" sz="900" b="1" dirty="0">
                  <a:solidFill>
                    <a:schemeClr val="tx1"/>
                  </a:solidFill>
                  <a:latin typeface="+mn-ea"/>
                </a:rPr>
                <a:t>監視対象で</a:t>
              </a:r>
              <a:r>
                <a:rPr lang="en-US" altLang="ja-JP" sz="900" b="1" dirty="0">
                  <a:solidFill>
                    <a:schemeClr val="tx1"/>
                  </a:solidFill>
                  <a:latin typeface="+mn-ea"/>
                </a:rPr>
                <a:t>echo</a:t>
              </a:r>
            </a:p>
          </p:txBody>
        </p:sp>
        <p:sp>
          <p:nvSpPr>
            <p:cNvPr id="37" name="角丸四角形 36"/>
            <p:cNvSpPr/>
            <p:nvPr/>
          </p:nvSpPr>
          <p:spPr bwMode="auto">
            <a:xfrm>
              <a:off x="8939884" y="411366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1" name="角丸四角形 40"/>
            <p:cNvSpPr/>
            <p:nvPr/>
          </p:nvSpPr>
          <p:spPr bwMode="auto">
            <a:xfrm>
              <a:off x="8939884" y="1448204"/>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rgbClr val="FF0000"/>
                  </a:solidFill>
                  <a:latin typeface="+mn-ea"/>
                </a:rPr>
                <a:t>ディシジョンテーブルファイル作成 　</a:t>
              </a:r>
              <a:r>
                <a:rPr lang="en-US" altLang="ja-JP" sz="900" b="1" spc="-150" dirty="0">
                  <a:solidFill>
                    <a:srgbClr val="FF0000"/>
                  </a:solidFill>
                  <a:latin typeface="+mn-ea"/>
                </a:rPr>
                <a:t>※</a:t>
              </a:r>
              <a:r>
                <a:rPr lang="ja-JP" altLang="en-US" sz="900" b="1" spc="-150" dirty="0">
                  <a:solidFill>
                    <a:srgbClr val="FF0000"/>
                  </a:solidFill>
                  <a:latin typeface="+mn-ea"/>
                </a:rPr>
                <a:t>エクセル操作</a:t>
              </a:r>
            </a:p>
          </p:txBody>
        </p:sp>
      </p:grpSp>
      <p:pic>
        <p:nvPicPr>
          <p:cNvPr id="4" name="図 3"/>
          <p:cNvPicPr>
            <a:picLocks noChangeAspect="1"/>
          </p:cNvPicPr>
          <p:nvPr/>
        </p:nvPicPr>
        <p:blipFill>
          <a:blip r:embed="rId3"/>
          <a:stretch>
            <a:fillRect/>
          </a:stretch>
        </p:blipFill>
        <p:spPr>
          <a:xfrm>
            <a:off x="695249" y="2023847"/>
            <a:ext cx="7777081" cy="3133393"/>
          </a:xfrm>
          <a:prstGeom prst="rect">
            <a:avLst/>
          </a:prstGeom>
        </p:spPr>
      </p:pic>
      <p:sp>
        <p:nvSpPr>
          <p:cNvPr id="43" name="正方形/長方形 42"/>
          <p:cNvSpPr/>
          <p:nvPr/>
        </p:nvSpPr>
        <p:spPr bwMode="auto">
          <a:xfrm>
            <a:off x="898581" y="3072879"/>
            <a:ext cx="360050" cy="328187"/>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Tree>
    <p:extLst>
      <p:ext uri="{BB962C8B-B14F-4D97-AF65-F5344CB8AC3E}">
        <p14:creationId xmlns:p14="http://schemas.microsoft.com/office/powerpoint/2010/main" val="4006151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6</a:t>
            </a:r>
            <a:r>
              <a:rPr kumimoji="1" lang="en-US" altLang="ja-JP" dirty="0"/>
              <a:t>.1</a:t>
            </a:r>
            <a:r>
              <a:rPr kumimoji="1" lang="ja-JP" altLang="en-US" dirty="0"/>
              <a:t>　</a:t>
            </a:r>
            <a:r>
              <a:rPr lang="ja-JP" altLang="en-US" dirty="0"/>
              <a:t>ディシジョンテーブルファイル作成 　</a:t>
            </a:r>
            <a:r>
              <a:rPr lang="en-US" altLang="ja-JP" dirty="0"/>
              <a:t>※</a:t>
            </a:r>
            <a:r>
              <a:rPr lang="ja-JP" altLang="en-US" dirty="0"/>
              <a:t>エクセル操作</a:t>
            </a:r>
            <a:r>
              <a:rPr lang="en-US" altLang="ja-JP" dirty="0"/>
              <a:t>(2/2)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ディシジョンテーブルファイルに以下の内容を記述作成</a:t>
            </a:r>
            <a:endParaRPr lang="en-US" altLang="ja-JP" dirty="0"/>
          </a:p>
          <a:p>
            <a:pPr lvl="1">
              <a:buFont typeface="メイリオ" panose="020B0604030504040204" pitchFamily="50" charset="-128"/>
              <a:buChar char="※"/>
            </a:pPr>
            <a:r>
              <a:rPr lang="ja-JP" altLang="en-US" dirty="0"/>
              <a:t>具体的なディシジョンテーブルファイルの記述例は後述の</a:t>
            </a:r>
            <a:r>
              <a:rPr lang="en-US" altLang="ja-JP" dirty="0"/>
              <a:t>&lt;</a:t>
            </a:r>
            <a:r>
              <a:rPr lang="en-US" altLang="ja-JP" dirty="0">
                <a:hlinkClick r:id="rId2" action="ppaction://hlinksldjump"/>
              </a:rPr>
              <a:t>A </a:t>
            </a:r>
            <a:r>
              <a:rPr lang="ja-JP" altLang="en-US" dirty="0">
                <a:hlinkClick r:id="rId2" action="ppaction://hlinksldjump"/>
              </a:rPr>
              <a:t>付録 サンプル</a:t>
            </a:r>
            <a:r>
              <a:rPr lang="en-US" altLang="ja-JP" dirty="0">
                <a:hlinkClick r:id="rId2" action="ppaction://hlinksldjump"/>
              </a:rPr>
              <a:t>1</a:t>
            </a:r>
            <a:r>
              <a:rPr lang="en-US" altLang="ja-JP" dirty="0"/>
              <a:t>&gt;</a:t>
            </a:r>
            <a:r>
              <a:rPr lang="ja-JP" altLang="en-US" dirty="0"/>
              <a:t>を参照</a:t>
            </a:r>
            <a:br>
              <a:rPr lang="en-US" altLang="ja-JP" dirty="0"/>
            </a:br>
            <a:endParaRPr lang="en-US" altLang="ja-JP" dirty="0"/>
          </a:p>
          <a:p>
            <a:pPr lvl="1">
              <a:buFont typeface="メイリオ" panose="020B0604030504040204" pitchFamily="50" charset="-128"/>
              <a:buChar char="※"/>
            </a:pPr>
            <a:endParaRPr lang="en-US" altLang="ja-JP" dirty="0"/>
          </a:p>
          <a:p>
            <a:pPr marL="180000" lvl="1" indent="0">
              <a:buNone/>
            </a:pPr>
            <a:endParaRPr lang="en-US" altLang="ja-JP" dirty="0"/>
          </a:p>
          <a:p>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350329271"/>
              </p:ext>
            </p:extLst>
          </p:nvPr>
        </p:nvGraphicFramePr>
        <p:xfrm>
          <a:off x="7464189" y="4941210"/>
          <a:ext cx="4233436"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025156">
                  <a:extLst>
                    <a:ext uri="{9D8B030D-6E8A-4147-A177-3AD203B41FA5}">
                      <a16:colId xmlns:a16="http://schemas.microsoft.com/office/drawing/2014/main" val="511074567"/>
                    </a:ext>
                  </a:extLst>
                </a:gridCol>
              </a:tblGrid>
              <a:tr h="251199">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786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値の記述方法はディシジョンテーブルファイルの「記述例」シートを参照ください。</a:t>
                      </a:r>
                    </a:p>
                    <a:p>
                      <a:r>
                        <a:rPr kumimoji="1" lang="ja-JP" altLang="en-US" sz="1300" dirty="0">
                          <a:latin typeface="+mn-lt"/>
                        </a:rPr>
                        <a:t>ディシジョンテーブルファイルの更新後、任意の名称にファイル名を変更することが可能です。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1" name="正方形/長方形 40"/>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 name="角丸四角形 41"/>
            <p:cNvSpPr/>
            <p:nvPr/>
          </p:nvSpPr>
          <p:spPr bwMode="auto">
            <a:xfrm>
              <a:off x="8939884" y="2514388"/>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43" name="角丸四角形 42"/>
            <p:cNvSpPr/>
            <p:nvPr/>
          </p:nvSpPr>
          <p:spPr bwMode="auto">
            <a:xfrm>
              <a:off x="8939884" y="3047480"/>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4" name="角丸四角形 43"/>
            <p:cNvSpPr/>
            <p:nvPr/>
          </p:nvSpPr>
          <p:spPr bwMode="auto">
            <a:xfrm>
              <a:off x="8939884" y="198129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ディシジョンテーブルファイルの</a:t>
              </a:r>
              <a:endParaRPr lang="en-US" altLang="ja-JP" sz="900" b="1" dirty="0">
                <a:solidFill>
                  <a:schemeClr val="tx1"/>
                </a:solidFill>
                <a:latin typeface="+mn-ea"/>
              </a:endParaRPr>
            </a:p>
            <a:p>
              <a:pPr algn="ctr"/>
              <a:r>
                <a:rPr lang="ja-JP" altLang="en-US" sz="900" b="1" dirty="0">
                  <a:solidFill>
                    <a:schemeClr val="tx1"/>
                  </a:solidFill>
                  <a:latin typeface="+mn-ea"/>
                </a:rPr>
                <a:t>アップロード</a:t>
              </a:r>
            </a:p>
          </p:txBody>
        </p:sp>
        <p:sp>
          <p:nvSpPr>
            <p:cNvPr id="45" name="角丸四角形 44"/>
            <p:cNvSpPr/>
            <p:nvPr/>
          </p:nvSpPr>
          <p:spPr bwMode="auto">
            <a:xfrm>
              <a:off x="8939884" y="3580572"/>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ログの追加 </a:t>
              </a:r>
              <a:r>
                <a:rPr lang="en-US" altLang="ja-JP" sz="900" b="1" dirty="0">
                  <a:solidFill>
                    <a:schemeClr val="tx1"/>
                  </a:solidFill>
                  <a:latin typeface="+mn-ea"/>
                </a:rPr>
                <a:t>※</a:t>
              </a:r>
              <a:r>
                <a:rPr lang="ja-JP" altLang="en-US" sz="900" b="1" dirty="0">
                  <a:solidFill>
                    <a:schemeClr val="tx1"/>
                  </a:solidFill>
                  <a:latin typeface="+mn-ea"/>
                </a:rPr>
                <a:t>監視対象で</a:t>
              </a:r>
              <a:r>
                <a:rPr lang="en-US" altLang="ja-JP" sz="900" b="1" dirty="0">
                  <a:solidFill>
                    <a:schemeClr val="tx1"/>
                  </a:solidFill>
                  <a:latin typeface="+mn-ea"/>
                </a:rPr>
                <a:t>echo</a:t>
              </a:r>
            </a:p>
          </p:txBody>
        </p:sp>
        <p:sp>
          <p:nvSpPr>
            <p:cNvPr id="46" name="角丸四角形 45"/>
            <p:cNvSpPr/>
            <p:nvPr/>
          </p:nvSpPr>
          <p:spPr bwMode="auto">
            <a:xfrm>
              <a:off x="8939884" y="411366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7" name="角丸四角形 46"/>
            <p:cNvSpPr/>
            <p:nvPr/>
          </p:nvSpPr>
          <p:spPr bwMode="auto">
            <a:xfrm>
              <a:off x="8939884" y="1448204"/>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rgbClr val="FF0000"/>
                  </a:solidFill>
                  <a:latin typeface="+mn-ea"/>
                </a:rPr>
                <a:t>ディシジョンテーブルファイル作成 　</a:t>
              </a:r>
              <a:r>
                <a:rPr lang="en-US" altLang="ja-JP" sz="900" b="1" spc="-150" dirty="0">
                  <a:solidFill>
                    <a:srgbClr val="FF0000"/>
                  </a:solidFill>
                  <a:latin typeface="+mn-ea"/>
                </a:rPr>
                <a:t>※</a:t>
              </a:r>
              <a:r>
                <a:rPr lang="ja-JP" altLang="en-US" sz="900" b="1" spc="-150" dirty="0">
                  <a:solidFill>
                    <a:srgbClr val="FF0000"/>
                  </a:solidFill>
                  <a:latin typeface="+mn-ea"/>
                </a:rPr>
                <a:t>エクセル操作</a:t>
              </a:r>
            </a:p>
          </p:txBody>
        </p:sp>
      </p:grpSp>
      <p:pic>
        <p:nvPicPr>
          <p:cNvPr id="4" name="図 3"/>
          <p:cNvPicPr>
            <a:picLocks noChangeAspect="1"/>
          </p:cNvPicPr>
          <p:nvPr/>
        </p:nvPicPr>
        <p:blipFill rotWithShape="1">
          <a:blip r:embed="rId3"/>
          <a:srcRect b="31823"/>
          <a:stretch/>
        </p:blipFill>
        <p:spPr>
          <a:xfrm>
            <a:off x="489544" y="1593074"/>
            <a:ext cx="8157155" cy="1670886"/>
          </a:xfrm>
          <a:prstGeom prst="rect">
            <a:avLst/>
          </a:prstGeom>
        </p:spPr>
      </p:pic>
      <p:sp>
        <p:nvSpPr>
          <p:cNvPr id="20" name="正方形/長方形 19"/>
          <p:cNvSpPr/>
          <p:nvPr/>
        </p:nvSpPr>
        <p:spPr bwMode="auto">
          <a:xfrm>
            <a:off x="1055300" y="2395802"/>
            <a:ext cx="479781" cy="792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1" name="正方形/長方形 20"/>
          <p:cNvSpPr/>
          <p:nvPr/>
        </p:nvSpPr>
        <p:spPr bwMode="auto">
          <a:xfrm>
            <a:off x="1534591" y="2395802"/>
            <a:ext cx="1032270" cy="792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2" name="正方形/長方形 21"/>
          <p:cNvSpPr/>
          <p:nvPr/>
        </p:nvSpPr>
        <p:spPr bwMode="auto">
          <a:xfrm>
            <a:off x="2567510" y="2395802"/>
            <a:ext cx="5268331" cy="792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3" name="正方形/長方形 22"/>
          <p:cNvSpPr/>
          <p:nvPr/>
        </p:nvSpPr>
        <p:spPr bwMode="auto">
          <a:xfrm>
            <a:off x="7836490" y="2395802"/>
            <a:ext cx="563830" cy="792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4" name="テキスト ボックス 23"/>
          <p:cNvSpPr txBox="1"/>
          <p:nvPr/>
        </p:nvSpPr>
        <p:spPr>
          <a:xfrm>
            <a:off x="1068361" y="2103685"/>
            <a:ext cx="447365" cy="338554"/>
          </a:xfrm>
          <a:prstGeom prst="rect">
            <a:avLst/>
          </a:prstGeom>
          <a:noFill/>
        </p:spPr>
        <p:txBody>
          <a:bodyPr wrap="square" rtlCol="0">
            <a:spAutoFit/>
          </a:bodyPr>
          <a:lstStyle/>
          <a:p>
            <a:pPr algn="ctr"/>
            <a:r>
              <a:rPr kumimoji="1" lang="ja-JP" altLang="en-US" sz="1600" b="1" dirty="0">
                <a:solidFill>
                  <a:srgbClr val="FF0000"/>
                </a:solidFill>
              </a:rPr>
              <a:t>①</a:t>
            </a:r>
          </a:p>
        </p:txBody>
      </p:sp>
      <p:sp>
        <p:nvSpPr>
          <p:cNvPr id="25" name="テキスト ボックス 24"/>
          <p:cNvSpPr txBox="1"/>
          <p:nvPr/>
        </p:nvSpPr>
        <p:spPr>
          <a:xfrm>
            <a:off x="1827044" y="2103685"/>
            <a:ext cx="447365" cy="338554"/>
          </a:xfrm>
          <a:prstGeom prst="rect">
            <a:avLst/>
          </a:prstGeom>
          <a:noFill/>
        </p:spPr>
        <p:txBody>
          <a:bodyPr wrap="square" rtlCol="0">
            <a:spAutoFit/>
          </a:bodyPr>
          <a:lstStyle/>
          <a:p>
            <a:pPr algn="ctr"/>
            <a:r>
              <a:rPr kumimoji="1" lang="ja-JP" altLang="en-US" sz="1600" b="1" dirty="0">
                <a:solidFill>
                  <a:srgbClr val="FF0000"/>
                </a:solidFill>
              </a:rPr>
              <a:t>②</a:t>
            </a:r>
          </a:p>
        </p:txBody>
      </p:sp>
      <p:sp>
        <p:nvSpPr>
          <p:cNvPr id="38" name="テキスト ボックス 37"/>
          <p:cNvSpPr txBox="1"/>
          <p:nvPr/>
        </p:nvSpPr>
        <p:spPr>
          <a:xfrm>
            <a:off x="4977993" y="2103685"/>
            <a:ext cx="447365" cy="338554"/>
          </a:xfrm>
          <a:prstGeom prst="rect">
            <a:avLst/>
          </a:prstGeom>
          <a:noFill/>
        </p:spPr>
        <p:txBody>
          <a:bodyPr wrap="square" rtlCol="0">
            <a:spAutoFit/>
          </a:bodyPr>
          <a:lstStyle/>
          <a:p>
            <a:pPr algn="ctr"/>
            <a:r>
              <a:rPr kumimoji="1" lang="ja-JP" altLang="en-US" sz="1600" b="1" dirty="0">
                <a:solidFill>
                  <a:srgbClr val="FF0000"/>
                </a:solidFill>
              </a:rPr>
              <a:t>③</a:t>
            </a:r>
          </a:p>
        </p:txBody>
      </p:sp>
      <p:sp>
        <p:nvSpPr>
          <p:cNvPr id="39" name="テキスト ボックス 38"/>
          <p:cNvSpPr txBox="1"/>
          <p:nvPr/>
        </p:nvSpPr>
        <p:spPr>
          <a:xfrm>
            <a:off x="7894723" y="2103685"/>
            <a:ext cx="447365" cy="338554"/>
          </a:xfrm>
          <a:prstGeom prst="rect">
            <a:avLst/>
          </a:prstGeom>
          <a:noFill/>
        </p:spPr>
        <p:txBody>
          <a:bodyPr wrap="square" rtlCol="0">
            <a:spAutoFit/>
          </a:bodyPr>
          <a:lstStyle/>
          <a:p>
            <a:pPr algn="ctr"/>
            <a:r>
              <a:rPr kumimoji="1" lang="ja-JP" altLang="en-US" sz="1600" b="1" dirty="0">
                <a:solidFill>
                  <a:srgbClr val="FF0000"/>
                </a:solidFill>
              </a:rPr>
              <a:t>④</a:t>
            </a:r>
          </a:p>
        </p:txBody>
      </p:sp>
      <p:sp>
        <p:nvSpPr>
          <p:cNvPr id="17" name="角丸四角形 16"/>
          <p:cNvSpPr/>
          <p:nvPr/>
        </p:nvSpPr>
        <p:spPr bwMode="auto">
          <a:xfrm>
            <a:off x="467430" y="3341433"/>
            <a:ext cx="6840000" cy="3046021"/>
          </a:xfrm>
          <a:prstGeom prst="roundRect">
            <a:avLst>
              <a:gd name="adj" fmla="val 2632"/>
            </a:avLst>
          </a:prstGeom>
          <a:solidFill>
            <a:schemeClr val="bg2"/>
          </a:solidFill>
          <a:ln w="38100">
            <a:solidFill>
              <a:srgbClr val="FF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endParaRPr lang="en-US" altLang="ja-JP" sz="1400" b="1" dirty="0">
              <a:latin typeface="+mn-ea"/>
            </a:endParaRPr>
          </a:p>
        </p:txBody>
      </p:sp>
      <p:graphicFrame>
        <p:nvGraphicFramePr>
          <p:cNvPr id="40" name="表 39"/>
          <p:cNvGraphicFramePr>
            <a:graphicFrameLocks noGrp="1"/>
          </p:cNvGraphicFramePr>
          <p:nvPr>
            <p:extLst>
              <p:ext uri="{D42A27DB-BD31-4B8C-83A1-F6EECF244321}">
                <p14:modId xmlns:p14="http://schemas.microsoft.com/office/powerpoint/2010/main" val="2915636815"/>
              </p:ext>
            </p:extLst>
          </p:nvPr>
        </p:nvGraphicFramePr>
        <p:xfrm>
          <a:off x="513928" y="3372795"/>
          <a:ext cx="6734232" cy="3013553"/>
        </p:xfrm>
        <a:graphic>
          <a:graphicData uri="http://schemas.openxmlformats.org/drawingml/2006/table">
            <a:tbl>
              <a:tblPr firstRow="1" bandRow="1">
                <a:tableStyleId>{5C22544A-7EE6-4342-B048-85BDC9FD1C3A}</a:tableStyleId>
              </a:tblPr>
              <a:tblGrid>
                <a:gridCol w="1628733">
                  <a:extLst>
                    <a:ext uri="{9D8B030D-6E8A-4147-A177-3AD203B41FA5}">
                      <a16:colId xmlns:a16="http://schemas.microsoft.com/office/drawing/2014/main" val="2903683136"/>
                    </a:ext>
                  </a:extLst>
                </a:gridCol>
                <a:gridCol w="5105499">
                  <a:extLst>
                    <a:ext uri="{9D8B030D-6E8A-4147-A177-3AD203B41FA5}">
                      <a16:colId xmlns:a16="http://schemas.microsoft.com/office/drawing/2014/main" val="3391017768"/>
                    </a:ext>
                  </a:extLst>
                </a:gridCol>
              </a:tblGrid>
              <a:tr h="270670">
                <a:tc>
                  <a:txBody>
                    <a:bodyPr/>
                    <a:lstStyle/>
                    <a:p>
                      <a:r>
                        <a:rPr kumimoji="1" lang="ja-JP" altLang="en-US" sz="1200" b="1" dirty="0">
                          <a:solidFill>
                            <a:srgbClr val="FF0000"/>
                          </a:solidFill>
                          <a:latin typeface="+mn-lt"/>
                        </a:rPr>
                        <a:t>①コメント部</a:t>
                      </a: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a:solidFill>
                            <a:sysClr val="windowText" lastClr="000000"/>
                          </a:solidFill>
                          <a:latin typeface="+mn-lt"/>
                        </a:rPr>
                        <a:t>空白可。説明文など、自由なテキスト記述に使用可能。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8990968"/>
                  </a:ext>
                </a:extLst>
              </a:tr>
              <a:tr h="1093313">
                <a:tc>
                  <a:txBody>
                    <a:bodyPr/>
                    <a:lstStyle/>
                    <a:p>
                      <a:r>
                        <a:rPr kumimoji="1" lang="ja-JP" altLang="en-US" sz="1200" b="1" dirty="0">
                          <a:solidFill>
                            <a:srgbClr val="FF0000"/>
                          </a:solidFill>
                          <a:latin typeface="+mn-lt"/>
                        </a:rPr>
                        <a:t>②条件部</a:t>
                      </a: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a:solidFill>
                            <a:sysClr val="windowText" lastClr="000000"/>
                          </a:solidFill>
                          <a:latin typeface="+mn-lt"/>
                        </a:rPr>
                        <a:t>監視対象「</a:t>
                      </a:r>
                      <a:r>
                        <a:rPr kumimoji="1" lang="en-US" altLang="ja-JP" sz="1200" b="0" spc="0" dirty="0">
                          <a:solidFill>
                            <a:sysClr val="windowText" lastClr="000000"/>
                          </a:solidFill>
                          <a:latin typeface="+mn-lt"/>
                        </a:rPr>
                        <a:t>Zabbix</a:t>
                      </a:r>
                      <a:r>
                        <a:rPr kumimoji="1" lang="ja-JP" altLang="en-US" sz="1200" b="0" spc="0" dirty="0">
                          <a:solidFill>
                            <a:sysClr val="windowText" lastClr="000000"/>
                          </a:solidFill>
                          <a:latin typeface="+mn-lt"/>
                        </a:rPr>
                        <a:t> </a:t>
                      </a:r>
                      <a:r>
                        <a:rPr kumimoji="1" lang="en-US" altLang="ja-JP" sz="1200" b="0" spc="0" dirty="0">
                          <a:solidFill>
                            <a:sysClr val="windowText" lastClr="000000"/>
                          </a:solidFill>
                          <a:latin typeface="+mn-lt"/>
                        </a:rPr>
                        <a:t>server</a:t>
                      </a:r>
                      <a:r>
                        <a:rPr kumimoji="1" lang="ja-JP" altLang="en-US" sz="1200" b="0" spc="0" dirty="0">
                          <a:solidFill>
                            <a:sysClr val="windowText" lastClr="000000"/>
                          </a:solidFill>
                          <a:latin typeface="+mn-lt"/>
                        </a:rPr>
                        <a:t>」に、「</a:t>
                      </a:r>
                      <a:r>
                        <a:rPr kumimoji="1" lang="en-US" altLang="ja-JP" sz="1200" b="0" spc="0" dirty="0">
                          <a:solidFill>
                            <a:sysClr val="windowText" lastClr="000000"/>
                          </a:solidFill>
                          <a:latin typeface="+mn-lt"/>
                        </a:rPr>
                        <a:t>WARNING</a:t>
                      </a:r>
                      <a:r>
                        <a:rPr kumimoji="1" lang="ja-JP" altLang="en-US" sz="1200" b="0" spc="0" dirty="0">
                          <a:solidFill>
                            <a:sysClr val="windowText" lastClr="000000"/>
                          </a:solidFill>
                          <a:latin typeface="+mn-lt"/>
                        </a:rPr>
                        <a:t>」を含むアラートが上がった場合ルールマッチングするようルールを作成する。</a:t>
                      </a:r>
                      <a:endParaRPr kumimoji="1" lang="en-US" altLang="ja-JP" sz="1200" b="0" spc="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r h="1172902">
                <a:tc>
                  <a:txBody>
                    <a:bodyPr/>
                    <a:lstStyle/>
                    <a:p>
                      <a:r>
                        <a:rPr kumimoji="1" lang="ja-JP" altLang="en-US" sz="1200" b="1" dirty="0">
                          <a:solidFill>
                            <a:srgbClr val="FF0000"/>
                          </a:solidFill>
                          <a:latin typeface="+mn-lt"/>
                        </a:rPr>
                        <a:t>③アクション部</a:t>
                      </a: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kumimoji="1" lang="ja-JP" altLang="en-US" sz="1200" b="0" spc="0" dirty="0">
                          <a:solidFill>
                            <a:sysClr val="windowText" lastClr="000000"/>
                          </a:solidFill>
                          <a:latin typeface="+mn-lt"/>
                        </a:rPr>
                        <a:t>ルール名ごとにどのようなアクションを実行するか設定可能。</a:t>
                      </a:r>
                    </a:p>
                    <a:p>
                      <a:pPr marL="171450" indent="-171450">
                        <a:buFont typeface="Arial" panose="020B0604020202020204" pitchFamily="34" charset="0"/>
                        <a:buChar char="•"/>
                      </a:pPr>
                      <a:r>
                        <a:rPr kumimoji="1" lang="ja-JP" altLang="en-US" sz="1200" b="0" spc="0" dirty="0">
                          <a:solidFill>
                            <a:sysClr val="windowText" lastClr="000000"/>
                          </a:solidFill>
                          <a:latin typeface="+mn-lt"/>
                        </a:rPr>
                        <a:t>アクションを実行してもよいか、事前承認メールを送る設定も可能。</a:t>
                      </a:r>
                    </a:p>
                    <a:p>
                      <a:pPr marL="171450" indent="-171450">
                        <a:buFont typeface="Arial" panose="020B0604020202020204" pitchFamily="34" charset="0"/>
                        <a:buChar char="•"/>
                      </a:pPr>
                      <a:r>
                        <a:rPr kumimoji="1" lang="ja-JP" altLang="en-US" sz="1200" b="0" spc="0" dirty="0">
                          <a:solidFill>
                            <a:sysClr val="windowText" lastClr="000000"/>
                          </a:solidFill>
                          <a:latin typeface="+mn-lt"/>
                        </a:rPr>
                        <a:t>「アクション種別」に指定可能なのは「アクション設定」画面で登録したドライバのみ。</a:t>
                      </a:r>
                      <a:endParaRPr kumimoji="1" lang="en-US" altLang="ja-JP" sz="1200" b="0" spc="0" dirty="0">
                        <a:solidFill>
                          <a:sysClr val="windowText" lastClr="000000"/>
                        </a:solidFill>
                        <a:latin typeface="+mn-lt"/>
                      </a:endParaRPr>
                    </a:p>
                    <a:p>
                      <a:pPr marL="171450" indent="-171450">
                        <a:buFont typeface="Arial" panose="020B0604020202020204" pitchFamily="34" charset="0"/>
                        <a:buChar char="•"/>
                      </a:pPr>
                      <a:r>
                        <a:rPr kumimoji="1" lang="ja-JP" altLang="en-US" sz="1200" b="0" spc="0" dirty="0">
                          <a:solidFill>
                            <a:sysClr val="windowText" lastClr="000000"/>
                          </a:solidFill>
                          <a:latin typeface="+mn-lt"/>
                        </a:rPr>
                        <a:t>アクション種別ごとに「アクションパラメータ情報」の書き方が異なるため要注意。</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4797134"/>
                  </a:ext>
                </a:extLst>
              </a:tr>
              <a:tr h="451116">
                <a:tc>
                  <a:txBody>
                    <a:bodyPr/>
                    <a:lstStyle/>
                    <a:p>
                      <a:r>
                        <a:rPr kumimoji="1" lang="ja-JP" altLang="en-US" sz="1200" b="1" dirty="0">
                          <a:solidFill>
                            <a:srgbClr val="FF0000"/>
                          </a:solidFill>
                          <a:latin typeface="+mn-lt"/>
                        </a:rPr>
                        <a:t>④アクション条件部</a:t>
                      </a: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a:solidFill>
                            <a:sysClr val="windowText" lastClr="000000"/>
                          </a:solidFill>
                          <a:latin typeface="+mn-lt"/>
                        </a:rPr>
                        <a:t>空白可。ルールを適用する期間の始まりから終わりまでを設定することが可能。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918154613"/>
              </p:ext>
            </p:extLst>
          </p:nvPr>
        </p:nvGraphicFramePr>
        <p:xfrm>
          <a:off x="2566861" y="4121676"/>
          <a:ext cx="3667760" cy="51816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468080047"/>
                    </a:ext>
                  </a:extLst>
                </a:gridCol>
                <a:gridCol w="1452880">
                  <a:extLst>
                    <a:ext uri="{9D8B030D-6E8A-4147-A177-3AD203B41FA5}">
                      <a16:colId xmlns:a16="http://schemas.microsoft.com/office/drawing/2014/main" val="3789974234"/>
                    </a:ext>
                  </a:extLst>
                </a:gridCol>
              </a:tblGrid>
              <a:tr h="121727">
                <a:tc>
                  <a:txBody>
                    <a:bodyPr/>
                    <a:lstStyle/>
                    <a:p>
                      <a:r>
                        <a:rPr kumimoji="1" lang="ja-JP" altLang="en-US" sz="1100" dirty="0">
                          <a:latin typeface="+mn-lt"/>
                        </a:rPr>
                        <a:t>アラート（正規表現可一致）</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r>
                        <a:rPr kumimoji="1" lang="ja-JP" altLang="en-US" sz="1100" dirty="0">
                          <a:latin typeface="+mn-lt"/>
                        </a:rPr>
                        <a:t>対象（完全一致）</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434008299"/>
                  </a:ext>
                </a:extLst>
              </a:tr>
              <a:tr h="121727">
                <a:tc>
                  <a:txBody>
                    <a:bodyPr/>
                    <a:lstStyle/>
                    <a:p>
                      <a:r>
                        <a:rPr kumimoji="1" lang="en-US" altLang="ja-JP" sz="1100" dirty="0">
                          <a:latin typeface="+mn-lt"/>
                        </a:rPr>
                        <a:t>^.*WARNING.*$</a:t>
                      </a:r>
                      <a:endParaRPr kumimoji="1" lang="ja-JP" altLang="en-US" sz="11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100" dirty="0">
                          <a:latin typeface="+mn-lt"/>
                        </a:rPr>
                        <a:t>Zabbix server</a:t>
                      </a:r>
                      <a:endParaRPr kumimoji="1" lang="ja-JP" altLang="en-US" sz="11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6578935"/>
                  </a:ext>
                </a:extLst>
              </a:tr>
            </a:tbl>
          </a:graphicData>
        </a:graphic>
      </p:graphicFrame>
    </p:spTree>
    <p:extLst>
      <p:ext uri="{BB962C8B-B14F-4D97-AF65-F5344CB8AC3E}">
        <p14:creationId xmlns:p14="http://schemas.microsoft.com/office/powerpoint/2010/main" val="222053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a:t>1.</a:t>
            </a:r>
            <a:r>
              <a:rPr kumimoji="1" lang="ja-JP" altLang="en-US" dirty="0"/>
              <a:t>　はじめに</a:t>
            </a:r>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4241673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6</a:t>
            </a:r>
            <a:r>
              <a:rPr kumimoji="1" lang="en-US" altLang="ja-JP" dirty="0"/>
              <a:t>.2</a:t>
            </a:r>
            <a:r>
              <a:rPr kumimoji="1" lang="ja-JP" altLang="en-US" dirty="0"/>
              <a:t>　</a:t>
            </a:r>
            <a:r>
              <a:rPr lang="ja-JP" altLang="en-US" dirty="0"/>
              <a:t>ディシジョンテーブルファイルのアップロード</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テストリクエストしたいディシジョンテーブルファイルを選ぶ</a:t>
            </a:r>
            <a:endParaRPr lang="en-US" altLang="ja-JP" dirty="0"/>
          </a:p>
          <a:p>
            <a:pPr marL="522900" lvl="1" indent="-342900">
              <a:buFont typeface="+mj-ea"/>
              <a:buAutoNum type="circleNumDbPlain"/>
            </a:pPr>
            <a:r>
              <a:rPr lang="ja-JP" altLang="en-US" dirty="0"/>
              <a:t>「ルール」画面の「ファイルを選択」ボタンを押下し作成したディシジョンテーブルファイルを選択</a:t>
            </a:r>
            <a:endParaRPr lang="en-US" altLang="ja-JP" dirty="0"/>
          </a:p>
          <a:p>
            <a:pPr marL="522900" lvl="1" indent="-342900">
              <a:buFont typeface="+mj-ea"/>
              <a:buAutoNum type="circleNumDbPlain"/>
            </a:pPr>
            <a:r>
              <a:rPr lang="ja-JP" altLang="en-US" dirty="0"/>
              <a:t>「アップロード」ボタンを押下</a:t>
            </a:r>
            <a:endParaRPr lang="en-US" altLang="ja-JP" dirty="0"/>
          </a:p>
          <a:p>
            <a:pPr marL="522900" lvl="1" indent="-342900">
              <a:buFont typeface="+mj-ea"/>
              <a:buAutoNum type="circleNumDbPlain"/>
            </a:pPr>
            <a:r>
              <a:rPr lang="ja-JP" altLang="en-US" dirty="0"/>
              <a:t>ダイアログの「</a:t>
            </a:r>
            <a:r>
              <a:rPr lang="en-US" altLang="ja-JP" dirty="0"/>
              <a:t>OK</a:t>
            </a:r>
            <a:r>
              <a:rPr lang="ja-JP" altLang="en-US" dirty="0"/>
              <a:t>」ボタンを押下</a:t>
            </a:r>
          </a:p>
          <a:p>
            <a:endParaRPr lang="ja-JP" altLang="en-US" dirty="0"/>
          </a:p>
        </p:txBody>
      </p:sp>
      <p:grpSp>
        <p:nvGrpSpPr>
          <p:cNvPr id="16" name="グループ化 15"/>
          <p:cNvGrpSpPr/>
          <p:nvPr/>
        </p:nvGrpSpPr>
        <p:grpSpPr>
          <a:xfrm>
            <a:off x="911280" y="2598651"/>
            <a:ext cx="5822287" cy="3570804"/>
            <a:chOff x="559170" y="2617956"/>
            <a:chExt cx="5822287" cy="3570804"/>
          </a:xfrm>
        </p:grpSpPr>
        <p:grpSp>
          <p:nvGrpSpPr>
            <p:cNvPr id="17" name="グループ化 16"/>
            <p:cNvGrpSpPr/>
            <p:nvPr/>
          </p:nvGrpSpPr>
          <p:grpSpPr>
            <a:xfrm>
              <a:off x="559170" y="2617956"/>
              <a:ext cx="5822287" cy="3570804"/>
              <a:chOff x="-182144" y="2086660"/>
              <a:chExt cx="5998641" cy="3678963"/>
            </a:xfrm>
          </p:grpSpPr>
          <p:grpSp>
            <p:nvGrpSpPr>
              <p:cNvPr id="23" name="グループ化 22"/>
              <p:cNvGrpSpPr/>
              <p:nvPr/>
            </p:nvGrpSpPr>
            <p:grpSpPr>
              <a:xfrm>
                <a:off x="-181139" y="2086660"/>
                <a:ext cx="5997636" cy="3678963"/>
                <a:chOff x="-181139" y="1870630"/>
                <a:chExt cx="5997636" cy="3678963"/>
              </a:xfrm>
            </p:grpSpPr>
            <p:pic>
              <p:nvPicPr>
                <p:cNvPr id="25" name="図 24"/>
                <p:cNvPicPr>
                  <a:picLocks noChangeAspect="1"/>
                </p:cNvPicPr>
                <p:nvPr/>
              </p:nvPicPr>
              <p:blipFill>
                <a:blip r:embed="rId2"/>
                <a:stretch>
                  <a:fillRect/>
                </a:stretch>
              </p:blipFill>
              <p:spPr>
                <a:xfrm>
                  <a:off x="-181139" y="1870630"/>
                  <a:ext cx="5997636" cy="3678963"/>
                </a:xfrm>
                <a:prstGeom prst="rect">
                  <a:avLst/>
                </a:prstGeom>
              </p:spPr>
            </p:pic>
            <p:sp>
              <p:nvSpPr>
                <p:cNvPr id="38" name="正方形/長方形 37"/>
                <p:cNvSpPr/>
                <p:nvPr/>
              </p:nvSpPr>
              <p:spPr bwMode="auto">
                <a:xfrm>
                  <a:off x="3655468" y="2206682"/>
                  <a:ext cx="1332046" cy="25919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39" name="正方形/長方形 38"/>
                <p:cNvSpPr/>
                <p:nvPr/>
              </p:nvSpPr>
              <p:spPr bwMode="auto">
                <a:xfrm>
                  <a:off x="5048841" y="2206682"/>
                  <a:ext cx="677675" cy="25919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grpSp>
          <p:sp>
            <p:nvSpPr>
              <p:cNvPr id="24" name="正方形/長方形 23"/>
              <p:cNvSpPr/>
              <p:nvPr/>
            </p:nvSpPr>
            <p:spPr bwMode="auto">
              <a:xfrm>
                <a:off x="-182144" y="3900030"/>
                <a:ext cx="5977309" cy="1865593"/>
              </a:xfrm>
              <a:prstGeom prst="rect">
                <a:avLst/>
              </a:prstGeom>
              <a:solidFill>
                <a:schemeClr val="bg1">
                  <a:lumMod val="65000"/>
                  <a:alpha val="74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pic>
          <p:nvPicPr>
            <p:cNvPr id="18" name="図 17"/>
            <p:cNvPicPr>
              <a:picLocks noChangeAspect="1"/>
            </p:cNvPicPr>
            <p:nvPr/>
          </p:nvPicPr>
          <p:blipFill>
            <a:blip r:embed="rId3"/>
            <a:stretch>
              <a:fillRect/>
            </a:stretch>
          </p:blipFill>
          <p:spPr>
            <a:xfrm>
              <a:off x="2840788" y="4070072"/>
              <a:ext cx="1313404" cy="928222"/>
            </a:xfrm>
            <a:prstGeom prst="rect">
              <a:avLst/>
            </a:prstGeom>
          </p:spPr>
        </p:pic>
        <p:sp>
          <p:nvSpPr>
            <p:cNvPr id="19" name="正方形/長方形 18"/>
            <p:cNvSpPr/>
            <p:nvPr/>
          </p:nvSpPr>
          <p:spPr bwMode="auto">
            <a:xfrm>
              <a:off x="3023255" y="4742955"/>
              <a:ext cx="520993" cy="24240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0" name="円形吹き出し 19"/>
            <p:cNvSpPr/>
            <p:nvPr/>
          </p:nvSpPr>
          <p:spPr bwMode="auto">
            <a:xfrm>
              <a:off x="4927368" y="3309541"/>
              <a:ext cx="360000" cy="360000"/>
            </a:xfrm>
            <a:prstGeom prst="wedgeEllipseCallout">
              <a:avLst>
                <a:gd name="adj1" fmla="val 9533"/>
                <a:gd name="adj2" fmla="val -85852"/>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sp>
          <p:nvSpPr>
            <p:cNvPr id="21" name="円形吹き出し 20"/>
            <p:cNvSpPr/>
            <p:nvPr/>
          </p:nvSpPr>
          <p:spPr bwMode="auto">
            <a:xfrm>
              <a:off x="5807979" y="3303298"/>
              <a:ext cx="360000" cy="360000"/>
            </a:xfrm>
            <a:prstGeom prst="wedgeEllipseCallout">
              <a:avLst>
                <a:gd name="adj1" fmla="val 5564"/>
                <a:gd name="adj2" fmla="val -87175"/>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22" name="円形吹き出し 21"/>
            <p:cNvSpPr/>
            <p:nvPr/>
          </p:nvSpPr>
          <p:spPr bwMode="auto">
            <a:xfrm>
              <a:off x="3038082" y="5032204"/>
              <a:ext cx="340851" cy="360000"/>
            </a:xfrm>
            <a:prstGeom prst="wedgeEllipseCallout">
              <a:avLst>
                <a:gd name="adj1" fmla="val 8871"/>
                <a:gd name="adj2" fmla="val -71961"/>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3</a:t>
              </a:r>
              <a:endParaRPr kumimoji="1" lang="ja-JP" altLang="en-US" sz="1400" b="1" dirty="0">
                <a:solidFill>
                  <a:schemeClr val="bg1"/>
                </a:solidFill>
                <a:latin typeface="+mn-ea"/>
              </a:endParaRPr>
            </a:p>
          </p:txBody>
        </p:sp>
      </p:grpSp>
      <p:grpSp>
        <p:nvGrpSpPr>
          <p:cNvPr id="37" name="グループ化 36"/>
          <p:cNvGrpSpPr/>
          <p:nvPr/>
        </p:nvGrpSpPr>
        <p:grpSpPr>
          <a:xfrm>
            <a:off x="8832380" y="1271926"/>
            <a:ext cx="2856566" cy="3419344"/>
            <a:chOff x="8832380" y="1271926"/>
            <a:chExt cx="2856566" cy="3419344"/>
          </a:xfrm>
        </p:grpSpPr>
        <p:sp>
          <p:nvSpPr>
            <p:cNvPr id="40" name="正方形/長方形 39"/>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 name="角丸四角形 40"/>
            <p:cNvSpPr/>
            <p:nvPr/>
          </p:nvSpPr>
          <p:spPr bwMode="auto">
            <a:xfrm>
              <a:off x="8939884" y="2514388"/>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42" name="角丸四角形 41"/>
            <p:cNvSpPr/>
            <p:nvPr/>
          </p:nvSpPr>
          <p:spPr bwMode="auto">
            <a:xfrm>
              <a:off x="8939884" y="3047480"/>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3" name="角丸四角形 42"/>
            <p:cNvSpPr/>
            <p:nvPr/>
          </p:nvSpPr>
          <p:spPr bwMode="auto">
            <a:xfrm>
              <a:off x="8939884" y="1981296"/>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ディシジョンテーブルファイルの</a:t>
              </a:r>
              <a:endParaRPr lang="en-US" altLang="ja-JP" sz="900" b="1" dirty="0">
                <a:solidFill>
                  <a:srgbClr val="FF0000"/>
                </a:solidFill>
                <a:latin typeface="+mn-ea"/>
              </a:endParaRPr>
            </a:p>
            <a:p>
              <a:pPr algn="ctr"/>
              <a:r>
                <a:rPr lang="ja-JP" altLang="en-US" sz="900" b="1" dirty="0">
                  <a:solidFill>
                    <a:srgbClr val="FF0000"/>
                  </a:solidFill>
                  <a:latin typeface="+mn-ea"/>
                </a:rPr>
                <a:t>アップロード</a:t>
              </a:r>
            </a:p>
          </p:txBody>
        </p:sp>
        <p:sp>
          <p:nvSpPr>
            <p:cNvPr id="44" name="角丸四角形 43"/>
            <p:cNvSpPr/>
            <p:nvPr/>
          </p:nvSpPr>
          <p:spPr bwMode="auto">
            <a:xfrm>
              <a:off x="8939884" y="3580572"/>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ログの追加 </a:t>
              </a:r>
              <a:r>
                <a:rPr lang="en-US" altLang="ja-JP" sz="900" b="1" dirty="0">
                  <a:solidFill>
                    <a:schemeClr val="tx1"/>
                  </a:solidFill>
                  <a:latin typeface="+mn-ea"/>
                </a:rPr>
                <a:t>※</a:t>
              </a:r>
              <a:r>
                <a:rPr lang="ja-JP" altLang="en-US" sz="900" b="1" dirty="0">
                  <a:solidFill>
                    <a:schemeClr val="tx1"/>
                  </a:solidFill>
                  <a:latin typeface="+mn-ea"/>
                </a:rPr>
                <a:t>監視対象で</a:t>
              </a:r>
              <a:r>
                <a:rPr lang="en-US" altLang="ja-JP" sz="900" b="1" dirty="0">
                  <a:solidFill>
                    <a:schemeClr val="tx1"/>
                  </a:solidFill>
                  <a:latin typeface="+mn-ea"/>
                </a:rPr>
                <a:t>echo</a:t>
              </a:r>
            </a:p>
          </p:txBody>
        </p:sp>
        <p:sp>
          <p:nvSpPr>
            <p:cNvPr id="45" name="角丸四角形 44"/>
            <p:cNvSpPr/>
            <p:nvPr/>
          </p:nvSpPr>
          <p:spPr bwMode="auto">
            <a:xfrm>
              <a:off x="8939884" y="411366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6" name="角丸四角形 45"/>
            <p:cNvSpPr/>
            <p:nvPr/>
          </p:nvSpPr>
          <p:spPr bwMode="auto">
            <a:xfrm>
              <a:off x="8939884" y="1448204"/>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ディシジョンテーブルファイル作成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spTree>
    <p:extLst>
      <p:ext uri="{BB962C8B-B14F-4D97-AF65-F5344CB8AC3E}">
        <p14:creationId xmlns:p14="http://schemas.microsoft.com/office/powerpoint/2010/main" val="3490785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6</a:t>
            </a:r>
            <a:r>
              <a:rPr kumimoji="1" lang="en-US" altLang="ja-JP" dirty="0"/>
              <a:t>.3</a:t>
            </a:r>
            <a:r>
              <a:rPr kumimoji="1" lang="ja-JP" altLang="en-US" dirty="0"/>
              <a:t>　</a:t>
            </a:r>
            <a:r>
              <a:rPr lang="ja-JP" altLang="en-US" dirty="0"/>
              <a:t>テストリクエスト</a:t>
            </a:r>
            <a:r>
              <a:rPr lang="en-US" altLang="ja-JP" dirty="0"/>
              <a:t>(1/3)</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テストリクエスト対象の選択</a:t>
            </a:r>
          </a:p>
          <a:p>
            <a:pPr marL="522900" lvl="1" indent="-342900">
              <a:buFont typeface="+mj-ea"/>
              <a:buAutoNum type="circleNumDbPlain"/>
            </a:pPr>
            <a:r>
              <a:rPr lang="ja-JP" altLang="en-US" dirty="0"/>
              <a:t>「作業ステータス」欄が「ステージング適用完了」に遷移後「テストリクエスト」ボタンを押下</a:t>
            </a:r>
            <a:endParaRPr lang="en-US" altLang="ja-JP" dirty="0"/>
          </a:p>
          <a:p>
            <a:pPr marL="522900" lvl="1" indent="-342900">
              <a:buFont typeface="+mj-ea"/>
              <a:buAutoNum type="circleNumDbPlain"/>
            </a:pPr>
            <a:r>
              <a:rPr lang="ja-JP" altLang="en-US" dirty="0"/>
              <a:t>「ディシジョンテーブル」タブの「ディシジョンテーブル名選択」</a:t>
            </a:r>
            <a:br>
              <a:rPr lang="en-US" altLang="ja-JP" dirty="0"/>
            </a:br>
            <a:r>
              <a:rPr lang="ja-JP" altLang="en-US" dirty="0"/>
              <a:t>欄にて、テストしたいディシジョンテーブル名を選択</a:t>
            </a:r>
            <a:endParaRPr lang="en-US" altLang="ja-JP" dirty="0"/>
          </a:p>
          <a:p>
            <a:pPr marL="522900" lvl="1" indent="-342900">
              <a:buFont typeface="+mj-ea"/>
              <a:buAutoNum type="circleNumDbPlain"/>
            </a:pPr>
            <a:r>
              <a:rPr lang="ja-JP" altLang="en-US" dirty="0"/>
              <a:t>「テストリクエスト設定へ」ボタンを押下</a:t>
            </a:r>
            <a:endParaRPr lang="en-US" altLang="ja-JP" dirty="0"/>
          </a:p>
          <a:p>
            <a:endParaRPr lang="ja-JP" altLang="en-US" dirty="0"/>
          </a:p>
        </p:txBody>
      </p:sp>
      <p:grpSp>
        <p:nvGrpSpPr>
          <p:cNvPr id="37" name="グループ化 36"/>
          <p:cNvGrpSpPr/>
          <p:nvPr/>
        </p:nvGrpSpPr>
        <p:grpSpPr>
          <a:xfrm>
            <a:off x="8832380" y="1271926"/>
            <a:ext cx="2856566" cy="3419344"/>
            <a:chOff x="8832380" y="1271926"/>
            <a:chExt cx="2856566" cy="3419344"/>
          </a:xfrm>
        </p:grpSpPr>
        <p:sp>
          <p:nvSpPr>
            <p:cNvPr id="40" name="正方形/長方形 39"/>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 name="角丸四角形 40"/>
            <p:cNvSpPr/>
            <p:nvPr/>
          </p:nvSpPr>
          <p:spPr bwMode="auto">
            <a:xfrm>
              <a:off x="8939884" y="2514388"/>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2" name="角丸四角形 41"/>
            <p:cNvSpPr/>
            <p:nvPr/>
          </p:nvSpPr>
          <p:spPr bwMode="auto">
            <a:xfrm>
              <a:off x="8939884" y="3047480"/>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3" name="角丸四角形 42"/>
            <p:cNvSpPr/>
            <p:nvPr/>
          </p:nvSpPr>
          <p:spPr bwMode="auto">
            <a:xfrm>
              <a:off x="8939884" y="1981296"/>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ディシジョンテーブルファイルの</a:t>
              </a:r>
              <a:endParaRPr lang="en-US" altLang="ja-JP" sz="900" b="1" dirty="0">
                <a:solidFill>
                  <a:schemeClr val="tx1">
                    <a:lumMod val="50000"/>
                    <a:lumOff val="50000"/>
                  </a:schemeClr>
                </a:solidFill>
                <a:latin typeface="+mn-ea"/>
              </a:endParaRPr>
            </a:p>
            <a:p>
              <a:pPr algn="ctr"/>
              <a:r>
                <a:rPr lang="ja-JP" altLang="en-US" sz="900" b="1" dirty="0">
                  <a:solidFill>
                    <a:schemeClr val="tx1">
                      <a:lumMod val="50000"/>
                      <a:lumOff val="50000"/>
                    </a:schemeClr>
                  </a:solidFill>
                  <a:latin typeface="+mn-ea"/>
                </a:rPr>
                <a:t>アップロード</a:t>
              </a:r>
            </a:p>
          </p:txBody>
        </p:sp>
        <p:sp>
          <p:nvSpPr>
            <p:cNvPr id="44" name="角丸四角形 43"/>
            <p:cNvSpPr/>
            <p:nvPr/>
          </p:nvSpPr>
          <p:spPr bwMode="auto">
            <a:xfrm>
              <a:off x="8939884" y="3580572"/>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ログの追加 </a:t>
              </a:r>
              <a:r>
                <a:rPr lang="en-US" altLang="ja-JP" sz="900" b="1" dirty="0">
                  <a:solidFill>
                    <a:schemeClr val="tx1"/>
                  </a:solidFill>
                  <a:latin typeface="+mn-ea"/>
                </a:rPr>
                <a:t>※</a:t>
              </a:r>
              <a:r>
                <a:rPr lang="ja-JP" altLang="en-US" sz="900" b="1" dirty="0">
                  <a:solidFill>
                    <a:schemeClr val="tx1"/>
                  </a:solidFill>
                  <a:latin typeface="+mn-ea"/>
                </a:rPr>
                <a:t>監視対象で</a:t>
              </a:r>
              <a:r>
                <a:rPr lang="en-US" altLang="ja-JP" sz="900" b="1" dirty="0">
                  <a:solidFill>
                    <a:schemeClr val="tx1"/>
                  </a:solidFill>
                  <a:latin typeface="+mn-ea"/>
                </a:rPr>
                <a:t>echo</a:t>
              </a:r>
            </a:p>
          </p:txBody>
        </p:sp>
        <p:sp>
          <p:nvSpPr>
            <p:cNvPr id="45" name="角丸四角形 44"/>
            <p:cNvSpPr/>
            <p:nvPr/>
          </p:nvSpPr>
          <p:spPr bwMode="auto">
            <a:xfrm>
              <a:off x="8939884" y="411366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6" name="角丸四角形 45"/>
            <p:cNvSpPr/>
            <p:nvPr/>
          </p:nvSpPr>
          <p:spPr bwMode="auto">
            <a:xfrm>
              <a:off x="8939884" y="1448204"/>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ディシジョンテーブルファイル作成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3" name="図 2"/>
          <p:cNvPicPr>
            <a:picLocks noChangeAspect="1"/>
          </p:cNvPicPr>
          <p:nvPr/>
        </p:nvPicPr>
        <p:blipFill>
          <a:blip r:embed="rId2"/>
          <a:stretch>
            <a:fillRect/>
          </a:stretch>
        </p:blipFill>
        <p:spPr>
          <a:xfrm>
            <a:off x="1303351" y="2825075"/>
            <a:ext cx="5817834" cy="3368746"/>
          </a:xfrm>
          <a:prstGeom prst="rect">
            <a:avLst/>
          </a:prstGeom>
        </p:spPr>
      </p:pic>
      <p:sp>
        <p:nvSpPr>
          <p:cNvPr id="17" name="正方形/長方形 16"/>
          <p:cNvSpPr/>
          <p:nvPr/>
        </p:nvSpPr>
        <p:spPr bwMode="auto">
          <a:xfrm>
            <a:off x="1303351" y="4602281"/>
            <a:ext cx="5798709" cy="1591540"/>
          </a:xfrm>
          <a:prstGeom prst="rect">
            <a:avLst/>
          </a:prstGeom>
          <a:solidFill>
            <a:schemeClr val="bg1">
              <a:lumMod val="65000"/>
              <a:alpha val="74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2528767" y="3179864"/>
            <a:ext cx="864000" cy="216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cxnSp>
        <p:nvCxnSpPr>
          <p:cNvPr id="19" name="直線矢印コネクタ 18"/>
          <p:cNvCxnSpPr>
            <a:stCxn id="20" idx="0"/>
            <a:endCxn id="18" idx="3"/>
          </p:cNvCxnSpPr>
          <p:nvPr/>
        </p:nvCxnSpPr>
        <p:spPr bwMode="auto">
          <a:xfrm flipH="1" flipV="1">
            <a:off x="3392767" y="3287864"/>
            <a:ext cx="1437656" cy="379908"/>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正方形/長方形 19"/>
          <p:cNvSpPr/>
          <p:nvPr/>
        </p:nvSpPr>
        <p:spPr bwMode="auto">
          <a:xfrm>
            <a:off x="4366603" y="3667772"/>
            <a:ext cx="927640" cy="21566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1" name="円形吹き出し 20"/>
          <p:cNvSpPr/>
          <p:nvPr/>
        </p:nvSpPr>
        <p:spPr bwMode="auto">
          <a:xfrm>
            <a:off x="5294243" y="3595027"/>
            <a:ext cx="360000" cy="360000"/>
          </a:xfrm>
          <a:prstGeom prst="wedgeEllipseCallout">
            <a:avLst>
              <a:gd name="adj1" fmla="val -73150"/>
              <a:gd name="adj2" fmla="val -5815"/>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pic>
        <p:nvPicPr>
          <p:cNvPr id="2" name="図 1"/>
          <p:cNvPicPr>
            <a:picLocks noChangeAspect="1"/>
          </p:cNvPicPr>
          <p:nvPr/>
        </p:nvPicPr>
        <p:blipFill>
          <a:blip r:embed="rId3"/>
          <a:stretch>
            <a:fillRect/>
          </a:stretch>
        </p:blipFill>
        <p:spPr>
          <a:xfrm>
            <a:off x="1045742" y="3904277"/>
            <a:ext cx="2880244" cy="2398125"/>
          </a:xfrm>
          <a:prstGeom prst="rect">
            <a:avLst/>
          </a:prstGeom>
        </p:spPr>
      </p:pic>
      <p:sp>
        <p:nvSpPr>
          <p:cNvPr id="23" name="正方形/長方形 22"/>
          <p:cNvSpPr/>
          <p:nvPr/>
        </p:nvSpPr>
        <p:spPr bwMode="auto">
          <a:xfrm>
            <a:off x="1220265" y="4665821"/>
            <a:ext cx="2640692" cy="23141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4" name="正方形/長方形 23"/>
          <p:cNvSpPr/>
          <p:nvPr/>
        </p:nvSpPr>
        <p:spPr bwMode="auto">
          <a:xfrm>
            <a:off x="1967224" y="6034813"/>
            <a:ext cx="1067822" cy="23385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5" name="円形吹き出し 24"/>
          <p:cNvSpPr/>
          <p:nvPr/>
        </p:nvSpPr>
        <p:spPr bwMode="auto">
          <a:xfrm>
            <a:off x="4067578" y="4700846"/>
            <a:ext cx="360000" cy="360000"/>
          </a:xfrm>
          <a:prstGeom prst="wedgeEllipseCallout">
            <a:avLst>
              <a:gd name="adj1" fmla="val -133502"/>
              <a:gd name="adj2" fmla="val -26747"/>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38" name="円形吹き出し 37"/>
          <p:cNvSpPr/>
          <p:nvPr/>
        </p:nvSpPr>
        <p:spPr bwMode="auto">
          <a:xfrm>
            <a:off x="3156135" y="5833821"/>
            <a:ext cx="360000" cy="360000"/>
          </a:xfrm>
          <a:prstGeom prst="wedgeEllipseCallout">
            <a:avLst>
              <a:gd name="adj1" fmla="val -100480"/>
              <a:gd name="adj2" fmla="val 31693"/>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41371466"/>
              </p:ext>
            </p:extLst>
          </p:nvPr>
        </p:nvGraphicFramePr>
        <p:xfrm>
          <a:off x="6384040" y="5286750"/>
          <a:ext cx="5304907" cy="1045800"/>
        </p:xfrm>
        <a:graphic>
          <a:graphicData uri="http://schemas.openxmlformats.org/drawingml/2006/table">
            <a:tbl>
              <a:tblPr firstRow="1" bandRow="1">
                <a:tableStyleId>{5C22544A-7EE6-4342-B048-85BDC9FD1C3A}</a:tableStyleId>
              </a:tblPr>
              <a:tblGrid>
                <a:gridCol w="228091">
                  <a:extLst>
                    <a:ext uri="{9D8B030D-6E8A-4147-A177-3AD203B41FA5}">
                      <a16:colId xmlns:a16="http://schemas.microsoft.com/office/drawing/2014/main" val="2080567992"/>
                    </a:ext>
                  </a:extLst>
                </a:gridCol>
                <a:gridCol w="5076816">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作業ステータスは</a:t>
                      </a:r>
                      <a:r>
                        <a:rPr kumimoji="1" lang="en-US" altLang="ja-JP" sz="1300" dirty="0">
                          <a:latin typeface="+mn-lt"/>
                        </a:rPr>
                        <a:t>5</a:t>
                      </a:r>
                      <a:r>
                        <a:rPr kumimoji="1" lang="ja-JP" altLang="en-US" sz="1300" dirty="0">
                          <a:latin typeface="+mn-lt"/>
                        </a:rPr>
                        <a:t>秒間隔で自動的に更新されます。</a:t>
                      </a:r>
                      <a:endParaRPr kumimoji="1" lang="en-US" altLang="ja-JP" sz="1300" dirty="0">
                        <a:latin typeface="+mn-lt"/>
                      </a:endParaRPr>
                    </a:p>
                    <a:p>
                      <a:r>
                        <a:rPr kumimoji="1" lang="ja-JP" altLang="en-US" sz="1300" dirty="0">
                          <a:latin typeface="+mn-lt"/>
                        </a:rPr>
                        <a:t>作業ステータスの遷移については</a:t>
                      </a:r>
                      <a:r>
                        <a:rPr kumimoji="1" lang="en-US" altLang="ja-JP" sz="1300" b="0" dirty="0">
                          <a:latin typeface="+mn-lt"/>
                        </a:rPr>
                        <a:t>&lt;</a:t>
                      </a:r>
                      <a:r>
                        <a:rPr kumimoji="1" lang="ja-JP" altLang="en-US" sz="1300" b="0" dirty="0">
                          <a:latin typeface="+mn-lt"/>
                          <a:hlinkClick r:id="rId4"/>
                        </a:rPr>
                        <a:t>利用手順マニュアル </a:t>
                      </a:r>
                      <a:r>
                        <a:rPr kumimoji="1" lang="en-US" altLang="ja-JP" sz="1300" b="0" dirty="0">
                          <a:latin typeface="+mn-lt"/>
                          <a:hlinkClick r:id="rId4"/>
                        </a:rPr>
                        <a:t>-</a:t>
                      </a:r>
                      <a:r>
                        <a:rPr kumimoji="1" lang="ja-JP" altLang="en-US" sz="1300" b="0" dirty="0">
                          <a:latin typeface="+mn-lt"/>
                          <a:hlinkClick r:id="rId4"/>
                        </a:rPr>
                        <a:t>ルール画面編</a:t>
                      </a:r>
                      <a:r>
                        <a:rPr kumimoji="1" lang="en-US" altLang="ja-JP" sz="1300" b="0" dirty="0">
                          <a:latin typeface="+mn-lt"/>
                          <a:hlinkClick r:id="rId4"/>
                        </a:rPr>
                        <a:t>- (1)</a:t>
                      </a:r>
                      <a:r>
                        <a:rPr kumimoji="1" lang="ja-JP" altLang="en-US" sz="1300" b="0" dirty="0">
                          <a:latin typeface="+mn-lt"/>
                          <a:hlinkClick r:id="rId4"/>
                        </a:rPr>
                        <a:t>ルール画面</a:t>
                      </a:r>
                      <a:r>
                        <a:rPr kumimoji="1" lang="en-US" altLang="ja-JP" sz="1300" b="0" dirty="0">
                          <a:latin typeface="+mn-lt"/>
                          <a:hlinkClick r:id="rId4"/>
                        </a:rPr>
                        <a:t>(</a:t>
                      </a:r>
                      <a:r>
                        <a:rPr kumimoji="1" lang="ja-JP" altLang="en-US" sz="1300" b="0" dirty="0">
                          <a:latin typeface="+mn-lt"/>
                          <a:hlinkClick r:id="rId4"/>
                        </a:rPr>
                        <a:t>ステージング</a:t>
                      </a:r>
                      <a:r>
                        <a:rPr kumimoji="1" lang="en-US" altLang="ja-JP" sz="1300" b="0" dirty="0">
                          <a:latin typeface="+mn-lt"/>
                          <a:hlinkClick r:id="rId4"/>
                        </a:rPr>
                        <a:t>)</a:t>
                      </a:r>
                      <a:r>
                        <a:rPr kumimoji="1" lang="en-US" altLang="ja-JP" sz="1300" b="0" dirty="0">
                          <a:latin typeface="+mn-lt"/>
                        </a:rPr>
                        <a:t>&gt;</a:t>
                      </a:r>
                      <a:r>
                        <a:rPr kumimoji="1" lang="ja-JP" altLang="en-US" sz="1300" dirty="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23389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6</a:t>
            </a:r>
            <a:r>
              <a:rPr kumimoji="1" lang="en-US" altLang="ja-JP" dirty="0"/>
              <a:t>.3</a:t>
            </a:r>
            <a:r>
              <a:rPr kumimoji="1" lang="ja-JP" altLang="en-US" dirty="0"/>
              <a:t>　</a:t>
            </a:r>
            <a:r>
              <a:rPr lang="ja-JP" altLang="en-US" dirty="0"/>
              <a:t>テストリクエスト</a:t>
            </a:r>
            <a:r>
              <a:rPr lang="en-US" altLang="ja-JP" dirty="0"/>
              <a:t>(2/3)</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テストで値を入れて実行する</a:t>
            </a:r>
            <a:endParaRPr lang="en-US" altLang="ja-JP" dirty="0"/>
          </a:p>
          <a:p>
            <a:pPr marL="637200" lvl="1" indent="-457200">
              <a:buFont typeface="+mj-ea"/>
              <a:buAutoNum type="circleNumDbPlain"/>
            </a:pPr>
            <a:r>
              <a:rPr lang="ja-JP" altLang="en-US" dirty="0"/>
              <a:t>「設定」タブ内にて「単発テスト」タブの入力欄に、作成したルールに合致する値を入力</a:t>
            </a:r>
            <a:endParaRPr lang="en-US" altLang="ja-JP" dirty="0"/>
          </a:p>
          <a:p>
            <a:pPr marL="637200" lvl="1" indent="-457200">
              <a:buFont typeface="+mj-ea"/>
              <a:buAutoNum type="circleNumDbPlain"/>
            </a:pPr>
            <a:r>
              <a:rPr lang="ja-JP" altLang="en-US" dirty="0"/>
              <a:t>「実行」ボタンを押下</a:t>
            </a:r>
            <a:endParaRPr lang="en-US" altLang="ja-JP" dirty="0"/>
          </a:p>
          <a:p>
            <a:pPr marL="637200" lvl="1" indent="-457200">
              <a:buFont typeface="+mj-ea"/>
              <a:buAutoNum type="circleNumDbPlain"/>
            </a:pPr>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817040162"/>
              </p:ext>
            </p:extLst>
          </p:nvPr>
        </p:nvGraphicFramePr>
        <p:xfrm>
          <a:off x="7939755" y="4915019"/>
          <a:ext cx="3756015"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547735">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0819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「監視対象（ホスト）”</a:t>
                      </a:r>
                      <a:r>
                        <a:rPr kumimoji="1" lang="en-US" altLang="ja-JP" sz="1300" dirty="0">
                          <a:latin typeface="+mn-lt"/>
                        </a:rPr>
                        <a:t>Zabbix server”</a:t>
                      </a:r>
                      <a:r>
                        <a:rPr kumimoji="1" lang="ja-JP" altLang="en-US" sz="1300" dirty="0">
                          <a:latin typeface="+mn-lt"/>
                        </a:rPr>
                        <a:t>にトリガー名”</a:t>
                      </a:r>
                      <a:r>
                        <a:rPr kumimoji="1" lang="en-US" altLang="ja-JP" sz="1300" dirty="0">
                          <a:latin typeface="+mn-lt"/>
                        </a:rPr>
                        <a:t>WARNING”</a:t>
                      </a:r>
                      <a:r>
                        <a:rPr kumimoji="1" lang="ja-JP" altLang="en-US" sz="1300" dirty="0">
                          <a:latin typeface="+mn-lt"/>
                        </a:rPr>
                        <a:t>を含むアラートが上がった場合」という条件に合致するかテストします。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1" name="正方形/長方形 40"/>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 name="角丸四角形 41"/>
            <p:cNvSpPr/>
            <p:nvPr/>
          </p:nvSpPr>
          <p:spPr bwMode="auto">
            <a:xfrm>
              <a:off x="8939884" y="2514388"/>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3" name="角丸四角形 42"/>
            <p:cNvSpPr/>
            <p:nvPr/>
          </p:nvSpPr>
          <p:spPr bwMode="auto">
            <a:xfrm>
              <a:off x="8939884" y="3047480"/>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4" name="角丸四角形 43"/>
            <p:cNvSpPr/>
            <p:nvPr/>
          </p:nvSpPr>
          <p:spPr bwMode="auto">
            <a:xfrm>
              <a:off x="8939884" y="1981296"/>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ディシジョンテーブルファイルの</a:t>
              </a:r>
              <a:endParaRPr lang="en-US" altLang="ja-JP" sz="900" b="1" dirty="0">
                <a:solidFill>
                  <a:schemeClr val="tx1">
                    <a:lumMod val="50000"/>
                    <a:lumOff val="50000"/>
                  </a:schemeClr>
                </a:solidFill>
                <a:latin typeface="+mn-ea"/>
              </a:endParaRPr>
            </a:p>
            <a:p>
              <a:pPr algn="ctr"/>
              <a:r>
                <a:rPr lang="ja-JP" altLang="en-US" sz="900" b="1" dirty="0">
                  <a:solidFill>
                    <a:schemeClr val="tx1">
                      <a:lumMod val="50000"/>
                      <a:lumOff val="50000"/>
                    </a:schemeClr>
                  </a:solidFill>
                  <a:latin typeface="+mn-ea"/>
                </a:rPr>
                <a:t>アップロード</a:t>
              </a:r>
            </a:p>
          </p:txBody>
        </p:sp>
        <p:sp>
          <p:nvSpPr>
            <p:cNvPr id="45" name="角丸四角形 44"/>
            <p:cNvSpPr/>
            <p:nvPr/>
          </p:nvSpPr>
          <p:spPr bwMode="auto">
            <a:xfrm>
              <a:off x="8939884" y="3580572"/>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ログの追加 </a:t>
              </a:r>
              <a:r>
                <a:rPr lang="en-US" altLang="ja-JP" sz="900" b="1" dirty="0">
                  <a:solidFill>
                    <a:schemeClr val="tx1"/>
                  </a:solidFill>
                  <a:latin typeface="+mn-ea"/>
                </a:rPr>
                <a:t>※</a:t>
              </a:r>
              <a:r>
                <a:rPr lang="ja-JP" altLang="en-US" sz="900" b="1" dirty="0">
                  <a:solidFill>
                    <a:schemeClr val="tx1"/>
                  </a:solidFill>
                  <a:latin typeface="+mn-ea"/>
                </a:rPr>
                <a:t>監視対象で</a:t>
              </a:r>
              <a:r>
                <a:rPr lang="en-US" altLang="ja-JP" sz="900" b="1" dirty="0">
                  <a:solidFill>
                    <a:schemeClr val="tx1"/>
                  </a:solidFill>
                  <a:latin typeface="+mn-ea"/>
                </a:rPr>
                <a:t>echo</a:t>
              </a:r>
            </a:p>
          </p:txBody>
        </p:sp>
        <p:sp>
          <p:nvSpPr>
            <p:cNvPr id="46" name="角丸四角形 45"/>
            <p:cNvSpPr/>
            <p:nvPr/>
          </p:nvSpPr>
          <p:spPr bwMode="auto">
            <a:xfrm>
              <a:off x="8939884" y="411366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7" name="角丸四角形 46"/>
            <p:cNvSpPr/>
            <p:nvPr/>
          </p:nvSpPr>
          <p:spPr bwMode="auto">
            <a:xfrm>
              <a:off x="8939884" y="1448204"/>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ディシジョンテーブルファイル作成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2" name="図 1"/>
          <p:cNvPicPr>
            <a:picLocks noChangeAspect="1"/>
          </p:cNvPicPr>
          <p:nvPr/>
        </p:nvPicPr>
        <p:blipFill>
          <a:blip r:embed="rId2"/>
          <a:stretch>
            <a:fillRect/>
          </a:stretch>
        </p:blipFill>
        <p:spPr>
          <a:xfrm>
            <a:off x="807734" y="2636890"/>
            <a:ext cx="4316690" cy="3646319"/>
          </a:xfrm>
          <a:prstGeom prst="rect">
            <a:avLst/>
          </a:prstGeom>
        </p:spPr>
      </p:pic>
      <p:pic>
        <p:nvPicPr>
          <p:cNvPr id="18" name="図 17"/>
          <p:cNvPicPr>
            <a:picLocks noChangeAspect="1"/>
          </p:cNvPicPr>
          <p:nvPr/>
        </p:nvPicPr>
        <p:blipFill>
          <a:blip r:embed="rId3"/>
          <a:stretch>
            <a:fillRect/>
          </a:stretch>
        </p:blipFill>
        <p:spPr>
          <a:xfrm>
            <a:off x="5367861" y="2636891"/>
            <a:ext cx="2160000" cy="1571880"/>
          </a:xfrm>
          <a:prstGeom prst="rect">
            <a:avLst/>
          </a:prstGeom>
        </p:spPr>
      </p:pic>
      <p:sp>
        <p:nvSpPr>
          <p:cNvPr id="19" name="正方形/長方形 18"/>
          <p:cNvSpPr/>
          <p:nvPr/>
        </p:nvSpPr>
        <p:spPr bwMode="auto">
          <a:xfrm>
            <a:off x="5606993" y="3813180"/>
            <a:ext cx="890022" cy="327155"/>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pic>
        <p:nvPicPr>
          <p:cNvPr id="20" name="図 19"/>
          <p:cNvPicPr>
            <a:picLocks noChangeAspect="1"/>
          </p:cNvPicPr>
          <p:nvPr/>
        </p:nvPicPr>
        <p:blipFill>
          <a:blip r:embed="rId4"/>
          <a:stretch>
            <a:fillRect/>
          </a:stretch>
        </p:blipFill>
        <p:spPr>
          <a:xfrm>
            <a:off x="5376200" y="4470622"/>
            <a:ext cx="2160000" cy="1250100"/>
          </a:xfrm>
          <a:prstGeom prst="rect">
            <a:avLst/>
          </a:prstGeom>
        </p:spPr>
      </p:pic>
      <p:sp>
        <p:nvSpPr>
          <p:cNvPr id="21" name="正方形/長方形 20"/>
          <p:cNvSpPr/>
          <p:nvPr/>
        </p:nvSpPr>
        <p:spPr bwMode="auto">
          <a:xfrm>
            <a:off x="6715909" y="5390878"/>
            <a:ext cx="683046" cy="27951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cxnSp>
        <p:nvCxnSpPr>
          <p:cNvPr id="22" name="直線矢印コネクタ 21"/>
          <p:cNvCxnSpPr>
            <a:stCxn id="19" idx="2"/>
            <a:endCxn id="21" idx="0"/>
          </p:cNvCxnSpPr>
          <p:nvPr/>
        </p:nvCxnSpPr>
        <p:spPr bwMode="auto">
          <a:xfrm>
            <a:off x="6052004" y="4140335"/>
            <a:ext cx="1005428" cy="125054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円形吹き出し 22"/>
          <p:cNvSpPr/>
          <p:nvPr/>
        </p:nvSpPr>
        <p:spPr bwMode="auto">
          <a:xfrm>
            <a:off x="6617600" y="3616757"/>
            <a:ext cx="360000" cy="360000"/>
          </a:xfrm>
          <a:prstGeom prst="wedgeEllipseCallout">
            <a:avLst>
              <a:gd name="adj1" fmla="val -92942"/>
              <a:gd name="adj2" fmla="val 40367"/>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25" name="正方形/長方形 24"/>
          <p:cNvSpPr/>
          <p:nvPr/>
        </p:nvSpPr>
        <p:spPr bwMode="auto">
          <a:xfrm>
            <a:off x="971098" y="3821038"/>
            <a:ext cx="3937978" cy="1125158"/>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38" name="正方形/長方形 37"/>
          <p:cNvSpPr/>
          <p:nvPr/>
        </p:nvSpPr>
        <p:spPr bwMode="auto">
          <a:xfrm>
            <a:off x="3371812" y="5885416"/>
            <a:ext cx="680326" cy="304825"/>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39" name="円形吹き出し 38"/>
          <p:cNvSpPr/>
          <p:nvPr/>
        </p:nvSpPr>
        <p:spPr bwMode="auto">
          <a:xfrm>
            <a:off x="4548589" y="3392424"/>
            <a:ext cx="360000" cy="360000"/>
          </a:xfrm>
          <a:prstGeom prst="wedgeEllipseCallout">
            <a:avLst>
              <a:gd name="adj1" fmla="val -3877"/>
              <a:gd name="adj2" fmla="val 79951"/>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sp>
        <p:nvSpPr>
          <p:cNvPr id="40" name="円形吹き出し 39"/>
          <p:cNvSpPr/>
          <p:nvPr/>
        </p:nvSpPr>
        <p:spPr bwMode="auto">
          <a:xfrm>
            <a:off x="3807227" y="5451364"/>
            <a:ext cx="360000" cy="360000"/>
          </a:xfrm>
          <a:prstGeom prst="wedgeEllipseCallout">
            <a:avLst>
              <a:gd name="adj1" fmla="val -3877"/>
              <a:gd name="adj2" fmla="val 79951"/>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73036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6</a:t>
            </a:r>
            <a:r>
              <a:rPr kumimoji="1" lang="en-US" altLang="ja-JP" dirty="0"/>
              <a:t>.3</a:t>
            </a:r>
            <a:r>
              <a:rPr kumimoji="1" lang="ja-JP" altLang="en-US" dirty="0"/>
              <a:t>　</a:t>
            </a:r>
            <a:r>
              <a:rPr lang="ja-JP" altLang="en-US" dirty="0"/>
              <a:t>テストリクエスト</a:t>
            </a:r>
            <a:r>
              <a:rPr lang="en-US" altLang="ja-JP" dirty="0"/>
              <a:t>(3/3)</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ルールが有効か確認する</a:t>
            </a:r>
          </a:p>
          <a:p>
            <a:pPr lvl="1"/>
            <a:r>
              <a:rPr lang="ja-JP" altLang="en-US" spc="-150" dirty="0"/>
              <a:t>「</a:t>
            </a:r>
            <a:r>
              <a:rPr lang="ja-JP" altLang="en-US" dirty="0"/>
              <a:t>ログ</a:t>
            </a:r>
            <a:r>
              <a:rPr lang="ja-JP" altLang="en-US" spc="-150" dirty="0"/>
              <a:t>」タブ</a:t>
            </a:r>
            <a:r>
              <a:rPr lang="ja-JP" altLang="en-US" dirty="0"/>
              <a:t>の「実行ログ」欄にてログを確認</a:t>
            </a:r>
            <a:endParaRPr lang="en-US" altLang="ja-JP" dirty="0"/>
          </a:p>
          <a:p>
            <a:pPr marL="630900" lvl="2" indent="-342900">
              <a:buFont typeface="+mj-ea"/>
              <a:buAutoNum type="circleNumDbPlain"/>
            </a:pPr>
            <a:r>
              <a:rPr lang="ja-JP" altLang="en-US" dirty="0"/>
              <a:t>「閉じる」ボタンを押下</a:t>
            </a:r>
            <a:endParaRPr lang="en-US" altLang="ja-JP" dirty="0"/>
          </a:p>
          <a:p>
            <a:pPr marL="630900" lvl="2" indent="-342900">
              <a:buFont typeface="+mj-ea"/>
              <a:buAutoNum type="circleNumDbPlain"/>
            </a:pPr>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ja-JP" altLang="en-US" dirty="0"/>
              <a:t>正常に処理されルールがマッチングした場合</a:t>
            </a:r>
            <a:endParaRPr lang="en-US" altLang="ja-JP" dirty="0"/>
          </a:p>
          <a:p>
            <a:pPr marL="630900" lvl="2" indent="-342900"/>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pPr lvl="1"/>
            <a:endParaRPr lang="en-US" altLang="ja-JP" dirty="0"/>
          </a:p>
          <a:p>
            <a:pPr lvl="1"/>
            <a:endParaRPr lang="en-US" altLang="ja-JP" dirty="0"/>
          </a:p>
        </p:txBody>
      </p:sp>
      <p:graphicFrame>
        <p:nvGraphicFramePr>
          <p:cNvPr id="16" name="表 15"/>
          <p:cNvGraphicFramePr>
            <a:graphicFrameLocks noGrp="1"/>
          </p:cNvGraphicFramePr>
          <p:nvPr>
            <p:extLst>
              <p:ext uri="{D42A27DB-BD31-4B8C-83A1-F6EECF244321}">
                <p14:modId xmlns:p14="http://schemas.microsoft.com/office/powerpoint/2010/main" val="2732748097"/>
              </p:ext>
            </p:extLst>
          </p:nvPr>
        </p:nvGraphicFramePr>
        <p:xfrm>
          <a:off x="5324354" y="5037604"/>
          <a:ext cx="6374291" cy="1368190"/>
        </p:xfrm>
        <a:graphic>
          <a:graphicData uri="http://schemas.openxmlformats.org/drawingml/2006/table">
            <a:tbl>
              <a:tblPr firstRow="1" bandRow="1">
                <a:tableStyleId>{5C22544A-7EE6-4342-B048-85BDC9FD1C3A}</a:tableStyleId>
              </a:tblPr>
              <a:tblGrid>
                <a:gridCol w="209884">
                  <a:extLst>
                    <a:ext uri="{9D8B030D-6E8A-4147-A177-3AD203B41FA5}">
                      <a16:colId xmlns:a16="http://schemas.microsoft.com/office/drawing/2014/main" val="2080567992"/>
                    </a:ext>
                  </a:extLst>
                </a:gridCol>
                <a:gridCol w="6164407">
                  <a:extLst>
                    <a:ext uri="{9D8B030D-6E8A-4147-A177-3AD203B41FA5}">
                      <a16:colId xmlns:a16="http://schemas.microsoft.com/office/drawing/2014/main" val="511074567"/>
                    </a:ext>
                  </a:extLst>
                </a:gridCol>
              </a:tblGrid>
              <a:tr h="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786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前述の</a:t>
                      </a:r>
                      <a:r>
                        <a:rPr kumimoji="1" lang="en-US" altLang="ja-JP" sz="1300" b="0" dirty="0">
                          <a:latin typeface="+mn-lt"/>
                        </a:rPr>
                        <a:t>&lt;</a:t>
                      </a:r>
                      <a:r>
                        <a:rPr kumimoji="1" lang="en-US" altLang="ja-JP" sz="1300" b="0" dirty="0">
                          <a:latin typeface="+mn-lt"/>
                          <a:hlinkClick r:id="rId2" action="ppaction://hlinksldjump"/>
                        </a:rPr>
                        <a:t>6.1</a:t>
                      </a:r>
                      <a:r>
                        <a:rPr kumimoji="1" lang="ja-JP" altLang="en-US" sz="1300" b="0" dirty="0">
                          <a:latin typeface="+mn-lt"/>
                          <a:hlinkClick r:id="rId2" action="ppaction://hlinksldjump"/>
                        </a:rPr>
                        <a:t>　ディシジョンテーブルファイル作成 </a:t>
                      </a:r>
                      <a:r>
                        <a:rPr kumimoji="1" lang="en-US" altLang="ja-JP" sz="1300" b="0" dirty="0">
                          <a:latin typeface="+mn-lt"/>
                        </a:rPr>
                        <a:t>&gt;</a:t>
                      </a:r>
                      <a:r>
                        <a:rPr kumimoji="1" lang="ja-JP" altLang="en-US" sz="1300" dirty="0">
                          <a:latin typeface="+mn-lt"/>
                        </a:rPr>
                        <a:t>で作成したルールに合致する場合、「実行ログ」欄に「正常に処理されました」「マッチングされました」と表示されます。</a:t>
                      </a:r>
                    </a:p>
                    <a:p>
                      <a:r>
                        <a:rPr kumimoji="1" lang="ja-JP" altLang="en-US" sz="1300" dirty="0">
                          <a:latin typeface="+mn-lt"/>
                        </a:rPr>
                        <a:t>ルールがマッチングすると「運用ステータス」が次のステータスに移ります。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17" name="図 16"/>
          <p:cNvPicPr>
            <a:picLocks noChangeAspect="1"/>
          </p:cNvPicPr>
          <p:nvPr/>
        </p:nvPicPr>
        <p:blipFill>
          <a:blip r:embed="rId3"/>
          <a:stretch>
            <a:fillRect/>
          </a:stretch>
        </p:blipFill>
        <p:spPr>
          <a:xfrm>
            <a:off x="782212" y="5472232"/>
            <a:ext cx="2016738" cy="972000"/>
          </a:xfrm>
          <a:prstGeom prst="rect">
            <a:avLst/>
          </a:prstGeom>
        </p:spPr>
      </p:pic>
      <p:pic>
        <p:nvPicPr>
          <p:cNvPr id="18" name="図 17"/>
          <p:cNvPicPr>
            <a:picLocks noChangeAspect="1"/>
          </p:cNvPicPr>
          <p:nvPr/>
        </p:nvPicPr>
        <p:blipFill>
          <a:blip r:embed="rId4"/>
          <a:stretch>
            <a:fillRect/>
          </a:stretch>
        </p:blipFill>
        <p:spPr>
          <a:xfrm>
            <a:off x="3050486" y="5472232"/>
            <a:ext cx="1461294" cy="972000"/>
          </a:xfrm>
          <a:prstGeom prst="rect">
            <a:avLst/>
          </a:prstGeom>
        </p:spPr>
      </p:pic>
      <p:sp>
        <p:nvSpPr>
          <p:cNvPr id="19" name="正方形/長方形 18"/>
          <p:cNvSpPr/>
          <p:nvPr/>
        </p:nvSpPr>
        <p:spPr bwMode="auto">
          <a:xfrm>
            <a:off x="1596593" y="6198366"/>
            <a:ext cx="567344" cy="216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0" name="正方形/長方形 19"/>
          <p:cNvSpPr/>
          <p:nvPr/>
        </p:nvSpPr>
        <p:spPr bwMode="auto">
          <a:xfrm>
            <a:off x="3855947" y="6191625"/>
            <a:ext cx="572505" cy="216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cxnSp>
        <p:nvCxnSpPr>
          <p:cNvPr id="21" name="直線矢印コネクタ 20"/>
          <p:cNvCxnSpPr>
            <a:stCxn id="19" idx="3"/>
            <a:endCxn id="20" idx="1"/>
          </p:cNvCxnSpPr>
          <p:nvPr/>
        </p:nvCxnSpPr>
        <p:spPr bwMode="auto">
          <a:xfrm flipV="1">
            <a:off x="2163937" y="6299625"/>
            <a:ext cx="1692010" cy="674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p:cNvGrpSpPr/>
          <p:nvPr/>
        </p:nvGrpSpPr>
        <p:grpSpPr>
          <a:xfrm>
            <a:off x="8832380" y="1271926"/>
            <a:ext cx="2856566" cy="3419344"/>
            <a:chOff x="8832380" y="1271926"/>
            <a:chExt cx="2856566" cy="3419344"/>
          </a:xfrm>
        </p:grpSpPr>
        <p:sp>
          <p:nvSpPr>
            <p:cNvPr id="46" name="正方形/長方形 45"/>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7" name="角丸四角形 46"/>
            <p:cNvSpPr/>
            <p:nvPr/>
          </p:nvSpPr>
          <p:spPr bwMode="auto">
            <a:xfrm>
              <a:off x="8939884" y="2514388"/>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8" name="角丸四角形 47"/>
            <p:cNvSpPr/>
            <p:nvPr/>
          </p:nvSpPr>
          <p:spPr bwMode="auto">
            <a:xfrm>
              <a:off x="8939884" y="3047480"/>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9" name="角丸四角形 48"/>
            <p:cNvSpPr/>
            <p:nvPr/>
          </p:nvSpPr>
          <p:spPr bwMode="auto">
            <a:xfrm>
              <a:off x="8939884" y="1981296"/>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ディシジョンテーブルファイルの</a:t>
              </a:r>
              <a:endParaRPr lang="en-US" altLang="ja-JP" sz="900" b="1" dirty="0">
                <a:solidFill>
                  <a:schemeClr val="tx1">
                    <a:lumMod val="50000"/>
                    <a:lumOff val="50000"/>
                  </a:schemeClr>
                </a:solidFill>
                <a:latin typeface="+mn-ea"/>
              </a:endParaRPr>
            </a:p>
            <a:p>
              <a:pPr algn="ctr"/>
              <a:r>
                <a:rPr lang="ja-JP" altLang="en-US" sz="900" b="1" dirty="0">
                  <a:solidFill>
                    <a:schemeClr val="tx1">
                      <a:lumMod val="50000"/>
                      <a:lumOff val="50000"/>
                    </a:schemeClr>
                  </a:solidFill>
                  <a:latin typeface="+mn-ea"/>
                </a:rPr>
                <a:t>アップロード</a:t>
              </a:r>
            </a:p>
          </p:txBody>
        </p:sp>
        <p:sp>
          <p:nvSpPr>
            <p:cNvPr id="50" name="角丸四角形 49"/>
            <p:cNvSpPr/>
            <p:nvPr/>
          </p:nvSpPr>
          <p:spPr bwMode="auto">
            <a:xfrm>
              <a:off x="8939884" y="3580572"/>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ログの追加 </a:t>
              </a:r>
              <a:r>
                <a:rPr lang="en-US" altLang="ja-JP" sz="900" b="1" dirty="0">
                  <a:solidFill>
                    <a:schemeClr val="tx1"/>
                  </a:solidFill>
                  <a:latin typeface="+mn-ea"/>
                </a:rPr>
                <a:t>※</a:t>
              </a:r>
              <a:r>
                <a:rPr lang="ja-JP" altLang="en-US" sz="900" b="1" dirty="0">
                  <a:solidFill>
                    <a:schemeClr val="tx1"/>
                  </a:solidFill>
                  <a:latin typeface="+mn-ea"/>
                </a:rPr>
                <a:t>監視対象で</a:t>
              </a:r>
              <a:r>
                <a:rPr lang="en-US" altLang="ja-JP" sz="900" b="1" dirty="0">
                  <a:solidFill>
                    <a:schemeClr val="tx1"/>
                  </a:solidFill>
                  <a:latin typeface="+mn-ea"/>
                </a:rPr>
                <a:t>echo</a:t>
              </a:r>
            </a:p>
          </p:txBody>
        </p:sp>
        <p:sp>
          <p:nvSpPr>
            <p:cNvPr id="51" name="角丸四角形 50"/>
            <p:cNvSpPr/>
            <p:nvPr/>
          </p:nvSpPr>
          <p:spPr bwMode="auto">
            <a:xfrm>
              <a:off x="8939884" y="411366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52" name="角丸四角形 51"/>
            <p:cNvSpPr/>
            <p:nvPr/>
          </p:nvSpPr>
          <p:spPr bwMode="auto">
            <a:xfrm>
              <a:off x="8939884" y="1448204"/>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ディシジョンテーブルファイル作成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4" name="図 3"/>
          <p:cNvPicPr>
            <a:picLocks noChangeAspect="1"/>
          </p:cNvPicPr>
          <p:nvPr/>
        </p:nvPicPr>
        <p:blipFill>
          <a:blip r:embed="rId5"/>
          <a:stretch>
            <a:fillRect/>
          </a:stretch>
        </p:blipFill>
        <p:spPr>
          <a:xfrm>
            <a:off x="837229" y="2120357"/>
            <a:ext cx="2889754" cy="2603218"/>
          </a:xfrm>
          <a:prstGeom prst="rect">
            <a:avLst/>
          </a:prstGeom>
        </p:spPr>
      </p:pic>
      <p:sp>
        <p:nvSpPr>
          <p:cNvPr id="23" name="正方形/長方形 22"/>
          <p:cNvSpPr/>
          <p:nvPr/>
        </p:nvSpPr>
        <p:spPr bwMode="auto">
          <a:xfrm>
            <a:off x="953539" y="3076316"/>
            <a:ext cx="976862" cy="37878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4" name="正方形/長方形 23"/>
          <p:cNvSpPr/>
          <p:nvPr/>
        </p:nvSpPr>
        <p:spPr bwMode="auto">
          <a:xfrm>
            <a:off x="2244006" y="4436948"/>
            <a:ext cx="582423" cy="21774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pic>
        <p:nvPicPr>
          <p:cNvPr id="25" name="図 24"/>
          <p:cNvPicPr>
            <a:picLocks noChangeAspect="1"/>
          </p:cNvPicPr>
          <p:nvPr/>
        </p:nvPicPr>
        <p:blipFill>
          <a:blip r:embed="rId6"/>
          <a:stretch>
            <a:fillRect/>
          </a:stretch>
        </p:blipFill>
        <p:spPr>
          <a:xfrm>
            <a:off x="6005875" y="3197945"/>
            <a:ext cx="2322435" cy="1313079"/>
          </a:xfrm>
          <a:prstGeom prst="rect">
            <a:avLst/>
          </a:prstGeom>
        </p:spPr>
      </p:pic>
      <p:sp>
        <p:nvSpPr>
          <p:cNvPr id="38" name="正方形/長方形 37"/>
          <p:cNvSpPr/>
          <p:nvPr/>
        </p:nvSpPr>
        <p:spPr bwMode="auto">
          <a:xfrm>
            <a:off x="6716995" y="4177631"/>
            <a:ext cx="746889" cy="28418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43" name="テキスト ボックス 42"/>
          <p:cNvSpPr txBox="1"/>
          <p:nvPr/>
        </p:nvSpPr>
        <p:spPr>
          <a:xfrm>
            <a:off x="3074149" y="2631584"/>
            <a:ext cx="543739" cy="307777"/>
          </a:xfrm>
          <a:prstGeom prst="rect">
            <a:avLst/>
          </a:prstGeom>
          <a:noFill/>
        </p:spPr>
        <p:txBody>
          <a:bodyPr wrap="none" rtlCol="0">
            <a:spAutoFit/>
          </a:bodyPr>
          <a:lstStyle/>
          <a:p>
            <a:r>
              <a:rPr kumimoji="1" lang="ja-JP" altLang="en-US" sz="1400" b="1" dirty="0">
                <a:solidFill>
                  <a:srgbClr val="FF0000"/>
                </a:solidFill>
              </a:rPr>
              <a:t>拡大</a:t>
            </a:r>
          </a:p>
        </p:txBody>
      </p:sp>
      <p:sp>
        <p:nvSpPr>
          <p:cNvPr id="44" name="円形吹き出し 43"/>
          <p:cNvSpPr/>
          <p:nvPr/>
        </p:nvSpPr>
        <p:spPr bwMode="auto">
          <a:xfrm>
            <a:off x="3024004" y="4316412"/>
            <a:ext cx="360000" cy="360000"/>
          </a:xfrm>
          <a:prstGeom prst="wedgeEllipseCallout">
            <a:avLst>
              <a:gd name="adj1" fmla="val -132416"/>
              <a:gd name="adj2" fmla="val 6885"/>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sp>
        <p:nvSpPr>
          <p:cNvPr id="45" name="円形吹き出し 44"/>
          <p:cNvSpPr/>
          <p:nvPr/>
        </p:nvSpPr>
        <p:spPr bwMode="auto">
          <a:xfrm>
            <a:off x="7587252" y="3959725"/>
            <a:ext cx="360000" cy="360000"/>
          </a:xfrm>
          <a:prstGeom prst="wedgeEllipseCallout">
            <a:avLst>
              <a:gd name="adj1" fmla="val -121833"/>
              <a:gd name="adj2" fmla="val 73560"/>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pic>
        <p:nvPicPr>
          <p:cNvPr id="3" name="図 2"/>
          <p:cNvPicPr>
            <a:picLocks noChangeAspect="1"/>
          </p:cNvPicPr>
          <p:nvPr/>
        </p:nvPicPr>
        <p:blipFill>
          <a:blip r:embed="rId7"/>
          <a:stretch>
            <a:fillRect/>
          </a:stretch>
        </p:blipFill>
        <p:spPr>
          <a:xfrm>
            <a:off x="2854642" y="3220005"/>
            <a:ext cx="2980551" cy="947790"/>
          </a:xfrm>
          <a:prstGeom prst="rect">
            <a:avLst/>
          </a:prstGeom>
          <a:ln w="38100">
            <a:solidFill>
              <a:srgbClr val="FF0000"/>
            </a:solidFill>
          </a:ln>
        </p:spPr>
      </p:pic>
      <p:sp>
        <p:nvSpPr>
          <p:cNvPr id="42" name="下カーブ矢印 41"/>
          <p:cNvSpPr/>
          <p:nvPr/>
        </p:nvSpPr>
        <p:spPr bwMode="auto">
          <a:xfrm rot="409469">
            <a:off x="1761383" y="2435206"/>
            <a:ext cx="1547669" cy="714468"/>
          </a:xfrm>
          <a:prstGeom prst="curvedDownArrow">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a:latin typeface="+mn-ea"/>
            </a:endParaRPr>
          </a:p>
        </p:txBody>
      </p:sp>
    </p:spTree>
    <p:extLst>
      <p:ext uri="{BB962C8B-B14F-4D97-AF65-F5344CB8AC3E}">
        <p14:creationId xmlns:p14="http://schemas.microsoft.com/office/powerpoint/2010/main" val="3395023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6</a:t>
            </a:r>
            <a:r>
              <a:rPr kumimoji="1" lang="en-US" altLang="ja-JP" dirty="0"/>
              <a:t>.4</a:t>
            </a:r>
            <a:r>
              <a:rPr kumimoji="1" lang="ja-JP" altLang="en-US" dirty="0"/>
              <a:t>　</a:t>
            </a:r>
            <a:r>
              <a:rPr lang="ja-JP" altLang="en-US" dirty="0"/>
              <a:t>プロダクション適用</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検証完了したルールを本番環境で使用できるようにする</a:t>
            </a:r>
            <a:endParaRPr lang="en-US" altLang="ja-JP" dirty="0"/>
          </a:p>
          <a:p>
            <a:pPr lvl="1"/>
            <a:r>
              <a:rPr lang="ja-JP" altLang="en-US" dirty="0"/>
              <a:t>ルールを本番環境で使用できるようにするため「ステージング適用ルール」から「プロダクション適用ルール」に適用させる。</a:t>
            </a:r>
            <a:endParaRPr lang="en-US" altLang="ja-JP" dirty="0"/>
          </a:p>
          <a:p>
            <a:pPr marL="576000" lvl="2" indent="-288000">
              <a:buFont typeface="+mj-ea"/>
              <a:buAutoNum type="circleNumDbPlain"/>
            </a:pPr>
            <a:endParaRPr lang="en-US" altLang="ja-JP" sz="1600" dirty="0"/>
          </a:p>
          <a:p>
            <a:pPr marL="576000" lvl="2" indent="-288000">
              <a:buFont typeface="+mj-ea"/>
              <a:buAutoNum type="circleNumDbPlain"/>
            </a:pPr>
            <a:r>
              <a:rPr lang="ja-JP" altLang="en-US" sz="1600" dirty="0"/>
              <a:t>「ステージング適用ルール」の「運用ステータス」欄が「検証完了」に遷移していることを確認</a:t>
            </a:r>
            <a:endParaRPr lang="en-US" altLang="ja-JP" sz="1600" dirty="0"/>
          </a:p>
          <a:p>
            <a:pPr marL="576000" lvl="2" indent="-288000">
              <a:buFont typeface="+mj-ea"/>
              <a:buAutoNum type="circleNumDbPlain"/>
            </a:pPr>
            <a:r>
              <a:rPr lang="ja-JP" altLang="en-US" sz="1600" dirty="0"/>
              <a:t>「操作」欄の「適用ボタン」を押下</a:t>
            </a:r>
            <a:endParaRPr lang="en-US" altLang="ja-JP" sz="1600" dirty="0"/>
          </a:p>
          <a:p>
            <a:pPr marL="576000" lvl="2" indent="-288000">
              <a:buFont typeface="+mj-ea"/>
              <a:buAutoNum type="circleNumDbPlain"/>
            </a:pPr>
            <a:r>
              <a:rPr lang="ja-JP" altLang="en-US" sz="1600" dirty="0"/>
              <a:t>ダイアログの「</a:t>
            </a:r>
            <a:r>
              <a:rPr lang="en-US" altLang="ja-JP" sz="1600" dirty="0"/>
              <a:t>OK</a:t>
            </a:r>
            <a:r>
              <a:rPr lang="ja-JP" altLang="en-US" sz="1600" dirty="0"/>
              <a:t>」ボタンを押下</a:t>
            </a:r>
            <a:endParaRPr lang="en-US" altLang="ja-JP" sz="1600" dirty="0"/>
          </a:p>
          <a:p>
            <a:pPr marL="468000" lvl="1" indent="-288000">
              <a:buFont typeface="+mj-ea"/>
              <a:buAutoNum type="circleNumDbPlain"/>
            </a:pPr>
            <a:endParaRPr lang="en-US" altLang="ja-JP" dirty="0"/>
          </a:p>
        </p:txBody>
      </p:sp>
      <p:graphicFrame>
        <p:nvGraphicFramePr>
          <p:cNvPr id="16" name="表 15"/>
          <p:cNvGraphicFramePr>
            <a:graphicFrameLocks noGrp="1"/>
          </p:cNvGraphicFramePr>
          <p:nvPr>
            <p:extLst>
              <p:ext uri="{D42A27DB-BD31-4B8C-83A1-F6EECF244321}">
                <p14:modId xmlns:p14="http://schemas.microsoft.com/office/powerpoint/2010/main" val="1833058444"/>
              </p:ext>
            </p:extLst>
          </p:nvPr>
        </p:nvGraphicFramePr>
        <p:xfrm>
          <a:off x="7735526" y="4930940"/>
          <a:ext cx="3969089" cy="138951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760809">
                  <a:extLst>
                    <a:ext uri="{9D8B030D-6E8A-4147-A177-3AD203B41FA5}">
                      <a16:colId xmlns:a16="http://schemas.microsoft.com/office/drawing/2014/main" val="511074567"/>
                    </a:ext>
                  </a:extLst>
                </a:gridCol>
              </a:tblGrid>
              <a:tr h="16189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9995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作成した作業ステータスは</a:t>
                      </a:r>
                      <a:r>
                        <a:rPr kumimoji="1" lang="en-US" altLang="ja-JP" sz="1300" dirty="0">
                          <a:latin typeface="+mn-lt"/>
                        </a:rPr>
                        <a:t>5</a:t>
                      </a:r>
                      <a:r>
                        <a:rPr kumimoji="1" lang="ja-JP" altLang="en-US" sz="1300" dirty="0">
                          <a:latin typeface="+mn-lt"/>
                        </a:rPr>
                        <a:t>秒間隔で自動的に更新されます。作業ステータスの遷移については</a:t>
                      </a:r>
                      <a:r>
                        <a:rPr kumimoji="1" lang="en-US" altLang="ja-JP" sz="1300" b="0" dirty="0">
                          <a:latin typeface="+mn-lt"/>
                        </a:rPr>
                        <a:t>&lt;</a:t>
                      </a:r>
                      <a:r>
                        <a:rPr kumimoji="1" lang="ja-JP" altLang="en-US" sz="1300" b="0" dirty="0">
                          <a:latin typeface="+mn-lt"/>
                          <a:hlinkClick r:id="rId2"/>
                        </a:rPr>
                        <a:t>利用手順マニュアル </a:t>
                      </a:r>
                      <a:r>
                        <a:rPr kumimoji="1" lang="en-US" altLang="ja-JP" sz="1300" b="0" dirty="0">
                          <a:latin typeface="+mn-lt"/>
                          <a:hlinkClick r:id="rId2"/>
                        </a:rPr>
                        <a:t>-</a:t>
                      </a:r>
                      <a:r>
                        <a:rPr kumimoji="1" lang="ja-JP" altLang="en-US" sz="1300" b="0" dirty="0">
                          <a:latin typeface="+mn-lt"/>
                          <a:hlinkClick r:id="rId2"/>
                        </a:rPr>
                        <a:t>ルール画面編</a:t>
                      </a:r>
                      <a:r>
                        <a:rPr kumimoji="1" lang="en-US" altLang="ja-JP" sz="1300" b="0" dirty="0">
                          <a:latin typeface="+mn-lt"/>
                          <a:hlinkClick r:id="rId2"/>
                        </a:rPr>
                        <a:t>- (2)</a:t>
                      </a:r>
                      <a:r>
                        <a:rPr kumimoji="1" lang="ja-JP" altLang="en-US" sz="1300" b="0" dirty="0">
                          <a:latin typeface="+mn-lt"/>
                          <a:hlinkClick r:id="rId2"/>
                        </a:rPr>
                        <a:t>ルール画面</a:t>
                      </a:r>
                      <a:r>
                        <a:rPr kumimoji="1" lang="en-US" altLang="ja-JP" sz="1300" b="0" dirty="0">
                          <a:latin typeface="+mn-lt"/>
                          <a:hlinkClick r:id="rId2"/>
                        </a:rPr>
                        <a:t>(</a:t>
                      </a:r>
                      <a:r>
                        <a:rPr kumimoji="1" lang="ja-JP" altLang="en-US" sz="1300" b="0" dirty="0">
                          <a:latin typeface="+mn-lt"/>
                          <a:hlinkClick r:id="rId2"/>
                        </a:rPr>
                        <a:t>プロダクション</a:t>
                      </a:r>
                      <a:r>
                        <a:rPr kumimoji="1" lang="en-US" altLang="ja-JP" sz="1300" b="0" dirty="0">
                          <a:latin typeface="+mn-lt"/>
                          <a:hlinkClick r:id="rId2"/>
                        </a:rPr>
                        <a:t>)</a:t>
                      </a:r>
                      <a:r>
                        <a:rPr kumimoji="1" lang="en-US" altLang="ja-JP" sz="1300" b="0" dirty="0">
                          <a:latin typeface="+mn-lt"/>
                        </a:rPr>
                        <a:t>&gt;</a:t>
                      </a:r>
                      <a:r>
                        <a:rPr kumimoji="1" lang="ja-JP" altLang="en-US" sz="1300" dirty="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7" name="正方形/長方形 46"/>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8" name="角丸四角形 47"/>
            <p:cNvSpPr/>
            <p:nvPr/>
          </p:nvSpPr>
          <p:spPr bwMode="auto">
            <a:xfrm>
              <a:off x="8939884" y="2514388"/>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49" name="角丸四角形 48"/>
            <p:cNvSpPr/>
            <p:nvPr/>
          </p:nvSpPr>
          <p:spPr bwMode="auto">
            <a:xfrm>
              <a:off x="8939884" y="3047480"/>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プロダクション適用</a:t>
              </a:r>
            </a:p>
          </p:txBody>
        </p:sp>
        <p:sp>
          <p:nvSpPr>
            <p:cNvPr id="50" name="角丸四角形 49"/>
            <p:cNvSpPr/>
            <p:nvPr/>
          </p:nvSpPr>
          <p:spPr bwMode="auto">
            <a:xfrm>
              <a:off x="8939884" y="1981296"/>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ディシジョンテーブルファイルの</a:t>
              </a:r>
              <a:endParaRPr lang="en-US" altLang="ja-JP" sz="900" b="1" dirty="0">
                <a:solidFill>
                  <a:schemeClr val="tx1">
                    <a:lumMod val="50000"/>
                    <a:lumOff val="50000"/>
                  </a:schemeClr>
                </a:solidFill>
                <a:latin typeface="+mn-ea"/>
              </a:endParaRPr>
            </a:p>
            <a:p>
              <a:pPr algn="ctr"/>
              <a:r>
                <a:rPr lang="ja-JP" altLang="en-US" sz="900" b="1" dirty="0">
                  <a:solidFill>
                    <a:schemeClr val="tx1">
                      <a:lumMod val="50000"/>
                      <a:lumOff val="50000"/>
                    </a:schemeClr>
                  </a:solidFill>
                  <a:latin typeface="+mn-ea"/>
                </a:rPr>
                <a:t>アップロード</a:t>
              </a:r>
            </a:p>
          </p:txBody>
        </p:sp>
        <p:sp>
          <p:nvSpPr>
            <p:cNvPr id="51" name="角丸四角形 50"/>
            <p:cNvSpPr/>
            <p:nvPr/>
          </p:nvSpPr>
          <p:spPr bwMode="auto">
            <a:xfrm>
              <a:off x="8939884" y="3580572"/>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ログの追加 </a:t>
              </a:r>
              <a:r>
                <a:rPr lang="en-US" altLang="ja-JP" sz="900" b="1" dirty="0">
                  <a:solidFill>
                    <a:schemeClr val="tx1"/>
                  </a:solidFill>
                  <a:latin typeface="+mn-ea"/>
                </a:rPr>
                <a:t>※</a:t>
              </a:r>
              <a:r>
                <a:rPr lang="ja-JP" altLang="en-US" sz="900" b="1" dirty="0">
                  <a:solidFill>
                    <a:schemeClr val="tx1"/>
                  </a:solidFill>
                  <a:latin typeface="+mn-ea"/>
                </a:rPr>
                <a:t>監視対象で</a:t>
              </a:r>
              <a:r>
                <a:rPr lang="en-US" altLang="ja-JP" sz="900" b="1" dirty="0">
                  <a:solidFill>
                    <a:schemeClr val="tx1"/>
                  </a:solidFill>
                  <a:latin typeface="+mn-ea"/>
                </a:rPr>
                <a:t>echo</a:t>
              </a:r>
            </a:p>
          </p:txBody>
        </p:sp>
        <p:sp>
          <p:nvSpPr>
            <p:cNvPr id="52" name="角丸四角形 51"/>
            <p:cNvSpPr/>
            <p:nvPr/>
          </p:nvSpPr>
          <p:spPr bwMode="auto">
            <a:xfrm>
              <a:off x="8939884" y="411366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53" name="角丸四角形 52"/>
            <p:cNvSpPr/>
            <p:nvPr/>
          </p:nvSpPr>
          <p:spPr bwMode="auto">
            <a:xfrm>
              <a:off x="8939884" y="1448204"/>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ディシジョンテーブルファイル作成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3" name="図 2"/>
          <p:cNvPicPr>
            <a:picLocks noChangeAspect="1"/>
          </p:cNvPicPr>
          <p:nvPr/>
        </p:nvPicPr>
        <p:blipFill rotWithShape="1">
          <a:blip r:embed="rId3"/>
          <a:srcRect b="64181"/>
          <a:stretch/>
        </p:blipFill>
        <p:spPr>
          <a:xfrm>
            <a:off x="808871" y="3424213"/>
            <a:ext cx="5723379" cy="1084937"/>
          </a:xfrm>
          <a:prstGeom prst="rect">
            <a:avLst/>
          </a:prstGeom>
        </p:spPr>
      </p:pic>
      <p:pic>
        <p:nvPicPr>
          <p:cNvPr id="54" name="図 53"/>
          <p:cNvPicPr>
            <a:picLocks noChangeAspect="1"/>
          </p:cNvPicPr>
          <p:nvPr/>
        </p:nvPicPr>
        <p:blipFill rotWithShape="1">
          <a:blip r:embed="rId3"/>
          <a:srcRect t="52565" b="23661"/>
          <a:stretch/>
        </p:blipFill>
        <p:spPr>
          <a:xfrm>
            <a:off x="781781" y="5483380"/>
            <a:ext cx="5723379" cy="720100"/>
          </a:xfrm>
          <a:prstGeom prst="rect">
            <a:avLst/>
          </a:prstGeom>
        </p:spPr>
      </p:pic>
      <p:sp>
        <p:nvSpPr>
          <p:cNvPr id="19" name="正方形/長方形 18"/>
          <p:cNvSpPr/>
          <p:nvPr/>
        </p:nvSpPr>
        <p:spPr bwMode="auto">
          <a:xfrm>
            <a:off x="979020" y="4182180"/>
            <a:ext cx="229091" cy="208265"/>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0" name="正方形/長方形 19"/>
          <p:cNvSpPr/>
          <p:nvPr/>
        </p:nvSpPr>
        <p:spPr bwMode="auto">
          <a:xfrm>
            <a:off x="3092604" y="4178434"/>
            <a:ext cx="743547" cy="19019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pic>
        <p:nvPicPr>
          <p:cNvPr id="21" name="図 20"/>
          <p:cNvPicPr>
            <a:picLocks noChangeAspect="1"/>
          </p:cNvPicPr>
          <p:nvPr/>
        </p:nvPicPr>
        <p:blipFill>
          <a:blip r:embed="rId4"/>
          <a:stretch>
            <a:fillRect/>
          </a:stretch>
        </p:blipFill>
        <p:spPr>
          <a:xfrm>
            <a:off x="1045777" y="4492497"/>
            <a:ext cx="1404701" cy="1022233"/>
          </a:xfrm>
          <a:prstGeom prst="rect">
            <a:avLst/>
          </a:prstGeom>
        </p:spPr>
      </p:pic>
      <p:sp>
        <p:nvSpPr>
          <p:cNvPr id="22" name="正方形/長方形 21"/>
          <p:cNvSpPr/>
          <p:nvPr/>
        </p:nvSpPr>
        <p:spPr bwMode="auto">
          <a:xfrm>
            <a:off x="1189118" y="5235685"/>
            <a:ext cx="612000" cy="252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pic>
        <p:nvPicPr>
          <p:cNvPr id="23" name="図 22"/>
          <p:cNvPicPr>
            <a:picLocks noChangeAspect="1"/>
          </p:cNvPicPr>
          <p:nvPr/>
        </p:nvPicPr>
        <p:blipFill>
          <a:blip r:embed="rId5"/>
          <a:stretch>
            <a:fillRect/>
          </a:stretch>
        </p:blipFill>
        <p:spPr>
          <a:xfrm>
            <a:off x="2532583" y="4491835"/>
            <a:ext cx="1715985" cy="1008999"/>
          </a:xfrm>
          <a:prstGeom prst="rect">
            <a:avLst/>
          </a:prstGeom>
        </p:spPr>
      </p:pic>
      <p:sp>
        <p:nvSpPr>
          <p:cNvPr id="24" name="正方形/長方形 23"/>
          <p:cNvSpPr/>
          <p:nvPr/>
        </p:nvSpPr>
        <p:spPr bwMode="auto">
          <a:xfrm>
            <a:off x="3546722" y="5235685"/>
            <a:ext cx="612000" cy="252000"/>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25" name="正方形/長方形 24"/>
          <p:cNvSpPr/>
          <p:nvPr/>
        </p:nvSpPr>
        <p:spPr bwMode="auto">
          <a:xfrm>
            <a:off x="3911036" y="5944930"/>
            <a:ext cx="738414" cy="187656"/>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cxnSp>
        <p:nvCxnSpPr>
          <p:cNvPr id="38" name="直線矢印コネクタ 37"/>
          <p:cNvCxnSpPr>
            <a:stCxn id="22" idx="3"/>
            <a:endCxn id="24" idx="1"/>
          </p:cNvCxnSpPr>
          <p:nvPr/>
        </p:nvCxnSpPr>
        <p:spPr bwMode="auto">
          <a:xfrm>
            <a:off x="1801118" y="5361685"/>
            <a:ext cx="1745604" cy="0"/>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9" name="直線矢印コネクタ 38"/>
          <p:cNvCxnSpPr>
            <a:stCxn id="24" idx="2"/>
            <a:endCxn id="25" idx="0"/>
          </p:cNvCxnSpPr>
          <p:nvPr/>
        </p:nvCxnSpPr>
        <p:spPr bwMode="auto">
          <a:xfrm>
            <a:off x="3852722" y="5487685"/>
            <a:ext cx="427521" cy="457245"/>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角丸四角形 39"/>
          <p:cNvSpPr/>
          <p:nvPr/>
        </p:nvSpPr>
        <p:spPr bwMode="auto">
          <a:xfrm>
            <a:off x="4482864" y="3876581"/>
            <a:ext cx="3083306" cy="876751"/>
          </a:xfrm>
          <a:prstGeom prst="roundRect">
            <a:avLst>
              <a:gd name="adj" fmla="val 13311"/>
            </a:avLst>
          </a:pr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altLang="ja-JP" sz="1400" dirty="0">
              <a:latin typeface="+mn-ea"/>
            </a:endParaRPr>
          </a:p>
        </p:txBody>
      </p:sp>
      <p:sp>
        <p:nvSpPr>
          <p:cNvPr id="41" name="円形吹き出し 40"/>
          <p:cNvSpPr/>
          <p:nvPr/>
        </p:nvSpPr>
        <p:spPr bwMode="auto">
          <a:xfrm>
            <a:off x="4469450" y="3854021"/>
            <a:ext cx="360000" cy="360000"/>
          </a:xfrm>
          <a:prstGeom prst="wedgeEllipseCallout">
            <a:avLst>
              <a:gd name="adj1" fmla="val -284009"/>
              <a:gd name="adj2" fmla="val 72406"/>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a:solidFill>
                  <a:schemeClr val="bg1"/>
                </a:solidFill>
                <a:latin typeface="+mn-ea"/>
              </a:rPr>
              <a:t>１</a:t>
            </a:r>
          </a:p>
        </p:txBody>
      </p:sp>
      <p:sp>
        <p:nvSpPr>
          <p:cNvPr id="42" name="円形吹き出し 41"/>
          <p:cNvSpPr/>
          <p:nvPr/>
        </p:nvSpPr>
        <p:spPr bwMode="auto">
          <a:xfrm>
            <a:off x="1497658" y="4093530"/>
            <a:ext cx="360000" cy="360000"/>
          </a:xfrm>
          <a:prstGeom prst="wedgeEllipseCallout">
            <a:avLst>
              <a:gd name="adj1" fmla="val -152230"/>
              <a:gd name="adj2" fmla="val 2122"/>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43" name="角丸四角形 42"/>
          <p:cNvSpPr/>
          <p:nvPr/>
        </p:nvSpPr>
        <p:spPr bwMode="auto">
          <a:xfrm>
            <a:off x="4872968" y="5011020"/>
            <a:ext cx="2693202" cy="1298323"/>
          </a:xfrm>
          <a:prstGeom prst="roundRect">
            <a:avLst>
              <a:gd name="adj" fmla="val 10838"/>
            </a:avLst>
          </a:pr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ja-JP" altLang="en-US" sz="1400" dirty="0">
              <a:latin typeface="+mn-ea"/>
            </a:endParaRPr>
          </a:p>
        </p:txBody>
      </p:sp>
      <p:sp>
        <p:nvSpPr>
          <p:cNvPr id="44" name="円形吹き出し 43"/>
          <p:cNvSpPr/>
          <p:nvPr/>
        </p:nvSpPr>
        <p:spPr bwMode="auto">
          <a:xfrm>
            <a:off x="4872626" y="4994109"/>
            <a:ext cx="360000" cy="360000"/>
          </a:xfrm>
          <a:prstGeom prst="wedgeEllipseCallout">
            <a:avLst>
              <a:gd name="adj1" fmla="val -304028"/>
              <a:gd name="adj2" fmla="val 61530"/>
            </a:avLst>
          </a:prstGeom>
          <a:solidFill>
            <a:srgbClr val="FF0000"/>
          </a:solid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45" name="角丸四角形 44"/>
          <p:cNvSpPr/>
          <p:nvPr/>
        </p:nvSpPr>
        <p:spPr bwMode="auto">
          <a:xfrm>
            <a:off x="4725588" y="3960393"/>
            <a:ext cx="2666592" cy="707587"/>
          </a:xfrm>
          <a:prstGeom prst="roundRect">
            <a:avLst>
              <a:gd name="adj" fmla="val 10838"/>
            </a:avLst>
          </a:prstGeom>
          <a:noFill/>
          <a:ln w="3810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テストリクエストが正常に</a:t>
            </a:r>
            <a:endParaRPr lang="en-US" altLang="ja-JP" sz="1400" dirty="0">
              <a:latin typeface="+mn-ea"/>
            </a:endParaRPr>
          </a:p>
          <a:p>
            <a:pPr algn="ctr"/>
            <a:r>
              <a:rPr lang="ja-JP" altLang="en-US" sz="1400" dirty="0">
                <a:latin typeface="+mn-ea"/>
              </a:rPr>
              <a:t>ルールマッチングされた場合</a:t>
            </a:r>
            <a:endParaRPr lang="en-US" altLang="ja-JP" sz="1400" dirty="0">
              <a:latin typeface="+mn-ea"/>
            </a:endParaRPr>
          </a:p>
          <a:p>
            <a:pPr algn="ctr"/>
            <a:r>
              <a:rPr lang="ja-JP" altLang="en-US" sz="1400" dirty="0">
                <a:latin typeface="+mn-ea"/>
              </a:rPr>
              <a:t>「検証完了」と表示される</a:t>
            </a:r>
            <a:endParaRPr lang="en-US" altLang="ja-JP" sz="1400" dirty="0">
              <a:latin typeface="+mn-ea"/>
            </a:endParaRPr>
          </a:p>
        </p:txBody>
      </p:sp>
      <p:sp>
        <p:nvSpPr>
          <p:cNvPr id="46" name="角丸四角形 45"/>
          <p:cNvSpPr/>
          <p:nvPr/>
        </p:nvSpPr>
        <p:spPr bwMode="auto">
          <a:xfrm>
            <a:off x="4996011" y="5100452"/>
            <a:ext cx="2523288" cy="1146218"/>
          </a:xfrm>
          <a:prstGeom prst="roundRect">
            <a:avLst>
              <a:gd name="adj" fmla="val 10838"/>
            </a:avLst>
          </a:prstGeom>
          <a:noFill/>
          <a:ln w="3810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プロダクション環境の</a:t>
            </a:r>
            <a:endParaRPr lang="en-US" altLang="ja-JP" sz="1400" dirty="0">
              <a:latin typeface="+mn-ea"/>
            </a:endParaRPr>
          </a:p>
          <a:p>
            <a:pPr algn="ctr"/>
            <a:r>
              <a:rPr lang="ja-JP" altLang="en-US" sz="1400" dirty="0">
                <a:latin typeface="+mn-ea"/>
              </a:rPr>
              <a:t>運用ステータスが</a:t>
            </a:r>
            <a:endParaRPr lang="en-US" altLang="ja-JP" sz="1400" dirty="0">
              <a:latin typeface="+mn-ea"/>
            </a:endParaRPr>
          </a:p>
          <a:p>
            <a:pPr algn="ctr"/>
            <a:r>
              <a:rPr lang="ja-JP" altLang="en-US" sz="1400" dirty="0">
                <a:latin typeface="+mn-ea"/>
              </a:rPr>
              <a:t>「プロダクション適用完了」に遷移すると本番環境で使用が可能となる</a:t>
            </a:r>
          </a:p>
        </p:txBody>
      </p:sp>
    </p:spTree>
    <p:extLst>
      <p:ext uri="{BB962C8B-B14F-4D97-AF65-F5344CB8AC3E}">
        <p14:creationId xmlns:p14="http://schemas.microsoft.com/office/powerpoint/2010/main" val="3731489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6</a:t>
            </a:r>
            <a:r>
              <a:rPr kumimoji="1" lang="en-US" altLang="ja-JP" dirty="0"/>
              <a:t>.5</a:t>
            </a:r>
            <a:r>
              <a:rPr kumimoji="1" lang="ja-JP" altLang="en-US" dirty="0"/>
              <a:t>　</a:t>
            </a:r>
            <a:r>
              <a:rPr lang="ja-JP" altLang="en-US" dirty="0"/>
              <a:t>ログの追加 </a:t>
            </a:r>
            <a:r>
              <a:rPr lang="en-US" altLang="ja-JP" dirty="0"/>
              <a:t>※</a:t>
            </a:r>
            <a:r>
              <a:rPr lang="ja-JP" altLang="en-US" dirty="0"/>
              <a:t>監視対象で</a:t>
            </a:r>
            <a:r>
              <a:rPr lang="en-US" altLang="ja-JP" dirty="0"/>
              <a:t>echo</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ログを追加し、一連の設定を通しで実行する</a:t>
            </a:r>
            <a:endParaRPr lang="en-US" altLang="ja-JP" dirty="0"/>
          </a:p>
          <a:p>
            <a:pPr marL="522900" lvl="1" indent="-342900">
              <a:buFont typeface="+mj-ea"/>
              <a:buAutoNum type="circleNumDbPlain"/>
            </a:pPr>
            <a:r>
              <a:rPr lang="ja-JP" altLang="en-US" dirty="0"/>
              <a:t>前述</a:t>
            </a:r>
            <a:r>
              <a:rPr lang="en-US" altLang="ja-JP" dirty="0"/>
              <a:t>&lt;</a:t>
            </a:r>
            <a:r>
              <a:rPr lang="en-US" altLang="ja-JP" dirty="0">
                <a:hlinkClick r:id="rId2" action="ppaction://hlinksldjump"/>
              </a:rPr>
              <a:t>4.3</a:t>
            </a:r>
            <a:r>
              <a:rPr lang="ja-JP" altLang="en-US" dirty="0">
                <a:hlinkClick r:id="rId2" action="ppaction://hlinksldjump"/>
              </a:rPr>
              <a:t>　設定値のテスト　</a:t>
            </a:r>
            <a:r>
              <a:rPr lang="en-US" altLang="ja-JP" dirty="0">
                <a:hlinkClick r:id="rId2" action="ppaction://hlinksldjump"/>
              </a:rPr>
              <a:t>※</a:t>
            </a:r>
            <a:r>
              <a:rPr lang="ja-JP" altLang="en-US" dirty="0">
                <a:hlinkClick r:id="rId2" action="ppaction://hlinksldjump"/>
              </a:rPr>
              <a:t>アラート発報</a:t>
            </a:r>
            <a:r>
              <a:rPr lang="en-US" altLang="ja-JP" dirty="0"/>
              <a:t>&gt;</a:t>
            </a:r>
            <a:r>
              <a:rPr lang="ja-JP" altLang="en-US" dirty="0"/>
              <a:t>で動作確認のため追加したログから「</a:t>
            </a:r>
            <a:r>
              <a:rPr lang="en-US" altLang="ja-JP" dirty="0"/>
              <a:t>WARNING</a:t>
            </a:r>
            <a:r>
              <a:rPr lang="ja-JP" altLang="en-US" dirty="0"/>
              <a:t>」を含む行を削除する</a:t>
            </a:r>
            <a:endParaRPr kumimoji="1" lang="en-US" altLang="ja-JP" dirty="0"/>
          </a:p>
          <a:p>
            <a:pPr marL="522900" lvl="1" indent="-342900">
              <a:buFont typeface="+mj-ea"/>
              <a:buAutoNum type="circleNumDbPlain"/>
            </a:pPr>
            <a:r>
              <a:rPr kumimoji="1" lang="ja-JP" altLang="en-US" dirty="0"/>
              <a:t>「</a:t>
            </a:r>
            <a:r>
              <a:rPr kumimoji="1" lang="en-US" altLang="ja-JP" dirty="0"/>
              <a:t>test.log</a:t>
            </a:r>
            <a:r>
              <a:rPr kumimoji="1" lang="ja-JP" altLang="en-US" dirty="0"/>
              <a:t>」に「</a:t>
            </a:r>
            <a:r>
              <a:rPr kumimoji="1" lang="en-US" altLang="ja-JP" dirty="0"/>
              <a:t>WARNING</a:t>
            </a:r>
            <a:r>
              <a:rPr kumimoji="1" lang="ja-JP" altLang="en-US" dirty="0"/>
              <a:t>」を含む文字列を</a:t>
            </a:r>
            <a:r>
              <a:rPr kumimoji="1" lang="en-US" altLang="ja-JP" dirty="0"/>
              <a:t>echo</a:t>
            </a:r>
            <a:r>
              <a:rPr kumimoji="1" lang="ja-JP" altLang="en-US" dirty="0"/>
              <a:t>で追加する</a:t>
            </a:r>
            <a:endParaRPr kumimoji="1" lang="en-US" altLang="ja-JP" dirty="0"/>
          </a:p>
          <a:p>
            <a:pPr marL="522900" lvl="1" indent="-342900">
              <a:buFont typeface="+mj-ea"/>
              <a:buAutoNum type="circleNumDbPlain"/>
            </a:pPr>
            <a:r>
              <a:rPr lang="en-US" altLang="ja-JP" dirty="0"/>
              <a:t>Zabbix</a:t>
            </a:r>
            <a:r>
              <a:rPr lang="ja-JP" altLang="en-US" dirty="0"/>
              <a:t>のダッシュボードに「</a:t>
            </a:r>
            <a:r>
              <a:rPr lang="en-US" altLang="ja-JP" dirty="0"/>
              <a:t>WARNING</a:t>
            </a:r>
            <a:r>
              <a:rPr lang="ja-JP" altLang="en-US" dirty="0"/>
              <a:t> </a:t>
            </a:r>
            <a:r>
              <a:rPr lang="en-US" altLang="ja-JP" dirty="0"/>
              <a:t>log</a:t>
            </a:r>
            <a:r>
              <a:rPr lang="ja-JP" altLang="en-US" dirty="0"/>
              <a:t> </a:t>
            </a:r>
            <a:r>
              <a:rPr lang="en-US" altLang="ja-JP" dirty="0"/>
              <a:t>alert</a:t>
            </a:r>
            <a:r>
              <a:rPr lang="ja-JP" altLang="en-US" dirty="0"/>
              <a:t>」が上がっていることを確認する</a:t>
            </a:r>
            <a:endParaRPr kumimoji="1" lang="en-US" altLang="ja-JP" dirty="0"/>
          </a:p>
        </p:txBody>
      </p:sp>
      <p:grpSp>
        <p:nvGrpSpPr>
          <p:cNvPr id="16" name="グループ化 15"/>
          <p:cNvGrpSpPr/>
          <p:nvPr/>
        </p:nvGrpSpPr>
        <p:grpSpPr>
          <a:xfrm>
            <a:off x="8832380" y="1271926"/>
            <a:ext cx="2856566" cy="3419344"/>
            <a:chOff x="8832380" y="1271926"/>
            <a:chExt cx="2856566" cy="3419344"/>
          </a:xfrm>
        </p:grpSpPr>
        <p:sp>
          <p:nvSpPr>
            <p:cNvPr id="17" name="正方形/長方形 16"/>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角丸四角形 17"/>
            <p:cNvSpPr/>
            <p:nvPr/>
          </p:nvSpPr>
          <p:spPr bwMode="auto">
            <a:xfrm>
              <a:off x="8939884" y="2514388"/>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19" name="角丸四角形 18"/>
            <p:cNvSpPr/>
            <p:nvPr/>
          </p:nvSpPr>
          <p:spPr bwMode="auto">
            <a:xfrm>
              <a:off x="8939884" y="3047480"/>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20" name="角丸四角形 19"/>
            <p:cNvSpPr/>
            <p:nvPr/>
          </p:nvSpPr>
          <p:spPr bwMode="auto">
            <a:xfrm>
              <a:off x="8939884" y="1981296"/>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ディシジョンテーブルファイルの</a:t>
              </a:r>
              <a:endParaRPr lang="en-US" altLang="ja-JP" sz="900" b="1" dirty="0">
                <a:solidFill>
                  <a:schemeClr val="tx1">
                    <a:lumMod val="50000"/>
                    <a:lumOff val="50000"/>
                  </a:schemeClr>
                </a:solidFill>
                <a:latin typeface="+mn-ea"/>
              </a:endParaRPr>
            </a:p>
            <a:p>
              <a:pPr algn="ctr"/>
              <a:r>
                <a:rPr lang="ja-JP" altLang="en-US" sz="900" b="1" dirty="0">
                  <a:solidFill>
                    <a:schemeClr val="tx1">
                      <a:lumMod val="50000"/>
                      <a:lumOff val="50000"/>
                    </a:schemeClr>
                  </a:solidFill>
                  <a:latin typeface="+mn-ea"/>
                </a:rPr>
                <a:t>アップロード</a:t>
              </a:r>
            </a:p>
          </p:txBody>
        </p:sp>
        <p:sp>
          <p:nvSpPr>
            <p:cNvPr id="21" name="角丸四角形 20"/>
            <p:cNvSpPr/>
            <p:nvPr/>
          </p:nvSpPr>
          <p:spPr bwMode="auto">
            <a:xfrm>
              <a:off x="8939884" y="3580572"/>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ログの追加 </a:t>
              </a:r>
              <a:r>
                <a:rPr lang="en-US" altLang="ja-JP" sz="900" b="1" dirty="0">
                  <a:solidFill>
                    <a:srgbClr val="FF0000"/>
                  </a:solidFill>
                  <a:latin typeface="+mn-ea"/>
                </a:rPr>
                <a:t>※</a:t>
              </a:r>
              <a:r>
                <a:rPr lang="ja-JP" altLang="en-US" sz="900" b="1" dirty="0">
                  <a:solidFill>
                    <a:srgbClr val="FF0000"/>
                  </a:solidFill>
                  <a:latin typeface="+mn-ea"/>
                </a:rPr>
                <a:t>監視対象で</a:t>
              </a:r>
              <a:r>
                <a:rPr lang="en-US" altLang="ja-JP" sz="900" b="1" dirty="0">
                  <a:solidFill>
                    <a:srgbClr val="FF0000"/>
                  </a:solidFill>
                  <a:latin typeface="+mn-ea"/>
                </a:rPr>
                <a:t>echo</a:t>
              </a:r>
            </a:p>
          </p:txBody>
        </p:sp>
        <p:sp>
          <p:nvSpPr>
            <p:cNvPr id="22" name="角丸四角形 21"/>
            <p:cNvSpPr/>
            <p:nvPr/>
          </p:nvSpPr>
          <p:spPr bwMode="auto">
            <a:xfrm>
              <a:off x="8939884" y="4113666"/>
              <a:ext cx="2665393" cy="432000"/>
            </a:xfrm>
            <a:prstGeom prst="round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3" name="角丸四角形 22"/>
            <p:cNvSpPr/>
            <p:nvPr/>
          </p:nvSpPr>
          <p:spPr bwMode="auto">
            <a:xfrm>
              <a:off x="8939884" y="1448204"/>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ディシジョンテーブルファイル作成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40" name="図 39"/>
          <p:cNvPicPr>
            <a:picLocks noChangeAspect="1"/>
          </p:cNvPicPr>
          <p:nvPr/>
        </p:nvPicPr>
        <p:blipFill>
          <a:blip r:embed="rId3"/>
          <a:stretch>
            <a:fillRect/>
          </a:stretch>
        </p:blipFill>
        <p:spPr>
          <a:xfrm>
            <a:off x="811969" y="4293120"/>
            <a:ext cx="7695766" cy="956141"/>
          </a:xfrm>
          <a:prstGeom prst="rect">
            <a:avLst/>
          </a:prstGeom>
        </p:spPr>
      </p:pic>
      <p:sp>
        <p:nvSpPr>
          <p:cNvPr id="41" name="円形吹き出し 40"/>
          <p:cNvSpPr/>
          <p:nvPr/>
        </p:nvSpPr>
        <p:spPr bwMode="auto">
          <a:xfrm>
            <a:off x="7669358" y="4771190"/>
            <a:ext cx="360000" cy="360000"/>
          </a:xfrm>
          <a:prstGeom prst="wedgeEllipseCallout">
            <a:avLst>
              <a:gd name="adj1" fmla="val -136546"/>
              <a:gd name="adj2" fmla="val 3232"/>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44" name="角丸四角形 43"/>
          <p:cNvSpPr/>
          <p:nvPr/>
        </p:nvSpPr>
        <p:spPr bwMode="auto">
          <a:xfrm>
            <a:off x="1646162" y="4772465"/>
            <a:ext cx="5904820" cy="323658"/>
          </a:xfrm>
          <a:prstGeom prst="round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 name="角丸四角形 24"/>
          <p:cNvSpPr/>
          <p:nvPr/>
        </p:nvSpPr>
        <p:spPr bwMode="auto">
          <a:xfrm>
            <a:off x="777413" y="2492870"/>
            <a:ext cx="6480000" cy="1620000"/>
          </a:xfrm>
          <a:prstGeom prst="roundRect">
            <a:avLst>
              <a:gd name="adj" fmla="val 9696"/>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26" name="表 25"/>
          <p:cNvGraphicFramePr>
            <a:graphicFrameLocks noGrp="1"/>
          </p:cNvGraphicFramePr>
          <p:nvPr>
            <p:extLst>
              <p:ext uri="{D42A27DB-BD31-4B8C-83A1-F6EECF244321}">
                <p14:modId xmlns:p14="http://schemas.microsoft.com/office/powerpoint/2010/main" val="3309310837"/>
              </p:ext>
            </p:extLst>
          </p:nvPr>
        </p:nvGraphicFramePr>
        <p:xfrm>
          <a:off x="1011354" y="2589202"/>
          <a:ext cx="6120000" cy="1433436"/>
        </p:xfrm>
        <a:graphic>
          <a:graphicData uri="http://schemas.openxmlformats.org/drawingml/2006/table">
            <a:tbl>
              <a:tblPr firstRow="1" bandRow="1">
                <a:tableStyleId>{5C22544A-7EE6-4342-B048-85BDC9FD1C3A}</a:tableStyleId>
              </a:tblPr>
              <a:tblGrid>
                <a:gridCol w="6120000">
                  <a:extLst>
                    <a:ext uri="{9D8B030D-6E8A-4147-A177-3AD203B41FA5}">
                      <a16:colId xmlns:a16="http://schemas.microsoft.com/office/drawing/2014/main" val="2031014680"/>
                    </a:ext>
                  </a:extLst>
                </a:gridCol>
              </a:tblGrid>
              <a:tr h="389436">
                <a:tc>
                  <a:txBody>
                    <a:bodyPr/>
                    <a:lstStyle/>
                    <a:p>
                      <a:r>
                        <a:rPr kumimoji="1" lang="ja-JP" altLang="en-US" sz="1400" b="0" dirty="0">
                          <a:solidFill>
                            <a:schemeClr val="tx1"/>
                          </a:solidFill>
                          <a:latin typeface="+mn-lt"/>
                        </a:rPr>
                        <a:t>　「</a:t>
                      </a:r>
                      <a:r>
                        <a:rPr kumimoji="1" lang="en-US" altLang="ja-JP" sz="1400" b="0" dirty="0">
                          <a:solidFill>
                            <a:schemeClr val="tx1"/>
                          </a:solidFill>
                          <a:latin typeface="+mn-lt"/>
                        </a:rPr>
                        <a:t>/var/log/test_logs/test.log</a:t>
                      </a:r>
                      <a:r>
                        <a:rPr kumimoji="1" lang="ja-JP" altLang="en-US" sz="1400" b="0" dirty="0">
                          <a:solidFill>
                            <a:schemeClr val="tx1"/>
                          </a:solidFill>
                          <a:latin typeface="+mn-lt"/>
                        </a:rPr>
                        <a:t>」にログを追加</a:t>
                      </a:r>
                    </a:p>
                  </a:txBody>
                  <a:tcPr anchor="ctr">
                    <a:solidFill>
                      <a:schemeClr val="bg1"/>
                    </a:solidFill>
                  </a:tcPr>
                </a:tc>
                <a:extLst>
                  <a:ext uri="{0D108BD9-81ED-4DB2-BD59-A6C34878D82A}">
                    <a16:rowId xmlns:a16="http://schemas.microsoft.com/office/drawing/2014/main" val="2131755815"/>
                  </a:ext>
                </a:extLst>
              </a:tr>
              <a:tr h="10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latin typeface="+mn-lt"/>
                        </a:rPr>
                        <a:t>echo "[2020-01-01 01:02:03] </a:t>
                      </a:r>
                      <a:r>
                        <a:rPr kumimoji="1" lang="en-US" altLang="ja-JP" sz="1400" dirty="0">
                          <a:solidFill>
                            <a:schemeClr val="bg1"/>
                          </a:solidFill>
                          <a:latin typeface="+mn-lt"/>
                        </a:rPr>
                        <a:t>INFO: DB</a:t>
                      </a:r>
                      <a:r>
                        <a:rPr kumimoji="1" lang="ja-JP" altLang="en-US" sz="1400" dirty="0">
                          <a:solidFill>
                            <a:schemeClr val="bg1"/>
                          </a:solidFill>
                          <a:latin typeface="+mn-lt"/>
                        </a:rPr>
                        <a:t>接続</a:t>
                      </a:r>
                      <a:r>
                        <a:rPr kumimoji="1" lang="en-US" altLang="ja-JP" sz="1400" b="0" dirty="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latin typeface="+mn-lt"/>
                        </a:rPr>
                        <a:t>echo "[2020-01-01 01:02:03] </a:t>
                      </a:r>
                      <a:r>
                        <a:rPr kumimoji="1" lang="en-US" altLang="ja-JP" sz="1400" dirty="0">
                          <a:solidFill>
                            <a:schemeClr val="bg1"/>
                          </a:solidFill>
                          <a:latin typeface="+mn-lt"/>
                        </a:rPr>
                        <a:t>INFO: DB</a:t>
                      </a:r>
                      <a:r>
                        <a:rPr kumimoji="1" lang="ja-JP" altLang="en-US" sz="1400" dirty="0">
                          <a:solidFill>
                            <a:schemeClr val="bg1"/>
                          </a:solidFill>
                          <a:latin typeface="+mn-lt"/>
                        </a:rPr>
                        <a:t>接続</a:t>
                      </a:r>
                      <a:r>
                        <a:rPr kumimoji="1" lang="en-US" altLang="ja-JP" sz="1400" b="0" dirty="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latin typeface="+mn-lt"/>
                        </a:rPr>
                        <a:t>echo "[2020-01-01 01:02:03] </a:t>
                      </a:r>
                      <a:r>
                        <a:rPr kumimoji="1" lang="en-US" altLang="ja-JP" sz="1400" dirty="0">
                          <a:solidFill>
                            <a:schemeClr val="bg1"/>
                          </a:solidFill>
                          <a:latin typeface="+mn-lt"/>
                        </a:rPr>
                        <a:t>INFO: DB</a:t>
                      </a:r>
                      <a:r>
                        <a:rPr kumimoji="1" lang="ja-JP" altLang="en-US" sz="1400" dirty="0">
                          <a:solidFill>
                            <a:schemeClr val="bg1"/>
                          </a:solidFill>
                          <a:latin typeface="+mn-lt"/>
                        </a:rPr>
                        <a:t>接続</a:t>
                      </a:r>
                      <a:r>
                        <a:rPr kumimoji="1" lang="en-US" altLang="ja-JP" sz="1400" b="0" dirty="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latin typeface="+mn-lt"/>
                        </a:rPr>
                        <a:t>echo “[2020-01-01 01:02:03] WARNING</a:t>
                      </a:r>
                      <a:r>
                        <a:rPr kumimoji="1" lang="en-US" altLang="ja-JP" sz="1400" dirty="0">
                          <a:solidFill>
                            <a:schemeClr val="bg1"/>
                          </a:solidFill>
                          <a:latin typeface="+mn-lt"/>
                        </a:rPr>
                        <a:t>: </a:t>
                      </a:r>
                      <a:r>
                        <a:rPr kumimoji="1" lang="ja-JP" altLang="en-US" sz="1400" dirty="0">
                          <a:solidFill>
                            <a:schemeClr val="bg1"/>
                          </a:solidFill>
                          <a:latin typeface="+mn-lt"/>
                        </a:rPr>
                        <a:t>接続失敗</a:t>
                      </a:r>
                      <a:r>
                        <a:rPr kumimoji="1" lang="en-US" altLang="ja-JP" sz="1400" b="0" dirty="0">
                          <a:solidFill>
                            <a:schemeClr val="bg1"/>
                          </a:solidFill>
                          <a:latin typeface="+mn-lt"/>
                        </a:rPr>
                        <a:t>" &gt;&gt; test.log</a:t>
                      </a:r>
                    </a:p>
                  </a:txBody>
                  <a:tcPr anchor="ctr">
                    <a:solidFill>
                      <a:schemeClr val="tx1"/>
                    </a:solidFill>
                  </a:tcPr>
                </a:tc>
                <a:extLst>
                  <a:ext uri="{0D108BD9-81ED-4DB2-BD59-A6C34878D82A}">
                    <a16:rowId xmlns:a16="http://schemas.microsoft.com/office/drawing/2014/main" val="345772336"/>
                  </a:ext>
                </a:extLst>
              </a:tr>
            </a:tbl>
          </a:graphicData>
        </a:graphic>
      </p:graphicFrame>
      <p:sp>
        <p:nvSpPr>
          <p:cNvPr id="38" name="楕円 37"/>
          <p:cNvSpPr/>
          <p:nvPr/>
        </p:nvSpPr>
        <p:spPr bwMode="auto">
          <a:xfrm>
            <a:off x="767260" y="2486325"/>
            <a:ext cx="360000" cy="360000"/>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graphicFrame>
        <p:nvGraphicFramePr>
          <p:cNvPr id="27" name="表 26"/>
          <p:cNvGraphicFramePr>
            <a:graphicFrameLocks noGrp="1"/>
          </p:cNvGraphicFramePr>
          <p:nvPr>
            <p:extLst>
              <p:ext uri="{D42A27DB-BD31-4B8C-83A1-F6EECF244321}">
                <p14:modId xmlns:p14="http://schemas.microsoft.com/office/powerpoint/2010/main" val="833851808"/>
              </p:ext>
            </p:extLst>
          </p:nvPr>
        </p:nvGraphicFramePr>
        <p:xfrm>
          <a:off x="811969" y="5425820"/>
          <a:ext cx="10876977" cy="900000"/>
        </p:xfrm>
        <a:graphic>
          <a:graphicData uri="http://schemas.openxmlformats.org/drawingml/2006/table">
            <a:tbl>
              <a:tblPr firstRow="1" bandRow="1">
                <a:tableStyleId>{5C22544A-7EE6-4342-B048-85BDC9FD1C3A}</a:tableStyleId>
              </a:tblPr>
              <a:tblGrid>
                <a:gridCol w="243331">
                  <a:extLst>
                    <a:ext uri="{9D8B030D-6E8A-4147-A177-3AD203B41FA5}">
                      <a16:colId xmlns:a16="http://schemas.microsoft.com/office/drawing/2014/main" val="2080567992"/>
                    </a:ext>
                  </a:extLst>
                </a:gridCol>
                <a:gridCol w="10633646">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4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ディシジョンテーブルを用いて</a:t>
                      </a:r>
                      <a:r>
                        <a:rPr kumimoji="1" lang="en-US" altLang="ja-JP" sz="1300" dirty="0">
                          <a:latin typeface="+mn-lt"/>
                        </a:rPr>
                        <a:t>OASE</a:t>
                      </a:r>
                      <a:r>
                        <a:rPr kumimoji="1" lang="ja-JP" altLang="en-US" sz="1300" dirty="0" err="1">
                          <a:latin typeface="+mn-lt"/>
                        </a:rPr>
                        <a:t>へ登</a:t>
                      </a:r>
                      <a:r>
                        <a:rPr kumimoji="1" lang="ja-JP" altLang="en-US" sz="1300" dirty="0">
                          <a:latin typeface="+mn-lt"/>
                        </a:rPr>
                        <a:t>録した条件「監視対象（ホスト）</a:t>
                      </a:r>
                      <a:r>
                        <a:rPr kumimoji="1" lang="en-US" altLang="ja-JP" sz="1300" dirty="0">
                          <a:latin typeface="+mn-lt"/>
                        </a:rPr>
                        <a:t>”Zabbix</a:t>
                      </a:r>
                      <a:r>
                        <a:rPr kumimoji="1" lang="ja-JP" altLang="en-US" sz="1300" dirty="0">
                          <a:latin typeface="+mn-lt"/>
                        </a:rPr>
                        <a:t> </a:t>
                      </a:r>
                      <a:r>
                        <a:rPr kumimoji="1" lang="en-US" altLang="ja-JP" sz="1300" dirty="0">
                          <a:latin typeface="+mn-lt"/>
                        </a:rPr>
                        <a:t>server”</a:t>
                      </a:r>
                      <a:r>
                        <a:rPr kumimoji="1" lang="ja-JP" altLang="en-US" sz="1300" dirty="0">
                          <a:latin typeface="+mn-lt"/>
                        </a:rPr>
                        <a:t>にトリガー名</a:t>
                      </a:r>
                      <a:r>
                        <a:rPr kumimoji="1" lang="en-US" altLang="ja-JP" sz="1300" dirty="0">
                          <a:latin typeface="+mn-lt"/>
                        </a:rPr>
                        <a:t>”WARNING”</a:t>
                      </a:r>
                      <a:r>
                        <a:rPr kumimoji="1" lang="ja-JP" altLang="en-US" sz="1300" dirty="0">
                          <a:latin typeface="+mn-lt"/>
                        </a:rPr>
                        <a:t>を含むアラートが上がった場合」に合致するため、ディシジョンテーブルファイルで登録した内容のアクションが実行されます。</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588847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6</a:t>
            </a:r>
            <a:r>
              <a:rPr kumimoji="1" lang="en-US" altLang="ja-JP" dirty="0"/>
              <a:t>.6</a:t>
            </a:r>
            <a:r>
              <a:rPr kumimoji="1" lang="ja-JP" altLang="en-US" dirty="0"/>
              <a:t>　</a:t>
            </a:r>
            <a:r>
              <a:rPr lang="ja-JP" altLang="en-US" dirty="0"/>
              <a:t>アクション実行結果の確認</a:t>
            </a:r>
            <a:r>
              <a:rPr lang="en-US" altLang="ja-JP" dirty="0"/>
              <a:t>(1/2)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各種画面を確認する</a:t>
            </a:r>
            <a:endParaRPr lang="en-US" altLang="ja-JP" dirty="0"/>
          </a:p>
          <a:p>
            <a:pPr marL="522900" lvl="1" indent="-342900">
              <a:buFont typeface="+mj-ea"/>
              <a:buAutoNum type="circleNumDbPlain"/>
            </a:pPr>
            <a:r>
              <a:rPr lang="en-US" altLang="ja-JP" dirty="0"/>
              <a:t>OASE</a:t>
            </a:r>
            <a:r>
              <a:rPr lang="ja-JP" altLang="en-US" dirty="0"/>
              <a:t>の「リクエスト履歴」画面に該当のディシジョンテーブル名が上がっていることを確認する</a:t>
            </a:r>
          </a:p>
          <a:p>
            <a:pPr marL="522900" lvl="1" indent="-342900">
              <a:buFont typeface="+mj-ea"/>
              <a:buAutoNum type="circleNumDbPlain"/>
            </a:pPr>
            <a:r>
              <a:rPr lang="en-US" altLang="ja-JP" dirty="0"/>
              <a:t>OASE</a:t>
            </a:r>
            <a:r>
              <a:rPr lang="ja-JP" altLang="en-US" dirty="0"/>
              <a:t>の「アクション履歴」画面に該当のディシジョンテーブル名が上がっていることを確認する</a:t>
            </a:r>
            <a:endParaRPr lang="en-US" altLang="ja-JP" dirty="0"/>
          </a:p>
          <a:p>
            <a:pPr marL="0" indent="0">
              <a:buNone/>
            </a:pPr>
            <a:endParaRPr lang="ja-JP" altLang="en-US" dirty="0"/>
          </a:p>
        </p:txBody>
      </p:sp>
      <p:grpSp>
        <p:nvGrpSpPr>
          <p:cNvPr id="15" name="グループ化 14"/>
          <p:cNvGrpSpPr/>
          <p:nvPr/>
        </p:nvGrpSpPr>
        <p:grpSpPr>
          <a:xfrm>
            <a:off x="8832380" y="1271926"/>
            <a:ext cx="2856566" cy="3419344"/>
            <a:chOff x="8832380" y="1271926"/>
            <a:chExt cx="2856566" cy="3419344"/>
          </a:xfrm>
        </p:grpSpPr>
        <p:sp>
          <p:nvSpPr>
            <p:cNvPr id="16" name="正方形/長方形 15"/>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 name="角丸四角形 16"/>
            <p:cNvSpPr/>
            <p:nvPr/>
          </p:nvSpPr>
          <p:spPr bwMode="auto">
            <a:xfrm>
              <a:off x="8939884" y="2514388"/>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18" name="角丸四角形 17"/>
            <p:cNvSpPr/>
            <p:nvPr/>
          </p:nvSpPr>
          <p:spPr bwMode="auto">
            <a:xfrm>
              <a:off x="8939884" y="3047480"/>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19" name="角丸四角形 18"/>
            <p:cNvSpPr/>
            <p:nvPr/>
          </p:nvSpPr>
          <p:spPr bwMode="auto">
            <a:xfrm>
              <a:off x="8939884" y="1981296"/>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ディシジョンテーブルファイルの</a:t>
              </a:r>
              <a:endParaRPr lang="en-US" altLang="ja-JP" sz="900" b="1" dirty="0">
                <a:solidFill>
                  <a:schemeClr val="tx1">
                    <a:lumMod val="50000"/>
                    <a:lumOff val="50000"/>
                  </a:schemeClr>
                </a:solidFill>
                <a:latin typeface="+mn-ea"/>
              </a:endParaRPr>
            </a:p>
            <a:p>
              <a:pPr algn="ctr"/>
              <a:r>
                <a:rPr lang="ja-JP" altLang="en-US" sz="900" b="1" dirty="0">
                  <a:solidFill>
                    <a:schemeClr val="tx1">
                      <a:lumMod val="50000"/>
                      <a:lumOff val="50000"/>
                    </a:schemeClr>
                  </a:solidFill>
                  <a:latin typeface="+mn-ea"/>
                </a:rPr>
                <a:t>アップロード</a:t>
              </a:r>
            </a:p>
          </p:txBody>
        </p:sp>
        <p:sp>
          <p:nvSpPr>
            <p:cNvPr id="20" name="角丸四角形 19"/>
            <p:cNvSpPr/>
            <p:nvPr/>
          </p:nvSpPr>
          <p:spPr bwMode="auto">
            <a:xfrm>
              <a:off x="8939884" y="3580572"/>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ログの追加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監視対象で</a:t>
              </a:r>
              <a:r>
                <a:rPr lang="en-US" altLang="ja-JP" sz="900" b="1" dirty="0">
                  <a:solidFill>
                    <a:schemeClr val="tx1">
                      <a:lumMod val="50000"/>
                      <a:lumOff val="50000"/>
                    </a:schemeClr>
                  </a:solidFill>
                  <a:latin typeface="+mn-ea"/>
                </a:rPr>
                <a:t>echo</a:t>
              </a:r>
            </a:p>
          </p:txBody>
        </p:sp>
        <p:sp>
          <p:nvSpPr>
            <p:cNvPr id="21" name="角丸四角形 20"/>
            <p:cNvSpPr/>
            <p:nvPr/>
          </p:nvSpPr>
          <p:spPr bwMode="auto">
            <a:xfrm>
              <a:off x="8939884" y="4113666"/>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22" name="角丸四角形 21"/>
            <p:cNvSpPr/>
            <p:nvPr/>
          </p:nvSpPr>
          <p:spPr bwMode="auto">
            <a:xfrm>
              <a:off x="8939884" y="1448204"/>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ディシジョンテーブルファイル作成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2" name="図 1"/>
          <p:cNvPicPr>
            <a:picLocks noChangeAspect="1"/>
          </p:cNvPicPr>
          <p:nvPr/>
        </p:nvPicPr>
        <p:blipFill>
          <a:blip r:embed="rId2"/>
          <a:stretch>
            <a:fillRect/>
          </a:stretch>
        </p:blipFill>
        <p:spPr>
          <a:xfrm>
            <a:off x="767260" y="2708477"/>
            <a:ext cx="7633060" cy="1671037"/>
          </a:xfrm>
          <a:prstGeom prst="rect">
            <a:avLst/>
          </a:prstGeom>
        </p:spPr>
      </p:pic>
      <p:pic>
        <p:nvPicPr>
          <p:cNvPr id="3" name="図 2"/>
          <p:cNvPicPr>
            <a:picLocks noChangeAspect="1"/>
          </p:cNvPicPr>
          <p:nvPr/>
        </p:nvPicPr>
        <p:blipFill>
          <a:blip r:embed="rId3"/>
          <a:stretch>
            <a:fillRect/>
          </a:stretch>
        </p:blipFill>
        <p:spPr>
          <a:xfrm>
            <a:off x="767260" y="4653170"/>
            <a:ext cx="7633060" cy="1384573"/>
          </a:xfrm>
          <a:prstGeom prst="rect">
            <a:avLst/>
          </a:prstGeom>
        </p:spPr>
      </p:pic>
      <p:sp>
        <p:nvSpPr>
          <p:cNvPr id="25" name="角丸四角形 24"/>
          <p:cNvSpPr/>
          <p:nvPr/>
        </p:nvSpPr>
        <p:spPr bwMode="auto">
          <a:xfrm>
            <a:off x="767260" y="3714595"/>
            <a:ext cx="7489040" cy="286382"/>
          </a:xfrm>
          <a:prstGeom prst="round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 name="角丸四角形 36"/>
          <p:cNvSpPr/>
          <p:nvPr/>
        </p:nvSpPr>
        <p:spPr bwMode="auto">
          <a:xfrm>
            <a:off x="767260" y="5670588"/>
            <a:ext cx="7489040" cy="286382"/>
          </a:xfrm>
          <a:prstGeom prst="round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23" name="表 22"/>
          <p:cNvGraphicFramePr>
            <a:graphicFrameLocks noGrp="1"/>
          </p:cNvGraphicFramePr>
          <p:nvPr>
            <p:extLst>
              <p:ext uri="{D42A27DB-BD31-4B8C-83A1-F6EECF244321}">
                <p14:modId xmlns:p14="http://schemas.microsoft.com/office/powerpoint/2010/main" val="1156222763"/>
              </p:ext>
            </p:extLst>
          </p:nvPr>
        </p:nvGraphicFramePr>
        <p:xfrm>
          <a:off x="8770485" y="4915019"/>
          <a:ext cx="2925285"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717005">
                  <a:extLst>
                    <a:ext uri="{9D8B030D-6E8A-4147-A177-3AD203B41FA5}">
                      <a16:colId xmlns:a16="http://schemas.microsoft.com/office/drawing/2014/main" val="511074567"/>
                    </a:ext>
                  </a:extLst>
                </a:gridCol>
              </a:tblGrid>
              <a:tr h="360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0819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ディシジョンテーブルファイル「</a:t>
                      </a:r>
                      <a:r>
                        <a:rPr kumimoji="1" lang="en-US" altLang="ja-JP" sz="1300" dirty="0" err="1">
                          <a:latin typeface="+mn-lt"/>
                        </a:rPr>
                        <a:t>warning_test</a:t>
                      </a:r>
                      <a:r>
                        <a:rPr kumimoji="1" lang="ja-JP" altLang="en-US" sz="1300" dirty="0">
                          <a:latin typeface="+mn-lt"/>
                        </a:rPr>
                        <a:t>」で設定したアクションが実行されます。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836074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6</a:t>
            </a:r>
            <a:r>
              <a:rPr kumimoji="1" lang="en-US" altLang="ja-JP" dirty="0"/>
              <a:t>.6</a:t>
            </a:r>
            <a:r>
              <a:rPr kumimoji="1" lang="ja-JP" altLang="en-US" dirty="0"/>
              <a:t>　</a:t>
            </a:r>
            <a:r>
              <a:rPr lang="ja-JP" altLang="en-US" dirty="0"/>
              <a:t>アクション実行結果の確認</a:t>
            </a:r>
            <a:r>
              <a:rPr lang="en-US" altLang="ja-JP" dirty="0"/>
              <a:t>(2/2)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アクション実行結果を確認する</a:t>
            </a:r>
          </a:p>
          <a:p>
            <a:pPr lvl="1"/>
            <a:r>
              <a:rPr lang="ja-JP" altLang="en-US" dirty="0"/>
              <a:t>前述した</a:t>
            </a:r>
            <a:r>
              <a:rPr lang="en-US" altLang="ja-JP" dirty="0"/>
              <a:t>&lt;</a:t>
            </a:r>
            <a:r>
              <a:rPr lang="en-US" altLang="ja-JP" dirty="0">
                <a:hlinkClick r:id="rId2" action="ppaction://hlinksldjump"/>
              </a:rPr>
              <a:t>5.1</a:t>
            </a:r>
            <a:r>
              <a:rPr lang="ja-JP" altLang="en-US" dirty="0">
                <a:hlinkClick r:id="rId2" action="ppaction://hlinksldjump"/>
              </a:rPr>
              <a:t>　アクション設定　</a:t>
            </a:r>
            <a:r>
              <a:rPr lang="en-US" altLang="ja-JP" dirty="0">
                <a:hlinkClick r:id="rId2" action="ppaction://hlinksldjump"/>
              </a:rPr>
              <a:t>※</a:t>
            </a:r>
            <a:r>
              <a:rPr lang="ja-JP" altLang="en-US" dirty="0">
                <a:hlinkClick r:id="rId2" action="ppaction://hlinksldjump"/>
              </a:rPr>
              <a:t>メールドライバ</a:t>
            </a:r>
            <a:r>
              <a:rPr lang="en-US" altLang="ja-JP" dirty="0"/>
              <a:t>&gt;</a:t>
            </a:r>
            <a:r>
              <a:rPr lang="ja-JP" altLang="en-US" dirty="0"/>
              <a:t>で設定した件名・本文のメールが届いていることを確認する</a:t>
            </a:r>
            <a:br>
              <a:rPr lang="en-US" altLang="ja-JP" dirty="0"/>
            </a:br>
            <a:endParaRPr lang="en-US" altLang="ja-JP" dirty="0"/>
          </a:p>
        </p:txBody>
      </p:sp>
      <p:grpSp>
        <p:nvGrpSpPr>
          <p:cNvPr id="17" name="グループ化 16"/>
          <p:cNvGrpSpPr/>
          <p:nvPr/>
        </p:nvGrpSpPr>
        <p:grpSpPr>
          <a:xfrm>
            <a:off x="8832380" y="1271926"/>
            <a:ext cx="2856566" cy="3419344"/>
            <a:chOff x="8832380" y="1271926"/>
            <a:chExt cx="2856566" cy="3419344"/>
          </a:xfrm>
        </p:grpSpPr>
        <p:sp>
          <p:nvSpPr>
            <p:cNvPr id="18" name="正方形/長方形 17"/>
            <p:cNvSpPr/>
            <p:nvPr/>
          </p:nvSpPr>
          <p:spPr bwMode="auto">
            <a:xfrm>
              <a:off x="8832380" y="1271926"/>
              <a:ext cx="2856566" cy="3419344"/>
            </a:xfrm>
            <a:prstGeom prst="rect">
              <a:avLst/>
            </a:prstGeom>
            <a:solidFill>
              <a:srgbClr val="0A3368"/>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角丸四角形 18"/>
            <p:cNvSpPr/>
            <p:nvPr/>
          </p:nvSpPr>
          <p:spPr bwMode="auto">
            <a:xfrm>
              <a:off x="8939884" y="2514388"/>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20" name="角丸四角形 19"/>
            <p:cNvSpPr/>
            <p:nvPr/>
          </p:nvSpPr>
          <p:spPr bwMode="auto">
            <a:xfrm>
              <a:off x="8939884" y="3047480"/>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21" name="角丸四角形 20"/>
            <p:cNvSpPr/>
            <p:nvPr/>
          </p:nvSpPr>
          <p:spPr bwMode="auto">
            <a:xfrm>
              <a:off x="8939884" y="1981296"/>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ディシジョンテーブルファイルの</a:t>
              </a:r>
              <a:endParaRPr lang="en-US" altLang="ja-JP" sz="900" b="1" dirty="0">
                <a:solidFill>
                  <a:schemeClr val="tx1">
                    <a:lumMod val="50000"/>
                    <a:lumOff val="50000"/>
                  </a:schemeClr>
                </a:solidFill>
                <a:latin typeface="+mn-ea"/>
              </a:endParaRPr>
            </a:p>
            <a:p>
              <a:pPr algn="ctr"/>
              <a:r>
                <a:rPr lang="ja-JP" altLang="en-US" sz="900" b="1" dirty="0">
                  <a:solidFill>
                    <a:schemeClr val="tx1">
                      <a:lumMod val="50000"/>
                      <a:lumOff val="50000"/>
                    </a:schemeClr>
                  </a:solidFill>
                  <a:latin typeface="+mn-ea"/>
                </a:rPr>
                <a:t>アップロード</a:t>
              </a:r>
            </a:p>
          </p:txBody>
        </p:sp>
        <p:sp>
          <p:nvSpPr>
            <p:cNvPr id="22" name="角丸四角形 21"/>
            <p:cNvSpPr/>
            <p:nvPr/>
          </p:nvSpPr>
          <p:spPr bwMode="auto">
            <a:xfrm>
              <a:off x="8939884" y="3580572"/>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ログの追加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監視対象で</a:t>
              </a:r>
              <a:r>
                <a:rPr lang="en-US" altLang="ja-JP" sz="900" b="1" dirty="0">
                  <a:solidFill>
                    <a:schemeClr val="tx1">
                      <a:lumMod val="50000"/>
                      <a:lumOff val="50000"/>
                    </a:schemeClr>
                  </a:solidFill>
                  <a:latin typeface="+mn-ea"/>
                </a:rPr>
                <a:t>echo</a:t>
              </a:r>
            </a:p>
          </p:txBody>
        </p:sp>
        <p:sp>
          <p:nvSpPr>
            <p:cNvPr id="23" name="角丸四角形 22"/>
            <p:cNvSpPr/>
            <p:nvPr/>
          </p:nvSpPr>
          <p:spPr bwMode="auto">
            <a:xfrm>
              <a:off x="8939884" y="4113666"/>
              <a:ext cx="2665393" cy="432000"/>
            </a:xfrm>
            <a:prstGeom prst="roundRect">
              <a:avLst/>
            </a:prstGeom>
            <a:solidFill>
              <a:schemeClr val="accent2">
                <a:lumMod val="20000"/>
                <a:lumOff val="80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24" name="角丸四角形 23"/>
            <p:cNvSpPr/>
            <p:nvPr/>
          </p:nvSpPr>
          <p:spPr bwMode="auto">
            <a:xfrm>
              <a:off x="8939884" y="1448204"/>
              <a:ext cx="2665393" cy="432000"/>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ディシジョンテーブルファイル作成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graphicFrame>
        <p:nvGraphicFramePr>
          <p:cNvPr id="38" name="表 37"/>
          <p:cNvGraphicFramePr>
            <a:graphicFrameLocks noGrp="1"/>
          </p:cNvGraphicFramePr>
          <p:nvPr>
            <p:extLst>
              <p:ext uri="{D42A27DB-BD31-4B8C-83A1-F6EECF244321}">
                <p14:modId xmlns:p14="http://schemas.microsoft.com/office/powerpoint/2010/main" val="2543495387"/>
              </p:ext>
            </p:extLst>
          </p:nvPr>
        </p:nvGraphicFramePr>
        <p:xfrm>
          <a:off x="6456050" y="4930940"/>
          <a:ext cx="5239720" cy="1389510"/>
        </p:xfrm>
        <a:graphic>
          <a:graphicData uri="http://schemas.openxmlformats.org/drawingml/2006/table">
            <a:tbl>
              <a:tblPr firstRow="1" bandRow="1">
                <a:tableStyleId>{5C22544A-7EE6-4342-B048-85BDC9FD1C3A}</a:tableStyleId>
              </a:tblPr>
              <a:tblGrid>
                <a:gridCol w="258043">
                  <a:extLst>
                    <a:ext uri="{9D8B030D-6E8A-4147-A177-3AD203B41FA5}">
                      <a16:colId xmlns:a16="http://schemas.microsoft.com/office/drawing/2014/main" val="2080567992"/>
                    </a:ext>
                  </a:extLst>
                </a:gridCol>
                <a:gridCol w="4981677">
                  <a:extLst>
                    <a:ext uri="{9D8B030D-6E8A-4147-A177-3AD203B41FA5}">
                      <a16:colId xmlns:a16="http://schemas.microsoft.com/office/drawing/2014/main" val="511074567"/>
                    </a:ext>
                  </a:extLst>
                </a:gridCol>
              </a:tblGrid>
              <a:tr h="16189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9995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a:latin typeface="+mn-lt"/>
                        </a:rPr>
                        <a:t>以上の設定により、「監視アダプタ（</a:t>
                      </a:r>
                      <a:r>
                        <a:rPr kumimoji="1" lang="en-US" altLang="ja-JP" sz="1300" dirty="0">
                          <a:latin typeface="+mn-lt"/>
                        </a:rPr>
                        <a:t>Zabbix</a:t>
                      </a:r>
                      <a:r>
                        <a:rPr kumimoji="1" lang="ja-JP" altLang="en-US" sz="1300" dirty="0">
                          <a:latin typeface="+mn-lt"/>
                        </a:rPr>
                        <a:t>アダプタ）」から「アクションの実行（メールドライバ）」まで一連の作業が実行されました。</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8" name="図 7"/>
          <p:cNvPicPr>
            <a:picLocks noChangeAspect="1"/>
          </p:cNvPicPr>
          <p:nvPr/>
        </p:nvPicPr>
        <p:blipFill>
          <a:blip r:embed="rId3"/>
          <a:stretch>
            <a:fillRect/>
          </a:stretch>
        </p:blipFill>
        <p:spPr>
          <a:xfrm>
            <a:off x="695250" y="1880204"/>
            <a:ext cx="5127180" cy="4438273"/>
          </a:xfrm>
          <a:prstGeom prst="rect">
            <a:avLst/>
          </a:prstGeom>
        </p:spPr>
      </p:pic>
    </p:spTree>
    <p:extLst>
      <p:ext uri="{BB962C8B-B14F-4D97-AF65-F5344CB8AC3E}">
        <p14:creationId xmlns:p14="http://schemas.microsoft.com/office/powerpoint/2010/main" val="453305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A</a:t>
            </a:r>
            <a:r>
              <a:rPr kumimoji="1" lang="ja-JP" altLang="en-US" dirty="0"/>
              <a:t>　付録</a:t>
            </a:r>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48632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(1/6)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r>
              <a:rPr lang="ja-JP" altLang="en-US" dirty="0"/>
              <a:t>サンプル値を入力し</a:t>
            </a:r>
            <a:r>
              <a:rPr lang="en-US" altLang="ja-JP" dirty="0"/>
              <a:t>OASE</a:t>
            </a:r>
            <a:r>
              <a:rPr lang="ja-JP" altLang="en-US" dirty="0"/>
              <a:t>を実行する</a:t>
            </a:r>
            <a:endParaRPr lang="en-US" altLang="ja-JP" dirty="0"/>
          </a:p>
          <a:p>
            <a:pPr lvl="1"/>
            <a:r>
              <a:rPr lang="ja-JP" altLang="en-US" dirty="0"/>
              <a:t>「監視対象</a:t>
            </a:r>
            <a:r>
              <a:rPr lang="en-US" altLang="ja-JP" dirty="0"/>
              <a:t>”</a:t>
            </a:r>
            <a:r>
              <a:rPr lang="en-US" altLang="ja-JP" dirty="0" err="1"/>
              <a:t>Zabbix</a:t>
            </a:r>
            <a:r>
              <a:rPr lang="ja-JP" altLang="en-US" dirty="0"/>
              <a:t> </a:t>
            </a:r>
            <a:r>
              <a:rPr lang="en-US" altLang="ja-JP" dirty="0"/>
              <a:t>server”</a:t>
            </a:r>
            <a:r>
              <a:rPr lang="ja-JP" altLang="en-US" dirty="0"/>
              <a:t>」に「文字列</a:t>
            </a:r>
            <a:r>
              <a:rPr lang="en-US" altLang="ja-JP" dirty="0"/>
              <a:t>”WARNING”</a:t>
            </a:r>
            <a:r>
              <a:rPr lang="ja-JP" altLang="en-US" dirty="0"/>
              <a:t>を含むアラート」が発砲された場合、</a:t>
            </a:r>
            <a:r>
              <a:rPr lang="en-US" altLang="ja-JP" dirty="0"/>
              <a:t>OASE</a:t>
            </a:r>
            <a:r>
              <a:rPr lang="ja-JP" altLang="en-US" dirty="0"/>
              <a:t>がキックされメールが送付されるようにする</a:t>
            </a:r>
            <a:endParaRPr lang="en-US" altLang="ja-JP" dirty="0"/>
          </a:p>
          <a:p>
            <a:pPr lvl="1"/>
            <a:endParaRPr lang="en-US" altLang="ja-JP" sz="900" b="1" dirty="0"/>
          </a:p>
          <a:p>
            <a:pPr marL="180000" lvl="1" indent="0">
              <a:buNone/>
            </a:pPr>
            <a:r>
              <a:rPr lang="ja-JP" altLang="en-US" b="1" dirty="0"/>
              <a:t>　</a:t>
            </a:r>
            <a:r>
              <a:rPr lang="en-US" altLang="ja-JP" b="1" dirty="0"/>
              <a:t>【3.</a:t>
            </a:r>
            <a:r>
              <a:rPr lang="ja-JP" altLang="en-US" b="1" dirty="0"/>
              <a:t>監視対象の用意</a:t>
            </a:r>
            <a:r>
              <a:rPr lang="en-US" altLang="ja-JP" b="1" dirty="0"/>
              <a:t>】</a:t>
            </a:r>
            <a:endParaRPr lang="ja-JP" altLang="en-US" b="1" dirty="0"/>
          </a:p>
          <a:p>
            <a:endParaRPr lang="ja-JP" altLang="en-US" dirty="0"/>
          </a:p>
        </p:txBody>
      </p:sp>
      <p:sp>
        <p:nvSpPr>
          <p:cNvPr id="10" name="角丸四角形 9"/>
          <p:cNvSpPr/>
          <p:nvPr/>
        </p:nvSpPr>
        <p:spPr bwMode="auto">
          <a:xfrm>
            <a:off x="839270" y="2497528"/>
            <a:ext cx="10910954" cy="2227652"/>
          </a:xfrm>
          <a:prstGeom prst="roundRect">
            <a:avLst>
              <a:gd name="adj" fmla="val 4487"/>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3.1</a:t>
            </a:r>
            <a:r>
              <a:rPr lang="ja-JP" altLang="en-US" sz="1400" b="1" dirty="0">
                <a:latin typeface="+mn-ea"/>
              </a:rPr>
              <a:t> ログファイルの作成</a:t>
            </a:r>
            <a:endParaRPr lang="en-US" altLang="ja-JP" sz="1400" b="1" dirty="0">
              <a:latin typeface="+mn-ea"/>
            </a:endParaRPr>
          </a:p>
        </p:txBody>
      </p:sp>
      <p:graphicFrame>
        <p:nvGraphicFramePr>
          <p:cNvPr id="28" name="表 27"/>
          <p:cNvGraphicFramePr>
            <a:graphicFrameLocks noGrp="1"/>
          </p:cNvGraphicFramePr>
          <p:nvPr>
            <p:extLst>
              <p:ext uri="{D42A27DB-BD31-4B8C-83A1-F6EECF244321}">
                <p14:modId xmlns:p14="http://schemas.microsoft.com/office/powerpoint/2010/main" val="2841618767"/>
              </p:ext>
            </p:extLst>
          </p:nvPr>
        </p:nvGraphicFramePr>
        <p:xfrm>
          <a:off x="1041858" y="3044415"/>
          <a:ext cx="5000134" cy="1509600"/>
        </p:xfrm>
        <a:graphic>
          <a:graphicData uri="http://schemas.openxmlformats.org/drawingml/2006/table">
            <a:tbl>
              <a:tblPr firstRow="1" bandRow="1">
                <a:tableStyleId>{5C22544A-7EE6-4342-B048-85BDC9FD1C3A}</a:tableStyleId>
              </a:tblPr>
              <a:tblGrid>
                <a:gridCol w="299982">
                  <a:extLst>
                    <a:ext uri="{9D8B030D-6E8A-4147-A177-3AD203B41FA5}">
                      <a16:colId xmlns:a16="http://schemas.microsoft.com/office/drawing/2014/main" val="2933971899"/>
                    </a:ext>
                  </a:extLst>
                </a:gridCol>
                <a:gridCol w="4421817">
                  <a:extLst>
                    <a:ext uri="{9D8B030D-6E8A-4147-A177-3AD203B41FA5}">
                      <a16:colId xmlns:a16="http://schemas.microsoft.com/office/drawing/2014/main" val="3429847219"/>
                    </a:ext>
                  </a:extLst>
                </a:gridCol>
                <a:gridCol w="278335">
                  <a:extLst>
                    <a:ext uri="{9D8B030D-6E8A-4147-A177-3AD203B41FA5}">
                      <a16:colId xmlns:a16="http://schemas.microsoft.com/office/drawing/2014/main" val="2078012998"/>
                    </a:ext>
                  </a:extLst>
                </a:gridCol>
              </a:tblGrid>
              <a:tr h="0">
                <a:tc gridSpan="3">
                  <a:txBody>
                    <a:bodyPr/>
                    <a:lstStyle/>
                    <a:p>
                      <a:pPr marL="171450" indent="-171450" algn="l">
                        <a:buFont typeface="Arial" panose="020B0604020202020204" pitchFamily="34" charset="0"/>
                        <a:buChar char="•"/>
                      </a:pPr>
                      <a:r>
                        <a:rPr kumimoji="1" lang="ja-JP" altLang="en-US" sz="1400" b="1" dirty="0">
                          <a:solidFill>
                            <a:sysClr val="windowText" lastClr="000000"/>
                          </a:solidFill>
                          <a:latin typeface="+mn-lt"/>
                        </a:rPr>
                        <a:t>「</a:t>
                      </a:r>
                      <a:r>
                        <a:rPr kumimoji="1" lang="en-US" altLang="ja-JP" sz="1400" b="1" dirty="0">
                          <a:solidFill>
                            <a:sysClr val="windowText" lastClr="000000"/>
                          </a:solidFill>
                          <a:latin typeface="+mn-lt"/>
                        </a:rPr>
                        <a:t>/</a:t>
                      </a:r>
                      <a:r>
                        <a:rPr kumimoji="1" lang="en-US" altLang="ja-JP" sz="1400" b="1" dirty="0" err="1">
                          <a:solidFill>
                            <a:sysClr val="windowText" lastClr="000000"/>
                          </a:solidFill>
                          <a:latin typeface="+mn-lt"/>
                        </a:rPr>
                        <a:t>var</a:t>
                      </a:r>
                      <a:r>
                        <a:rPr kumimoji="1" lang="en-US" altLang="ja-JP" sz="1400" b="1" dirty="0">
                          <a:solidFill>
                            <a:sysClr val="windowText" lastClr="000000"/>
                          </a:solidFill>
                          <a:latin typeface="+mn-lt"/>
                        </a:rPr>
                        <a:t>/log/</a:t>
                      </a:r>
                      <a:r>
                        <a:rPr kumimoji="1" lang="en-US" altLang="ja-JP" sz="1400" b="1" dirty="0" err="1">
                          <a:solidFill>
                            <a:sysClr val="windowText" lastClr="000000"/>
                          </a:solidFill>
                          <a:latin typeface="+mn-lt"/>
                        </a:rPr>
                        <a:t>test_logs</a:t>
                      </a:r>
                      <a:r>
                        <a:rPr kumimoji="1" lang="en-US" altLang="ja-JP" sz="1400" b="1" dirty="0">
                          <a:solidFill>
                            <a:sysClr val="windowText" lastClr="000000"/>
                          </a:solidFill>
                          <a:latin typeface="+mn-lt"/>
                        </a:rPr>
                        <a:t>/test.log</a:t>
                      </a:r>
                      <a:r>
                        <a:rPr kumimoji="1" lang="ja-JP" altLang="en-US" sz="1400" b="1" dirty="0">
                          <a:solidFill>
                            <a:sysClr val="windowText" lastClr="000000"/>
                          </a:solidFill>
                          <a:latin typeface="+mn-lt"/>
                        </a:rPr>
                        <a:t>」を用意する</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08990968"/>
                  </a:ext>
                </a:extLst>
              </a:tr>
              <a:tr h="900000">
                <a:tc>
                  <a:txBody>
                    <a:bodyPr/>
                    <a:lstStyle/>
                    <a:p>
                      <a:pPr algn="l"/>
                      <a:endParaRPr kumimoji="1" lang="ja-JP" altLang="en-US"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1" dirty="0">
                          <a:solidFill>
                            <a:schemeClr val="bg1"/>
                          </a:solidFill>
                          <a:latin typeface="+mn-lt"/>
                        </a:rPr>
                        <a:t>cd /</a:t>
                      </a:r>
                      <a:r>
                        <a:rPr kumimoji="1" lang="en-US" altLang="ja-JP" sz="1400" b="1" dirty="0" err="1">
                          <a:solidFill>
                            <a:schemeClr val="bg1"/>
                          </a:solidFill>
                          <a:latin typeface="+mn-lt"/>
                        </a:rPr>
                        <a:t>var</a:t>
                      </a:r>
                      <a:r>
                        <a:rPr kumimoji="1" lang="en-US" altLang="ja-JP" sz="1400" b="1" dirty="0">
                          <a:solidFill>
                            <a:schemeClr val="bg1"/>
                          </a:solidFill>
                          <a:latin typeface="+mn-lt"/>
                        </a:rPr>
                        <a:t>/log</a:t>
                      </a:r>
                    </a:p>
                    <a:p>
                      <a:pPr algn="l"/>
                      <a:r>
                        <a:rPr kumimoji="1" lang="en-US" altLang="ja-JP" sz="1400" b="1" dirty="0" err="1">
                          <a:solidFill>
                            <a:schemeClr val="bg1"/>
                          </a:solidFill>
                          <a:latin typeface="+mn-lt"/>
                        </a:rPr>
                        <a:t>mkdir</a:t>
                      </a:r>
                      <a:r>
                        <a:rPr kumimoji="1" lang="en-US" altLang="ja-JP" sz="1400" b="1" dirty="0">
                          <a:solidFill>
                            <a:schemeClr val="bg1"/>
                          </a:solidFill>
                          <a:latin typeface="+mn-lt"/>
                        </a:rPr>
                        <a:t> </a:t>
                      </a:r>
                      <a:r>
                        <a:rPr kumimoji="1" lang="en-US" altLang="ja-JP" sz="1400" b="1" dirty="0" err="1">
                          <a:solidFill>
                            <a:schemeClr val="bg1"/>
                          </a:solidFill>
                          <a:latin typeface="+mn-lt"/>
                        </a:rPr>
                        <a:t>test_logs</a:t>
                      </a:r>
                      <a:endParaRPr kumimoji="1" lang="en-US" altLang="ja-JP" sz="1400" b="1" dirty="0">
                        <a:solidFill>
                          <a:schemeClr val="bg1"/>
                        </a:solidFill>
                        <a:latin typeface="+mn-lt"/>
                      </a:endParaRPr>
                    </a:p>
                    <a:p>
                      <a:pPr algn="l"/>
                      <a:r>
                        <a:rPr kumimoji="1" lang="en-US" altLang="ja-JP" sz="1400" b="1" dirty="0">
                          <a:solidFill>
                            <a:schemeClr val="bg1"/>
                          </a:solidFill>
                          <a:latin typeface="+mn-lt"/>
                        </a:rPr>
                        <a:t>vim </a:t>
                      </a:r>
                      <a:r>
                        <a:rPr kumimoji="1" lang="en-US" altLang="ja-JP" sz="1400" b="1" dirty="0" err="1">
                          <a:solidFill>
                            <a:schemeClr val="bg1"/>
                          </a:solidFill>
                          <a:latin typeface="+mn-lt"/>
                        </a:rPr>
                        <a:t>test_logs</a:t>
                      </a:r>
                      <a:r>
                        <a:rPr kumimoji="1" lang="en-US" altLang="ja-JP" sz="1400" b="1" dirty="0">
                          <a:solidFill>
                            <a:schemeClr val="bg1"/>
                          </a:solidFill>
                          <a:latin typeface="+mn-lt"/>
                        </a:rPr>
                        <a:t>/test.log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1754988"/>
                  </a:ext>
                </a:extLst>
              </a:tr>
              <a:tr h="0">
                <a:tc>
                  <a:txBody>
                    <a:bodyPr/>
                    <a:lstStyle/>
                    <a:p>
                      <a:pPr algn="l"/>
                      <a:endParaRPr kumimoji="1" lang="en-US" altLang="ja-JP"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endParaRPr kumimoji="1" lang="en-US" altLang="ja-JP"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426661081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389629485"/>
              </p:ext>
            </p:extLst>
          </p:nvPr>
        </p:nvGraphicFramePr>
        <p:xfrm>
          <a:off x="6540130" y="5280240"/>
          <a:ext cx="5210094" cy="757560"/>
        </p:xfrm>
        <a:graphic>
          <a:graphicData uri="http://schemas.openxmlformats.org/drawingml/2006/table">
            <a:tbl>
              <a:tblPr firstRow="1" bandRow="1">
                <a:tableStyleId>{5C22544A-7EE6-4342-B048-85BDC9FD1C3A}</a:tableStyleId>
              </a:tblPr>
              <a:tblGrid>
                <a:gridCol w="224806">
                  <a:extLst>
                    <a:ext uri="{9D8B030D-6E8A-4147-A177-3AD203B41FA5}">
                      <a16:colId xmlns:a16="http://schemas.microsoft.com/office/drawing/2014/main" val="2080567992"/>
                    </a:ext>
                  </a:extLst>
                </a:gridCol>
                <a:gridCol w="4985288">
                  <a:extLst>
                    <a:ext uri="{9D8B030D-6E8A-4147-A177-3AD203B41FA5}">
                      <a16:colId xmlns:a16="http://schemas.microsoft.com/office/drawing/2014/main" val="511074567"/>
                    </a:ext>
                  </a:extLst>
                </a:gridCol>
              </a:tblGrid>
              <a:tr h="288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latin typeface="+mn-lt"/>
                        </a:rPr>
                        <a:t>詳細については各スライドを参照ください。</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422671349"/>
              </p:ext>
            </p:extLst>
          </p:nvPr>
        </p:nvGraphicFramePr>
        <p:xfrm>
          <a:off x="6330034" y="3044415"/>
          <a:ext cx="4878675" cy="1528800"/>
        </p:xfrm>
        <a:graphic>
          <a:graphicData uri="http://schemas.openxmlformats.org/drawingml/2006/table">
            <a:tbl>
              <a:tblPr firstRow="1" bandRow="1">
                <a:tableStyleId>{5C22544A-7EE6-4342-B048-85BDC9FD1C3A}</a:tableStyleId>
              </a:tblPr>
              <a:tblGrid>
                <a:gridCol w="292695">
                  <a:extLst>
                    <a:ext uri="{9D8B030D-6E8A-4147-A177-3AD203B41FA5}">
                      <a16:colId xmlns:a16="http://schemas.microsoft.com/office/drawing/2014/main" val="2933971899"/>
                    </a:ext>
                  </a:extLst>
                </a:gridCol>
                <a:gridCol w="4314406">
                  <a:extLst>
                    <a:ext uri="{9D8B030D-6E8A-4147-A177-3AD203B41FA5}">
                      <a16:colId xmlns:a16="http://schemas.microsoft.com/office/drawing/2014/main" val="3429847219"/>
                    </a:ext>
                  </a:extLst>
                </a:gridCol>
                <a:gridCol w="271574">
                  <a:extLst>
                    <a:ext uri="{9D8B030D-6E8A-4147-A177-3AD203B41FA5}">
                      <a16:colId xmlns:a16="http://schemas.microsoft.com/office/drawing/2014/main" val="2078012998"/>
                    </a:ext>
                  </a:extLst>
                </a:gridCol>
              </a:tblGrid>
              <a:tr h="324000">
                <a:tc gridSpan="2">
                  <a:txBody>
                    <a:bodyPr/>
                    <a:lstStyle/>
                    <a:p>
                      <a:pPr marL="285750" indent="-285750" algn="l">
                        <a:buFont typeface="Arial" panose="020B0604020202020204" pitchFamily="34" charset="0"/>
                        <a:buChar char="•"/>
                      </a:pPr>
                      <a:r>
                        <a:rPr kumimoji="1" lang="ja-JP" altLang="en-US" sz="1400" b="1" dirty="0">
                          <a:solidFill>
                            <a:sysClr val="windowText" lastClr="000000"/>
                          </a:solidFill>
                          <a:latin typeface="+mn-lt"/>
                        </a:rPr>
                        <a:t>「</a:t>
                      </a:r>
                      <a:r>
                        <a:rPr kumimoji="1" lang="en-US" altLang="ja-JP" sz="1400" b="1" dirty="0">
                          <a:solidFill>
                            <a:sysClr val="windowText" lastClr="000000"/>
                          </a:solidFill>
                          <a:latin typeface="+mn-lt"/>
                        </a:rPr>
                        <a:t>test.log</a:t>
                      </a:r>
                      <a:r>
                        <a:rPr kumimoji="1" lang="ja-JP" altLang="en-US" sz="1400" b="1" dirty="0">
                          <a:solidFill>
                            <a:sysClr val="windowText" lastClr="000000"/>
                          </a:solidFill>
                          <a:latin typeface="+mn-lt"/>
                        </a:rPr>
                        <a:t>」に以下を記述し保存</a:t>
                      </a:r>
                      <a:endParaRPr kumimoji="1" lang="en-US" altLang="ja-JP"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119664"/>
                  </a:ext>
                </a:extLst>
              </a:tr>
              <a:tr h="900000">
                <a:tc>
                  <a:txBody>
                    <a:bodyPr/>
                    <a:lstStyle/>
                    <a:p>
                      <a:pPr algn="l"/>
                      <a:endParaRPr kumimoji="1" lang="ja-JP" altLang="en-US"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[2020-01-01 01:02:03] INFO: DB</a:t>
                      </a:r>
                      <a:r>
                        <a:rPr kumimoji="1" lang="ja-JP" altLang="en-US" sz="1400" b="1" dirty="0">
                          <a:solidFill>
                            <a:schemeClr val="bg1"/>
                          </a:solidFill>
                          <a:latin typeface="+mn-lt"/>
                        </a:rPr>
                        <a:t>接続</a:t>
                      </a:r>
                      <a:endParaRPr kumimoji="1" lang="en-US" altLang="ja-JP" sz="1400" b="1" dirty="0">
                        <a:solidFill>
                          <a:schemeClr val="bg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[2020-01-01 01:02:03] INFO: DB</a:t>
                      </a:r>
                      <a:r>
                        <a:rPr kumimoji="1" lang="ja-JP" altLang="en-US" sz="1400" b="1" dirty="0">
                          <a:solidFill>
                            <a:schemeClr val="bg1"/>
                          </a:solidFill>
                          <a:latin typeface="+mn-lt"/>
                        </a:rPr>
                        <a:t>接続</a:t>
                      </a:r>
                      <a:r>
                        <a:rPr kumimoji="1" lang="en-US" altLang="ja-JP" sz="1400" b="1" dirty="0">
                          <a:solidFill>
                            <a:schemeClr val="bg1"/>
                          </a:solidFill>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[2020-01-01 01:02:03] INFO: DB</a:t>
                      </a:r>
                      <a:r>
                        <a:rPr kumimoji="1" lang="ja-JP" altLang="en-US" sz="1400" b="1" dirty="0">
                          <a:solidFill>
                            <a:schemeClr val="bg1"/>
                          </a:solidFill>
                          <a:latin typeface="+mn-lt"/>
                        </a:rPr>
                        <a:t>接続</a:t>
                      </a:r>
                      <a:r>
                        <a:rPr kumimoji="1" lang="en-US" altLang="ja-JP" sz="1400" b="1" dirty="0">
                          <a:solidFill>
                            <a:schemeClr val="bg1"/>
                          </a:solidFill>
                          <a:latin typeface="+mn-lt"/>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9205909"/>
                  </a:ext>
                </a:extLst>
              </a:tr>
              <a:tr h="0">
                <a:tc>
                  <a:txBody>
                    <a:bodyPr/>
                    <a:lstStyle/>
                    <a:p>
                      <a:pPr algn="l"/>
                      <a:endParaRPr kumimoji="1" lang="en-US" altLang="ja-JP"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endParaRPr kumimoji="1" lang="en-US" altLang="ja-JP"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4266610816"/>
                  </a:ext>
                </a:extLst>
              </a:tr>
            </a:tbl>
          </a:graphicData>
        </a:graphic>
      </p:graphicFrame>
    </p:spTree>
    <p:extLst>
      <p:ext uri="{BB962C8B-B14F-4D97-AF65-F5344CB8AC3E}">
        <p14:creationId xmlns:p14="http://schemas.microsoft.com/office/powerpoint/2010/main" val="118418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a:t>Zabbix</a:t>
            </a:r>
            <a:r>
              <a:rPr lang="ja-JP" altLang="en-US" dirty="0"/>
              <a:t>連携</a:t>
            </a:r>
            <a:r>
              <a:rPr lang="en-US" altLang="ja-JP" dirty="0"/>
              <a:t>【</a:t>
            </a:r>
            <a:r>
              <a:rPr lang="ja-JP" altLang="en-US" dirty="0"/>
              <a:t>実習</a:t>
            </a:r>
            <a:r>
              <a:rPr lang="en-US" altLang="ja-JP" dirty="0"/>
              <a:t>】</a:t>
            </a:r>
            <a:r>
              <a:rPr lang="ja-JP" altLang="en-US" dirty="0"/>
              <a:t>について （</a:t>
            </a:r>
            <a:r>
              <a:rPr lang="en-US" altLang="ja-JP" dirty="0"/>
              <a:t>1/4</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まえがき</a:t>
            </a:r>
            <a:endParaRPr lang="en-US" altLang="ja-JP" dirty="0"/>
          </a:p>
          <a:p>
            <a:pPr lvl="1"/>
            <a:endParaRPr lang="en-US" altLang="ja-JP" dirty="0"/>
          </a:p>
          <a:p>
            <a:pPr lvl="1"/>
            <a:r>
              <a:rPr lang="ja-JP" altLang="en-US" dirty="0"/>
              <a:t>本稿は、</a:t>
            </a:r>
            <a:r>
              <a:rPr lang="en-US" altLang="ja-JP" dirty="0" err="1"/>
              <a:t>Exastro</a:t>
            </a:r>
            <a:r>
              <a:rPr lang="en-US" altLang="ja-JP" dirty="0"/>
              <a:t> Operation Autonomy Support Engine (OASE) </a:t>
            </a:r>
            <a:r>
              <a:rPr lang="ja-JP" altLang="en-US" dirty="0"/>
              <a:t>を利用する上で、基本的な機能の理解を支援するための資料です。</a:t>
            </a:r>
            <a:endParaRPr lang="en-US" altLang="ja-JP" dirty="0"/>
          </a:p>
          <a:p>
            <a:pPr lvl="1"/>
            <a:r>
              <a:rPr lang="en-US" altLang="ja-JP" dirty="0"/>
              <a:t>OASE</a:t>
            </a:r>
            <a:r>
              <a:rPr lang="ja-JP" altLang="en-US" dirty="0"/>
              <a:t>はいくつかのソフトウェアと連携が可能ですが、本稿では 「</a:t>
            </a:r>
            <a:r>
              <a:rPr lang="en-US" altLang="ja-JP" dirty="0" err="1"/>
              <a:t>Zabbix</a:t>
            </a:r>
            <a:r>
              <a:rPr lang="ja-JP" altLang="en-US" dirty="0"/>
              <a:t>アダプタ」および「メールドライバ」との連携を対象とします。</a:t>
            </a:r>
            <a:endParaRPr lang="en-US" altLang="ja-JP" dirty="0"/>
          </a:p>
          <a:p>
            <a:pPr lvl="1"/>
            <a:r>
              <a:rPr lang="ja-JP" altLang="en-US" dirty="0"/>
              <a:t>概要を理解したい場合は</a:t>
            </a:r>
            <a:r>
              <a:rPr lang="en-US" altLang="ja-JP" dirty="0"/>
              <a:t>&lt; </a:t>
            </a:r>
            <a:r>
              <a:rPr lang="en-US" altLang="ja-JP" dirty="0" err="1"/>
              <a:t>Exastro</a:t>
            </a:r>
            <a:r>
              <a:rPr lang="en-US" altLang="ja-JP" dirty="0"/>
              <a:t> OASE </a:t>
            </a:r>
            <a:r>
              <a:rPr lang="en-US" altLang="ja-JP" dirty="0" err="1"/>
              <a:t>Zabbix</a:t>
            </a:r>
            <a:r>
              <a:rPr lang="ja-JP" altLang="en-US" dirty="0"/>
              <a:t>連携</a:t>
            </a:r>
            <a:r>
              <a:rPr lang="en-US" altLang="ja-JP" dirty="0"/>
              <a:t>【</a:t>
            </a:r>
            <a:r>
              <a:rPr lang="ja-JP" altLang="en-US" dirty="0"/>
              <a:t>座学</a:t>
            </a:r>
            <a:r>
              <a:rPr lang="en-US" altLang="ja-JP" dirty="0"/>
              <a:t>】&gt;</a:t>
            </a:r>
            <a:r>
              <a:rPr lang="ja-JP" altLang="en-US" dirty="0"/>
              <a:t>をご参照ください。</a:t>
            </a:r>
            <a:endParaRPr lang="en-US" altLang="ja-JP" dirty="0"/>
          </a:p>
          <a:p>
            <a:pPr lvl="1"/>
            <a:r>
              <a:rPr lang="ja-JP" altLang="en-US" dirty="0"/>
              <a:t>包括的な内容としては、</a:t>
            </a:r>
            <a:r>
              <a:rPr lang="en-US" altLang="ja-JP" dirty="0" err="1"/>
              <a:t>Exastro</a:t>
            </a:r>
            <a:r>
              <a:rPr lang="en-US" altLang="ja-JP" dirty="0"/>
              <a:t> OASE </a:t>
            </a:r>
            <a:r>
              <a:rPr lang="ja-JP" altLang="en-US" dirty="0"/>
              <a:t>の公式マニュアル集である</a:t>
            </a:r>
            <a:r>
              <a:rPr lang="en-US" altLang="ja-JP" dirty="0"/>
              <a:t>&lt; </a:t>
            </a:r>
            <a:r>
              <a:rPr lang="en-US" altLang="ja-JP" dirty="0" err="1">
                <a:hlinkClick r:id="rId2"/>
              </a:rPr>
              <a:t>OASE_docs</a:t>
            </a:r>
            <a:r>
              <a:rPr lang="en-US" altLang="ja-JP" dirty="0"/>
              <a:t> &gt;</a:t>
            </a:r>
            <a:r>
              <a:rPr lang="ja-JP" altLang="en-US" dirty="0"/>
              <a:t>をご参照ください。</a:t>
            </a:r>
            <a:endParaRPr lang="en-US" altLang="ja-JP" dirty="0"/>
          </a:p>
        </p:txBody>
      </p:sp>
      <p:pic>
        <p:nvPicPr>
          <p:cNvPr id="5" name="図 4"/>
          <p:cNvPicPr>
            <a:picLocks noChangeAspect="1"/>
          </p:cNvPicPr>
          <p:nvPr/>
        </p:nvPicPr>
        <p:blipFill>
          <a:blip r:embed="rId3"/>
          <a:stretch>
            <a:fillRect/>
          </a:stretch>
        </p:blipFill>
        <p:spPr>
          <a:xfrm>
            <a:off x="2605726" y="3651854"/>
            <a:ext cx="6980548" cy="2707023"/>
          </a:xfrm>
          <a:prstGeom prst="rect">
            <a:avLst/>
          </a:prstGeom>
        </p:spPr>
      </p:pic>
    </p:spTree>
    <p:extLst>
      <p:ext uri="{BB962C8B-B14F-4D97-AF65-F5344CB8AC3E}">
        <p14:creationId xmlns:p14="http://schemas.microsoft.com/office/powerpoint/2010/main" val="896620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(2/6)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a:t>【4.</a:t>
            </a:r>
            <a:r>
              <a:rPr lang="ja-JP" altLang="en-US" b="1" dirty="0"/>
              <a:t>モニタリング設定</a:t>
            </a:r>
            <a:r>
              <a:rPr lang="en-US" altLang="ja-JP" b="1" dirty="0"/>
              <a:t>】</a:t>
            </a:r>
            <a:endParaRPr lang="ja-JP" altLang="en-US" b="1" dirty="0"/>
          </a:p>
          <a:p>
            <a:endParaRPr lang="ja-JP" altLang="en-US" dirty="0"/>
          </a:p>
        </p:txBody>
      </p:sp>
      <p:sp>
        <p:nvSpPr>
          <p:cNvPr id="22" name="角丸四角形 21"/>
          <p:cNvSpPr/>
          <p:nvPr/>
        </p:nvSpPr>
        <p:spPr bwMode="auto">
          <a:xfrm>
            <a:off x="839270" y="1340710"/>
            <a:ext cx="5508000" cy="3636000"/>
          </a:xfrm>
          <a:prstGeom prst="roundRect">
            <a:avLst>
              <a:gd name="adj" fmla="val 2663"/>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4.1</a:t>
            </a:r>
            <a:r>
              <a:rPr lang="ja-JP" altLang="en-US" sz="1400" b="1" dirty="0">
                <a:latin typeface="+mn-ea"/>
              </a:rPr>
              <a:t> </a:t>
            </a:r>
            <a:r>
              <a:rPr lang="en-US" altLang="ja-JP" sz="1400" b="1" dirty="0">
                <a:latin typeface="+mn-ea"/>
              </a:rPr>
              <a:t>Zabbix_</a:t>
            </a:r>
            <a:r>
              <a:rPr lang="ja-JP" altLang="en-US" sz="1400" b="1" dirty="0">
                <a:latin typeface="+mn-ea"/>
              </a:rPr>
              <a:t>アイテムの作成</a:t>
            </a:r>
            <a:endParaRPr lang="en-US" altLang="ja-JP" sz="1400" b="1" dirty="0">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2485897466"/>
              </p:ext>
            </p:extLst>
          </p:nvPr>
        </p:nvGraphicFramePr>
        <p:xfrm>
          <a:off x="990691" y="1753040"/>
          <a:ext cx="5216018" cy="2966720"/>
        </p:xfrm>
        <a:graphic>
          <a:graphicData uri="http://schemas.openxmlformats.org/drawingml/2006/table">
            <a:tbl>
              <a:tblPr firstRow="1" bandRow="1">
                <a:tableStyleId>{5C22544A-7EE6-4342-B048-85BDC9FD1C3A}</a:tableStyleId>
              </a:tblPr>
              <a:tblGrid>
                <a:gridCol w="1664018">
                  <a:extLst>
                    <a:ext uri="{9D8B030D-6E8A-4147-A177-3AD203B41FA5}">
                      <a16:colId xmlns:a16="http://schemas.microsoft.com/office/drawing/2014/main" val="2078170708"/>
                    </a:ext>
                  </a:extLst>
                </a:gridCol>
                <a:gridCol w="3552000">
                  <a:extLst>
                    <a:ext uri="{9D8B030D-6E8A-4147-A177-3AD203B41FA5}">
                      <a16:colId xmlns:a16="http://schemas.microsoft.com/office/drawing/2014/main" val="1530523492"/>
                    </a:ext>
                  </a:extLst>
                </a:gridCol>
              </a:tblGrid>
              <a:tr h="370840">
                <a:tc>
                  <a:txBody>
                    <a:bodyPr/>
                    <a:lstStyle/>
                    <a:p>
                      <a:r>
                        <a:rPr kumimoji="1" lang="ja-JP" altLang="en-US" sz="1400" b="1" dirty="0">
                          <a:solidFill>
                            <a:schemeClr val="bg1"/>
                          </a:solidFill>
                          <a:latin typeface="+mn-lt"/>
                        </a:rPr>
                        <a:t>名前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a:solidFill>
                            <a:schemeClr val="tx1"/>
                          </a:solidFill>
                          <a:latin typeface="+mn-lt"/>
                        </a:rPr>
                        <a:t>WARNING monitoring</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a:solidFill>
                            <a:schemeClr val="bg1"/>
                          </a:solidFill>
                          <a:latin typeface="+mn-lt"/>
                        </a:rPr>
                        <a:t>タイプ</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Zabbix</a:t>
                      </a:r>
                      <a:r>
                        <a:rPr kumimoji="1" lang="ja-JP" altLang="en-US" sz="1400" dirty="0">
                          <a:solidFill>
                            <a:schemeClr val="tx1"/>
                          </a:solidFill>
                          <a:latin typeface="+mn-lt"/>
                        </a:rPr>
                        <a:t>エージェント</a:t>
                      </a:r>
                      <a:r>
                        <a:rPr kumimoji="1" lang="en-US" altLang="ja-JP" sz="1400" dirty="0">
                          <a:solidFill>
                            <a:schemeClr val="tx1"/>
                          </a:solidFill>
                          <a:latin typeface="+mn-lt"/>
                        </a:rPr>
                        <a:t>(</a:t>
                      </a:r>
                      <a:r>
                        <a:rPr kumimoji="1" lang="ja-JP" altLang="en-US" sz="1400" dirty="0">
                          <a:solidFill>
                            <a:schemeClr val="tx1"/>
                          </a:solidFill>
                          <a:latin typeface="+mn-lt"/>
                        </a:rPr>
                        <a:t>アクティブ</a:t>
                      </a:r>
                      <a:r>
                        <a:rPr kumimoji="1" lang="en-US" altLang="ja-JP" sz="1400" dirty="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370840">
                <a:tc>
                  <a:txBody>
                    <a:bodyPr/>
                    <a:lstStyle/>
                    <a:p>
                      <a:r>
                        <a:rPr kumimoji="1" lang="ja-JP" altLang="en-US" sz="1400" b="1" dirty="0">
                          <a:solidFill>
                            <a:schemeClr val="bg1"/>
                          </a:solidFill>
                          <a:latin typeface="+mn-lt"/>
                        </a:rPr>
                        <a:t>キー</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log[/var/log/test_logs/</a:t>
                      </a:r>
                      <a:r>
                        <a:rPr kumimoji="1" lang="en-US" altLang="ja-JP" sz="1400" dirty="0" err="1">
                          <a:solidFill>
                            <a:schemeClr val="tx1"/>
                          </a:solidFill>
                          <a:latin typeface="+mn-lt"/>
                        </a:rPr>
                        <a:t>test.log,,,,skip</a:t>
                      </a:r>
                      <a:r>
                        <a:rPr kumimoji="1" lang="en-US" altLang="ja-JP" sz="1400" dirty="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r h="370840">
                <a:tc>
                  <a:txBody>
                    <a:bodyPr/>
                    <a:lstStyle/>
                    <a:p>
                      <a:r>
                        <a:rPr kumimoji="1" lang="ja-JP" altLang="en-US" sz="1400" b="1" dirty="0">
                          <a:solidFill>
                            <a:schemeClr val="bg1"/>
                          </a:solidFill>
                          <a:latin typeface="+mn-lt"/>
                        </a:rPr>
                        <a:t>データ型</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ログ</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262024"/>
                  </a:ext>
                </a:extLst>
              </a:tr>
              <a:tr h="370840">
                <a:tc>
                  <a:txBody>
                    <a:bodyPr/>
                    <a:lstStyle/>
                    <a:p>
                      <a:r>
                        <a:rPr kumimoji="1" lang="ja-JP" altLang="en-US" sz="1400" b="1" dirty="0">
                          <a:solidFill>
                            <a:schemeClr val="bg1"/>
                          </a:solidFill>
                          <a:latin typeface="+mn-lt"/>
                        </a:rPr>
                        <a:t>監視間隔</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10s</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8268882"/>
                  </a:ext>
                </a:extLst>
              </a:tr>
              <a:tr h="370840">
                <a:tc>
                  <a:txBody>
                    <a:bodyPr/>
                    <a:lstStyle/>
                    <a:p>
                      <a:r>
                        <a:rPr kumimoji="1" lang="ja-JP" altLang="en-US" sz="1400" b="1" dirty="0">
                          <a:solidFill>
                            <a:schemeClr val="bg1"/>
                          </a:solidFill>
                          <a:latin typeface="+mn-lt"/>
                        </a:rPr>
                        <a:t>ログの時間形式</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a:t>
                      </a:r>
                      <a:r>
                        <a:rPr kumimoji="1" lang="en-US" altLang="ja-JP" sz="1400" dirty="0" err="1">
                          <a:solidFill>
                            <a:schemeClr val="tx1"/>
                          </a:solidFill>
                          <a:latin typeface="+mn-lt"/>
                        </a:rPr>
                        <a:t>yyyy</a:t>
                      </a:r>
                      <a:r>
                        <a:rPr kumimoji="1" lang="en-US" altLang="ja-JP" sz="1400" dirty="0">
                          <a:solidFill>
                            <a:schemeClr val="tx1"/>
                          </a:solidFill>
                          <a:latin typeface="+mn-lt"/>
                        </a:rPr>
                        <a:t>-MM-</a:t>
                      </a:r>
                      <a:r>
                        <a:rPr kumimoji="1" lang="en-US" altLang="ja-JP" sz="1400" dirty="0" err="1">
                          <a:solidFill>
                            <a:schemeClr val="tx1"/>
                          </a:solidFill>
                          <a:latin typeface="+mn-lt"/>
                        </a:rPr>
                        <a:t>dd</a:t>
                      </a:r>
                      <a:r>
                        <a:rPr kumimoji="1" lang="en-US" altLang="ja-JP" sz="1400" dirty="0">
                          <a:solidFill>
                            <a:schemeClr val="tx1"/>
                          </a:solidFill>
                          <a:latin typeface="+mn-lt"/>
                        </a:rPr>
                        <a:t> </a:t>
                      </a:r>
                      <a:r>
                        <a:rPr kumimoji="1" lang="en-US" altLang="ja-JP" sz="1400" dirty="0" err="1">
                          <a:solidFill>
                            <a:schemeClr val="tx1"/>
                          </a:solidFill>
                          <a:latin typeface="+mn-lt"/>
                        </a:rPr>
                        <a:t>hh:mm:ss</a:t>
                      </a:r>
                      <a:r>
                        <a:rPr kumimoji="1" lang="en-US" altLang="ja-JP" sz="1400" dirty="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1320264"/>
                  </a:ext>
                </a:extLst>
              </a:tr>
              <a:tr h="370840">
                <a:tc>
                  <a:txBody>
                    <a:bodyPr/>
                    <a:lstStyle/>
                    <a:p>
                      <a:r>
                        <a:rPr kumimoji="1" lang="ja-JP" altLang="en-US" sz="1400" b="1" dirty="0">
                          <a:solidFill>
                            <a:schemeClr val="bg1"/>
                          </a:solidFill>
                          <a:latin typeface="+mn-lt"/>
                        </a:rPr>
                        <a:t>アプリケーション</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a:t>
                      </a:r>
                      <a:r>
                        <a:rPr kumimoji="1" lang="en-US" altLang="ja-JP" sz="1400" dirty="0">
                          <a:solidFill>
                            <a:schemeClr val="tx1"/>
                          </a:solidFill>
                          <a:latin typeface="+mn-lt"/>
                        </a:rPr>
                        <a:t>-</a:t>
                      </a:r>
                      <a:r>
                        <a:rPr kumimoji="1" lang="ja-JP" altLang="en-US" sz="1400" dirty="0">
                          <a:solidFill>
                            <a:schemeClr val="tx1"/>
                          </a:solidFill>
                          <a:latin typeface="+mn-lt"/>
                        </a:rPr>
                        <a:t>なし</a:t>
                      </a:r>
                      <a:r>
                        <a:rPr kumimoji="1" lang="en-US" altLang="ja-JP" sz="1400" dirty="0">
                          <a:solidFill>
                            <a:schemeClr val="tx1"/>
                          </a:solidFill>
                          <a:latin typeface="+mn-lt"/>
                        </a:rPr>
                        <a:t>-</a:t>
                      </a:r>
                      <a:r>
                        <a:rPr kumimoji="1" lang="ja-JP" altLang="en-US" sz="1400" dirty="0">
                          <a:solidFill>
                            <a:schemeClr val="tx1"/>
                          </a:solidFill>
                          <a:latin typeface="+mn-lt"/>
                        </a:rPr>
                        <a:t>」を選択</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a:solidFill>
                            <a:schemeClr val="bg1"/>
                          </a:solidFill>
                          <a:latin typeface="+mn-lt"/>
                        </a:rPr>
                        <a:t>有効</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チェックする</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
        <p:nvSpPr>
          <p:cNvPr id="10" name="角丸四角形 9"/>
          <p:cNvSpPr/>
          <p:nvPr/>
        </p:nvSpPr>
        <p:spPr bwMode="auto">
          <a:xfrm>
            <a:off x="6530224" y="1340710"/>
            <a:ext cx="5220000" cy="4067342"/>
          </a:xfrm>
          <a:prstGeom prst="roundRect">
            <a:avLst>
              <a:gd name="adj" fmla="val 2513"/>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4.2</a:t>
            </a:r>
            <a:r>
              <a:rPr lang="ja-JP" altLang="en-US" sz="1400" b="1" dirty="0">
                <a:latin typeface="+mn-ea"/>
              </a:rPr>
              <a:t> </a:t>
            </a:r>
            <a:r>
              <a:rPr lang="en-US" altLang="ja-JP" sz="1400" b="1" dirty="0">
                <a:latin typeface="+mn-ea"/>
              </a:rPr>
              <a:t>Zabbix_</a:t>
            </a:r>
            <a:r>
              <a:rPr lang="ja-JP" altLang="en-US" sz="1400" b="1" dirty="0">
                <a:latin typeface="+mn-ea"/>
              </a:rPr>
              <a:t>トリガーの作成</a:t>
            </a:r>
            <a:endParaRPr lang="en-US" altLang="ja-JP" sz="1400" b="1" dirty="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3748518357"/>
              </p:ext>
            </p:extLst>
          </p:nvPr>
        </p:nvGraphicFramePr>
        <p:xfrm>
          <a:off x="6684241" y="1733990"/>
          <a:ext cx="4952339" cy="3352800"/>
        </p:xfrm>
        <a:graphic>
          <a:graphicData uri="http://schemas.openxmlformats.org/drawingml/2006/table">
            <a:tbl>
              <a:tblPr firstRow="1" bandRow="1">
                <a:tableStyleId>{5C22544A-7EE6-4342-B048-85BDC9FD1C3A}</a:tableStyleId>
              </a:tblPr>
              <a:tblGrid>
                <a:gridCol w="775018">
                  <a:extLst>
                    <a:ext uri="{9D8B030D-6E8A-4147-A177-3AD203B41FA5}">
                      <a16:colId xmlns:a16="http://schemas.microsoft.com/office/drawing/2014/main" val="2078170708"/>
                    </a:ext>
                  </a:extLst>
                </a:gridCol>
                <a:gridCol w="4177321">
                  <a:extLst>
                    <a:ext uri="{9D8B030D-6E8A-4147-A177-3AD203B41FA5}">
                      <a16:colId xmlns:a16="http://schemas.microsoft.com/office/drawing/2014/main" val="1530523492"/>
                    </a:ext>
                  </a:extLst>
                </a:gridCol>
              </a:tblGrid>
              <a:tr h="249807">
                <a:tc>
                  <a:txBody>
                    <a:bodyPr/>
                    <a:lstStyle/>
                    <a:p>
                      <a:r>
                        <a:rPr kumimoji="1" lang="ja-JP" altLang="en-US" sz="1400" b="1" dirty="0">
                          <a:solidFill>
                            <a:schemeClr val="bg1"/>
                          </a:solidFill>
                          <a:latin typeface="+mn-lt"/>
                        </a:rPr>
                        <a:t>名前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a:solidFill>
                            <a:schemeClr val="tx1"/>
                          </a:solidFill>
                          <a:latin typeface="+mn-lt"/>
                        </a:rPr>
                        <a:t>WARNING log alert</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249807">
                <a:tc>
                  <a:txBody>
                    <a:bodyPr/>
                    <a:lstStyle/>
                    <a:p>
                      <a:r>
                        <a:rPr kumimoji="1" lang="ja-JP" altLang="en-US" sz="1400" b="1" dirty="0">
                          <a:solidFill>
                            <a:schemeClr val="bg1"/>
                          </a:solidFill>
                          <a:latin typeface="+mn-lt"/>
                        </a:rPr>
                        <a:t>深刻度</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軽度の障害</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6370878"/>
                  </a:ext>
                </a:extLst>
              </a:tr>
              <a:tr h="1643190">
                <a:tc>
                  <a:txBody>
                    <a:bodyPr/>
                    <a:lstStyle/>
                    <a:p>
                      <a:r>
                        <a:rPr kumimoji="1" lang="ja-JP" altLang="en-US" sz="1400" b="1" dirty="0">
                          <a:solidFill>
                            <a:schemeClr val="bg1"/>
                          </a:solidFill>
                          <a:latin typeface="+mn-lt"/>
                        </a:rPr>
                        <a:t>条件式</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{Zabbix </a:t>
                      </a:r>
                      <a:r>
                        <a:rPr kumimoji="1" lang="en-US" altLang="ja-JP" sz="1400" dirty="0" err="1">
                          <a:solidFill>
                            <a:schemeClr val="tx1"/>
                          </a:solidFill>
                          <a:latin typeface="+mn-lt"/>
                        </a:rPr>
                        <a:t>server:log</a:t>
                      </a:r>
                      <a:r>
                        <a:rPr kumimoji="1" lang="en-US" altLang="ja-JP" sz="1400" dirty="0">
                          <a:solidFill>
                            <a:schemeClr val="tx1"/>
                          </a:solidFill>
                          <a:latin typeface="+mn-lt"/>
                        </a:rPr>
                        <a:t>[/</a:t>
                      </a:r>
                      <a:r>
                        <a:rPr kumimoji="1" lang="en-US" altLang="ja-JP" sz="1400" dirty="0" err="1">
                          <a:solidFill>
                            <a:schemeClr val="tx1"/>
                          </a:solidFill>
                          <a:latin typeface="+mn-lt"/>
                        </a:rPr>
                        <a:t>var</a:t>
                      </a:r>
                      <a:r>
                        <a:rPr kumimoji="1" lang="en-US" altLang="ja-JP" sz="1400" dirty="0">
                          <a:solidFill>
                            <a:schemeClr val="tx1"/>
                          </a:solidFill>
                          <a:latin typeface="+mn-lt"/>
                        </a:rPr>
                        <a:t>/log/</a:t>
                      </a:r>
                      <a:r>
                        <a:rPr kumimoji="1" lang="en-US" altLang="ja-JP" sz="1400" dirty="0" err="1">
                          <a:solidFill>
                            <a:schemeClr val="tx1"/>
                          </a:solidFill>
                          <a:latin typeface="+mn-lt"/>
                        </a:rPr>
                        <a:t>test_logs</a:t>
                      </a:r>
                      <a:r>
                        <a:rPr kumimoji="1" lang="en-US" altLang="ja-JP" sz="1400" dirty="0">
                          <a:solidFill>
                            <a:schemeClr val="tx1"/>
                          </a:solidFill>
                          <a:latin typeface="+mn-lt"/>
                        </a:rPr>
                        <a:t>/</a:t>
                      </a:r>
                      <a:r>
                        <a:rPr kumimoji="1" lang="en-US" altLang="ja-JP" sz="1400" dirty="0" err="1">
                          <a:solidFill>
                            <a:schemeClr val="tx1"/>
                          </a:solidFill>
                          <a:latin typeface="+mn-lt"/>
                        </a:rPr>
                        <a:t>test.log,,,,skip</a:t>
                      </a:r>
                      <a:r>
                        <a:rPr kumimoji="1" lang="en-US" altLang="ja-JP" sz="1400" dirty="0">
                          <a:solidFill>
                            <a:schemeClr val="tx1"/>
                          </a:solidFill>
                          <a:latin typeface="+mn-lt"/>
                        </a:rPr>
                        <a:t>].</a:t>
                      </a:r>
                      <a:r>
                        <a:rPr kumimoji="1" lang="en-US" altLang="ja-JP" sz="1400" dirty="0" err="1">
                          <a:solidFill>
                            <a:schemeClr val="tx1"/>
                          </a:solidFill>
                          <a:latin typeface="+mn-lt"/>
                        </a:rPr>
                        <a:t>str</a:t>
                      </a:r>
                      <a:r>
                        <a:rPr kumimoji="1" lang="en-US" altLang="ja-JP" sz="1400" dirty="0">
                          <a:solidFill>
                            <a:schemeClr val="tx1"/>
                          </a:solidFill>
                          <a:latin typeface="+mn-lt"/>
                        </a:rPr>
                        <a:t>("WARNING")}=1</a:t>
                      </a:r>
                    </a:p>
                    <a:p>
                      <a:r>
                        <a:rPr kumimoji="1" lang="en-US" altLang="ja-JP" sz="1400" dirty="0">
                          <a:solidFill>
                            <a:schemeClr val="tx1"/>
                          </a:solidFill>
                          <a:latin typeface="+mn-lt"/>
                        </a:rPr>
                        <a:t>and</a:t>
                      </a:r>
                    </a:p>
                    <a:p>
                      <a:r>
                        <a:rPr kumimoji="1" lang="en-US" altLang="ja-JP" sz="1400" dirty="0">
                          <a:solidFill>
                            <a:schemeClr val="tx1"/>
                          </a:solidFill>
                          <a:latin typeface="+mn-lt"/>
                        </a:rPr>
                        <a:t>{Zabbix </a:t>
                      </a:r>
                      <a:r>
                        <a:rPr kumimoji="1" lang="en-US" altLang="ja-JP" sz="1400" dirty="0" err="1">
                          <a:solidFill>
                            <a:schemeClr val="tx1"/>
                          </a:solidFill>
                          <a:latin typeface="+mn-lt"/>
                        </a:rPr>
                        <a:t>server:log</a:t>
                      </a:r>
                      <a:r>
                        <a:rPr kumimoji="1" lang="en-US" altLang="ja-JP" sz="1400" dirty="0">
                          <a:solidFill>
                            <a:schemeClr val="tx1"/>
                          </a:solidFill>
                          <a:latin typeface="+mn-lt"/>
                        </a:rPr>
                        <a:t>[/</a:t>
                      </a:r>
                      <a:r>
                        <a:rPr kumimoji="1" lang="en-US" altLang="ja-JP" sz="1400" dirty="0" err="1">
                          <a:solidFill>
                            <a:schemeClr val="tx1"/>
                          </a:solidFill>
                          <a:latin typeface="+mn-lt"/>
                        </a:rPr>
                        <a:t>var</a:t>
                      </a:r>
                      <a:r>
                        <a:rPr kumimoji="1" lang="en-US" altLang="ja-JP" sz="1400" dirty="0">
                          <a:solidFill>
                            <a:schemeClr val="tx1"/>
                          </a:solidFill>
                          <a:latin typeface="+mn-lt"/>
                        </a:rPr>
                        <a:t>/log/</a:t>
                      </a:r>
                      <a:r>
                        <a:rPr kumimoji="1" lang="en-US" altLang="ja-JP" sz="1400" dirty="0" err="1">
                          <a:solidFill>
                            <a:schemeClr val="tx1"/>
                          </a:solidFill>
                          <a:latin typeface="+mn-lt"/>
                        </a:rPr>
                        <a:t>test_logs</a:t>
                      </a:r>
                      <a:r>
                        <a:rPr kumimoji="1" lang="en-US" altLang="ja-JP" sz="1400" dirty="0">
                          <a:solidFill>
                            <a:schemeClr val="tx1"/>
                          </a:solidFill>
                          <a:latin typeface="+mn-lt"/>
                        </a:rPr>
                        <a:t>/</a:t>
                      </a:r>
                      <a:r>
                        <a:rPr kumimoji="1" lang="en-US" altLang="ja-JP" sz="1400" dirty="0" err="1">
                          <a:solidFill>
                            <a:schemeClr val="tx1"/>
                          </a:solidFill>
                          <a:latin typeface="+mn-lt"/>
                        </a:rPr>
                        <a:t>test.log,,,,skip</a:t>
                      </a:r>
                      <a:r>
                        <a:rPr kumimoji="1" lang="en-US" altLang="ja-JP" sz="1400" dirty="0">
                          <a:solidFill>
                            <a:schemeClr val="tx1"/>
                          </a:solidFill>
                          <a:latin typeface="+mn-lt"/>
                        </a:rPr>
                        <a:t>].count(1h,"WARNING")}&gt;=1</a:t>
                      </a:r>
                    </a:p>
                    <a:p>
                      <a:r>
                        <a:rPr kumimoji="1" lang="en-US" altLang="ja-JP" sz="1400" dirty="0">
                          <a:solidFill>
                            <a:schemeClr val="tx1"/>
                          </a:solidFill>
                          <a:latin typeface="+mn-lt"/>
                        </a:rPr>
                        <a:t>and</a:t>
                      </a:r>
                    </a:p>
                    <a:p>
                      <a:r>
                        <a:rPr kumimoji="1" lang="en-US" altLang="ja-JP" sz="1400" dirty="0">
                          <a:solidFill>
                            <a:schemeClr val="tx1"/>
                          </a:solidFill>
                          <a:latin typeface="+mn-lt"/>
                        </a:rPr>
                        <a:t>{Zabbix </a:t>
                      </a:r>
                      <a:r>
                        <a:rPr kumimoji="1" lang="en-US" altLang="ja-JP" sz="1400" dirty="0" err="1">
                          <a:solidFill>
                            <a:schemeClr val="tx1"/>
                          </a:solidFill>
                          <a:latin typeface="+mn-lt"/>
                        </a:rPr>
                        <a:t>server:log</a:t>
                      </a:r>
                      <a:r>
                        <a:rPr kumimoji="1" lang="en-US" altLang="ja-JP" sz="1400" dirty="0">
                          <a:solidFill>
                            <a:schemeClr val="tx1"/>
                          </a:solidFill>
                          <a:latin typeface="+mn-lt"/>
                        </a:rPr>
                        <a:t>[/</a:t>
                      </a:r>
                      <a:r>
                        <a:rPr kumimoji="1" lang="en-US" altLang="ja-JP" sz="1400" dirty="0" err="1">
                          <a:solidFill>
                            <a:schemeClr val="tx1"/>
                          </a:solidFill>
                          <a:latin typeface="+mn-lt"/>
                        </a:rPr>
                        <a:t>var</a:t>
                      </a:r>
                      <a:r>
                        <a:rPr kumimoji="1" lang="en-US" altLang="ja-JP" sz="1400" dirty="0">
                          <a:solidFill>
                            <a:schemeClr val="tx1"/>
                          </a:solidFill>
                          <a:latin typeface="+mn-lt"/>
                        </a:rPr>
                        <a:t>/log/</a:t>
                      </a:r>
                      <a:r>
                        <a:rPr kumimoji="1" lang="en-US" altLang="ja-JP" sz="1400" dirty="0" err="1">
                          <a:solidFill>
                            <a:schemeClr val="tx1"/>
                          </a:solidFill>
                          <a:latin typeface="+mn-lt"/>
                        </a:rPr>
                        <a:t>test_logs</a:t>
                      </a:r>
                      <a:r>
                        <a:rPr kumimoji="1" lang="en-US" altLang="ja-JP" sz="1400" dirty="0">
                          <a:solidFill>
                            <a:schemeClr val="tx1"/>
                          </a:solidFill>
                          <a:latin typeface="+mn-lt"/>
                        </a:rPr>
                        <a:t>/</a:t>
                      </a:r>
                      <a:r>
                        <a:rPr kumimoji="1" lang="en-US" altLang="ja-JP" sz="1400" dirty="0" err="1">
                          <a:solidFill>
                            <a:schemeClr val="tx1"/>
                          </a:solidFill>
                          <a:latin typeface="+mn-lt"/>
                        </a:rPr>
                        <a:t>test.log,,,,skip</a:t>
                      </a:r>
                      <a:r>
                        <a:rPr kumimoji="1" lang="en-US" altLang="ja-JP" sz="1400" dirty="0">
                          <a:solidFill>
                            <a:schemeClr val="tx1"/>
                          </a:solidFill>
                          <a:latin typeface="+mn-lt"/>
                        </a:rPr>
                        <a:t>].</a:t>
                      </a:r>
                      <a:r>
                        <a:rPr kumimoji="1" lang="en-US" altLang="ja-JP" sz="1400" dirty="0" err="1">
                          <a:solidFill>
                            <a:schemeClr val="tx1"/>
                          </a:solidFill>
                          <a:latin typeface="+mn-lt"/>
                        </a:rPr>
                        <a:t>nodata</a:t>
                      </a:r>
                      <a:r>
                        <a:rPr kumimoji="1" lang="en-US" altLang="ja-JP" sz="1400" dirty="0">
                          <a:solidFill>
                            <a:schemeClr val="tx1"/>
                          </a:solidFill>
                          <a:latin typeface="+mn-lt"/>
                        </a:rPr>
                        <a:t>(10m)}=0</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249807">
                <a:tc>
                  <a:txBody>
                    <a:bodyPr/>
                    <a:lstStyle/>
                    <a:p>
                      <a:r>
                        <a:rPr kumimoji="1" lang="ja-JP" altLang="en-US" sz="1400" b="1" dirty="0">
                          <a:solidFill>
                            <a:schemeClr val="bg1"/>
                          </a:solidFill>
                          <a:latin typeface="+mn-lt"/>
                        </a:rPr>
                        <a:t>有効</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a:solidFill>
                            <a:schemeClr val="tx1"/>
                          </a:solidFill>
                          <a:latin typeface="+mn-lt"/>
                        </a:rPr>
                        <a:t>チェックする</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629911815"/>
              </p:ext>
            </p:extLst>
          </p:nvPr>
        </p:nvGraphicFramePr>
        <p:xfrm>
          <a:off x="851577" y="5155840"/>
          <a:ext cx="5425173" cy="1153560"/>
        </p:xfrm>
        <a:graphic>
          <a:graphicData uri="http://schemas.openxmlformats.org/drawingml/2006/table">
            <a:tbl>
              <a:tblPr firstRow="1" bandRow="1">
                <a:tableStyleId>{5C22544A-7EE6-4342-B048-85BDC9FD1C3A}</a:tableStyleId>
              </a:tblPr>
              <a:tblGrid>
                <a:gridCol w="255800">
                  <a:extLst>
                    <a:ext uri="{9D8B030D-6E8A-4147-A177-3AD203B41FA5}">
                      <a16:colId xmlns:a16="http://schemas.microsoft.com/office/drawing/2014/main" val="2080567992"/>
                    </a:ext>
                  </a:extLst>
                </a:gridCol>
                <a:gridCol w="5169373">
                  <a:extLst>
                    <a:ext uri="{9D8B030D-6E8A-4147-A177-3AD203B41FA5}">
                      <a16:colId xmlns:a16="http://schemas.microsoft.com/office/drawing/2014/main" val="511074567"/>
                    </a:ext>
                  </a:extLst>
                </a:gridCol>
              </a:tblGrid>
              <a:tr h="288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6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latin typeface="+mn-lt"/>
                        </a:rPr>
                        <a:t>条件式のコピーおよび貼り付けを行う場合、シングルクォーテーションおよびダブルクォーテーションの差異が出ることがあります。トリガー登録時のエラーにご留意ください。</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2280804187"/>
              </p:ext>
            </p:extLst>
          </p:nvPr>
        </p:nvGraphicFramePr>
        <p:xfrm>
          <a:off x="6530224" y="5551840"/>
          <a:ext cx="5220000" cy="757560"/>
        </p:xfrm>
        <a:graphic>
          <a:graphicData uri="http://schemas.openxmlformats.org/drawingml/2006/table">
            <a:tbl>
              <a:tblPr firstRow="1" bandRow="1">
                <a:tableStyleId>{5C22544A-7EE6-4342-B048-85BDC9FD1C3A}</a:tableStyleId>
              </a:tblPr>
              <a:tblGrid>
                <a:gridCol w="225233">
                  <a:extLst>
                    <a:ext uri="{9D8B030D-6E8A-4147-A177-3AD203B41FA5}">
                      <a16:colId xmlns:a16="http://schemas.microsoft.com/office/drawing/2014/main" val="2080567992"/>
                    </a:ext>
                  </a:extLst>
                </a:gridCol>
                <a:gridCol w="4994767">
                  <a:extLst>
                    <a:ext uri="{9D8B030D-6E8A-4147-A177-3AD203B41FA5}">
                      <a16:colId xmlns:a16="http://schemas.microsoft.com/office/drawing/2014/main" val="511074567"/>
                    </a:ext>
                  </a:extLst>
                </a:gridCol>
              </a:tblGrid>
              <a:tr h="288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latin typeface="+mn-lt"/>
                        </a:rPr>
                        <a:t>詳細については各スライドを参照ください。</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870718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(3/6)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a:t>【5.</a:t>
            </a:r>
            <a:r>
              <a:rPr lang="ja-JP" altLang="en-US" b="1" dirty="0"/>
              <a:t>事前設定</a:t>
            </a:r>
            <a:r>
              <a:rPr lang="en-US" altLang="ja-JP" b="1" dirty="0"/>
              <a:t>】</a:t>
            </a:r>
            <a:endParaRPr lang="ja-JP" altLang="en-US" b="1" dirty="0"/>
          </a:p>
          <a:p>
            <a:endParaRPr lang="ja-JP" altLang="en-US" dirty="0"/>
          </a:p>
        </p:txBody>
      </p:sp>
      <p:sp>
        <p:nvSpPr>
          <p:cNvPr id="22" name="角丸四角形 21"/>
          <p:cNvSpPr/>
          <p:nvPr/>
        </p:nvSpPr>
        <p:spPr bwMode="auto">
          <a:xfrm>
            <a:off x="839270" y="1340709"/>
            <a:ext cx="10009390" cy="3327225"/>
          </a:xfrm>
          <a:prstGeom prst="roundRect">
            <a:avLst>
              <a:gd name="adj" fmla="val 4487"/>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5.1</a:t>
            </a:r>
            <a:r>
              <a:rPr lang="ja-JP" altLang="en-US" sz="1400" b="1" dirty="0">
                <a:latin typeface="+mn-ea"/>
              </a:rPr>
              <a:t> アクション設定</a:t>
            </a:r>
            <a:endParaRPr lang="en-US" altLang="ja-JP" sz="1400" b="1" dirty="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584196715"/>
              </p:ext>
            </p:extLst>
          </p:nvPr>
        </p:nvGraphicFramePr>
        <p:xfrm>
          <a:off x="1165941" y="1762260"/>
          <a:ext cx="4425989" cy="2438400"/>
        </p:xfrm>
        <a:graphic>
          <a:graphicData uri="http://schemas.openxmlformats.org/drawingml/2006/table">
            <a:tbl>
              <a:tblPr firstRow="1" bandRow="1">
                <a:tableStyleId>{5C22544A-7EE6-4342-B048-85BDC9FD1C3A}</a:tableStyleId>
              </a:tblPr>
              <a:tblGrid>
                <a:gridCol w="1490116">
                  <a:extLst>
                    <a:ext uri="{9D8B030D-6E8A-4147-A177-3AD203B41FA5}">
                      <a16:colId xmlns:a16="http://schemas.microsoft.com/office/drawing/2014/main" val="2903683136"/>
                    </a:ext>
                  </a:extLst>
                </a:gridCol>
                <a:gridCol w="2935873">
                  <a:extLst>
                    <a:ext uri="{9D8B030D-6E8A-4147-A177-3AD203B41FA5}">
                      <a16:colId xmlns:a16="http://schemas.microsoft.com/office/drawing/2014/main" val="3391017768"/>
                    </a:ext>
                  </a:extLst>
                </a:gridCol>
              </a:tblGrid>
              <a:tr h="298057">
                <a:tc gridSpan="2">
                  <a:txBody>
                    <a:bodyPr/>
                    <a:lstStyle/>
                    <a:p>
                      <a:pPr marL="285750" indent="-285750" algn="l">
                        <a:buFont typeface="Arial" panose="020B0604020202020204" pitchFamily="34" charset="0"/>
                        <a:buChar char="•"/>
                      </a:pPr>
                      <a:r>
                        <a:rPr kumimoji="1" lang="ja-JP" altLang="en-US" sz="1400" b="1" dirty="0">
                          <a:solidFill>
                            <a:schemeClr val="tx1"/>
                          </a:solidFill>
                          <a:latin typeface="+mn-ea"/>
                          <a:ea typeface="+mn-ea"/>
                        </a:rPr>
                        <a:t>「</a:t>
                      </a:r>
                      <a:r>
                        <a:rPr kumimoji="1" lang="en-US" altLang="ja-JP" sz="1400" b="1" dirty="0">
                          <a:solidFill>
                            <a:schemeClr val="tx1"/>
                          </a:solidFill>
                          <a:latin typeface="+mn-ea"/>
                          <a:ea typeface="+mn-ea"/>
                        </a:rPr>
                        <a:t>mail Driver ver1</a:t>
                      </a:r>
                      <a:r>
                        <a:rPr kumimoji="1" lang="ja-JP" altLang="en-US" sz="1400" b="1" dirty="0">
                          <a:solidFill>
                            <a:schemeClr val="tx1"/>
                          </a:solidFill>
                          <a:latin typeface="+mn-ea"/>
                          <a:ea typeface="+mn-ea"/>
                        </a:rPr>
                        <a:t>」を用意する</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14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31732649"/>
                  </a:ext>
                </a:extLst>
              </a:tr>
              <a:tr h="298057">
                <a:tc>
                  <a:txBody>
                    <a:bodyPr/>
                    <a:lstStyle/>
                    <a:p>
                      <a:pPr algn="ctr"/>
                      <a:r>
                        <a:rPr kumimoji="1" lang="ja-JP" altLang="en-US" sz="1400" b="1" dirty="0">
                          <a:solidFill>
                            <a:schemeClr val="bg1"/>
                          </a:solidFill>
                          <a:latin typeface="+mn-ea"/>
                          <a:ea typeface="+mn-ea"/>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a:solidFill>
                            <a:schemeClr val="bg1"/>
                          </a:solidFill>
                          <a:latin typeface="+mn-ea"/>
                          <a:ea typeface="+mn-ea"/>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98057">
                <a:tc>
                  <a:txBody>
                    <a:bodyPr/>
                    <a:lstStyle/>
                    <a:p>
                      <a:r>
                        <a:rPr kumimoji="1" lang="ja-JP" altLang="en-US" sz="1400" b="1" dirty="0">
                          <a:solidFill>
                            <a:sysClr val="windowText" lastClr="000000"/>
                          </a:solidFill>
                          <a:latin typeface="+mn-ea"/>
                          <a:ea typeface="+mn-ea"/>
                        </a:rPr>
                        <a:t>名前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a:solidFill>
                            <a:sysClr val="windowText" lastClr="000000"/>
                          </a:solidFill>
                          <a:latin typeface="+mn-ea"/>
                          <a:ea typeface="+mn-ea"/>
                        </a:rPr>
                        <a:t>oasetest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98057">
                <a:tc>
                  <a:txBody>
                    <a:bodyPr/>
                    <a:lstStyle/>
                    <a:p>
                      <a:r>
                        <a:rPr kumimoji="1" lang="ja-JP" altLang="en-US" sz="1400" b="1" dirty="0">
                          <a:solidFill>
                            <a:sysClr val="windowText" lastClr="000000"/>
                          </a:solidFill>
                          <a:latin typeface="+mn-ea"/>
                          <a:ea typeface="+mn-ea"/>
                        </a:rPr>
                        <a:t>プロトコル</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a:solidFill>
                            <a:sysClr val="windowText" lastClr="000000"/>
                          </a:solidFill>
                          <a:latin typeface="+mn-ea"/>
                          <a:ea typeface="+mn-ea"/>
                        </a:rPr>
                        <a:t>smtp</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98057">
                <a:tc>
                  <a:txBody>
                    <a:bodyPr/>
                    <a:lstStyle/>
                    <a:p>
                      <a:r>
                        <a:rPr kumimoji="1" lang="ja-JP" altLang="en-US" sz="1400" b="1" dirty="0">
                          <a:solidFill>
                            <a:sysClr val="windowText" lastClr="000000"/>
                          </a:solidFill>
                          <a:latin typeface="+mn-ea"/>
                          <a:ea typeface="+mn-ea"/>
                        </a:rPr>
                        <a:t>ポート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a:solidFill>
                            <a:sysClr val="windowText" lastClr="000000"/>
                          </a:solidFill>
                          <a:latin typeface="+mn-ea"/>
                          <a:ea typeface="+mn-ea"/>
                        </a:rPr>
                        <a:t>25</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98057">
                <a:tc>
                  <a:txBody>
                    <a:bodyPr/>
                    <a:lstStyle/>
                    <a:p>
                      <a:r>
                        <a:rPr kumimoji="1" lang="ja-JP" altLang="en-US" sz="1400" b="1" dirty="0">
                          <a:solidFill>
                            <a:sysClr val="windowText" lastClr="000000"/>
                          </a:solidFill>
                          <a:latin typeface="+mn-ea"/>
                          <a:ea typeface="+mn-ea"/>
                        </a:rPr>
                        <a:t>ユーザ名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a:solidFill>
                            <a:sysClr val="windowText" lastClr="000000"/>
                          </a:solidFill>
                          <a:latin typeface="+mn-ea"/>
                          <a:ea typeface="+mn-ea"/>
                        </a:rPr>
                        <a:t>noreply@example.com</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98057">
                <a:tc>
                  <a:txBody>
                    <a:bodyPr/>
                    <a:lstStyle/>
                    <a:p>
                      <a:r>
                        <a:rPr kumimoji="1" lang="ja-JP" altLang="en-US" sz="1400" b="1" dirty="0">
                          <a:solidFill>
                            <a:sysClr val="windowText" lastClr="000000"/>
                          </a:solidFill>
                          <a:latin typeface="+mn-ea"/>
                          <a:ea typeface="+mn-ea"/>
                        </a:rPr>
                        <a:t>パスワード</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b="0" dirty="0">
                          <a:solidFill>
                            <a:sysClr val="windowText" lastClr="000000"/>
                          </a:solidFill>
                          <a:latin typeface="+mn-ea"/>
                          <a:ea typeface="+mn-ea"/>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r h="298057">
                <a:tc gridSpan="2">
                  <a:txBody>
                    <a:bodyPr/>
                    <a:lstStyle/>
                    <a:p>
                      <a:r>
                        <a:rPr kumimoji="1" lang="ja-JP" altLang="en-US" sz="1400" b="0" dirty="0">
                          <a:solidFill>
                            <a:sysClr val="windowText" lastClr="000000"/>
                          </a:solidFill>
                          <a:latin typeface="+mn-ea"/>
                          <a:ea typeface="+mn-ea"/>
                        </a:rPr>
                        <a:t>（他、必要情報を登録）</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418156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554629791"/>
              </p:ext>
            </p:extLst>
          </p:nvPr>
        </p:nvGraphicFramePr>
        <p:xfrm>
          <a:off x="6169436" y="1762260"/>
          <a:ext cx="4480376" cy="2778960"/>
        </p:xfrm>
        <a:graphic>
          <a:graphicData uri="http://schemas.openxmlformats.org/drawingml/2006/table">
            <a:tbl>
              <a:tblPr firstRow="1" bandRow="1">
                <a:tableStyleId>{5C22544A-7EE6-4342-B048-85BDC9FD1C3A}</a:tableStyleId>
              </a:tblPr>
              <a:tblGrid>
                <a:gridCol w="1929832">
                  <a:extLst>
                    <a:ext uri="{9D8B030D-6E8A-4147-A177-3AD203B41FA5}">
                      <a16:colId xmlns:a16="http://schemas.microsoft.com/office/drawing/2014/main" val="2903683136"/>
                    </a:ext>
                  </a:extLst>
                </a:gridCol>
                <a:gridCol w="2550544">
                  <a:extLst>
                    <a:ext uri="{9D8B030D-6E8A-4147-A177-3AD203B41FA5}">
                      <a16:colId xmlns:a16="http://schemas.microsoft.com/office/drawing/2014/main" val="3391017768"/>
                    </a:ext>
                  </a:extLst>
                </a:gridCol>
              </a:tblGrid>
              <a:tr h="199669">
                <a:tc gridSpan="2">
                  <a:txBody>
                    <a:bodyPr/>
                    <a:lstStyle/>
                    <a:p>
                      <a:pPr marL="285750" indent="-285750" algn="l">
                        <a:buFont typeface="Arial" panose="020B0604020202020204" pitchFamily="34" charset="0"/>
                        <a:buChar char="•"/>
                      </a:pPr>
                      <a:r>
                        <a:rPr kumimoji="1" lang="ja-JP" altLang="en-US" sz="1400" b="1" dirty="0">
                          <a:solidFill>
                            <a:schemeClr val="tx1"/>
                          </a:solidFill>
                          <a:latin typeface="+mn-lt"/>
                        </a:rPr>
                        <a:t>「メールテンプレート」を作成する</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1400" b="1"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6498937"/>
                  </a:ext>
                </a:extLst>
              </a:tr>
              <a:tr h="199669">
                <a:tc>
                  <a:txBody>
                    <a:bodyPr/>
                    <a:lstStyle/>
                    <a:p>
                      <a:pPr algn="ctr"/>
                      <a:r>
                        <a:rPr kumimoji="1" lang="ja-JP" altLang="en-US" sz="1400" b="1" dirty="0">
                          <a:solidFill>
                            <a:schemeClr val="bg1"/>
                          </a:solidFill>
                          <a:latin typeface="+mn-lt"/>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a:solidFill>
                            <a:schemeClr val="bg1"/>
                          </a:solidFill>
                          <a:latin typeface="+mn-lt"/>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432000">
                <a:tc>
                  <a:txBody>
                    <a:bodyPr/>
                    <a:lstStyle/>
                    <a:p>
                      <a:r>
                        <a:rPr kumimoji="1" lang="ja-JP" altLang="en-US" sz="1400" b="1" dirty="0">
                          <a:solidFill>
                            <a:sysClr val="windowText" lastClr="000000"/>
                          </a:solidFill>
                          <a:latin typeface="+mn-lt"/>
                        </a:rPr>
                        <a:t>テンプレート名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a:solidFill>
                            <a:sysClr val="windowText" lastClr="000000"/>
                          </a:solidFill>
                          <a:latin typeface="+mn-lt"/>
                        </a:rPr>
                        <a:t>test_template</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29983">
                <a:tc>
                  <a:txBody>
                    <a:bodyPr/>
                    <a:lstStyle/>
                    <a:p>
                      <a:r>
                        <a:rPr kumimoji="1" lang="ja-JP" altLang="en-US" sz="1400" b="1" dirty="0">
                          <a:solidFill>
                            <a:sysClr val="windowText" lastClr="000000"/>
                          </a:solidFill>
                          <a:latin typeface="+mn-lt"/>
                        </a:rPr>
                        <a:t>宛先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en-US" altLang="ja-JP" sz="1400" b="1" dirty="0">
                          <a:solidFill>
                            <a:sysClr val="windowText" lastClr="000000"/>
                          </a:solidFill>
                          <a:latin typeface="+mn-lt"/>
                        </a:rPr>
                        <a:t>CC</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r h="199669">
                <a:tc>
                  <a:txBody>
                    <a:bodyPr/>
                    <a:lstStyle/>
                    <a:p>
                      <a:r>
                        <a:rPr kumimoji="1" lang="en-US" altLang="ja-JP" sz="1400" b="1" dirty="0">
                          <a:solidFill>
                            <a:sysClr val="windowText" lastClr="000000"/>
                          </a:solidFill>
                          <a:latin typeface="+mn-lt"/>
                        </a:rPr>
                        <a:t>BCC</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r h="199669">
                <a:tc>
                  <a:txBody>
                    <a:bodyPr/>
                    <a:lstStyle/>
                    <a:p>
                      <a:r>
                        <a:rPr kumimoji="1" lang="ja-JP" altLang="en-US" sz="1400" b="1" dirty="0">
                          <a:solidFill>
                            <a:sysClr val="windowText" lastClr="000000"/>
                          </a:solidFill>
                          <a:latin typeface="+mn-lt"/>
                        </a:rPr>
                        <a:t>件名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a:solidFill>
                            <a:sysClr val="windowText" lastClr="000000"/>
                          </a:solidFill>
                          <a:latin typeface="+mn-lt"/>
                        </a:rPr>
                        <a:t>【OASE】</a:t>
                      </a:r>
                      <a:r>
                        <a:rPr kumimoji="1" lang="ja-JP" altLang="en-US" sz="1400" b="0" dirty="0">
                          <a:solidFill>
                            <a:sysClr val="windowText" lastClr="000000"/>
                          </a:solidFill>
                          <a:latin typeface="+mn-lt"/>
                        </a:rPr>
                        <a:t>通知テスト</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0789666"/>
                  </a:ext>
                </a:extLst>
              </a:tr>
              <a:tr h="199669">
                <a:tc>
                  <a:txBody>
                    <a:bodyPr/>
                    <a:lstStyle/>
                    <a:p>
                      <a:r>
                        <a:rPr kumimoji="1" lang="ja-JP" altLang="en-US" sz="1400" b="1" dirty="0">
                          <a:solidFill>
                            <a:sysClr val="windowText" lastClr="000000"/>
                          </a:solidFill>
                          <a:latin typeface="+mn-lt"/>
                        </a:rPr>
                        <a:t>本文</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a:solidFill>
                            <a:sysClr val="windowText" lastClr="000000"/>
                          </a:solidFill>
                          <a:latin typeface="+mn-lt"/>
                        </a:rPr>
                        <a:t>[ACTION_INFO]</a:t>
                      </a:r>
                    </a:p>
                    <a:p>
                      <a:r>
                        <a:rPr kumimoji="1" lang="en-US" altLang="ja-JP" sz="1400" b="0" dirty="0">
                          <a:solidFill>
                            <a:sysClr val="windowText" lastClr="000000"/>
                          </a:solidFill>
                          <a:latin typeface="+mn-lt"/>
                        </a:rPr>
                        <a:t>[EVENT_INFO]</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04368260"/>
                  </a:ext>
                </a:extLst>
              </a:tr>
            </a:tbl>
          </a:graphicData>
        </a:graphic>
      </p:graphicFrame>
      <p:sp>
        <p:nvSpPr>
          <p:cNvPr id="15" name="角丸四角形 14"/>
          <p:cNvSpPr/>
          <p:nvPr/>
        </p:nvSpPr>
        <p:spPr bwMode="auto">
          <a:xfrm>
            <a:off x="839270" y="4814858"/>
            <a:ext cx="5149390" cy="1494542"/>
          </a:xfrm>
          <a:prstGeom prst="roundRect">
            <a:avLst>
              <a:gd name="adj" fmla="val 4487"/>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5.2</a:t>
            </a:r>
            <a:r>
              <a:rPr lang="ja-JP" altLang="en-US" sz="1400" b="1" dirty="0">
                <a:latin typeface="+mn-ea"/>
              </a:rPr>
              <a:t>トークンの払い出し</a:t>
            </a:r>
            <a:endParaRPr lang="en-US" altLang="ja-JP" sz="1400" b="1" dirty="0">
              <a:latin typeface="+mn-ea"/>
            </a:endParaRPr>
          </a:p>
        </p:txBody>
      </p:sp>
      <p:graphicFrame>
        <p:nvGraphicFramePr>
          <p:cNvPr id="14" name="表 13"/>
          <p:cNvGraphicFramePr>
            <a:graphicFrameLocks noGrp="1"/>
          </p:cNvGraphicFramePr>
          <p:nvPr>
            <p:extLst>
              <p:ext uri="{D42A27DB-BD31-4B8C-83A1-F6EECF244321}">
                <p14:modId xmlns:p14="http://schemas.microsoft.com/office/powerpoint/2010/main" val="2318344359"/>
              </p:ext>
            </p:extLst>
          </p:nvPr>
        </p:nvGraphicFramePr>
        <p:xfrm>
          <a:off x="1118248" y="5245048"/>
          <a:ext cx="4473682" cy="914400"/>
        </p:xfrm>
        <a:graphic>
          <a:graphicData uri="http://schemas.openxmlformats.org/drawingml/2006/table">
            <a:tbl>
              <a:tblPr firstRow="1" bandRow="1">
                <a:tableStyleId>{5C22544A-7EE6-4342-B048-85BDC9FD1C3A}</a:tableStyleId>
              </a:tblPr>
              <a:tblGrid>
                <a:gridCol w="1721157">
                  <a:extLst>
                    <a:ext uri="{9D8B030D-6E8A-4147-A177-3AD203B41FA5}">
                      <a16:colId xmlns:a16="http://schemas.microsoft.com/office/drawing/2014/main" val="2903683136"/>
                    </a:ext>
                  </a:extLst>
                </a:gridCol>
                <a:gridCol w="2752525">
                  <a:extLst>
                    <a:ext uri="{9D8B030D-6E8A-4147-A177-3AD203B41FA5}">
                      <a16:colId xmlns:a16="http://schemas.microsoft.com/office/drawing/2014/main" val="3391017768"/>
                    </a:ext>
                  </a:extLst>
                </a:gridCol>
              </a:tblGrid>
              <a:tr h="199669">
                <a:tc>
                  <a:txBody>
                    <a:bodyPr/>
                    <a:lstStyle/>
                    <a:p>
                      <a:pPr algn="ctr"/>
                      <a:r>
                        <a:rPr kumimoji="1" lang="ja-JP" altLang="en-US" sz="1400" b="1" dirty="0">
                          <a:solidFill>
                            <a:schemeClr val="bg1"/>
                          </a:solidFill>
                          <a:latin typeface="+mn-lt"/>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a:solidFill>
                            <a:schemeClr val="bg1"/>
                          </a:solidFill>
                          <a:latin typeface="+mn-lt"/>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a:solidFill>
                            <a:sysClr val="windowText" lastClr="000000"/>
                          </a:solidFill>
                          <a:latin typeface="+mn-lt"/>
                        </a:rPr>
                        <a:t>トークン名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a:solidFill>
                            <a:sysClr val="windowText" lastClr="000000"/>
                          </a:solidFill>
                          <a:latin typeface="+mn-lt"/>
                        </a:rPr>
                        <a:t>test_token</a:t>
                      </a:r>
                      <a:endParaRPr kumimoji="1" lang="ja-JP" altLang="en-US" sz="14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63674">
                <a:tc>
                  <a:txBody>
                    <a:bodyPr/>
                    <a:lstStyle/>
                    <a:p>
                      <a:r>
                        <a:rPr kumimoji="1" lang="ja-JP" altLang="en-US" sz="1400" b="1" dirty="0">
                          <a:solidFill>
                            <a:sysClr val="windowText" lastClr="000000"/>
                          </a:solidFill>
                          <a:latin typeface="+mn-lt"/>
                        </a:rPr>
                        <a:t>グループ別権限</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ysClr val="windowText" lastClr="000000"/>
                          </a:solidFill>
                          <a:latin typeface="+mn-lt"/>
                        </a:rPr>
                        <a:t>システム管理者：権限あり</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879663213"/>
              </p:ext>
            </p:extLst>
          </p:nvPr>
        </p:nvGraphicFramePr>
        <p:xfrm>
          <a:off x="6169436" y="5062115"/>
          <a:ext cx="4679224" cy="1224000"/>
        </p:xfrm>
        <a:graphic>
          <a:graphicData uri="http://schemas.openxmlformats.org/drawingml/2006/table">
            <a:tbl>
              <a:tblPr firstRow="1" bandRow="1">
                <a:tableStyleId>{5C22544A-7EE6-4342-B048-85BDC9FD1C3A}</a:tableStyleId>
              </a:tblPr>
              <a:tblGrid>
                <a:gridCol w="306712">
                  <a:extLst>
                    <a:ext uri="{9D8B030D-6E8A-4147-A177-3AD203B41FA5}">
                      <a16:colId xmlns:a16="http://schemas.microsoft.com/office/drawing/2014/main" val="2080567992"/>
                    </a:ext>
                  </a:extLst>
                </a:gridCol>
                <a:gridCol w="4372512">
                  <a:extLst>
                    <a:ext uri="{9D8B030D-6E8A-4147-A177-3AD203B41FA5}">
                      <a16:colId xmlns:a16="http://schemas.microsoft.com/office/drawing/2014/main" val="511074567"/>
                    </a:ext>
                  </a:extLst>
                </a:gridCol>
              </a:tblGrid>
              <a:tr h="322449">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901551">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latin typeface="+mn-lt"/>
                        </a:rPr>
                        <a:t>詳細については各スライドを参照ください。</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432150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(4/6)</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2772060047"/>
              </p:ext>
            </p:extLst>
          </p:nvPr>
        </p:nvGraphicFramePr>
        <p:xfrm>
          <a:off x="4749053" y="5554221"/>
          <a:ext cx="6099607" cy="757560"/>
        </p:xfrm>
        <a:graphic>
          <a:graphicData uri="http://schemas.openxmlformats.org/drawingml/2006/table">
            <a:tbl>
              <a:tblPr firstRow="1" bandRow="1">
                <a:tableStyleId>{5C22544A-7EE6-4342-B048-85BDC9FD1C3A}</a:tableStyleId>
              </a:tblPr>
              <a:tblGrid>
                <a:gridCol w="298073">
                  <a:extLst>
                    <a:ext uri="{9D8B030D-6E8A-4147-A177-3AD203B41FA5}">
                      <a16:colId xmlns:a16="http://schemas.microsoft.com/office/drawing/2014/main" val="2080567992"/>
                    </a:ext>
                  </a:extLst>
                </a:gridCol>
                <a:gridCol w="5801534">
                  <a:extLst>
                    <a:ext uri="{9D8B030D-6E8A-4147-A177-3AD203B41FA5}">
                      <a16:colId xmlns:a16="http://schemas.microsoft.com/office/drawing/2014/main" val="511074567"/>
                    </a:ext>
                  </a:extLst>
                </a:gridCol>
              </a:tblGrid>
              <a:tr h="288000">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latin typeface="+mn-lt"/>
                        </a:rPr>
                        <a:t>詳細については各スライドを参照ください。</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19" name="角丸四角形 18"/>
          <p:cNvSpPr/>
          <p:nvPr/>
        </p:nvSpPr>
        <p:spPr bwMode="auto">
          <a:xfrm>
            <a:off x="844325" y="1332913"/>
            <a:ext cx="3667455" cy="4949640"/>
          </a:xfrm>
          <a:prstGeom prst="roundRect">
            <a:avLst>
              <a:gd name="adj" fmla="val 3508"/>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5.3</a:t>
            </a:r>
            <a:r>
              <a:rPr lang="ja-JP" altLang="en-US" sz="1400" b="1" dirty="0">
                <a:latin typeface="+mn-ea"/>
              </a:rPr>
              <a:t> ディシジョンテーブル作成</a:t>
            </a:r>
            <a:endParaRPr lang="en-US" altLang="ja-JP" sz="1400" b="1" dirty="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3488799961"/>
              </p:ext>
            </p:extLst>
          </p:nvPr>
        </p:nvGraphicFramePr>
        <p:xfrm>
          <a:off x="1081598" y="1844780"/>
          <a:ext cx="3193132" cy="1645920"/>
        </p:xfrm>
        <a:graphic>
          <a:graphicData uri="http://schemas.openxmlformats.org/drawingml/2006/table">
            <a:tbl>
              <a:tblPr firstRow="1" bandRow="1">
                <a:tableStyleId>{5C22544A-7EE6-4342-B048-85BDC9FD1C3A}</a:tableStyleId>
              </a:tblPr>
              <a:tblGrid>
                <a:gridCol w="1392882">
                  <a:extLst>
                    <a:ext uri="{9D8B030D-6E8A-4147-A177-3AD203B41FA5}">
                      <a16:colId xmlns:a16="http://schemas.microsoft.com/office/drawing/2014/main" val="2903683136"/>
                    </a:ext>
                  </a:extLst>
                </a:gridCol>
                <a:gridCol w="1800250">
                  <a:extLst>
                    <a:ext uri="{9D8B030D-6E8A-4147-A177-3AD203B41FA5}">
                      <a16:colId xmlns:a16="http://schemas.microsoft.com/office/drawing/2014/main" val="3391017768"/>
                    </a:ext>
                  </a:extLst>
                </a:gridCol>
              </a:tblGrid>
              <a:tr h="153156">
                <a:tc gridSpan="2">
                  <a:txBody>
                    <a:bodyPr/>
                    <a:lstStyle/>
                    <a:p>
                      <a:pPr algn="ctr"/>
                      <a:r>
                        <a:rPr kumimoji="1" lang="ja-JP" altLang="en-US" sz="1400" b="1" dirty="0">
                          <a:solidFill>
                            <a:schemeClr val="bg1"/>
                          </a:solidFill>
                          <a:latin typeface="+mn-lt"/>
                        </a:rPr>
                        <a:t>「基本情報・権限」タブ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563294271"/>
                  </a:ext>
                </a:extLst>
              </a:tr>
              <a:tr h="216000">
                <a:tc>
                  <a:txBody>
                    <a:bodyPr/>
                    <a:lstStyle/>
                    <a:p>
                      <a:pPr algn="ctr"/>
                      <a:r>
                        <a:rPr kumimoji="1" lang="ja-JP" altLang="en-US" sz="1400" b="1" dirty="0">
                          <a:solidFill>
                            <a:schemeClr val="bg1"/>
                          </a:solidFill>
                          <a:latin typeface="+mn-lt"/>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a:solidFill>
                            <a:schemeClr val="bg1"/>
                          </a:solidFill>
                          <a:latin typeface="+mn-lt"/>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a:solidFill>
                            <a:sysClr val="windowText" lastClr="000000"/>
                          </a:solidFill>
                          <a:latin typeface="+mn-lt"/>
                        </a:rPr>
                        <a:t>ディシジョン</a:t>
                      </a:r>
                      <a:endParaRPr kumimoji="1" lang="en-US" altLang="ja-JP" sz="1400" b="1" dirty="0">
                        <a:solidFill>
                          <a:sysClr val="windowText" lastClr="000000"/>
                        </a:solidFill>
                        <a:latin typeface="+mn-lt"/>
                      </a:endParaRPr>
                    </a:p>
                    <a:p>
                      <a:r>
                        <a:rPr kumimoji="1" lang="ja-JP" altLang="en-US" sz="1400" b="1" dirty="0">
                          <a:solidFill>
                            <a:sysClr val="windowText" lastClr="000000"/>
                          </a:solidFill>
                          <a:latin typeface="+mn-lt"/>
                        </a:rPr>
                        <a:t>テーブル名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a:solidFill>
                            <a:sysClr val="windowText" lastClr="000000"/>
                          </a:solidFill>
                          <a:latin typeface="+mn-lt"/>
                        </a:rPr>
                        <a:t>warning_test</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199669">
                <a:tc>
                  <a:txBody>
                    <a:bodyPr/>
                    <a:lstStyle/>
                    <a:p>
                      <a:r>
                        <a:rPr kumimoji="1" lang="ja-JP" altLang="en-US" sz="1400" b="1" dirty="0">
                          <a:solidFill>
                            <a:sysClr val="windowText" lastClr="000000"/>
                          </a:solidFill>
                          <a:latin typeface="+mn-lt"/>
                        </a:rPr>
                        <a:t>権限の設定</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a:solidFill>
                            <a:sysClr val="windowText" lastClr="000000"/>
                          </a:solidFill>
                          <a:latin typeface="+mn-lt"/>
                        </a:rPr>
                        <a:t>システム管理者：</a:t>
                      </a:r>
                      <a:endParaRPr kumimoji="1" lang="en-US" altLang="ja-JP" sz="1400" b="0" dirty="0">
                        <a:solidFill>
                          <a:sysClr val="windowText" lastClr="000000"/>
                        </a:solidFill>
                        <a:latin typeface="+mn-lt"/>
                      </a:endParaRPr>
                    </a:p>
                    <a:p>
                      <a:r>
                        <a:rPr kumimoji="1" lang="ja-JP" altLang="en-US" sz="1400" b="0" dirty="0">
                          <a:solidFill>
                            <a:sysClr val="windowText" lastClr="000000"/>
                          </a:solidFill>
                          <a:latin typeface="+mn-lt"/>
                        </a:rPr>
                        <a:t>全て「更新可能」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56981021"/>
                  </a:ext>
                </a:extLst>
              </a:tr>
            </a:tbl>
          </a:graphicData>
        </a:graphic>
      </p:graphicFrame>
      <p:graphicFrame>
        <p:nvGraphicFramePr>
          <p:cNvPr id="17" name="表 16"/>
          <p:cNvGraphicFramePr>
            <a:graphicFrameLocks noGrp="1"/>
          </p:cNvGraphicFramePr>
          <p:nvPr>
            <p:extLst>
              <p:ext uri="{D42A27DB-BD31-4B8C-83A1-F6EECF244321}">
                <p14:modId xmlns:p14="http://schemas.microsoft.com/office/powerpoint/2010/main" val="3895614406"/>
              </p:ext>
            </p:extLst>
          </p:nvPr>
        </p:nvGraphicFramePr>
        <p:xfrm>
          <a:off x="1081598" y="3688329"/>
          <a:ext cx="3193132" cy="1219200"/>
        </p:xfrm>
        <a:graphic>
          <a:graphicData uri="http://schemas.openxmlformats.org/drawingml/2006/table">
            <a:tbl>
              <a:tblPr firstRow="1" bandRow="1">
                <a:tableStyleId>{5C22544A-7EE6-4342-B048-85BDC9FD1C3A}</a:tableStyleId>
              </a:tblPr>
              <a:tblGrid>
                <a:gridCol w="1089260">
                  <a:extLst>
                    <a:ext uri="{9D8B030D-6E8A-4147-A177-3AD203B41FA5}">
                      <a16:colId xmlns:a16="http://schemas.microsoft.com/office/drawing/2014/main" val="2903683136"/>
                    </a:ext>
                  </a:extLst>
                </a:gridCol>
                <a:gridCol w="2103872">
                  <a:extLst>
                    <a:ext uri="{9D8B030D-6E8A-4147-A177-3AD203B41FA5}">
                      <a16:colId xmlns:a16="http://schemas.microsoft.com/office/drawing/2014/main" val="3391017768"/>
                    </a:ext>
                  </a:extLst>
                </a:gridCol>
              </a:tblGrid>
              <a:tr h="199669">
                <a:tc gridSpan="2">
                  <a:txBody>
                    <a:bodyPr/>
                    <a:lstStyle/>
                    <a:p>
                      <a:pPr algn="ctr"/>
                      <a:r>
                        <a:rPr kumimoji="1" lang="ja-JP" altLang="en-US" sz="1400" b="1" dirty="0">
                          <a:solidFill>
                            <a:schemeClr val="bg1"/>
                          </a:solidFill>
                          <a:latin typeface="+mn-lt"/>
                        </a:rPr>
                        <a:t>「条件式」タブ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388448116"/>
                  </a:ext>
                </a:extLst>
              </a:tr>
              <a:tr h="199669">
                <a:tc>
                  <a:txBody>
                    <a:bodyPr/>
                    <a:lstStyle/>
                    <a:p>
                      <a:pPr algn="ctr"/>
                      <a:r>
                        <a:rPr kumimoji="1" lang="ja-JP" altLang="en-US" sz="1400" b="1" dirty="0">
                          <a:solidFill>
                            <a:schemeClr val="bg1"/>
                          </a:solidFill>
                          <a:latin typeface="+mn-lt"/>
                        </a:rPr>
                        <a:t>条件名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a:solidFill>
                            <a:schemeClr val="bg1"/>
                          </a:solidFill>
                          <a:latin typeface="+mn-lt"/>
                        </a:rPr>
                        <a:t>条件式</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263674">
                <a:tc>
                  <a:txBody>
                    <a:bodyPr/>
                    <a:lstStyle/>
                    <a:p>
                      <a:r>
                        <a:rPr kumimoji="1" lang="ja-JP" altLang="en-US" sz="1400" b="0" dirty="0">
                          <a:solidFill>
                            <a:sysClr val="windowText" lastClr="000000"/>
                          </a:solidFill>
                          <a:latin typeface="+mn-lt"/>
                        </a:rPr>
                        <a:t>アラート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ysClr val="windowText" lastClr="000000"/>
                          </a:solidFill>
                          <a:latin typeface="+mn-lt"/>
                        </a:rPr>
                        <a:t>正規表現に一致する</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ja-JP" altLang="en-US" sz="1400" b="0" dirty="0">
                          <a:solidFill>
                            <a:sysClr val="windowText" lastClr="000000"/>
                          </a:solidFill>
                          <a:latin typeface="+mn-lt"/>
                        </a:rPr>
                        <a:t>対象</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a:solidFill>
                            <a:sysClr val="windowText" lastClr="000000"/>
                          </a:solidFill>
                          <a:latin typeface="+mn-lt"/>
                        </a:rPr>
                        <a:t>等しい（文字列）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2093586656"/>
              </p:ext>
            </p:extLst>
          </p:nvPr>
        </p:nvGraphicFramePr>
        <p:xfrm>
          <a:off x="1081598" y="5088071"/>
          <a:ext cx="3193132" cy="914400"/>
        </p:xfrm>
        <a:graphic>
          <a:graphicData uri="http://schemas.openxmlformats.org/drawingml/2006/table">
            <a:tbl>
              <a:tblPr firstRow="1" bandRow="1">
                <a:tableStyleId>{5C22544A-7EE6-4342-B048-85BDC9FD1C3A}</a:tableStyleId>
              </a:tblPr>
              <a:tblGrid>
                <a:gridCol w="1726014">
                  <a:extLst>
                    <a:ext uri="{9D8B030D-6E8A-4147-A177-3AD203B41FA5}">
                      <a16:colId xmlns:a16="http://schemas.microsoft.com/office/drawing/2014/main" val="2903683136"/>
                    </a:ext>
                  </a:extLst>
                </a:gridCol>
                <a:gridCol w="1467118">
                  <a:extLst>
                    <a:ext uri="{9D8B030D-6E8A-4147-A177-3AD203B41FA5}">
                      <a16:colId xmlns:a16="http://schemas.microsoft.com/office/drawing/2014/main" val="3391017768"/>
                    </a:ext>
                  </a:extLst>
                </a:gridCol>
              </a:tblGrid>
              <a:tr h="199669">
                <a:tc gridSpan="2">
                  <a:txBody>
                    <a:bodyPr/>
                    <a:lstStyle/>
                    <a:p>
                      <a:pPr algn="ctr"/>
                      <a:r>
                        <a:rPr kumimoji="1" lang="ja-JP" altLang="en-US" sz="1400" b="1" dirty="0">
                          <a:solidFill>
                            <a:schemeClr val="bg1"/>
                          </a:solidFill>
                          <a:latin typeface="+mn-lt"/>
                        </a:rPr>
                        <a:t>「未知事象通知」タブ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325307111"/>
                  </a:ext>
                </a:extLst>
              </a:tr>
              <a:tr h="199669">
                <a:tc>
                  <a:txBody>
                    <a:bodyPr/>
                    <a:lstStyle/>
                    <a:p>
                      <a:pPr algn="ctr"/>
                      <a:r>
                        <a:rPr kumimoji="1" lang="ja-JP" altLang="en-US" sz="1400" b="1" dirty="0">
                          <a:solidFill>
                            <a:schemeClr val="bg1"/>
                          </a:solidFill>
                          <a:latin typeface="+mn-lt"/>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a:solidFill>
                            <a:schemeClr val="bg1"/>
                          </a:solidFill>
                          <a:latin typeface="+mn-lt"/>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a:solidFill>
                            <a:sysClr val="windowText" lastClr="000000"/>
                          </a:solidFill>
                          <a:latin typeface="+mn-lt"/>
                        </a:rPr>
                        <a:t>未知事象通知</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a:solidFill>
                            <a:sysClr val="windowText" lastClr="000000"/>
                          </a:solidFill>
                          <a:latin typeface="+mn-lt"/>
                        </a:rPr>
                        <a:t>通知しない</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bl>
          </a:graphicData>
        </a:graphic>
      </p:graphicFrame>
      <p:sp>
        <p:nvSpPr>
          <p:cNvPr id="20" name="角丸四角形 19"/>
          <p:cNvSpPr/>
          <p:nvPr/>
        </p:nvSpPr>
        <p:spPr bwMode="auto">
          <a:xfrm>
            <a:off x="4749053" y="1332912"/>
            <a:ext cx="6099607" cy="3896338"/>
          </a:xfrm>
          <a:prstGeom prst="roundRect">
            <a:avLst>
              <a:gd name="adj" fmla="val 3043"/>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5.4</a:t>
            </a:r>
            <a:r>
              <a:rPr lang="ja-JP" altLang="en-US" sz="1400" b="1" dirty="0">
                <a:latin typeface="+mn-ea"/>
              </a:rPr>
              <a:t> 監視アダプタ</a:t>
            </a:r>
            <a:endParaRPr lang="en-US" altLang="ja-JP" sz="1400" b="1" dirty="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2773094349"/>
              </p:ext>
            </p:extLst>
          </p:nvPr>
        </p:nvGraphicFramePr>
        <p:xfrm>
          <a:off x="5015850" y="1844780"/>
          <a:ext cx="5544770" cy="3329220"/>
        </p:xfrm>
        <a:graphic>
          <a:graphicData uri="http://schemas.openxmlformats.org/drawingml/2006/table">
            <a:tbl>
              <a:tblPr firstRow="1" bandRow="1">
                <a:tableStyleId>{5C22544A-7EE6-4342-B048-85BDC9FD1C3A}</a:tableStyleId>
              </a:tblPr>
              <a:tblGrid>
                <a:gridCol w="2444628">
                  <a:extLst>
                    <a:ext uri="{9D8B030D-6E8A-4147-A177-3AD203B41FA5}">
                      <a16:colId xmlns:a16="http://schemas.microsoft.com/office/drawing/2014/main" val="2903683136"/>
                    </a:ext>
                  </a:extLst>
                </a:gridCol>
                <a:gridCol w="3100142">
                  <a:extLst>
                    <a:ext uri="{9D8B030D-6E8A-4147-A177-3AD203B41FA5}">
                      <a16:colId xmlns:a16="http://schemas.microsoft.com/office/drawing/2014/main" val="3391017768"/>
                    </a:ext>
                  </a:extLst>
                </a:gridCol>
              </a:tblGrid>
              <a:tr h="288873">
                <a:tc>
                  <a:txBody>
                    <a:bodyPr/>
                    <a:lstStyle/>
                    <a:p>
                      <a:pPr algn="ctr"/>
                      <a:r>
                        <a:rPr kumimoji="1" lang="ja-JP" altLang="en-US" sz="1400" b="1" dirty="0">
                          <a:solidFill>
                            <a:schemeClr val="bg1"/>
                          </a:solidFill>
                          <a:latin typeface="+mn-ea"/>
                          <a:ea typeface="+mn-ea"/>
                        </a:rPr>
                        <a:t>項目</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a:solidFill>
                            <a:schemeClr val="bg1"/>
                          </a:solidFill>
                          <a:latin typeface="+mn-ea"/>
                          <a:ea typeface="+mn-ea"/>
                        </a:rPr>
                        <a:t>設定値</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8000">
                <a:tc>
                  <a:txBody>
                    <a:bodyPr/>
                    <a:lstStyle/>
                    <a:p>
                      <a:r>
                        <a:rPr kumimoji="1" lang="ja-JP" altLang="en-US" sz="1400" b="1" dirty="0">
                          <a:solidFill>
                            <a:sysClr val="windowText" lastClr="000000"/>
                          </a:solidFill>
                          <a:latin typeface="+mn-ea"/>
                          <a:ea typeface="+mn-ea"/>
                        </a:rPr>
                        <a:t>名前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a:solidFill>
                            <a:sysClr val="windowText" lastClr="000000"/>
                          </a:solidFill>
                          <a:latin typeface="+mn-ea"/>
                          <a:ea typeface="+mn-ea"/>
                        </a:rPr>
                        <a:t>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8000">
                <a:tc>
                  <a:txBody>
                    <a:bodyPr/>
                    <a:lstStyle/>
                    <a:p>
                      <a:r>
                        <a:rPr kumimoji="1" lang="ja-JP" altLang="en-US" sz="1400" b="1" dirty="0">
                          <a:solidFill>
                            <a:sysClr val="windowText" lastClr="000000"/>
                          </a:solidFill>
                          <a:latin typeface="+mn-ea"/>
                          <a:ea typeface="+mn-ea"/>
                        </a:rPr>
                        <a:t>プロトコル</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b="0" dirty="0">
                          <a:solidFill>
                            <a:sysClr val="windowText" lastClr="000000"/>
                          </a:solidFill>
                          <a:latin typeface="+mn-ea"/>
                          <a:ea typeface="+mn-ea"/>
                        </a:rPr>
                        <a:t>「</a:t>
                      </a:r>
                      <a:r>
                        <a:rPr kumimoji="1" lang="en-US" altLang="ja-JP" sz="1400" b="0" dirty="0">
                          <a:solidFill>
                            <a:sysClr val="windowText" lastClr="000000"/>
                          </a:solidFill>
                          <a:latin typeface="+mn-ea"/>
                          <a:ea typeface="+mn-ea"/>
                        </a:rPr>
                        <a:t>http</a:t>
                      </a:r>
                      <a:r>
                        <a:rPr kumimoji="1" lang="ja-JP" altLang="en-US" sz="1400" b="0" dirty="0">
                          <a:solidFill>
                            <a:sysClr val="windowText" lastClr="000000"/>
                          </a:solidFill>
                          <a:latin typeface="+mn-ea"/>
                          <a:ea typeface="+mn-ea"/>
                        </a:rPr>
                        <a: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88000">
                <a:tc>
                  <a:txBody>
                    <a:bodyPr/>
                    <a:lstStyle/>
                    <a:p>
                      <a:r>
                        <a:rPr kumimoji="1" lang="ja-JP" altLang="en-US" sz="1400" b="1" dirty="0">
                          <a:solidFill>
                            <a:sysClr val="windowText" lastClr="000000"/>
                          </a:solidFill>
                          <a:latin typeface="+mn-ea"/>
                          <a:ea typeface="+mn-ea"/>
                        </a:rPr>
                        <a:t>ポート</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a:solidFill>
                            <a:sysClr val="windowText" lastClr="000000"/>
                          </a:solidFill>
                          <a:latin typeface="+mn-ea"/>
                          <a:ea typeface="+mn-ea"/>
                        </a:rPr>
                        <a:t>80</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0376">
                <a:tc>
                  <a:txBody>
                    <a:bodyPr/>
                    <a:lstStyle/>
                    <a:p>
                      <a:r>
                        <a:rPr kumimoji="1" lang="ja-JP" altLang="en-US" sz="1400" b="1" dirty="0">
                          <a:solidFill>
                            <a:sysClr val="windowText" lastClr="000000"/>
                          </a:solidFill>
                          <a:latin typeface="+mn-ea"/>
                          <a:ea typeface="+mn-ea"/>
                        </a:rPr>
                        <a:t>ディシジョンテーブル名</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a:solidFill>
                            <a:sysClr val="windowText" lastClr="000000"/>
                          </a:solidFill>
                          <a:latin typeface="+mn-ea"/>
                          <a:ea typeface="+mn-ea"/>
                        </a:rPr>
                        <a:t>warning_test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7804011"/>
                  </a:ext>
                </a:extLst>
              </a:tr>
              <a:tr h="1500420">
                <a:tc>
                  <a:txBody>
                    <a:bodyPr/>
                    <a:lstStyle/>
                    <a:p>
                      <a:r>
                        <a:rPr kumimoji="1" lang="ja-JP" altLang="en-US" sz="1400" b="1" dirty="0">
                          <a:solidFill>
                            <a:sysClr val="windowText" lastClr="000000"/>
                          </a:solidFill>
                          <a:latin typeface="+mn-ea"/>
                          <a:ea typeface="+mn-ea"/>
                        </a:rPr>
                        <a:t>突合情報</a:t>
                      </a: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121476"/>
                  </a:ext>
                </a:extLst>
              </a:tr>
              <a:tr h="265052">
                <a:tc gridSpan="2">
                  <a:txBody>
                    <a:bodyPr/>
                    <a:lstStyle/>
                    <a:p>
                      <a:pPr algn="l"/>
                      <a:r>
                        <a:rPr kumimoji="1" lang="ja-JP" altLang="en-US" sz="1400" b="0" dirty="0">
                          <a:solidFill>
                            <a:sysClr val="windowText" lastClr="000000"/>
                          </a:solidFill>
                          <a:latin typeface="+mn-ea"/>
                          <a:ea typeface="+mn-ea"/>
                        </a:rPr>
                        <a:t>（他、必要情報を登録）</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6205612"/>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2187334984"/>
              </p:ext>
            </p:extLst>
          </p:nvPr>
        </p:nvGraphicFramePr>
        <p:xfrm>
          <a:off x="7631642" y="3688329"/>
          <a:ext cx="2753428" cy="914400"/>
        </p:xfrm>
        <a:graphic>
          <a:graphicData uri="http://schemas.openxmlformats.org/drawingml/2006/table">
            <a:tbl>
              <a:tblPr firstRow="1" bandRow="1">
                <a:tableStyleId>{5C22544A-7EE6-4342-B048-85BDC9FD1C3A}</a:tableStyleId>
              </a:tblPr>
              <a:tblGrid>
                <a:gridCol w="1313228">
                  <a:extLst>
                    <a:ext uri="{9D8B030D-6E8A-4147-A177-3AD203B41FA5}">
                      <a16:colId xmlns:a16="http://schemas.microsoft.com/office/drawing/2014/main" val="2274487133"/>
                    </a:ext>
                  </a:extLst>
                </a:gridCol>
                <a:gridCol w="1440200">
                  <a:extLst>
                    <a:ext uri="{9D8B030D-6E8A-4147-A177-3AD203B41FA5}">
                      <a16:colId xmlns:a16="http://schemas.microsoft.com/office/drawing/2014/main" val="2744149123"/>
                    </a:ext>
                  </a:extLst>
                </a:gridCol>
              </a:tblGrid>
              <a:tr h="0">
                <a:tc>
                  <a:txBody>
                    <a:bodyPr/>
                    <a:lstStyle/>
                    <a:p>
                      <a:pPr algn="ctr"/>
                      <a:r>
                        <a:rPr kumimoji="1" lang="ja-JP" altLang="en-US" sz="1400" dirty="0">
                          <a:latin typeface="+mn-lt"/>
                        </a:rPr>
                        <a:t>条件名</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400" dirty="0">
                          <a:latin typeface="+mn-lt"/>
                        </a:rPr>
                        <a:t>Zabbix</a:t>
                      </a:r>
                      <a:r>
                        <a:rPr kumimoji="1" lang="ja-JP" altLang="en-US" sz="1400" dirty="0">
                          <a:latin typeface="+mn-lt"/>
                        </a:rPr>
                        <a:t>項目</a:t>
                      </a: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154851843"/>
                  </a:ext>
                </a:extLst>
              </a:tr>
              <a:tr h="0">
                <a:tc>
                  <a:txBody>
                    <a:bodyPr/>
                    <a:lstStyle/>
                    <a:p>
                      <a:pPr algn="ctr"/>
                      <a:r>
                        <a:rPr kumimoji="1" lang="ja-JP" altLang="en-US" sz="1400" b="1" dirty="0">
                          <a:latin typeface="+mn-lt"/>
                        </a:rPr>
                        <a:t>アラート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400" dirty="0">
                          <a:latin typeface="+mn-lt"/>
                        </a:rPr>
                        <a:t>description</a:t>
                      </a:r>
                      <a:endParaRPr kumimoji="1" lang="ja-JP" altLang="en-US" sz="14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63508437"/>
                  </a:ext>
                </a:extLst>
              </a:tr>
              <a:tr h="0">
                <a:tc>
                  <a:txBody>
                    <a:bodyPr/>
                    <a:lstStyle/>
                    <a:p>
                      <a:pPr algn="ctr"/>
                      <a:r>
                        <a:rPr kumimoji="1" lang="ja-JP" altLang="en-US" sz="1400" b="1" dirty="0">
                          <a:latin typeface="+mn-lt"/>
                        </a:rPr>
                        <a:t>対象</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400" dirty="0">
                          <a:latin typeface="+mn-lt"/>
                        </a:rPr>
                        <a:t>hosts</a:t>
                      </a:r>
                      <a:endParaRPr kumimoji="1" lang="ja-JP" altLang="en-US" sz="14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1442541"/>
                  </a:ext>
                </a:extLst>
              </a:tr>
            </a:tbl>
          </a:graphicData>
        </a:graphic>
      </p:graphicFrame>
    </p:spTree>
    <p:extLst>
      <p:ext uri="{BB962C8B-B14F-4D97-AF65-F5344CB8AC3E}">
        <p14:creationId xmlns:p14="http://schemas.microsoft.com/office/powerpoint/2010/main" val="3391466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(5/6)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a:t>【6.</a:t>
            </a:r>
            <a:r>
              <a:rPr lang="ja-JP" altLang="en-US" b="1" dirty="0"/>
              <a:t>作業実行</a:t>
            </a:r>
            <a:r>
              <a:rPr lang="en-US" altLang="ja-JP" b="1" dirty="0"/>
              <a:t>】</a:t>
            </a:r>
            <a:endParaRPr lang="ja-JP" altLang="en-US" b="1" dirty="0"/>
          </a:p>
          <a:p>
            <a:endParaRPr lang="ja-JP" altLang="en-US" dirty="0"/>
          </a:p>
        </p:txBody>
      </p:sp>
      <p:sp>
        <p:nvSpPr>
          <p:cNvPr id="22" name="角丸四角形 21"/>
          <p:cNvSpPr/>
          <p:nvPr/>
        </p:nvSpPr>
        <p:spPr bwMode="auto">
          <a:xfrm>
            <a:off x="839270" y="1196690"/>
            <a:ext cx="10920860" cy="3130958"/>
          </a:xfrm>
          <a:prstGeom prst="roundRect">
            <a:avLst>
              <a:gd name="adj" fmla="val 4487"/>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6.1</a:t>
            </a:r>
            <a:r>
              <a:rPr lang="ja-JP" altLang="en-US" sz="1400" b="1" dirty="0">
                <a:latin typeface="+mn-ea"/>
              </a:rPr>
              <a:t> ディシジョンテーブルファイル作成 </a:t>
            </a:r>
            <a:endParaRPr lang="en-US" altLang="ja-JP" sz="1400" b="1" dirty="0">
              <a:latin typeface="+mn-ea"/>
            </a:endParaRPr>
          </a:p>
        </p:txBody>
      </p:sp>
      <p:sp>
        <p:nvSpPr>
          <p:cNvPr id="10" name="角丸四角形 9"/>
          <p:cNvSpPr/>
          <p:nvPr/>
        </p:nvSpPr>
        <p:spPr bwMode="auto">
          <a:xfrm>
            <a:off x="839270" y="4447650"/>
            <a:ext cx="5112710" cy="993282"/>
          </a:xfrm>
          <a:prstGeom prst="roundRect">
            <a:avLst>
              <a:gd name="adj" fmla="val 11722"/>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6.2</a:t>
            </a:r>
            <a:r>
              <a:rPr lang="ja-JP" altLang="en-US" sz="1400" b="1" dirty="0">
                <a:latin typeface="+mn-ea"/>
              </a:rPr>
              <a:t> ディシジョンテーブルファイルのアップロード</a:t>
            </a:r>
            <a:endParaRPr lang="en-US" altLang="ja-JP" sz="1400" b="1" dirty="0">
              <a:latin typeface="+mn-ea"/>
            </a:endParaRPr>
          </a:p>
        </p:txBody>
      </p:sp>
      <p:graphicFrame>
        <p:nvGraphicFramePr>
          <p:cNvPr id="13" name="表 12"/>
          <p:cNvGraphicFramePr>
            <a:graphicFrameLocks noGrp="1"/>
          </p:cNvGraphicFramePr>
          <p:nvPr>
            <p:extLst>
              <p:ext uri="{D42A27DB-BD31-4B8C-83A1-F6EECF244321}">
                <p14:modId xmlns:p14="http://schemas.microsoft.com/office/powerpoint/2010/main" val="2634566919"/>
              </p:ext>
            </p:extLst>
          </p:nvPr>
        </p:nvGraphicFramePr>
        <p:xfrm>
          <a:off x="842397" y="5568280"/>
          <a:ext cx="5109583" cy="675081"/>
        </p:xfrm>
        <a:graphic>
          <a:graphicData uri="http://schemas.openxmlformats.org/drawingml/2006/table">
            <a:tbl>
              <a:tblPr firstRow="1" bandRow="1">
                <a:tableStyleId>{5C22544A-7EE6-4342-B048-85BDC9FD1C3A}</a:tableStyleId>
              </a:tblPr>
              <a:tblGrid>
                <a:gridCol w="216976">
                  <a:extLst>
                    <a:ext uri="{9D8B030D-6E8A-4147-A177-3AD203B41FA5}">
                      <a16:colId xmlns:a16="http://schemas.microsoft.com/office/drawing/2014/main" val="2080567992"/>
                    </a:ext>
                  </a:extLst>
                </a:gridCol>
                <a:gridCol w="4892607">
                  <a:extLst>
                    <a:ext uri="{9D8B030D-6E8A-4147-A177-3AD203B41FA5}">
                      <a16:colId xmlns:a16="http://schemas.microsoft.com/office/drawing/2014/main" val="511074567"/>
                    </a:ext>
                  </a:extLst>
                </a:gridCol>
              </a:tblGrid>
              <a:tr h="238528">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385521">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latin typeface="+mn-lt"/>
                        </a:rPr>
                        <a:t>詳細については各スライドを参照ください。</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2" name="表 1"/>
          <p:cNvGraphicFramePr>
            <a:graphicFrameLocks noGrp="1"/>
          </p:cNvGraphicFramePr>
          <p:nvPr>
            <p:extLst>
              <p:ext uri="{D42A27DB-BD31-4B8C-83A1-F6EECF244321}">
                <p14:modId xmlns:p14="http://schemas.microsoft.com/office/powerpoint/2010/main" val="375924815"/>
              </p:ext>
            </p:extLst>
          </p:nvPr>
        </p:nvGraphicFramePr>
        <p:xfrm>
          <a:off x="1090902" y="2187153"/>
          <a:ext cx="10405848" cy="2104407"/>
        </p:xfrm>
        <a:graphic>
          <a:graphicData uri="http://schemas.openxmlformats.org/drawingml/2006/table">
            <a:tbl>
              <a:tblPr>
                <a:tableStyleId>{5C22544A-7EE6-4342-B048-85BDC9FD1C3A}</a:tableStyleId>
              </a:tblPr>
              <a:tblGrid>
                <a:gridCol w="979082">
                  <a:extLst>
                    <a:ext uri="{9D8B030D-6E8A-4147-A177-3AD203B41FA5}">
                      <a16:colId xmlns:a16="http://schemas.microsoft.com/office/drawing/2014/main" val="589105158"/>
                    </a:ext>
                  </a:extLst>
                </a:gridCol>
                <a:gridCol w="1551090">
                  <a:extLst>
                    <a:ext uri="{9D8B030D-6E8A-4147-A177-3AD203B41FA5}">
                      <a16:colId xmlns:a16="http://schemas.microsoft.com/office/drawing/2014/main" val="2463634451"/>
                    </a:ext>
                  </a:extLst>
                </a:gridCol>
                <a:gridCol w="1247432">
                  <a:extLst>
                    <a:ext uri="{9D8B030D-6E8A-4147-A177-3AD203B41FA5}">
                      <a16:colId xmlns:a16="http://schemas.microsoft.com/office/drawing/2014/main" val="126305234"/>
                    </a:ext>
                  </a:extLst>
                </a:gridCol>
                <a:gridCol w="1392340">
                  <a:extLst>
                    <a:ext uri="{9D8B030D-6E8A-4147-A177-3AD203B41FA5}">
                      <a16:colId xmlns:a16="http://schemas.microsoft.com/office/drawing/2014/main" val="147044930"/>
                    </a:ext>
                  </a:extLst>
                </a:gridCol>
                <a:gridCol w="974510">
                  <a:extLst>
                    <a:ext uri="{9D8B030D-6E8A-4147-A177-3AD203B41FA5}">
                      <a16:colId xmlns:a16="http://schemas.microsoft.com/office/drawing/2014/main" val="2916986918"/>
                    </a:ext>
                  </a:extLst>
                </a:gridCol>
                <a:gridCol w="4261394">
                  <a:extLst>
                    <a:ext uri="{9D8B030D-6E8A-4147-A177-3AD203B41FA5}">
                      <a16:colId xmlns:a16="http://schemas.microsoft.com/office/drawing/2014/main" val="500520397"/>
                    </a:ext>
                  </a:extLst>
                </a:gridCol>
              </a:tblGrid>
              <a:tr h="862866">
                <a:tc>
                  <a:txBody>
                    <a:bodyPr/>
                    <a:lstStyle/>
                    <a:p>
                      <a:pPr algn="ctr" fontAlgn="ctr"/>
                      <a:r>
                        <a:rPr lang="ja-JP" altLang="en-US" sz="1400" b="1" u="none" strike="noStrike" dirty="0">
                          <a:solidFill>
                            <a:schemeClr val="bg1"/>
                          </a:solidFill>
                          <a:effectLst/>
                          <a:latin typeface="+mj-lt"/>
                        </a:rPr>
                        <a:t>ルール</a:t>
                      </a:r>
                      <a:endParaRPr lang="en-US" altLang="ja-JP" sz="1400" b="1" u="none" strike="noStrike" dirty="0">
                        <a:solidFill>
                          <a:schemeClr val="bg1"/>
                        </a:solidFill>
                        <a:effectLst/>
                        <a:latin typeface="+mj-lt"/>
                      </a:endParaRPr>
                    </a:p>
                    <a:p>
                      <a:pPr algn="ctr" fontAlgn="ctr"/>
                      <a:r>
                        <a:rPr lang="ja-JP" altLang="en-US" sz="1400" b="1" u="none" strike="noStrike" dirty="0">
                          <a:solidFill>
                            <a:schemeClr val="bg1"/>
                          </a:solidFill>
                          <a:effectLst/>
                          <a:latin typeface="+mj-lt"/>
                        </a:rPr>
                        <a:t>説明</a:t>
                      </a:r>
                      <a:endParaRPr lang="ja-JP" altLang="en-US" sz="1400" b="1" i="0" u="none" strike="noStrike" dirty="0">
                        <a:solidFill>
                          <a:schemeClr val="bg1"/>
                        </a:solidFill>
                        <a:effectLst/>
                        <a:latin typeface="+mj-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a:solidFill>
                            <a:schemeClr val="bg1"/>
                          </a:solidFill>
                          <a:effectLst/>
                          <a:latin typeface="+mj-lt"/>
                        </a:rPr>
                        <a:t>アラート</a:t>
                      </a:r>
                      <a:endParaRPr lang="en-US" altLang="ja-JP" sz="1400" b="1" u="none" strike="noStrike" dirty="0">
                        <a:solidFill>
                          <a:schemeClr val="bg1"/>
                        </a:solidFill>
                        <a:effectLst/>
                        <a:latin typeface="+mj-lt"/>
                      </a:endParaRPr>
                    </a:p>
                    <a:p>
                      <a:pPr algn="ctr" fontAlgn="ctr"/>
                      <a:r>
                        <a:rPr lang="en-US" altLang="ja-JP" sz="1400" b="1" u="none" strike="noStrike" dirty="0">
                          <a:solidFill>
                            <a:schemeClr val="bg1"/>
                          </a:solidFill>
                          <a:effectLst/>
                          <a:latin typeface="+mj-lt"/>
                        </a:rPr>
                        <a:t>(</a:t>
                      </a:r>
                      <a:r>
                        <a:rPr lang="ja-JP" altLang="en-US" sz="1400" b="1" u="none" strike="noStrike" dirty="0">
                          <a:solidFill>
                            <a:schemeClr val="bg1"/>
                          </a:solidFill>
                          <a:effectLst/>
                          <a:latin typeface="+mj-lt"/>
                        </a:rPr>
                        <a:t>正規表現可 一致</a:t>
                      </a:r>
                      <a:r>
                        <a:rPr lang="en-US" altLang="ja-JP" sz="1400" b="1" u="none" strike="noStrike" dirty="0">
                          <a:solidFill>
                            <a:schemeClr val="bg1"/>
                          </a:solidFill>
                          <a:effectLst/>
                          <a:latin typeface="+mj-lt"/>
                        </a:rPr>
                        <a:t>)</a:t>
                      </a:r>
                      <a:endParaRPr lang="en-US" altLang="ja-JP"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a:solidFill>
                            <a:schemeClr val="bg1"/>
                          </a:solidFill>
                          <a:effectLst/>
                          <a:latin typeface="+mj-lt"/>
                        </a:rPr>
                        <a:t>対象</a:t>
                      </a:r>
                      <a:endParaRPr lang="en-US" altLang="ja-JP" sz="1400" b="1" u="none" strike="noStrike" dirty="0">
                        <a:solidFill>
                          <a:schemeClr val="bg1"/>
                        </a:solidFill>
                        <a:effectLst/>
                        <a:latin typeface="+mj-lt"/>
                      </a:endParaRPr>
                    </a:p>
                    <a:p>
                      <a:pPr algn="ctr" fontAlgn="ctr"/>
                      <a:r>
                        <a:rPr lang="en-US" altLang="ja-JP" sz="1400" b="1" u="none" strike="noStrike" dirty="0">
                          <a:solidFill>
                            <a:schemeClr val="bg1"/>
                          </a:solidFill>
                          <a:effectLst/>
                          <a:latin typeface="+mj-lt"/>
                        </a:rPr>
                        <a:t>(</a:t>
                      </a:r>
                      <a:r>
                        <a:rPr lang="ja-JP" altLang="en-US" sz="1400" b="1" u="none" strike="noStrike" dirty="0">
                          <a:solidFill>
                            <a:schemeClr val="bg1"/>
                          </a:solidFill>
                          <a:effectLst/>
                          <a:latin typeface="+mj-lt"/>
                        </a:rPr>
                        <a:t>完全一致</a:t>
                      </a:r>
                      <a:r>
                        <a:rPr lang="en-US" altLang="ja-JP" sz="1400" b="1" u="none" strike="noStrike" dirty="0">
                          <a:solidFill>
                            <a:schemeClr val="bg1"/>
                          </a:solidFill>
                          <a:effectLst/>
                          <a:latin typeface="+mj-lt"/>
                        </a:rPr>
                        <a:t>)</a:t>
                      </a:r>
                      <a:endParaRPr lang="en-US" altLang="ja-JP"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a:solidFill>
                            <a:schemeClr val="bg1"/>
                          </a:solidFill>
                          <a:effectLst/>
                          <a:latin typeface="+mj-lt"/>
                        </a:rPr>
                        <a:t>ルール名</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a:solidFill>
                            <a:schemeClr val="bg1"/>
                          </a:solidFill>
                          <a:effectLst/>
                          <a:latin typeface="+mj-lt"/>
                        </a:rPr>
                        <a:t>アクション</a:t>
                      </a:r>
                      <a:endParaRPr lang="en-US" altLang="ja-JP" sz="1400" b="1" u="none" strike="noStrike" dirty="0">
                        <a:solidFill>
                          <a:schemeClr val="bg1"/>
                        </a:solidFill>
                        <a:effectLst/>
                        <a:latin typeface="+mj-lt"/>
                      </a:endParaRPr>
                    </a:p>
                    <a:p>
                      <a:pPr algn="ctr" fontAlgn="ctr"/>
                      <a:r>
                        <a:rPr lang="ja-JP" altLang="en-US" sz="1400" b="1" u="none" strike="noStrike" dirty="0">
                          <a:solidFill>
                            <a:schemeClr val="bg1"/>
                          </a:solidFill>
                          <a:effectLst/>
                          <a:latin typeface="+mj-lt"/>
                        </a:rPr>
                        <a:t>種別</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a:solidFill>
                            <a:schemeClr val="bg1"/>
                          </a:solidFill>
                          <a:effectLst/>
                          <a:latin typeface="+mj-lt"/>
                        </a:rPr>
                        <a:t>アクション</a:t>
                      </a:r>
                      <a:endParaRPr lang="en-US" altLang="ja-JP" sz="1400" b="1" u="none" strike="noStrike" dirty="0">
                        <a:solidFill>
                          <a:schemeClr val="bg1"/>
                        </a:solidFill>
                        <a:effectLst/>
                        <a:latin typeface="+mj-lt"/>
                      </a:endParaRPr>
                    </a:p>
                    <a:p>
                      <a:pPr algn="ctr" fontAlgn="ctr"/>
                      <a:r>
                        <a:rPr lang="ja-JP" altLang="en-US" sz="1400" b="1" u="none" strike="noStrike" dirty="0">
                          <a:solidFill>
                            <a:schemeClr val="bg1"/>
                          </a:solidFill>
                          <a:effectLst/>
                          <a:latin typeface="+mj-lt"/>
                        </a:rPr>
                        <a:t>パラメータ情報</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4965224"/>
                  </a:ext>
                </a:extLst>
              </a:tr>
              <a:tr h="665461">
                <a:tc>
                  <a:txBody>
                    <a:bodyPr/>
                    <a:lstStyle/>
                    <a:p>
                      <a:pPr algn="ctr" fontAlgn="ctr"/>
                      <a:r>
                        <a:rPr lang="en-US" sz="1400" u="none" strike="noStrike" dirty="0" err="1">
                          <a:effectLst/>
                          <a:latin typeface="+mj-lt"/>
                        </a:rPr>
                        <a:t>zabbix</a:t>
                      </a:r>
                      <a:r>
                        <a:rPr lang="ja-JP" altLang="en-US" sz="1400" u="none" strike="noStrike" dirty="0">
                          <a:effectLst/>
                          <a:latin typeface="+mj-lt"/>
                        </a:rPr>
                        <a:t>連携</a:t>
                      </a:r>
                      <a:endParaRPr lang="ja-JP" alt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ctr"/>
                      <a:r>
                        <a:rPr lang="en-US" sz="1400" u="none" strike="noStrike" dirty="0">
                          <a:effectLst/>
                          <a:latin typeface="+mj-lt"/>
                        </a:rPr>
                        <a:t>^.*WARNING.*$</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j-lt"/>
                        </a:rPr>
                        <a:t>Zabbix server</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err="1">
                          <a:effectLst/>
                          <a:latin typeface="+mj-lt"/>
                        </a:rPr>
                        <a:t>rule_WARNING</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j-lt"/>
                        </a:rPr>
                        <a:t>mail(ver1)</a:t>
                      </a:r>
                      <a:endParaRPr lang="en-US" sz="1400" b="1" i="0" u="none" strike="noStrike" dirty="0">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ctr"/>
                      <a:r>
                        <a:rPr lang="en-US" sz="1400" u="none" strike="noStrike" dirty="0">
                          <a:effectLst/>
                          <a:latin typeface="+mj-lt"/>
                        </a:rPr>
                        <a:t>MAIL_NAME=</a:t>
                      </a:r>
                      <a:r>
                        <a:rPr lang="en-US" sz="1400" u="none" strike="noStrike" dirty="0" err="1">
                          <a:effectLst/>
                          <a:latin typeface="+mj-lt"/>
                        </a:rPr>
                        <a:t>oasetest,MAIL_TO</a:t>
                      </a:r>
                      <a:r>
                        <a:rPr lang="en-US" sz="1400" u="none" strike="noStrike" dirty="0">
                          <a:solidFill>
                            <a:srgbClr val="FF0000"/>
                          </a:solidFill>
                          <a:effectLst/>
                          <a:latin typeface="+mj-lt"/>
                        </a:rPr>
                        <a:t>=</a:t>
                      </a:r>
                      <a:r>
                        <a:rPr lang="en-US" altLang="ja-JP" sz="1400" u="none" strike="noStrike" dirty="0">
                          <a:solidFill>
                            <a:srgbClr val="FF0000"/>
                          </a:solidFill>
                          <a:effectLst/>
                          <a:latin typeface="+mj-lt"/>
                        </a:rPr>
                        <a:t>&lt;</a:t>
                      </a:r>
                      <a:r>
                        <a:rPr lang="ja-JP" altLang="en-US" sz="1400" u="none" strike="noStrike" dirty="0">
                          <a:solidFill>
                            <a:srgbClr val="FF0000"/>
                          </a:solidFill>
                          <a:effectLst/>
                          <a:latin typeface="+mj-lt"/>
                        </a:rPr>
                        <a:t>受信可能なメールアドレス</a:t>
                      </a:r>
                      <a:r>
                        <a:rPr lang="en-US" altLang="ja-JP" sz="1400" u="none" strike="noStrike" dirty="0">
                          <a:solidFill>
                            <a:srgbClr val="FF0000"/>
                          </a:solidFill>
                          <a:effectLst/>
                          <a:latin typeface="+mj-lt"/>
                        </a:rPr>
                        <a:t>&gt;</a:t>
                      </a:r>
                      <a:r>
                        <a:rPr lang="en-US" sz="1400" u="none" strike="noStrike" dirty="0">
                          <a:effectLst/>
                          <a:latin typeface="+mj-lt"/>
                        </a:rPr>
                        <a:t>,MAIL_CC=,MAIL_BCC=,MAIL_TEMPLATE=</a:t>
                      </a:r>
                      <a:r>
                        <a:rPr lang="en-US" sz="1400" u="none" strike="noStrike" dirty="0" err="1">
                          <a:effectLst/>
                          <a:latin typeface="+mj-lt"/>
                        </a:rPr>
                        <a:t>test_template</a:t>
                      </a:r>
                      <a:endParaRPr lang="en-US" sz="1400" b="1" i="0" u="none" strike="noStrike" dirty="0">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844042157"/>
                  </a:ext>
                </a:extLst>
              </a:tr>
              <a:tr h="381954">
                <a:tc gridSpan="6">
                  <a:txBody>
                    <a:bodyPr/>
                    <a:lstStyle/>
                    <a:p>
                      <a:pPr algn="l" fontAlgn="ctr"/>
                      <a:r>
                        <a:rPr lang="ja-JP" altLang="en-US" sz="1400" b="0" i="0" u="none" strike="noStrike" dirty="0">
                          <a:effectLst/>
                          <a:latin typeface="+mn-lt"/>
                          <a:ea typeface="Meiryo UI" panose="020B0604030504040204" pitchFamily="50" charset="-128"/>
                        </a:rPr>
                        <a:t>（他、ディシジョンテーブルファイルの「シート：記述例」を参考に必要情報を登録）</a:t>
                      </a:r>
                    </a:p>
                  </a:txBody>
                  <a:tcPr marL="6147" marR="6147" marT="614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l" fontAlgn="ctr"/>
                      <a:endParaRPr lang="en-US" sz="1400" b="1" i="0" u="none" strike="noStrike" dirty="0">
                        <a:effectLst/>
                        <a:latin typeface="+mn-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158514978"/>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905313936"/>
              </p:ext>
            </p:extLst>
          </p:nvPr>
        </p:nvGraphicFramePr>
        <p:xfrm>
          <a:off x="1101699" y="1683375"/>
          <a:ext cx="4708618" cy="370840"/>
        </p:xfrm>
        <a:graphic>
          <a:graphicData uri="http://schemas.openxmlformats.org/drawingml/2006/table">
            <a:tbl>
              <a:tblPr firstRow="1" bandRow="1">
                <a:tableStyleId>{5C22544A-7EE6-4342-B048-85BDC9FD1C3A}</a:tableStyleId>
              </a:tblPr>
              <a:tblGrid>
                <a:gridCol w="2908618">
                  <a:extLst>
                    <a:ext uri="{9D8B030D-6E8A-4147-A177-3AD203B41FA5}">
                      <a16:colId xmlns:a16="http://schemas.microsoft.com/office/drawing/2014/main" val="2078170708"/>
                    </a:ext>
                  </a:extLst>
                </a:gridCol>
                <a:gridCol w="1800000">
                  <a:extLst>
                    <a:ext uri="{9D8B030D-6E8A-4147-A177-3AD203B41FA5}">
                      <a16:colId xmlns:a16="http://schemas.microsoft.com/office/drawing/2014/main" val="1530523492"/>
                    </a:ext>
                  </a:extLst>
                </a:gridCol>
              </a:tblGrid>
              <a:tr h="370840">
                <a:tc>
                  <a:txBody>
                    <a:bodyPr/>
                    <a:lstStyle/>
                    <a:p>
                      <a:r>
                        <a:rPr kumimoji="1" lang="ja-JP" altLang="en-US" sz="1400" b="1" dirty="0">
                          <a:solidFill>
                            <a:schemeClr val="bg1"/>
                          </a:solidFill>
                          <a:latin typeface="+mn-lt"/>
                        </a:rPr>
                        <a:t>ディシジョンテーブルファイル名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a:solidFill>
                            <a:schemeClr val="tx1"/>
                          </a:solidFill>
                          <a:latin typeface="+mn-lt"/>
                        </a:rPr>
                        <a:t>dt_warning.xlsx</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343221068"/>
              </p:ext>
            </p:extLst>
          </p:nvPr>
        </p:nvGraphicFramePr>
        <p:xfrm>
          <a:off x="1101699" y="4910960"/>
          <a:ext cx="4708618" cy="370840"/>
        </p:xfrm>
        <a:graphic>
          <a:graphicData uri="http://schemas.openxmlformats.org/drawingml/2006/table">
            <a:tbl>
              <a:tblPr firstRow="1" bandRow="1">
                <a:tableStyleId>{5C22544A-7EE6-4342-B048-85BDC9FD1C3A}</a:tableStyleId>
              </a:tblPr>
              <a:tblGrid>
                <a:gridCol w="2908618">
                  <a:extLst>
                    <a:ext uri="{9D8B030D-6E8A-4147-A177-3AD203B41FA5}">
                      <a16:colId xmlns:a16="http://schemas.microsoft.com/office/drawing/2014/main" val="2078170708"/>
                    </a:ext>
                  </a:extLst>
                </a:gridCol>
                <a:gridCol w="1800000">
                  <a:extLst>
                    <a:ext uri="{9D8B030D-6E8A-4147-A177-3AD203B41FA5}">
                      <a16:colId xmlns:a16="http://schemas.microsoft.com/office/drawing/2014/main" val="1530523492"/>
                    </a:ext>
                  </a:extLst>
                </a:gridCol>
              </a:tblGrid>
              <a:tr h="370840">
                <a:tc>
                  <a:txBody>
                    <a:bodyPr/>
                    <a:lstStyle/>
                    <a:p>
                      <a:r>
                        <a:rPr kumimoji="1" lang="ja-JP" altLang="en-US" sz="1400" b="1" dirty="0">
                          <a:solidFill>
                            <a:schemeClr val="bg1"/>
                          </a:solidFill>
                          <a:latin typeface="+mn-lt"/>
                        </a:rPr>
                        <a:t>ディシジョンテーブルファイル名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a:solidFill>
                            <a:schemeClr val="tx1"/>
                          </a:solidFill>
                          <a:latin typeface="+mn-lt"/>
                        </a:rPr>
                        <a:t>dt_warning.xlsx</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bl>
          </a:graphicData>
        </a:graphic>
      </p:graphicFrame>
      <p:sp>
        <p:nvSpPr>
          <p:cNvPr id="15" name="角丸四角形 14"/>
          <p:cNvSpPr/>
          <p:nvPr/>
        </p:nvSpPr>
        <p:spPr bwMode="auto">
          <a:xfrm>
            <a:off x="6096000" y="4452122"/>
            <a:ext cx="5663179" cy="1791239"/>
          </a:xfrm>
          <a:prstGeom prst="roundRect">
            <a:avLst>
              <a:gd name="adj" fmla="val 9845"/>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6.3</a:t>
            </a:r>
            <a:r>
              <a:rPr lang="ja-JP" altLang="en-US" sz="1400" b="1" dirty="0">
                <a:latin typeface="+mn-ea"/>
              </a:rPr>
              <a:t> テストリクエスト</a:t>
            </a:r>
            <a:endParaRPr lang="en-US" altLang="ja-JP" sz="1400" b="1" dirty="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2414521930"/>
              </p:ext>
            </p:extLst>
          </p:nvPr>
        </p:nvGraphicFramePr>
        <p:xfrm>
          <a:off x="6347106" y="4914838"/>
          <a:ext cx="5149643" cy="1112520"/>
        </p:xfrm>
        <a:graphic>
          <a:graphicData uri="http://schemas.openxmlformats.org/drawingml/2006/table">
            <a:tbl>
              <a:tblPr firstRow="1" bandRow="1">
                <a:tableStyleId>{5C22544A-7EE6-4342-B048-85BDC9FD1C3A}</a:tableStyleId>
              </a:tblPr>
              <a:tblGrid>
                <a:gridCol w="2773314">
                  <a:extLst>
                    <a:ext uri="{9D8B030D-6E8A-4147-A177-3AD203B41FA5}">
                      <a16:colId xmlns:a16="http://schemas.microsoft.com/office/drawing/2014/main" val="2078170708"/>
                    </a:ext>
                  </a:extLst>
                </a:gridCol>
                <a:gridCol w="2376329">
                  <a:extLst>
                    <a:ext uri="{9D8B030D-6E8A-4147-A177-3AD203B41FA5}">
                      <a16:colId xmlns:a16="http://schemas.microsoft.com/office/drawing/2014/main" val="1530523492"/>
                    </a:ext>
                  </a:extLst>
                </a:gridCol>
              </a:tblGrid>
              <a:tr h="370840">
                <a:tc>
                  <a:txBody>
                    <a:bodyPr/>
                    <a:lstStyle/>
                    <a:p>
                      <a:r>
                        <a:rPr kumimoji="1" lang="ja-JP" altLang="en-US" sz="1400" b="1" dirty="0">
                          <a:solidFill>
                            <a:schemeClr val="bg1"/>
                          </a:solidFill>
                          <a:latin typeface="+mn-lt"/>
                        </a:rPr>
                        <a:t>ディシジョンテーブル名選択</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err="1">
                          <a:solidFill>
                            <a:schemeClr val="tx1"/>
                          </a:solidFill>
                          <a:latin typeface="+mn-lt"/>
                        </a:rPr>
                        <a:t>warning_test</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a:solidFill>
                            <a:schemeClr val="bg1"/>
                          </a:solidFill>
                          <a:latin typeface="+mn-lt"/>
                        </a:rPr>
                        <a:t>アラート</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WARNING</a:t>
                      </a:r>
                      <a:r>
                        <a:rPr kumimoji="1" lang="ja-JP" altLang="en-US" sz="1400" dirty="0">
                          <a:solidFill>
                            <a:schemeClr val="tx1"/>
                          </a:solidFill>
                          <a:latin typeface="+mn-lt"/>
                        </a:rPr>
                        <a:t> </a:t>
                      </a:r>
                      <a:r>
                        <a:rPr kumimoji="1" lang="en-US" altLang="ja-JP" sz="1400" dirty="0">
                          <a:solidFill>
                            <a:schemeClr val="tx1"/>
                          </a:solidFill>
                          <a:latin typeface="+mn-lt"/>
                        </a:rPr>
                        <a:t>log</a:t>
                      </a:r>
                      <a:r>
                        <a:rPr kumimoji="1" lang="ja-JP" altLang="en-US" sz="1400" dirty="0">
                          <a:solidFill>
                            <a:schemeClr val="tx1"/>
                          </a:solidFill>
                          <a:latin typeface="+mn-lt"/>
                        </a:rPr>
                        <a:t> </a:t>
                      </a:r>
                      <a:r>
                        <a:rPr kumimoji="1" lang="en-US" altLang="ja-JP" sz="1400" dirty="0">
                          <a:solidFill>
                            <a:schemeClr val="tx1"/>
                          </a:solidFill>
                          <a:latin typeface="+mn-lt"/>
                        </a:rPr>
                        <a:t>alert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a:solidFill>
                            <a:schemeClr val="bg1"/>
                          </a:solidFill>
                          <a:latin typeface="+mn-lt"/>
                        </a:rPr>
                        <a:t>対象</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Zabbix</a:t>
                      </a:r>
                      <a:r>
                        <a:rPr kumimoji="1" lang="ja-JP" altLang="en-US" sz="1400" dirty="0">
                          <a:solidFill>
                            <a:schemeClr val="tx1"/>
                          </a:solidFill>
                          <a:latin typeface="+mn-lt"/>
                        </a:rPr>
                        <a:t> </a:t>
                      </a:r>
                      <a:r>
                        <a:rPr kumimoji="1" lang="en-US" altLang="ja-JP" sz="1400" dirty="0">
                          <a:solidFill>
                            <a:schemeClr val="tx1"/>
                          </a:solidFill>
                          <a:latin typeface="+mn-lt"/>
                        </a:rPr>
                        <a:t>server</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Tree>
    <p:extLst>
      <p:ext uri="{BB962C8B-B14F-4D97-AF65-F5344CB8AC3E}">
        <p14:creationId xmlns:p14="http://schemas.microsoft.com/office/powerpoint/2010/main" val="2822851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a:t>(6/6)</a:t>
            </a:r>
            <a:endParaRPr kumimoji="1" lang="ja-JP" altLang="en-US" dirty="0"/>
          </a:p>
        </p:txBody>
      </p:sp>
      <p:sp>
        <p:nvSpPr>
          <p:cNvPr id="22" name="角丸四角形 21"/>
          <p:cNvSpPr/>
          <p:nvPr/>
        </p:nvSpPr>
        <p:spPr bwMode="auto">
          <a:xfrm>
            <a:off x="839270" y="1196690"/>
            <a:ext cx="6768940" cy="4968690"/>
          </a:xfrm>
          <a:prstGeom prst="roundRect">
            <a:avLst>
              <a:gd name="adj" fmla="val 4487"/>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6.5</a:t>
            </a:r>
            <a:r>
              <a:rPr lang="ja-JP" altLang="en-US" sz="1400" b="1" dirty="0">
                <a:latin typeface="+mn-ea"/>
              </a:rPr>
              <a:t> ログの追加</a:t>
            </a:r>
            <a:endParaRPr lang="en-US" altLang="ja-JP" sz="1400" b="1" dirty="0">
              <a:latin typeface="+mn-ea"/>
            </a:endParaRPr>
          </a:p>
        </p:txBody>
      </p:sp>
      <p:graphicFrame>
        <p:nvGraphicFramePr>
          <p:cNvPr id="17" name="表 16"/>
          <p:cNvGraphicFramePr>
            <a:graphicFrameLocks noGrp="1"/>
          </p:cNvGraphicFramePr>
          <p:nvPr>
            <p:extLst>
              <p:ext uri="{D42A27DB-BD31-4B8C-83A1-F6EECF244321}">
                <p14:modId xmlns:p14="http://schemas.microsoft.com/office/powerpoint/2010/main" val="2940321120"/>
              </p:ext>
            </p:extLst>
          </p:nvPr>
        </p:nvGraphicFramePr>
        <p:xfrm>
          <a:off x="1044422" y="1839997"/>
          <a:ext cx="6358635" cy="3703060"/>
        </p:xfrm>
        <a:graphic>
          <a:graphicData uri="http://schemas.openxmlformats.org/drawingml/2006/table">
            <a:tbl>
              <a:tblPr firstRow="1" bandRow="1">
                <a:tableStyleId>{5C22544A-7EE6-4342-B048-85BDC9FD1C3A}</a:tableStyleId>
              </a:tblPr>
              <a:tblGrid>
                <a:gridCol w="238635">
                  <a:extLst>
                    <a:ext uri="{9D8B030D-6E8A-4147-A177-3AD203B41FA5}">
                      <a16:colId xmlns:a16="http://schemas.microsoft.com/office/drawing/2014/main" val="2933971899"/>
                    </a:ext>
                  </a:extLst>
                </a:gridCol>
                <a:gridCol w="6120000">
                  <a:extLst>
                    <a:ext uri="{9D8B030D-6E8A-4147-A177-3AD203B41FA5}">
                      <a16:colId xmlns:a16="http://schemas.microsoft.com/office/drawing/2014/main" val="3429847219"/>
                    </a:ext>
                  </a:extLst>
                </a:gridCol>
              </a:tblGrid>
              <a:tr h="0">
                <a:tc gridSpan="2">
                  <a:txBody>
                    <a:bodyPr/>
                    <a:lstStyle/>
                    <a:p>
                      <a:pPr marL="171450" indent="-171450" algn="l">
                        <a:buFont typeface="Arial" panose="020B0604020202020204" pitchFamily="34" charset="0"/>
                        <a:buChar char="•"/>
                      </a:pPr>
                      <a:r>
                        <a:rPr kumimoji="1" lang="ja-JP" altLang="en-US" sz="1400" b="1" dirty="0">
                          <a:solidFill>
                            <a:sysClr val="windowText" lastClr="000000"/>
                          </a:solidFill>
                          <a:latin typeface="+mn-lt"/>
                        </a:rPr>
                        <a:t>「</a:t>
                      </a:r>
                      <a:r>
                        <a:rPr kumimoji="1" lang="en-US" altLang="ja-JP" sz="1400" b="1" dirty="0">
                          <a:solidFill>
                            <a:sysClr val="windowText" lastClr="000000"/>
                          </a:solidFill>
                          <a:latin typeface="+mn-lt"/>
                        </a:rPr>
                        <a:t>/</a:t>
                      </a:r>
                      <a:r>
                        <a:rPr kumimoji="1" lang="en-US" altLang="ja-JP" sz="1400" b="1" dirty="0" err="1">
                          <a:solidFill>
                            <a:sysClr val="windowText" lastClr="000000"/>
                          </a:solidFill>
                          <a:latin typeface="+mn-lt"/>
                        </a:rPr>
                        <a:t>var</a:t>
                      </a:r>
                      <a:r>
                        <a:rPr kumimoji="1" lang="en-US" altLang="ja-JP" sz="1400" b="1" dirty="0">
                          <a:solidFill>
                            <a:sysClr val="windowText" lastClr="000000"/>
                          </a:solidFill>
                          <a:latin typeface="+mn-lt"/>
                        </a:rPr>
                        <a:t>/log/</a:t>
                      </a:r>
                      <a:r>
                        <a:rPr kumimoji="1" lang="en-US" altLang="ja-JP" sz="1400" b="1" dirty="0" err="1">
                          <a:solidFill>
                            <a:sysClr val="windowText" lastClr="000000"/>
                          </a:solidFill>
                          <a:latin typeface="+mn-lt"/>
                        </a:rPr>
                        <a:t>test_logs</a:t>
                      </a:r>
                      <a:r>
                        <a:rPr kumimoji="1" lang="en-US" altLang="ja-JP" sz="1400" b="1" dirty="0">
                          <a:solidFill>
                            <a:sysClr val="windowText" lastClr="000000"/>
                          </a:solidFill>
                          <a:latin typeface="+mn-lt"/>
                        </a:rPr>
                        <a:t>/test.log</a:t>
                      </a:r>
                      <a:r>
                        <a:rPr kumimoji="1" lang="ja-JP" altLang="en-US" sz="1400" b="1" dirty="0">
                          <a:solidFill>
                            <a:sysClr val="windowText" lastClr="000000"/>
                          </a:solidFill>
                          <a:latin typeface="+mn-lt"/>
                        </a:rPr>
                        <a:t>」に残っている「</a:t>
                      </a:r>
                      <a:r>
                        <a:rPr kumimoji="1" lang="en-US" altLang="ja-JP" sz="1400" b="1" dirty="0">
                          <a:solidFill>
                            <a:sysClr val="windowText" lastClr="000000"/>
                          </a:solidFill>
                          <a:latin typeface="+mn-lt"/>
                        </a:rPr>
                        <a:t>WARNING</a:t>
                      </a:r>
                      <a:r>
                        <a:rPr kumimoji="1" lang="ja-JP" altLang="en-US" sz="1400" b="1" dirty="0">
                          <a:solidFill>
                            <a:sysClr val="windowText" lastClr="000000"/>
                          </a:solidFill>
                          <a:latin typeface="+mn-lt"/>
                        </a:rPr>
                        <a:t>」を含む行を削除する</a:t>
                      </a:r>
                      <a:endParaRPr kumimoji="1" lang="en-US" altLang="ja-JP"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2508990968"/>
                  </a:ext>
                </a:extLst>
              </a:tr>
              <a:tr h="415300">
                <a:tc>
                  <a:txBody>
                    <a:bodyPr/>
                    <a:lstStyle/>
                    <a:p>
                      <a:pPr algn="l"/>
                      <a:endParaRPr kumimoji="1" lang="ja-JP" altLang="en-US"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1" dirty="0">
                          <a:solidFill>
                            <a:schemeClr val="bg1"/>
                          </a:solidFill>
                          <a:latin typeface="+mn-lt"/>
                        </a:rPr>
                        <a:t>vim </a:t>
                      </a:r>
                      <a:r>
                        <a:rPr kumimoji="1" lang="en-US" altLang="ja-JP" sz="1400" b="1" dirty="0" err="1">
                          <a:solidFill>
                            <a:schemeClr val="bg1"/>
                          </a:solidFill>
                          <a:latin typeface="+mn-lt"/>
                        </a:rPr>
                        <a:t>test_logs</a:t>
                      </a:r>
                      <a:r>
                        <a:rPr kumimoji="1" lang="en-US" altLang="ja-JP" sz="1400" b="1" dirty="0">
                          <a:solidFill>
                            <a:schemeClr val="bg1"/>
                          </a:solidFill>
                          <a:latin typeface="+mn-lt"/>
                        </a:rPr>
                        <a:t>/test.log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781754988"/>
                  </a:ext>
                </a:extLst>
              </a:tr>
              <a:tr h="324000">
                <a:tc gridSpan="2">
                  <a:txBody>
                    <a:bodyPr/>
                    <a:lstStyle/>
                    <a:p>
                      <a:pPr marL="285750" indent="-285750" algn="l">
                        <a:buFont typeface="Arial" panose="020B0604020202020204" pitchFamily="34" charset="0"/>
                        <a:buChar char="•"/>
                      </a:pPr>
                      <a:endParaRPr kumimoji="1" lang="en-US" altLang="ja-JP"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3536457858"/>
                  </a:ext>
                </a:extLst>
              </a:tr>
              <a:tr h="324000">
                <a:tc gridSpan="2">
                  <a:txBody>
                    <a:bodyPr/>
                    <a:lstStyle/>
                    <a:p>
                      <a:pPr marL="285750" indent="-285750" algn="l">
                        <a:buFont typeface="Arial" panose="020B0604020202020204" pitchFamily="34" charset="0"/>
                        <a:buChar char="•"/>
                      </a:pPr>
                      <a:r>
                        <a:rPr kumimoji="1" lang="ja-JP" altLang="en-US" sz="1400" b="1" dirty="0">
                          <a:solidFill>
                            <a:sysClr val="windowText" lastClr="000000"/>
                          </a:solidFill>
                          <a:latin typeface="+mn-lt"/>
                        </a:rPr>
                        <a:t>「</a:t>
                      </a:r>
                      <a:r>
                        <a:rPr kumimoji="1" lang="en-US" altLang="ja-JP" sz="1400" b="1" dirty="0">
                          <a:solidFill>
                            <a:sysClr val="windowText" lastClr="000000"/>
                          </a:solidFill>
                          <a:latin typeface="+mn-lt"/>
                        </a:rPr>
                        <a:t>test.log</a:t>
                      </a:r>
                      <a:r>
                        <a:rPr kumimoji="1" lang="ja-JP" altLang="en-US" sz="1400" b="1" dirty="0">
                          <a:solidFill>
                            <a:sysClr val="windowText" lastClr="000000"/>
                          </a:solidFill>
                          <a:latin typeface="+mn-lt"/>
                        </a:rPr>
                        <a:t>」内に「</a:t>
                      </a:r>
                      <a:r>
                        <a:rPr kumimoji="1" lang="en-US" altLang="ja-JP" sz="1400" b="1" dirty="0">
                          <a:solidFill>
                            <a:sysClr val="windowText" lastClr="000000"/>
                          </a:solidFill>
                          <a:latin typeface="+mn-lt"/>
                        </a:rPr>
                        <a:t>WARNING</a:t>
                      </a:r>
                      <a:r>
                        <a:rPr kumimoji="1" lang="ja-JP" altLang="en-US" sz="1400" b="1" dirty="0">
                          <a:solidFill>
                            <a:sysClr val="windowText" lastClr="000000"/>
                          </a:solidFill>
                          <a:latin typeface="+mn-lt"/>
                        </a:rPr>
                        <a:t>」を含まないよう編集し保存する</a:t>
                      </a:r>
                      <a:endParaRPr kumimoji="1" lang="en-US" altLang="ja-JP"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8119664"/>
                  </a:ext>
                </a:extLst>
              </a:tr>
              <a:tr h="756000">
                <a:tc>
                  <a:txBody>
                    <a:bodyPr/>
                    <a:lstStyle/>
                    <a:p>
                      <a:pPr algn="l"/>
                      <a:endParaRPr kumimoji="1" lang="ja-JP" altLang="en-US"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[2020-01-01 01:02:03] INFO: DB</a:t>
                      </a:r>
                      <a:r>
                        <a:rPr kumimoji="1" lang="ja-JP" altLang="en-US" sz="1400" b="1" dirty="0">
                          <a:solidFill>
                            <a:schemeClr val="bg1"/>
                          </a:solidFill>
                          <a:latin typeface="+mn-lt"/>
                        </a:rPr>
                        <a:t>接続</a:t>
                      </a:r>
                      <a:endParaRPr kumimoji="1" lang="en-US" altLang="ja-JP" sz="1400" b="1" dirty="0">
                        <a:solidFill>
                          <a:schemeClr val="bg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[2020-01-01 01:02:03] INFO: DB</a:t>
                      </a:r>
                      <a:r>
                        <a:rPr kumimoji="1" lang="ja-JP" altLang="en-US" sz="1400" b="1" dirty="0">
                          <a:solidFill>
                            <a:schemeClr val="bg1"/>
                          </a:solidFill>
                          <a:latin typeface="+mn-lt"/>
                        </a:rPr>
                        <a:t>接続</a:t>
                      </a:r>
                      <a:r>
                        <a:rPr kumimoji="1" lang="en-US" altLang="ja-JP" sz="1400" b="1" dirty="0">
                          <a:solidFill>
                            <a:schemeClr val="bg1"/>
                          </a:solidFill>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[2020-01-01 01:02:03] INFO: DB</a:t>
                      </a:r>
                      <a:r>
                        <a:rPr kumimoji="1" lang="ja-JP" altLang="en-US" sz="1400" b="1" dirty="0">
                          <a:solidFill>
                            <a:schemeClr val="bg1"/>
                          </a:solidFill>
                          <a:latin typeface="+mn-lt"/>
                        </a:rPr>
                        <a:t>接続</a:t>
                      </a:r>
                      <a:r>
                        <a:rPr kumimoji="1" lang="en-US" altLang="ja-JP" sz="1400" b="1" dirty="0">
                          <a:solidFill>
                            <a:schemeClr val="bg1"/>
                          </a:solidFill>
                          <a:latin typeface="+mn-lt"/>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99205909"/>
                  </a:ext>
                </a:extLst>
              </a:tr>
              <a:tr h="0">
                <a:tc>
                  <a:txBody>
                    <a:bodyPr/>
                    <a:lstStyle/>
                    <a:p>
                      <a:pPr algn="l"/>
                      <a:endParaRPr kumimoji="1" lang="en-US" altLang="ja-JP"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en-US" altLang="ja-JP"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r h="0">
                <a:tc gridSpan="2">
                  <a:txBody>
                    <a:bodyPr/>
                    <a:lstStyle/>
                    <a:p>
                      <a:pPr marL="285750" indent="-285750" algn="l">
                        <a:buFont typeface="Arial" panose="020B0604020202020204" pitchFamily="34" charset="0"/>
                        <a:buChar char="•"/>
                      </a:pPr>
                      <a:r>
                        <a:rPr kumimoji="1" lang="ja-JP" altLang="en-US" sz="1400" b="1" dirty="0">
                          <a:solidFill>
                            <a:sysClr val="windowText" lastClr="000000"/>
                          </a:solidFill>
                          <a:latin typeface="+mn-lt"/>
                        </a:rPr>
                        <a:t>「</a:t>
                      </a:r>
                      <a:r>
                        <a:rPr kumimoji="1" lang="en-US" altLang="ja-JP" sz="1400" b="1" dirty="0">
                          <a:solidFill>
                            <a:sysClr val="windowText" lastClr="000000"/>
                          </a:solidFill>
                          <a:latin typeface="+mn-lt"/>
                        </a:rPr>
                        <a:t>test.log</a:t>
                      </a:r>
                      <a:r>
                        <a:rPr kumimoji="1" lang="ja-JP" altLang="en-US" sz="1400" b="1" dirty="0">
                          <a:solidFill>
                            <a:sysClr val="windowText" lastClr="000000"/>
                          </a:solidFill>
                          <a:latin typeface="+mn-lt"/>
                        </a:rPr>
                        <a:t>」に「</a:t>
                      </a:r>
                      <a:r>
                        <a:rPr kumimoji="1" lang="en-US" altLang="ja-JP" sz="1400" b="1" dirty="0">
                          <a:solidFill>
                            <a:sysClr val="windowText" lastClr="000000"/>
                          </a:solidFill>
                          <a:latin typeface="+mn-lt"/>
                        </a:rPr>
                        <a:t>WARNING</a:t>
                      </a:r>
                      <a:r>
                        <a:rPr kumimoji="1" lang="ja-JP" altLang="en-US" sz="1400" b="1" dirty="0">
                          <a:solidFill>
                            <a:sysClr val="windowText" lastClr="000000"/>
                          </a:solidFill>
                          <a:latin typeface="+mn-lt"/>
                        </a:rPr>
                        <a:t>」を含むログを</a:t>
                      </a:r>
                      <a:r>
                        <a:rPr kumimoji="1" lang="en-US" altLang="ja-JP" sz="1400" b="1" dirty="0">
                          <a:solidFill>
                            <a:sysClr val="windowText" lastClr="000000"/>
                          </a:solidFill>
                          <a:latin typeface="+mn-lt"/>
                        </a:rPr>
                        <a:t>echo</a:t>
                      </a:r>
                      <a:r>
                        <a:rPr kumimoji="1" lang="ja-JP" altLang="en-US" sz="1400" b="1" dirty="0">
                          <a:solidFill>
                            <a:sysClr val="windowText" lastClr="000000"/>
                          </a:solidFill>
                          <a:latin typeface="+mn-lt"/>
                        </a:rPr>
                        <a:t>で追加する</a:t>
                      </a:r>
                      <a:endParaRPr kumimoji="1" lang="en-US" altLang="ja-JP"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791098"/>
                  </a:ext>
                </a:extLst>
              </a:tr>
              <a:tr h="756000">
                <a:tc>
                  <a:txBody>
                    <a:bodyPr/>
                    <a:lstStyle/>
                    <a:p>
                      <a:pPr algn="l"/>
                      <a:endParaRPr kumimoji="1" lang="ja-JP" altLang="en-US" sz="1400" b="0"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echo "[2020-01-01 01:02:03] INFO: DB</a:t>
                      </a:r>
                      <a:r>
                        <a:rPr kumimoji="1" lang="ja-JP" altLang="en-US" sz="1400" b="1" dirty="0">
                          <a:solidFill>
                            <a:schemeClr val="bg1"/>
                          </a:solidFill>
                          <a:latin typeface="+mn-lt"/>
                        </a:rPr>
                        <a:t>接続</a:t>
                      </a:r>
                      <a:r>
                        <a:rPr kumimoji="1" lang="en-US" altLang="ja-JP" sz="1400" b="1" dirty="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echo "[2020-01-01 01:02:03] INFO: DB</a:t>
                      </a:r>
                      <a:r>
                        <a:rPr kumimoji="1" lang="ja-JP" altLang="en-US" sz="1400" b="1" dirty="0">
                          <a:solidFill>
                            <a:schemeClr val="bg1"/>
                          </a:solidFill>
                          <a:latin typeface="+mn-lt"/>
                        </a:rPr>
                        <a:t>接続</a:t>
                      </a:r>
                      <a:r>
                        <a:rPr kumimoji="1" lang="en-US" altLang="ja-JP" sz="1400" b="1" dirty="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bg1"/>
                          </a:solidFill>
                          <a:latin typeface="+mn-lt"/>
                        </a:rPr>
                        <a:t>echo “[2020-01-01 01:02:03] WARNING: </a:t>
                      </a:r>
                      <a:r>
                        <a:rPr kumimoji="1" lang="ja-JP" altLang="en-US" sz="1400" b="1" dirty="0">
                          <a:solidFill>
                            <a:schemeClr val="bg1"/>
                          </a:solidFill>
                          <a:latin typeface="+mn-lt"/>
                        </a:rPr>
                        <a:t>接続失敗</a:t>
                      </a:r>
                      <a:r>
                        <a:rPr kumimoji="1" lang="en-US" altLang="ja-JP" sz="1400" b="1" dirty="0">
                          <a:solidFill>
                            <a:schemeClr val="bg1"/>
                          </a:solidFill>
                          <a:latin typeface="+mn-lt"/>
                        </a:rPr>
                        <a:t>" &gt;&gt; test.log</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10486622"/>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411530563"/>
              </p:ext>
            </p:extLst>
          </p:nvPr>
        </p:nvGraphicFramePr>
        <p:xfrm>
          <a:off x="7809420" y="5249400"/>
          <a:ext cx="3975370" cy="9159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767090">
                  <a:extLst>
                    <a:ext uri="{9D8B030D-6E8A-4147-A177-3AD203B41FA5}">
                      <a16:colId xmlns:a16="http://schemas.microsoft.com/office/drawing/2014/main" val="511074567"/>
                    </a:ext>
                  </a:extLst>
                </a:gridCol>
              </a:tblGrid>
              <a:tr h="392888">
                <a:tc gridSpan="2">
                  <a:txBody>
                    <a:bodyPr/>
                    <a:lstStyle/>
                    <a:p>
                      <a:r>
                        <a:rPr kumimoji="1" lang="en-US" altLang="ja-JP" sz="1300" dirty="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230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latin typeface="+mn-lt"/>
                        </a:rPr>
                        <a:t>詳細については各スライドを参照ください。</a:t>
                      </a:r>
                      <a:endParaRPr kumimoji="1" lang="en-US" altLang="ja-JP" sz="1300" dirty="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19" name="角丸四角形 18"/>
          <p:cNvSpPr/>
          <p:nvPr/>
        </p:nvSpPr>
        <p:spPr bwMode="auto">
          <a:xfrm>
            <a:off x="7810798" y="1196689"/>
            <a:ext cx="3973992" cy="3816531"/>
          </a:xfrm>
          <a:prstGeom prst="roundRect">
            <a:avLst>
              <a:gd name="adj" fmla="val 4487"/>
            </a:avLst>
          </a:prstGeom>
          <a:solidFill>
            <a:schemeClr val="bg1"/>
          </a:solidFill>
          <a:ln w="19050">
            <a:solidFill>
              <a:srgbClr val="0A3368"/>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a:latin typeface="+mn-ea"/>
              </a:rPr>
              <a:t>6.6</a:t>
            </a:r>
            <a:r>
              <a:rPr lang="ja-JP" altLang="en-US" sz="1400" b="1" dirty="0">
                <a:latin typeface="+mn-ea"/>
              </a:rPr>
              <a:t> アクション実行結果の確認</a:t>
            </a:r>
            <a:endParaRPr lang="en-US" altLang="ja-JP" sz="1400" b="1" dirty="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1226113570"/>
              </p:ext>
            </p:extLst>
          </p:nvPr>
        </p:nvGraphicFramePr>
        <p:xfrm>
          <a:off x="7968260" y="1819330"/>
          <a:ext cx="3600500" cy="2966720"/>
        </p:xfrm>
        <a:graphic>
          <a:graphicData uri="http://schemas.openxmlformats.org/drawingml/2006/table">
            <a:tbl>
              <a:tblPr firstRow="1" bandRow="1">
                <a:tableStyleId>{5C22544A-7EE6-4342-B048-85BDC9FD1C3A}</a:tableStyleId>
              </a:tblPr>
              <a:tblGrid>
                <a:gridCol w="597218">
                  <a:extLst>
                    <a:ext uri="{9D8B030D-6E8A-4147-A177-3AD203B41FA5}">
                      <a16:colId xmlns:a16="http://schemas.microsoft.com/office/drawing/2014/main" val="2078170708"/>
                    </a:ext>
                  </a:extLst>
                </a:gridCol>
                <a:gridCol w="3003282">
                  <a:extLst>
                    <a:ext uri="{9D8B030D-6E8A-4147-A177-3AD203B41FA5}">
                      <a16:colId xmlns:a16="http://schemas.microsoft.com/office/drawing/2014/main" val="1530523492"/>
                    </a:ext>
                  </a:extLst>
                </a:gridCol>
              </a:tblGrid>
              <a:tr h="370840">
                <a:tc gridSpan="2">
                  <a:txBody>
                    <a:bodyPr/>
                    <a:lstStyle/>
                    <a:p>
                      <a:r>
                        <a:rPr kumimoji="1" lang="ja-JP" altLang="en-US" sz="1400" b="1" dirty="0">
                          <a:solidFill>
                            <a:sysClr val="windowText" lastClr="000000"/>
                          </a:solidFill>
                          <a:latin typeface="+mn-lt"/>
                        </a:rPr>
                        <a:t>以下情報のメールが届いたことを確認する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6602663"/>
                  </a:ext>
                </a:extLst>
              </a:tr>
              <a:tr h="370840">
                <a:tc>
                  <a:txBody>
                    <a:bodyPr/>
                    <a:lstStyle/>
                    <a:p>
                      <a:r>
                        <a:rPr kumimoji="1" lang="ja-JP" altLang="en-US" sz="1400" b="1" dirty="0">
                          <a:solidFill>
                            <a:schemeClr val="bg1"/>
                          </a:solidFill>
                          <a:latin typeface="+mn-lt"/>
                        </a:rPr>
                        <a:t>件名</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【OASE】</a:t>
                      </a:r>
                      <a:r>
                        <a:rPr kumimoji="1" lang="ja-JP" altLang="en-US" sz="1400" dirty="0">
                          <a:solidFill>
                            <a:schemeClr val="tx1"/>
                          </a:solidFill>
                          <a:latin typeface="+mn-lt"/>
                        </a:rPr>
                        <a:t>通知テスト</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a:solidFill>
                            <a:schemeClr val="bg1"/>
                          </a:solidFill>
                          <a:latin typeface="+mn-lt"/>
                        </a:rPr>
                        <a:t>本文</a:t>
                      </a: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a:solidFill>
                            <a:schemeClr val="tx1"/>
                          </a:solidFill>
                          <a:latin typeface="+mn-lt"/>
                        </a:rPr>
                        <a:t>[</a:t>
                      </a:r>
                      <a:r>
                        <a:rPr kumimoji="1" lang="ja-JP" altLang="en-US" sz="1400" dirty="0">
                          <a:solidFill>
                            <a:schemeClr val="tx1"/>
                          </a:solidFill>
                          <a:latin typeface="+mn-lt"/>
                        </a:rPr>
                        <a:t>リクエスト情報</a:t>
                      </a:r>
                      <a:r>
                        <a:rPr kumimoji="1" lang="en-US" altLang="ja-JP" sz="1400" dirty="0">
                          <a:solidFill>
                            <a:schemeClr val="tx1"/>
                          </a:solidFill>
                          <a:latin typeface="+mn-lt"/>
                        </a:rPr>
                        <a:t>]</a:t>
                      </a:r>
                    </a:p>
                    <a:p>
                      <a:r>
                        <a:rPr kumimoji="1" lang="ja-JP" altLang="en-US" sz="1400" dirty="0">
                          <a:solidFill>
                            <a:schemeClr val="tx1"/>
                          </a:solidFill>
                          <a:latin typeface="+mn-lt"/>
                        </a:rPr>
                        <a:t>イベントシリアル</a:t>
                      </a:r>
                      <a:r>
                        <a:rPr kumimoji="1" lang="en-US" altLang="ja-JP" sz="1400" dirty="0">
                          <a:solidFill>
                            <a:schemeClr val="tx1"/>
                          </a:solidFill>
                          <a:latin typeface="+mn-lt"/>
                        </a:rPr>
                        <a:t>No.</a:t>
                      </a:r>
                      <a:r>
                        <a:rPr kumimoji="1" lang="ja-JP" altLang="en-US" sz="1400" dirty="0">
                          <a:solidFill>
                            <a:schemeClr val="tx1"/>
                          </a:solidFill>
                          <a:latin typeface="+mn-lt"/>
                        </a:rPr>
                        <a:t>：</a:t>
                      </a:r>
                      <a:r>
                        <a:rPr kumimoji="1" lang="en-US" altLang="ja-JP" sz="1400" dirty="0">
                          <a:solidFill>
                            <a:schemeClr val="tx1"/>
                          </a:solidFill>
                          <a:latin typeface="+mn-lt"/>
                        </a:rPr>
                        <a:t>xxx</a:t>
                      </a:r>
                    </a:p>
                    <a:p>
                      <a:r>
                        <a:rPr kumimoji="1" lang="ja-JP" altLang="en-US" sz="1400" dirty="0">
                          <a:solidFill>
                            <a:schemeClr val="tx1"/>
                          </a:solidFill>
                          <a:latin typeface="+mn-lt"/>
                        </a:rPr>
                        <a:t>ルール種別名：</a:t>
                      </a:r>
                      <a:r>
                        <a:rPr kumimoji="1" lang="en-US" altLang="ja-JP" sz="1400" dirty="0">
                          <a:solidFill>
                            <a:schemeClr val="tx1"/>
                          </a:solidFill>
                          <a:latin typeface="+mn-lt"/>
                        </a:rPr>
                        <a:t>xxx</a:t>
                      </a:r>
                      <a:endParaRPr kumimoji="1" lang="ja-JP" altLang="en-US" sz="1400" dirty="0">
                        <a:solidFill>
                          <a:schemeClr val="tx1"/>
                        </a:solidFill>
                        <a:latin typeface="+mn-lt"/>
                      </a:endParaRPr>
                    </a:p>
                    <a:p>
                      <a:r>
                        <a:rPr kumimoji="1" lang="ja-JP" altLang="en-US" sz="1400" dirty="0">
                          <a:solidFill>
                            <a:schemeClr val="tx1"/>
                          </a:solidFill>
                          <a:latin typeface="+mn-lt"/>
                        </a:rPr>
                        <a:t>リクエストユーザ：</a:t>
                      </a:r>
                      <a:r>
                        <a:rPr kumimoji="1" lang="en-US" altLang="ja-JP" sz="1400" dirty="0">
                          <a:solidFill>
                            <a:schemeClr val="tx1"/>
                          </a:solidFill>
                          <a:latin typeface="+mn-lt"/>
                        </a:rPr>
                        <a:t>xxx</a:t>
                      </a:r>
                      <a:endParaRPr kumimoji="1" lang="ja-JP" altLang="en-US" sz="1400" dirty="0">
                        <a:solidFill>
                          <a:schemeClr val="tx1"/>
                        </a:solidFill>
                        <a:latin typeface="+mn-lt"/>
                      </a:endParaRPr>
                    </a:p>
                    <a:p>
                      <a:r>
                        <a:rPr kumimoji="1" lang="ja-JP" altLang="en-US" sz="1400" dirty="0">
                          <a:solidFill>
                            <a:schemeClr val="tx1"/>
                          </a:solidFill>
                          <a:latin typeface="+mn-lt"/>
                        </a:rPr>
                        <a:t>リクエストサーバ：</a:t>
                      </a:r>
                      <a:r>
                        <a:rPr kumimoji="1" lang="en-US" altLang="ja-JP" sz="1400" dirty="0">
                          <a:solidFill>
                            <a:schemeClr val="tx1"/>
                          </a:solidFill>
                          <a:latin typeface="+mn-lt"/>
                        </a:rPr>
                        <a:t>xxx</a:t>
                      </a:r>
                    </a:p>
                    <a:p>
                      <a:endParaRPr kumimoji="1" lang="ja-JP" altLang="en-US" sz="1400" dirty="0">
                        <a:solidFill>
                          <a:schemeClr val="tx1"/>
                        </a:solidFill>
                        <a:latin typeface="+mn-lt"/>
                      </a:endParaRPr>
                    </a:p>
                    <a:p>
                      <a:r>
                        <a:rPr kumimoji="1" lang="en-US" altLang="ja-JP" sz="1400" dirty="0">
                          <a:solidFill>
                            <a:schemeClr val="tx1"/>
                          </a:solidFill>
                          <a:latin typeface="+mn-lt"/>
                        </a:rPr>
                        <a:t>[</a:t>
                      </a:r>
                      <a:r>
                        <a:rPr kumimoji="1" lang="ja-JP" altLang="en-US" sz="1400" dirty="0">
                          <a:solidFill>
                            <a:schemeClr val="tx1"/>
                          </a:solidFill>
                          <a:latin typeface="+mn-lt"/>
                        </a:rPr>
                        <a:t>イベント情報</a:t>
                      </a:r>
                      <a:r>
                        <a:rPr kumimoji="1" lang="en-US" altLang="ja-JP" sz="1400" dirty="0">
                          <a:solidFill>
                            <a:schemeClr val="tx1"/>
                          </a:solidFill>
                          <a:latin typeface="+mn-lt"/>
                        </a:rPr>
                        <a:t>]</a:t>
                      </a:r>
                    </a:p>
                    <a:p>
                      <a:r>
                        <a:rPr kumimoji="1" lang="ja-JP" altLang="en-US" sz="1400" dirty="0">
                          <a:solidFill>
                            <a:schemeClr val="tx1"/>
                          </a:solidFill>
                          <a:latin typeface="+mn-lt"/>
                        </a:rPr>
                        <a:t>イベント発生日時：</a:t>
                      </a:r>
                      <a:r>
                        <a:rPr kumimoji="1" lang="en-US" altLang="ja-JP" sz="1400" dirty="0">
                          <a:solidFill>
                            <a:schemeClr val="tx1"/>
                          </a:solidFill>
                          <a:latin typeface="+mn-lt"/>
                        </a:rPr>
                        <a:t>xxx</a:t>
                      </a:r>
                      <a:endParaRPr kumimoji="1" lang="ja-JP" altLang="en-US" sz="1400" dirty="0">
                        <a:solidFill>
                          <a:schemeClr val="tx1"/>
                        </a:solidFill>
                        <a:latin typeface="+mn-lt"/>
                      </a:endParaRPr>
                    </a:p>
                    <a:p>
                      <a:r>
                        <a:rPr kumimoji="1" lang="ja-JP" altLang="en-US" sz="1400" dirty="0">
                          <a:solidFill>
                            <a:schemeClr val="tx1"/>
                          </a:solidFill>
                          <a:latin typeface="+mn-lt"/>
                        </a:rPr>
                        <a:t>条件名＝値：</a:t>
                      </a:r>
                      <a:endParaRPr kumimoji="1" lang="en-US" altLang="ja-JP" sz="1400" dirty="0">
                        <a:solidFill>
                          <a:schemeClr val="tx1"/>
                        </a:solidFill>
                        <a:latin typeface="+mn-lt"/>
                      </a:endParaRPr>
                    </a:p>
                    <a:p>
                      <a:r>
                        <a:rPr kumimoji="1" lang="en-US" altLang="ja-JP" sz="1400" dirty="0">
                          <a:solidFill>
                            <a:schemeClr val="tx1"/>
                          </a:solidFill>
                          <a:latin typeface="+mn-lt"/>
                        </a:rPr>
                        <a:t>xxx=xxx</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Tree>
    <p:extLst>
      <p:ext uri="{BB962C8B-B14F-4D97-AF65-F5344CB8AC3E}">
        <p14:creationId xmlns:p14="http://schemas.microsoft.com/office/powerpoint/2010/main" val="313441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a:t>Zabbix</a:t>
            </a:r>
            <a:r>
              <a:rPr lang="ja-JP" altLang="en-US" dirty="0"/>
              <a:t>連携</a:t>
            </a:r>
            <a:r>
              <a:rPr lang="en-US" altLang="ja-JP" dirty="0"/>
              <a:t>【</a:t>
            </a:r>
            <a:r>
              <a:rPr lang="ja-JP" altLang="en-US" dirty="0"/>
              <a:t>実習</a:t>
            </a:r>
            <a:r>
              <a:rPr lang="en-US" altLang="ja-JP" dirty="0"/>
              <a:t>】</a:t>
            </a:r>
            <a:r>
              <a:rPr lang="ja-JP" altLang="en-US" dirty="0"/>
              <a:t>について （</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dirty="0"/>
              <a:t>想定する環境</a:t>
            </a:r>
            <a:endParaRPr lang="en-US" altLang="ja-JP" dirty="0"/>
          </a:p>
          <a:p>
            <a:pPr lvl="1"/>
            <a:endParaRPr kumimoji="1" lang="en-US" altLang="ja-JP" dirty="0"/>
          </a:p>
          <a:p>
            <a:pPr lvl="1"/>
            <a:r>
              <a:rPr lang="en-US" altLang="ja-JP" dirty="0"/>
              <a:t>OASE</a:t>
            </a:r>
            <a:r>
              <a:rPr lang="ja-JP" altLang="en-US" dirty="0"/>
              <a:t>をインストールした「</a:t>
            </a:r>
            <a:r>
              <a:rPr lang="en-US" altLang="ja-JP" dirty="0"/>
              <a:t>OASE</a:t>
            </a:r>
            <a:r>
              <a:rPr lang="ja-JP" altLang="en-US" dirty="0"/>
              <a:t>サーバ」と、</a:t>
            </a:r>
            <a:r>
              <a:rPr lang="en-US" altLang="ja-JP" dirty="0"/>
              <a:t>Zabbix</a:t>
            </a:r>
            <a:r>
              <a:rPr lang="ja-JP" altLang="en-US" dirty="0"/>
              <a:t>をインストールした「</a:t>
            </a:r>
            <a:r>
              <a:rPr lang="en-US" altLang="ja-JP" dirty="0"/>
              <a:t>Zabbix</a:t>
            </a:r>
            <a:r>
              <a:rPr lang="ja-JP" altLang="en-US" dirty="0"/>
              <a:t> サーバ」の</a:t>
            </a:r>
            <a:r>
              <a:rPr lang="en-US" altLang="ja-JP" dirty="0"/>
              <a:t>2</a:t>
            </a:r>
            <a:r>
              <a:rPr lang="ja-JP" altLang="en-US" dirty="0"/>
              <a:t>環境を用意する</a:t>
            </a: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a:p>
          <a:p>
            <a:pPr lvl="2">
              <a:buFont typeface="メイリオ" panose="020B0604030504040204" pitchFamily="50" charset="-128"/>
              <a:buChar char="※"/>
            </a:pPr>
            <a:r>
              <a:rPr lang="ja-JP" altLang="en-US" dirty="0"/>
              <a:t>フロー簡略化のため「監視対象＆</a:t>
            </a:r>
            <a:r>
              <a:rPr lang="en-US" altLang="ja-JP" dirty="0"/>
              <a:t>Zabbix</a:t>
            </a:r>
            <a:r>
              <a:rPr lang="ja-JP" altLang="en-US" dirty="0"/>
              <a:t>エージェント」と「</a:t>
            </a:r>
            <a:r>
              <a:rPr lang="en-US" altLang="ja-JP" dirty="0"/>
              <a:t>Zabbix</a:t>
            </a:r>
            <a:r>
              <a:rPr lang="ja-JP" altLang="en-US" dirty="0"/>
              <a:t>サーバプロセス」を同じサーバ内とする</a:t>
            </a:r>
            <a:endParaRPr lang="en-US" altLang="ja-JP" dirty="0"/>
          </a:p>
          <a:p>
            <a:pPr lvl="1"/>
            <a:endParaRPr lang="en-US" altLang="ja-JP" dirty="0"/>
          </a:p>
          <a:p>
            <a:pPr lvl="1"/>
            <a:endParaRPr lang="en-US" altLang="ja-JP" dirty="0"/>
          </a:p>
          <a:p>
            <a:pPr lvl="1"/>
            <a:endParaRPr kumimoji="1" lang="ja-JP" altLang="en-US" dirty="0"/>
          </a:p>
        </p:txBody>
      </p:sp>
      <p:graphicFrame>
        <p:nvGraphicFramePr>
          <p:cNvPr id="20" name="表 19"/>
          <p:cNvGraphicFramePr>
            <a:graphicFrameLocks noGrp="1"/>
          </p:cNvGraphicFramePr>
          <p:nvPr>
            <p:extLst>
              <p:ext uri="{D42A27DB-BD31-4B8C-83A1-F6EECF244321}">
                <p14:modId xmlns:p14="http://schemas.microsoft.com/office/powerpoint/2010/main" val="558056059"/>
              </p:ext>
            </p:extLst>
          </p:nvPr>
        </p:nvGraphicFramePr>
        <p:xfrm>
          <a:off x="1019999" y="4976820"/>
          <a:ext cx="10152000" cy="1080000"/>
        </p:xfrm>
        <a:graphic>
          <a:graphicData uri="http://schemas.openxmlformats.org/drawingml/2006/table">
            <a:tbl>
              <a:tblPr>
                <a:tableStyleId>{5C22544A-7EE6-4342-B048-85BDC9FD1C3A}</a:tableStyleId>
              </a:tblPr>
              <a:tblGrid>
                <a:gridCol w="2241469">
                  <a:extLst>
                    <a:ext uri="{9D8B030D-6E8A-4147-A177-3AD203B41FA5}">
                      <a16:colId xmlns:a16="http://schemas.microsoft.com/office/drawing/2014/main" val="2849569297"/>
                    </a:ext>
                  </a:extLst>
                </a:gridCol>
                <a:gridCol w="1614687">
                  <a:extLst>
                    <a:ext uri="{9D8B030D-6E8A-4147-A177-3AD203B41FA5}">
                      <a16:colId xmlns:a16="http://schemas.microsoft.com/office/drawing/2014/main" val="3518031421"/>
                    </a:ext>
                  </a:extLst>
                </a:gridCol>
                <a:gridCol w="1065979">
                  <a:extLst>
                    <a:ext uri="{9D8B030D-6E8A-4147-A177-3AD203B41FA5}">
                      <a16:colId xmlns:a16="http://schemas.microsoft.com/office/drawing/2014/main" val="3061581672"/>
                    </a:ext>
                  </a:extLst>
                </a:gridCol>
                <a:gridCol w="1103130">
                  <a:extLst>
                    <a:ext uri="{9D8B030D-6E8A-4147-A177-3AD203B41FA5}">
                      <a16:colId xmlns:a16="http://schemas.microsoft.com/office/drawing/2014/main" val="994412993"/>
                    </a:ext>
                  </a:extLst>
                </a:gridCol>
                <a:gridCol w="1423209">
                  <a:extLst>
                    <a:ext uri="{9D8B030D-6E8A-4147-A177-3AD203B41FA5}">
                      <a16:colId xmlns:a16="http://schemas.microsoft.com/office/drawing/2014/main" val="3294168904"/>
                    </a:ext>
                  </a:extLst>
                </a:gridCol>
                <a:gridCol w="2703526">
                  <a:extLst>
                    <a:ext uri="{9D8B030D-6E8A-4147-A177-3AD203B41FA5}">
                      <a16:colId xmlns:a16="http://schemas.microsoft.com/office/drawing/2014/main" val="3861720473"/>
                    </a:ext>
                  </a:extLst>
                </a:gridCol>
              </a:tblGrid>
              <a:tr h="360000">
                <a:tc>
                  <a:txBody>
                    <a:bodyPr/>
                    <a:lstStyle/>
                    <a:p>
                      <a:pPr algn="ctr" fontAlgn="ctr"/>
                      <a:r>
                        <a:rPr lang="ja-JP" altLang="en-US" sz="1400" b="1" i="0" u="none" strike="noStrike" dirty="0">
                          <a:solidFill>
                            <a:schemeClr val="bg1"/>
                          </a:solidFill>
                          <a:effectLst/>
                          <a:latin typeface="+mn-lt"/>
                          <a:ea typeface="游ゴシック" panose="020B0400000000000000" pitchFamily="50" charset="-128"/>
                        </a:rPr>
                        <a:t>環境スペック</a:t>
                      </a:r>
                      <a:r>
                        <a:rPr lang="en-US" altLang="ja-JP" sz="1400" b="1" i="0" u="none" strike="noStrike" dirty="0">
                          <a:solidFill>
                            <a:schemeClr val="bg1"/>
                          </a:solidFill>
                          <a:effectLst/>
                          <a:latin typeface="+mn-lt"/>
                          <a:ea typeface="游ゴシック" panose="020B0400000000000000" pitchFamily="50" charset="-128"/>
                        </a:rPr>
                        <a:t>(</a:t>
                      </a:r>
                      <a:r>
                        <a:rPr lang="ja-JP" altLang="en-US" sz="1400" b="1" i="0" u="none" strike="noStrike" dirty="0">
                          <a:solidFill>
                            <a:schemeClr val="bg1"/>
                          </a:solidFill>
                          <a:effectLst/>
                          <a:latin typeface="+mn-lt"/>
                          <a:ea typeface="游ゴシック" panose="020B0400000000000000" pitchFamily="50" charset="-128"/>
                        </a:rPr>
                        <a:t>例</a:t>
                      </a:r>
                      <a:r>
                        <a:rPr lang="en-US" altLang="ja-JP" sz="1400" b="1" i="0" u="none" strike="noStrike" dirty="0">
                          <a:solidFill>
                            <a:schemeClr val="bg1"/>
                          </a:solidFill>
                          <a:effectLst/>
                          <a:latin typeface="+mn-lt"/>
                          <a:ea typeface="游ゴシック" panose="020B0400000000000000" pitchFamily="50" charset="-128"/>
                        </a:rPr>
                        <a:t>)</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en-US" sz="1400" b="1" u="none" strike="noStrike" dirty="0">
                          <a:solidFill>
                            <a:schemeClr val="bg1"/>
                          </a:solidFill>
                          <a:effectLst/>
                          <a:latin typeface="+mn-lt"/>
                        </a:rPr>
                        <a:t>OS</a:t>
                      </a:r>
                      <a:endParaRPr 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en-US" sz="1400" b="1" u="none" strike="noStrike" dirty="0">
                          <a:solidFill>
                            <a:schemeClr val="bg1"/>
                          </a:solidFill>
                          <a:effectLst/>
                          <a:latin typeface="+mn-lt"/>
                        </a:rPr>
                        <a:t>CPU</a:t>
                      </a:r>
                      <a:endParaRPr 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メモリ</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ディスク</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アプリケーション</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extLst>
                  <a:ext uri="{0D108BD9-81ED-4DB2-BD59-A6C34878D82A}">
                    <a16:rowId xmlns:a16="http://schemas.microsoft.com/office/drawing/2014/main" val="2091952415"/>
                  </a:ext>
                </a:extLst>
              </a:tr>
              <a:tr h="360000">
                <a:tc>
                  <a:txBody>
                    <a:bodyPr/>
                    <a:lstStyle/>
                    <a:p>
                      <a:pPr algn="ctr" fontAlgn="ctr"/>
                      <a:r>
                        <a:rPr lang="en-US" sz="1400" b="1" u="none" strike="noStrike" dirty="0">
                          <a:effectLst/>
                          <a:latin typeface="+mn-lt"/>
                        </a:rPr>
                        <a:t>OASE</a:t>
                      </a:r>
                      <a:r>
                        <a:rPr lang="ja-JP" altLang="en-US" sz="1400" b="1" u="none" strike="noStrike" dirty="0">
                          <a:effectLst/>
                          <a:latin typeface="+mn-lt"/>
                        </a:rPr>
                        <a:t>サーバ</a:t>
                      </a:r>
                      <a:endParaRPr lang="ja-JP" altLang="en-US" sz="1400" b="1" i="0" u="none" strike="noStrike" dirty="0">
                        <a:solidFill>
                          <a:srgbClr val="000000"/>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95000"/>
                      </a:schemeClr>
                    </a:solidFill>
                  </a:tcPr>
                </a:tc>
                <a:tc>
                  <a:txBody>
                    <a:bodyPr/>
                    <a:lstStyle/>
                    <a:p>
                      <a:pPr algn="ctr" fontAlgn="ctr"/>
                      <a:r>
                        <a:rPr lang="en-US" sz="1400" u="none" strike="noStrike" dirty="0">
                          <a:effectLst/>
                          <a:latin typeface="+mn-lt"/>
                        </a:rPr>
                        <a:t>CentOS 7</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6Core</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8GB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100GB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OASE 1.4.0</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80553405"/>
                  </a:ext>
                </a:extLst>
              </a:tr>
              <a:tr h="360000">
                <a:tc>
                  <a:txBody>
                    <a:bodyPr/>
                    <a:lstStyle/>
                    <a:p>
                      <a:pPr algn="ctr" fontAlgn="ctr"/>
                      <a:r>
                        <a:rPr lang="en-US" sz="1400" b="1" u="none" strike="noStrike" dirty="0">
                          <a:effectLst/>
                          <a:latin typeface="+mn-lt"/>
                        </a:rPr>
                        <a:t>Zabbix</a:t>
                      </a:r>
                      <a:r>
                        <a:rPr lang="ja-JP" altLang="en-US" sz="1400" b="1" u="none" strike="noStrike" dirty="0">
                          <a:effectLst/>
                          <a:latin typeface="+mn-lt"/>
                        </a:rPr>
                        <a:t>サーバ</a:t>
                      </a:r>
                      <a:endParaRPr lang="ja-JP" altLang="en-US" sz="1400" b="1" i="0" u="none" strike="noStrike" dirty="0">
                        <a:solidFill>
                          <a:srgbClr val="000000"/>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2">
                        <a:lumMod val="95000"/>
                      </a:schemeClr>
                    </a:solidFill>
                  </a:tcPr>
                </a:tc>
                <a:tc>
                  <a:txBody>
                    <a:bodyPr/>
                    <a:lstStyle/>
                    <a:p>
                      <a:pPr algn="ctr" fontAlgn="ctr"/>
                      <a:r>
                        <a:rPr lang="en-US" sz="1400" u="none" strike="noStrike" dirty="0">
                          <a:effectLst/>
                          <a:latin typeface="+mn-lt"/>
                        </a:rPr>
                        <a:t>CentOS 8</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1Core</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2GB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40GB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Zabbix 5.2</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82825736"/>
                  </a:ext>
                </a:extLst>
              </a:tr>
            </a:tbl>
          </a:graphicData>
        </a:graphic>
      </p:graphicFrame>
      <p:sp>
        <p:nvSpPr>
          <p:cNvPr id="21" name="角丸四角形 20"/>
          <p:cNvSpPr/>
          <p:nvPr/>
        </p:nvSpPr>
        <p:spPr bwMode="auto">
          <a:xfrm>
            <a:off x="1220531" y="2048110"/>
            <a:ext cx="6315670" cy="2592000"/>
          </a:xfrm>
          <a:prstGeom prst="roundRect">
            <a:avLst>
              <a:gd name="adj" fmla="val 4429"/>
            </a:avLst>
          </a:prstGeom>
          <a:solidFill>
            <a:srgbClr val="0A466A"/>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a:solidFill>
                  <a:schemeClr val="bg1"/>
                </a:solidFill>
                <a:latin typeface="+mn-ea"/>
              </a:rPr>
              <a:t>Zabbix</a:t>
            </a:r>
            <a:r>
              <a:rPr kumimoji="1" lang="ja-JP" altLang="en-US" b="1" dirty="0">
                <a:solidFill>
                  <a:schemeClr val="bg1"/>
                </a:solidFill>
                <a:latin typeface="+mn-ea"/>
              </a:rPr>
              <a:t>サーバ</a:t>
            </a:r>
            <a:endParaRPr kumimoji="1" lang="en-US" altLang="ja-JP" b="1" dirty="0">
              <a:solidFill>
                <a:schemeClr val="bg1"/>
              </a:solidFill>
              <a:latin typeface="+mn-ea"/>
            </a:endParaRPr>
          </a:p>
        </p:txBody>
      </p:sp>
      <p:sp>
        <p:nvSpPr>
          <p:cNvPr id="22" name="角丸四角形 21"/>
          <p:cNvSpPr/>
          <p:nvPr/>
        </p:nvSpPr>
        <p:spPr bwMode="auto">
          <a:xfrm>
            <a:off x="1412490" y="2458550"/>
            <a:ext cx="3597518" cy="2052000"/>
          </a:xfrm>
          <a:prstGeom prst="roundRect">
            <a:avLst>
              <a:gd name="adj" fmla="val 7848"/>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監視対象</a:t>
            </a:r>
            <a:endParaRPr lang="en-US" altLang="ja-JP" b="1" dirty="0">
              <a:latin typeface="+mn-ea"/>
            </a:endParaRPr>
          </a:p>
          <a:p>
            <a:endParaRPr kumimoji="1" lang="en-US" altLang="ja-JP" b="1" dirty="0">
              <a:latin typeface="+mn-ea"/>
            </a:endParaRPr>
          </a:p>
          <a:p>
            <a:r>
              <a:rPr lang="en-US" altLang="ja-JP" b="1" dirty="0">
                <a:latin typeface="+mn-ea"/>
              </a:rPr>
              <a:t>/</a:t>
            </a:r>
            <a:r>
              <a:rPr lang="en-US" altLang="ja-JP" b="1" dirty="0" err="1">
                <a:latin typeface="+mn-ea"/>
              </a:rPr>
              <a:t>var</a:t>
            </a:r>
            <a:r>
              <a:rPr lang="en-US" altLang="ja-JP" b="1" dirty="0">
                <a:latin typeface="+mn-ea"/>
              </a:rPr>
              <a:t>/log/</a:t>
            </a:r>
            <a:r>
              <a:rPr lang="en-US" altLang="ja-JP" b="1" dirty="0" err="1">
                <a:latin typeface="+mn-ea"/>
              </a:rPr>
              <a:t>test_logs</a:t>
            </a:r>
            <a:r>
              <a:rPr lang="en-US" altLang="ja-JP" b="1" dirty="0">
                <a:latin typeface="+mn-ea"/>
              </a:rPr>
              <a:t>/test.log</a:t>
            </a:r>
            <a:endParaRPr kumimoji="1" lang="ja-JP" altLang="en-US" b="1" dirty="0">
              <a:latin typeface="+mn-ea"/>
            </a:endParaRPr>
          </a:p>
        </p:txBody>
      </p:sp>
      <p:sp>
        <p:nvSpPr>
          <p:cNvPr id="23" name="正方形/長方形 22"/>
          <p:cNvSpPr/>
          <p:nvPr/>
        </p:nvSpPr>
        <p:spPr>
          <a:xfrm>
            <a:off x="1591249" y="3501010"/>
            <a:ext cx="3240000" cy="900246"/>
          </a:xfrm>
          <a:prstGeom prst="rect">
            <a:avLst/>
          </a:prstGeom>
          <a:solidFill>
            <a:schemeClr val="tx1"/>
          </a:solidFill>
          <a:ln>
            <a:solidFill>
              <a:schemeClr val="tx1"/>
            </a:solidFill>
          </a:ln>
        </p:spPr>
        <p:txBody>
          <a:bodyPr wrap="square" anchor="ctr">
            <a:spAutoFit/>
          </a:bodyPr>
          <a:lstStyle/>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a:solidFill>
                  <a:schemeClr val="bg1"/>
                </a:solidFill>
              </a:rPr>
              <a:t>:0</a:t>
            </a:r>
            <a:r>
              <a:rPr lang="en-US" altLang="ja-JP" sz="1050" dirty="0">
                <a:solidFill>
                  <a:schemeClr val="bg1"/>
                </a:solidFill>
              </a:rPr>
              <a:t>3</a:t>
            </a:r>
            <a:r>
              <a:rPr lang="ja-JP" altLang="en-US" sz="1050" dirty="0">
                <a:solidFill>
                  <a:schemeClr val="bg1"/>
                </a:solidFill>
              </a:rPr>
              <a:t>] </a:t>
            </a:r>
            <a:r>
              <a:rPr lang="en-US" altLang="ja-JP" sz="1050" dirty="0">
                <a:solidFill>
                  <a:schemeClr val="bg1"/>
                </a:solidFill>
              </a:rPr>
              <a:t>INFO</a:t>
            </a:r>
            <a:r>
              <a:rPr lang="ja-JP" altLang="en-US" sz="1050" dirty="0">
                <a:solidFill>
                  <a:schemeClr val="bg1"/>
                </a:solidFill>
              </a:rPr>
              <a:t> : DB接続</a:t>
            </a: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a:solidFill>
                  <a:schemeClr val="bg1"/>
                </a:solidFill>
              </a:rPr>
              <a:t>:</a:t>
            </a:r>
            <a:r>
              <a:rPr lang="en-US" altLang="ja-JP" sz="1050" dirty="0">
                <a:solidFill>
                  <a:schemeClr val="bg1"/>
                </a:solidFill>
              </a:rPr>
              <a:t>13</a:t>
            </a:r>
            <a:r>
              <a:rPr lang="ja-JP" altLang="en-US" sz="1050" dirty="0">
                <a:solidFill>
                  <a:schemeClr val="bg1"/>
                </a:solidFill>
              </a:rPr>
              <a:t>] </a:t>
            </a:r>
            <a:r>
              <a:rPr lang="en-US" altLang="ja-JP" sz="1050" dirty="0">
                <a:solidFill>
                  <a:schemeClr val="bg1"/>
                </a:solidFill>
              </a:rPr>
              <a:t>INFO</a:t>
            </a:r>
            <a:r>
              <a:rPr lang="ja-JP" altLang="en-US" sz="1050" dirty="0">
                <a:solidFill>
                  <a:schemeClr val="bg1"/>
                </a:solidFill>
              </a:rPr>
              <a:t> : DB接続</a:t>
            </a:r>
            <a:endParaRPr lang="en-US" altLang="ja-JP" sz="1050" dirty="0">
              <a:solidFill>
                <a:schemeClr val="bg1"/>
              </a:solidFill>
            </a:endParaRP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a:solidFill>
                  <a:schemeClr val="bg1"/>
                </a:solidFill>
              </a:rPr>
              <a:t>:</a:t>
            </a:r>
            <a:r>
              <a:rPr lang="en-US" altLang="ja-JP" sz="1050" dirty="0">
                <a:solidFill>
                  <a:schemeClr val="bg1"/>
                </a:solidFill>
              </a:rPr>
              <a:t>23</a:t>
            </a:r>
            <a:r>
              <a:rPr lang="ja-JP" altLang="en-US" sz="1050" dirty="0">
                <a:solidFill>
                  <a:schemeClr val="bg1"/>
                </a:solidFill>
              </a:rPr>
              <a:t>] </a:t>
            </a:r>
            <a:r>
              <a:rPr lang="en-US" altLang="ja-JP" sz="1050" dirty="0">
                <a:solidFill>
                  <a:schemeClr val="bg1"/>
                </a:solidFill>
              </a:rPr>
              <a:t>INFO</a:t>
            </a:r>
            <a:r>
              <a:rPr lang="ja-JP" altLang="en-US" sz="1050" dirty="0">
                <a:solidFill>
                  <a:schemeClr val="bg1"/>
                </a:solidFill>
              </a:rPr>
              <a:t> : DB接続</a:t>
            </a: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a:solidFill>
                  <a:schemeClr val="bg1"/>
                </a:solidFill>
              </a:rPr>
              <a:t>:</a:t>
            </a:r>
            <a:r>
              <a:rPr lang="en-US" altLang="ja-JP" sz="1050" dirty="0">
                <a:solidFill>
                  <a:schemeClr val="bg1"/>
                </a:solidFill>
              </a:rPr>
              <a:t>33</a:t>
            </a:r>
            <a:r>
              <a:rPr lang="ja-JP" altLang="en-US" sz="1050" dirty="0">
                <a:solidFill>
                  <a:schemeClr val="bg1"/>
                </a:solidFill>
              </a:rPr>
              <a:t>] </a:t>
            </a:r>
            <a:r>
              <a:rPr lang="en-US" altLang="ja-JP" sz="1050" dirty="0">
                <a:solidFill>
                  <a:schemeClr val="bg1"/>
                </a:solidFill>
              </a:rPr>
              <a:t>INFO</a:t>
            </a:r>
            <a:r>
              <a:rPr lang="ja-JP" altLang="en-US" sz="1050" dirty="0">
                <a:solidFill>
                  <a:schemeClr val="bg1"/>
                </a:solidFill>
              </a:rPr>
              <a:t> : DB接続</a:t>
            </a:r>
            <a:endParaRPr lang="en-US" altLang="ja-JP" sz="1050" dirty="0">
              <a:solidFill>
                <a:schemeClr val="bg1"/>
              </a:solidFill>
            </a:endParaRP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a:solidFill>
                  <a:schemeClr val="bg1"/>
                </a:solidFill>
              </a:rPr>
              <a:t>:</a:t>
            </a:r>
            <a:r>
              <a:rPr lang="en-US" altLang="ja-JP" sz="1050" dirty="0">
                <a:solidFill>
                  <a:schemeClr val="bg1"/>
                </a:solidFill>
              </a:rPr>
              <a:t>43</a:t>
            </a:r>
            <a:r>
              <a:rPr lang="ja-JP" altLang="en-US" sz="1050" dirty="0">
                <a:solidFill>
                  <a:schemeClr val="bg1"/>
                </a:solidFill>
              </a:rPr>
              <a:t>] WARNING : 接続失敗</a:t>
            </a:r>
          </a:p>
        </p:txBody>
      </p:sp>
      <p:sp>
        <p:nvSpPr>
          <p:cNvPr id="24" name="角丸四角形 23"/>
          <p:cNvSpPr/>
          <p:nvPr/>
        </p:nvSpPr>
        <p:spPr bwMode="auto">
          <a:xfrm>
            <a:off x="5196383" y="3612063"/>
            <a:ext cx="2169761" cy="898487"/>
          </a:xfrm>
          <a:prstGeom prst="roundRect">
            <a:avLst>
              <a:gd name="adj" fmla="val 19502"/>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Zabbix</a:t>
            </a:r>
          </a:p>
          <a:p>
            <a:pPr algn="ctr"/>
            <a:r>
              <a:rPr kumimoji="1" lang="ja-JP" altLang="en-US" b="1" dirty="0">
                <a:latin typeface="+mn-ea"/>
              </a:rPr>
              <a:t>エージェント</a:t>
            </a:r>
          </a:p>
        </p:txBody>
      </p:sp>
      <p:sp>
        <p:nvSpPr>
          <p:cNvPr id="25" name="角丸四角形 24"/>
          <p:cNvSpPr/>
          <p:nvPr/>
        </p:nvSpPr>
        <p:spPr bwMode="auto">
          <a:xfrm>
            <a:off x="7668069" y="2048110"/>
            <a:ext cx="3324611" cy="2592000"/>
          </a:xfrm>
          <a:prstGeom prst="roundRect">
            <a:avLst>
              <a:gd name="adj" fmla="val 3696"/>
            </a:avLst>
          </a:prstGeom>
          <a:solidFill>
            <a:srgbClr val="11AFB2"/>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a:solidFill>
                  <a:schemeClr val="bg1"/>
                </a:solidFill>
                <a:latin typeface="+mn-ea"/>
              </a:rPr>
              <a:t>OASE</a:t>
            </a:r>
            <a:r>
              <a:rPr kumimoji="1" lang="ja-JP" altLang="en-US" b="1" dirty="0">
                <a:solidFill>
                  <a:schemeClr val="bg1"/>
                </a:solidFill>
                <a:latin typeface="+mn-ea"/>
              </a:rPr>
              <a:t>サーバ</a:t>
            </a:r>
            <a:endParaRPr kumimoji="1" lang="en-US" altLang="ja-JP" b="1" dirty="0">
              <a:solidFill>
                <a:schemeClr val="bg1"/>
              </a:solidFill>
              <a:latin typeface="+mn-ea"/>
            </a:endParaRPr>
          </a:p>
        </p:txBody>
      </p:sp>
      <p:sp>
        <p:nvSpPr>
          <p:cNvPr id="26" name="角丸四角形 25"/>
          <p:cNvSpPr/>
          <p:nvPr/>
        </p:nvSpPr>
        <p:spPr bwMode="auto">
          <a:xfrm>
            <a:off x="1020000" y="1916790"/>
            <a:ext cx="10152000" cy="2844000"/>
          </a:xfrm>
          <a:prstGeom prst="roundRect">
            <a:avLst>
              <a:gd name="adj" fmla="val 8100"/>
            </a:avLst>
          </a:prstGeom>
          <a:no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b="1" dirty="0">
              <a:latin typeface="+mn-ea"/>
            </a:endParaRPr>
          </a:p>
        </p:txBody>
      </p:sp>
      <p:sp>
        <p:nvSpPr>
          <p:cNvPr id="27" name="角丸四角形 26"/>
          <p:cNvSpPr/>
          <p:nvPr/>
        </p:nvSpPr>
        <p:spPr bwMode="auto">
          <a:xfrm>
            <a:off x="5196383" y="2458551"/>
            <a:ext cx="2169761" cy="900000"/>
          </a:xfrm>
          <a:prstGeom prst="roundRect">
            <a:avLst>
              <a:gd name="adj" fmla="val 19502"/>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Zabbix</a:t>
            </a:r>
            <a:r>
              <a:rPr kumimoji="1" lang="ja-JP" altLang="en-US" b="1" dirty="0">
                <a:latin typeface="+mn-ea"/>
              </a:rPr>
              <a:t>サーバ</a:t>
            </a:r>
            <a:endParaRPr kumimoji="1" lang="en-US" altLang="ja-JP" b="1" dirty="0">
              <a:latin typeface="+mn-ea"/>
            </a:endParaRPr>
          </a:p>
          <a:p>
            <a:pPr algn="ctr"/>
            <a:r>
              <a:rPr kumimoji="1" lang="ja-JP" altLang="en-US" b="1" dirty="0">
                <a:latin typeface="+mn-ea"/>
              </a:rPr>
              <a:t>プロセス</a:t>
            </a:r>
          </a:p>
        </p:txBody>
      </p:sp>
      <p:sp>
        <p:nvSpPr>
          <p:cNvPr id="28" name="環状矢印 27"/>
          <p:cNvSpPr/>
          <p:nvPr/>
        </p:nvSpPr>
        <p:spPr bwMode="auto">
          <a:xfrm rot="20915681">
            <a:off x="4787817" y="2910074"/>
            <a:ext cx="1080000" cy="1080000"/>
          </a:xfrm>
          <a:prstGeom prst="circularArrow">
            <a:avLst>
              <a:gd name="adj1" fmla="val 12412"/>
              <a:gd name="adj2" fmla="val 1020606"/>
              <a:gd name="adj3" fmla="val 19651994"/>
              <a:gd name="adj4" fmla="val 3101765"/>
              <a:gd name="adj5" fmla="val 17976"/>
            </a:avLst>
          </a:prstGeom>
          <a:solidFill>
            <a:srgbClr val="002B62"/>
          </a:solidFill>
          <a:ln w="127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 name="角丸四角形 28"/>
          <p:cNvSpPr/>
          <p:nvPr/>
        </p:nvSpPr>
        <p:spPr bwMode="auto">
          <a:xfrm>
            <a:off x="7792559" y="2433151"/>
            <a:ext cx="3050867" cy="2123999"/>
          </a:xfrm>
          <a:prstGeom prst="roundRect">
            <a:avLst>
              <a:gd name="adj" fmla="val 4166"/>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a:latin typeface="+mn-ea"/>
              </a:rPr>
              <a:t>OASE</a:t>
            </a:r>
            <a:endParaRPr kumimoji="1" lang="ja-JP" altLang="en-US" b="1" dirty="0">
              <a:latin typeface="+mn-ea"/>
            </a:endParaRPr>
          </a:p>
        </p:txBody>
      </p:sp>
      <p:sp>
        <p:nvSpPr>
          <p:cNvPr id="30" name="角丸四角形 29"/>
          <p:cNvSpPr/>
          <p:nvPr/>
        </p:nvSpPr>
        <p:spPr bwMode="auto">
          <a:xfrm>
            <a:off x="7936560" y="3997466"/>
            <a:ext cx="2733894" cy="432000"/>
          </a:xfrm>
          <a:prstGeom prst="roundRect">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メールドライバ</a:t>
            </a:r>
          </a:p>
        </p:txBody>
      </p:sp>
      <p:sp>
        <p:nvSpPr>
          <p:cNvPr id="31" name="下矢印 30"/>
          <p:cNvSpPr/>
          <p:nvPr/>
        </p:nvSpPr>
        <p:spPr bwMode="auto">
          <a:xfrm>
            <a:off x="8885597" y="3024310"/>
            <a:ext cx="654994" cy="1030169"/>
          </a:xfrm>
          <a:prstGeom prst="downArrow">
            <a:avLst>
              <a:gd name="adj1" fmla="val 50000"/>
              <a:gd name="adj2" fmla="val 20723"/>
            </a:avLst>
          </a:prstGeom>
          <a:solidFill>
            <a:srgbClr val="002B62"/>
          </a:solidFill>
          <a:ln w="127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 name="角丸四角形 31"/>
          <p:cNvSpPr/>
          <p:nvPr/>
        </p:nvSpPr>
        <p:spPr bwMode="auto">
          <a:xfrm>
            <a:off x="7936560" y="3422923"/>
            <a:ext cx="2733894" cy="432000"/>
          </a:xfrm>
          <a:prstGeom prst="roundRect">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ディシジョンテーブル</a:t>
            </a:r>
          </a:p>
        </p:txBody>
      </p:sp>
      <p:sp>
        <p:nvSpPr>
          <p:cNvPr id="33" name="角丸四角形 32"/>
          <p:cNvSpPr/>
          <p:nvPr/>
        </p:nvSpPr>
        <p:spPr bwMode="auto">
          <a:xfrm>
            <a:off x="7936560" y="2848380"/>
            <a:ext cx="2733894" cy="432000"/>
          </a:xfrm>
          <a:prstGeom prst="roundRect">
            <a:avLst/>
          </a:prstGeom>
          <a:solidFill>
            <a:schemeClr val="bg1"/>
          </a:solidFill>
          <a:ln w="38100">
            <a:solidFill>
              <a:schemeClr val="tx1">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a:latin typeface="+mn-ea"/>
              </a:rPr>
              <a:t>Zabbix </a:t>
            </a:r>
            <a:r>
              <a:rPr kumimoji="1" lang="ja-JP" altLang="en-US" b="1" dirty="0">
                <a:latin typeface="+mn-ea"/>
              </a:rPr>
              <a:t>アダプタ</a:t>
            </a:r>
          </a:p>
        </p:txBody>
      </p:sp>
      <p:sp>
        <p:nvSpPr>
          <p:cNvPr id="34" name="環状矢印 33"/>
          <p:cNvSpPr/>
          <p:nvPr/>
        </p:nvSpPr>
        <p:spPr bwMode="auto">
          <a:xfrm>
            <a:off x="7093630" y="2549690"/>
            <a:ext cx="1080000" cy="1080000"/>
          </a:xfrm>
          <a:prstGeom prst="circularArrow">
            <a:avLst>
              <a:gd name="adj1" fmla="val 12412"/>
              <a:gd name="adj2" fmla="val 1020606"/>
              <a:gd name="adj3" fmla="val 19651994"/>
              <a:gd name="adj4" fmla="val 103378"/>
              <a:gd name="adj5" fmla="val 17976"/>
            </a:avLst>
          </a:prstGeom>
          <a:solidFill>
            <a:srgbClr val="002B62"/>
          </a:solidFill>
          <a:ln w="127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65571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a:t>Zabbix</a:t>
            </a:r>
            <a:r>
              <a:rPr lang="ja-JP" altLang="en-US" dirty="0"/>
              <a:t>連携</a:t>
            </a:r>
            <a:r>
              <a:rPr lang="en-US" altLang="ja-JP" dirty="0"/>
              <a:t>【</a:t>
            </a:r>
            <a:r>
              <a:rPr lang="ja-JP" altLang="en-US" dirty="0"/>
              <a:t>実習</a:t>
            </a:r>
            <a:r>
              <a:rPr lang="en-US" altLang="ja-JP" dirty="0"/>
              <a:t>】</a:t>
            </a:r>
            <a:r>
              <a:rPr lang="ja-JP" altLang="en-US" dirty="0"/>
              <a:t>について （</a:t>
            </a:r>
            <a:r>
              <a:rPr lang="en-US" altLang="ja-JP" dirty="0"/>
              <a:t>3/4</a:t>
            </a:r>
            <a:r>
              <a:rPr lang="ja-JP" altLang="en-US" dirty="0"/>
              <a:t>）</a:t>
            </a:r>
            <a:endParaRPr kumimoji="1" lang="ja-JP" altLang="en-US" dirty="0"/>
          </a:p>
        </p:txBody>
      </p:sp>
      <p:sp>
        <p:nvSpPr>
          <p:cNvPr id="9" name="角丸四角形 8"/>
          <p:cNvSpPr/>
          <p:nvPr/>
        </p:nvSpPr>
        <p:spPr bwMode="auto">
          <a:xfrm>
            <a:off x="7248750" y="1628750"/>
            <a:ext cx="4248000" cy="4680650"/>
          </a:xfrm>
          <a:prstGeom prst="roundRect">
            <a:avLst>
              <a:gd name="adj" fmla="val 4369"/>
            </a:avLst>
          </a:prstGeom>
          <a:solidFill>
            <a:schemeClr val="bg1"/>
          </a:solidFill>
          <a:ln w="38100">
            <a:solidFill>
              <a:srgbClr val="C00000"/>
            </a:solidFill>
          </a:ln>
          <a:effectLst/>
        </p:spPr>
        <p:txBody>
          <a:bodyPr rot="0" spcFirstLastPara="0" vertOverflow="overflow" horzOverflow="overflow" vert="wordArtVertRtl" wrap="none" lIns="72000" tIns="72000" rIns="72000" bIns="72000" numCol="1" spcCol="0" rtlCol="0" fromWordArt="0" anchor="t" anchorCtr="0" forceAA="0" compatLnSpc="1">
            <a:prstTxWarp prst="textNoShape">
              <a:avLst/>
            </a:prstTxWarp>
            <a:noAutofit/>
          </a:bodyPr>
          <a:lstStyle/>
          <a:p>
            <a:pPr algn="ctr"/>
            <a:r>
              <a:rPr lang="ja-JP" altLang="en-US" sz="1400" b="1" dirty="0">
                <a:latin typeface="+mn-ea"/>
              </a:rPr>
              <a:t>導入イメージ</a:t>
            </a:r>
            <a:endParaRPr lang="en-US" altLang="ja-JP" sz="1400" b="1" dirty="0">
              <a:latin typeface="+mn-ea"/>
            </a:endParaRPr>
          </a:p>
        </p:txBody>
      </p:sp>
      <p:sp>
        <p:nvSpPr>
          <p:cNvPr id="10" name="角丸四角形 9"/>
          <p:cNvSpPr/>
          <p:nvPr/>
        </p:nvSpPr>
        <p:spPr bwMode="auto">
          <a:xfrm>
            <a:off x="7455118" y="1772769"/>
            <a:ext cx="3482687" cy="3888033"/>
          </a:xfrm>
          <a:prstGeom prst="roundRect">
            <a:avLst>
              <a:gd name="adj" fmla="val 2641"/>
            </a:avLst>
          </a:prstGeom>
          <a:solidFill>
            <a:srgbClr val="002060"/>
          </a:solidFill>
          <a:ln w="38100">
            <a:solidFill>
              <a:srgbClr val="00206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ja-JP" altLang="en-US" sz="1400" b="1" dirty="0">
                <a:solidFill>
                  <a:schemeClr val="bg1"/>
                </a:solidFill>
                <a:latin typeface="+mn-ea"/>
              </a:rPr>
              <a:t>前提</a:t>
            </a:r>
          </a:p>
        </p:txBody>
      </p:sp>
      <p:sp>
        <p:nvSpPr>
          <p:cNvPr id="11" name="角丸四角形 10"/>
          <p:cNvSpPr/>
          <p:nvPr/>
        </p:nvSpPr>
        <p:spPr bwMode="auto">
          <a:xfrm>
            <a:off x="7987594" y="2180851"/>
            <a:ext cx="2768091" cy="432000"/>
          </a:xfrm>
          <a:prstGeom prst="roundRect">
            <a:avLst/>
          </a:prstGeom>
          <a:solidFill>
            <a:schemeClr val="bg1"/>
          </a:solidFill>
          <a:ln w="6350">
            <a:solidFill>
              <a:srgbClr val="0A3368"/>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latin typeface="+mn-ea"/>
              </a:rPr>
              <a:t>OASE</a:t>
            </a:r>
            <a:r>
              <a:rPr lang="ja-JP" altLang="en-US" sz="1400" b="1" dirty="0">
                <a:latin typeface="+mn-ea"/>
              </a:rPr>
              <a:t>インストール</a:t>
            </a:r>
            <a:endParaRPr kumimoji="1" lang="ja-JP" altLang="en-US" sz="1400" b="1" dirty="0">
              <a:latin typeface="+mn-ea"/>
            </a:endParaRPr>
          </a:p>
        </p:txBody>
      </p:sp>
      <p:sp>
        <p:nvSpPr>
          <p:cNvPr id="12" name="角丸四角形 11"/>
          <p:cNvSpPr/>
          <p:nvPr/>
        </p:nvSpPr>
        <p:spPr bwMode="auto">
          <a:xfrm>
            <a:off x="7987594" y="2768643"/>
            <a:ext cx="2768091" cy="432000"/>
          </a:xfrm>
          <a:prstGeom prst="roundRect">
            <a:avLst/>
          </a:prstGeom>
          <a:solidFill>
            <a:schemeClr val="bg1"/>
          </a:solidFill>
          <a:ln w="6350">
            <a:solidFill>
              <a:srgbClr val="0A3368"/>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latin typeface="+mn-ea"/>
              </a:rPr>
              <a:t>メールドライバ</a:t>
            </a:r>
            <a:r>
              <a:rPr kumimoji="1" lang="ja-JP" altLang="en-US" sz="1400" b="1" dirty="0">
                <a:latin typeface="+mn-ea"/>
              </a:rPr>
              <a:t>インストール</a:t>
            </a:r>
          </a:p>
        </p:txBody>
      </p:sp>
      <p:sp>
        <p:nvSpPr>
          <p:cNvPr id="13" name="角丸四角形 12"/>
          <p:cNvSpPr/>
          <p:nvPr/>
        </p:nvSpPr>
        <p:spPr bwMode="auto">
          <a:xfrm>
            <a:off x="7987594" y="3356435"/>
            <a:ext cx="2768091" cy="432000"/>
          </a:xfrm>
          <a:prstGeom prst="roundRect">
            <a:avLst/>
          </a:prstGeom>
          <a:solidFill>
            <a:schemeClr val="bg1"/>
          </a:solidFill>
          <a:ln w="6350">
            <a:solidFill>
              <a:srgbClr val="0A3368"/>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latin typeface="+mn-ea"/>
              </a:rPr>
              <a:t>メールの送信確認</a:t>
            </a:r>
            <a:endParaRPr lang="en-US" altLang="ja-JP" sz="1400" b="1" dirty="0">
              <a:latin typeface="+mn-ea"/>
            </a:endParaRPr>
          </a:p>
        </p:txBody>
      </p:sp>
      <p:sp>
        <p:nvSpPr>
          <p:cNvPr id="14" name="角丸四角形 13"/>
          <p:cNvSpPr/>
          <p:nvPr/>
        </p:nvSpPr>
        <p:spPr bwMode="auto">
          <a:xfrm>
            <a:off x="7455118" y="5805330"/>
            <a:ext cx="3482687" cy="359543"/>
          </a:xfrm>
          <a:prstGeom prst="roundRect">
            <a:avLst>
              <a:gd name="adj" fmla="val 13488"/>
            </a:avLst>
          </a:prstGeom>
          <a:solidFill>
            <a:srgbClr val="002060"/>
          </a:solidFill>
          <a:ln w="381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err="1">
                <a:solidFill>
                  <a:schemeClr val="bg1"/>
                </a:solidFill>
                <a:latin typeface="+mn-ea"/>
              </a:rPr>
              <a:t>Zabbix</a:t>
            </a:r>
            <a:r>
              <a:rPr lang="ja-JP" altLang="en-US" sz="1400" b="1" dirty="0">
                <a:solidFill>
                  <a:schemeClr val="bg1"/>
                </a:solidFill>
                <a:latin typeface="+mn-ea"/>
              </a:rPr>
              <a:t>連携</a:t>
            </a:r>
            <a:r>
              <a:rPr lang="en-US" altLang="ja-JP" sz="1400" b="1" dirty="0">
                <a:solidFill>
                  <a:schemeClr val="bg1"/>
                </a:solidFill>
                <a:latin typeface="+mn-ea"/>
              </a:rPr>
              <a:t>【</a:t>
            </a:r>
            <a:r>
              <a:rPr lang="ja-JP" altLang="en-US" sz="1400" b="1" dirty="0">
                <a:solidFill>
                  <a:schemeClr val="bg1"/>
                </a:solidFill>
                <a:latin typeface="+mn-ea"/>
              </a:rPr>
              <a:t>実習</a:t>
            </a:r>
            <a:r>
              <a:rPr lang="en-US" altLang="ja-JP" sz="1400" b="1" dirty="0">
                <a:solidFill>
                  <a:schemeClr val="bg1"/>
                </a:solidFill>
                <a:latin typeface="+mn-ea"/>
              </a:rPr>
              <a:t>】</a:t>
            </a:r>
            <a:r>
              <a:rPr lang="ja-JP" altLang="en-US" sz="1400" b="1" dirty="0">
                <a:solidFill>
                  <a:schemeClr val="bg1"/>
                </a:solidFill>
                <a:latin typeface="+mn-ea"/>
              </a:rPr>
              <a:t>（本書）実行可能</a:t>
            </a:r>
            <a:endParaRPr lang="en-US" altLang="ja-JP" sz="1400" b="1" dirty="0">
              <a:solidFill>
                <a:schemeClr val="bg1"/>
              </a:solidFill>
              <a:latin typeface="+mn-ea"/>
            </a:endParaRPr>
          </a:p>
        </p:txBody>
      </p:sp>
      <p:cxnSp>
        <p:nvCxnSpPr>
          <p:cNvPr id="15" name="直線矢印コネクタ 14"/>
          <p:cNvCxnSpPr/>
          <p:nvPr/>
        </p:nvCxnSpPr>
        <p:spPr bwMode="auto">
          <a:xfrm>
            <a:off x="9196461" y="2595366"/>
            <a:ext cx="0" cy="180111"/>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矢印コネクタ 15"/>
          <p:cNvCxnSpPr/>
          <p:nvPr/>
        </p:nvCxnSpPr>
        <p:spPr bwMode="auto">
          <a:xfrm>
            <a:off x="9196461" y="3191198"/>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矢印コネクタ 16"/>
          <p:cNvCxnSpPr/>
          <p:nvPr/>
        </p:nvCxnSpPr>
        <p:spPr bwMode="auto">
          <a:xfrm>
            <a:off x="9196461" y="5540150"/>
            <a:ext cx="0" cy="275440"/>
          </a:xfrm>
          <a:prstGeom prst="straightConnector1">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片側の 2 つの角を丸めた四角形 17"/>
          <p:cNvSpPr/>
          <p:nvPr/>
        </p:nvSpPr>
        <p:spPr bwMode="auto">
          <a:xfrm rot="16200000">
            <a:off x="7651048" y="2162852"/>
            <a:ext cx="432000" cy="468000"/>
          </a:xfrm>
          <a:prstGeom prst="round2SameRect">
            <a:avLst/>
          </a:prstGeom>
          <a:solidFill>
            <a:schemeClr val="bg1"/>
          </a:solidFill>
          <a:ln w="635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a:latin typeface="+mn-ea"/>
              </a:rPr>
              <a:t>①</a:t>
            </a:r>
          </a:p>
        </p:txBody>
      </p:sp>
      <p:sp>
        <p:nvSpPr>
          <p:cNvPr id="19" name="片側の 2 つの角を丸めた四角形 18"/>
          <p:cNvSpPr/>
          <p:nvPr/>
        </p:nvSpPr>
        <p:spPr bwMode="auto">
          <a:xfrm rot="16200000">
            <a:off x="7651048" y="2742942"/>
            <a:ext cx="432000" cy="468000"/>
          </a:xfrm>
          <a:prstGeom prst="round2SameRect">
            <a:avLst/>
          </a:prstGeom>
          <a:solidFill>
            <a:schemeClr val="bg1"/>
          </a:solidFill>
          <a:ln w="635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a:latin typeface="+mn-ea"/>
              </a:rPr>
              <a:t>②</a:t>
            </a:r>
            <a:endParaRPr kumimoji="1" lang="ja-JP" altLang="en-US" sz="1400" b="1" dirty="0">
              <a:latin typeface="+mn-ea"/>
            </a:endParaRPr>
          </a:p>
        </p:txBody>
      </p:sp>
      <p:sp>
        <p:nvSpPr>
          <p:cNvPr id="20" name="片側の 2 つの角を丸めた四角形 19"/>
          <p:cNvSpPr/>
          <p:nvPr/>
        </p:nvSpPr>
        <p:spPr bwMode="auto">
          <a:xfrm rot="16200000">
            <a:off x="7651048" y="3345892"/>
            <a:ext cx="432000" cy="468000"/>
          </a:xfrm>
          <a:prstGeom prst="round2SameRect">
            <a:avLst/>
          </a:prstGeom>
          <a:solidFill>
            <a:schemeClr val="bg1"/>
          </a:solidFill>
          <a:ln w="635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a:latin typeface="+mn-ea"/>
              </a:rPr>
              <a:t>③</a:t>
            </a:r>
          </a:p>
        </p:txBody>
      </p:sp>
      <p:sp>
        <p:nvSpPr>
          <p:cNvPr id="21" name="角丸四角形 20"/>
          <p:cNvSpPr/>
          <p:nvPr/>
        </p:nvSpPr>
        <p:spPr bwMode="auto">
          <a:xfrm>
            <a:off x="7982683" y="4532019"/>
            <a:ext cx="2768091" cy="432000"/>
          </a:xfrm>
          <a:prstGeom prst="roundRect">
            <a:avLst/>
          </a:prstGeom>
          <a:solidFill>
            <a:schemeClr val="bg1"/>
          </a:solidFill>
          <a:ln w="6350">
            <a:solidFill>
              <a:srgbClr val="0A3368"/>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latin typeface="+mn-ea"/>
              </a:rPr>
              <a:t>Zabbix</a:t>
            </a:r>
            <a:r>
              <a:rPr lang="ja-JP" altLang="en-US" sz="1400" b="1" dirty="0">
                <a:latin typeface="+mn-ea"/>
              </a:rPr>
              <a:t>のインストール</a:t>
            </a:r>
            <a:endParaRPr lang="en-US" altLang="ja-JP" sz="1400" b="1" dirty="0">
              <a:latin typeface="+mn-ea"/>
            </a:endParaRPr>
          </a:p>
        </p:txBody>
      </p:sp>
      <p:cxnSp>
        <p:nvCxnSpPr>
          <p:cNvPr id="22" name="直線矢印コネクタ 21"/>
          <p:cNvCxnSpPr/>
          <p:nvPr/>
        </p:nvCxnSpPr>
        <p:spPr bwMode="auto">
          <a:xfrm>
            <a:off x="9191550" y="4372167"/>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片側の 2 つの角を丸めた四角形 22"/>
          <p:cNvSpPr/>
          <p:nvPr/>
        </p:nvSpPr>
        <p:spPr bwMode="auto">
          <a:xfrm rot="16200000">
            <a:off x="7646137" y="4517502"/>
            <a:ext cx="432000" cy="468000"/>
          </a:xfrm>
          <a:prstGeom prst="round2SameRect">
            <a:avLst/>
          </a:prstGeom>
          <a:solidFill>
            <a:schemeClr val="bg1"/>
          </a:solidFill>
          <a:ln w="635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a:latin typeface="+mn-ea"/>
              </a:rPr>
              <a:t>⑤</a:t>
            </a:r>
            <a:endParaRPr kumimoji="1" lang="ja-JP" altLang="en-US" sz="1400" b="1" dirty="0">
              <a:latin typeface="+mn-ea"/>
            </a:endParaRPr>
          </a:p>
        </p:txBody>
      </p:sp>
      <p:sp>
        <p:nvSpPr>
          <p:cNvPr id="24" name="角丸四角形 23"/>
          <p:cNvSpPr/>
          <p:nvPr/>
        </p:nvSpPr>
        <p:spPr bwMode="auto">
          <a:xfrm>
            <a:off x="7995982" y="3944227"/>
            <a:ext cx="2768091" cy="432000"/>
          </a:xfrm>
          <a:prstGeom prst="roundRect">
            <a:avLst/>
          </a:prstGeom>
          <a:solidFill>
            <a:schemeClr val="bg1"/>
          </a:solidFill>
          <a:ln w="6350">
            <a:solidFill>
              <a:srgbClr val="0A3368"/>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latin typeface="+mn-ea"/>
              </a:rPr>
              <a:t>Zabbix</a:t>
            </a:r>
            <a:r>
              <a:rPr lang="ja-JP" altLang="en-US" sz="1400" b="1" dirty="0">
                <a:latin typeface="+mn-ea"/>
              </a:rPr>
              <a:t>アダプタインストール</a:t>
            </a:r>
            <a:endParaRPr lang="en-US" altLang="ja-JP" sz="1400" b="1" dirty="0">
              <a:latin typeface="+mn-ea"/>
            </a:endParaRPr>
          </a:p>
        </p:txBody>
      </p:sp>
      <p:cxnSp>
        <p:nvCxnSpPr>
          <p:cNvPr id="25" name="直線矢印コネクタ 24"/>
          <p:cNvCxnSpPr/>
          <p:nvPr/>
        </p:nvCxnSpPr>
        <p:spPr bwMode="auto">
          <a:xfrm>
            <a:off x="9204849" y="3781683"/>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 name="片側の 2 つの角を丸めた四角形 25"/>
          <p:cNvSpPr/>
          <p:nvPr/>
        </p:nvSpPr>
        <p:spPr bwMode="auto">
          <a:xfrm rot="16200000">
            <a:off x="7659436" y="3925982"/>
            <a:ext cx="432000" cy="468000"/>
          </a:xfrm>
          <a:prstGeom prst="round2SameRect">
            <a:avLst/>
          </a:prstGeom>
          <a:solidFill>
            <a:schemeClr val="bg1"/>
          </a:solidFill>
          <a:ln w="635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a:latin typeface="+mn-ea"/>
              </a:rPr>
              <a:t>④</a:t>
            </a:r>
          </a:p>
        </p:txBody>
      </p:sp>
      <p:sp>
        <p:nvSpPr>
          <p:cNvPr id="3" name="コンテンツ プレースホルダー 2"/>
          <p:cNvSpPr>
            <a:spLocks noGrp="1"/>
          </p:cNvSpPr>
          <p:nvPr>
            <p:ph sz="quarter" idx="10"/>
          </p:nvPr>
        </p:nvSpPr>
        <p:spPr>
          <a:xfrm>
            <a:off x="239351" y="836712"/>
            <a:ext cx="6717523" cy="5616476"/>
          </a:xfrm>
        </p:spPr>
        <p:txBody>
          <a:bodyPr>
            <a:normAutofit/>
          </a:bodyPr>
          <a:lstStyle/>
          <a:p>
            <a:r>
              <a:rPr lang="ja-JP" altLang="en-US" dirty="0"/>
              <a:t>前提</a:t>
            </a:r>
            <a:endParaRPr lang="en-US" altLang="ja-JP" dirty="0"/>
          </a:p>
          <a:p>
            <a:pPr marL="180000" lvl="1" indent="0">
              <a:buNone/>
            </a:pPr>
            <a:br>
              <a:rPr lang="en-US" altLang="ja-JP" dirty="0"/>
            </a:br>
            <a:r>
              <a:rPr lang="en-US" altLang="ja-JP" dirty="0"/>
              <a:t>OASE</a:t>
            </a:r>
            <a:r>
              <a:rPr lang="ja-JP" altLang="en-US" dirty="0"/>
              <a:t>および以下の機能が導入済みであること</a:t>
            </a:r>
            <a:endParaRPr lang="en-US" altLang="ja-JP" dirty="0"/>
          </a:p>
          <a:p>
            <a:pPr lvl="1"/>
            <a:endParaRPr lang="en-US" altLang="ja-JP" dirty="0"/>
          </a:p>
          <a:p>
            <a:pPr lvl="1"/>
            <a:r>
              <a:rPr lang="ja-JP" altLang="en-US" dirty="0"/>
              <a:t>「① </a:t>
            </a:r>
            <a:r>
              <a:rPr lang="en-US" altLang="ja-JP" dirty="0"/>
              <a:t>OASE</a:t>
            </a:r>
            <a:r>
              <a:rPr lang="ja-JP" altLang="en-US" dirty="0"/>
              <a:t>インストール」～「③ メールの送信確認」については以下を参照</a:t>
            </a:r>
            <a:endParaRPr lang="en-US" altLang="ja-JP" dirty="0"/>
          </a:p>
          <a:p>
            <a:pPr lvl="3">
              <a:buFont typeface="Tahoma" panose="020B0604030504040204" pitchFamily="34" charset="0"/>
              <a:buChar char="⁃"/>
            </a:pPr>
            <a:r>
              <a:rPr lang="en-US" altLang="ja-JP" sz="1400" dirty="0"/>
              <a:t>&lt;</a:t>
            </a:r>
            <a:r>
              <a:rPr lang="en-US" altLang="ja-JP" sz="1400" dirty="0">
                <a:hlinkClick r:id="rId2"/>
              </a:rPr>
              <a:t>OASE</a:t>
            </a:r>
            <a:r>
              <a:rPr lang="ja-JP" altLang="en-US" sz="1400" dirty="0">
                <a:hlinkClick r:id="rId2"/>
              </a:rPr>
              <a:t> クイックスタート</a:t>
            </a:r>
            <a:r>
              <a:rPr lang="en-US" altLang="ja-JP" sz="1400" dirty="0"/>
              <a:t>&gt;</a:t>
            </a:r>
            <a:r>
              <a:rPr lang="ja-JP" altLang="en-US" sz="1400" dirty="0"/>
              <a:t> </a:t>
            </a:r>
            <a:br>
              <a:rPr lang="en-US" altLang="ja-JP" sz="1400" dirty="0"/>
            </a:br>
            <a:r>
              <a:rPr lang="en-US" altLang="ja-JP" sz="1400" dirty="0"/>
              <a:t>※P5</a:t>
            </a:r>
            <a:r>
              <a:rPr lang="ja-JP" altLang="en-US" sz="1400" dirty="0"/>
              <a:t>「</a:t>
            </a:r>
            <a:r>
              <a:rPr lang="en-US" altLang="ja-JP" sz="1400" dirty="0"/>
              <a:t>1.1 </a:t>
            </a:r>
            <a:r>
              <a:rPr lang="ja-JP" altLang="en-US" sz="1400" dirty="0"/>
              <a:t>クイックスタートについて （</a:t>
            </a:r>
            <a:r>
              <a:rPr lang="en-US" altLang="ja-JP" sz="1400" dirty="0"/>
              <a:t>2/3</a:t>
            </a:r>
            <a:r>
              <a:rPr lang="ja-JP" altLang="en-US" sz="1400" dirty="0"/>
              <a:t>）」</a:t>
            </a:r>
            <a:endParaRPr lang="en-US" altLang="ja-JP" sz="1400" dirty="0"/>
          </a:p>
          <a:p>
            <a:pPr lvl="1"/>
            <a:endParaRPr lang="en-US" altLang="ja-JP" sz="1400" dirty="0"/>
          </a:p>
          <a:p>
            <a:pPr lvl="1"/>
            <a:r>
              <a:rPr lang="ja-JP" altLang="en-US" dirty="0"/>
              <a:t>「④</a:t>
            </a:r>
            <a:r>
              <a:rPr lang="en-US" altLang="ja-JP" dirty="0"/>
              <a:t>Zabbix</a:t>
            </a:r>
            <a:r>
              <a:rPr lang="ja-JP" altLang="en-US" dirty="0"/>
              <a:t>アダプタインストール」については以下を参照</a:t>
            </a:r>
            <a:endParaRPr lang="en-US" altLang="ja-JP" dirty="0"/>
          </a:p>
          <a:p>
            <a:pPr lvl="3">
              <a:buFont typeface="Tahoma" panose="020B0604030504040204" pitchFamily="34" charset="0"/>
              <a:buChar char="⁃"/>
            </a:pPr>
            <a:r>
              <a:rPr lang="en-US" altLang="ja-JP" sz="1400" dirty="0"/>
              <a:t>&lt;</a:t>
            </a:r>
            <a:r>
              <a:rPr lang="ja-JP" altLang="en-US" sz="1400" dirty="0">
                <a:hlinkClick r:id="rId3"/>
              </a:rPr>
              <a:t>環境構築マニュアル </a:t>
            </a:r>
            <a:r>
              <a:rPr lang="en-US" altLang="ja-JP" sz="1400" dirty="0">
                <a:hlinkClick r:id="rId3"/>
              </a:rPr>
              <a:t>-</a:t>
            </a:r>
            <a:r>
              <a:rPr lang="ja-JP" altLang="en-US" sz="1400" dirty="0">
                <a:hlinkClick r:id="rId3"/>
              </a:rPr>
              <a:t>ドライバインストール編</a:t>
            </a:r>
            <a:r>
              <a:rPr lang="en-US" altLang="ja-JP" sz="1400" dirty="0">
                <a:hlinkClick r:id="rId3"/>
              </a:rPr>
              <a:t>-</a:t>
            </a:r>
            <a:r>
              <a:rPr lang="en-US" altLang="ja-JP" sz="1400" dirty="0"/>
              <a:t>&gt;</a:t>
            </a:r>
            <a:endParaRPr lang="ja-JP" altLang="en-US" dirty="0"/>
          </a:p>
          <a:p>
            <a:pPr marL="180000" lvl="1" indent="0">
              <a:buNone/>
            </a:pPr>
            <a:endParaRPr lang="en-US" altLang="ja-JP" sz="1400" dirty="0"/>
          </a:p>
          <a:p>
            <a:pPr marL="180000" lvl="1" indent="0">
              <a:buNone/>
            </a:pPr>
            <a:endParaRPr lang="en-US" altLang="ja-JP" sz="1400" dirty="0"/>
          </a:p>
          <a:p>
            <a:pPr lvl="1">
              <a:buFont typeface="メイリオ" panose="020B0604030504040204" pitchFamily="50" charset="-128"/>
              <a:buChar char="※"/>
            </a:pPr>
            <a:r>
              <a:rPr lang="ja-JP" altLang="en-US" dirty="0"/>
              <a:t>「⑤</a:t>
            </a:r>
            <a:r>
              <a:rPr lang="en-US" altLang="ja-JP" dirty="0"/>
              <a:t>Zabbix</a:t>
            </a:r>
            <a:r>
              <a:rPr lang="ja-JP" altLang="en-US" dirty="0"/>
              <a:t>のインストール」～「⑥</a:t>
            </a:r>
            <a:r>
              <a:rPr lang="en-US" altLang="ja-JP" dirty="0"/>
              <a:t>Zabbix</a:t>
            </a:r>
            <a:r>
              <a:rPr lang="ja-JP" altLang="en-US" dirty="0"/>
              <a:t>の設定」については別途公式ドキュメントなどを参照ください</a:t>
            </a:r>
            <a:endParaRPr lang="en-US" altLang="ja-JP" dirty="0"/>
          </a:p>
        </p:txBody>
      </p:sp>
      <p:sp>
        <p:nvSpPr>
          <p:cNvPr id="27" name="角丸四角形 26"/>
          <p:cNvSpPr/>
          <p:nvPr/>
        </p:nvSpPr>
        <p:spPr bwMode="auto">
          <a:xfrm>
            <a:off x="7982683" y="5119809"/>
            <a:ext cx="2768091" cy="432000"/>
          </a:xfrm>
          <a:prstGeom prst="roundRect">
            <a:avLst/>
          </a:prstGeom>
          <a:solidFill>
            <a:schemeClr val="bg1"/>
          </a:solidFill>
          <a:ln w="6350">
            <a:solidFill>
              <a:srgbClr val="0A3368"/>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latin typeface="+mn-ea"/>
              </a:rPr>
              <a:t>Zabbix</a:t>
            </a:r>
            <a:r>
              <a:rPr lang="ja-JP" altLang="en-US" sz="1400" b="1" dirty="0">
                <a:latin typeface="+mn-ea"/>
              </a:rPr>
              <a:t>の設定</a:t>
            </a:r>
            <a:endParaRPr lang="en-US" altLang="ja-JP" sz="1400" b="1" dirty="0">
              <a:latin typeface="+mn-ea"/>
            </a:endParaRPr>
          </a:p>
        </p:txBody>
      </p:sp>
      <p:cxnSp>
        <p:nvCxnSpPr>
          <p:cNvPr id="28" name="直線矢印コネクタ 27"/>
          <p:cNvCxnSpPr/>
          <p:nvPr/>
        </p:nvCxnSpPr>
        <p:spPr bwMode="auto">
          <a:xfrm>
            <a:off x="9191550" y="4956475"/>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片側の 2 つの角を丸めた四角形 29"/>
          <p:cNvSpPr/>
          <p:nvPr/>
        </p:nvSpPr>
        <p:spPr bwMode="auto">
          <a:xfrm rot="16200000">
            <a:off x="7646137" y="5101810"/>
            <a:ext cx="432000" cy="468000"/>
          </a:xfrm>
          <a:prstGeom prst="round2SameRect">
            <a:avLst/>
          </a:prstGeom>
          <a:solidFill>
            <a:schemeClr val="bg1"/>
          </a:solidFill>
          <a:ln w="6350">
            <a:solidFill>
              <a:srgbClr val="0A3368"/>
            </a:solidFill>
          </a:ln>
          <a:effec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a:latin typeface="+mn-ea"/>
              </a:rPr>
              <a:t>⑥</a:t>
            </a:r>
          </a:p>
        </p:txBody>
      </p:sp>
    </p:spTree>
    <p:extLst>
      <p:ext uri="{BB962C8B-B14F-4D97-AF65-F5344CB8AC3E}">
        <p14:creationId xmlns:p14="http://schemas.microsoft.com/office/powerpoint/2010/main" val="271393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a:t>Zabbix</a:t>
            </a:r>
            <a:r>
              <a:rPr lang="ja-JP" altLang="en-US" dirty="0"/>
              <a:t>連携</a:t>
            </a:r>
            <a:r>
              <a:rPr lang="en-US" altLang="ja-JP" dirty="0"/>
              <a:t>【</a:t>
            </a:r>
            <a:r>
              <a:rPr lang="ja-JP" altLang="en-US" dirty="0"/>
              <a:t>実習</a:t>
            </a:r>
            <a:r>
              <a:rPr lang="en-US" altLang="ja-JP" dirty="0"/>
              <a:t>】</a:t>
            </a:r>
            <a:r>
              <a:rPr lang="ja-JP" altLang="en-US" dirty="0"/>
              <a:t>について （</a:t>
            </a:r>
            <a:r>
              <a:rPr lang="en-US" altLang="ja-JP" dirty="0"/>
              <a:t>4/4</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err="1"/>
              <a:t>Zabbix</a:t>
            </a:r>
            <a:r>
              <a:rPr lang="ja-JP" altLang="en-US" dirty="0"/>
              <a:t>連携は</a:t>
            </a:r>
            <a:r>
              <a:rPr lang="en-US" altLang="ja-JP" dirty="0"/>
              <a:t>OASE</a:t>
            </a:r>
            <a:r>
              <a:rPr lang="ja-JP" altLang="en-US" dirty="0"/>
              <a:t>の以下機能（画面）を用いる</a:t>
            </a:r>
            <a:r>
              <a:rPr lang="en-US" altLang="ja-JP" dirty="0"/>
              <a:t>	</a:t>
            </a:r>
          </a:p>
          <a:p>
            <a:pPr lvl="1"/>
            <a:endParaRPr lang="en-US" altLang="ja-JP" dirty="0"/>
          </a:p>
          <a:p>
            <a:pPr lvl="1"/>
            <a:r>
              <a:rPr lang="en-US" altLang="ja-JP" dirty="0"/>
              <a:t>Dashboard</a:t>
            </a:r>
            <a:r>
              <a:rPr lang="ja-JP" altLang="en-US" dirty="0"/>
              <a:t>画面</a:t>
            </a:r>
            <a:endParaRPr lang="en-US" altLang="ja-JP" dirty="0"/>
          </a:p>
          <a:p>
            <a:pPr lvl="2"/>
            <a:endParaRPr lang="en-US" altLang="ja-JP" dirty="0"/>
          </a:p>
          <a:p>
            <a:pPr lvl="1"/>
            <a:endParaRPr lang="ja-JP" altLang="en-US" dirty="0"/>
          </a:p>
          <a:p>
            <a:endParaRPr kumimoji="1" lang="ja-JP" altLang="en-US" dirty="0"/>
          </a:p>
        </p:txBody>
      </p:sp>
      <p:pic>
        <p:nvPicPr>
          <p:cNvPr id="26" name="図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58" y="2023102"/>
            <a:ext cx="7069873" cy="4329740"/>
          </a:xfrm>
          <a:prstGeom prst="rect">
            <a:avLst/>
          </a:prstGeom>
        </p:spPr>
      </p:pic>
      <p:sp>
        <p:nvSpPr>
          <p:cNvPr id="29" name="正方形/長方形 28"/>
          <p:cNvSpPr/>
          <p:nvPr/>
        </p:nvSpPr>
        <p:spPr bwMode="auto">
          <a:xfrm>
            <a:off x="1991430" y="2023102"/>
            <a:ext cx="936130" cy="25086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
        <p:nvSpPr>
          <p:cNvPr id="30" name="角丸四角形 29"/>
          <p:cNvSpPr/>
          <p:nvPr/>
        </p:nvSpPr>
        <p:spPr bwMode="auto">
          <a:xfrm>
            <a:off x="8472680" y="3992779"/>
            <a:ext cx="2520000" cy="2338848"/>
          </a:xfrm>
          <a:prstGeom prst="roundRect">
            <a:avLst>
              <a:gd name="adj" fmla="val 5943"/>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200" b="1" dirty="0">
                <a:latin typeface="+mn-ea"/>
              </a:rPr>
              <a:t>カテゴリ：ルール</a:t>
            </a:r>
          </a:p>
        </p:txBody>
      </p:sp>
      <p:sp>
        <p:nvSpPr>
          <p:cNvPr id="31" name="角丸四角形 30"/>
          <p:cNvSpPr/>
          <p:nvPr/>
        </p:nvSpPr>
        <p:spPr bwMode="auto">
          <a:xfrm>
            <a:off x="8472680" y="2074543"/>
            <a:ext cx="2520000" cy="1692779"/>
          </a:xfrm>
          <a:prstGeom prst="roundRect">
            <a:avLst>
              <a:gd name="adj" fmla="val 5943"/>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a:latin typeface="+mn-ea"/>
              </a:rPr>
              <a:t>カテゴリ：システム</a:t>
            </a:r>
            <a:endParaRPr kumimoji="1" lang="ja-JP" altLang="en-US" sz="1200" b="1" dirty="0">
              <a:latin typeface="+mn-ea"/>
            </a:endParaRPr>
          </a:p>
        </p:txBody>
      </p:sp>
      <p:graphicFrame>
        <p:nvGraphicFramePr>
          <p:cNvPr id="32" name="表 31"/>
          <p:cNvGraphicFramePr>
            <a:graphicFrameLocks noGrp="1"/>
          </p:cNvGraphicFramePr>
          <p:nvPr>
            <p:extLst>
              <p:ext uri="{D42A27DB-BD31-4B8C-83A1-F6EECF244321}">
                <p14:modId xmlns:p14="http://schemas.microsoft.com/office/powerpoint/2010/main" val="2563262840"/>
              </p:ext>
            </p:extLst>
          </p:nvPr>
        </p:nvGraphicFramePr>
        <p:xfrm>
          <a:off x="8686077" y="4415719"/>
          <a:ext cx="2021205" cy="173736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ja-JP" altLang="en-US" sz="1300" dirty="0">
                          <a:latin typeface="+mn-lt"/>
                        </a:rPr>
                        <a:t>画面名称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ja-JP" altLang="en-US" sz="1300" dirty="0">
                          <a:latin typeface="+mn-lt"/>
                        </a:rPr>
                        <a:t>ディシジョンテーブル</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r h="214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a:latin typeface="+mn-lt"/>
                        </a:rPr>
                        <a:t>トークン払い出し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6941294"/>
                  </a:ext>
                </a:extLst>
              </a:tr>
              <a:tr h="214373">
                <a:tc>
                  <a:txBody>
                    <a:bodyPr/>
                    <a:lstStyle/>
                    <a:p>
                      <a:r>
                        <a:rPr kumimoji="1" lang="ja-JP" altLang="en-US" sz="1300" dirty="0">
                          <a:latin typeface="+mn-lt"/>
                        </a:rPr>
                        <a:t>ルール</a:t>
                      </a:r>
                      <a:endParaRPr kumimoji="1" lang="en-US" altLang="ja-JP"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0670992"/>
                  </a:ext>
                </a:extLst>
              </a:tr>
              <a:tr h="214373">
                <a:tc>
                  <a:txBody>
                    <a:bodyPr/>
                    <a:lstStyle/>
                    <a:p>
                      <a:r>
                        <a:rPr kumimoji="1" lang="ja-JP" altLang="en-US" sz="1300" dirty="0">
                          <a:latin typeface="+mn-lt"/>
                        </a:rPr>
                        <a:t>リクエスト履歴</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3338134"/>
                  </a:ext>
                </a:extLst>
              </a:tr>
              <a:tr h="214373">
                <a:tc>
                  <a:txBody>
                    <a:bodyPr/>
                    <a:lstStyle/>
                    <a:p>
                      <a:r>
                        <a:rPr kumimoji="1" lang="ja-JP" altLang="en-US" sz="1300" dirty="0">
                          <a:latin typeface="+mn-lt"/>
                        </a:rPr>
                        <a:t>アクション履歴</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A336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879147"/>
                  </a:ext>
                </a:extLst>
              </a:tr>
            </a:tbl>
          </a:graphicData>
        </a:graphic>
      </p:graphicFrame>
      <p:graphicFrame>
        <p:nvGraphicFramePr>
          <p:cNvPr id="33" name="表 32"/>
          <p:cNvGraphicFramePr>
            <a:graphicFrameLocks noGrp="1"/>
          </p:cNvGraphicFramePr>
          <p:nvPr>
            <p:extLst>
              <p:ext uri="{D42A27DB-BD31-4B8C-83A1-F6EECF244321}">
                <p14:modId xmlns:p14="http://schemas.microsoft.com/office/powerpoint/2010/main" val="2553728492"/>
              </p:ext>
            </p:extLst>
          </p:nvPr>
        </p:nvGraphicFramePr>
        <p:xfrm>
          <a:off x="8686077" y="2636296"/>
          <a:ext cx="2021205" cy="86868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ja-JP" altLang="en-US" sz="1300" dirty="0">
                          <a:latin typeface="+mn-lt"/>
                        </a:rPr>
                        <a:t>画面名称</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ja-JP" altLang="en-US" sz="1300" dirty="0">
                          <a:latin typeface="+mn-lt"/>
                        </a:rPr>
                        <a:t>監視アダプタ</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7524259"/>
                  </a:ext>
                </a:extLst>
              </a:tr>
              <a:tr h="214373">
                <a:tc>
                  <a:txBody>
                    <a:bodyPr/>
                    <a:lstStyle/>
                    <a:p>
                      <a:r>
                        <a:rPr kumimoji="1" lang="ja-JP" altLang="en-US" sz="1300" dirty="0">
                          <a:latin typeface="+mn-lt"/>
                        </a:rPr>
                        <a:t>アクション設定</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bl>
          </a:graphicData>
        </a:graphic>
      </p:graphicFrame>
      <p:cxnSp>
        <p:nvCxnSpPr>
          <p:cNvPr id="34" name="直線コネクタ 33"/>
          <p:cNvCxnSpPr>
            <a:stCxn id="29" idx="2"/>
            <a:endCxn id="30" idx="1"/>
          </p:cNvCxnSpPr>
          <p:nvPr/>
        </p:nvCxnSpPr>
        <p:spPr bwMode="auto">
          <a:xfrm>
            <a:off x="2459495" y="2273966"/>
            <a:ext cx="6013185" cy="288823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5" name="直線コネクタ 34"/>
          <p:cNvCxnSpPr>
            <a:stCxn id="36" idx="3"/>
            <a:endCxn id="31" idx="1"/>
          </p:cNvCxnSpPr>
          <p:nvPr/>
        </p:nvCxnSpPr>
        <p:spPr bwMode="auto">
          <a:xfrm>
            <a:off x="3889444" y="2148534"/>
            <a:ext cx="4583236" cy="772399"/>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正方形/長方形 35"/>
          <p:cNvSpPr/>
          <p:nvPr/>
        </p:nvSpPr>
        <p:spPr bwMode="auto">
          <a:xfrm>
            <a:off x="2953314" y="2023102"/>
            <a:ext cx="936130" cy="250864"/>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a:solidFill>
                <a:srgbClr val="FF0000"/>
              </a:solidFill>
              <a:latin typeface="+mn-ea"/>
            </a:endParaRPr>
          </a:p>
        </p:txBody>
      </p:sp>
    </p:spTree>
    <p:extLst>
      <p:ext uri="{BB962C8B-B14F-4D97-AF65-F5344CB8AC3E}">
        <p14:creationId xmlns:p14="http://schemas.microsoft.com/office/powerpoint/2010/main" val="3665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シナリオ説明</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12401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本書のシナリオ </a:t>
            </a:r>
            <a:r>
              <a:rPr lang="en-US" altLang="ja-JP" dirty="0"/>
              <a:t>(1/3)</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dirty="0"/>
              <a:t>想定する大まかなシナリオは以下の通り</a:t>
            </a:r>
            <a:endParaRPr lang="en-US" altLang="ja-JP" dirty="0"/>
          </a:p>
          <a:p>
            <a:pPr lvl="1"/>
            <a:endParaRPr lang="en-US" altLang="ja-JP" dirty="0"/>
          </a:p>
          <a:p>
            <a:pPr lvl="1"/>
            <a:r>
              <a:rPr lang="ja-JP" altLang="en-US" dirty="0"/>
              <a:t>監視対象に特定の文字列（</a:t>
            </a:r>
            <a:r>
              <a:rPr lang="en-US" altLang="ja-JP" dirty="0"/>
              <a:t>WARNING</a:t>
            </a:r>
            <a:r>
              <a:rPr lang="ja-JP" altLang="en-US" dirty="0"/>
              <a:t>）を含んだログが出力された場合、</a:t>
            </a:r>
            <a:r>
              <a:rPr lang="en-US" altLang="ja-JP" dirty="0"/>
              <a:t>OASE</a:t>
            </a:r>
            <a:r>
              <a:rPr lang="ja-JP" altLang="en-US" dirty="0"/>
              <a:t>が連動しアクションが実行される</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buFont typeface="メイリオ" panose="020B0604030504040204" pitchFamily="50" charset="-128"/>
              <a:buChar char="※"/>
            </a:pPr>
            <a:r>
              <a:rPr lang="ja-JP" altLang="en-US" dirty="0"/>
              <a:t>フロー簡略化のため「監視対象」と「</a:t>
            </a:r>
            <a:r>
              <a:rPr lang="en-US" altLang="ja-JP" dirty="0"/>
              <a:t>Zabbix</a:t>
            </a:r>
            <a:r>
              <a:rPr lang="ja-JP" altLang="en-US" dirty="0"/>
              <a:t>」を同じサーバ内とする</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127541890"/>
              </p:ext>
            </p:extLst>
          </p:nvPr>
        </p:nvGraphicFramePr>
        <p:xfrm>
          <a:off x="699590" y="2000992"/>
          <a:ext cx="10912219" cy="3744000"/>
        </p:xfrm>
        <a:graphic>
          <a:graphicData uri="http://schemas.openxmlformats.org/drawingml/2006/table">
            <a:tbl>
              <a:tblPr firstRow="1" bandRow="1">
                <a:tableStyleId>{5C22544A-7EE6-4342-B048-85BDC9FD1C3A}</a:tableStyleId>
              </a:tblPr>
              <a:tblGrid>
                <a:gridCol w="940219">
                  <a:extLst>
                    <a:ext uri="{9D8B030D-6E8A-4147-A177-3AD203B41FA5}">
                      <a16:colId xmlns:a16="http://schemas.microsoft.com/office/drawing/2014/main" val="3858504258"/>
                    </a:ext>
                  </a:extLst>
                </a:gridCol>
                <a:gridCol w="2520000">
                  <a:extLst>
                    <a:ext uri="{9D8B030D-6E8A-4147-A177-3AD203B41FA5}">
                      <a16:colId xmlns:a16="http://schemas.microsoft.com/office/drawing/2014/main" val="1499463927"/>
                    </a:ext>
                  </a:extLst>
                </a:gridCol>
                <a:gridCol w="2520000">
                  <a:extLst>
                    <a:ext uri="{9D8B030D-6E8A-4147-A177-3AD203B41FA5}">
                      <a16:colId xmlns:a16="http://schemas.microsoft.com/office/drawing/2014/main" val="3682094274"/>
                    </a:ext>
                  </a:extLst>
                </a:gridCol>
                <a:gridCol w="3304731">
                  <a:extLst>
                    <a:ext uri="{9D8B030D-6E8A-4147-A177-3AD203B41FA5}">
                      <a16:colId xmlns:a16="http://schemas.microsoft.com/office/drawing/2014/main" val="368185662"/>
                    </a:ext>
                  </a:extLst>
                </a:gridCol>
                <a:gridCol w="1627269">
                  <a:extLst>
                    <a:ext uri="{9D8B030D-6E8A-4147-A177-3AD203B41FA5}">
                      <a16:colId xmlns:a16="http://schemas.microsoft.com/office/drawing/2014/main" val="3450260099"/>
                    </a:ext>
                  </a:extLst>
                </a:gridCol>
              </a:tblGrid>
              <a:tr h="540000">
                <a:tc>
                  <a:txBody>
                    <a:bodyPr/>
                    <a:lstStyle/>
                    <a:p>
                      <a:pPr algn="ctr"/>
                      <a:r>
                        <a:rPr kumimoji="1" lang="ja-JP" altLang="en-US" sz="1400" b="1" dirty="0">
                          <a:solidFill>
                            <a:schemeClr val="bg1"/>
                          </a:solidFill>
                        </a:rPr>
                        <a:t>フロー</a:t>
                      </a:r>
                    </a:p>
                  </a:txBody>
                  <a:tcPr anchor="ctr">
                    <a:solidFill>
                      <a:srgbClr val="002060"/>
                    </a:solidFill>
                  </a:tcPr>
                </a:tc>
                <a:tc>
                  <a:txBody>
                    <a:bodyPr/>
                    <a:lstStyle/>
                    <a:p>
                      <a:pPr algn="ctr"/>
                      <a:r>
                        <a:rPr kumimoji="1" lang="ja-JP" altLang="en-US" sz="1400" b="1" dirty="0">
                          <a:solidFill>
                            <a:schemeClr val="bg1"/>
                          </a:solidFill>
                        </a:rPr>
                        <a:t>監視対象</a:t>
                      </a:r>
                    </a:p>
                  </a:txBody>
                  <a:tcPr anchor="ctr">
                    <a:solidFill>
                      <a:srgbClr val="002060"/>
                    </a:solidFill>
                  </a:tcPr>
                </a:tc>
                <a:tc>
                  <a:txBody>
                    <a:bodyPr/>
                    <a:lstStyle/>
                    <a:p>
                      <a:pPr algn="ctr"/>
                      <a:r>
                        <a:rPr kumimoji="1" lang="ja-JP" altLang="en-US" sz="1400" b="1" dirty="0">
                          <a:solidFill>
                            <a:schemeClr val="bg1"/>
                          </a:solidFill>
                        </a:rPr>
                        <a:t>モニタリング</a:t>
                      </a:r>
                    </a:p>
                  </a:txBody>
                  <a:tcPr anchor="ctr">
                    <a:solidFill>
                      <a:srgbClr val="002060"/>
                    </a:solidFill>
                  </a:tcPr>
                </a:tc>
                <a:tc>
                  <a:txBody>
                    <a:bodyPr/>
                    <a:lstStyle/>
                    <a:p>
                      <a:pPr algn="ctr"/>
                      <a:r>
                        <a:rPr kumimoji="1" lang="ja-JP" altLang="en-US" sz="1400" b="1" dirty="0">
                          <a:solidFill>
                            <a:schemeClr val="bg1"/>
                          </a:solidFill>
                        </a:rPr>
                        <a:t>ルールマッチング</a:t>
                      </a:r>
                    </a:p>
                  </a:txBody>
                  <a:tcPr anchor="ctr">
                    <a:solidFill>
                      <a:srgbClr val="002060"/>
                    </a:solidFill>
                  </a:tcPr>
                </a:tc>
                <a:tc>
                  <a:txBody>
                    <a:bodyPr/>
                    <a:lstStyle/>
                    <a:p>
                      <a:pPr algn="ctr"/>
                      <a:r>
                        <a:rPr kumimoji="1" lang="ja-JP" altLang="en-US" sz="1400" b="1" dirty="0">
                          <a:solidFill>
                            <a:schemeClr val="bg1"/>
                          </a:solidFill>
                        </a:rPr>
                        <a:t>アクション</a:t>
                      </a:r>
                    </a:p>
                  </a:txBody>
                  <a:tcPr anchor="ctr">
                    <a:solidFill>
                      <a:srgbClr val="002060"/>
                    </a:solidFill>
                  </a:tcPr>
                </a:tc>
                <a:extLst>
                  <a:ext uri="{0D108BD9-81ED-4DB2-BD59-A6C34878D82A}">
                    <a16:rowId xmlns:a16="http://schemas.microsoft.com/office/drawing/2014/main" val="1869865517"/>
                  </a:ext>
                </a:extLst>
              </a:tr>
              <a:tr h="2736000">
                <a:tc>
                  <a:txBody>
                    <a:bodyPr/>
                    <a:lstStyle/>
                    <a:p>
                      <a:pPr algn="ctr"/>
                      <a:r>
                        <a:rPr kumimoji="1" lang="ja-JP" altLang="en-US" sz="1400" b="1" dirty="0">
                          <a:solidFill>
                            <a:schemeClr val="bg1"/>
                          </a:solidFill>
                        </a:rPr>
                        <a:t>イメージ</a:t>
                      </a:r>
                    </a:p>
                  </a:txBody>
                  <a:tcPr anchor="ctr">
                    <a:solidFill>
                      <a:srgbClr val="002060"/>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extLst>
                  <a:ext uri="{0D108BD9-81ED-4DB2-BD59-A6C34878D82A}">
                    <a16:rowId xmlns:a16="http://schemas.microsoft.com/office/drawing/2014/main" val="1942711917"/>
                  </a:ext>
                </a:extLst>
              </a:tr>
              <a:tr h="468000">
                <a:tc>
                  <a:txBody>
                    <a:bodyPr/>
                    <a:lstStyle/>
                    <a:p>
                      <a:pPr algn="ctr"/>
                      <a:r>
                        <a:rPr kumimoji="1" lang="ja-JP" altLang="en-US" sz="1400" b="1" dirty="0">
                          <a:solidFill>
                            <a:schemeClr val="bg1"/>
                          </a:solidFill>
                        </a:rPr>
                        <a:t>環境</a:t>
                      </a:r>
                    </a:p>
                  </a:txBody>
                  <a:tcPr anchor="ctr">
                    <a:solidFill>
                      <a:srgbClr val="002060"/>
                    </a:solidFill>
                  </a:tcPr>
                </a:tc>
                <a:tc gridSpan="2">
                  <a:txBody>
                    <a:bodyPr/>
                    <a:lstStyle/>
                    <a:p>
                      <a:pPr algn="ctr"/>
                      <a:r>
                        <a:rPr kumimoji="1" lang="en-US" altLang="ja-JP" sz="1600" dirty="0"/>
                        <a:t>Zabbix</a:t>
                      </a:r>
                      <a:r>
                        <a:rPr kumimoji="1" lang="ja-JP" altLang="en-US" sz="1600" dirty="0"/>
                        <a:t> サーバ</a:t>
                      </a:r>
                    </a:p>
                  </a:txBody>
                  <a:tcPr anchor="ctr">
                    <a:solidFill>
                      <a:srgbClr val="11AFB2">
                        <a:alpha val="25000"/>
                      </a:srgbClr>
                    </a:solidFill>
                  </a:tcPr>
                </a:tc>
                <a:tc hMerge="1">
                  <a:txBody>
                    <a:bodyPr/>
                    <a:lstStyle/>
                    <a:p>
                      <a:pPr algn="ctr"/>
                      <a:endParaRPr kumimoji="1" lang="ja-JP" altLang="en-US" sz="1600" dirty="0"/>
                    </a:p>
                  </a:txBody>
                  <a:tcPr anchor="ctr">
                    <a:solidFill>
                      <a:srgbClr val="11AFB2">
                        <a:alpha val="25000"/>
                      </a:srgbClr>
                    </a:solidFill>
                  </a:tcPr>
                </a:tc>
                <a:tc gridSpan="2">
                  <a:txBody>
                    <a:bodyPr/>
                    <a:lstStyle/>
                    <a:p>
                      <a:pPr algn="ctr"/>
                      <a:r>
                        <a:rPr kumimoji="1" lang="en-US" altLang="ja-JP" sz="1600" dirty="0"/>
                        <a:t>OASE</a:t>
                      </a:r>
                      <a:r>
                        <a:rPr kumimoji="1" lang="ja-JP" altLang="en-US" sz="1600" dirty="0"/>
                        <a:t> サーバ</a:t>
                      </a:r>
                    </a:p>
                  </a:txBody>
                  <a:tcPr anchor="ctr">
                    <a:solidFill>
                      <a:srgbClr val="11AFB2">
                        <a:alpha val="25000"/>
                      </a:srgbClr>
                    </a:solidFill>
                  </a:tcPr>
                </a:tc>
                <a:tc hMerge="1">
                  <a:txBody>
                    <a:bodyPr/>
                    <a:lstStyle/>
                    <a:p>
                      <a:pPr algn="ctr"/>
                      <a:endParaRPr kumimoji="1" lang="ja-JP" altLang="en-US" sz="1600" dirty="0"/>
                    </a:p>
                  </a:txBody>
                  <a:tcPr anchor="ctr">
                    <a:solidFill>
                      <a:srgbClr val="11AFB2">
                        <a:alpha val="25000"/>
                      </a:srgbClr>
                    </a:solidFill>
                  </a:tcPr>
                </a:tc>
                <a:extLst>
                  <a:ext uri="{0D108BD9-81ED-4DB2-BD59-A6C34878D82A}">
                    <a16:rowId xmlns:a16="http://schemas.microsoft.com/office/drawing/2014/main" val="3432152374"/>
                  </a:ext>
                </a:extLst>
              </a:tr>
            </a:tbl>
          </a:graphicData>
        </a:graphic>
      </p:graphicFrame>
      <p:sp>
        <p:nvSpPr>
          <p:cNvPr id="5" name="正方形/長方形 4"/>
          <p:cNvSpPr/>
          <p:nvPr/>
        </p:nvSpPr>
        <p:spPr bwMode="auto">
          <a:xfrm>
            <a:off x="10079410" y="2649282"/>
            <a:ext cx="1440000" cy="2520000"/>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solidFill>
                  <a:srgbClr val="002060"/>
                </a:solidFill>
                <a:latin typeface="+mn-ea"/>
              </a:rPr>
              <a:t>メールドライバ</a:t>
            </a:r>
            <a:endParaRPr kumimoji="1" lang="ja-JP" altLang="en-US" sz="1400" b="1" dirty="0">
              <a:solidFill>
                <a:srgbClr val="002060"/>
              </a:solidFill>
              <a:latin typeface="+mn-ea"/>
            </a:endParaRPr>
          </a:p>
        </p:txBody>
      </p:sp>
      <p:sp>
        <p:nvSpPr>
          <p:cNvPr id="6" name="正方形/長方形 5"/>
          <p:cNvSpPr/>
          <p:nvPr/>
        </p:nvSpPr>
        <p:spPr bwMode="auto">
          <a:xfrm>
            <a:off x="6807688" y="2649282"/>
            <a:ext cx="3104842" cy="2520000"/>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solidFill>
                  <a:srgbClr val="002060"/>
                </a:solidFill>
                <a:latin typeface="+mn-ea"/>
              </a:rPr>
              <a:t>ディシジョンテーブルと</a:t>
            </a:r>
            <a:endParaRPr lang="en-US" altLang="ja-JP" sz="1400" b="1" dirty="0">
              <a:solidFill>
                <a:srgbClr val="002060"/>
              </a:solidFill>
              <a:latin typeface="+mn-ea"/>
            </a:endParaRPr>
          </a:p>
          <a:p>
            <a:r>
              <a:rPr kumimoji="1" lang="ja-JP" altLang="en-US" sz="1400" b="1" dirty="0">
                <a:solidFill>
                  <a:srgbClr val="002060"/>
                </a:solidFill>
                <a:latin typeface="+mn-ea"/>
              </a:rPr>
              <a:t>ディシジョンテーブルファイル</a:t>
            </a:r>
          </a:p>
        </p:txBody>
      </p:sp>
      <p:pic>
        <p:nvPicPr>
          <p:cNvPr id="9" name="図 8"/>
          <p:cNvPicPr>
            <a:picLocks noChangeAspect="1"/>
          </p:cNvPicPr>
          <p:nvPr/>
        </p:nvPicPr>
        <p:blipFill>
          <a:blip r:embed="rId2"/>
          <a:stretch>
            <a:fillRect/>
          </a:stretch>
        </p:blipFill>
        <p:spPr>
          <a:xfrm>
            <a:off x="10404253" y="3645647"/>
            <a:ext cx="795571" cy="539104"/>
          </a:xfrm>
          <a:prstGeom prst="rect">
            <a:avLst/>
          </a:prstGeom>
        </p:spPr>
      </p:pic>
      <p:sp>
        <p:nvSpPr>
          <p:cNvPr id="10" name="正方形/長方形 9"/>
          <p:cNvSpPr/>
          <p:nvPr/>
        </p:nvSpPr>
        <p:spPr bwMode="auto">
          <a:xfrm>
            <a:off x="4258030" y="2649282"/>
            <a:ext cx="2304000" cy="2520000"/>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400" b="1" dirty="0">
                <a:solidFill>
                  <a:srgbClr val="002060"/>
                </a:solidFill>
                <a:latin typeface="+mn-ea"/>
              </a:rPr>
              <a:t>Zabbix</a:t>
            </a:r>
            <a:r>
              <a:rPr lang="ja-JP" altLang="en-US" sz="1400" b="1" dirty="0">
                <a:solidFill>
                  <a:srgbClr val="002060"/>
                </a:solidFill>
                <a:latin typeface="+mn-ea"/>
              </a:rPr>
              <a:t> </a:t>
            </a:r>
            <a:r>
              <a:rPr lang="en-US" altLang="ja-JP" sz="1400" b="1" dirty="0">
                <a:solidFill>
                  <a:srgbClr val="002060"/>
                </a:solidFill>
                <a:latin typeface="+mn-ea"/>
              </a:rPr>
              <a:t>Dashboard</a:t>
            </a:r>
            <a:endParaRPr kumimoji="1" lang="ja-JP" altLang="en-US" sz="1400" b="1" dirty="0">
              <a:solidFill>
                <a:srgbClr val="002060"/>
              </a:solidFill>
              <a:latin typeface="+mn-ea"/>
            </a:endParaRPr>
          </a:p>
        </p:txBody>
      </p:sp>
      <p:sp>
        <p:nvSpPr>
          <p:cNvPr id="11" name="正方形/長方形 10"/>
          <p:cNvSpPr/>
          <p:nvPr/>
        </p:nvSpPr>
        <p:spPr bwMode="auto">
          <a:xfrm>
            <a:off x="1740981" y="2649282"/>
            <a:ext cx="2304000" cy="2520000"/>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solidFill>
                  <a:srgbClr val="002060"/>
                </a:solidFill>
                <a:latin typeface="+mn-ea"/>
              </a:rPr>
              <a:t>サーバ　ログファイル</a:t>
            </a:r>
            <a:endParaRPr kumimoji="1" lang="ja-JP" altLang="en-US" sz="1400" b="1" dirty="0">
              <a:solidFill>
                <a:srgbClr val="002060"/>
              </a:solidFill>
              <a:latin typeface="+mn-ea"/>
            </a:endParaRPr>
          </a:p>
        </p:txBody>
      </p:sp>
      <p:sp>
        <p:nvSpPr>
          <p:cNvPr id="12" name="フローチャート: 磁気ディスク 11"/>
          <p:cNvSpPr/>
          <p:nvPr/>
        </p:nvSpPr>
        <p:spPr bwMode="auto">
          <a:xfrm>
            <a:off x="1931833" y="3245683"/>
            <a:ext cx="884689" cy="809765"/>
          </a:xfrm>
          <a:prstGeom prst="flowChartMagneticDisk">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 name="正方形/長方形 13"/>
          <p:cNvSpPr/>
          <p:nvPr/>
        </p:nvSpPr>
        <p:spPr bwMode="auto">
          <a:xfrm>
            <a:off x="2069694" y="3686434"/>
            <a:ext cx="1770645" cy="1085100"/>
          </a:xfrm>
          <a:prstGeom prst="rect">
            <a:avLst/>
          </a:prstGeom>
          <a:solidFill>
            <a:schemeClr val="tx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b="1" dirty="0">
                <a:solidFill>
                  <a:schemeClr val="bg1"/>
                </a:solidFill>
                <a:latin typeface="+mn-ea"/>
              </a:rPr>
              <a:t>01:01:10</a:t>
            </a:r>
            <a:r>
              <a:rPr lang="ja-JP" altLang="en-US" sz="1200" b="1" dirty="0">
                <a:solidFill>
                  <a:schemeClr val="bg1"/>
                </a:solidFill>
                <a:latin typeface="+mn-ea"/>
              </a:rPr>
              <a:t> </a:t>
            </a:r>
            <a:r>
              <a:rPr lang="en-US" altLang="ja-JP" sz="1200" b="1" dirty="0">
                <a:solidFill>
                  <a:schemeClr val="bg1"/>
                </a:solidFill>
                <a:latin typeface="+mn-ea"/>
              </a:rPr>
              <a:t>INFO</a:t>
            </a:r>
          </a:p>
          <a:p>
            <a:r>
              <a:rPr lang="en-US" altLang="ja-JP" sz="1200" b="1" dirty="0">
                <a:solidFill>
                  <a:schemeClr val="bg1"/>
                </a:solidFill>
                <a:latin typeface="+mn-ea"/>
              </a:rPr>
              <a:t>01:01:20</a:t>
            </a:r>
            <a:r>
              <a:rPr lang="ja-JP" altLang="en-US" sz="1200" b="1" dirty="0">
                <a:solidFill>
                  <a:schemeClr val="bg1"/>
                </a:solidFill>
                <a:latin typeface="+mn-ea"/>
              </a:rPr>
              <a:t> </a:t>
            </a:r>
            <a:r>
              <a:rPr lang="en-US" altLang="ja-JP" sz="1200" b="1" dirty="0">
                <a:solidFill>
                  <a:schemeClr val="bg1"/>
                </a:solidFill>
                <a:latin typeface="+mn-ea"/>
              </a:rPr>
              <a:t>INFO</a:t>
            </a:r>
          </a:p>
          <a:p>
            <a:r>
              <a:rPr lang="en-US" altLang="ja-JP" sz="1200" b="1" dirty="0">
                <a:solidFill>
                  <a:schemeClr val="bg1"/>
                </a:solidFill>
                <a:latin typeface="+mn-ea"/>
              </a:rPr>
              <a:t>01:01:30</a:t>
            </a:r>
            <a:r>
              <a:rPr lang="ja-JP" altLang="en-US" sz="1200" b="1" dirty="0">
                <a:solidFill>
                  <a:schemeClr val="bg1"/>
                </a:solidFill>
                <a:latin typeface="+mn-ea"/>
              </a:rPr>
              <a:t> </a:t>
            </a:r>
            <a:r>
              <a:rPr lang="en-US" altLang="ja-JP" sz="1200" b="1" dirty="0">
                <a:solidFill>
                  <a:schemeClr val="bg1"/>
                </a:solidFill>
                <a:latin typeface="+mn-ea"/>
              </a:rPr>
              <a:t>INFO </a:t>
            </a:r>
          </a:p>
          <a:p>
            <a:r>
              <a:rPr lang="en-US" altLang="ja-JP" sz="1200" b="1" dirty="0">
                <a:solidFill>
                  <a:schemeClr val="bg1"/>
                </a:solidFill>
                <a:latin typeface="+mn-ea"/>
              </a:rPr>
              <a:t>01:01:40</a:t>
            </a:r>
            <a:r>
              <a:rPr lang="ja-JP" altLang="en-US" sz="1200" b="1" dirty="0">
                <a:solidFill>
                  <a:schemeClr val="bg1"/>
                </a:solidFill>
                <a:latin typeface="+mn-ea"/>
              </a:rPr>
              <a:t> </a:t>
            </a:r>
            <a:r>
              <a:rPr lang="en-US" altLang="ja-JP" sz="1200" b="1" dirty="0">
                <a:solidFill>
                  <a:schemeClr val="bg1"/>
                </a:solidFill>
                <a:latin typeface="+mn-ea"/>
              </a:rPr>
              <a:t>WARNING</a:t>
            </a:r>
          </a:p>
          <a:p>
            <a:r>
              <a:rPr lang="ja-JP" altLang="en-US" sz="1200" b="1" dirty="0">
                <a:solidFill>
                  <a:schemeClr val="bg1"/>
                </a:solidFill>
                <a:latin typeface="+mn-ea"/>
              </a:rPr>
              <a:t>　　：</a:t>
            </a:r>
            <a:endParaRPr lang="en-US" altLang="ja-JP" sz="1200" b="1" dirty="0">
              <a:solidFill>
                <a:schemeClr val="bg1"/>
              </a:solidFill>
              <a:latin typeface="+mn-ea"/>
            </a:endParaRPr>
          </a:p>
          <a:p>
            <a:endParaRPr lang="en-US" altLang="ja-JP" sz="1200" b="1" dirty="0">
              <a:solidFill>
                <a:schemeClr val="bg1"/>
              </a:solidFill>
              <a:latin typeface="+mn-ea"/>
            </a:endParaRPr>
          </a:p>
        </p:txBody>
      </p:sp>
      <p:graphicFrame>
        <p:nvGraphicFramePr>
          <p:cNvPr id="18" name="表 17"/>
          <p:cNvGraphicFramePr>
            <a:graphicFrameLocks noGrp="1"/>
          </p:cNvGraphicFramePr>
          <p:nvPr>
            <p:extLst>
              <p:ext uri="{D42A27DB-BD31-4B8C-83A1-F6EECF244321}">
                <p14:modId xmlns:p14="http://schemas.microsoft.com/office/powerpoint/2010/main" val="3033482671"/>
              </p:ext>
            </p:extLst>
          </p:nvPr>
        </p:nvGraphicFramePr>
        <p:xfrm>
          <a:off x="4549020" y="3113648"/>
          <a:ext cx="1691427" cy="1767744"/>
        </p:xfrm>
        <a:graphic>
          <a:graphicData uri="http://schemas.openxmlformats.org/drawingml/2006/table">
            <a:tbl>
              <a:tblPr firstRow="1" bandRow="1">
                <a:tableStyleId>{5C22544A-7EE6-4342-B048-85BDC9FD1C3A}</a:tableStyleId>
              </a:tblPr>
              <a:tblGrid>
                <a:gridCol w="246484">
                  <a:extLst>
                    <a:ext uri="{9D8B030D-6E8A-4147-A177-3AD203B41FA5}">
                      <a16:colId xmlns:a16="http://schemas.microsoft.com/office/drawing/2014/main" val="1884518380"/>
                    </a:ext>
                  </a:extLst>
                </a:gridCol>
                <a:gridCol w="1444943">
                  <a:extLst>
                    <a:ext uri="{9D8B030D-6E8A-4147-A177-3AD203B41FA5}">
                      <a16:colId xmlns:a16="http://schemas.microsoft.com/office/drawing/2014/main" val="1476049914"/>
                    </a:ext>
                  </a:extLst>
                </a:gridCol>
              </a:tblGrid>
              <a:tr h="617516">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0DBDF"/>
                    </a:solidFill>
                  </a:tcPr>
                </a:tc>
                <a:extLst>
                  <a:ext uri="{0D108BD9-81ED-4DB2-BD59-A6C34878D82A}">
                    <a16:rowId xmlns:a16="http://schemas.microsoft.com/office/drawing/2014/main" val="641668320"/>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a:t>WARNING</a:t>
                      </a:r>
                      <a:r>
                        <a:rPr kumimoji="1" lang="ja-JP" altLang="en-US" sz="1050" dirty="0"/>
                        <a:t> </a:t>
                      </a:r>
                      <a:r>
                        <a:rPr kumimoji="1" lang="en-US" altLang="ja-JP" sz="1050" dirty="0"/>
                        <a:t>alert</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A059"/>
                    </a:solidFill>
                  </a:tcPr>
                </a:tc>
                <a:extLst>
                  <a:ext uri="{0D108BD9-81ED-4DB2-BD59-A6C34878D82A}">
                    <a16:rowId xmlns:a16="http://schemas.microsoft.com/office/drawing/2014/main" val="2265027617"/>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a:t>Error</a:t>
                      </a:r>
                      <a:r>
                        <a:rPr kumimoji="1" lang="ja-JP" altLang="en-US" sz="1050" dirty="0"/>
                        <a:t> </a:t>
                      </a:r>
                      <a:r>
                        <a:rPr kumimoji="1" lang="en-US" altLang="ja-JP" sz="1050" dirty="0"/>
                        <a:t>action</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5041626"/>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a:t>more than % busy</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0897542"/>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pPr algn="ctr"/>
                      <a:r>
                        <a:rPr kumimoji="1" lang="ja-JP" altLang="en-US" sz="1050" dirty="0"/>
                        <a:t>：</a:t>
                      </a:r>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1469929"/>
                  </a:ext>
                </a:extLst>
              </a:tr>
            </a:tbl>
          </a:graphicData>
        </a:graphic>
      </p:graphicFrame>
      <p:sp>
        <p:nvSpPr>
          <p:cNvPr id="17" name="正方形/長方形 16"/>
          <p:cNvSpPr/>
          <p:nvPr/>
        </p:nvSpPr>
        <p:spPr bwMode="auto">
          <a:xfrm>
            <a:off x="5448877" y="4014490"/>
            <a:ext cx="914400" cy="624548"/>
          </a:xfrm>
          <a:prstGeom prst="rect">
            <a:avLst/>
          </a:prstGeom>
          <a:solidFill>
            <a:schemeClr val="bg1"/>
          </a:solid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solidFill>
                  <a:srgbClr val="FF0000"/>
                </a:solidFill>
                <a:latin typeface="+mn-ea"/>
              </a:rPr>
              <a:t>アラート</a:t>
            </a:r>
            <a:endParaRPr kumimoji="1" lang="en-US" altLang="ja-JP" sz="1200" b="1" dirty="0">
              <a:solidFill>
                <a:srgbClr val="FF0000"/>
              </a:solidFill>
              <a:latin typeface="+mn-ea"/>
            </a:endParaRPr>
          </a:p>
          <a:p>
            <a:pPr algn="ctr"/>
            <a:r>
              <a:rPr lang="ja-JP" altLang="en-US" sz="1200" b="1" dirty="0">
                <a:solidFill>
                  <a:srgbClr val="FF0000"/>
                </a:solidFill>
                <a:latin typeface="+mn-ea"/>
              </a:rPr>
              <a:t>発報</a:t>
            </a:r>
            <a:endParaRPr kumimoji="1" lang="ja-JP" altLang="en-US" sz="1200" b="1" dirty="0">
              <a:solidFill>
                <a:srgbClr val="FF0000"/>
              </a:solidFill>
              <a:latin typeface="+mn-ea"/>
            </a:endParaRPr>
          </a:p>
        </p:txBody>
      </p:sp>
      <p:sp>
        <p:nvSpPr>
          <p:cNvPr id="25" name="フリーフォーム 24"/>
          <p:cNvSpPr/>
          <p:nvPr/>
        </p:nvSpPr>
        <p:spPr bwMode="auto">
          <a:xfrm>
            <a:off x="4842928" y="3317691"/>
            <a:ext cx="1352201" cy="367501"/>
          </a:xfrm>
          <a:custGeom>
            <a:avLst/>
            <a:gdLst>
              <a:gd name="connsiteX0" fmla="*/ 34290 w 1657350"/>
              <a:gd name="connsiteY0" fmla="*/ 491490 h 754380"/>
              <a:gd name="connsiteX1" fmla="*/ 548640 w 1657350"/>
              <a:gd name="connsiteY1" fmla="*/ 491490 h 754380"/>
              <a:gd name="connsiteX2" fmla="*/ 708660 w 1657350"/>
              <a:gd name="connsiteY2" fmla="*/ 365760 h 754380"/>
              <a:gd name="connsiteX3" fmla="*/ 788670 w 1657350"/>
              <a:gd name="connsiteY3" fmla="*/ 571500 h 754380"/>
              <a:gd name="connsiteX4" fmla="*/ 971550 w 1657350"/>
              <a:gd name="connsiteY4" fmla="*/ 148590 h 754380"/>
              <a:gd name="connsiteX5" fmla="*/ 1051560 w 1657350"/>
              <a:gd name="connsiteY5" fmla="*/ 480060 h 754380"/>
              <a:gd name="connsiteX6" fmla="*/ 1303020 w 1657350"/>
              <a:gd name="connsiteY6" fmla="*/ 0 h 754380"/>
              <a:gd name="connsiteX7" fmla="*/ 1394460 w 1657350"/>
              <a:gd name="connsiteY7" fmla="*/ 422910 h 754380"/>
              <a:gd name="connsiteX8" fmla="*/ 1645920 w 1657350"/>
              <a:gd name="connsiteY8" fmla="*/ 422910 h 754380"/>
              <a:gd name="connsiteX9" fmla="*/ 1657350 w 1657350"/>
              <a:gd name="connsiteY9" fmla="*/ 754380 h 754380"/>
              <a:gd name="connsiteX10" fmla="*/ 0 w 1657350"/>
              <a:gd name="connsiteY10" fmla="*/ 754380 h 754380"/>
              <a:gd name="connsiteX11" fmla="*/ 34290 w 1657350"/>
              <a:gd name="connsiteY11" fmla="*/ 49149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754380">
                <a:moveTo>
                  <a:pt x="34290" y="491490"/>
                </a:moveTo>
                <a:lnTo>
                  <a:pt x="548640" y="491490"/>
                </a:lnTo>
                <a:lnTo>
                  <a:pt x="708660" y="365760"/>
                </a:lnTo>
                <a:lnTo>
                  <a:pt x="788670" y="571500"/>
                </a:lnTo>
                <a:lnTo>
                  <a:pt x="971550" y="148590"/>
                </a:lnTo>
                <a:lnTo>
                  <a:pt x="1051560" y="480060"/>
                </a:lnTo>
                <a:lnTo>
                  <a:pt x="1303020" y="0"/>
                </a:lnTo>
                <a:lnTo>
                  <a:pt x="1394460" y="422910"/>
                </a:lnTo>
                <a:lnTo>
                  <a:pt x="1645920" y="422910"/>
                </a:lnTo>
                <a:lnTo>
                  <a:pt x="1657350" y="754380"/>
                </a:lnTo>
                <a:lnTo>
                  <a:pt x="0" y="754380"/>
                </a:lnTo>
                <a:lnTo>
                  <a:pt x="34290" y="491490"/>
                </a:lnTo>
                <a:close/>
              </a:path>
            </a:pathLst>
          </a:custGeom>
          <a:solidFill>
            <a:srgbClr val="F0AEB7"/>
          </a:solidFill>
          <a:ln w="12700">
            <a:solidFill>
              <a:srgbClr val="B14E5E"/>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26" name="表 25"/>
          <p:cNvGraphicFramePr>
            <a:graphicFrameLocks noGrp="1"/>
          </p:cNvGraphicFramePr>
          <p:nvPr>
            <p:extLst>
              <p:ext uri="{D42A27DB-BD31-4B8C-83A1-F6EECF244321}">
                <p14:modId xmlns:p14="http://schemas.microsoft.com/office/powerpoint/2010/main" val="2923623336"/>
              </p:ext>
            </p:extLst>
          </p:nvPr>
        </p:nvGraphicFramePr>
        <p:xfrm>
          <a:off x="7126576" y="3345622"/>
          <a:ext cx="2467065" cy="502920"/>
        </p:xfrm>
        <a:graphic>
          <a:graphicData uri="http://schemas.openxmlformats.org/drawingml/2006/table">
            <a:tbl>
              <a:tblPr firstRow="1" bandRow="1">
                <a:tableStyleId>{5C22544A-7EE6-4342-B048-85BDC9FD1C3A}</a:tableStyleId>
              </a:tblPr>
              <a:tblGrid>
                <a:gridCol w="846705">
                  <a:extLst>
                    <a:ext uri="{9D8B030D-6E8A-4147-A177-3AD203B41FA5}">
                      <a16:colId xmlns:a16="http://schemas.microsoft.com/office/drawing/2014/main" val="1805359683"/>
                    </a:ext>
                  </a:extLst>
                </a:gridCol>
                <a:gridCol w="1620360">
                  <a:extLst>
                    <a:ext uri="{9D8B030D-6E8A-4147-A177-3AD203B41FA5}">
                      <a16:colId xmlns:a16="http://schemas.microsoft.com/office/drawing/2014/main" val="3024100990"/>
                    </a:ext>
                  </a:extLst>
                </a:gridCol>
              </a:tblGrid>
              <a:tr h="0">
                <a:tc gridSpan="2">
                  <a:txBody>
                    <a:bodyPr/>
                    <a:lstStyle/>
                    <a:p>
                      <a:r>
                        <a:rPr kumimoji="1" lang="ja-JP" altLang="en-US" sz="1050" dirty="0"/>
                        <a:t>条件式</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11AFB2"/>
                    </a:solidFill>
                  </a:tcPr>
                </a:tc>
                <a:tc hMerge="1">
                  <a:txBody>
                    <a:bodyPr/>
                    <a:lstStyle/>
                    <a:p>
                      <a:endParaRPr kumimoji="1" lang="ja-JP" alt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11AFB2"/>
                    </a:solidFill>
                  </a:tcPr>
                </a:tc>
                <a:extLst>
                  <a:ext uri="{0D108BD9-81ED-4DB2-BD59-A6C34878D82A}">
                    <a16:rowId xmlns:a16="http://schemas.microsoft.com/office/drawing/2014/main" val="1733591403"/>
                  </a:ext>
                </a:extLst>
              </a:tr>
              <a:tr h="130403">
                <a:tc>
                  <a:txBody>
                    <a:bodyPr/>
                    <a:lstStyle/>
                    <a:p>
                      <a:pPr algn="ctr"/>
                      <a:r>
                        <a:rPr kumimoji="1" lang="ja-JP" altLang="en-US" sz="1050" dirty="0"/>
                        <a:t>アラート</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ja-JP" altLang="en-US" sz="1050" dirty="0"/>
                        <a:t>正規表現に一致する</a:t>
                      </a: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05952770"/>
                  </a:ext>
                </a:extLst>
              </a:tr>
            </a:tbl>
          </a:graphicData>
        </a:graphic>
      </p:graphicFrame>
      <p:sp>
        <p:nvSpPr>
          <p:cNvPr id="15" name="環状矢印 14"/>
          <p:cNvSpPr/>
          <p:nvPr/>
        </p:nvSpPr>
        <p:spPr bwMode="auto">
          <a:xfrm>
            <a:off x="3708795" y="3419962"/>
            <a:ext cx="900000" cy="1080000"/>
          </a:xfrm>
          <a:prstGeom prst="circularArrow">
            <a:avLst>
              <a:gd name="adj1" fmla="val 12500"/>
              <a:gd name="adj2" fmla="val 1142319"/>
              <a:gd name="adj3" fmla="val 20457681"/>
              <a:gd name="adj4" fmla="val 2272305"/>
              <a:gd name="adj5" fmla="val 17976"/>
            </a:avLst>
          </a:prstGeom>
          <a:solidFill>
            <a:srgbClr val="002B62"/>
          </a:solidFill>
          <a:ln w="127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27" name="表 26"/>
          <p:cNvGraphicFramePr>
            <a:graphicFrameLocks noGrp="1"/>
          </p:cNvGraphicFramePr>
          <p:nvPr>
            <p:extLst>
              <p:ext uri="{D42A27DB-BD31-4B8C-83A1-F6EECF244321}">
                <p14:modId xmlns:p14="http://schemas.microsoft.com/office/powerpoint/2010/main" val="3048828186"/>
              </p:ext>
            </p:extLst>
          </p:nvPr>
        </p:nvGraphicFramePr>
        <p:xfrm>
          <a:off x="7126576" y="4069852"/>
          <a:ext cx="2463452" cy="48781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68321589"/>
                    </a:ext>
                  </a:extLst>
                </a:gridCol>
                <a:gridCol w="2255172">
                  <a:extLst>
                    <a:ext uri="{9D8B030D-6E8A-4147-A177-3AD203B41FA5}">
                      <a16:colId xmlns:a16="http://schemas.microsoft.com/office/drawing/2014/main" val="2872500698"/>
                    </a:ext>
                  </a:extLst>
                </a:gridCol>
              </a:tblGrid>
              <a:tr h="116974">
                <a:tc>
                  <a:txBody>
                    <a:bodyPr/>
                    <a:lstStyle/>
                    <a:p>
                      <a:pPr algn="ctr"/>
                      <a:endParaRPr kumimoji="1" lang="ja-JP" altLang="en-US" sz="1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endParaRPr kumimoji="1" lang="ja-JP" altLang="en-US" sz="1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77057195"/>
                  </a:ext>
                </a:extLst>
              </a:tr>
              <a:tr h="370840">
                <a:tc>
                  <a:txBody>
                    <a:bodyPr/>
                    <a:lstStyle/>
                    <a:p>
                      <a:pPr algn="ctr"/>
                      <a:endParaRPr kumimoji="1" lang="ja-JP" altLang="en-US" sz="1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a:t>^.*WARNING.*$</a:t>
                      </a:r>
                      <a:r>
                        <a:rPr kumimoji="1" lang="ja-JP" altLang="en-US" sz="1100" dirty="0"/>
                        <a:t>：</a:t>
                      </a:r>
                      <a:r>
                        <a:rPr kumimoji="1" lang="en-US" altLang="ja-JP" sz="1100" dirty="0"/>
                        <a:t>mail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10254777"/>
                  </a:ext>
                </a:extLst>
              </a:tr>
            </a:tbl>
          </a:graphicData>
        </a:graphic>
      </p:graphicFrame>
      <p:sp>
        <p:nvSpPr>
          <p:cNvPr id="7" name="右矢印 6"/>
          <p:cNvSpPr/>
          <p:nvPr/>
        </p:nvSpPr>
        <p:spPr bwMode="auto">
          <a:xfrm>
            <a:off x="9696580" y="3419962"/>
            <a:ext cx="576000" cy="1080000"/>
          </a:xfrm>
          <a:prstGeom prst="rightArrow">
            <a:avLst/>
          </a:prstGeom>
          <a:solidFill>
            <a:srgbClr val="002060"/>
          </a:solidFill>
          <a:ln w="127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環状矢印 15"/>
          <p:cNvSpPr/>
          <p:nvPr/>
        </p:nvSpPr>
        <p:spPr bwMode="auto">
          <a:xfrm>
            <a:off x="6251450" y="3419962"/>
            <a:ext cx="900000" cy="1080000"/>
          </a:xfrm>
          <a:prstGeom prst="circularArrow">
            <a:avLst>
              <a:gd name="adj1" fmla="val 12500"/>
              <a:gd name="adj2" fmla="val 1142319"/>
              <a:gd name="adj3" fmla="val 20457681"/>
              <a:gd name="adj4" fmla="val 2272305"/>
              <a:gd name="adj5" fmla="val 17976"/>
            </a:avLst>
          </a:prstGeom>
          <a:solidFill>
            <a:srgbClr val="002B62"/>
          </a:solidFill>
          <a:ln w="12700">
            <a:solidFill>
              <a:schemeClr val="bg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正方形/長方形 27"/>
          <p:cNvSpPr/>
          <p:nvPr/>
        </p:nvSpPr>
        <p:spPr bwMode="auto">
          <a:xfrm>
            <a:off x="7089028" y="4692200"/>
            <a:ext cx="2608891" cy="469232"/>
          </a:xfrm>
          <a:prstGeom prst="rect">
            <a:avLst/>
          </a:prstGeom>
          <a:no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a:solidFill>
                  <a:sysClr val="windowText" lastClr="000000"/>
                </a:solidFill>
                <a:latin typeface="+mn-ea"/>
              </a:rPr>
              <a:t>“WARNING”</a:t>
            </a:r>
            <a:r>
              <a:rPr lang="ja-JP" altLang="en-US" sz="1200" dirty="0">
                <a:solidFill>
                  <a:sysClr val="windowText" lastClr="000000"/>
                </a:solidFill>
                <a:latin typeface="+mn-ea"/>
              </a:rPr>
              <a:t>を含むアラートが上がったら</a:t>
            </a:r>
            <a:endParaRPr lang="en-US" altLang="ja-JP" sz="1200" dirty="0">
              <a:solidFill>
                <a:sysClr val="windowText" lastClr="000000"/>
              </a:solidFill>
              <a:latin typeface="+mn-ea"/>
            </a:endParaRPr>
          </a:p>
          <a:p>
            <a:pPr algn="ctr"/>
            <a:r>
              <a:rPr kumimoji="1" lang="ja-JP" altLang="en-US" sz="1200" dirty="0">
                <a:solidFill>
                  <a:sysClr val="windowText" lastClr="000000"/>
                </a:solidFill>
                <a:latin typeface="+mn-ea"/>
              </a:rPr>
              <a:t>メール通知するようにルールを作成</a:t>
            </a:r>
          </a:p>
        </p:txBody>
      </p:sp>
      <p:sp>
        <p:nvSpPr>
          <p:cNvPr id="29" name="正方形/長方形 28"/>
          <p:cNvSpPr/>
          <p:nvPr/>
        </p:nvSpPr>
        <p:spPr bwMode="auto">
          <a:xfrm>
            <a:off x="10067980" y="4498482"/>
            <a:ext cx="1472650" cy="687003"/>
          </a:xfrm>
          <a:prstGeom prst="rect">
            <a:avLst/>
          </a:prstGeom>
          <a:noFill/>
          <a:ln w="381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ysClr val="windowText" lastClr="000000"/>
                </a:solidFill>
                <a:latin typeface="+mn-ea"/>
              </a:rPr>
              <a:t>ルールマッチング</a:t>
            </a:r>
            <a:endParaRPr lang="en-US" altLang="ja-JP" sz="1200" dirty="0">
              <a:solidFill>
                <a:sysClr val="windowText" lastClr="000000"/>
              </a:solidFill>
              <a:latin typeface="+mn-ea"/>
            </a:endParaRPr>
          </a:p>
          <a:p>
            <a:pPr algn="ctr"/>
            <a:r>
              <a:rPr lang="ja-JP" altLang="en-US" sz="1200" dirty="0">
                <a:solidFill>
                  <a:sysClr val="windowText" lastClr="000000"/>
                </a:solidFill>
                <a:latin typeface="+mn-ea"/>
              </a:rPr>
              <a:t>したら</a:t>
            </a:r>
            <a:endParaRPr lang="en-US" altLang="ja-JP" sz="1200" dirty="0">
              <a:solidFill>
                <a:sysClr val="windowText" lastClr="000000"/>
              </a:solidFill>
              <a:latin typeface="+mn-ea"/>
            </a:endParaRPr>
          </a:p>
          <a:p>
            <a:pPr algn="ctr"/>
            <a:r>
              <a:rPr lang="ja-JP" altLang="en-US" sz="1200" dirty="0">
                <a:solidFill>
                  <a:sysClr val="windowText" lastClr="000000"/>
                </a:solidFill>
                <a:latin typeface="+mn-ea"/>
              </a:rPr>
              <a:t>メール通知する</a:t>
            </a:r>
            <a:endParaRPr kumimoji="1" lang="ja-JP" altLang="en-US" sz="1200" dirty="0">
              <a:solidFill>
                <a:sysClr val="windowText" lastClr="000000"/>
              </a:solidFill>
              <a:latin typeface="+mn-ea"/>
            </a:endParaRPr>
          </a:p>
        </p:txBody>
      </p:sp>
      <p:sp>
        <p:nvSpPr>
          <p:cNvPr id="22" name="正方形/長方形 21"/>
          <p:cNvSpPr/>
          <p:nvPr/>
        </p:nvSpPr>
        <p:spPr bwMode="auto">
          <a:xfrm>
            <a:off x="2115171" y="4277430"/>
            <a:ext cx="1694088" cy="217012"/>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a:solidFill>
                <a:srgbClr val="FF0000"/>
              </a:solidFill>
              <a:latin typeface="+mn-ea"/>
            </a:endParaRPr>
          </a:p>
        </p:txBody>
      </p:sp>
    </p:spTree>
    <p:extLst>
      <p:ext uri="{BB962C8B-B14F-4D97-AF65-F5344CB8AC3E}">
        <p14:creationId xmlns:p14="http://schemas.microsoft.com/office/powerpoint/2010/main" val="1305557820"/>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5281</Words>
  <Application>Microsoft Office PowerPoint</Application>
  <PresentationFormat>ワイド画面</PresentationFormat>
  <Paragraphs>1109</Paragraphs>
  <Slides>45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45</vt:i4>
      </vt:variant>
    </vt:vector>
  </HeadingPairs>
  <TitlesOfParts>
    <vt:vector size="52" baseType="lpstr">
      <vt:lpstr>HGP創英角ｺﾞｼｯｸUB</vt:lpstr>
      <vt:lpstr>メイリオ</vt:lpstr>
      <vt:lpstr>Arial</vt:lpstr>
      <vt:lpstr>Calibri</vt:lpstr>
      <vt:lpstr>Tahoma</vt:lpstr>
      <vt:lpstr>Wingdings</vt:lpstr>
      <vt:lpstr>NEC_standard4_3</vt:lpstr>
      <vt:lpstr>Zabbix連携【実習】</vt:lpstr>
      <vt:lpstr>目次</vt:lpstr>
      <vt:lpstr>1.　はじめに</vt:lpstr>
      <vt:lpstr>1.1　 Zabbix連携【実習】について （1/4）</vt:lpstr>
      <vt:lpstr>1.1　 Zabbix連携【実習】について （2/4）</vt:lpstr>
      <vt:lpstr>1.1　 Zabbix連携【実習】について （3/4）</vt:lpstr>
      <vt:lpstr>1.1　 Zabbix連携【実習】について （4/4）</vt:lpstr>
      <vt:lpstr>2.　シナリオ説明</vt:lpstr>
      <vt:lpstr>2.1　本書のシナリオ (1/3)</vt:lpstr>
      <vt:lpstr>2.1　本書のシナリオ (2/3)</vt:lpstr>
      <vt:lpstr>2.1　本書のシナリオ (3/3)</vt:lpstr>
      <vt:lpstr>3. 監視対象の用意</vt:lpstr>
      <vt:lpstr>3.1　ログファイルの作成</vt:lpstr>
      <vt:lpstr>4.モニタリング設定</vt:lpstr>
      <vt:lpstr>4.1　Zabbixの設定　※ホスト、アイテム</vt:lpstr>
      <vt:lpstr>4.2　トリガーの設定</vt:lpstr>
      <vt:lpstr>4.3　設定値のテスト　※アラート発報</vt:lpstr>
      <vt:lpstr>5.事前設定</vt:lpstr>
      <vt:lpstr>5.1　アクション設定　※メールドライバ（1/3）</vt:lpstr>
      <vt:lpstr>5.1　アクション設定　※メールドライバ（2/3）</vt:lpstr>
      <vt:lpstr>5.1　アクション設定　※メールドライバ（3/3）</vt:lpstr>
      <vt:lpstr>5.2　トークンの払い出し</vt:lpstr>
      <vt:lpstr>5.3　ディシジョンテーブル作成（1/2）</vt:lpstr>
      <vt:lpstr>5.3　ディシジョンテーブル作成（2/2）</vt:lpstr>
      <vt:lpstr>5.4　監視アダプタ　※Zabbixアダプタ（1/2）</vt:lpstr>
      <vt:lpstr>5.4　監視アダプタ　※Zabbixアダプタ（2/2）</vt:lpstr>
      <vt:lpstr>6.　作業実行</vt:lpstr>
      <vt:lpstr>6.1　ディシジョンテーブルファイル作成 　※エクセル操作(1/2)</vt:lpstr>
      <vt:lpstr>6.1　ディシジョンテーブルファイル作成 　※エクセル操作(2/2)</vt:lpstr>
      <vt:lpstr>6.2　ディシジョンテーブルファイルのアップロード</vt:lpstr>
      <vt:lpstr>6.3　テストリクエスト(1/3)</vt:lpstr>
      <vt:lpstr>6.3　テストリクエスト(2/3)</vt:lpstr>
      <vt:lpstr>6.3　テストリクエスト(3/3)</vt:lpstr>
      <vt:lpstr>6.4　プロダクション適用</vt:lpstr>
      <vt:lpstr>6.5　ログの追加 ※監視対象でecho</vt:lpstr>
      <vt:lpstr>6.6　アクション実行結果の確認(1/2)</vt:lpstr>
      <vt:lpstr>6.6　アクション実行結果の確認(2/2)</vt:lpstr>
      <vt:lpstr>A　付録</vt:lpstr>
      <vt:lpstr>サンプル１(1/6)</vt:lpstr>
      <vt:lpstr>サンプル１(2/6)</vt:lpstr>
      <vt:lpstr>サンプル１(3/6)</vt:lpstr>
      <vt:lpstr>サンプル１(4/6)</vt:lpstr>
      <vt:lpstr>サンプル１(5/6)</vt:lpstr>
      <vt:lpstr>サンプル１(6/6)</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2021-12-20T14:15:08Z</dcterms:modified>
</cp:coreProperties>
</file>