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40" r:id="rId13"/>
    <p:sldId id="541" r:id="rId14"/>
    <p:sldId id="521" r:id="rId15"/>
    <p:sldId id="543" r:id="rId16"/>
    <p:sldId id="523" r:id="rId17"/>
    <p:sldId id="536" r:id="rId18"/>
    <p:sldId id="538" r:id="rId19"/>
    <p:sldId id="539" r:id="rId20"/>
    <p:sldId id="557" r:id="rId21"/>
    <p:sldId id="558" r:id="rId22"/>
    <p:sldId id="524" r:id="rId23"/>
    <p:sldId id="527" r:id="rId24"/>
    <p:sldId id="542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/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</p14:sldIdLst>
        </p14:section>
        <p14:section name="3.　ITA construction procedure" id="{80AA9663-4D64-45AD-996E-69C03C14D297}">
          <p14:sldIdLst>
            <p14:sldId id="512"/>
            <p14:sldId id="535"/>
            <p14:sldId id="516"/>
            <p14:sldId id="517"/>
            <p14:sldId id="540"/>
            <p14:sldId id="541"/>
            <p14:sldId id="521"/>
            <p14:sldId id="543"/>
            <p14:sldId id="523"/>
            <p14:sldId id="536"/>
            <p14:sldId id="538"/>
            <p14:sldId id="539"/>
            <p14:sldId id="557"/>
            <p14:sldId id="558"/>
          </p14:sldIdLst>
        </p14:section>
        <p14:section name="4.　ITA operation check" id="{997E25C5-536A-441F-84BA-3CB1FBC6F6F3}">
          <p14:sldIdLst>
            <p14:sldId id="524"/>
            <p14:sldId id="527"/>
            <p14:sldId id="54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13" d="100"/>
          <a:sy n="113" d="100"/>
        </p:scale>
        <p:origin x="1464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2025/5/19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2025/5/19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/Exastro-ITA_System_Configuration_Enviroment_Construcion_Guide_Ansible-driver.pdf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1.12</a:t>
            </a:r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Version update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 In this document, “</a:t>
            </a:r>
            <a:r>
              <a:rPr lang="en-US" altLang="ja-JP" sz="1400" b="1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kumimoji="1"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*Make sure to start the update as root user.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Back up ITA environment</a:t>
            </a:r>
          </a:p>
          <a:p>
            <a:pPr lvl="1"/>
            <a:r>
              <a:rPr lang="en-US" altLang="ja-JP" dirty="0"/>
              <a:t>Please back up ITA environment before update.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Download file from </a:t>
            </a:r>
            <a:r>
              <a:rPr lang="en-US" altLang="ja-JP" dirty="0" err="1"/>
              <a:t>Github</a:t>
            </a:r>
            <a:endParaRPr lang="en-US" altLang="ja-JP" dirty="0"/>
          </a:p>
          <a:p>
            <a:pPr lvl="1"/>
            <a:r>
              <a:rPr lang="en-US" altLang="ja-JP" dirty="0"/>
              <a:t>Download file with the following command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sz="1300" dirty="0"/>
              <a:t>※ Since v1.10.1, the command is as follows.</a:t>
            </a:r>
            <a:br>
              <a:rPr lang="en-US" altLang="ja-JP" sz="1200" dirty="0"/>
            </a:br>
            <a:r>
              <a:rPr lang="en-US" altLang="ja-JP" sz="1600" dirty="0"/>
              <a:t># </a:t>
            </a:r>
            <a:r>
              <a:rPr lang="en-US" altLang="ja-JP" sz="1200" dirty="0"/>
              <a:t>curl 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x.x.x_tag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br>
              <a:rPr lang="en-US" altLang="ja-JP" dirty="0"/>
            </a:b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   ※Please install curl command beforehand.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en-US" altLang="ja-JP" dirty="0">
                <a:solidFill>
                  <a:srgbClr val="FF0000"/>
                </a:solidFill>
              </a:rPr>
              <a:t>Please change the version (</a:t>
            </a:r>
            <a:r>
              <a:rPr lang="en-US" altLang="ja-JP" dirty="0" err="1">
                <a:solidFill>
                  <a:srgbClr val="FF0000"/>
                </a:solidFill>
              </a:rPr>
              <a:t>x.x.x</a:t>
            </a:r>
            <a:r>
              <a:rPr lang="en-US" altLang="ja-JP" dirty="0">
                <a:solidFill>
                  <a:srgbClr val="FF0000"/>
                </a:solidFill>
              </a:rPr>
              <a:t>) according to the file.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/>
          </a:p>
          <a:p>
            <a:r>
              <a:rPr lang="en-US" altLang="ja-JP" dirty="0"/>
              <a:t>Change directory</a:t>
            </a:r>
          </a:p>
          <a:p>
            <a:pPr lvl="1"/>
            <a:r>
              <a:rPr lang="en-US" altLang="ja-JP" dirty="0"/>
              <a:t>Switch current directory to the directory where the answer file and shell is located.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400" dirty="0"/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endParaRPr lang="en-US" altLang="ja-JP" sz="1400" dirty="0"/>
          </a:p>
          <a:p>
            <a:pPr lvl="1"/>
            <a:endParaRPr lang="en-US" altLang="ja-JP" dirty="0"/>
          </a:p>
          <a:p>
            <a:pPr marL="288000" lvl="2" indent="0">
              <a:buNone/>
            </a:pPr>
            <a:r>
              <a:rPr lang="en-US" altLang="ja-JP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dirty="0"/>
              <a:t># cd it-automation-</a:t>
            </a:r>
            <a:r>
              <a:rPr lang="en-US" altLang="ja-JP" dirty="0" err="1">
                <a:solidFill>
                  <a:srgbClr val="FF0000"/>
                </a:solidFill>
              </a:rPr>
              <a:t>x.x.</a:t>
            </a:r>
            <a:r>
              <a:rPr lang="en-US" altLang="ja-JP" err="1">
                <a:solidFill>
                  <a:srgbClr val="FF0000"/>
                </a:solidFill>
              </a:rPr>
              <a:t>x</a:t>
            </a:r>
            <a:r>
              <a:rPr lang="en-US" altLang="ja-JP">
                <a:solidFill>
                  <a:srgbClr val="FF0000"/>
                </a:solidFill>
              </a:rPr>
              <a:t>_tag</a:t>
            </a:r>
            <a:r>
              <a:rPr lang="en-US" altLang="ja-JP"/>
              <a:t>/</a:t>
            </a:r>
            <a:r>
              <a:rPr lang="en-US" altLang="ja-JP" kern="100" dirty="0" err="1"/>
              <a:t>ita</a:t>
            </a:r>
            <a:r>
              <a:rPr lang="en-US" altLang="ja-JP" dirty="0" err="1"/>
              <a:t>_install_package</a:t>
            </a:r>
            <a:r>
              <a:rPr lang="en-US" altLang="ja-JP" dirty="0"/>
              <a:t>/</a:t>
            </a:r>
            <a:r>
              <a:rPr lang="en-US" altLang="ja-JP" dirty="0" err="1"/>
              <a:t>install_scripts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821"/>
              </p:ext>
            </p:extLst>
          </p:nvPr>
        </p:nvGraphicFramePr>
        <p:xfrm>
          <a:off x="539440" y="2629913"/>
          <a:ext cx="8065121" cy="3785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7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1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83795"/>
                  </a:ext>
                </a:extLst>
              </a:tr>
              <a:tr h="638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</a:t>
            </a:r>
            <a:r>
              <a:rPr lang="en-US" altLang="ja-JP" dirty="0">
                <a:cs typeface="Segoe UI" panose="020B0502040204020203" pitchFamily="34" charset="0"/>
              </a:rPr>
              <a:t>Update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/>
              <a:t>(2/11)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lvl="1"/>
            <a:r>
              <a:rPr lang="en-US" altLang="ja-JP" dirty="0"/>
              <a:t>The only items used when updating ITA are “</a:t>
            </a:r>
            <a:r>
              <a:rPr lang="en-US" altLang="ja-JP" dirty="0" err="1"/>
              <a:t>Install_mode</a:t>
            </a:r>
            <a:r>
              <a:rPr lang="en-US" altLang="ja-JP" dirty="0"/>
              <a:t>” and “</a:t>
            </a:r>
            <a:r>
              <a:rPr lang="en-US" altLang="ja-JP" dirty="0" err="1"/>
              <a:t>ITA_directory</a:t>
            </a:r>
            <a:r>
              <a:rPr lang="en-US" altLang="ja-JP" dirty="0"/>
              <a:t>”.</a:t>
            </a: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000" y="4553678"/>
            <a:ext cx="8605830" cy="1899510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Not used when updating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9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3/11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Installation modes</a:t>
            </a:r>
          </a:p>
          <a:p>
            <a:pPr lvl="1"/>
            <a:r>
              <a:rPr lang="en-US" altLang="ja-JP" dirty="0"/>
              <a:t>Starting from version 1.6.0, the shell executed when the installer is launched is unified to ita_installer.sh only, and the behavior of the installer branches according to "</a:t>
            </a:r>
            <a:r>
              <a:rPr lang="en-US" altLang="ja-JP" dirty="0" err="1"/>
              <a:t>install_mode</a:t>
            </a:r>
            <a:r>
              <a:rPr lang="en-US" altLang="ja-JP" dirty="0"/>
              <a:t>“ value in the answer file (ita_answers.txt).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Updates ITA after having installed all of the necessary libraries through the internet.</a:t>
            </a:r>
            <a:br>
              <a:rPr lang="en-US" altLang="ja-JP" dirty="0"/>
            </a:br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Updates ITA without installing any libraries.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If you are using an online environment and want to automatically install libraries, choose “</a:t>
            </a:r>
            <a:r>
              <a:rPr lang="en-US" altLang="ja-JP" dirty="0" err="1"/>
              <a:t>Versionup_All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 </a:t>
            </a:r>
            <a:br>
              <a:rPr lang="en-US" altLang="ja-JP" dirty="0"/>
            </a:br>
            <a:r>
              <a:rPr lang="en-US" altLang="ja-JP" dirty="0"/>
              <a:t>If you do not wish to automatically install libraries or are using an offline environment, choose “</a:t>
            </a:r>
            <a:r>
              <a:rPr lang="en-US" altLang="ja-JP" dirty="0" err="1"/>
              <a:t>Versionup_ITA</a:t>
            </a:r>
            <a:r>
              <a:rPr lang="en-US" altLang="ja-JP" dirty="0"/>
              <a:t>” for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729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4/11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Sample of the answer file (ita_answers.txt)</a:t>
            </a:r>
          </a:p>
          <a:p>
            <a:pPr lvl="1"/>
            <a:r>
              <a:rPr lang="en-US" altLang="ja-JP" dirty="0"/>
              <a:t>The following shows an example of the answer file (ita_answers.txt)</a:t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only items used when updating are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install_mode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 and “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ita_directory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”.</a:t>
            </a:r>
            <a:br>
              <a:rPr lang="en-US" altLang="ja-JP" sz="1200" b="1" dirty="0">
                <a:solidFill>
                  <a:srgbClr val="FF0000"/>
                </a:solidFill>
                <a:latin typeface="+mn-ea"/>
              </a:rPr>
            </a:b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The other items are not used.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9" name="グループ化 18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20" name="フリーフォーム 19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</p:grpSp>
      <p:sp>
        <p:nvSpPr>
          <p:cNvPr id="23" name="角丸四角形 22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Update (5/11)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ITA installer (</a:t>
            </a:r>
            <a:r>
              <a:rPr lang="en-US" altLang="ja-JP" dirty="0" err="1">
                <a:solidFill>
                  <a:srgbClr val="000000"/>
                </a:solidFill>
              </a:rPr>
              <a:t>updator</a:t>
            </a:r>
            <a:r>
              <a:rPr lang="en-US" altLang="ja-JP" dirty="0">
                <a:solidFill>
                  <a:srgbClr val="000000"/>
                </a:solidFill>
              </a:rPr>
              <a:t>) with </a:t>
            </a:r>
            <a:r>
              <a:rPr lang="en-US" altLang="ja-JP" dirty="0"/>
              <a:t>the following command: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</a:t>
            </a:r>
            <a:r>
              <a:rPr lang="ja-JP" altLang="en-US" dirty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kern="100" dirty="0"/>
              <a:t>ita_installer.sh</a:t>
            </a:r>
            <a:br>
              <a:rPr lang="en-US" altLang="ja-JP" kern="100" dirty="0"/>
            </a:br>
            <a:endParaRPr lang="en-US" altLang="ja-JP" dirty="0"/>
          </a:p>
          <a:p>
            <a:pPr lvl="1"/>
            <a:r>
              <a:rPr lang="en-US" altLang="ja-JP" dirty="0"/>
              <a:t>If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in the answer file (ita_answers.txt) is set to “</a:t>
            </a:r>
            <a:r>
              <a:rPr lang="en-US" altLang="ja-JP" dirty="0" err="1"/>
              <a:t>Versionup_All</a:t>
            </a:r>
            <a:r>
              <a:rPr lang="en-US" altLang="ja-JP" dirty="0"/>
              <a:t>”, the libraries will automatically be updated during the process.</a:t>
            </a:r>
            <a:br>
              <a:rPr lang="en-US" altLang="ja-JP" dirty="0"/>
            </a:br>
            <a:r>
              <a:rPr lang="en-US" altLang="ja-JP" dirty="0"/>
              <a:t>See the next page for information on what libraries are installed with each version.</a:t>
            </a:r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If successful, users can update any files acquired.</a:t>
            </a:r>
          </a:p>
          <a:p>
            <a:pPr lvl="1"/>
            <a:r>
              <a:rPr lang="en-US" altLang="ja-JP" dirty="0"/>
              <a:t>Running the Update tool will output process contents to the ita_version_up.log file.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611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6/11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that will be installed during update</a:t>
            </a:r>
          </a:p>
          <a:p>
            <a:pPr lvl="1"/>
            <a:r>
              <a:rPr lang="en-US" altLang="ja-JP" dirty="0"/>
              <a:t>If “yes” is entered for library installation during install, the following libraries will be automatically installed according to the installed driver.</a:t>
            </a:r>
            <a:br>
              <a:rPr lang="en-US" altLang="ja-JP" dirty="0"/>
            </a:br>
            <a:r>
              <a:rPr lang="en-US" altLang="ja-JP" dirty="0"/>
              <a:t>If ”no” is entered, please install the libraries manually.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72329"/>
              </p:ext>
            </p:extLst>
          </p:nvPr>
        </p:nvGraphicFramePr>
        <p:xfrm>
          <a:off x="107380" y="2166584"/>
          <a:ext cx="8819131" cy="421482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7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1976535841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3903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20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Used for YAML analysis library (yaml)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(yaml)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>
                          <a:effectLst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Used for YAML analysis library (</a:t>
                      </a:r>
                      <a:r>
                        <a:rPr kumimoji="1" lang="en-US" altLang="ja-JP" sz="1050" u="none" strike="noStrike" kern="1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880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en-US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SSH command option when executing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 Playbook by connecting SSH from ITA under proxy environment to external server such as AWS via proxy server.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Required to connect to a network device by specifying </a:t>
                      </a:r>
                      <a:r>
                        <a:rPr lang="en-US" altLang="ja-JP" sz="1050" kern="100" dirty="0" err="1">
                          <a:effectLst/>
                        </a:rPr>
                        <a:t>network_cli</a:t>
                      </a:r>
                      <a:r>
                        <a:rPr lang="en-US" altLang="ja-JP" sz="1050" kern="10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ansible_connection</a:t>
                      </a:r>
                      <a:r>
                        <a:rPr lang="en-US" altLang="ja-JP" sz="1050" kern="100" dirty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1.6.0.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56658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1.6.1.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74621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1.6.2.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535320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1.6.3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1.6.3.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35367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Pip3 install </a:t>
                      </a:r>
                      <a:r>
                        <a:rPr lang="en-US" sz="1050" kern="100" dirty="0" err="1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</a:t>
                      </a:r>
                      <a:r>
                        <a:rPr lang="en-US" altLang="ja-JP" sz="1050" kern="100" baseline="0" dirty="0">
                          <a:effectLst/>
                        </a:rPr>
                        <a:t> for </a:t>
                      </a:r>
                      <a:r>
                        <a:rPr lang="en-US" altLang="ja-JP" sz="1050" kern="100" dirty="0" err="1">
                          <a:effectLst/>
                        </a:rPr>
                        <a:t>community.aws.iam</a:t>
                      </a:r>
                      <a:r>
                        <a:rPr lang="en-US" altLang="ja-JP" sz="1050" kern="100" dirty="0">
                          <a:effectLst/>
                        </a:rPr>
                        <a:t> of </a:t>
                      </a: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ja-JP" altLang="en-US" sz="1050" kern="100" dirty="0">
                          <a:effectLst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</a:rPr>
                        <a:t>module.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13136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24609"/>
                  </a:ext>
                </a:extLst>
              </a:tr>
              <a:tr h="2720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1.7.2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1.7.2.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418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7/11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43618"/>
              </p:ext>
            </p:extLst>
          </p:nvPr>
        </p:nvGraphicFramePr>
        <p:xfrm>
          <a:off x="161947" y="764630"/>
          <a:ext cx="8819131" cy="30739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48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80150">
                  <a:extLst>
                    <a:ext uri="{9D8B030D-6E8A-4147-A177-3AD203B41FA5}">
                      <a16:colId xmlns:a16="http://schemas.microsoft.com/office/drawing/2014/main" val="3789717126"/>
                    </a:ext>
                  </a:extLst>
                </a:gridCol>
                <a:gridCol w="1644423">
                  <a:extLst>
                    <a:ext uri="{9D8B030D-6E8A-4147-A177-3AD203B41FA5}">
                      <a16:colId xmlns:a16="http://schemas.microsoft.com/office/drawing/2014/main" val="627429885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145117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  <a:gridCol w="3239353">
                  <a:extLst>
                    <a:ext uri="{9D8B030D-6E8A-4147-A177-3AD203B41FA5}">
                      <a16:colId xmlns:a16="http://schemas.microsoft.com/office/drawing/2014/main" val="2665086015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Version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Installed</a:t>
                      </a:r>
                      <a:r>
                        <a:rPr lang="en-US" altLang="ja-JP" sz="1050" kern="0" baseline="0" dirty="0">
                          <a:effectLst/>
                        </a:rPr>
                        <a:t> 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</a:rPr>
                        <a:t>Library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Install</a:t>
                      </a:r>
                      <a:r>
                        <a:rPr lang="en-US" altLang="ja-JP" sz="1050" kern="100" baseline="0" dirty="0">
                          <a:effectLst/>
                        </a:rPr>
                        <a:t> command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800" kern="100" dirty="0">
                          <a:effectLst/>
                        </a:rPr>
                        <a:t>Required</a:t>
                      </a:r>
                      <a:endParaRPr kumimoji="1" lang="en-US" altLang="ja-JP" sz="8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80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1.8.1.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388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1.8.2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1.8.2.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65845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1.9.0.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865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1.9.1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1.9.1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19572"/>
                  </a:ext>
                </a:extLst>
              </a:tr>
              <a:tr h="202309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1.</a:t>
                      </a:r>
                      <a:r>
                        <a:rPr lang="en-US" altLang="ja-JP" sz="1000" kern="0" dirty="0">
                          <a:effectLst/>
                        </a:rPr>
                        <a:t>10</a:t>
                      </a:r>
                      <a:r>
                        <a:rPr lang="en-US" sz="1000" kern="0" dirty="0">
                          <a:effectLst/>
                        </a:rPr>
                        <a:t>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 install –y </a:t>
                      </a:r>
                      <a:r>
                        <a:rPr lang="en-US" sz="1050" kern="100" dirty="0" err="1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linking with Ansible Automation Controller.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97867"/>
                  </a:ext>
                </a:extLst>
              </a:tr>
              <a:tr h="20230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terraform-driver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python-hcl2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pip3 install python-hcl2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Used for analyzing </a:t>
                      </a:r>
                      <a:r>
                        <a:rPr lang="en-US" altLang="ja-JP" sz="1050" kern="100" dirty="0" err="1">
                          <a:effectLst/>
                        </a:rPr>
                        <a:t>tf</a:t>
                      </a:r>
                      <a:r>
                        <a:rPr lang="en-US" altLang="ja-JP" sz="1050" kern="100" dirty="0">
                          <a:effectLst/>
                        </a:rPr>
                        <a:t> files.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52190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97111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1.10.2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1.10.2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59208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1.11.0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</a:rPr>
                        <a:t>terraformcli</a:t>
                      </a:r>
                      <a:r>
                        <a:rPr lang="en-US" altLang="ja-JP" sz="1050" kern="100" dirty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yum -y install 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Used for terraform command execution.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495984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1.11.1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1.11.1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06318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0" dirty="0">
                          <a:effectLst/>
                        </a:rPr>
                        <a:t>1.11.2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</a:rPr>
                        <a:t>There are no libraries added in Version 1.11.2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8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9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8/11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ITA behavior when updating.</a:t>
            </a:r>
          </a:p>
          <a:p>
            <a:pPr marL="180000" lvl="1" indent="0">
              <a:buNone/>
            </a:pPr>
            <a:r>
              <a:rPr lang="en-US" altLang="ja-JP" dirty="0"/>
              <a:t>Updating ITA will restart all ITA services.</a:t>
            </a:r>
            <a:br>
              <a:rPr lang="en-US" altLang="ja-JP" dirty="0"/>
            </a:br>
            <a:r>
              <a:rPr lang="en-US" altLang="ja-JP" dirty="0"/>
              <a:t>This also includes all services that has been stopped manually. If necessary, the user will need to stop said services manually after ITA has been updated.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PHP version</a:t>
            </a:r>
          </a:p>
          <a:p>
            <a:pPr marL="180000" lvl="1" indent="0">
              <a:buNone/>
            </a:pPr>
            <a:br>
              <a:rPr lang="en-US" altLang="ja-JP" dirty="0"/>
            </a:br>
            <a:r>
              <a:rPr lang="en-US" altLang="ja-JP" dirty="0"/>
              <a:t>ITA v1.9.1 and earlier versions requires PHP7.2. ITA v1.10.0 and later versions can use both PHP7.2 and 7.4.</a:t>
            </a:r>
          </a:p>
          <a:p>
            <a:pPr marL="180000" lvl="1" indent="0">
              <a:buNone/>
            </a:pPr>
            <a:r>
              <a:rPr lang="en-US" altLang="ja-JP" dirty="0"/>
              <a:t>If ITA v1.10.0 is installed through the installer, PHP7.4 will be installed.</a:t>
            </a:r>
            <a:br>
              <a:rPr lang="en-US" altLang="ja-JP" dirty="0"/>
            </a:br>
            <a:r>
              <a:rPr lang="en-US" altLang="ja-JP" dirty="0"/>
              <a:t>If ITA is updated from v1.9.1(or earlier) to v1.10.0(or later), The PHP version will not be updated to 7.4, but will be left as 7.2</a:t>
            </a:r>
            <a:br>
              <a:rPr lang="en-US" altLang="ja-JP" dirty="0"/>
            </a:br>
            <a:r>
              <a:rPr lang="en-US" altLang="ja-JP" dirty="0"/>
              <a:t>If you wish to update to 7.4, please do so manually.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94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9/11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Ansible Automation Controller4.x</a:t>
            </a:r>
          </a:p>
          <a:p>
            <a:pPr marL="180000" lvl="1" indent="0">
              <a:buNone/>
            </a:pPr>
            <a:r>
              <a:rPr lang="en-US" altLang="ja-JP" dirty="0"/>
              <a:t>Starting from ITA v1.10.0, ITA will be able to link with Ansible Automation Controller4.x</a:t>
            </a:r>
            <a:br>
              <a:rPr lang="en-US" altLang="ja-JP" dirty="0"/>
            </a:br>
            <a:r>
              <a:rPr lang="en-US" altLang="ja-JP" dirty="0"/>
              <a:t>Please see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fr-FR" altLang="ja-JP" dirty="0">
                <a:hlinkClick r:id="rId2"/>
              </a:rPr>
              <a:t>System Configuration/Environment Construction Guide - Ansible-driver</a:t>
            </a:r>
            <a:r>
              <a:rPr lang="ja-JP" altLang="en-US" dirty="0"/>
              <a:t>」</a:t>
            </a:r>
            <a:r>
              <a:rPr lang="en-US" altLang="ja-JP" dirty="0"/>
              <a:t>for information regarding linking Ansible Automation Controller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Make note that  the process is a bit different from linking with Ansible Tower3.x.</a:t>
            </a:r>
          </a:p>
          <a:p>
            <a:pPr marL="180000" lvl="1" indent="0">
              <a:buNone/>
            </a:pPr>
            <a:r>
              <a:rPr lang="en-US" altLang="ja-JP" dirty="0"/>
              <a:t>If you want to update ITA to v1.10.0 or later and link with Ansible Tower3.x, make sure to configure the settings found in chapter 5.2 in </a:t>
            </a:r>
            <a:r>
              <a:rPr lang="ja-JP" altLang="en-US" dirty="0"/>
              <a:t>「</a:t>
            </a:r>
            <a:r>
              <a:rPr lang="en-US" altLang="ja-JP" dirty="0"/>
              <a:t> </a:t>
            </a:r>
            <a:r>
              <a:rPr lang="fr-FR" altLang="ja-JP" dirty="0">
                <a:hlinkClick r:id="rId2"/>
              </a:rPr>
              <a:t>System Configuration/Environment Construction Guide - Ansible-driver</a:t>
            </a:r>
            <a:r>
              <a:rPr lang="ja-JP" altLang="en-US" dirty="0"/>
              <a:t>」</a:t>
            </a:r>
            <a:endParaRPr lang="en-US" altLang="ja-JP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938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Specification change of MariaDB 11.0.2</a:t>
            </a: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was deprecated in </a:t>
            </a:r>
            <a:r>
              <a:rPr lang="en-US" altLang="ja-JP" sz="1600" dirty="0" err="1">
                <a:latin typeface="+mn-ea"/>
              </a:rPr>
              <a:t>mariaDB</a:t>
            </a:r>
            <a:r>
              <a:rPr lang="en-US" altLang="ja-JP" sz="1600" dirty="0">
                <a:latin typeface="+mn-ea"/>
              </a:rPr>
              <a:t> 11.0.2 released on June 23, 2023, and the specification was changed so that the following warning is output when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 is executed.</a:t>
            </a:r>
          </a:p>
          <a:p>
            <a:pPr marL="0" indent="0">
              <a:buNone/>
            </a:pP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mysql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: Deprecated program name. It will be removed in a future release, use '/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usr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/bin/</a:t>
            </a:r>
            <a:r>
              <a:rPr lang="en-US" altLang="ja-JP" sz="1200" i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i="1" dirty="0">
                <a:solidFill>
                  <a:srgbClr val="FF0000"/>
                </a:solidFill>
                <a:latin typeface="+mn-ea"/>
              </a:rPr>
              <a:t>' instead</a:t>
            </a:r>
          </a:p>
          <a:p>
            <a:pPr marL="0" indent="0">
              <a:buNone/>
            </a:pPr>
            <a:endParaRPr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Because the installer up to ITA 1.11.0 uses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command, The installer up to ITA1.11.0 uses the "</a:t>
            </a:r>
            <a:r>
              <a:rPr lang="en-US" altLang="ja-JP" sz="1600" dirty="0" err="1">
                <a:latin typeface="+mn-ea"/>
              </a:rPr>
              <a:t>mysql</a:t>
            </a:r>
            <a:r>
              <a:rPr lang="en-US" altLang="ja-JP" sz="1600" dirty="0">
                <a:latin typeface="+mn-ea"/>
              </a:rPr>
              <a:t>*" command, so the upgrade will fail under the following conditions, as shown in the error output example on the next page.</a:t>
            </a:r>
          </a:p>
          <a:p>
            <a:pPr marL="0" indent="0">
              <a:buNone/>
            </a:pPr>
            <a:r>
              <a:rPr lang="ja-JP" altLang="en-US" sz="1600" dirty="0">
                <a:latin typeface="+mn-ea"/>
              </a:rPr>
              <a:t>・</a:t>
            </a:r>
            <a:r>
              <a:rPr lang="en-US" altLang="ja-JP" sz="1600" dirty="0">
                <a:latin typeface="+mn-ea"/>
              </a:rPr>
              <a:t>MariaDB 11.0.2 or later is used.</a:t>
            </a:r>
          </a:p>
          <a:p>
            <a:pPr marL="0" indent="0">
              <a:buNone/>
            </a:pPr>
            <a:r>
              <a:rPr lang="ja-JP" altLang="en-US" sz="1600" dirty="0">
                <a:latin typeface="+mn-ea"/>
              </a:rPr>
              <a:t>・</a:t>
            </a:r>
            <a:r>
              <a:rPr lang="en-US" altLang="ja-JP" sz="1600" dirty="0">
                <a:latin typeface="+mn-ea"/>
              </a:rPr>
              <a:t>Upgrading from a certain ITA version to 1.11.0 or earlier.</a:t>
            </a:r>
            <a:endParaRPr kumimoji="1" lang="en-US" altLang="ja-JP" sz="1600" dirty="0"/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When upgrading under the above conditions, please make the corrections on the next page before performing the upgrade.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lang="en-US" altLang="ja-JP" sz="1600" dirty="0">
                <a:latin typeface="+mn-ea"/>
              </a:rPr>
              <a:t>There is no problem when upgrading to ITA1.11.1 or later, since the correction has already been made in ITA1.11.1 or later.</a:t>
            </a:r>
          </a:p>
          <a:p>
            <a:pPr marL="180000" lvl="1" indent="0">
              <a:buNone/>
            </a:pPr>
            <a:endParaRPr lang="en-US" altLang="ja-JP" sz="17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D7A98B5-9CB6-0A44-B103-24268571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10/11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128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+mn-ea"/>
              </a:rPr>
              <a:t>Introduction</a:t>
            </a: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About this guide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+mn-ea"/>
              </a:rPr>
              <a:t>System configuration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System requirement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 update </a:t>
            </a:r>
            <a:r>
              <a:rPr lang="en-US" altLang="zh-TW" sz="1400" dirty="0">
                <a:latin typeface="+mn-ea"/>
              </a:rPr>
              <a:t>procedure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Preparation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3.2    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update workflow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Update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/>
          </a:bodyPr>
          <a:lstStyle/>
          <a:p>
            <a:pPr lvl="1"/>
            <a:r>
              <a:rPr lang="en-US" altLang="ja-JP" sz="1400" dirty="0"/>
              <a:t>(Reference) Example of error output when upgrading</a:t>
            </a:r>
            <a:endParaRPr lang="en-US" altLang="ja-JP" sz="1800" dirty="0">
              <a:latin typeface="+mn-ea"/>
            </a:endParaRPr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Fixes for MariaDB 11.0.2 or later and upgrading to version 1.11.0 or earlier</a:t>
            </a:r>
          </a:p>
          <a:p>
            <a:pPr marL="180000" lvl="1" indent="0">
              <a:buNone/>
            </a:pPr>
            <a:endParaRPr lang="en-US" altLang="ja-JP" sz="1800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sz="1400" dirty="0"/>
              <a:t>/(installation material deployment location)/</a:t>
            </a:r>
            <a:r>
              <a:rPr lang="en-US" altLang="ja-JP" sz="1400" kern="100" dirty="0"/>
              <a:t>ita</a:t>
            </a:r>
            <a:r>
              <a:rPr lang="en-US" altLang="ja-JP" sz="1400" dirty="0"/>
              <a:t>_install_package/install_scripts/bin/ita_version_up.sh</a:t>
            </a:r>
          </a:p>
          <a:p>
            <a:pPr marL="180000" lvl="1" indent="0">
              <a:buNone/>
            </a:pPr>
            <a:r>
              <a:rPr lang="en-US" altLang="ja-JP" sz="1400" dirty="0"/>
              <a:t>can be successfully executed by modifying and executing the following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Example of modification for ITA1.11.0</a:t>
            </a:r>
          </a:p>
          <a:p>
            <a:pPr marL="180000" lvl="1" indent="0">
              <a:buNone/>
            </a:pPr>
            <a:r>
              <a:rPr lang="en-US" altLang="ja-JP" sz="1400" dirty="0"/>
              <a:t>Line 618 (the number of lines may differ depending on the version)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B9B1A-58C6-8E46-17A9-C31C93FA52A9}"/>
              </a:ext>
            </a:extLst>
          </p:cNvPr>
          <p:cNvSpPr txBox="1"/>
          <p:nvPr/>
        </p:nvSpPr>
        <p:spPr>
          <a:xfrm>
            <a:off x="209071" y="1166737"/>
            <a:ext cx="868352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～～～～～～～～（</a:t>
            </a:r>
            <a:r>
              <a:rPr kumimoji="1" lang="en-US" altLang="ja-JP" sz="1000" dirty="0"/>
              <a:t> abbreviation </a:t>
            </a:r>
            <a:r>
              <a:rPr kumimoji="1" lang="ja-JP" altLang="en-US" sz="1000" dirty="0"/>
              <a:t>） ～～～～～～～～</a:t>
            </a:r>
            <a:endParaRPr kumimoji="1" lang="en-US" altLang="ja-JP" sz="1000" dirty="0"/>
          </a:p>
          <a:p>
            <a:r>
              <a:rPr kumimoji="1" lang="en-US" altLang="ja-JP" sz="1000" dirty="0"/>
              <a:t>[2023-07-19 17:47:26] INFO : -----MODE[VERSIONUP] START-----</a:t>
            </a:r>
          </a:p>
          <a:p>
            <a:r>
              <a:rPr kumimoji="1" lang="en-US" altLang="ja-JP" sz="1000" dirty="0"/>
              <a:t>[2023-07-19 17:47:26] INFO : Authorization check.</a:t>
            </a:r>
          </a:p>
          <a:p>
            <a:r>
              <a:rPr kumimoji="1" lang="en-US" altLang="ja-JP" sz="1000" dirty="0"/>
              <a:t>[2023-07-19 17:47:26] INFO : Reading answer-file.</a:t>
            </a:r>
          </a:p>
          <a:p>
            <a:r>
              <a:rPr kumimoji="1" lang="en-US" altLang="ja-JP" sz="1000" dirty="0"/>
              <a:t>[2023-07-19 17:47:36] INFO : Version check.</a:t>
            </a:r>
          </a:p>
          <a:p>
            <a:r>
              <a:rPr kumimoji="1" lang="en-US" altLang="ja-JP" sz="1000" dirty="0"/>
              <a:t>[2023-07-19 17:47:36] INFO : Stopping Apache.</a:t>
            </a:r>
          </a:p>
          <a:p>
            <a:r>
              <a:rPr kumimoji="1" lang="en-US" altLang="ja-JP" sz="1000" dirty="0"/>
              <a:t>[2023-07-19 17:47:38] INFO : Stopping ITA services.</a:t>
            </a:r>
          </a:p>
          <a:p>
            <a:r>
              <a:rPr kumimoji="1" lang="en-US" altLang="ja-JP" sz="1000" dirty="0"/>
              <a:t>[2023-07-19 17:47:39] INFO : Updating tables.</a:t>
            </a:r>
          </a:p>
          <a:p>
            <a:r>
              <a:rPr kumimoji="1" lang="en-US" altLang="ja-JP" sz="1000" dirty="0">
                <a:solidFill>
                  <a:srgbClr val="FF0000"/>
                </a:solidFill>
              </a:rPr>
              <a:t>[2023-07-19 17:47:39] ERROR : SQL Error. Check logfile[/root/it-automation-1.11.0/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ita_install_package</a:t>
            </a:r>
            <a:r>
              <a:rPr kumimoji="1" lang="en-US" altLang="ja-JP" sz="1000" dirty="0">
                <a:solidFill>
                  <a:srgbClr val="FF0000"/>
                </a:solidFill>
              </a:rPr>
              <a:t>/</a:t>
            </a:r>
            <a:r>
              <a:rPr kumimoji="1" lang="en-US" altLang="ja-JP" sz="1000" dirty="0" err="1">
                <a:solidFill>
                  <a:srgbClr val="FF0000"/>
                </a:solidFill>
              </a:rPr>
              <a:t>install_scripts</a:t>
            </a:r>
            <a:r>
              <a:rPr kumimoji="1" lang="en-US" altLang="ja-JP" sz="1000" dirty="0">
                <a:solidFill>
                  <a:srgbClr val="FF0000"/>
                </a:solidFill>
              </a:rPr>
              <a:t>/log/1.10.2_base_sql.log].</a:t>
            </a:r>
          </a:p>
          <a:p>
            <a:r>
              <a:rPr kumimoji="1" lang="en-US" altLang="ja-JP" sz="1000" dirty="0"/>
              <a:t>[2023-07-19 17:47:39] INFO : Abort version up.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714EDF-DD6D-A971-D7C4-AD9A1139E23F}"/>
              </a:ext>
            </a:extLst>
          </p:cNvPr>
          <p:cNvSpPr txBox="1"/>
          <p:nvPr/>
        </p:nvSpPr>
        <p:spPr>
          <a:xfrm>
            <a:off x="251400" y="5517290"/>
            <a:ext cx="87714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900" dirty="0"/>
          </a:p>
          <a:p>
            <a:r>
              <a:rPr kumimoji="1" lang="en-US" altLang="ja-JP" sz="900" dirty="0"/>
              <a:t>env MYSQL_PWD=${DB_PASSWORD} </a:t>
            </a:r>
            <a:r>
              <a:rPr kumimoji="1" lang="en-US" altLang="ja-JP" sz="900" dirty="0" err="1"/>
              <a:t>mysql</a:t>
            </a:r>
            <a:r>
              <a:rPr kumimoji="1" lang="en-US" altLang="ja-JP" sz="900" dirty="0"/>
              <a:t> -u${DB_USERNAME} ${DB_NAME} -h ${DB_HOST} &lt; "$SQL_REPLACE" 1&gt;${SQL_LOGFILE} 2&gt;&amp;1</a:t>
            </a:r>
          </a:p>
          <a:p>
            <a:r>
              <a:rPr lang="ja-JP" altLang="en-US" sz="900" dirty="0"/>
              <a:t>↓</a:t>
            </a:r>
            <a:endParaRPr lang="en-US" altLang="ja-JP" sz="900" dirty="0"/>
          </a:p>
          <a:p>
            <a:r>
              <a:rPr kumimoji="1" lang="en-US" altLang="ja-JP" sz="900" dirty="0"/>
              <a:t>env MYSQL_PWD=${DB_PASSWORD} 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mariadb</a:t>
            </a:r>
            <a:r>
              <a:rPr kumimoji="1" lang="en-US" altLang="ja-JP" sz="900" dirty="0"/>
              <a:t> -u${DB_USERNAME} ${DB_NAME} -h ${DB_HOST} &lt; "$SQL_REPLACE" 1&gt;${SQL_LOGFILE} 2&gt;&amp;1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C522FE5-1E46-E26C-B845-0E72E52D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Update</a:t>
            </a:r>
            <a:r>
              <a:rPr lang="ja-JP" altLang="en-US" dirty="0"/>
              <a:t>（</a:t>
            </a:r>
            <a:r>
              <a:rPr lang="en-US" altLang="ja-JP" dirty="0"/>
              <a:t>11/11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18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ITA </a:t>
            </a:r>
            <a:r>
              <a:rPr lang="en-US" altLang="ja-JP"/>
              <a:t>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0" y="1772770"/>
            <a:ext cx="6931866" cy="42182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en-US" altLang="ja-JP" dirty="0"/>
              <a:t>Check version</a:t>
            </a:r>
            <a:endParaRPr lang="ja-JP" altLang="en-US" dirty="0"/>
          </a:p>
          <a:p>
            <a:pPr lvl="1"/>
            <a:r>
              <a:rPr lang="en-US" altLang="ja-JP" dirty="0"/>
              <a:t>After logging into ITA, check if the version is updated in “Management console” - “Version”.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2483710" y="1905924"/>
            <a:ext cx="1944270" cy="22689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887182" y="5619662"/>
            <a:ext cx="1164468" cy="3296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01620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Removed functions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The list below contains deleted functions and what version they were deleted.</a:t>
            </a:r>
            <a:br>
              <a:rPr lang="en-US" altLang="ja-JP" dirty="0"/>
            </a:br>
            <a:r>
              <a:rPr lang="en-US" altLang="ja-JP" dirty="0"/>
              <a:t>The functions in the list below will still be there when updated, but there is no guarantee that they will function properly.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9206"/>
              </p:ext>
            </p:extLst>
          </p:nvPr>
        </p:nvGraphicFramePr>
        <p:xfrm>
          <a:off x="1691600" y="2996940"/>
          <a:ext cx="5040700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3287607087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3286387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Function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Version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0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DSC-Driver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v1.5.0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7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OpenStack-Driver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v1.6.1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Construction file management function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v1.8.0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32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About this guide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/>
              <a:t>About this guide</a:t>
            </a:r>
          </a:p>
          <a:p>
            <a:pPr lvl="1"/>
            <a:r>
              <a:rPr lang="en-US" altLang="ja-JP" dirty="0"/>
              <a:t>This document describes the procedure to update the ITA environment constructed in all-in-one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/>
              <a:t>System requirement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/>
              <a:t>About the environment of ITA to perform update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procedure in this document can be performed on ITA environment constructed in all-in-one configuration.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The version of ITA that supports version update is </a:t>
            </a:r>
            <a:r>
              <a:rPr lang="en-US" altLang="ja-JP" b="1" u="sng" dirty="0">
                <a:solidFill>
                  <a:srgbClr val="FF0000"/>
                </a:solidFill>
              </a:rPr>
              <a:t>1.4.0 or later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The environment of ITA version 1.4.0 or later can be updated by executing the procedure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 Update tool list</a:t>
            </a:r>
          </a:p>
          <a:p>
            <a:pPr lvl="1"/>
            <a:r>
              <a:rPr lang="en-US" altLang="ja-JP" dirty="0"/>
              <a:t>The following list contains tools used for updating ITA.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6108"/>
              </p:ext>
            </p:extLst>
          </p:nvPr>
        </p:nvGraphicFramePr>
        <p:xfrm>
          <a:off x="197392" y="1533850"/>
          <a:ext cx="8839228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alt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</a:t>
                      </a:r>
                      <a:r>
                        <a:rPr lang="en-US" altLang="ja-JP" sz="1050" kern="100" dirty="0">
                          <a:effectLst/>
                        </a:rPr>
                        <a:t>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Answer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Installation</a:t>
                      </a:r>
                      <a:r>
                        <a:rPr lang="en-US" altLang="ja-JP" sz="900" kern="100" baseline="0" dirty="0">
                          <a:effectLst/>
                        </a:rPr>
                        <a:t> file e</a:t>
                      </a:r>
                      <a:r>
                        <a:rPr lang="en-US" altLang="ja-JP" sz="900" kern="100" dirty="0">
                          <a:effectLst/>
                        </a:rPr>
                        <a:t>xtract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ITA</a:t>
            </a:r>
            <a:r>
              <a:rPr lang="ja-JP" altLang="en-US" dirty="0"/>
              <a:t> </a:t>
            </a:r>
            <a:r>
              <a:rPr lang="en-US" altLang="ja-JP" dirty="0"/>
              <a:t>update workflow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Version update work flow</a:t>
            </a:r>
          </a:p>
          <a:p>
            <a:pPr lvl="1"/>
            <a:r>
              <a:rPr lang="en-US" altLang="ja-JP" dirty="0"/>
              <a:t>The work flow of version update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update tool</a:t>
            </a:r>
            <a:endParaRPr kumimoji="0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Operation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Install library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(optional)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Update database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latin typeface="+mn-ea"/>
                <a:cs typeface="Times New Roman" panose="02020603050405020304" pitchFamily="18" charset="0"/>
              </a:rPr>
              <a:t>Update ITA file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Download file from </a:t>
            </a:r>
            <a:r>
              <a:rPr kumimoji="0" lang="en-US" altLang="ja-JP" sz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Back up ITA environment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2847</Words>
  <Application>Microsoft Office PowerPoint</Application>
  <PresentationFormat>画面に合わせる (4:3)</PresentationFormat>
  <Paragraphs>374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6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guide</vt:lpstr>
      <vt:lpstr>2.　System configuration</vt:lpstr>
      <vt:lpstr>2.1　System requirement</vt:lpstr>
      <vt:lpstr>3.　ITA construction procedure</vt:lpstr>
      <vt:lpstr>3.1　Preparation</vt:lpstr>
      <vt:lpstr>3.2　ITA update workflow</vt:lpstr>
      <vt:lpstr>3.3　Update（1/11）</vt:lpstr>
      <vt:lpstr>3.3 Update (2/11)</vt:lpstr>
      <vt:lpstr>3.3　Update（3/11）</vt:lpstr>
      <vt:lpstr>3.3　Update（4/11）</vt:lpstr>
      <vt:lpstr>3.3 Update (5/11)</vt:lpstr>
      <vt:lpstr>3.3　Update（6/11）</vt:lpstr>
      <vt:lpstr>3.3　Update（7/11）</vt:lpstr>
      <vt:lpstr>3.3　Update（8/11）</vt:lpstr>
      <vt:lpstr>3.3　Update（9/11）</vt:lpstr>
      <vt:lpstr>3.3　Update（10/11）</vt:lpstr>
      <vt:lpstr>3.3　Update（11/11）</vt:lpstr>
      <vt:lpstr>4.　ITA Operation check</vt:lpstr>
      <vt:lpstr>4.1　Operation check（1/2）</vt:lpstr>
      <vt:lpstr>4.1　Operation check（2/2）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2025-05-19T01:34:16Z</dcterms:modified>
</cp:coreProperties>
</file>