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27"/>
  </p:notesMasterIdLst>
  <p:handoutMasterIdLst>
    <p:handoutMasterId r:id="rId28"/>
  </p:handoutMasterIdLst>
  <p:sldIdLst>
    <p:sldId id="262" r:id="rId3"/>
    <p:sldId id="507" r:id="rId4"/>
    <p:sldId id="505" r:id="rId5"/>
    <p:sldId id="508" r:id="rId6"/>
    <p:sldId id="509" r:id="rId7"/>
    <p:sldId id="530" r:id="rId8"/>
    <p:sldId id="512" r:id="rId9"/>
    <p:sldId id="535" r:id="rId10"/>
    <p:sldId id="516" r:id="rId11"/>
    <p:sldId id="517" r:id="rId12"/>
    <p:sldId id="520" r:id="rId13"/>
    <p:sldId id="536" r:id="rId14"/>
    <p:sldId id="521" r:id="rId15"/>
    <p:sldId id="522" r:id="rId16"/>
    <p:sldId id="523" r:id="rId17"/>
    <p:sldId id="537" r:id="rId18"/>
    <p:sldId id="539" r:id="rId19"/>
    <p:sldId id="540" r:id="rId20"/>
    <p:sldId id="557" r:id="rId21"/>
    <p:sldId id="558" r:id="rId22"/>
    <p:sldId id="524" r:id="rId23"/>
    <p:sldId id="527" r:id="rId24"/>
    <p:sldId id="538" r:id="rId25"/>
    <p:sldId id="318" r:id="rId26"/>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1.　はじめに" id="{B81141D6-5160-4643-8D51-022CC5C4BDB9}">
          <p14:sldIdLst>
            <p14:sldId id="505"/>
            <p14:sldId id="508"/>
          </p14:sldIdLst>
        </p14:section>
        <p14:section name="2.　システム構成" id="{A8A060BF-92DF-4F47-AFEF-F5FA058AAEFB}">
          <p14:sldIdLst>
            <p14:sldId id="509"/>
            <p14:sldId id="530"/>
          </p14:sldIdLst>
        </p14:section>
        <p14:section name="3.　ITAバージョンアップ手順" id="{80AA9663-4D64-45AD-996E-69C03C14D297}">
          <p14:sldIdLst>
            <p14:sldId id="512"/>
            <p14:sldId id="535"/>
            <p14:sldId id="516"/>
            <p14:sldId id="517"/>
            <p14:sldId id="520"/>
            <p14:sldId id="536"/>
            <p14:sldId id="521"/>
            <p14:sldId id="522"/>
            <p14:sldId id="523"/>
            <p14:sldId id="537"/>
            <p14:sldId id="539"/>
            <p14:sldId id="540"/>
            <p14:sldId id="557"/>
            <p14:sldId id="558"/>
          </p14:sldIdLst>
        </p14:section>
        <p14:section name="4.　ITA動作確認" id="{997E25C5-536A-441F-84BA-3CB1FBC6F6F3}">
          <p14:sldIdLst>
            <p14:sldId id="524"/>
            <p14:sldId id="527"/>
            <p14:sldId id="538"/>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8EA"/>
    <a:srgbClr val="A5A6AA"/>
    <a:srgbClr val="CBCDD3"/>
    <a:srgbClr val="FFFFCC"/>
    <a:srgbClr val="336600"/>
    <a:srgbClr val="003300"/>
    <a:srgbClr val="008000"/>
    <a:srgbClr val="FF99CC"/>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25" autoAdjust="0"/>
    <p:restoredTop sz="95507" autoAdjust="0"/>
  </p:normalViewPr>
  <p:slideViewPr>
    <p:cSldViewPr>
      <p:cViewPr varScale="1">
        <p:scale>
          <a:sx n="113" d="100"/>
          <a:sy n="113" d="100"/>
        </p:scale>
        <p:origin x="1464" y="90"/>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dirty="0">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2025/5/19</a:t>
            </a:fld>
            <a:endParaRPr kumimoji="1" lang="ja-JP" altLang="en-US" dirty="0">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dirty="0">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dirty="0">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2025/5/19</a:t>
            </a:fld>
            <a:endParaRPr lang="ja-JP" altLang="en-US" dirty="0"/>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dirty="0"/>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dirty="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4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2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2025/5/19</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hyperlink" Target="https://exastro-suite.github.io/it-automation-docs/asset/Documents_ja/Exastro-ITA_%E3%82%B7%E3%82%B9%E3%83%86%E3%83%A0%E6%A7%8B%E6%88%90%EF%BC%8F%E7%92%B0%E5%A2%83%E6%A7%8B%E7%AF%89%E3%82%AC%E3%82%A4%E3%83%89_Ansible-driver%E7%B7%A8.pdf"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1.12 </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ja-JP" altLang="en-US" sz="4800" b="1" dirty="0"/>
              <a:t>バージョンアップ</a:t>
            </a:r>
            <a:endParaRPr lang="en-US" altLang="ja-JP" sz="4800" b="1" kern="0" spc="-150" dirty="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dirty="0">
                <a:solidFill>
                  <a:schemeClr val="tx2">
                    <a:lumMod val="75000"/>
                    <a:lumOff val="25000"/>
                  </a:schemeClr>
                </a:solidFill>
                <a:latin typeface="+mn-lt"/>
              </a:rPr>
              <a:t>※</a:t>
            </a:r>
            <a:r>
              <a:rPr lang="ja-JP" altLang="en-US" sz="1400" b="1" kern="0" dirty="0">
                <a:solidFill>
                  <a:schemeClr val="tx2">
                    <a:lumMod val="75000"/>
                    <a:lumOff val="25000"/>
                  </a:schemeClr>
                </a:solidFill>
                <a:latin typeface="+mn-lt"/>
              </a:rPr>
              <a:t>本書では「</a:t>
            </a:r>
            <a:r>
              <a:rPr lang="en-US" altLang="ja-JP" sz="1400" b="1" kern="0" dirty="0">
                <a:solidFill>
                  <a:schemeClr val="tx2">
                    <a:lumMod val="75000"/>
                    <a:lumOff val="25000"/>
                  </a:schemeClr>
                </a:solidFill>
                <a:latin typeface="+mn-lt"/>
              </a:rPr>
              <a:t>Exastro IT</a:t>
            </a:r>
            <a:r>
              <a:rPr lang="ja-JP" altLang="en-US" sz="1400" b="1" kern="0" dirty="0">
                <a:solidFill>
                  <a:schemeClr val="tx2">
                    <a:lumMod val="75000"/>
                    <a:lumOff val="25000"/>
                  </a:schemeClr>
                </a:solidFill>
                <a:latin typeface="+mn-lt"/>
              </a:rPr>
              <a:t> </a:t>
            </a:r>
            <a:r>
              <a:rPr lang="en-US" altLang="ja-JP" sz="1400" b="1" kern="0" dirty="0">
                <a:solidFill>
                  <a:schemeClr val="tx2">
                    <a:lumMod val="75000"/>
                    <a:lumOff val="25000"/>
                  </a:schemeClr>
                </a:solidFill>
                <a:latin typeface="+mn-lt"/>
              </a:rPr>
              <a:t>Automation</a:t>
            </a:r>
            <a:r>
              <a:rPr lang="ja-JP" altLang="en-US" sz="1400" b="1" kern="0" dirty="0">
                <a:solidFill>
                  <a:schemeClr val="tx2">
                    <a:lumMod val="75000"/>
                    <a:lumOff val="25000"/>
                  </a:schemeClr>
                </a:solidFill>
                <a:latin typeface="+mn-lt"/>
              </a:rPr>
              <a:t>」を「</a:t>
            </a:r>
            <a:r>
              <a:rPr lang="en-US" altLang="ja-JP" sz="1400" b="1" kern="0" dirty="0">
                <a:solidFill>
                  <a:schemeClr val="tx2">
                    <a:lumMod val="75000"/>
                    <a:lumOff val="25000"/>
                  </a:schemeClr>
                </a:solidFill>
                <a:latin typeface="+mn-lt"/>
              </a:rPr>
              <a:t>ITA</a:t>
            </a:r>
            <a:r>
              <a:rPr lang="ja-JP" altLang="en-US" sz="1400" b="1" kern="0" dirty="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kumimoji="1" lang="ja-JP" altLang="en-US" dirty="0"/>
              <a:t>　</a:t>
            </a:r>
            <a:r>
              <a:rPr lang="ja-JP" altLang="en-US" dirty="0"/>
              <a:t>バージョンアップ（</a:t>
            </a:r>
            <a:r>
              <a:rPr lang="en-US" altLang="ja-JP" dirty="0"/>
              <a:t>1/11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fontScale="77500" lnSpcReduction="20000"/>
          </a:bodyPr>
          <a:lstStyle/>
          <a:p>
            <a:pPr marL="0" indent="0">
              <a:buNone/>
            </a:pPr>
            <a:r>
              <a:rPr lang="en-US" altLang="ja-JP" dirty="0"/>
              <a:t>*</a:t>
            </a:r>
            <a:r>
              <a:rPr lang="ja-JP" altLang="en-US" dirty="0"/>
              <a:t>バージョンアップのユーザーは</a:t>
            </a:r>
            <a:r>
              <a:rPr lang="en-US" altLang="ja-JP" dirty="0"/>
              <a:t>root</a:t>
            </a:r>
            <a:r>
              <a:rPr lang="ja-JP" altLang="en-US" dirty="0"/>
              <a:t>ユーザーで実施すること。</a:t>
            </a:r>
            <a:endParaRPr lang="en-US" altLang="ja-JP" dirty="0"/>
          </a:p>
          <a:p>
            <a:pPr marL="0" indent="0">
              <a:buNone/>
            </a:pPr>
            <a:endParaRPr lang="en-US" altLang="ja-JP" dirty="0"/>
          </a:p>
          <a:p>
            <a:r>
              <a:rPr lang="en-US" altLang="ja-JP" dirty="0"/>
              <a:t>ITA</a:t>
            </a:r>
            <a:r>
              <a:rPr lang="ja-JP" altLang="en-US" dirty="0"/>
              <a:t>環境のバックアップ</a:t>
            </a:r>
            <a:endParaRPr lang="en-US" altLang="ja-JP" dirty="0"/>
          </a:p>
          <a:p>
            <a:pPr lvl="1"/>
            <a:r>
              <a:rPr lang="ja-JP" altLang="en-US" dirty="0"/>
              <a:t>事前に</a:t>
            </a:r>
            <a:r>
              <a:rPr lang="en-US" altLang="ja-JP" dirty="0"/>
              <a:t>ITA</a:t>
            </a:r>
            <a:r>
              <a:rPr lang="ja-JP" altLang="en-US" dirty="0"/>
              <a:t>環境のバックアップを取得してください。</a:t>
            </a:r>
            <a:br>
              <a:rPr lang="en-US" altLang="ja-JP" dirty="0"/>
            </a:br>
            <a:br>
              <a:rPr lang="en-US" altLang="ja-JP" dirty="0"/>
            </a:br>
            <a:endParaRPr lang="en-US" altLang="ja-JP" dirty="0"/>
          </a:p>
          <a:p>
            <a:r>
              <a:rPr lang="en-US" altLang="ja-JP" dirty="0" err="1"/>
              <a:t>Github</a:t>
            </a:r>
            <a:r>
              <a:rPr lang="ja-JP" altLang="en-US" dirty="0"/>
              <a:t>からの資材ダウンロード</a:t>
            </a:r>
            <a:endParaRPr lang="en-US" altLang="ja-JP" dirty="0"/>
          </a:p>
          <a:p>
            <a:pPr marL="360000" marR="0" lvl="1" indent="-180000" algn="l" defTabSz="914400" rtl="0" eaLnBrk="1" fontAlgn="base" latinLnBrk="0" hangingPunct="0">
              <a:lnSpc>
                <a:spcPct val="100000"/>
              </a:lnSpc>
              <a:spcBef>
                <a:spcPts val="500"/>
              </a:spcBef>
              <a:spcAft>
                <a:spcPct val="0"/>
              </a:spcAft>
              <a:buClr>
                <a:srgbClr val="002B62"/>
              </a:buClr>
              <a:buSzTx/>
              <a:buFont typeface="Wingdings" pitchFamily="2" charset="2"/>
              <a:buChar char="l"/>
              <a:tabLst/>
              <a:defRPr/>
            </a:pPr>
            <a:r>
              <a:rPr lang="ja-JP" altLang="en-US" dirty="0"/>
              <a:t>以下のコマンドで資材を</a:t>
            </a:r>
            <a:r>
              <a:rPr lang="en-US" altLang="ja-JP" dirty="0"/>
              <a:t>DL</a:t>
            </a:r>
            <a:r>
              <a:rPr lang="ja-JP" altLang="en-US" dirty="0"/>
              <a:t>します。</a:t>
            </a:r>
            <a:br>
              <a:rPr lang="en-US" altLang="ja-JP" dirty="0"/>
            </a:br>
            <a:br>
              <a:rPr lang="en-US" altLang="ja-JP" dirty="0"/>
            </a:br>
            <a:r>
              <a:rPr lang="en-US" altLang="ja-JP" sz="1200" dirty="0"/>
              <a:t># curl -OL https://github.com/exastro-suite/it-automation/releases/download/v</a:t>
            </a:r>
            <a:r>
              <a:rPr lang="en-US" altLang="ja-JP" sz="1200" dirty="0">
                <a:solidFill>
                  <a:srgbClr val="FF0000"/>
                </a:solidFill>
              </a:rPr>
              <a:t>x.x.x</a:t>
            </a:r>
            <a:r>
              <a:rPr lang="en-US" altLang="ja-JP" sz="1200" dirty="0"/>
              <a:t>/exastro-it-automation-</a:t>
            </a:r>
            <a:r>
              <a:rPr lang="en-US" altLang="ja-JP" sz="1200" dirty="0">
                <a:solidFill>
                  <a:srgbClr val="FF0000"/>
                </a:solidFill>
              </a:rPr>
              <a:t>x.x.x</a:t>
            </a:r>
            <a:r>
              <a:rPr lang="en-US" altLang="ja-JP" sz="1200" dirty="0"/>
              <a:t>.tar.gz</a:t>
            </a:r>
            <a:br>
              <a:rPr lang="en-US" altLang="ja-JP" sz="1300" dirty="0"/>
            </a:br>
            <a:br>
              <a:rPr kumimoji="1" lang="en-US" altLang="ja-JP" sz="1600" b="0" i="0" u="none" strike="noStrike" kern="0" cap="none" spc="0" normalizeH="0" baseline="0" noProof="0" dirty="0">
                <a:ln>
                  <a:noFill/>
                </a:ln>
                <a:solidFill>
                  <a:srgbClr val="000000"/>
                </a:solidFill>
                <a:effectLst/>
                <a:uLnTx/>
                <a:uFillTx/>
                <a:latin typeface="メイリオ"/>
                <a:ea typeface="メイリオ"/>
              </a:rPr>
            </a:br>
            <a:r>
              <a:rPr kumimoji="1" lang="en-US" altLang="ja-JP" sz="1300" b="0" i="0" u="none" strike="noStrike" kern="0" cap="none" spc="0" normalizeH="0" baseline="0" noProof="0" dirty="0">
                <a:ln>
                  <a:noFill/>
                </a:ln>
                <a:solidFill>
                  <a:srgbClr val="000000"/>
                </a:solidFill>
                <a:effectLst/>
                <a:uLnTx/>
                <a:uFillTx/>
                <a:latin typeface="メイリオ"/>
                <a:ea typeface="メイリオ"/>
              </a:rPr>
              <a:t>※v1.10.1</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以降は以下のコマンドです。</a:t>
            </a:r>
            <a:br>
              <a:rPr kumimoji="1" lang="en-US" altLang="ja-JP" sz="1100" b="0" i="0" u="none" strike="noStrike" kern="0" cap="none" spc="0" normalizeH="0" baseline="0" noProof="0" dirty="0">
                <a:ln>
                  <a:noFill/>
                </a:ln>
                <a:solidFill>
                  <a:srgbClr val="000000"/>
                </a:solidFill>
                <a:effectLst/>
                <a:uLnTx/>
                <a:uFillTx/>
                <a:latin typeface="メイリオ"/>
                <a:ea typeface="メイリオ"/>
              </a:rPr>
            </a:br>
            <a:r>
              <a:rPr kumimoji="1" lang="en-US" altLang="ja-JP" sz="1400" b="0" i="0" u="none" strike="noStrike" kern="0" cap="none" spc="0" normalizeH="0" baseline="0" noProof="0" dirty="0">
                <a:ln>
                  <a:noFill/>
                </a:ln>
                <a:solidFill>
                  <a:srgbClr val="000000"/>
                </a:solidFill>
                <a:effectLst/>
                <a:uLnTx/>
                <a:uFillTx/>
                <a:latin typeface="メイリオ"/>
                <a:ea typeface="メイリオ"/>
              </a:rPr>
              <a:t># </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curl -OL https://github.com/exastro-suite/it-automation/releases/download/v</a:t>
            </a:r>
            <a:r>
              <a:rPr kumimoji="1" lang="en-US" altLang="ja-JP" sz="1200" b="0" i="0" u="none" strike="noStrike" kern="0" cap="none" spc="0" normalizeH="0" baseline="0" noProof="0" dirty="0">
                <a:ln>
                  <a:noFill/>
                </a:ln>
                <a:solidFill>
                  <a:srgbClr val="FF0000"/>
                </a:solidFill>
                <a:effectLst/>
                <a:uLnTx/>
                <a:uFillTx/>
                <a:latin typeface="メイリオ"/>
                <a:ea typeface="メイリオ"/>
              </a:rPr>
              <a:t>x.x.x_tag</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/exastro-it-automation-</a:t>
            </a:r>
            <a:r>
              <a:rPr kumimoji="1" lang="en-US" altLang="ja-JP" sz="1200" b="0" i="0" u="none" strike="noStrike" kern="0" cap="none" spc="0" normalizeH="0" baseline="0" noProof="0" dirty="0">
                <a:ln>
                  <a:noFill/>
                </a:ln>
                <a:solidFill>
                  <a:srgbClr val="FF0000"/>
                </a:solidFill>
                <a:effectLst/>
                <a:uLnTx/>
                <a:uFillTx/>
                <a:latin typeface="メイリオ"/>
                <a:ea typeface="メイリオ"/>
              </a:rPr>
              <a:t>x.x.x</a:t>
            </a:r>
            <a:r>
              <a:rPr kumimoji="1" lang="en-US" altLang="ja-JP" sz="1200" b="0" i="0" u="none" strike="noStrike" kern="0" cap="none" spc="0" normalizeH="0" baseline="0" noProof="0" dirty="0">
                <a:ln>
                  <a:noFill/>
                </a:ln>
                <a:solidFill>
                  <a:srgbClr val="000000"/>
                </a:solidFill>
                <a:effectLst/>
                <a:uLnTx/>
                <a:uFillTx/>
                <a:latin typeface="メイリオ"/>
                <a:ea typeface="メイリオ"/>
              </a:rPr>
              <a:t>.tar.gz</a:t>
            </a:r>
            <a:br>
              <a:rPr kumimoji="1" lang="en-US" altLang="ja-JP" sz="1200" b="0" i="0" u="none" strike="noStrike" kern="0" cap="none" spc="0" normalizeH="0" baseline="0" noProof="0" dirty="0">
                <a:ln>
                  <a:noFill/>
                </a:ln>
                <a:solidFill>
                  <a:srgbClr val="000000"/>
                </a:solidFill>
                <a:effectLst/>
                <a:uLnTx/>
                <a:uFillTx/>
                <a:latin typeface="メイリオ"/>
                <a:ea typeface="メイリオ"/>
              </a:rPr>
            </a:br>
            <a:br>
              <a:rPr lang="en-US" altLang="ja-JP" dirty="0"/>
            </a:br>
            <a:r>
              <a:rPr lang="en-US" altLang="ja-JP" dirty="0"/>
              <a:t>※ curl</a:t>
            </a:r>
            <a:r>
              <a:rPr lang="ja-JP" altLang="en-US" dirty="0"/>
              <a:t>コマンドは事前にインストールしてください。</a:t>
            </a:r>
            <a:endParaRPr lang="en-US" altLang="ja-JP" dirty="0"/>
          </a:p>
          <a:p>
            <a:pPr marL="180000" lvl="1" indent="0">
              <a:buNone/>
            </a:pPr>
            <a:r>
              <a:rPr lang="ja-JP" altLang="en-US" dirty="0"/>
              <a:t>　</a:t>
            </a:r>
            <a:r>
              <a:rPr lang="en-US" altLang="ja-JP" dirty="0"/>
              <a:t>※</a:t>
            </a:r>
            <a:r>
              <a:rPr lang="ja-JP" altLang="en-US" dirty="0">
                <a:solidFill>
                  <a:srgbClr val="FF0000"/>
                </a:solidFill>
              </a:rPr>
              <a:t>バージョン</a:t>
            </a:r>
            <a:r>
              <a:rPr lang="en-US" altLang="ja-JP" dirty="0">
                <a:solidFill>
                  <a:srgbClr val="FF0000"/>
                </a:solidFill>
              </a:rPr>
              <a:t>(</a:t>
            </a:r>
            <a:r>
              <a:rPr lang="en-US" altLang="ja-JP" dirty="0" err="1">
                <a:solidFill>
                  <a:srgbClr val="FF0000"/>
                </a:solidFill>
              </a:rPr>
              <a:t>x.x.x</a:t>
            </a:r>
            <a:r>
              <a:rPr lang="en-US" altLang="ja-JP" dirty="0">
                <a:solidFill>
                  <a:srgbClr val="FF0000"/>
                </a:solidFill>
              </a:rPr>
              <a:t>)</a:t>
            </a:r>
            <a:r>
              <a:rPr lang="ja-JP" altLang="en-US" dirty="0">
                <a:solidFill>
                  <a:srgbClr val="FF0000"/>
                </a:solidFill>
              </a:rPr>
              <a:t>は適宜変更してください。</a:t>
            </a:r>
            <a:br>
              <a:rPr lang="en-US" altLang="ja-JP" dirty="0"/>
            </a:br>
            <a:endParaRPr lang="en-US" altLang="ja-JP" dirty="0"/>
          </a:p>
          <a:p>
            <a:r>
              <a:rPr lang="ja-JP" altLang="en-US" dirty="0"/>
              <a:t>資材の展開</a:t>
            </a:r>
            <a:endParaRPr lang="en-US" altLang="ja-JP" dirty="0"/>
          </a:p>
          <a:p>
            <a:pPr lvl="1"/>
            <a:r>
              <a:rPr lang="en-US" altLang="ja-JP" dirty="0"/>
              <a:t>.tar.gz</a:t>
            </a:r>
            <a:r>
              <a:rPr lang="ja-JP" altLang="en-US" dirty="0"/>
              <a:t>ファイルを解凍します。</a:t>
            </a:r>
            <a:br>
              <a:rPr lang="en-US" altLang="ja-JP" dirty="0"/>
            </a:br>
            <a:br>
              <a:rPr lang="en-US" altLang="ja-JP" dirty="0"/>
            </a:br>
            <a:r>
              <a:rPr lang="en-US" altLang="ja-JP" sz="1400" dirty="0"/>
              <a:t># tar </a:t>
            </a:r>
            <a:r>
              <a:rPr lang="en-US" altLang="ja-JP" sz="1400" dirty="0" err="1"/>
              <a:t>zxf</a:t>
            </a:r>
            <a:r>
              <a:rPr lang="ja-JP" altLang="en-US" sz="1400" dirty="0"/>
              <a:t> </a:t>
            </a:r>
            <a:r>
              <a:rPr lang="en-US" altLang="ja-JP" sz="1400" dirty="0"/>
              <a:t>exastro-it-automation-</a:t>
            </a:r>
            <a:r>
              <a:rPr lang="en-US" altLang="ja-JP" sz="1400" dirty="0">
                <a:solidFill>
                  <a:srgbClr val="FF0000"/>
                </a:solidFill>
              </a:rPr>
              <a:t>x.x.x</a:t>
            </a:r>
            <a:r>
              <a:rPr lang="en-US" altLang="ja-JP" sz="1400" dirty="0"/>
              <a:t>.tar.gz</a:t>
            </a:r>
          </a:p>
          <a:p>
            <a:pPr marL="180000" lvl="1" indent="0">
              <a:buNone/>
            </a:pPr>
            <a:endParaRPr lang="en-US" altLang="ja-JP" dirty="0"/>
          </a:p>
          <a:p>
            <a:r>
              <a:rPr lang="ja-JP" altLang="en-US" dirty="0"/>
              <a:t>ディレクトリ移動</a:t>
            </a:r>
            <a:endParaRPr lang="en-US" altLang="ja-JP" dirty="0"/>
          </a:p>
          <a:p>
            <a:pPr lvl="1"/>
            <a:r>
              <a:rPr lang="ja-JP" altLang="en-US" dirty="0"/>
              <a:t>バージョンアップ設定を行うアンサーファイルとシェルのあるディレクトリに移動します。</a:t>
            </a:r>
            <a:br>
              <a:rPr lang="en-US" altLang="ja-JP" dirty="0"/>
            </a:br>
            <a:br>
              <a:rPr lang="en-US" altLang="ja-JP" dirty="0"/>
            </a:br>
            <a:r>
              <a:rPr lang="en-US" altLang="ja-JP" sz="1400" dirty="0"/>
              <a:t># cd it-automation-</a:t>
            </a:r>
            <a:r>
              <a:rPr lang="en-US" altLang="ja-JP" sz="1400" dirty="0" err="1">
                <a:solidFill>
                  <a:srgbClr val="FF0000"/>
                </a:solidFill>
              </a:rPr>
              <a:t>x.x.x</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endParaRPr lang="en-US" altLang="ja-JP" sz="1400" dirty="0"/>
          </a:p>
          <a:p>
            <a:pPr marL="180000" lvl="1" indent="0">
              <a:buNone/>
            </a:pPr>
            <a:endParaRPr lang="en-US" altLang="ja-JP" sz="1400" dirty="0"/>
          </a:p>
          <a:p>
            <a:pPr marL="180000" lvl="1" indent="0">
              <a:buNone/>
            </a:pPr>
            <a:r>
              <a:rPr lang="ja-JP" altLang="en-US" sz="1300" b="0" i="0" dirty="0">
                <a:solidFill>
                  <a:srgbClr val="24292F"/>
                </a:solidFill>
                <a:effectLst/>
                <a:latin typeface="-apple-system"/>
              </a:rPr>
              <a:t>　</a:t>
            </a:r>
            <a:r>
              <a:rPr lang="en-US" altLang="ja-JP" sz="1300" b="0" i="0" dirty="0">
                <a:solidFill>
                  <a:srgbClr val="24292F"/>
                </a:solidFill>
                <a:effectLst/>
                <a:latin typeface="-apple-system"/>
              </a:rPr>
              <a:t>※v1.10.1 </a:t>
            </a:r>
            <a:r>
              <a:rPr lang="ja-JP" altLang="en-US" sz="1300" b="0" i="0" dirty="0">
                <a:solidFill>
                  <a:srgbClr val="24292F"/>
                </a:solidFill>
                <a:effectLst/>
                <a:latin typeface="-apple-system"/>
              </a:rPr>
              <a:t>以降は</a:t>
            </a:r>
            <a:r>
              <a:rPr kumimoji="1" lang="ja-JP" altLang="en-US" sz="1300" b="0" i="0" u="none" strike="noStrike" kern="0" cap="none" spc="0" normalizeH="0" baseline="0" noProof="0" dirty="0">
                <a:ln>
                  <a:noFill/>
                </a:ln>
                <a:solidFill>
                  <a:srgbClr val="000000"/>
                </a:solidFill>
                <a:effectLst/>
                <a:uLnTx/>
                <a:uFillTx/>
                <a:latin typeface="メイリオ"/>
                <a:ea typeface="メイリオ"/>
              </a:rPr>
              <a:t>以下のコマンドです。</a:t>
            </a:r>
            <a:br>
              <a:rPr lang="ja-JP" altLang="en-US" dirty="0"/>
            </a:br>
            <a:r>
              <a:rPr lang="ja-JP" altLang="en-US" sz="1400" b="0" i="0" dirty="0">
                <a:solidFill>
                  <a:srgbClr val="24292F"/>
                </a:solidFill>
                <a:effectLst/>
              </a:rPr>
              <a:t>　</a:t>
            </a:r>
            <a:r>
              <a:rPr lang="en-US" altLang="ja-JP" sz="1400" b="0" i="0" dirty="0">
                <a:solidFill>
                  <a:srgbClr val="24292F"/>
                </a:solidFill>
                <a:effectLst/>
              </a:rPr>
              <a:t># cd it-automation-</a:t>
            </a:r>
            <a:r>
              <a:rPr lang="en-US" altLang="ja-JP" sz="1400" b="0" i="0" dirty="0" err="1">
                <a:solidFill>
                  <a:srgbClr val="FF0000"/>
                </a:solidFill>
                <a:effectLst/>
              </a:rPr>
              <a:t>x.x.x_tag</a:t>
            </a:r>
            <a:r>
              <a:rPr lang="en-US" altLang="ja-JP" sz="1400" b="0" i="0" dirty="0">
                <a:solidFill>
                  <a:srgbClr val="24292F"/>
                </a:solidFill>
                <a:effectLst/>
              </a:rPr>
              <a:t>/</a:t>
            </a:r>
            <a:r>
              <a:rPr lang="en-US" altLang="ja-JP" sz="1400" b="0" i="0" dirty="0" err="1">
                <a:solidFill>
                  <a:srgbClr val="24292F"/>
                </a:solidFill>
                <a:effectLst/>
              </a:rPr>
              <a:t>ita_install_package</a:t>
            </a:r>
            <a:r>
              <a:rPr lang="en-US" altLang="ja-JP" sz="1400" b="0" i="0" dirty="0">
                <a:solidFill>
                  <a:srgbClr val="24292F"/>
                </a:solidFill>
                <a:effectLst/>
              </a:rPr>
              <a:t>/</a:t>
            </a:r>
            <a:r>
              <a:rPr lang="en-US" altLang="ja-JP" sz="1400" b="0" i="0" dirty="0" err="1">
                <a:solidFill>
                  <a:srgbClr val="24292F"/>
                </a:solidFill>
                <a:effectLst/>
              </a:rPr>
              <a:t>install_scripts</a:t>
            </a:r>
            <a:endParaRPr lang="en-US" altLang="ja-JP" dirty="0"/>
          </a:p>
        </p:txBody>
      </p:sp>
    </p:spTree>
    <p:extLst>
      <p:ext uri="{BB962C8B-B14F-4D97-AF65-F5344CB8AC3E}">
        <p14:creationId xmlns:p14="http://schemas.microsoft.com/office/powerpoint/2010/main" val="143796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2/11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a:t>
            </a:r>
            <a:r>
              <a:rPr lang="en-US" altLang="ja-JP" kern="100" dirty="0"/>
              <a:t>ita</a:t>
            </a:r>
            <a:r>
              <a:rPr lang="en-US" altLang="ja-JP" dirty="0"/>
              <a:t>_answers.txt)</a:t>
            </a:r>
            <a:r>
              <a:rPr lang="ja-JP" altLang="en-US" dirty="0"/>
              <a:t>を編集</a:t>
            </a:r>
            <a:endParaRPr lang="en-US" altLang="ja-JP" dirty="0"/>
          </a:p>
          <a:p>
            <a:pPr lvl="1"/>
            <a:r>
              <a:rPr lang="en-US" altLang="ja-JP" dirty="0"/>
              <a:t>ITA</a:t>
            </a:r>
            <a:r>
              <a:rPr lang="ja-JP" altLang="en-US" dirty="0"/>
              <a:t>のバージョンアップ設定を行うアンサーファイルを事前に作成してください。</a:t>
            </a:r>
          </a:p>
          <a:p>
            <a:pPr lvl="1"/>
            <a:r>
              <a:rPr lang="ja-JP" altLang="en-US" dirty="0"/>
              <a:t>バージョンアップを行う際、ライブラリのインストールを行う場合は「</a:t>
            </a:r>
            <a:r>
              <a:rPr lang="en-US" altLang="ja-JP" dirty="0" err="1"/>
              <a:t>install_mode</a:t>
            </a:r>
            <a:r>
              <a:rPr lang="ja-JP" altLang="en-US" dirty="0"/>
              <a:t>」の値を「</a:t>
            </a:r>
            <a:r>
              <a:rPr lang="en-US" altLang="ja-JP" dirty="0" err="1"/>
              <a:t>Versionup_All</a:t>
            </a:r>
            <a:r>
              <a:rPr lang="ja-JP" altLang="en-US" dirty="0"/>
              <a:t>」に、ライブラリのインストールを行わない場合は「</a:t>
            </a:r>
            <a:r>
              <a:rPr lang="en-US" altLang="ja-JP" dirty="0" err="1"/>
              <a:t>Versionup_ITA</a:t>
            </a:r>
            <a:r>
              <a:rPr lang="ja-JP" altLang="en-US" dirty="0"/>
              <a:t>」にしてください。</a:t>
            </a:r>
            <a:endParaRPr lang="en-US" altLang="ja-JP" dirty="0"/>
          </a:p>
          <a:p>
            <a:pPr lvl="1"/>
            <a:r>
              <a:rPr lang="ja-JP" altLang="en-US" dirty="0"/>
              <a:t>バージョンアップに使用する項目は「</a:t>
            </a:r>
            <a:r>
              <a:rPr lang="en-US" altLang="ja-JP" dirty="0" err="1"/>
              <a:t>install_mode</a:t>
            </a:r>
            <a:r>
              <a:rPr lang="ja-JP" altLang="en-US" dirty="0"/>
              <a:t>」と「</a:t>
            </a:r>
            <a:r>
              <a:rPr lang="en-US" altLang="ja-JP" kern="100" dirty="0" err="1"/>
              <a:t>ita_directory</a:t>
            </a:r>
            <a:r>
              <a:rPr lang="ja-JP" altLang="en-US" kern="1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kern="100" dirty="0">
                <a:latin typeface="+mn-ea"/>
                <a:cs typeface="Times New Roman" panose="02020603050405020304" pitchFamily="18" charset="0"/>
              </a:rPr>
              <a:t>になります。　</a:t>
            </a:r>
            <a:r>
              <a:rPr lang="ja-JP" altLang="en-US" dirty="0"/>
              <a:t>その他の項目は使用いたしません。</a:t>
            </a:r>
            <a:br>
              <a:rPr lang="en-US" altLang="ja-JP" dirty="0"/>
            </a:br>
            <a:endParaRPr lang="en-US" altLang="ja-JP" dirty="0"/>
          </a:p>
          <a:p>
            <a:endParaRPr lang="en-US" altLang="ja-JP" dirty="0"/>
          </a:p>
          <a:p>
            <a:pPr lvl="1"/>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257794149"/>
              </p:ext>
            </p:extLst>
          </p:nvPr>
        </p:nvGraphicFramePr>
        <p:xfrm>
          <a:off x="538952" y="2845207"/>
          <a:ext cx="8065121" cy="3590838"/>
        </p:xfrm>
        <a:graphic>
          <a:graphicData uri="http://schemas.openxmlformats.org/drawingml/2006/table">
            <a:tbl>
              <a:tblPr firstRow="1" firstCol="1" bandRow="1">
                <a:tableStyleId>{5C22544A-7EE6-4342-B048-85BDC9FD1C3A}</a:tableStyleId>
              </a:tblPr>
              <a:tblGrid>
                <a:gridCol w="1440200">
                  <a:extLst>
                    <a:ext uri="{9D8B030D-6E8A-4147-A177-3AD203B41FA5}">
                      <a16:colId xmlns:a16="http://schemas.microsoft.com/office/drawing/2014/main" val="20000"/>
                    </a:ext>
                  </a:extLst>
                </a:gridCol>
                <a:gridCol w="648090">
                  <a:extLst>
                    <a:ext uri="{9D8B030D-6E8A-4147-A177-3AD203B41FA5}">
                      <a16:colId xmlns:a16="http://schemas.microsoft.com/office/drawing/2014/main" val="20001"/>
                    </a:ext>
                  </a:extLst>
                </a:gridCol>
                <a:gridCol w="1296180">
                  <a:extLst>
                    <a:ext uri="{9D8B030D-6E8A-4147-A177-3AD203B41FA5}">
                      <a16:colId xmlns:a16="http://schemas.microsoft.com/office/drawing/2014/main" val="20002"/>
                    </a:ext>
                  </a:extLst>
                </a:gridCol>
                <a:gridCol w="4680651">
                  <a:extLst>
                    <a:ext uri="{9D8B030D-6E8A-4147-A177-3AD203B41FA5}">
                      <a16:colId xmlns:a16="http://schemas.microsoft.com/office/drawing/2014/main" val="20003"/>
                    </a:ext>
                  </a:extLst>
                </a:gridCol>
              </a:tblGrid>
              <a:tr h="331911">
                <a:tc>
                  <a:txBody>
                    <a:bodyPr/>
                    <a:lstStyle/>
                    <a:p>
                      <a:pPr algn="ctr">
                        <a:spcAft>
                          <a:spcPts val="0"/>
                        </a:spcAft>
                      </a:pPr>
                      <a:r>
                        <a:rPr lang="ja-JP" sz="1100" kern="100" dirty="0">
                          <a:effectLst/>
                        </a:rPr>
                        <a:t>種目</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必須</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初期値</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spcAft>
                          <a:spcPts val="0"/>
                        </a:spcAft>
                      </a:pPr>
                      <a:r>
                        <a:rPr lang="ja-JP" sz="1100" kern="100" dirty="0">
                          <a:effectLst/>
                        </a:rPr>
                        <a:t>説明</a:t>
                      </a:r>
                      <a:endParaRPr lang="ja-JP" sz="11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extLst>
                  <a:ext uri="{0D108BD9-81ED-4DB2-BD59-A6C34878D82A}">
                    <a16:rowId xmlns:a16="http://schemas.microsoft.com/office/drawing/2014/main" val="10000"/>
                  </a:ext>
                </a:extLst>
              </a:tr>
              <a:tr h="841678">
                <a:tc>
                  <a:txBody>
                    <a:bodyPr/>
                    <a:lstStyle/>
                    <a:p>
                      <a:pPr algn="just">
                        <a:lnSpc>
                          <a:spcPct val="150000"/>
                        </a:lnSpc>
                        <a:spcAft>
                          <a:spcPts val="0"/>
                        </a:spcAft>
                      </a:pPr>
                      <a:r>
                        <a:rPr lang="en-US" sz="1000" kern="100" dirty="0">
                          <a:effectLst/>
                        </a:rPr>
                        <a:t>install_mode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altLang="ja-JP" sz="1000" kern="100" dirty="0">
                          <a:effectLst/>
                        </a:rPr>
                        <a:t>○</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Install</a:t>
                      </a:r>
                      <a:r>
                        <a:rPr lang="en-US" altLang="ja-JP" sz="1000" kern="100" dirty="0" err="1">
                          <a:effectLst/>
                        </a:rPr>
                        <a:t>_Online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00000"/>
                        </a:lnSpc>
                        <a:spcAft>
                          <a:spcPts val="0"/>
                        </a:spcAft>
                      </a:pPr>
                      <a:r>
                        <a:rPr lang="ja-JP" sz="1000" kern="100" dirty="0">
                          <a:effectLst/>
                        </a:rPr>
                        <a:t>インストールモードの設定</a:t>
                      </a:r>
                    </a:p>
                    <a:p>
                      <a:pPr algn="just">
                        <a:lnSpc>
                          <a:spcPct val="100000"/>
                        </a:lnSpc>
                        <a:spcAft>
                          <a:spcPts val="0"/>
                        </a:spcAft>
                      </a:pPr>
                      <a:r>
                        <a:rPr lang="ja-JP" altLang="en-US" sz="800" kern="100" dirty="0">
                          <a:effectLst/>
                        </a:rPr>
                        <a:t>・</a:t>
                      </a:r>
                      <a:r>
                        <a:rPr lang="en-US" altLang="ja-JP" sz="800" kern="100" dirty="0" err="1">
                          <a:effectLst/>
                        </a:rPr>
                        <a:t>Install_Online</a:t>
                      </a:r>
                      <a:r>
                        <a:rPr lang="ja-JP" altLang="en-US" sz="800" kern="100" dirty="0">
                          <a:effectLst/>
                        </a:rPr>
                        <a:t>：オンラインインストール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Install_Offline</a:t>
                      </a:r>
                      <a:r>
                        <a:rPr lang="ja-JP" altLang="en-US" sz="800" kern="100" dirty="0">
                          <a:effectLst/>
                        </a:rPr>
                        <a:t>：オフラインインストール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Gather_Library</a:t>
                      </a:r>
                      <a:r>
                        <a:rPr lang="ja-JP" altLang="en-US" sz="800" kern="100" dirty="0">
                          <a:effectLst/>
                        </a:rPr>
                        <a:t>：ライブラリ収集</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Install_ITA</a:t>
                      </a:r>
                      <a:r>
                        <a:rPr lang="ja-JP" altLang="en-US" sz="800" kern="100" dirty="0">
                          <a:effectLst/>
                        </a:rPr>
                        <a:t>：</a:t>
                      </a:r>
                      <a:r>
                        <a:rPr lang="en-US" altLang="ja-JP" sz="800" kern="100" dirty="0">
                          <a:effectLst/>
                        </a:rPr>
                        <a:t>ITA</a:t>
                      </a:r>
                      <a:r>
                        <a:rPr lang="ja-JP" altLang="en-US" sz="800" kern="100" dirty="0">
                          <a:effectLst/>
                        </a:rPr>
                        <a:t>本体のインストール</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Versionup_All</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本体のバージョンアップ（ライブラリのインストールあり）</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err="1">
                          <a:effectLst/>
                        </a:rPr>
                        <a:t>Versionup_ITA</a:t>
                      </a:r>
                      <a:r>
                        <a:rPr lang="ja-JP" altLang="en-US" sz="800" kern="100" dirty="0">
                          <a:effectLst/>
                        </a:rPr>
                        <a:t>：</a:t>
                      </a:r>
                      <a:r>
                        <a:rPr lang="en-US" altLang="ja-JP" sz="800" kern="100" dirty="0">
                          <a:effectLst/>
                        </a:rPr>
                        <a:t>ITA</a:t>
                      </a:r>
                      <a:r>
                        <a:rPr lang="ja-JP" altLang="en-US" sz="800" kern="100" dirty="0">
                          <a:effectLst/>
                        </a:rPr>
                        <a:t>本体のバージョンアップ（ライブラリのインストールなし）</a:t>
                      </a:r>
                      <a:endParaRPr lang="en-US" altLang="ja-JP" sz="800" kern="100" dirty="0">
                        <a:effectLst/>
                      </a:endParaRPr>
                    </a:p>
                    <a:p>
                      <a:pPr algn="just">
                        <a:lnSpc>
                          <a:spcPct val="100000"/>
                        </a:lnSpc>
                        <a:spcAft>
                          <a:spcPts val="0"/>
                        </a:spcAft>
                      </a:pPr>
                      <a:r>
                        <a:rPr lang="ja-JP" altLang="en-US" sz="800" kern="100" dirty="0">
                          <a:effectLst/>
                        </a:rPr>
                        <a:t>・</a:t>
                      </a:r>
                      <a:r>
                        <a:rPr lang="en-US" altLang="ja-JP" sz="800" kern="100" dirty="0">
                          <a:effectLst/>
                        </a:rPr>
                        <a:t>Uninstall</a:t>
                      </a:r>
                      <a:r>
                        <a:rPr lang="ja-JP" altLang="en-US" sz="800" kern="100" dirty="0">
                          <a:effectLst/>
                        </a:rPr>
                        <a:t>：</a:t>
                      </a:r>
                      <a:r>
                        <a:rPr lang="en-US" altLang="ja-JP" sz="800" kern="100" dirty="0">
                          <a:effectLst/>
                        </a:rPr>
                        <a:t>ITA</a:t>
                      </a:r>
                      <a:r>
                        <a:rPr lang="ja-JP" altLang="en-US" sz="800" kern="100" dirty="0">
                          <a:effectLst/>
                        </a:rPr>
                        <a:t>本体のアンインストール</a:t>
                      </a:r>
                      <a:endParaRPr lang="ja-JP" altLang="ja-JP" sz="800" kern="100" dirty="0">
                        <a:effectLst/>
                      </a:endParaRPr>
                    </a:p>
                  </a:txBody>
                  <a:tcPr marL="68495" marR="68495" marT="0" marB="0" anchor="ctr">
                    <a:solidFill>
                      <a:srgbClr val="CBCDD3"/>
                    </a:solidFill>
                  </a:tcPr>
                </a:tc>
                <a:extLst>
                  <a:ext uri="{0D108BD9-81ED-4DB2-BD59-A6C34878D82A}">
                    <a16:rowId xmlns:a16="http://schemas.microsoft.com/office/drawing/2014/main" val="10001"/>
                  </a:ext>
                </a:extLst>
              </a:tr>
              <a:tr h="444281">
                <a:tc>
                  <a:txBody>
                    <a:bodyPr/>
                    <a:lstStyle/>
                    <a:p>
                      <a:pPr algn="just">
                        <a:lnSpc>
                          <a:spcPct val="150000"/>
                        </a:lnSpc>
                        <a:spcAft>
                          <a:spcPts val="0"/>
                        </a:spcAft>
                      </a:pPr>
                      <a:r>
                        <a:rPr lang="en-US" sz="1000" kern="100" dirty="0">
                          <a:effectLst/>
                        </a:rPr>
                        <a:t>ita_directory</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en-US" sz="10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altLang="ja-JP" sz="1000" kern="100" dirty="0">
                          <a:effectLst/>
                        </a:rPr>
                        <a:t>/</a:t>
                      </a:r>
                      <a:r>
                        <a:rPr lang="en-US" altLang="ja-JP" sz="1000" kern="100" dirty="0" err="1">
                          <a:effectLst/>
                        </a:rPr>
                        <a:t>exastro</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a:lnSpc>
                          <a:spcPct val="100000"/>
                        </a:lnSpc>
                        <a:spcAft>
                          <a:spcPts val="0"/>
                        </a:spcAft>
                      </a:pPr>
                      <a:r>
                        <a:rPr lang="ja-JP" sz="1000" kern="100" dirty="0">
                          <a:effectLst/>
                        </a:rPr>
                        <a:t>インストールディレクトリ</a:t>
                      </a:r>
                    </a:p>
                    <a:p>
                      <a:pPr algn="just">
                        <a:lnSpc>
                          <a:spcPct val="100000"/>
                        </a:lnSpc>
                        <a:spcAft>
                          <a:spcPts val="0"/>
                        </a:spcAft>
                      </a:pPr>
                      <a:r>
                        <a:rPr lang="en-US" sz="1000" kern="100" dirty="0">
                          <a:effectLst/>
                        </a:rPr>
                        <a:t>ITA</a:t>
                      </a:r>
                      <a:r>
                        <a:rPr lang="ja-JP" sz="1000" kern="100" dirty="0">
                          <a:effectLst/>
                        </a:rPr>
                        <a:t>をインストールするディレクトリを絶対パスで指定してください。</a:t>
                      </a:r>
                      <a:endParaRPr lang="en-US" altLang="ja-JP" sz="1000" kern="100" dirty="0">
                        <a:effectLst/>
                      </a:endParaRPr>
                    </a:p>
                    <a:p>
                      <a:pPr algn="just">
                        <a:lnSpc>
                          <a:spcPct val="100000"/>
                        </a:lnSpc>
                        <a:spcAft>
                          <a:spcPts val="0"/>
                        </a:spcAft>
                      </a:pPr>
                      <a:r>
                        <a:rPr lang="ja-JP" altLang="en-US" sz="1000" kern="100" dirty="0">
                          <a:effectLst/>
                        </a:rPr>
                        <a:t>全ユーザーが参照可能なディレクトリを指定してください。</a:t>
                      </a:r>
                      <a:endParaRPr lang="ja-JP" sz="1000" kern="100" dirty="0">
                        <a:effectLst/>
                      </a:endParaRPr>
                    </a:p>
                    <a:p>
                      <a:pPr algn="just">
                        <a:lnSpc>
                          <a:spcPct val="100000"/>
                        </a:lnSpc>
                        <a:spcAft>
                          <a:spcPts val="0"/>
                        </a:spcAft>
                      </a:pPr>
                      <a:r>
                        <a:rPr lang="ja-JP" sz="1000" kern="100" dirty="0">
                          <a:effectLst/>
                        </a:rPr>
                        <a:t>ディレクトリが無い場合作成されます。</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2"/>
                  </a:ext>
                </a:extLst>
              </a:tr>
              <a:tr h="222140">
                <a:tc>
                  <a:txBody>
                    <a:bodyPr/>
                    <a:lstStyle/>
                    <a:p>
                      <a:pPr algn="just">
                        <a:lnSpc>
                          <a:spcPct val="150000"/>
                        </a:lnSpc>
                        <a:spcAft>
                          <a:spcPts val="0"/>
                        </a:spcAft>
                      </a:pPr>
                      <a:r>
                        <a:rPr lang="en-US" sz="1000" kern="100" dirty="0">
                          <a:effectLst/>
                        </a:rPr>
                        <a:t>ita_language</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err="1">
                          <a:effectLst/>
                          <a:latin typeface="+mn-lt"/>
                          <a:ea typeface="+mn-ea"/>
                          <a:cs typeface="+mn-cs"/>
                        </a:rPr>
                        <a:t>ー</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sz="1000" kern="100" dirty="0" err="1">
                          <a:effectLst/>
                        </a:rPr>
                        <a:t>Ja_JP</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just">
                        <a:lnSpc>
                          <a:spcPct val="150000"/>
                        </a:lnSpc>
                        <a:spcAft>
                          <a:spcPts val="0"/>
                        </a:spcAft>
                      </a:pPr>
                      <a:r>
                        <a:rPr lang="en-US" sz="1000" kern="100" dirty="0">
                          <a:effectLst/>
                        </a:rPr>
                        <a:t>ITA</a:t>
                      </a:r>
                      <a:r>
                        <a:rPr lang="ja-JP" sz="1000" kern="100" dirty="0">
                          <a:effectLst/>
                        </a:rPr>
                        <a:t>画面表示の言語</a:t>
                      </a:r>
                      <a:r>
                        <a:rPr lang="ja-JP" sz="800" kern="100" dirty="0">
                          <a:effectLst/>
                        </a:rPr>
                        <a:t>（日本語（</a:t>
                      </a:r>
                      <a:r>
                        <a:rPr lang="en-US" sz="800" kern="100" dirty="0">
                          <a:effectLst/>
                        </a:rPr>
                        <a:t>ja_JP</a:t>
                      </a:r>
                      <a:r>
                        <a:rPr lang="ja-JP" sz="800" kern="100" dirty="0">
                          <a:effectLst/>
                        </a:rPr>
                        <a:t>）／英語（</a:t>
                      </a:r>
                      <a:r>
                        <a:rPr lang="en-US" sz="800" kern="100" dirty="0">
                          <a:effectLst/>
                        </a:rPr>
                        <a:t>en_US</a:t>
                      </a:r>
                      <a:r>
                        <a:rPr lang="ja-JP" sz="800" kern="100" dirty="0">
                          <a:effectLst/>
                        </a:rPr>
                        <a:t>））</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03"/>
                  </a:ext>
                </a:extLst>
              </a:tr>
              <a:tr h="236442">
                <a:tc>
                  <a:txBody>
                    <a:bodyPr/>
                    <a:lstStyle/>
                    <a:p>
                      <a:pPr algn="just">
                        <a:lnSpc>
                          <a:spcPct val="150000"/>
                        </a:lnSpc>
                        <a:spcAft>
                          <a:spcPts val="0"/>
                        </a:spcAft>
                      </a:pPr>
                      <a:r>
                        <a:rPr lang="en-US" sz="1000" kern="100" dirty="0">
                          <a:effectLst/>
                        </a:rPr>
                        <a:t>ita_os</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002B62"/>
                    </a:solidFill>
                  </a:tcPr>
                </a:tc>
                <a:tc>
                  <a:txBody>
                    <a:bodyPr/>
                    <a:lstStyle/>
                    <a:p>
                      <a:pPr algn="ctr">
                        <a:lnSpc>
                          <a:spcPct val="150000"/>
                        </a:lnSpc>
                        <a:spcAft>
                          <a:spcPts val="0"/>
                        </a:spcAft>
                      </a:pPr>
                      <a:r>
                        <a:rPr lang="ja-JP" altLang="en-US" sz="1000" kern="100" dirty="0" err="1">
                          <a:effectLst/>
                          <a:latin typeface="+mn-lt"/>
                          <a:ea typeface="+mn-ea"/>
                          <a:cs typeface="+mn-cs"/>
                        </a:rPr>
                        <a:t>ー</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ctr">
                        <a:lnSpc>
                          <a:spcPct val="150000"/>
                        </a:lnSpc>
                        <a:spcAft>
                          <a:spcPts val="0"/>
                        </a:spcAft>
                      </a:pPr>
                      <a:r>
                        <a:rPr lang="en-US" sz="1000" kern="100" dirty="0">
                          <a:effectLst/>
                        </a:rPr>
                        <a:t>RHEL7</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tc>
                  <a:txBody>
                    <a:bodyPr/>
                    <a:lstStyle/>
                    <a:p>
                      <a:pPr algn="just" latinLnBrk="1">
                        <a:lnSpc>
                          <a:spcPct val="150000"/>
                        </a:lnSpc>
                        <a:spcAft>
                          <a:spcPts val="0"/>
                        </a:spcAft>
                      </a:pPr>
                      <a:r>
                        <a:rPr lang="en-US" sz="1000" kern="100" dirty="0">
                          <a:effectLst/>
                        </a:rPr>
                        <a:t>ITA</a:t>
                      </a:r>
                      <a:r>
                        <a:rPr lang="ja-JP" sz="1000" kern="100" dirty="0">
                          <a:effectLst/>
                        </a:rPr>
                        <a:t>の</a:t>
                      </a:r>
                      <a:r>
                        <a:rPr lang="en-US" sz="1000" kern="100" dirty="0">
                          <a:effectLst/>
                        </a:rPr>
                        <a:t>OS</a:t>
                      </a:r>
                      <a:r>
                        <a:rPr lang="en-US" sz="800" kern="100" dirty="0">
                          <a:effectLst/>
                        </a:rPr>
                        <a:t>(RHEL7 </a:t>
                      </a:r>
                      <a:r>
                        <a:rPr lang="ja-JP" sz="800" kern="100" dirty="0">
                          <a:effectLst/>
                        </a:rPr>
                        <a:t>系の場合は</a:t>
                      </a:r>
                      <a:r>
                        <a:rPr lang="en-US" sz="800" kern="100" dirty="0">
                          <a:effectLst/>
                        </a:rPr>
                        <a:t>(RHEL7)/ RHEL8 </a:t>
                      </a:r>
                      <a:r>
                        <a:rPr lang="ja-JP" sz="800" kern="100" dirty="0">
                          <a:effectLst/>
                        </a:rPr>
                        <a:t>系の場合は</a:t>
                      </a:r>
                      <a:r>
                        <a:rPr lang="en-US" sz="800" kern="100" dirty="0">
                          <a:effectLst/>
                        </a:rPr>
                        <a:t>(RHEL8))</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E7E8EA"/>
                    </a:solidFill>
                  </a:tcPr>
                </a:tc>
                <a:extLst>
                  <a:ext uri="{0D108BD9-81ED-4DB2-BD59-A6C34878D82A}">
                    <a16:rowId xmlns:a16="http://schemas.microsoft.com/office/drawing/2014/main" val="10004"/>
                  </a:ext>
                </a:extLst>
              </a:tr>
              <a:tr h="222140">
                <a:tc>
                  <a:txBody>
                    <a:bodyPr/>
                    <a:lstStyle/>
                    <a:p>
                      <a:pPr algn="just">
                        <a:lnSpc>
                          <a:spcPct val="150000"/>
                        </a:lnSpc>
                        <a:spcAft>
                          <a:spcPts val="0"/>
                        </a:spcAft>
                      </a:pPr>
                      <a:r>
                        <a:rPr lang="en-US" altLang="ja-JP" sz="1000" kern="100" dirty="0" err="1">
                          <a:effectLst/>
                          <a:latin typeface="+mn-ea"/>
                          <a:ea typeface="+mn-ea"/>
                          <a:cs typeface="Times New Roman" panose="02020603050405020304" pitchFamily="18" charset="0"/>
                        </a:rPr>
                        <a:t>ita_domain</a:t>
                      </a:r>
                      <a:endParaRPr 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algn="ctr">
                        <a:lnSpc>
                          <a:spcPct val="150000"/>
                        </a:lnSpc>
                        <a:spcAft>
                          <a:spcPts val="0"/>
                        </a:spcAft>
                      </a:pPr>
                      <a:r>
                        <a:rPr lang="en-US" altLang="ja-JP" sz="900" kern="100" dirty="0" err="1">
                          <a:effectLst/>
                          <a:latin typeface="+mn-lt"/>
                          <a:ea typeface="ＭＳ 明朝" panose="02020609040205080304" pitchFamily="17" charset="-128"/>
                          <a:cs typeface="Times New Roman" panose="02020603050405020304" pitchFamily="18" charset="0"/>
                        </a:rPr>
                        <a:t>exastro</a:t>
                      </a:r>
                      <a:r>
                        <a:rPr lang="en-US" altLang="ja-JP" sz="900" kern="100" dirty="0">
                          <a:effectLst/>
                          <a:latin typeface="+mn-lt"/>
                          <a:ea typeface="ＭＳ 明朝" panose="02020609040205080304" pitchFamily="17" charset="-128"/>
                          <a:cs typeface="Times New Roman" panose="02020603050405020304" pitchFamily="18" charset="0"/>
                        </a:rPr>
                        <a:t>-it-</a:t>
                      </a:r>
                      <a:r>
                        <a:rPr lang="en-US" altLang="ja-JP" sz="900" kern="100" dirty="0" err="1">
                          <a:effectLst/>
                          <a:latin typeface="+mn-lt"/>
                          <a:ea typeface="ＭＳ 明朝" panose="02020609040205080304" pitchFamily="17" charset="-128"/>
                          <a:cs typeface="Times New Roman" panose="02020603050405020304" pitchFamily="18" charset="0"/>
                        </a:rPr>
                        <a:t>automation.local</a:t>
                      </a:r>
                      <a:endParaRPr lang="ja-JP" sz="900" kern="100" dirty="0">
                        <a:effectLst/>
                        <a:latin typeface="+mn-lt"/>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a:effectLst/>
                          <a:latin typeface="+mn-ea"/>
                          <a:ea typeface="+mn-ea"/>
                          <a:cs typeface="Times New Roman" panose="02020603050405020304" pitchFamily="18" charset="0"/>
                        </a:rPr>
                        <a:t>ITA</a:t>
                      </a:r>
                      <a:r>
                        <a:rPr lang="ja-JP" altLang="en-US" sz="1000" kern="100" dirty="0">
                          <a:effectLst/>
                          <a:latin typeface="+mn-ea"/>
                          <a:ea typeface="+mn-ea"/>
                          <a:cs typeface="Times New Roman" panose="02020603050405020304" pitchFamily="18" charset="0"/>
                        </a:rPr>
                        <a:t>のドメイン名の指定</a:t>
                      </a:r>
                      <a:r>
                        <a:rPr lang="ja-JP" altLang="en-US" sz="900" kern="100" dirty="0">
                          <a:effectLst/>
                          <a:latin typeface="+mn-ea"/>
                          <a:ea typeface="+mn-ea"/>
                          <a:cs typeface="Times New Roman" panose="02020603050405020304" pitchFamily="18" charset="0"/>
                        </a:rPr>
                        <a:t>（</a:t>
                      </a:r>
                      <a:r>
                        <a:rPr lang="en-US" altLang="ja-JP" sz="900" kern="100" dirty="0">
                          <a:effectLst/>
                          <a:latin typeface="+mn-ea"/>
                          <a:ea typeface="+mn-ea"/>
                          <a:cs typeface="Times New Roman" panose="02020603050405020304" pitchFamily="18" charset="0"/>
                        </a:rPr>
                        <a:t>ITA</a:t>
                      </a:r>
                      <a:r>
                        <a:rPr lang="ja-JP" altLang="en-US" sz="900" kern="100" dirty="0">
                          <a:effectLst/>
                          <a:latin typeface="+mn-ea"/>
                          <a:ea typeface="+mn-ea"/>
                          <a:cs typeface="Times New Roman" panose="02020603050405020304" pitchFamily="18" charset="0"/>
                        </a:rPr>
                        <a:t>インストーラーが自己証明書を作成する時はこちらの値を使用）</a:t>
                      </a:r>
                      <a:endParaRPr lang="ja-JP" altLang="ja-JP" sz="900" kern="100" dirty="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513589414"/>
                  </a:ext>
                </a:extLst>
              </a:tr>
              <a:tr h="42062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err="1">
                          <a:effectLst/>
                          <a:latin typeface="+mn-ea"/>
                          <a:ea typeface="+mn-ea"/>
                          <a:cs typeface="Times New Roman" panose="02020603050405020304" pitchFamily="18" charset="0"/>
                        </a:rPr>
                        <a:t>certificate_path</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ユーザ指定の</a:t>
                      </a:r>
                      <a:r>
                        <a:rPr lang="en-US" altLang="ja-JP" sz="1000" kern="100" dirty="0">
                          <a:effectLst/>
                          <a:latin typeface="+mn-ea"/>
                          <a:ea typeface="+mn-ea"/>
                          <a:cs typeface="Times New Roman" panose="02020603050405020304" pitchFamily="18" charset="0"/>
                        </a:rPr>
                        <a:t>SSL</a:t>
                      </a:r>
                      <a:r>
                        <a:rPr lang="ja-JP" altLang="en-US" sz="1000" kern="100" dirty="0">
                          <a:effectLst/>
                          <a:latin typeface="+mn-ea"/>
                          <a:ea typeface="+mn-ea"/>
                          <a:cs typeface="Times New Roman" panose="02020603050405020304" pitchFamily="18" charset="0"/>
                        </a:rPr>
                        <a:t>サーバ証明書に使用するファイルのファイルパスを指定</a:t>
                      </a:r>
                      <a:endParaRPr lang="en-US" altLang="ja-JP" sz="1000" kern="100" dirty="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（ユーザ指定の</a:t>
                      </a:r>
                      <a:r>
                        <a:rPr lang="en-US" altLang="ja-JP" sz="900" kern="100" dirty="0">
                          <a:effectLst/>
                          <a:latin typeface="+mn-ea"/>
                          <a:ea typeface="+mn-ea"/>
                          <a:cs typeface="Times New Roman" panose="02020603050405020304" pitchFamily="18" charset="0"/>
                        </a:rPr>
                        <a:t>SSL</a:t>
                      </a:r>
                      <a:r>
                        <a:rPr lang="ja-JP" altLang="en-US" sz="900" kern="100" dirty="0">
                          <a:effectLst/>
                          <a:latin typeface="+mn-ea"/>
                          <a:ea typeface="+mn-ea"/>
                          <a:cs typeface="Times New Roman" panose="02020603050405020304" pitchFamily="18" charset="0"/>
                        </a:rPr>
                        <a:t>証明書使用時のみ入力。絶対パスで指定してください。）</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10015"/>
                  </a:ext>
                </a:extLst>
              </a:tr>
              <a:tr h="347090">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altLang="ja-JP" sz="1000" kern="100" dirty="0" err="1">
                          <a:effectLst/>
                          <a:latin typeface="+mn-ea"/>
                          <a:ea typeface="+mn-ea"/>
                          <a:cs typeface="Times New Roman" panose="02020603050405020304" pitchFamily="18" charset="0"/>
                        </a:rPr>
                        <a:t>private_key_path</a:t>
                      </a:r>
                      <a:endParaRPr lang="ja-JP" altLang="ja-JP" sz="1000" kern="100" dirty="0">
                        <a:effectLst/>
                        <a:latin typeface="+mn-ea"/>
                        <a:ea typeface="+mn-ea"/>
                        <a:cs typeface="Times New Roman" panose="02020603050405020304" pitchFamily="18" charset="0"/>
                      </a:endParaRPr>
                    </a:p>
                  </a:txBody>
                  <a:tcPr marL="68495" marR="68495" marT="0" marB="0" anchor="ctr">
                    <a:solidFill>
                      <a:srgbClr val="002B62"/>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ja-JP" altLang="en-US" sz="1000" kern="100" dirty="0" err="1">
                          <a:effectLst/>
                          <a:latin typeface="+mn-lt"/>
                          <a:ea typeface="+mn-ea"/>
                          <a:cs typeface="+mn-cs"/>
                        </a:rPr>
                        <a:t>ー</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495" marR="68495" marT="0" marB="0" anchor="ctr">
                    <a:solidFill>
                      <a:srgbClr val="CBCDD3"/>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1000" kern="100" dirty="0">
                          <a:effectLst/>
                          <a:latin typeface="+mn-ea"/>
                          <a:ea typeface="+mn-ea"/>
                          <a:cs typeface="Times New Roman" panose="02020603050405020304" pitchFamily="18" charset="0"/>
                        </a:rPr>
                        <a:t>ユーザ指定の</a:t>
                      </a:r>
                      <a:r>
                        <a:rPr lang="en-US" altLang="ja-JP" sz="1000" kern="100" dirty="0">
                          <a:effectLst/>
                          <a:latin typeface="+mn-ea"/>
                          <a:ea typeface="+mn-ea"/>
                          <a:cs typeface="Times New Roman" panose="02020603050405020304" pitchFamily="18" charset="0"/>
                        </a:rPr>
                        <a:t>SSL</a:t>
                      </a:r>
                      <a:r>
                        <a:rPr lang="ja-JP" altLang="en-US" sz="1000" kern="100" dirty="0">
                          <a:effectLst/>
                          <a:latin typeface="+mn-ea"/>
                          <a:ea typeface="+mn-ea"/>
                          <a:cs typeface="Times New Roman" panose="02020603050405020304" pitchFamily="18" charset="0"/>
                        </a:rPr>
                        <a:t>秘密鍵に使用するファイルのファイルパスを指定</a:t>
                      </a:r>
                      <a:endParaRPr lang="en-US" altLang="ja-JP" sz="1000" kern="100" dirty="0">
                        <a:effectLst/>
                        <a:latin typeface="+mn-ea"/>
                        <a:ea typeface="+mn-ea"/>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ja-JP" altLang="en-US" sz="900" kern="100" dirty="0">
                          <a:effectLst/>
                          <a:latin typeface="+mn-ea"/>
                          <a:ea typeface="+mn-ea"/>
                          <a:cs typeface="Times New Roman" panose="02020603050405020304" pitchFamily="18" charset="0"/>
                        </a:rPr>
                        <a:t>（ユーザ指定の</a:t>
                      </a:r>
                      <a:r>
                        <a:rPr lang="en-US" altLang="ja-JP" sz="900" kern="100" dirty="0">
                          <a:effectLst/>
                          <a:latin typeface="+mn-ea"/>
                          <a:ea typeface="+mn-ea"/>
                          <a:cs typeface="Times New Roman" panose="02020603050405020304" pitchFamily="18" charset="0"/>
                        </a:rPr>
                        <a:t>SSL</a:t>
                      </a:r>
                      <a:r>
                        <a:rPr lang="ja-JP" altLang="en-US" sz="900" kern="100" dirty="0">
                          <a:effectLst/>
                          <a:latin typeface="+mn-ea"/>
                          <a:ea typeface="+mn-ea"/>
                          <a:cs typeface="Times New Roman" panose="02020603050405020304" pitchFamily="18" charset="0"/>
                        </a:rPr>
                        <a:t>秘密鍵使用時のみ入力。絶対パスで指定してください。）</a:t>
                      </a:r>
                      <a:endParaRPr lang="en-US" altLang="ja-JP" sz="900" kern="100" dirty="0">
                        <a:effectLst/>
                        <a:latin typeface="+mn-ea"/>
                        <a:ea typeface="+mn-ea"/>
                        <a:cs typeface="Times New Roman" panose="02020603050405020304" pitchFamily="18" charset="0"/>
                      </a:endParaRPr>
                    </a:p>
                  </a:txBody>
                  <a:tcPr marL="68495" marR="68495" marT="0" marB="0" anchor="ctr">
                    <a:solidFill>
                      <a:srgbClr val="CBCDD3"/>
                    </a:solidFill>
                  </a:tcPr>
                </a:tc>
                <a:extLst>
                  <a:ext uri="{0D108BD9-81ED-4DB2-BD59-A6C34878D82A}">
                    <a16:rowId xmlns:a16="http://schemas.microsoft.com/office/drawing/2014/main" val="415709635"/>
                  </a:ext>
                </a:extLst>
              </a:tr>
            </a:tbl>
          </a:graphicData>
        </a:graphic>
      </p:graphicFrame>
      <p:grpSp>
        <p:nvGrpSpPr>
          <p:cNvPr id="7" name="グループ化 6"/>
          <p:cNvGrpSpPr/>
          <p:nvPr/>
        </p:nvGrpSpPr>
        <p:grpSpPr>
          <a:xfrm>
            <a:off x="216680" y="4964961"/>
            <a:ext cx="8746833" cy="429491"/>
            <a:chOff x="213569" y="5291623"/>
            <a:chExt cx="8746833" cy="351267"/>
          </a:xfrm>
        </p:grpSpPr>
        <p:sp>
          <p:nvSpPr>
            <p:cNvPr id="8" name="フリーフォーム 7"/>
            <p:cNvSpPr/>
            <p:nvPr/>
          </p:nvSpPr>
          <p:spPr bwMode="auto">
            <a:xfrm>
              <a:off x="254634" y="5291623"/>
              <a:ext cx="8633758" cy="255185"/>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9" name="正方形/長方形 8"/>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0" name="正方形/長方形 9"/>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6" name="テキスト ボックス 5"/>
          <p:cNvSpPr txBox="1"/>
          <p:nvPr/>
        </p:nvSpPr>
        <p:spPr>
          <a:xfrm>
            <a:off x="321678" y="4773259"/>
            <a:ext cx="8605830" cy="1686391"/>
          </a:xfrm>
          <a:prstGeom prst="rect">
            <a:avLst/>
          </a:prstGeom>
          <a:solidFill>
            <a:schemeClr val="bg1">
              <a:lumMod val="65000"/>
              <a:alpha val="66000"/>
            </a:schemeClr>
          </a:solidFill>
        </p:spPr>
        <p:txBody>
          <a:bodyPr wrap="square" rtlCol="0" anchor="ctr">
            <a:noAutofit/>
          </a:bodyPr>
          <a:lstStyle/>
          <a:p>
            <a:pPr algn="ctr"/>
            <a:r>
              <a:rPr lang="ja-JP" altLang="en-US" sz="2000" b="1" dirty="0">
                <a:solidFill>
                  <a:srgbClr val="FF0000"/>
                </a:solidFill>
              </a:rPr>
              <a:t>バージョンアップでは使用しません</a:t>
            </a:r>
            <a:endParaRPr kumimoji="1" lang="ja-JP" altLang="en-US" sz="2000" b="1" dirty="0">
              <a:solidFill>
                <a:srgbClr val="FF0000"/>
              </a:solidFill>
            </a:endParaRPr>
          </a:p>
        </p:txBody>
      </p:sp>
    </p:spTree>
    <p:extLst>
      <p:ext uri="{BB962C8B-B14F-4D97-AF65-F5344CB8AC3E}">
        <p14:creationId xmlns:p14="http://schemas.microsoft.com/office/powerpoint/2010/main" val="136299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3/11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pPr marL="180000" lvl="1">
              <a:lnSpc>
                <a:spcPct val="80000"/>
              </a:lnSpc>
              <a:buFont typeface="Arial" panose="020B0604020202020204" pitchFamily="34" charset="0"/>
              <a:buChar char="▌"/>
            </a:pPr>
            <a:r>
              <a:rPr lang="ja-JP" altLang="en-US" sz="2000" dirty="0">
                <a:cs typeface="+mn-cs"/>
              </a:rPr>
              <a:t>インストールモードについて</a:t>
            </a:r>
            <a:endParaRPr lang="en-US" altLang="ja-JP" sz="2000" dirty="0">
              <a:cs typeface="+mn-cs"/>
            </a:endParaRPr>
          </a:p>
          <a:p>
            <a:pPr lvl="1"/>
            <a:r>
              <a:rPr lang="ja-JP" altLang="en-US" dirty="0"/>
              <a:t>バージョン</a:t>
            </a:r>
            <a:r>
              <a:rPr lang="en-US" altLang="ja-JP" dirty="0"/>
              <a:t>1.6.0</a:t>
            </a:r>
            <a:r>
              <a:rPr lang="ja-JP" altLang="en-US" dirty="0"/>
              <a:t>より、インストーラー起動時に実行するシェルが</a:t>
            </a:r>
            <a:r>
              <a:rPr lang="en-US" altLang="ja-JP" kern="100" dirty="0"/>
              <a:t>ita_installer.sh</a:t>
            </a:r>
            <a:r>
              <a:rPr lang="ja-JP" altLang="en-US" kern="100" dirty="0"/>
              <a:t>のみに統一され、アンサーファイル</a:t>
            </a:r>
            <a:r>
              <a:rPr lang="en-US" altLang="ja-JP" dirty="0"/>
              <a:t>(</a:t>
            </a:r>
            <a:r>
              <a:rPr lang="en-US" altLang="ja-JP" kern="100" dirty="0"/>
              <a:t>ita</a:t>
            </a:r>
            <a:r>
              <a:rPr lang="en-US" altLang="ja-JP" dirty="0"/>
              <a:t>_answers.txt)</a:t>
            </a:r>
            <a:r>
              <a:rPr lang="ja-JP" altLang="en-US" dirty="0"/>
              <a:t>の「</a:t>
            </a:r>
            <a:r>
              <a:rPr lang="en-US" altLang="ja-JP" dirty="0" err="1"/>
              <a:t>install_mode</a:t>
            </a:r>
            <a:r>
              <a:rPr lang="ja-JP" altLang="en-US" dirty="0"/>
              <a:t>」の値によって、インストーラーの動作が分岐します。バージョンアップ時には以下のいずれかの値を入力します。</a:t>
            </a:r>
            <a:br>
              <a:rPr lang="en-US" altLang="ja-JP" dirty="0"/>
            </a:br>
            <a:endParaRPr lang="en-US" altLang="ja-JP" dirty="0"/>
          </a:p>
          <a:p>
            <a:pPr lvl="2"/>
            <a:r>
              <a:rPr lang="en-US" altLang="ja-JP" dirty="0" err="1"/>
              <a:t>Versionup_All</a:t>
            </a:r>
            <a:r>
              <a:rPr lang="ja-JP" altLang="en-US" dirty="0"/>
              <a:t>：バージョンアップで必要となるライブラリをインターネット経由で追加インストールした後、</a:t>
            </a:r>
            <a:r>
              <a:rPr lang="en-US" altLang="ja-JP" dirty="0"/>
              <a:t>ITA</a:t>
            </a:r>
            <a:r>
              <a:rPr lang="ja-JP" altLang="en-US" dirty="0"/>
              <a:t>本体をバージョンアップします。</a:t>
            </a:r>
            <a:endParaRPr lang="en-US" altLang="ja-JP" dirty="0"/>
          </a:p>
          <a:p>
            <a:pPr lvl="2"/>
            <a:r>
              <a:rPr lang="en-US" altLang="ja-JP" dirty="0" err="1"/>
              <a:t>Versionup_ITA</a:t>
            </a:r>
            <a:r>
              <a:rPr lang="ja-JP" altLang="en-US" dirty="0"/>
              <a:t>：ライブラリのインストールは行わずに、</a:t>
            </a:r>
            <a:r>
              <a:rPr lang="en-US" altLang="ja-JP" dirty="0"/>
              <a:t>ITA</a:t>
            </a:r>
            <a:r>
              <a:rPr lang="ja-JP" altLang="en-US" dirty="0"/>
              <a:t>本体をバージョンアップします。</a:t>
            </a:r>
            <a:endParaRPr lang="en-US" altLang="ja-JP" dirty="0"/>
          </a:p>
          <a:p>
            <a:pPr marL="180000" lvl="1" indent="0">
              <a:buNone/>
            </a:pPr>
            <a:endParaRPr lang="en-US" altLang="ja-JP" dirty="0"/>
          </a:p>
          <a:p>
            <a:pPr lvl="1"/>
            <a:r>
              <a:rPr lang="ja-JP" altLang="en-US" dirty="0"/>
              <a:t>オンライン環境でライブラリを自動でインストールする場合は、 「</a:t>
            </a:r>
            <a:r>
              <a:rPr lang="en-US" altLang="ja-JP" dirty="0" err="1"/>
              <a:t>install_mode</a:t>
            </a:r>
            <a:r>
              <a:rPr lang="ja-JP" altLang="en-US" dirty="0"/>
              <a:t>」 を「</a:t>
            </a:r>
            <a:r>
              <a:rPr lang="en-US" altLang="ja-JP" dirty="0" err="1"/>
              <a:t>Versionup_All</a:t>
            </a:r>
            <a:r>
              <a:rPr lang="ja-JP" altLang="en-US" dirty="0"/>
              <a:t>」を、オフライン環境、またはライブラリを自動でインストールしない場合は、「</a:t>
            </a:r>
            <a:r>
              <a:rPr lang="en-US" altLang="ja-JP" dirty="0" err="1"/>
              <a:t>Versionup_ITA</a:t>
            </a:r>
            <a:r>
              <a:rPr lang="ja-JP" altLang="en-US" dirty="0"/>
              <a:t>」を入力してください。</a:t>
            </a:r>
            <a:endParaRPr lang="en-US" altLang="ja-JP" dirty="0"/>
          </a:p>
        </p:txBody>
      </p:sp>
    </p:spTree>
    <p:extLst>
      <p:ext uri="{BB962C8B-B14F-4D97-AF65-F5344CB8AC3E}">
        <p14:creationId xmlns:p14="http://schemas.microsoft.com/office/powerpoint/2010/main" val="253007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4/11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アンサーファイル</a:t>
            </a:r>
            <a:r>
              <a:rPr lang="en-US" altLang="ja-JP" dirty="0"/>
              <a:t>(ita_answers.txt)</a:t>
            </a:r>
            <a:r>
              <a:rPr lang="ja-JP" altLang="en-US" dirty="0"/>
              <a:t>のサンプル</a:t>
            </a:r>
            <a:endParaRPr lang="en-US" altLang="ja-JP" dirty="0"/>
          </a:p>
          <a:p>
            <a:pPr lvl="1"/>
            <a:r>
              <a:rPr lang="ja-JP" altLang="en-US" dirty="0"/>
              <a:t>アンサーファイル</a:t>
            </a:r>
            <a:r>
              <a:rPr lang="en-US" altLang="ja-JP" dirty="0"/>
              <a:t>(ita_answers.txt)</a:t>
            </a:r>
            <a:r>
              <a:rPr lang="ja-JP" altLang="en-US" dirty="0"/>
              <a:t>のサンプルを以下に示します</a:t>
            </a:r>
            <a:br>
              <a:rPr lang="en-US" altLang="ja-JP" dirty="0"/>
            </a:br>
            <a:endParaRPr lang="en-US" altLang="ja-JP" dirty="0"/>
          </a:p>
          <a:p>
            <a:endParaRPr lang="en-US" altLang="ja-JP" dirty="0"/>
          </a:p>
          <a:p>
            <a:pPr lvl="1"/>
            <a:endParaRPr lang="en-US" altLang="ja-JP" dirty="0"/>
          </a:p>
        </p:txBody>
      </p:sp>
      <p:sp>
        <p:nvSpPr>
          <p:cNvPr id="5" name="正方形/長方形 4"/>
          <p:cNvSpPr/>
          <p:nvPr/>
        </p:nvSpPr>
        <p:spPr>
          <a:xfrm>
            <a:off x="2412000" y="1628750"/>
            <a:ext cx="4320000" cy="4824438"/>
          </a:xfrm>
          <a:prstGeom prst="rect">
            <a:avLst/>
          </a:prstGeom>
          <a:solidFill>
            <a:srgbClr val="1F497D">
              <a:lumMod val="75000"/>
            </a:srgbClr>
          </a:solidFill>
          <a:ln w="25400" cap="flat" cmpd="sng" algn="ctr">
            <a:solidFill>
              <a:srgbClr val="002060"/>
            </a:solidFill>
            <a:prstDash val="solid"/>
          </a:ln>
          <a:effectLst/>
        </p:spPr>
        <p:txBody>
          <a:bodyPr rot="0" spcFirstLastPara="0" vert="horz" wrap="square" lIns="108000" tIns="72000" rIns="108000" bIns="72000" numCol="1" spcCol="0" rtlCol="0" fromWordArt="0" anchor="t" anchorCtr="0" forceAA="0" compatLnSpc="1">
            <a:prstTxWarp prst="textNoShape">
              <a:avLst/>
            </a:prstTxWarp>
            <a:noAutofit/>
          </a:bodyPr>
          <a:lstStyle/>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install mode. </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("Install_Online","Install_Offline","Gather_Library","Install_ITA",</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Versionup_All","Versionup_ITA","Uninstall</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install_mode:Install_Online</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*This installer operates according to the inputted values below.</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Install_Online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be installed after the necessary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has been installed via internet.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ITA will start installing using the package created</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 Gather Library.</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Gather_Library</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Gathers the necessary libraries via internet and creates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package necessary to execute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(Execute this before executing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Install_Offline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Install_ITA</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without installing any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Installs ITA after installing the necessary libraries for</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desired ITA version via internet.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Versionup_ITA</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Updates ITA without installing any libraries.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Uninstall: ITA Uninstalls ITA.(Libraries will not be uninstalled)</a:t>
            </a: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install_mode</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Versionup_All</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ita_directory</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Select language.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en_US</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or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ja_JP</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ita_language:en_US</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ita_language:ja_JP</a:t>
            </a: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when using user-specified certificates and private keys.</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If no file path is entered for both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and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the ITA installer creates and installs a self-certificate and private key</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using the values entered in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ita_domain</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certificate to be install.</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/exastro-it-automation.crt</a:t>
            </a: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certificate_path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Enter the file path where the private key to be install.</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e.g</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 </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:/temp/</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etc_pki_tls_certs</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exastro</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-it-</a:t>
            </a: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automation.key</a:t>
            </a:r>
            <a:endPar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a:p>
            <a:pPr lvl="0">
              <a:lnSpc>
                <a:spcPts val="900"/>
              </a:lnSpc>
              <a:defRPr/>
            </a:pPr>
            <a:r>
              <a:rPr kumimoji="0" lang="en-US" altLang="ja-JP" sz="900" kern="100" dirty="0" err="1">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private_key_path</a:t>
            </a: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r>
              <a:rPr kumimoji="0" lang="en-US" altLang="ja-JP"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rPr>
              <a:t>#############################################################</a:t>
            </a:r>
          </a:p>
          <a:p>
            <a:pPr lvl="0">
              <a:lnSpc>
                <a:spcPts val="900"/>
              </a:lnSpc>
              <a:defRPr/>
            </a:pPr>
            <a:endParaRPr kumimoji="0" lang="en-US" sz="900" kern="100" dirty="0">
              <a:solidFill>
                <a:sysClr val="window" lastClr="FFFFFF"/>
              </a:solidFill>
              <a:latin typeface="Arial" panose="020B0604020202020204" pitchFamily="34" charset="0"/>
              <a:ea typeface="ＭＳ 明朝" panose="02020609040205080304" pitchFamily="17" charset="-128"/>
              <a:cs typeface="Times New Roman" panose="02020603050405020304" pitchFamily="18" charset="0"/>
            </a:endParaRPr>
          </a:p>
        </p:txBody>
      </p:sp>
      <p:sp>
        <p:nvSpPr>
          <p:cNvPr id="6" name="角丸四角形 5"/>
          <p:cNvSpPr/>
          <p:nvPr/>
        </p:nvSpPr>
        <p:spPr bwMode="auto">
          <a:xfrm>
            <a:off x="6987349" y="1882262"/>
            <a:ext cx="2021953" cy="1565739"/>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バージョンアップで使用する項目は「</a:t>
            </a:r>
            <a:r>
              <a:rPr lang="en-US" altLang="ja-JP" sz="1200" b="1" dirty="0" err="1">
                <a:solidFill>
                  <a:srgbClr val="FF0000"/>
                </a:solidFill>
                <a:latin typeface="+mn-ea"/>
              </a:rPr>
              <a:t>install_mode</a:t>
            </a:r>
            <a:r>
              <a:rPr lang="ja-JP" altLang="en-US" sz="1200" b="1" dirty="0">
                <a:solidFill>
                  <a:srgbClr val="FF0000"/>
                </a:solidFill>
                <a:latin typeface="+mn-ea"/>
              </a:rPr>
              <a:t>」と「</a:t>
            </a:r>
            <a:r>
              <a:rPr lang="en-US" altLang="ja-JP" sz="1200" b="1" dirty="0" err="1">
                <a:solidFill>
                  <a:srgbClr val="FF0000"/>
                </a:solidFill>
                <a:latin typeface="+mn-ea"/>
              </a:rPr>
              <a:t>ita_directory</a:t>
            </a:r>
            <a:r>
              <a:rPr lang="ja-JP" altLang="en-US" sz="1200" b="1" dirty="0">
                <a:solidFill>
                  <a:srgbClr val="FF0000"/>
                </a:solidFill>
                <a:latin typeface="+mn-ea"/>
              </a:rPr>
              <a:t>」になります。</a:t>
            </a:r>
            <a:endParaRPr lang="en-US" altLang="ja-JP" sz="1200" b="1" dirty="0">
              <a:solidFill>
                <a:srgbClr val="FF0000"/>
              </a:solidFill>
              <a:latin typeface="+mn-ea"/>
            </a:endParaRPr>
          </a:p>
          <a:p>
            <a:pPr algn="ctr"/>
            <a:r>
              <a:rPr lang="ja-JP" altLang="en-US" sz="1200" b="1" dirty="0">
                <a:solidFill>
                  <a:srgbClr val="FF0000"/>
                </a:solidFill>
                <a:latin typeface="+mn-ea"/>
              </a:rPr>
              <a:t>その他の項目は使用いたしません。</a:t>
            </a:r>
            <a:endParaRPr lang="en-US" altLang="ja-JP" sz="1100" b="1" dirty="0">
              <a:solidFill>
                <a:srgbClr val="FF0000"/>
              </a:solidFill>
              <a:latin typeface="+mn-ea"/>
            </a:endParaRPr>
          </a:p>
        </p:txBody>
      </p:sp>
      <p:grpSp>
        <p:nvGrpSpPr>
          <p:cNvPr id="7" name="グループ化 6"/>
          <p:cNvGrpSpPr/>
          <p:nvPr/>
        </p:nvGrpSpPr>
        <p:grpSpPr>
          <a:xfrm>
            <a:off x="6765354" y="1628750"/>
            <a:ext cx="565503" cy="549789"/>
            <a:chOff x="162795" y="3812178"/>
            <a:chExt cx="565503" cy="549789"/>
          </a:xfrm>
        </p:grpSpPr>
        <p:sp>
          <p:nvSpPr>
            <p:cNvPr id="8"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9" name="テキスト ボックス 8"/>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
        <p:nvSpPr>
          <p:cNvPr id="10" name="正方形/長方形 9"/>
          <p:cNvSpPr/>
          <p:nvPr/>
        </p:nvSpPr>
        <p:spPr>
          <a:xfrm>
            <a:off x="2456814" y="1628749"/>
            <a:ext cx="3954092" cy="2563505"/>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cxnSp>
        <p:nvCxnSpPr>
          <p:cNvPr id="11" name="直線コネクタ 10"/>
          <p:cNvCxnSpPr/>
          <p:nvPr/>
        </p:nvCxnSpPr>
        <p:spPr bwMode="auto">
          <a:xfrm>
            <a:off x="6444260" y="2339905"/>
            <a:ext cx="472644" cy="0"/>
          </a:xfrm>
          <a:prstGeom prst="line">
            <a:avLst/>
          </a:prstGeom>
          <a:solidFill>
            <a:schemeClr val="bg1"/>
          </a:solidFill>
          <a:ln w="19050"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grpSp>
        <p:nvGrpSpPr>
          <p:cNvPr id="16" name="グループ化 15"/>
          <p:cNvGrpSpPr/>
          <p:nvPr/>
        </p:nvGrpSpPr>
        <p:grpSpPr>
          <a:xfrm>
            <a:off x="2037281" y="4514932"/>
            <a:ext cx="5068464" cy="538526"/>
            <a:chOff x="213569" y="5291623"/>
            <a:chExt cx="8746833" cy="351267"/>
          </a:xfrm>
        </p:grpSpPr>
        <p:sp>
          <p:nvSpPr>
            <p:cNvPr id="17" name="フリーフォーム 16"/>
            <p:cNvSpPr/>
            <p:nvPr/>
          </p:nvSpPr>
          <p:spPr bwMode="auto">
            <a:xfrm>
              <a:off x="254634" y="5315226"/>
              <a:ext cx="8633758" cy="175691"/>
            </a:xfrm>
            <a:custGeom>
              <a:avLst/>
              <a:gdLst>
                <a:gd name="connsiteX0" fmla="*/ 6677672 w 8633758"/>
                <a:gd name="connsiteY0" fmla="*/ 439 h 344054"/>
                <a:gd name="connsiteX1" fmla="*/ 7554538 w 8633758"/>
                <a:gd name="connsiteY1" fmla="*/ 41778 h 344054"/>
                <a:gd name="connsiteX2" fmla="*/ 7756892 w 8633758"/>
                <a:gd name="connsiteY2" fmla="*/ 439 h 344054"/>
                <a:gd name="connsiteX3" fmla="*/ 8633758 w 8633758"/>
                <a:gd name="connsiteY3" fmla="*/ 41778 h 344054"/>
                <a:gd name="connsiteX4" fmla="*/ 8633758 w 8633758"/>
                <a:gd name="connsiteY4" fmla="*/ 302277 h 344054"/>
                <a:gd name="connsiteX5" fmla="*/ 7554538 w 8633758"/>
                <a:gd name="connsiteY5" fmla="*/ 302277 h 344054"/>
                <a:gd name="connsiteX6" fmla="*/ 6475318 w 8633758"/>
                <a:gd name="connsiteY6" fmla="*/ 302277 h 344054"/>
                <a:gd name="connsiteX7" fmla="*/ 5463549 w 8633758"/>
                <a:gd name="connsiteY7" fmla="*/ 280018 h 344054"/>
                <a:gd name="connsiteX8" fmla="*/ 5396099 w 8633758"/>
                <a:gd name="connsiteY8" fmla="*/ 302277 h 344054"/>
                <a:gd name="connsiteX9" fmla="*/ 5396099 w 8633758"/>
                <a:gd name="connsiteY9" fmla="*/ 302277 h 344054"/>
                <a:gd name="connsiteX10" fmla="*/ 4316879 w 8633758"/>
                <a:gd name="connsiteY10" fmla="*/ 302277 h 344054"/>
                <a:gd name="connsiteX11" fmla="*/ 3305111 w 8633758"/>
                <a:gd name="connsiteY11" fmla="*/ 280018 h 344054"/>
                <a:gd name="connsiteX12" fmla="*/ 3237660 w 8633758"/>
                <a:gd name="connsiteY12" fmla="*/ 302277 h 344054"/>
                <a:gd name="connsiteX13" fmla="*/ 2158440 w 8633758"/>
                <a:gd name="connsiteY13" fmla="*/ 302277 h 344054"/>
                <a:gd name="connsiteX14" fmla="*/ 1146671 w 8633758"/>
                <a:gd name="connsiteY14" fmla="*/ 280018 h 344054"/>
                <a:gd name="connsiteX15" fmla="*/ 1079220 w 8633758"/>
                <a:gd name="connsiteY15" fmla="*/ 302277 h 344054"/>
                <a:gd name="connsiteX16" fmla="*/ 0 w 8633758"/>
                <a:gd name="connsiteY16" fmla="*/ 302277 h 344054"/>
                <a:gd name="connsiteX17" fmla="*/ 0 w 8633758"/>
                <a:gd name="connsiteY17" fmla="*/ 41778 h 344054"/>
                <a:gd name="connsiteX18" fmla="*/ 202354 w 8633758"/>
                <a:gd name="connsiteY18" fmla="*/ 439 h 344054"/>
                <a:gd name="connsiteX19" fmla="*/ 969612 w 8633758"/>
                <a:gd name="connsiteY19" fmla="*/ 73348 h 344054"/>
                <a:gd name="connsiteX20" fmla="*/ 1079220 w 8633758"/>
                <a:gd name="connsiteY20" fmla="*/ 41778 h 344054"/>
                <a:gd name="connsiteX21" fmla="*/ 1281573 w 8633758"/>
                <a:gd name="connsiteY21" fmla="*/ 439 h 344054"/>
                <a:gd name="connsiteX22" fmla="*/ 2158440 w 8633758"/>
                <a:gd name="connsiteY22" fmla="*/ 41778 h 344054"/>
                <a:gd name="connsiteX23" fmla="*/ 2360794 w 8633758"/>
                <a:gd name="connsiteY23" fmla="*/ 439 h 344054"/>
                <a:gd name="connsiteX24" fmla="*/ 3128051 w 8633758"/>
                <a:gd name="connsiteY24" fmla="*/ 73348 h 344054"/>
                <a:gd name="connsiteX25" fmla="*/ 3237659 w 8633758"/>
                <a:gd name="connsiteY25" fmla="*/ 41778 h 344054"/>
                <a:gd name="connsiteX26" fmla="*/ 3440013 w 8633758"/>
                <a:gd name="connsiteY26" fmla="*/ 439 h 344054"/>
                <a:gd name="connsiteX27" fmla="*/ 4316879 w 8633758"/>
                <a:gd name="connsiteY27" fmla="*/ 41778 h 344054"/>
                <a:gd name="connsiteX28" fmla="*/ 4519232 w 8633758"/>
                <a:gd name="connsiteY28" fmla="*/ 439 h 344054"/>
                <a:gd name="connsiteX29" fmla="*/ 5286490 w 8633758"/>
                <a:gd name="connsiteY29" fmla="*/ 73348 h 344054"/>
                <a:gd name="connsiteX30" fmla="*/ 5396098 w 8633758"/>
                <a:gd name="connsiteY30" fmla="*/ 41779 h 344054"/>
                <a:gd name="connsiteX31" fmla="*/ 5396098 w 8633758"/>
                <a:gd name="connsiteY31" fmla="*/ 41778 h 344054"/>
                <a:gd name="connsiteX32" fmla="*/ 5598452 w 8633758"/>
                <a:gd name="connsiteY32" fmla="*/ 439 h 344054"/>
                <a:gd name="connsiteX33" fmla="*/ 6475318 w 8633758"/>
                <a:gd name="connsiteY33" fmla="*/ 41778 h 344054"/>
                <a:gd name="connsiteX34" fmla="*/ 6677672 w 8633758"/>
                <a:gd name="connsiteY34" fmla="*/ 439 h 344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633758" h="344054">
                  <a:moveTo>
                    <a:pt x="6677672" y="439"/>
                  </a:moveTo>
                  <a:cubicBezTo>
                    <a:pt x="6969960" y="-9667"/>
                    <a:pt x="7262249" y="159364"/>
                    <a:pt x="7554538" y="41778"/>
                  </a:cubicBezTo>
                  <a:cubicBezTo>
                    <a:pt x="7621989" y="14643"/>
                    <a:pt x="7689441" y="2771"/>
                    <a:pt x="7756892" y="439"/>
                  </a:cubicBezTo>
                  <a:cubicBezTo>
                    <a:pt x="8049181" y="-9667"/>
                    <a:pt x="8341469" y="159364"/>
                    <a:pt x="8633758" y="41778"/>
                  </a:cubicBezTo>
                  <a:lnTo>
                    <a:pt x="8633758" y="302277"/>
                  </a:lnTo>
                  <a:cubicBezTo>
                    <a:pt x="8274018" y="446998"/>
                    <a:pt x="7914278" y="157555"/>
                    <a:pt x="7554538" y="302277"/>
                  </a:cubicBezTo>
                  <a:cubicBezTo>
                    <a:pt x="7194798" y="446998"/>
                    <a:pt x="6835058" y="157555"/>
                    <a:pt x="6475318" y="302277"/>
                  </a:cubicBezTo>
                  <a:cubicBezTo>
                    <a:pt x="6138062" y="437953"/>
                    <a:pt x="5800805" y="192040"/>
                    <a:pt x="5463549" y="280018"/>
                  </a:cubicBezTo>
                  <a:lnTo>
                    <a:pt x="5396099" y="302277"/>
                  </a:lnTo>
                  <a:lnTo>
                    <a:pt x="5396099" y="302277"/>
                  </a:lnTo>
                  <a:cubicBezTo>
                    <a:pt x="5036359" y="446998"/>
                    <a:pt x="4676619" y="157555"/>
                    <a:pt x="4316879" y="302277"/>
                  </a:cubicBezTo>
                  <a:cubicBezTo>
                    <a:pt x="3979623" y="437953"/>
                    <a:pt x="3642367" y="192040"/>
                    <a:pt x="3305111" y="280018"/>
                  </a:cubicBezTo>
                  <a:lnTo>
                    <a:pt x="3237660" y="302277"/>
                  </a:lnTo>
                  <a:cubicBezTo>
                    <a:pt x="2877920" y="446998"/>
                    <a:pt x="2518180" y="157555"/>
                    <a:pt x="2158440" y="302277"/>
                  </a:cubicBezTo>
                  <a:cubicBezTo>
                    <a:pt x="1821183" y="437953"/>
                    <a:pt x="1483927" y="192040"/>
                    <a:pt x="1146671" y="280018"/>
                  </a:cubicBezTo>
                  <a:lnTo>
                    <a:pt x="1079220" y="302277"/>
                  </a:lnTo>
                  <a:cubicBezTo>
                    <a:pt x="719480" y="446998"/>
                    <a:pt x="359740" y="157555"/>
                    <a:pt x="0" y="302277"/>
                  </a:cubicBezTo>
                  <a:lnTo>
                    <a:pt x="0" y="41778"/>
                  </a:lnTo>
                  <a:cubicBezTo>
                    <a:pt x="67451" y="14643"/>
                    <a:pt x="134902" y="2771"/>
                    <a:pt x="202354" y="439"/>
                  </a:cubicBezTo>
                  <a:cubicBezTo>
                    <a:pt x="458106" y="-8404"/>
                    <a:pt x="713859" y="119906"/>
                    <a:pt x="969612" y="73348"/>
                  </a:cubicBezTo>
                  <a:lnTo>
                    <a:pt x="1079220" y="41778"/>
                  </a:lnTo>
                  <a:cubicBezTo>
                    <a:pt x="1146671" y="14643"/>
                    <a:pt x="1214122" y="2771"/>
                    <a:pt x="1281573" y="439"/>
                  </a:cubicBezTo>
                  <a:cubicBezTo>
                    <a:pt x="1573862" y="-9667"/>
                    <a:pt x="1866151" y="159364"/>
                    <a:pt x="2158440" y="41778"/>
                  </a:cubicBezTo>
                  <a:cubicBezTo>
                    <a:pt x="2225891" y="14643"/>
                    <a:pt x="2293342" y="2771"/>
                    <a:pt x="2360794" y="439"/>
                  </a:cubicBezTo>
                  <a:cubicBezTo>
                    <a:pt x="2616546" y="-8404"/>
                    <a:pt x="2872299" y="119906"/>
                    <a:pt x="3128051" y="73348"/>
                  </a:cubicBezTo>
                  <a:lnTo>
                    <a:pt x="3237659" y="41778"/>
                  </a:lnTo>
                  <a:cubicBezTo>
                    <a:pt x="3305111" y="14643"/>
                    <a:pt x="3372562" y="2771"/>
                    <a:pt x="3440013" y="439"/>
                  </a:cubicBezTo>
                  <a:cubicBezTo>
                    <a:pt x="3732302" y="-9667"/>
                    <a:pt x="4024590" y="159364"/>
                    <a:pt x="4316879" y="41778"/>
                  </a:cubicBezTo>
                  <a:cubicBezTo>
                    <a:pt x="4384330" y="14643"/>
                    <a:pt x="4451781" y="2771"/>
                    <a:pt x="4519232" y="439"/>
                  </a:cubicBezTo>
                  <a:cubicBezTo>
                    <a:pt x="4774985" y="-8404"/>
                    <a:pt x="5030738" y="119906"/>
                    <a:pt x="5286490" y="73348"/>
                  </a:cubicBezTo>
                  <a:lnTo>
                    <a:pt x="5396098" y="41779"/>
                  </a:lnTo>
                  <a:lnTo>
                    <a:pt x="5396098" y="41778"/>
                  </a:lnTo>
                  <a:cubicBezTo>
                    <a:pt x="5463549" y="14643"/>
                    <a:pt x="5531000" y="2771"/>
                    <a:pt x="5598452" y="439"/>
                  </a:cubicBezTo>
                  <a:cubicBezTo>
                    <a:pt x="5890740" y="-9667"/>
                    <a:pt x="6183029" y="159364"/>
                    <a:pt x="6475318" y="41778"/>
                  </a:cubicBezTo>
                  <a:cubicBezTo>
                    <a:pt x="6542769" y="14643"/>
                    <a:pt x="6610220" y="2771"/>
                    <a:pt x="6677672" y="439"/>
                  </a:cubicBezTo>
                  <a:close/>
                </a:path>
              </a:pathLst>
            </a:custGeom>
            <a:solidFill>
              <a:schemeClr val="bg1"/>
            </a:solidFill>
            <a:ln w="12700">
              <a:solidFill>
                <a:schemeClr val="tx1"/>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8" name="正方形/長方形 17"/>
            <p:cNvSpPr/>
            <p:nvPr/>
          </p:nvSpPr>
          <p:spPr bwMode="auto">
            <a:xfrm>
              <a:off x="213569" y="5294562"/>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9" name="正方形/長方形 18"/>
            <p:cNvSpPr/>
            <p:nvPr/>
          </p:nvSpPr>
          <p:spPr bwMode="auto">
            <a:xfrm>
              <a:off x="8888392" y="5291623"/>
              <a:ext cx="72010" cy="348328"/>
            </a:xfrm>
            <a:prstGeom prst="rect">
              <a:avLst/>
            </a:prstGeom>
            <a:solidFill>
              <a:schemeClr val="bg1"/>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grpSp>
      <p:sp>
        <p:nvSpPr>
          <p:cNvPr id="15" name="角丸四角形 14"/>
          <p:cNvSpPr/>
          <p:nvPr/>
        </p:nvSpPr>
        <p:spPr bwMode="auto">
          <a:xfrm>
            <a:off x="7020920" y="5175075"/>
            <a:ext cx="2015700" cy="1262082"/>
          </a:xfrm>
          <a:prstGeom prst="roundRect">
            <a:avLst/>
          </a:prstGeom>
          <a:noFill/>
          <a:ln w="12700">
            <a:solidFill>
              <a:srgbClr val="C00000"/>
            </a:solidFill>
          </a:ln>
          <a:effectLst/>
        </p:spPr>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b="1" dirty="0">
                <a:solidFill>
                  <a:srgbClr val="FF0000"/>
                </a:solidFill>
                <a:latin typeface="+mn-ea"/>
              </a:rPr>
              <a:t>　</a:t>
            </a:r>
            <a:endParaRPr lang="en-US" altLang="ja-JP" sz="1100" b="1" dirty="0">
              <a:solidFill>
                <a:srgbClr val="FF0000"/>
              </a:solidFill>
              <a:latin typeface="+mn-ea"/>
            </a:endParaRPr>
          </a:p>
          <a:p>
            <a:pPr algn="ctr"/>
            <a:r>
              <a:rPr lang="ja-JP" altLang="en-US" sz="1100" b="1" dirty="0">
                <a:solidFill>
                  <a:srgbClr val="FF0000"/>
                </a:solidFill>
                <a:latin typeface="+mn-ea"/>
              </a:rPr>
              <a:t>アンサーファイル</a:t>
            </a:r>
            <a:r>
              <a:rPr lang="en-US" altLang="ja-JP" sz="1100" b="1" dirty="0">
                <a:solidFill>
                  <a:srgbClr val="FF0000"/>
                </a:solidFill>
                <a:latin typeface="+mn-ea"/>
              </a:rPr>
              <a:t>(ita_answers.txt)</a:t>
            </a:r>
            <a:r>
              <a:rPr lang="ja-JP" altLang="en-US" sz="1100" b="1" dirty="0">
                <a:solidFill>
                  <a:srgbClr val="FF0000"/>
                </a:solidFill>
                <a:latin typeface="+mn-ea"/>
              </a:rPr>
              <a:t>ではどの項目にも全角文字が使用できません。</a:t>
            </a:r>
            <a:endParaRPr lang="en-US" altLang="ja-JP" sz="1100" b="1" dirty="0">
              <a:solidFill>
                <a:srgbClr val="FF0000"/>
              </a:solidFill>
              <a:latin typeface="+mn-ea"/>
            </a:endParaRPr>
          </a:p>
        </p:txBody>
      </p:sp>
      <p:grpSp>
        <p:nvGrpSpPr>
          <p:cNvPr id="20" name="グループ化 19"/>
          <p:cNvGrpSpPr/>
          <p:nvPr/>
        </p:nvGrpSpPr>
        <p:grpSpPr>
          <a:xfrm>
            <a:off x="6765354" y="4921563"/>
            <a:ext cx="565503" cy="549789"/>
            <a:chOff x="162795" y="3812178"/>
            <a:chExt cx="565503" cy="549789"/>
          </a:xfrm>
        </p:grpSpPr>
        <p:sp>
          <p:nvSpPr>
            <p:cNvPr id="21" name="円/楕円 44"/>
            <p:cNvSpPr/>
            <p:nvPr/>
          </p:nvSpPr>
          <p:spPr bwMode="auto">
            <a:xfrm>
              <a:off x="162795" y="3812178"/>
              <a:ext cx="565503" cy="549789"/>
            </a:xfrm>
            <a:prstGeom prst="ellipse">
              <a:avLst/>
            </a:prstGeom>
            <a:gradFill flip="none" rotWithShape="1">
              <a:gsLst>
                <a:gs pos="0">
                  <a:schemeClr val="accent2"/>
                </a:gs>
                <a:gs pos="41000">
                  <a:schemeClr val="accent2">
                    <a:lumMod val="60000"/>
                    <a:lumOff val="40000"/>
                    <a:shade val="67500"/>
                    <a:satMod val="115000"/>
                  </a:schemeClr>
                </a:gs>
                <a:gs pos="100000">
                  <a:schemeClr val="accent2">
                    <a:lumMod val="60000"/>
                    <a:lumOff val="40000"/>
                  </a:schemeClr>
                </a:gs>
              </a:gsLst>
              <a:lin ang="16200000" scaled="0"/>
              <a:tileRect/>
            </a:gradFill>
            <a:ln>
              <a:noFill/>
            </a:ln>
            <a:effectLst/>
          </p:spPr>
          <p:txBody>
            <a:bodyPr rot="0" spcFirstLastPara="0" vertOverflow="overflow" horzOverflow="overflow" vert="horz" wrap="none" lIns="36000" tIns="72000" rIns="36000" bIns="36000" numCol="1" spcCol="0" rtlCol="0" fromWordArt="0" anchor="ctr" anchorCtr="0" forceAA="0" compatLnSpc="1">
              <a:prstTxWarp prst="textNoShape">
                <a:avLst/>
              </a:prstTxWarp>
              <a:noAutofit/>
            </a:bodyPr>
            <a:lstStyle/>
            <a:p>
              <a:pPr algn="ctr"/>
              <a:endParaRPr lang="ja-JP" altLang="en-US" sz="1200" b="1" dirty="0">
                <a:solidFill>
                  <a:schemeClr val="bg1"/>
                </a:solidFill>
                <a:latin typeface="+mj-ea"/>
              </a:endParaRPr>
            </a:p>
          </p:txBody>
        </p:sp>
        <p:sp>
          <p:nvSpPr>
            <p:cNvPr id="22" name="テキスト ボックス 21"/>
            <p:cNvSpPr txBox="1"/>
            <p:nvPr/>
          </p:nvSpPr>
          <p:spPr>
            <a:xfrm>
              <a:off x="233240" y="4033625"/>
              <a:ext cx="424611" cy="106893"/>
            </a:xfrm>
            <a:custGeom>
              <a:avLst/>
              <a:gdLst/>
              <a:ahLst/>
              <a:cxnLst/>
              <a:rect l="l" t="t" r="r" b="b"/>
              <a:pathLst>
                <a:path w="424611" h="106893">
                  <a:moveTo>
                    <a:pt x="20512" y="18247"/>
                  </a:moveTo>
                  <a:cubicBezTo>
                    <a:pt x="20512" y="30003"/>
                    <a:pt x="20512" y="41759"/>
                    <a:pt x="20512" y="53515"/>
                  </a:cubicBezTo>
                  <a:cubicBezTo>
                    <a:pt x="22346" y="53515"/>
                    <a:pt x="24180" y="53515"/>
                    <a:pt x="26015" y="53515"/>
                  </a:cubicBezTo>
                  <a:cubicBezTo>
                    <a:pt x="36354" y="53515"/>
                    <a:pt x="43201" y="51960"/>
                    <a:pt x="46557" y="48851"/>
                  </a:cubicBezTo>
                  <a:cubicBezTo>
                    <a:pt x="49913" y="45742"/>
                    <a:pt x="51591" y="40965"/>
                    <a:pt x="51591" y="34519"/>
                  </a:cubicBezTo>
                  <a:cubicBezTo>
                    <a:pt x="51591" y="29209"/>
                    <a:pt x="49976" y="25169"/>
                    <a:pt x="46745" y="22400"/>
                  </a:cubicBezTo>
                  <a:cubicBezTo>
                    <a:pt x="43514" y="19631"/>
                    <a:pt x="37125" y="18247"/>
                    <a:pt x="27578" y="18247"/>
                  </a:cubicBezTo>
                  <a:cubicBezTo>
                    <a:pt x="25222" y="18247"/>
                    <a:pt x="22867" y="18247"/>
                    <a:pt x="20512" y="18247"/>
                  </a:cubicBezTo>
                  <a:close/>
                  <a:moveTo>
                    <a:pt x="125528" y="16204"/>
                  </a:moveTo>
                  <a:cubicBezTo>
                    <a:pt x="118066" y="16204"/>
                    <a:pt x="112125" y="19450"/>
                    <a:pt x="107706" y="25941"/>
                  </a:cubicBezTo>
                  <a:cubicBezTo>
                    <a:pt x="103287" y="32431"/>
                    <a:pt x="101077" y="41623"/>
                    <a:pt x="101077" y="53515"/>
                  </a:cubicBezTo>
                  <a:cubicBezTo>
                    <a:pt x="101077" y="65362"/>
                    <a:pt x="103287" y="74519"/>
                    <a:pt x="107706" y="80987"/>
                  </a:cubicBezTo>
                  <a:cubicBezTo>
                    <a:pt x="112125" y="87455"/>
                    <a:pt x="118066" y="90689"/>
                    <a:pt x="125528" y="90689"/>
                  </a:cubicBezTo>
                  <a:cubicBezTo>
                    <a:pt x="132949" y="90689"/>
                    <a:pt x="138869" y="87432"/>
                    <a:pt x="143288" y="80919"/>
                  </a:cubicBezTo>
                  <a:cubicBezTo>
                    <a:pt x="147707" y="74405"/>
                    <a:pt x="149917" y="65248"/>
                    <a:pt x="149917" y="53447"/>
                  </a:cubicBezTo>
                  <a:cubicBezTo>
                    <a:pt x="149917" y="41600"/>
                    <a:pt x="147718" y="32431"/>
                    <a:pt x="143319" y="25941"/>
                  </a:cubicBezTo>
                  <a:cubicBezTo>
                    <a:pt x="138921" y="19450"/>
                    <a:pt x="132991" y="16204"/>
                    <a:pt x="125528" y="16204"/>
                  </a:cubicBezTo>
                  <a:close/>
                  <a:moveTo>
                    <a:pt x="342065" y="2111"/>
                  </a:moveTo>
                  <a:cubicBezTo>
                    <a:pt x="369581" y="2111"/>
                    <a:pt x="397096" y="2111"/>
                    <a:pt x="424611" y="2111"/>
                  </a:cubicBezTo>
                  <a:cubicBezTo>
                    <a:pt x="424611" y="7785"/>
                    <a:pt x="424611" y="13458"/>
                    <a:pt x="424611" y="19132"/>
                  </a:cubicBezTo>
                  <a:cubicBezTo>
                    <a:pt x="414293" y="19132"/>
                    <a:pt x="403975" y="19132"/>
                    <a:pt x="393656" y="19132"/>
                  </a:cubicBezTo>
                  <a:cubicBezTo>
                    <a:pt x="393656" y="47660"/>
                    <a:pt x="393656" y="76187"/>
                    <a:pt x="393656" y="104715"/>
                  </a:cubicBezTo>
                  <a:cubicBezTo>
                    <a:pt x="386778" y="104715"/>
                    <a:pt x="379899" y="104715"/>
                    <a:pt x="373020" y="104715"/>
                  </a:cubicBezTo>
                  <a:cubicBezTo>
                    <a:pt x="373020" y="76187"/>
                    <a:pt x="373020" y="47660"/>
                    <a:pt x="373020" y="19132"/>
                  </a:cubicBezTo>
                  <a:cubicBezTo>
                    <a:pt x="362702" y="19132"/>
                    <a:pt x="352384" y="19132"/>
                    <a:pt x="342065" y="19132"/>
                  </a:cubicBezTo>
                  <a:cubicBezTo>
                    <a:pt x="342065" y="13458"/>
                    <a:pt x="342065" y="7785"/>
                    <a:pt x="342065" y="2111"/>
                  </a:cubicBezTo>
                  <a:close/>
                  <a:moveTo>
                    <a:pt x="250806" y="2111"/>
                  </a:moveTo>
                  <a:cubicBezTo>
                    <a:pt x="259144" y="2111"/>
                    <a:pt x="267482" y="2111"/>
                    <a:pt x="275820" y="2111"/>
                  </a:cubicBezTo>
                  <a:cubicBezTo>
                    <a:pt x="288202" y="24216"/>
                    <a:pt x="300584" y="46321"/>
                    <a:pt x="312966" y="68425"/>
                  </a:cubicBezTo>
                  <a:cubicBezTo>
                    <a:pt x="312966" y="46321"/>
                    <a:pt x="312966" y="24216"/>
                    <a:pt x="312966" y="2111"/>
                  </a:cubicBezTo>
                  <a:cubicBezTo>
                    <a:pt x="319344" y="2111"/>
                    <a:pt x="325723" y="2111"/>
                    <a:pt x="332101" y="2111"/>
                  </a:cubicBezTo>
                  <a:cubicBezTo>
                    <a:pt x="332101" y="36312"/>
                    <a:pt x="332101" y="70513"/>
                    <a:pt x="332101" y="104715"/>
                  </a:cubicBezTo>
                  <a:cubicBezTo>
                    <a:pt x="325473" y="104715"/>
                    <a:pt x="318844" y="104715"/>
                    <a:pt x="312215" y="104715"/>
                  </a:cubicBezTo>
                  <a:cubicBezTo>
                    <a:pt x="298124" y="79637"/>
                    <a:pt x="284033" y="54559"/>
                    <a:pt x="269942" y="29481"/>
                  </a:cubicBezTo>
                  <a:cubicBezTo>
                    <a:pt x="269942" y="54559"/>
                    <a:pt x="269942" y="79637"/>
                    <a:pt x="269942" y="104715"/>
                  </a:cubicBezTo>
                  <a:cubicBezTo>
                    <a:pt x="263563" y="104715"/>
                    <a:pt x="257185" y="104715"/>
                    <a:pt x="250806" y="104715"/>
                  </a:cubicBezTo>
                  <a:cubicBezTo>
                    <a:pt x="250806" y="70513"/>
                    <a:pt x="250806" y="36312"/>
                    <a:pt x="250806" y="2111"/>
                  </a:cubicBezTo>
                  <a:close/>
                  <a:moveTo>
                    <a:pt x="182456" y="2111"/>
                  </a:moveTo>
                  <a:cubicBezTo>
                    <a:pt x="199590" y="2111"/>
                    <a:pt x="216725" y="2111"/>
                    <a:pt x="233859" y="2111"/>
                  </a:cubicBezTo>
                  <a:cubicBezTo>
                    <a:pt x="233859" y="7217"/>
                    <a:pt x="233859" y="12324"/>
                    <a:pt x="233859" y="17430"/>
                  </a:cubicBezTo>
                  <a:cubicBezTo>
                    <a:pt x="228731" y="17430"/>
                    <a:pt x="223604" y="17430"/>
                    <a:pt x="218476" y="17430"/>
                  </a:cubicBezTo>
                  <a:cubicBezTo>
                    <a:pt x="218476" y="41418"/>
                    <a:pt x="218476" y="65407"/>
                    <a:pt x="218476" y="89395"/>
                  </a:cubicBezTo>
                  <a:cubicBezTo>
                    <a:pt x="223604" y="89395"/>
                    <a:pt x="228731" y="89395"/>
                    <a:pt x="233859" y="89395"/>
                  </a:cubicBezTo>
                  <a:cubicBezTo>
                    <a:pt x="233859" y="94502"/>
                    <a:pt x="233859" y="99608"/>
                    <a:pt x="233859" y="104715"/>
                  </a:cubicBezTo>
                  <a:cubicBezTo>
                    <a:pt x="216725" y="104715"/>
                    <a:pt x="199590" y="104715"/>
                    <a:pt x="182456" y="104715"/>
                  </a:cubicBezTo>
                  <a:cubicBezTo>
                    <a:pt x="182456" y="99608"/>
                    <a:pt x="182456" y="94502"/>
                    <a:pt x="182456" y="89395"/>
                  </a:cubicBezTo>
                  <a:cubicBezTo>
                    <a:pt x="187584" y="89395"/>
                    <a:pt x="192711" y="89395"/>
                    <a:pt x="197839" y="89395"/>
                  </a:cubicBezTo>
                  <a:cubicBezTo>
                    <a:pt x="197839" y="65407"/>
                    <a:pt x="197839" y="41418"/>
                    <a:pt x="197839" y="17430"/>
                  </a:cubicBezTo>
                  <a:cubicBezTo>
                    <a:pt x="192711" y="17430"/>
                    <a:pt x="187584" y="17430"/>
                    <a:pt x="182456" y="17430"/>
                  </a:cubicBezTo>
                  <a:cubicBezTo>
                    <a:pt x="182456" y="12324"/>
                    <a:pt x="182456" y="7217"/>
                    <a:pt x="182456" y="2111"/>
                  </a:cubicBezTo>
                  <a:close/>
                  <a:moveTo>
                    <a:pt x="0" y="2111"/>
                  </a:moveTo>
                  <a:cubicBezTo>
                    <a:pt x="11882" y="2111"/>
                    <a:pt x="23763" y="2111"/>
                    <a:pt x="35645" y="2111"/>
                  </a:cubicBezTo>
                  <a:cubicBezTo>
                    <a:pt x="47860" y="2111"/>
                    <a:pt x="57136" y="4823"/>
                    <a:pt x="63473" y="10247"/>
                  </a:cubicBezTo>
                  <a:cubicBezTo>
                    <a:pt x="69810" y="15671"/>
                    <a:pt x="72978" y="23603"/>
                    <a:pt x="72978" y="34043"/>
                  </a:cubicBezTo>
                  <a:cubicBezTo>
                    <a:pt x="72978" y="44936"/>
                    <a:pt x="69476" y="53617"/>
                    <a:pt x="62472" y="60085"/>
                  </a:cubicBezTo>
                  <a:cubicBezTo>
                    <a:pt x="55468" y="66553"/>
                    <a:pt x="46338" y="69787"/>
                    <a:pt x="35082" y="69787"/>
                  </a:cubicBezTo>
                  <a:cubicBezTo>
                    <a:pt x="30267" y="69787"/>
                    <a:pt x="25452" y="69787"/>
                    <a:pt x="20637" y="69787"/>
                  </a:cubicBezTo>
                  <a:cubicBezTo>
                    <a:pt x="20637" y="81430"/>
                    <a:pt x="20637" y="93072"/>
                    <a:pt x="20637" y="104715"/>
                  </a:cubicBezTo>
                  <a:cubicBezTo>
                    <a:pt x="13758" y="104715"/>
                    <a:pt x="6879" y="104715"/>
                    <a:pt x="0" y="104715"/>
                  </a:cubicBezTo>
                  <a:cubicBezTo>
                    <a:pt x="0" y="70513"/>
                    <a:pt x="0" y="36312"/>
                    <a:pt x="0" y="2111"/>
                  </a:cubicBezTo>
                  <a:close/>
                  <a:moveTo>
                    <a:pt x="125466" y="0"/>
                  </a:moveTo>
                  <a:cubicBezTo>
                    <a:pt x="139849" y="0"/>
                    <a:pt x="151136" y="4766"/>
                    <a:pt x="159328" y="14298"/>
                  </a:cubicBezTo>
                  <a:cubicBezTo>
                    <a:pt x="167520" y="23830"/>
                    <a:pt x="171616" y="36902"/>
                    <a:pt x="171616" y="53515"/>
                  </a:cubicBezTo>
                  <a:cubicBezTo>
                    <a:pt x="171616" y="69991"/>
                    <a:pt x="167541" y="83007"/>
                    <a:pt x="159391" y="92561"/>
                  </a:cubicBezTo>
                  <a:cubicBezTo>
                    <a:pt x="151240" y="102116"/>
                    <a:pt x="139932" y="106893"/>
                    <a:pt x="125466" y="106893"/>
                  </a:cubicBezTo>
                  <a:cubicBezTo>
                    <a:pt x="111124" y="106893"/>
                    <a:pt x="99858" y="102139"/>
                    <a:pt x="91666" y="92629"/>
                  </a:cubicBezTo>
                  <a:cubicBezTo>
                    <a:pt x="83474" y="83120"/>
                    <a:pt x="79378" y="70082"/>
                    <a:pt x="79378" y="53515"/>
                  </a:cubicBezTo>
                  <a:cubicBezTo>
                    <a:pt x="79378" y="36857"/>
                    <a:pt x="83453" y="23773"/>
                    <a:pt x="91603" y="14264"/>
                  </a:cubicBezTo>
                  <a:cubicBezTo>
                    <a:pt x="99753" y="4755"/>
                    <a:pt x="111041" y="0"/>
                    <a:pt x="125466" y="0"/>
                  </a:cubicBezTo>
                  <a:close/>
                </a:path>
              </a:pathLst>
            </a:custGeom>
            <a:solidFill>
              <a:schemeClr val="bg1"/>
            </a:solidFill>
            <a:ln>
              <a:noFill/>
            </a:ln>
            <a:effectLst>
              <a:glow rad="12700">
                <a:schemeClr val="accent2">
                  <a:alpha val="84000"/>
                </a:schemeClr>
              </a:glow>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kumimoji="1" lang="ja-JP" altLang="en-US" b="1" dirty="0">
                <a:solidFill>
                  <a:schemeClr val="bg1"/>
                </a:solidFill>
                <a:effectLst>
                  <a:glow rad="38100">
                    <a:schemeClr val="accent2">
                      <a:alpha val="84000"/>
                    </a:schemeClr>
                  </a:glow>
                </a:effectLst>
              </a:endParaRPr>
            </a:p>
          </p:txBody>
        </p:sp>
      </p:grpSp>
    </p:spTree>
    <p:extLst>
      <p:ext uri="{BB962C8B-B14F-4D97-AF65-F5344CB8AC3E}">
        <p14:creationId xmlns:p14="http://schemas.microsoft.com/office/powerpoint/2010/main" val="1030943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5/11</a:t>
            </a:r>
            <a:r>
              <a:rPr lang="ja-JP" altLang="en-US" dirty="0"/>
              <a:t>）</a:t>
            </a:r>
            <a:endParaRPr kumimoji="1" lang="ja-JP" altLang="en-US" dirty="0"/>
          </a:p>
        </p:txBody>
      </p:sp>
      <p:sp>
        <p:nvSpPr>
          <p:cNvPr id="3" name="コンテンツ プレースホルダー 2"/>
          <p:cNvSpPr>
            <a:spLocks noGrp="1"/>
          </p:cNvSpPr>
          <p:nvPr>
            <p:ph sz="quarter" idx="10"/>
          </p:nvPr>
        </p:nvSpPr>
        <p:spPr>
          <a:xfrm>
            <a:off x="72133" y="836712"/>
            <a:ext cx="8964487" cy="5616476"/>
          </a:xfrm>
        </p:spPr>
        <p:txBody>
          <a:bodyPr rIns="0">
            <a:normAutofit lnSpcReduction="10000"/>
          </a:bodyPr>
          <a:lstStyle/>
          <a:p>
            <a:r>
              <a:rPr lang="en-US" altLang="ja-JP" dirty="0"/>
              <a:t>ITA</a:t>
            </a:r>
            <a:r>
              <a:rPr lang="ja-JP" altLang="en-US" dirty="0"/>
              <a:t>インストーラー（バージョンアップ）実行</a:t>
            </a:r>
            <a:endParaRPr lang="en-US" altLang="ja-JP" dirty="0"/>
          </a:p>
          <a:p>
            <a:pPr lvl="1"/>
            <a:r>
              <a:rPr lang="ja-JP" altLang="en-US" dirty="0"/>
              <a:t>以下のコマンドで、</a:t>
            </a:r>
            <a:r>
              <a:rPr lang="en-US" altLang="ja-JP" dirty="0"/>
              <a:t> ITA</a:t>
            </a:r>
            <a:r>
              <a:rPr lang="ja-JP" altLang="en-US" dirty="0"/>
              <a:t>インストーラー（バージョンアップ）を実行します。</a:t>
            </a:r>
            <a:endParaRPr lang="en-US" altLang="ja-JP" dirty="0"/>
          </a:p>
          <a:p>
            <a:pPr marL="360000" lvl="2" indent="0">
              <a:buNone/>
            </a:pPr>
            <a:endParaRPr lang="en-US" altLang="ja-JP" sz="1600" dirty="0"/>
          </a:p>
          <a:p>
            <a:pPr marL="360000" lvl="2" indent="0">
              <a:buNone/>
            </a:pPr>
            <a:r>
              <a:rPr lang="en-US" altLang="ja-JP" sz="1600" dirty="0"/>
              <a:t>#</a:t>
            </a:r>
            <a:r>
              <a:rPr lang="ja-JP" altLang="en-US" sz="1600" dirty="0"/>
              <a:t> </a:t>
            </a:r>
            <a:r>
              <a:rPr lang="en-US" altLang="ja-JP" sz="1600" dirty="0" err="1"/>
              <a:t>sh</a:t>
            </a:r>
            <a:r>
              <a:rPr lang="en-US" altLang="ja-JP" sz="1600" dirty="0"/>
              <a:t> </a:t>
            </a:r>
            <a:r>
              <a:rPr lang="en-US" altLang="ja-JP" sz="1600" kern="100" dirty="0"/>
              <a:t>ita_installer.sh</a:t>
            </a:r>
            <a:br>
              <a:rPr lang="en-US" altLang="ja-JP" dirty="0"/>
            </a:br>
            <a:endParaRPr lang="en-US" altLang="ja-JP" dirty="0"/>
          </a:p>
          <a:p>
            <a:pPr lvl="1"/>
            <a:r>
              <a:rPr lang="ja-JP" altLang="en-US" dirty="0"/>
              <a:t>アンサーファイル（</a:t>
            </a:r>
            <a:r>
              <a:rPr lang="en-US" altLang="ja-JP" dirty="0"/>
              <a:t>ita_answers.txt</a:t>
            </a:r>
            <a:r>
              <a:rPr lang="ja-JP" altLang="en-US" dirty="0"/>
              <a:t>）の「</a:t>
            </a:r>
            <a:r>
              <a:rPr lang="en-US" altLang="ja-JP" dirty="0" err="1"/>
              <a:t>install_mode</a:t>
            </a:r>
            <a:r>
              <a:rPr lang="ja-JP" altLang="en-US" dirty="0"/>
              <a:t>」が「</a:t>
            </a:r>
            <a:r>
              <a:rPr lang="en-US" altLang="ja-JP" dirty="0" err="1"/>
              <a:t>Versionup_All</a:t>
            </a:r>
            <a:r>
              <a:rPr lang="ja-JP" altLang="en-US" dirty="0"/>
              <a:t>」の場合は、処理の途中でライブラリが自動でインストールされます。</a:t>
            </a:r>
            <a:br>
              <a:rPr lang="en-US" altLang="ja-JP" dirty="0"/>
            </a:br>
            <a:r>
              <a:rPr lang="ja-JP" altLang="en-US" dirty="0"/>
              <a:t>バージョンごとにインストールされるライブラリは次ページを参照してください。</a:t>
            </a:r>
            <a:endParaRPr lang="en-US" altLang="ja-JP" dirty="0"/>
          </a:p>
          <a:p>
            <a:pPr marL="360000" lvl="2" indent="0">
              <a:buNone/>
            </a:pPr>
            <a:endParaRPr lang="en-US" altLang="ja-JP" dirty="0"/>
          </a:p>
          <a:p>
            <a:r>
              <a:rPr lang="ja-JP" altLang="en-US" dirty="0"/>
              <a:t>処理の確認</a:t>
            </a:r>
          </a:p>
          <a:p>
            <a:pPr lvl="1"/>
            <a:r>
              <a:rPr lang="ja-JP" altLang="en-US" dirty="0"/>
              <a:t>正常に終了すると、取得した資材のバージョンに上げることができます。</a:t>
            </a:r>
            <a:endParaRPr lang="en-US" altLang="ja-JP" dirty="0"/>
          </a:p>
          <a:p>
            <a:pPr lvl="1"/>
            <a:r>
              <a:rPr lang="ja-JP" altLang="en-US" dirty="0"/>
              <a:t>バージョンアップツールを実行すると</a:t>
            </a:r>
            <a:r>
              <a:rPr lang="en-US" altLang="ja-JP" dirty="0"/>
              <a:t>ita_version_up.log</a:t>
            </a:r>
            <a:r>
              <a:rPr lang="ja-JP" altLang="en-US" dirty="0"/>
              <a:t>に処理内容が出力されます。</a:t>
            </a:r>
            <a:endParaRPr lang="en-US" altLang="ja-JP" dirty="0"/>
          </a:p>
          <a:p>
            <a:pPr lvl="1"/>
            <a:r>
              <a:rPr lang="ja-JP" altLang="en-US" dirty="0"/>
              <a:t>ログ格納パス</a:t>
            </a:r>
            <a:endParaRPr lang="en-US" altLang="ja-JP" dirty="0"/>
          </a:p>
          <a:p>
            <a:pPr marL="180000" lvl="1" indent="0">
              <a:buNone/>
            </a:pPr>
            <a:r>
              <a:rPr lang="ja-JP" altLang="en-US" dirty="0"/>
              <a:t>　</a:t>
            </a:r>
            <a:r>
              <a:rPr lang="en-US" altLang="ja-JP" sz="1400" dirty="0"/>
              <a:t>/(</a:t>
            </a:r>
            <a:r>
              <a:rPr lang="ja-JP" altLang="en-US" sz="1400" dirty="0"/>
              <a:t>インストール資材展開先</a:t>
            </a:r>
            <a:r>
              <a:rPr lang="en-US" altLang="ja-JP" sz="1400" dirty="0"/>
              <a:t>)/</a:t>
            </a:r>
            <a:r>
              <a:rPr lang="en-US" altLang="ja-JP" sz="1400" kern="100" dirty="0" err="1"/>
              <a:t>ita</a:t>
            </a:r>
            <a:r>
              <a:rPr lang="en-US" altLang="ja-JP" sz="1400" dirty="0" err="1"/>
              <a:t>_install_package</a:t>
            </a:r>
            <a:r>
              <a:rPr lang="en-US" altLang="ja-JP" sz="1400" dirty="0"/>
              <a:t>/</a:t>
            </a:r>
            <a:r>
              <a:rPr lang="en-US" altLang="ja-JP" sz="1400" dirty="0" err="1"/>
              <a:t>install_scripts</a:t>
            </a:r>
            <a:r>
              <a:rPr lang="en-US" altLang="ja-JP" sz="1400" dirty="0"/>
              <a:t>/log/</a:t>
            </a:r>
          </a:p>
          <a:p>
            <a:pPr marL="180000" lvl="1" indent="0">
              <a:buNone/>
            </a:pPr>
            <a:endParaRPr lang="en-US" altLang="ja-JP" sz="1400" dirty="0"/>
          </a:p>
          <a:p>
            <a:pPr marL="180000" lvl="1">
              <a:buFont typeface="Arial" panose="020B0604020202020204" pitchFamily="34" charset="0"/>
              <a:buChar char="▌"/>
            </a:pPr>
            <a:r>
              <a:rPr lang="ja-JP" altLang="en-US" sz="2000" dirty="0">
                <a:cs typeface="+mn-cs"/>
              </a:rPr>
              <a:t>終了ステータスについて</a:t>
            </a:r>
            <a:endParaRPr lang="en-US" altLang="ja-JP" sz="2000" dirty="0">
              <a:cs typeface="+mn-cs"/>
            </a:endParaRPr>
          </a:p>
          <a:p>
            <a:pPr lvl="1"/>
            <a:r>
              <a:rPr lang="en-US" altLang="ja-JP" dirty="0"/>
              <a:t>ITA</a:t>
            </a:r>
            <a:r>
              <a:rPr lang="ja-JP" altLang="en-US" dirty="0"/>
              <a:t>インストーラーは、シェルの処理終了時に終了の状態によって以下の終了ステータスを返します。</a:t>
            </a:r>
            <a:endParaRPr lang="en-US" altLang="ja-JP" dirty="0"/>
          </a:p>
          <a:p>
            <a:pPr marL="360000" lvl="2" indent="0">
              <a:buNone/>
            </a:pPr>
            <a:r>
              <a:rPr lang="ja-JP" altLang="en-US" dirty="0"/>
              <a:t>正常終了時：</a:t>
            </a:r>
            <a:r>
              <a:rPr lang="en-US" altLang="ja-JP" dirty="0"/>
              <a:t>0</a:t>
            </a:r>
          </a:p>
          <a:p>
            <a:pPr marL="360000" lvl="2" indent="0">
              <a:buNone/>
            </a:pPr>
            <a:r>
              <a:rPr lang="ja-JP" altLang="en-US" dirty="0"/>
              <a:t>異常終了時：</a:t>
            </a:r>
            <a:r>
              <a:rPr lang="en-US" altLang="ja-JP" dirty="0"/>
              <a:t>1</a:t>
            </a:r>
          </a:p>
        </p:txBody>
      </p:sp>
    </p:spTree>
    <p:extLst>
      <p:ext uri="{BB962C8B-B14F-4D97-AF65-F5344CB8AC3E}">
        <p14:creationId xmlns:p14="http://schemas.microsoft.com/office/powerpoint/2010/main" val="1564103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6/11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バージョンアップ時にインストールされるライブラリ一覧</a:t>
            </a:r>
            <a:endParaRPr lang="en-US" altLang="ja-JP" dirty="0"/>
          </a:p>
          <a:p>
            <a:pPr lvl="1"/>
            <a:r>
              <a:rPr lang="ja-JP" altLang="en-US" sz="1400" dirty="0"/>
              <a:t>アンサーファイル（</a:t>
            </a:r>
            <a:r>
              <a:rPr lang="en-US" altLang="ja-JP" sz="1400" dirty="0"/>
              <a:t>ita_answers.txt</a:t>
            </a:r>
            <a:r>
              <a:rPr lang="ja-JP" altLang="en-US" sz="1400" dirty="0"/>
              <a:t>）の「</a:t>
            </a:r>
            <a:r>
              <a:rPr lang="en-US" altLang="ja-JP" sz="1400" dirty="0" err="1"/>
              <a:t>install_mode</a:t>
            </a:r>
            <a:r>
              <a:rPr lang="ja-JP" altLang="en-US" sz="1400" dirty="0"/>
              <a:t>」に「</a:t>
            </a:r>
            <a:r>
              <a:rPr lang="en-US" altLang="ja-JP" sz="1400" dirty="0" err="1"/>
              <a:t>Versionup_All</a:t>
            </a:r>
            <a:r>
              <a:rPr lang="ja-JP" altLang="en-US" sz="1400" dirty="0"/>
              <a:t>」を入力した場合は、インストール済のドライバに応じて以下のライブラリが自動でインストールされます。</a:t>
            </a:r>
            <a:br>
              <a:rPr lang="en-US" altLang="ja-JP" sz="1400" dirty="0"/>
            </a:br>
            <a:r>
              <a:rPr lang="ja-JP" altLang="en-US" sz="1400" dirty="0"/>
              <a:t>「</a:t>
            </a:r>
            <a:r>
              <a:rPr lang="en-US" altLang="ja-JP" sz="1400" dirty="0" err="1"/>
              <a:t>VersionUP_ITA</a:t>
            </a:r>
            <a:r>
              <a:rPr lang="ja-JP" altLang="en-US" sz="1400" dirty="0"/>
              <a:t>」を入力した場合は、手動でライブラリのインストールを実施してください。</a:t>
            </a:r>
            <a:endParaRPr lang="en-US" altLang="ja-JP" sz="1400"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graphicFrame>
        <p:nvGraphicFramePr>
          <p:cNvPr id="6" name="表 5"/>
          <p:cNvGraphicFramePr>
            <a:graphicFrameLocks noGrp="1"/>
          </p:cNvGraphicFramePr>
          <p:nvPr>
            <p:extLst>
              <p:ext uri="{D42A27DB-BD31-4B8C-83A1-F6EECF244321}">
                <p14:modId xmlns:p14="http://schemas.microsoft.com/office/powerpoint/2010/main" val="1655430068"/>
              </p:ext>
            </p:extLst>
          </p:nvPr>
        </p:nvGraphicFramePr>
        <p:xfrm>
          <a:off x="179512" y="2204830"/>
          <a:ext cx="8819131" cy="3804633"/>
        </p:xfrm>
        <a:graphic>
          <a:graphicData uri="http://schemas.openxmlformats.org/drawingml/2006/table">
            <a:tbl>
              <a:tblPr firstRow="1" firstCol="1" bandRow="1">
                <a:tableStyleId>{93296810-A885-4BE3-A3E7-6D5BEEA58F35}</a:tableStyleId>
              </a:tblPr>
              <a:tblGrid>
                <a:gridCol w="936130">
                  <a:extLst>
                    <a:ext uri="{9D8B030D-6E8A-4147-A177-3AD203B41FA5}">
                      <a16:colId xmlns:a16="http://schemas.microsoft.com/office/drawing/2014/main" val="20000"/>
                    </a:ext>
                  </a:extLst>
                </a:gridCol>
                <a:gridCol w="1115060">
                  <a:extLst>
                    <a:ext uri="{9D8B030D-6E8A-4147-A177-3AD203B41FA5}">
                      <a16:colId xmlns:a16="http://schemas.microsoft.com/office/drawing/2014/main" val="152993547"/>
                    </a:ext>
                  </a:extLst>
                </a:gridCol>
                <a:gridCol w="1035050">
                  <a:extLst>
                    <a:ext uri="{9D8B030D-6E8A-4147-A177-3AD203B41FA5}">
                      <a16:colId xmlns:a16="http://schemas.microsoft.com/office/drawing/2014/main" val="20001"/>
                    </a:ext>
                  </a:extLst>
                </a:gridCol>
                <a:gridCol w="1798511">
                  <a:extLst>
                    <a:ext uri="{9D8B030D-6E8A-4147-A177-3AD203B41FA5}">
                      <a16:colId xmlns:a16="http://schemas.microsoft.com/office/drawing/2014/main" val="20002"/>
                    </a:ext>
                  </a:extLst>
                </a:gridCol>
                <a:gridCol w="549910">
                  <a:extLst>
                    <a:ext uri="{9D8B030D-6E8A-4147-A177-3AD203B41FA5}">
                      <a16:colId xmlns:a16="http://schemas.microsoft.com/office/drawing/2014/main" val="2782429275"/>
                    </a:ext>
                  </a:extLst>
                </a:gridCol>
                <a:gridCol w="3384470">
                  <a:extLst>
                    <a:ext uri="{9D8B030D-6E8A-4147-A177-3AD203B41FA5}">
                      <a16:colId xmlns:a16="http://schemas.microsoft.com/office/drawing/2014/main" val="1389011001"/>
                    </a:ext>
                  </a:extLst>
                </a:gridCol>
              </a:tblGrid>
              <a:tr h="410730">
                <a:tc>
                  <a:txBody>
                    <a:bodyPr/>
                    <a:lstStyle/>
                    <a:p>
                      <a:pPr algn="ctr">
                        <a:spcAft>
                          <a:spcPts val="0"/>
                        </a:spcAft>
                      </a:pPr>
                      <a:r>
                        <a:rPr lang="ja-JP" altLang="en-US" sz="1050" kern="100" dirty="0">
                          <a:effectLst/>
                        </a:rPr>
                        <a:t>バージョン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0" dirty="0">
                          <a:effectLst/>
                        </a:rPr>
                        <a:t>インストール済</a:t>
                      </a:r>
                      <a:endParaRPr lang="en-US" altLang="ja-JP" sz="1050" kern="0" dirty="0">
                        <a:effectLst/>
                      </a:endParaRPr>
                    </a:p>
                    <a:p>
                      <a:pPr algn="ctr">
                        <a:spcAft>
                          <a:spcPts val="0"/>
                        </a:spcAft>
                      </a:pPr>
                      <a:r>
                        <a:rPr lang="ja-JP" altLang="en-US" sz="1050" kern="0" dirty="0">
                          <a:effectLst/>
                        </a:rPr>
                        <a:t>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1050" kern="0" dirty="0">
                          <a:effectLst/>
                        </a:rPr>
                        <a:t>ライブラリ</a:t>
                      </a:r>
                      <a:r>
                        <a:rPr lang="ja-JP" altLang="en-US" sz="1050" kern="0" dirty="0">
                          <a:effectLst/>
                        </a:rPr>
                        <a:t>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インストールコマンド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必須</a:t>
                      </a:r>
                      <a:endParaRPr lang="en-US" altLang="ja-JP"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用途</a:t>
                      </a:r>
                      <a:endParaRPr lang="ja-JP" altLang="ja-JP"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68393">
                <a:tc rowSpan="7">
                  <a:txBody>
                    <a:bodyPr/>
                    <a:lstStyle/>
                    <a:p>
                      <a:pPr algn="just">
                        <a:spcAft>
                          <a:spcPts val="0"/>
                        </a:spcAft>
                      </a:pPr>
                      <a:r>
                        <a:rPr lang="en-US" sz="1000" kern="0" dirty="0">
                          <a:effectLst/>
                        </a:rPr>
                        <a:t>1.5.0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rowSpan="5">
                  <a:txBody>
                    <a:bodyPr/>
                    <a:lstStyle/>
                    <a:p>
                      <a:pPr algn="just">
                        <a:spcAft>
                          <a:spcPts val="0"/>
                        </a:spcAft>
                      </a:pPr>
                      <a:r>
                        <a:rPr lang="en-US" altLang="ja-JP" sz="1050" kern="100" dirty="0" err="1">
                          <a:effectLst/>
                        </a:rPr>
                        <a:t>ita_base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php-devel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yum install –y </a:t>
                      </a:r>
                      <a:r>
                        <a:rPr lang="en-US" sz="1050" kern="100" dirty="0" err="1">
                          <a:effectLst/>
                        </a:rPr>
                        <a:t>php-devel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ja-JP" altLang="en-US" sz="1050" kern="100" dirty="0">
                          <a:effectLst/>
                        </a:rPr>
                        <a:t>〇</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a:effectLst/>
                        </a:rPr>
                        <a:t>YAML</a:t>
                      </a:r>
                      <a:r>
                        <a:rPr lang="ja-JP" altLang="en-US" sz="1050" kern="100" dirty="0">
                          <a:effectLst/>
                        </a:rPr>
                        <a:t>解析ライブラリ</a:t>
                      </a:r>
                      <a:r>
                        <a:rPr lang="en-US" altLang="ja-JP" sz="1050" kern="100" dirty="0">
                          <a:effectLst/>
                        </a:rPr>
                        <a:t>(</a:t>
                      </a:r>
                      <a:r>
                        <a:rPr lang="en-US" altLang="ja-JP" sz="1050" kern="100" dirty="0" err="1">
                          <a:effectLst/>
                        </a:rPr>
                        <a:t>yaml</a:t>
                      </a:r>
                      <a:r>
                        <a:rPr lang="en-US" altLang="ja-JP" sz="1050" kern="100" dirty="0">
                          <a:effectLst/>
                        </a:rPr>
                        <a:t>)</a:t>
                      </a:r>
                      <a:r>
                        <a:rPr lang="ja-JP" altLang="en-US" sz="1050" kern="100" dirty="0">
                          <a:effectLst/>
                        </a:rPr>
                        <a:t>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1"/>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altLang="ja-JP" sz="1050" kern="100" dirty="0" err="1">
                          <a:effectLst/>
                        </a:rPr>
                        <a:t>libyaml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libyaml</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2"/>
                  </a:ext>
                </a:extLst>
              </a:tr>
              <a:tr h="217070">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a:spcAft>
                          <a:spcPts val="0"/>
                        </a:spcAft>
                      </a:pPr>
                      <a:r>
                        <a:rPr lang="en-US" sz="1050" kern="100" dirty="0" err="1">
                          <a:effectLst/>
                        </a:rPr>
                        <a:t>libyaml-devel</a:t>
                      </a:r>
                      <a:endParaRPr lang="ja-JP" sz="1050" kern="100" dirty="0">
                        <a:solidFill>
                          <a:schemeClr val="tx1"/>
                        </a:solidFill>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libyaml-devel</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3"/>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a:effectLst/>
                        </a:rPr>
                        <a:t>make</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make</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4"/>
                  </a:ext>
                </a:extLst>
              </a:tr>
              <a:tr h="16839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v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a:spcAft>
                          <a:spcPts val="0"/>
                        </a:spcAft>
                      </a:pPr>
                      <a:r>
                        <a:rPr lang="en-US" sz="1050" kern="100" dirty="0" err="1">
                          <a:effectLst/>
                        </a:rPr>
                        <a:t>yaml</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latinLnBrk="1">
                        <a:spcAft>
                          <a:spcPts val="0"/>
                        </a:spcAft>
                        <a:tabLst>
                          <a:tab pos="1219835" algn="ctr"/>
                        </a:tabLst>
                      </a:pPr>
                      <a:r>
                        <a:rPr lang="en-US" altLang="ja-JP" sz="1050" kern="100" dirty="0" err="1">
                          <a:effectLst/>
                        </a:rPr>
                        <a:t>pecl</a:t>
                      </a:r>
                      <a:r>
                        <a:rPr lang="en-US" altLang="ja-JP" sz="1050" kern="100" dirty="0">
                          <a:effectLst/>
                        </a:rPr>
                        <a:t> install </a:t>
                      </a:r>
                      <a:r>
                        <a:rPr lang="en-US" altLang="ja-JP" sz="1050" kern="100" dirty="0" err="1">
                          <a:effectLst/>
                        </a:rPr>
                        <a:t>yaml</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u="none" strike="noStrike" kern="100" cap="none" spc="0" normalizeH="0" baseline="0" noProof="0" dirty="0">
                          <a:ln>
                            <a:noFill/>
                          </a:ln>
                          <a:effectLst/>
                          <a:uLnTx/>
                          <a:uFillTx/>
                        </a:rPr>
                        <a:t>〇</a:t>
                      </a:r>
                      <a:endParaRPr kumimoji="1" lang="ja-JP" altLang="ja-JP" sz="1050" b="0" i="0" u="none" strike="noStrike" kern="100" cap="none" spc="0" normalizeH="0" baseline="0" noProof="0" dirty="0">
                        <a:ln>
                          <a:noFill/>
                        </a:ln>
                        <a:solidFill>
                          <a:srgbClr val="000000"/>
                        </a:solidFill>
                        <a:effectLst/>
                        <a:uLnTx/>
                        <a:uFillTx/>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sz="1050" u="none" strike="noStrike" kern="100" cap="none" spc="0" normalizeH="0" baseline="0" noProof="0" dirty="0">
                          <a:ln>
                            <a:noFill/>
                          </a:ln>
                          <a:effectLst/>
                          <a:uLnTx/>
                          <a:uFillTx/>
                        </a:rPr>
                        <a:t>YAML</a:t>
                      </a:r>
                      <a:r>
                        <a:rPr kumimoji="1" lang="ja-JP" altLang="en-US" sz="1050" u="none" strike="noStrike" kern="100" cap="none" spc="0" normalizeH="0" baseline="0" noProof="0" dirty="0">
                          <a:ln>
                            <a:noFill/>
                          </a:ln>
                          <a:effectLst/>
                          <a:uLnTx/>
                          <a:uFillTx/>
                        </a:rPr>
                        <a:t>解析ライブラリ</a:t>
                      </a:r>
                      <a:r>
                        <a:rPr kumimoji="1" lang="en-US" altLang="ja-JP" sz="1050" u="none" strike="noStrike" kern="100" cap="none" spc="0" normalizeH="0" baseline="0" noProof="0" dirty="0">
                          <a:ln>
                            <a:noFill/>
                          </a:ln>
                          <a:effectLst/>
                          <a:uLnTx/>
                          <a:uFillTx/>
                        </a:rPr>
                        <a:t>(</a:t>
                      </a:r>
                      <a:r>
                        <a:rPr lang="en-US" altLang="ja-JP" sz="1050" kern="100" dirty="0" err="1">
                          <a:effectLst/>
                        </a:rPr>
                        <a:t>yaml</a:t>
                      </a:r>
                      <a:r>
                        <a:rPr kumimoji="1" lang="en-US" altLang="ja-JP" sz="1050" u="none" strike="noStrike" kern="100" cap="none" spc="0" normalizeH="0" baseline="0" noProof="0" dirty="0">
                          <a:ln>
                            <a:noFill/>
                          </a:ln>
                          <a:effectLst/>
                          <a:uLnTx/>
                          <a:uFillTx/>
                        </a:rPr>
                        <a:t>)</a:t>
                      </a:r>
                      <a:r>
                        <a:rPr kumimoji="1" lang="ja-JP" altLang="en-US" sz="1050" u="none" strike="noStrike" kern="100" cap="none" spc="0" normalizeH="0" baseline="0" noProof="0" dirty="0">
                          <a:ln>
                            <a:noFill/>
                          </a:ln>
                          <a:effectLst/>
                          <a:uLnTx/>
                          <a:uFillTx/>
                        </a:rPr>
                        <a:t>に使用。</a:t>
                      </a:r>
                      <a:endParaRPr kumimoji="1" lang="ja-JP" altLang="ja-JP" sz="1050" b="0" i="0" u="none" strike="noStrike" kern="100" cap="none" spc="0" normalizeH="0" baseline="0" noProof="0" dirty="0">
                        <a:ln>
                          <a:noFill/>
                        </a:ln>
                        <a:solidFill>
                          <a:srgbClr val="000000"/>
                        </a:solidFill>
                        <a:effectLst/>
                        <a:uLnTx/>
                        <a:uFillTx/>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782908646"/>
                  </a:ext>
                </a:extLst>
              </a:tr>
              <a:tr h="614633">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rowSpan="2">
                  <a:txBody>
                    <a:bodyPr/>
                    <a:lstStyle/>
                    <a:p>
                      <a:pPr algn="just">
                        <a:spcAft>
                          <a:spcPts val="0"/>
                        </a:spcAft>
                      </a:pPr>
                      <a:r>
                        <a:rPr lang="en-US" sz="1050" kern="100" dirty="0" err="1">
                          <a:effectLst/>
                        </a:rPr>
                        <a:t>ansible</a:t>
                      </a:r>
                      <a:r>
                        <a:rPr lang="en-US"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err="1">
                          <a:effectLst/>
                        </a:rPr>
                        <a:t>nc</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yum install –y </a:t>
                      </a:r>
                      <a:r>
                        <a:rPr lang="en-US" altLang="ja-JP" sz="1050" kern="100" dirty="0" err="1">
                          <a:effectLst/>
                        </a:rPr>
                        <a:t>nc</a:t>
                      </a:r>
                      <a:endParaRPr lang="ja-JP" alt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alt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ja-JP" altLang="en-US" sz="1050" kern="100" dirty="0">
                          <a:effectLst/>
                        </a:rPr>
                        <a:t>プロキシ環境下の</a:t>
                      </a:r>
                      <a:r>
                        <a:rPr lang="en-US" altLang="ja-JP" sz="1050" kern="100" dirty="0">
                          <a:effectLst/>
                        </a:rPr>
                        <a:t>ITA</a:t>
                      </a:r>
                      <a:r>
                        <a:rPr lang="ja-JP" altLang="en-US" sz="1050" kern="100" dirty="0">
                          <a:effectLst/>
                        </a:rPr>
                        <a:t>から</a:t>
                      </a:r>
                      <a:r>
                        <a:rPr lang="en-US" altLang="ja-JP" sz="1050" kern="100" dirty="0">
                          <a:effectLst/>
                        </a:rPr>
                        <a:t>AWS</a:t>
                      </a:r>
                      <a:r>
                        <a:rPr lang="ja-JP" altLang="en-US" sz="1050" kern="100" dirty="0">
                          <a:effectLst/>
                        </a:rPr>
                        <a:t>などの対外サーバにプロキシサーバ経由で</a:t>
                      </a:r>
                      <a:r>
                        <a:rPr lang="en-US" altLang="ja-JP" sz="1050" kern="100" dirty="0">
                          <a:effectLst/>
                        </a:rPr>
                        <a:t>SSH</a:t>
                      </a:r>
                      <a:r>
                        <a:rPr lang="ja-JP" altLang="en-US" sz="1050" kern="100" dirty="0">
                          <a:effectLst/>
                        </a:rPr>
                        <a:t>接続し</a:t>
                      </a:r>
                      <a:r>
                        <a:rPr lang="en-US" altLang="ja-JP" sz="1050" kern="100" dirty="0" err="1">
                          <a:effectLst/>
                        </a:rPr>
                        <a:t>Ansible</a:t>
                      </a:r>
                      <a:r>
                        <a:rPr lang="en-US" altLang="ja-JP" sz="1050" kern="100" dirty="0">
                          <a:effectLst/>
                        </a:rPr>
                        <a:t> Playbook</a:t>
                      </a:r>
                      <a:r>
                        <a:rPr lang="ja-JP" altLang="en-US" sz="1050" kern="100" dirty="0">
                          <a:effectLst/>
                        </a:rPr>
                        <a:t>実行する際の</a:t>
                      </a:r>
                      <a:r>
                        <a:rPr lang="en-US" altLang="ja-JP" sz="1050" kern="100" dirty="0">
                          <a:effectLst/>
                        </a:rPr>
                        <a:t>SSH</a:t>
                      </a:r>
                      <a:r>
                        <a:rPr lang="ja-JP" altLang="en-US" sz="1050" kern="100" dirty="0">
                          <a:effectLst/>
                        </a:rPr>
                        <a:t>コマンドオプションに使用。</a:t>
                      </a:r>
                      <a:endParaRPr lang="ja-JP" alt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0005"/>
                  </a:ext>
                </a:extLst>
              </a:tr>
              <a:tr h="336787">
                <a:tc vMerge="1">
                  <a:txBody>
                    <a:bodyPr/>
                    <a:lstStyle/>
                    <a:p>
                      <a:endParaRPr kumimoji="1" lang="ja-JP" altLang="en-US"/>
                    </a:p>
                  </a:txBody>
                  <a:tcPr/>
                </a:tc>
                <a:tc vMerge="1">
                  <a:txBody>
                    <a:bodyPr/>
                    <a:lstStyle/>
                    <a:p>
                      <a:endParaRPr kumimoji="1" lang="ja-JP" altLang="en-US"/>
                    </a:p>
                  </a:txBody>
                  <a:tcPr/>
                </a:tc>
                <a:tc>
                  <a:txBody>
                    <a:bodyPr/>
                    <a:lstStyle/>
                    <a:p>
                      <a:pPr algn="just">
                        <a:spcAft>
                          <a:spcPts val="0"/>
                        </a:spcAft>
                      </a:pPr>
                      <a:r>
                        <a:rPr lang="en-US" sz="1050" kern="100" dirty="0" err="1">
                          <a:effectLst/>
                        </a:rPr>
                        <a:t>paramiko</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pip3 install </a:t>
                      </a:r>
                      <a:r>
                        <a:rPr lang="en-US" sz="1050" kern="100" dirty="0" err="1">
                          <a:effectLst/>
                        </a:rPr>
                        <a:t>paramiko</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ansible_connection</a:t>
                      </a:r>
                      <a:r>
                        <a:rPr lang="ja-JP" altLang="en-US" sz="1050" kern="100" dirty="0">
                          <a:effectLst/>
                        </a:rPr>
                        <a:t>に</a:t>
                      </a:r>
                      <a:r>
                        <a:rPr lang="en-US" altLang="ja-JP" sz="1050" kern="100" dirty="0" err="1">
                          <a:effectLst/>
                        </a:rPr>
                        <a:t>network_cli</a:t>
                      </a:r>
                      <a:r>
                        <a:rPr lang="ja-JP" altLang="en-US" sz="1050" kern="100" dirty="0">
                          <a:effectLst/>
                        </a:rPr>
                        <a:t>を指定してネットワーク機器に接続するために必要。</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662636447"/>
                  </a:ext>
                </a:extLst>
              </a:tr>
              <a:tr h="217864">
                <a:tc>
                  <a:txBody>
                    <a:bodyPr/>
                    <a:lstStyle/>
                    <a:p>
                      <a:pPr algn="just">
                        <a:spcAft>
                          <a:spcPts val="0"/>
                        </a:spcAft>
                      </a:pPr>
                      <a:r>
                        <a:rPr lang="en-US" altLang="ja-JP" sz="1000" kern="100" dirty="0">
                          <a:effectLst/>
                        </a:rPr>
                        <a:t>1.6.0</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algn="ctr">
                        <a:spcAft>
                          <a:spcPts val="0"/>
                        </a:spcAft>
                      </a:pPr>
                      <a:r>
                        <a:rPr lang="ja-JP" altLang="en-US" sz="1050" kern="100" dirty="0">
                          <a:effectLst/>
                        </a:rPr>
                        <a:t>バージョン</a:t>
                      </a:r>
                      <a:r>
                        <a:rPr lang="en-US" altLang="ja-JP" sz="1050" kern="100" dirty="0">
                          <a:effectLst/>
                        </a:rPr>
                        <a:t>1.6.0</a:t>
                      </a:r>
                      <a:r>
                        <a:rPr lang="ja-JP" altLang="en-US" sz="1050" kern="100" dirty="0">
                          <a:effectLst/>
                        </a:rPr>
                        <a:t>で追加されたライブラリはありません。</a:t>
                      </a:r>
                      <a:endParaRPr 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solidFill>
                      <a:srgbClr val="CBCDD3"/>
                    </a:solidFill>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solidFill>
                      <a:srgbClr val="CBCDD3"/>
                    </a:solidFill>
                  </a:tcP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solidFill>
                      <a:srgbClr val="CBCDD3"/>
                    </a:solidFill>
                  </a:tcPr>
                </a:tc>
                <a:extLst>
                  <a:ext uri="{0D108BD9-81ED-4DB2-BD59-A6C34878D82A}">
                    <a16:rowId xmlns:a16="http://schemas.microsoft.com/office/drawing/2014/main" val="2490744837"/>
                  </a:ext>
                </a:extLst>
              </a:tr>
              <a:tr h="192020">
                <a:tc>
                  <a:txBody>
                    <a:bodyPr/>
                    <a:lstStyle/>
                    <a:p>
                      <a:pPr algn="just">
                        <a:spcAft>
                          <a:spcPts val="0"/>
                        </a:spcAft>
                      </a:pPr>
                      <a:r>
                        <a:rPr lang="en-US" altLang="ja-JP" sz="1000" kern="100" dirty="0">
                          <a:effectLst/>
                        </a:rPr>
                        <a:t>1.6.1</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algn="ctr">
                        <a:spcAft>
                          <a:spcPts val="0"/>
                        </a:spcAft>
                      </a:pPr>
                      <a:r>
                        <a:rPr lang="ja-JP" altLang="en-US" sz="1050" kern="100" dirty="0">
                          <a:effectLst/>
                        </a:rPr>
                        <a:t>バージョン</a:t>
                      </a:r>
                      <a:r>
                        <a:rPr lang="en-US" altLang="ja-JP" sz="1050" kern="100" dirty="0">
                          <a:effectLst/>
                        </a:rPr>
                        <a:t>1.6.1</a:t>
                      </a:r>
                      <a:r>
                        <a:rPr lang="ja-JP" altLang="en-US" sz="1050" kern="100" dirty="0">
                          <a:effectLst/>
                        </a:rPr>
                        <a:t>で追加されたライブラリはありません。</a:t>
                      </a:r>
                      <a:endParaRPr 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728923152"/>
                  </a:ext>
                </a:extLst>
              </a:tr>
              <a:tr h="216030">
                <a:tc>
                  <a:txBody>
                    <a:bodyPr/>
                    <a:lstStyle/>
                    <a:p>
                      <a:pPr algn="just">
                        <a:spcAft>
                          <a:spcPts val="0"/>
                        </a:spcAft>
                      </a:pPr>
                      <a:r>
                        <a:rPr lang="en-US" altLang="ja-JP" sz="1000" kern="100" dirty="0">
                          <a:effectLst/>
                        </a:rPr>
                        <a:t>1.6.2</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1.6.2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97256463"/>
                  </a:ext>
                </a:extLst>
              </a:tr>
              <a:tr h="216030">
                <a:tc>
                  <a:txBody>
                    <a:bodyPr/>
                    <a:lstStyle/>
                    <a:p>
                      <a:pPr algn="just">
                        <a:spcAft>
                          <a:spcPts val="0"/>
                        </a:spcAft>
                      </a:pPr>
                      <a:r>
                        <a:rPr lang="en-US" altLang="ja-JP" sz="1000" kern="100" dirty="0">
                          <a:effectLst/>
                        </a:rPr>
                        <a:t>1.6.3</a:t>
                      </a:r>
                      <a:endParaRPr lang="ja-JP" sz="1000" kern="100" dirty="0">
                        <a:effectLst/>
                        <a:latin typeface="+mn-ea"/>
                        <a:ea typeface="+mn-ea"/>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1.6.3</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432908759"/>
                  </a:ext>
                </a:extLst>
              </a:tr>
              <a:tr h="202309">
                <a:tc>
                  <a:txBody>
                    <a:bodyPr/>
                    <a:lstStyle/>
                    <a:p>
                      <a:pPr algn="just">
                        <a:spcAft>
                          <a:spcPts val="0"/>
                        </a:spcAft>
                      </a:pPr>
                      <a:r>
                        <a:rPr lang="en-US" sz="1000" kern="0" dirty="0">
                          <a:effectLst/>
                        </a:rPr>
                        <a:t>1.7.0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latin typeface="+mn-lt"/>
                          <a:ea typeface="+mn-ea"/>
                          <a:cs typeface="+mn-cs"/>
                        </a:rPr>
                        <a:t>boto</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Pip3 install </a:t>
                      </a:r>
                      <a:r>
                        <a:rPr lang="en-US" sz="1050" kern="100" dirty="0" err="1">
                          <a:effectLst/>
                        </a:rPr>
                        <a:t>boto</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a:t>
                      </a:r>
                      <a:r>
                        <a:rPr lang="ja-JP" altLang="en-US" sz="1050" kern="100" dirty="0">
                          <a:effectLst/>
                        </a:rPr>
                        <a:t>モジュールの</a:t>
                      </a:r>
                      <a:r>
                        <a:rPr lang="en-US" altLang="ja-JP" sz="1050" kern="100" dirty="0" err="1">
                          <a:effectLst/>
                        </a:rPr>
                        <a:t>community.aws.iam</a:t>
                      </a:r>
                      <a:r>
                        <a:rPr lang="ja-JP" altLang="en-US" sz="1050" kern="100" dirty="0">
                          <a:effectLst/>
                        </a:rPr>
                        <a:t>で使用。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294697293"/>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1.7.1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1.7.1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77419927"/>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1.7.2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1.7.2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hMerge="1">
                  <a:txBody>
                    <a:bodyPr/>
                    <a:lstStyle/>
                    <a:p>
                      <a:pPr algn="just">
                        <a:spcAft>
                          <a:spcPts val="0"/>
                        </a:spcAft>
                      </a:pP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597249696"/>
                  </a:ext>
                </a:extLst>
              </a:tr>
            </a:tbl>
          </a:graphicData>
        </a:graphic>
      </p:graphicFrame>
    </p:spTree>
    <p:extLst>
      <p:ext uri="{BB962C8B-B14F-4D97-AF65-F5344CB8AC3E}">
        <p14:creationId xmlns:p14="http://schemas.microsoft.com/office/powerpoint/2010/main" val="799422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7/11</a:t>
            </a:r>
            <a:r>
              <a:rPr lang="ja-JP" altLang="en-US" dirty="0"/>
              <a:t>）</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2532169757"/>
              </p:ext>
            </p:extLst>
          </p:nvPr>
        </p:nvGraphicFramePr>
        <p:xfrm>
          <a:off x="179512" y="908650"/>
          <a:ext cx="8819131" cy="2956169"/>
        </p:xfrm>
        <a:graphic>
          <a:graphicData uri="http://schemas.openxmlformats.org/drawingml/2006/table">
            <a:tbl>
              <a:tblPr firstRow="1" firstCol="1" bandRow="1">
                <a:tableStyleId>{93296810-A885-4BE3-A3E7-6D5BEEA58F35}</a:tableStyleId>
              </a:tblPr>
              <a:tblGrid>
                <a:gridCol w="936130">
                  <a:extLst>
                    <a:ext uri="{9D8B030D-6E8A-4147-A177-3AD203B41FA5}">
                      <a16:colId xmlns:a16="http://schemas.microsoft.com/office/drawing/2014/main" val="20000"/>
                    </a:ext>
                  </a:extLst>
                </a:gridCol>
                <a:gridCol w="1224048">
                  <a:extLst>
                    <a:ext uri="{9D8B030D-6E8A-4147-A177-3AD203B41FA5}">
                      <a16:colId xmlns:a16="http://schemas.microsoft.com/office/drawing/2014/main" val="152993547"/>
                    </a:ext>
                  </a:extLst>
                </a:gridCol>
                <a:gridCol w="1080150">
                  <a:extLst>
                    <a:ext uri="{9D8B030D-6E8A-4147-A177-3AD203B41FA5}">
                      <a16:colId xmlns:a16="http://schemas.microsoft.com/office/drawing/2014/main" val="3789717126"/>
                    </a:ext>
                  </a:extLst>
                </a:gridCol>
                <a:gridCol w="1644423">
                  <a:extLst>
                    <a:ext uri="{9D8B030D-6E8A-4147-A177-3AD203B41FA5}">
                      <a16:colId xmlns:a16="http://schemas.microsoft.com/office/drawing/2014/main" val="627429885"/>
                    </a:ext>
                  </a:extLst>
                </a:gridCol>
                <a:gridCol w="549910">
                  <a:extLst>
                    <a:ext uri="{9D8B030D-6E8A-4147-A177-3AD203B41FA5}">
                      <a16:colId xmlns:a16="http://schemas.microsoft.com/office/drawing/2014/main" val="2782429275"/>
                    </a:ext>
                  </a:extLst>
                </a:gridCol>
                <a:gridCol w="3384470">
                  <a:extLst>
                    <a:ext uri="{9D8B030D-6E8A-4147-A177-3AD203B41FA5}">
                      <a16:colId xmlns:a16="http://schemas.microsoft.com/office/drawing/2014/main" val="1389011001"/>
                    </a:ext>
                  </a:extLst>
                </a:gridCol>
              </a:tblGrid>
              <a:tr h="410730">
                <a:tc>
                  <a:txBody>
                    <a:bodyPr/>
                    <a:lstStyle/>
                    <a:p>
                      <a:pPr algn="ctr">
                        <a:spcAft>
                          <a:spcPts val="0"/>
                        </a:spcAft>
                      </a:pPr>
                      <a:r>
                        <a:rPr lang="ja-JP" altLang="en-US" sz="1050" kern="100" dirty="0">
                          <a:effectLst/>
                        </a:rPr>
                        <a:t>バージョン</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0" dirty="0">
                          <a:effectLst/>
                        </a:rPr>
                        <a:t>インストール済</a:t>
                      </a:r>
                      <a:endParaRPr lang="en-US" altLang="ja-JP" sz="1050" kern="0" dirty="0">
                        <a:effectLst/>
                      </a:endParaRPr>
                    </a:p>
                    <a:p>
                      <a:pPr algn="ctr">
                        <a:spcAft>
                          <a:spcPts val="0"/>
                        </a:spcAft>
                      </a:pPr>
                      <a:r>
                        <a:rPr lang="ja-JP" altLang="en-US" sz="1050" kern="0" dirty="0">
                          <a:effectLst/>
                        </a:rPr>
                        <a:t>ドライバ</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sz="1050" kern="0" dirty="0">
                          <a:effectLst/>
                        </a:rPr>
                        <a:t>ライブラリ</a:t>
                      </a:r>
                      <a:r>
                        <a:rPr lang="ja-JP" altLang="en-US" sz="1050" kern="0" dirty="0">
                          <a:effectLst/>
                        </a:rPr>
                        <a:t>名</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インストールコマンド</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必須</a:t>
                      </a:r>
                      <a:endParaRPr lang="en-US" altLang="ja-JP" sz="1050" kern="100" dirty="0">
                        <a:effectLst/>
                        <a:latin typeface="+mj-ea"/>
                        <a:ea typeface="+mj-ea"/>
                        <a:cs typeface="Times New Roman" panose="02020603050405020304" pitchFamily="18" charset="0"/>
                      </a:endParaRPr>
                    </a:p>
                  </a:txBody>
                  <a:tcPr marL="68580" marR="68580" marT="0" marB="0" anchor="ctr"/>
                </a:tc>
                <a:tc>
                  <a:txBody>
                    <a:bodyPr/>
                    <a:lstStyle/>
                    <a:p>
                      <a:pPr algn="ctr">
                        <a:spcAft>
                          <a:spcPts val="0"/>
                        </a:spcAft>
                      </a:pPr>
                      <a:r>
                        <a:rPr lang="ja-JP" altLang="en-US" sz="1050" kern="100" dirty="0">
                          <a:effectLst/>
                        </a:rPr>
                        <a:t>用途</a:t>
                      </a:r>
                      <a:endParaRPr lang="ja-JP" altLang="ja-JP" sz="1050" kern="100" dirty="0">
                        <a:effectLst/>
                        <a:latin typeface="+mj-ea"/>
                        <a:ea typeface="+mj-ea"/>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1.8.0</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120499805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pPr algn="ctr">
                        <a:spcAft>
                          <a:spcPts val="0"/>
                        </a:spcAft>
                      </a:pP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hMerge="1">
                  <a:txBody>
                    <a:bodyPr/>
                    <a:lstStyle/>
                    <a:p>
                      <a:pPr algn="just">
                        <a:spcAft>
                          <a:spcPts val="0"/>
                        </a:spcAft>
                      </a:pP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28766388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1.8.2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1.8.2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23465845"/>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1.9.0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1.9.0</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268538651"/>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1.9.1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1.9.1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852719572"/>
                  </a:ext>
                </a:extLst>
              </a:tr>
              <a:tr h="202309">
                <a:tc rowSpan="2">
                  <a:txBody>
                    <a:bodyPr/>
                    <a:lstStyle/>
                    <a:p>
                      <a:pPr algn="just">
                        <a:spcAft>
                          <a:spcPts val="0"/>
                        </a:spcAft>
                      </a:pPr>
                      <a:r>
                        <a:rPr lang="en-US" sz="1000" kern="0" dirty="0">
                          <a:effectLst/>
                        </a:rPr>
                        <a:t>1.</a:t>
                      </a:r>
                      <a:r>
                        <a:rPr lang="en-US" altLang="ja-JP" sz="1000" kern="0" dirty="0">
                          <a:effectLst/>
                        </a:rPr>
                        <a:t>10</a:t>
                      </a:r>
                      <a:r>
                        <a:rPr lang="en-US" sz="1000" kern="0" dirty="0">
                          <a:effectLst/>
                        </a:rPr>
                        <a:t>.0</a:t>
                      </a: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latin typeface="+mn-lt"/>
                          <a:ea typeface="+mn-ea"/>
                          <a:cs typeface="+mn-cs"/>
                        </a:rPr>
                        <a:t>git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sz="1050" kern="100" dirty="0">
                          <a:effectLst/>
                        </a:rPr>
                        <a:t>yum install –y </a:t>
                      </a:r>
                      <a:r>
                        <a:rPr lang="en-US" sz="1050" kern="100" dirty="0" err="1">
                          <a:effectLst/>
                        </a:rPr>
                        <a:t>git</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Ansible</a:t>
                      </a:r>
                      <a:r>
                        <a:rPr lang="en-US" altLang="ja-JP" sz="1050" kern="100" dirty="0">
                          <a:effectLst/>
                        </a:rPr>
                        <a:t> Automation Controller</a:t>
                      </a:r>
                      <a:r>
                        <a:rPr lang="ja-JP" altLang="en-US" sz="1050" kern="100" dirty="0">
                          <a:effectLst/>
                        </a:rPr>
                        <a:t>との連携で使用。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3240197867"/>
                  </a:ext>
                </a:extLst>
              </a:tr>
              <a:tr h="202309">
                <a:tc vMerge="1">
                  <a:txBody>
                    <a:bodyPr/>
                    <a:lstStyle/>
                    <a:p>
                      <a:pPr algn="just">
                        <a:spcAft>
                          <a:spcPts val="0"/>
                        </a:spcAft>
                      </a:pPr>
                      <a:endParaRPr 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rPr>
                        <a:t>terraform-driver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mn-lt"/>
                          <a:ea typeface="+mn-ea"/>
                          <a:cs typeface="+mn-cs"/>
                        </a:rPr>
                        <a:t>python-hcl2</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Segoe UI" panose="020B0502040204020203" pitchFamily="34" charset="0"/>
                          <a:ea typeface="ＭＳ 明朝" panose="02020609040205080304" pitchFamily="17" charset="-128"/>
                          <a:cs typeface="Segoe UI" panose="020B0502040204020203" pitchFamily="34" charset="0"/>
                        </a:rPr>
                        <a:t>pip3 install python-hcl2</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err="1">
                          <a:effectLst/>
                        </a:rPr>
                        <a:t>tf</a:t>
                      </a:r>
                      <a:r>
                        <a:rPr lang="ja-JP" altLang="en-US" sz="1050" kern="100" dirty="0">
                          <a:effectLst/>
                        </a:rPr>
                        <a:t>ファイルの解析に使用。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278155219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1.10.1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1.10.1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77982340"/>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1.10.2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1.10.2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4120564097"/>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1.11.0</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err="1">
                          <a:effectLst/>
                        </a:rPr>
                        <a:t>terraformcli</a:t>
                      </a:r>
                      <a:r>
                        <a:rPr lang="en-US" altLang="ja-JP" sz="1050" kern="100" dirty="0">
                          <a:effectLst/>
                        </a:rPr>
                        <a:t>-driver</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mn-lt"/>
                          <a:ea typeface="+mn-ea"/>
                          <a:cs typeface="+mn-cs"/>
                        </a:rPr>
                        <a:t>terraform</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a:txBody>
                    <a:bodyPr/>
                    <a:lstStyle/>
                    <a:p>
                      <a:pPr algn="just">
                        <a:spcAft>
                          <a:spcPts val="0"/>
                        </a:spcAft>
                      </a:pPr>
                      <a:r>
                        <a:rPr lang="en-US" altLang="ja-JP" sz="1050" kern="100" dirty="0">
                          <a:effectLst/>
                          <a:latin typeface="Segoe UI" panose="020B0502040204020203" pitchFamily="34" charset="0"/>
                          <a:ea typeface="ＭＳ 明朝" panose="02020609040205080304" pitchFamily="17" charset="-128"/>
                          <a:cs typeface="Segoe UI" panose="020B0502040204020203" pitchFamily="34" charset="0"/>
                        </a:rPr>
                        <a:t>yum -y install terraform</a:t>
                      </a:r>
                      <a:endParaRPr lang="ja-JP" sz="1050" kern="100" dirty="0">
                        <a:effectLst/>
                        <a:latin typeface="Segoe UI" panose="020B0502040204020203" pitchFamily="34" charset="0"/>
                        <a:ea typeface="ＭＳ 明朝" panose="02020609040205080304" pitchFamily="17" charset="-128"/>
                        <a:cs typeface="Segoe UI" panose="020B0502040204020203" pitchFamily="34" charset="0"/>
                      </a:endParaRPr>
                    </a:p>
                  </a:txBody>
                  <a:tcPr marL="68580" marR="68580" marT="0" marB="0" anchor="ctr"/>
                </a:tc>
                <a:tc>
                  <a:txBody>
                    <a:bodyPr/>
                    <a:lstStyle/>
                    <a:p>
                      <a:pPr algn="ctr">
                        <a:spcAft>
                          <a:spcPts val="0"/>
                        </a:spcAft>
                      </a:pPr>
                      <a:r>
                        <a:rPr lang="en-US" altLang="ja-JP" sz="1050" kern="100" dirty="0">
                          <a:effectLst/>
                        </a:rPr>
                        <a:t>-</a:t>
                      </a:r>
                      <a:endParaRPr lang="ja-JP" sz="1050" kern="100" dirty="0">
                        <a:effectLst/>
                        <a:latin typeface="+mn-lt"/>
                        <a:ea typeface="ＭＳ 明朝" panose="02020609040205080304" pitchFamily="17" charset="-128"/>
                        <a:cs typeface="Segoe UI" panose="020B0502040204020203" pitchFamily="34" charset="0"/>
                      </a:endParaRPr>
                    </a:p>
                  </a:txBody>
                  <a:tcPr marL="68580" marR="68580" marT="0" marB="0" anchor="ctr"/>
                </a:tc>
                <a:tc>
                  <a:txBody>
                    <a:bodyPr/>
                    <a:lstStyle/>
                    <a:p>
                      <a:pPr algn="just">
                        <a:spcAft>
                          <a:spcPts val="0"/>
                        </a:spcAft>
                      </a:pPr>
                      <a:r>
                        <a:rPr lang="en-US" altLang="ja-JP" sz="1050" kern="100" dirty="0">
                          <a:effectLst/>
                          <a:latin typeface="+mn-ea"/>
                          <a:ea typeface="+mn-ea"/>
                          <a:cs typeface="Segoe UI" panose="020B0502040204020203" pitchFamily="34" charset="0"/>
                        </a:rPr>
                        <a:t>terraform</a:t>
                      </a:r>
                      <a:r>
                        <a:rPr lang="ja-JP" altLang="en-US" sz="1050" kern="100" dirty="0">
                          <a:effectLst/>
                          <a:latin typeface="+mn-ea"/>
                          <a:ea typeface="+mn-ea"/>
                          <a:cs typeface="Segoe UI" panose="020B0502040204020203" pitchFamily="34" charset="0"/>
                        </a:rPr>
                        <a:t>コマンド実行に使用</a:t>
                      </a:r>
                      <a:endParaRPr lang="ja-JP" sz="1050" kern="100" dirty="0">
                        <a:effectLst/>
                        <a:latin typeface="+mn-ea"/>
                        <a:ea typeface="+mn-ea"/>
                        <a:cs typeface="Segoe UI" panose="020B0502040204020203" pitchFamily="34" charset="0"/>
                      </a:endParaRPr>
                    </a:p>
                  </a:txBody>
                  <a:tcPr marL="68580" marR="68580" marT="0" marB="0" anchor="ctr"/>
                </a:tc>
                <a:extLst>
                  <a:ext uri="{0D108BD9-81ED-4DB2-BD59-A6C34878D82A}">
                    <a16:rowId xmlns:a16="http://schemas.microsoft.com/office/drawing/2014/main" val="4118503619"/>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1.11.1</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1.11.1</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624565043"/>
                  </a:ext>
                </a:extLst>
              </a:tr>
              <a:tr h="202309">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ja-JP" sz="1000" kern="0" dirty="0">
                          <a:effectLst/>
                        </a:rPr>
                        <a:t>1.11.2</a:t>
                      </a:r>
                      <a:endParaRPr lang="ja-JP" altLang="ja-JP" sz="100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50" kern="100" dirty="0">
                          <a:effectLst/>
                        </a:rPr>
                        <a:t>バージョン</a:t>
                      </a:r>
                      <a:r>
                        <a:rPr lang="en-US" altLang="ja-JP" sz="1050" kern="100" dirty="0">
                          <a:effectLst/>
                        </a:rPr>
                        <a:t>1.11.2</a:t>
                      </a:r>
                      <a:r>
                        <a:rPr lang="ja-JP" altLang="en-US" sz="1050" kern="100" dirty="0">
                          <a:effectLst/>
                        </a:rPr>
                        <a:t>で追加されたライブラリはありません。</a:t>
                      </a:r>
                      <a:endParaRPr lang="ja-JP" altLang="ja-JP" sz="1050" kern="100" dirty="0">
                        <a:effectLst/>
                        <a:latin typeface="+mn-ea"/>
                        <a:ea typeface="+mn-ea"/>
                        <a:cs typeface="Times New Roman" panose="02020603050405020304" pitchFamily="18" charset="0"/>
                      </a:endParaRPr>
                    </a:p>
                  </a:txBody>
                  <a:tcPr marL="68580" marR="68580" marT="0"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562280391"/>
                  </a:ext>
                </a:extLst>
              </a:tr>
            </a:tbl>
          </a:graphicData>
        </a:graphic>
      </p:graphicFrame>
    </p:spTree>
    <p:extLst>
      <p:ext uri="{BB962C8B-B14F-4D97-AF65-F5344CB8AC3E}">
        <p14:creationId xmlns:p14="http://schemas.microsoft.com/office/powerpoint/2010/main" val="1936129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8/11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ja-JP" altLang="en-US" dirty="0"/>
              <a:t>バージョンアップ時のサービス起動について</a:t>
            </a:r>
            <a:endParaRPr lang="en-US" altLang="ja-JP" dirty="0"/>
          </a:p>
          <a:p>
            <a:pPr marL="0" indent="0">
              <a:buNone/>
            </a:pPr>
            <a:endParaRPr lang="en-US" altLang="ja-JP" dirty="0"/>
          </a:p>
          <a:p>
            <a:pPr marL="180000" lvl="1" indent="0">
              <a:buNone/>
            </a:pPr>
            <a:r>
              <a:rPr lang="ja-JP" altLang="en-US" dirty="0"/>
              <a:t>バージョンアップを行うと、</a:t>
            </a:r>
            <a:r>
              <a:rPr lang="en-US" altLang="ja-JP" dirty="0"/>
              <a:t>ITA</a:t>
            </a:r>
            <a:r>
              <a:rPr lang="ja-JP" altLang="en-US" dirty="0"/>
              <a:t>のサービスはすべて再起動されます。</a:t>
            </a:r>
            <a:endParaRPr lang="en-US" altLang="ja-JP" dirty="0"/>
          </a:p>
          <a:p>
            <a:pPr marL="180000" lvl="1" indent="0">
              <a:buNone/>
            </a:pPr>
            <a:r>
              <a:rPr lang="ja-JP" altLang="en-US" dirty="0"/>
              <a:t>手動で停止していたサービスがある場合もすべて起動されますので、必要であれば再度停止をお願いします。</a:t>
            </a:r>
            <a:endParaRPr lang="en-US" altLang="ja-JP" dirty="0"/>
          </a:p>
          <a:p>
            <a:pPr marL="180000" lvl="1" indent="0">
              <a:buNone/>
            </a:pPr>
            <a:endParaRPr lang="en-US" altLang="ja-JP" dirty="0"/>
          </a:p>
          <a:p>
            <a:r>
              <a:rPr lang="en-US" altLang="ja-JP" dirty="0"/>
              <a:t>PHP</a:t>
            </a:r>
            <a:r>
              <a:rPr lang="ja-JP" altLang="en-US" dirty="0"/>
              <a:t>のバージョンについて</a:t>
            </a:r>
            <a:endParaRPr lang="en-US" altLang="ja-JP" dirty="0"/>
          </a:p>
          <a:p>
            <a:pPr marL="0" indent="0">
              <a:buNone/>
            </a:pPr>
            <a:endParaRPr lang="en-US" altLang="ja-JP" dirty="0"/>
          </a:p>
          <a:p>
            <a:pPr marL="180000" lvl="1" indent="0">
              <a:buNone/>
            </a:pPr>
            <a:r>
              <a:rPr lang="en-US" altLang="ja-JP" dirty="0"/>
              <a:t>ITA v1.9.1</a:t>
            </a:r>
            <a:r>
              <a:rPr lang="ja-JP" altLang="en-US" dirty="0"/>
              <a:t>以前は</a:t>
            </a:r>
            <a:r>
              <a:rPr lang="en-US" altLang="ja-JP" dirty="0"/>
              <a:t>PHP7.2</a:t>
            </a:r>
            <a:r>
              <a:rPr lang="ja-JP" altLang="en-US" dirty="0"/>
              <a:t>が必須でしたが、</a:t>
            </a:r>
            <a:r>
              <a:rPr lang="en-US" altLang="ja-JP" dirty="0"/>
              <a:t> ITA v1.10.0</a:t>
            </a:r>
            <a:r>
              <a:rPr lang="ja-JP" altLang="en-US" dirty="0"/>
              <a:t>から</a:t>
            </a:r>
            <a:r>
              <a:rPr lang="en-US" altLang="ja-JP" dirty="0"/>
              <a:t>PHP7.2</a:t>
            </a:r>
            <a:r>
              <a:rPr lang="ja-JP" altLang="en-US" dirty="0"/>
              <a:t>と</a:t>
            </a:r>
            <a:r>
              <a:rPr lang="en-US" altLang="ja-JP" dirty="0"/>
              <a:t>7.4</a:t>
            </a:r>
            <a:r>
              <a:rPr lang="ja-JP" altLang="en-US" dirty="0"/>
              <a:t>の両方に対応可能となりました。</a:t>
            </a:r>
            <a:endParaRPr lang="en-US" altLang="ja-JP" dirty="0"/>
          </a:p>
          <a:p>
            <a:pPr marL="180000" lvl="1" indent="0">
              <a:buNone/>
            </a:pPr>
            <a:r>
              <a:rPr lang="en-US" altLang="ja-JP" dirty="0"/>
              <a:t>ITA</a:t>
            </a:r>
            <a:r>
              <a:rPr lang="ja-JP" altLang="en-US" dirty="0"/>
              <a:t>インストーラを使用して</a:t>
            </a:r>
            <a:r>
              <a:rPr lang="en-US" altLang="ja-JP" dirty="0"/>
              <a:t>ITA v1.10.0</a:t>
            </a:r>
            <a:r>
              <a:rPr lang="ja-JP" altLang="en-US" dirty="0"/>
              <a:t>を新規インストールした場合は</a:t>
            </a:r>
            <a:r>
              <a:rPr lang="en-US" altLang="ja-JP" dirty="0"/>
              <a:t>PHP7.4</a:t>
            </a:r>
            <a:r>
              <a:rPr lang="ja-JP" altLang="en-US" dirty="0"/>
              <a:t>がインストールされますが、</a:t>
            </a:r>
            <a:endParaRPr lang="en-US" altLang="ja-JP" dirty="0"/>
          </a:p>
          <a:p>
            <a:pPr marL="180000" lvl="1" indent="0">
              <a:buNone/>
            </a:pPr>
            <a:r>
              <a:rPr lang="en-US" altLang="ja-JP" dirty="0"/>
              <a:t>ITA v1.9.1</a:t>
            </a:r>
            <a:r>
              <a:rPr lang="ja-JP" altLang="en-US" dirty="0"/>
              <a:t>以前から</a:t>
            </a:r>
            <a:r>
              <a:rPr lang="en-US" altLang="ja-JP" dirty="0"/>
              <a:t>ITA v1.10.0</a:t>
            </a:r>
            <a:r>
              <a:rPr lang="ja-JP" altLang="en-US" dirty="0"/>
              <a:t>以降にバージョンアップした場合、</a:t>
            </a:r>
            <a:r>
              <a:rPr lang="en-US" altLang="ja-JP" dirty="0"/>
              <a:t>PHP</a:t>
            </a:r>
            <a:r>
              <a:rPr lang="ja-JP" altLang="en-US" dirty="0"/>
              <a:t>のバージョンは自動で</a:t>
            </a:r>
            <a:r>
              <a:rPr lang="en-US" altLang="ja-JP" dirty="0"/>
              <a:t>7.4</a:t>
            </a:r>
            <a:r>
              <a:rPr lang="ja-JP" altLang="en-US" dirty="0" err="1"/>
              <a:t>には</a:t>
            </a:r>
            <a:r>
              <a:rPr lang="ja-JP" altLang="en-US" dirty="0"/>
              <a:t>ならずに</a:t>
            </a:r>
            <a:r>
              <a:rPr lang="en-US" altLang="ja-JP" dirty="0"/>
              <a:t>7.2</a:t>
            </a:r>
            <a:r>
              <a:rPr lang="ja-JP" altLang="en-US" dirty="0"/>
              <a:t>のままとなります。</a:t>
            </a:r>
            <a:endParaRPr lang="en-US" altLang="ja-JP" dirty="0"/>
          </a:p>
          <a:p>
            <a:pPr marL="180000" lvl="1" indent="0">
              <a:buNone/>
            </a:pPr>
            <a:r>
              <a:rPr lang="en-US" altLang="ja-JP" dirty="0"/>
              <a:t>7.4</a:t>
            </a:r>
            <a:r>
              <a:rPr lang="ja-JP" altLang="en-US" dirty="0"/>
              <a:t>に上げたい場合は手動での</a:t>
            </a:r>
            <a:r>
              <a:rPr lang="en-US" altLang="ja-JP" dirty="0"/>
              <a:t>PHP</a:t>
            </a:r>
            <a:r>
              <a:rPr lang="ja-JP" altLang="en-US" dirty="0"/>
              <a:t>バージョンアップをお願いします。</a:t>
            </a:r>
            <a:endParaRPr lang="en-US" altLang="ja-JP" dirty="0"/>
          </a:p>
          <a:p>
            <a:pPr marL="180000" lvl="1" indent="0">
              <a:buNone/>
            </a:pPr>
            <a:endParaRPr lang="en-US" altLang="ja-JP" dirty="0"/>
          </a:p>
        </p:txBody>
      </p:sp>
    </p:spTree>
    <p:extLst>
      <p:ext uri="{BB962C8B-B14F-4D97-AF65-F5344CB8AC3E}">
        <p14:creationId xmlns:p14="http://schemas.microsoft.com/office/powerpoint/2010/main" val="27477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9/11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normAutofit/>
          </a:bodyPr>
          <a:lstStyle/>
          <a:p>
            <a:r>
              <a:rPr lang="en-US" altLang="ja-JP" dirty="0" err="1"/>
              <a:t>Ansible</a:t>
            </a:r>
            <a:r>
              <a:rPr lang="en-US" altLang="ja-JP" dirty="0"/>
              <a:t> Automation Controller4.x</a:t>
            </a:r>
            <a:r>
              <a:rPr lang="ja-JP" altLang="en-US" dirty="0"/>
              <a:t>対応について</a:t>
            </a:r>
            <a:endParaRPr lang="en-US" altLang="ja-JP" dirty="0"/>
          </a:p>
          <a:p>
            <a:pPr marL="180000" lvl="1" indent="0">
              <a:buNone/>
            </a:pPr>
            <a:r>
              <a:rPr lang="en-US" altLang="ja-JP" dirty="0"/>
              <a:t>ITA v1.10.0</a:t>
            </a:r>
            <a:r>
              <a:rPr lang="ja-JP" altLang="en-US" dirty="0"/>
              <a:t>から</a:t>
            </a:r>
            <a:r>
              <a:rPr lang="en-US" altLang="ja-JP" dirty="0" err="1"/>
              <a:t>Ansible</a:t>
            </a:r>
            <a:r>
              <a:rPr lang="en-US" altLang="ja-JP" dirty="0"/>
              <a:t> Tower3.x</a:t>
            </a:r>
            <a:r>
              <a:rPr lang="ja-JP" altLang="en-US" dirty="0"/>
              <a:t>の後継機である</a:t>
            </a:r>
            <a:r>
              <a:rPr lang="en-US" altLang="ja-JP" dirty="0" err="1"/>
              <a:t>Ansible</a:t>
            </a:r>
            <a:r>
              <a:rPr lang="en-US" altLang="ja-JP" dirty="0"/>
              <a:t> Automation Controller4.x</a:t>
            </a:r>
            <a:r>
              <a:rPr lang="ja-JP" altLang="en-US" dirty="0"/>
              <a:t>と連携可能となりました。</a:t>
            </a:r>
            <a:endParaRPr lang="en-US" altLang="ja-JP" dirty="0"/>
          </a:p>
          <a:p>
            <a:pPr marL="180000" lvl="1" indent="0">
              <a:buNone/>
            </a:pPr>
            <a:r>
              <a:rPr lang="ja-JP" altLang="en-US" dirty="0"/>
              <a:t>連携するために必要な設定は「</a:t>
            </a:r>
            <a:r>
              <a:rPr lang="en-US" altLang="ja-JP" dirty="0"/>
              <a:t> </a:t>
            </a:r>
            <a:r>
              <a:rPr lang="en-US" altLang="ja-JP" dirty="0" err="1">
                <a:hlinkClick r:id="rId2"/>
              </a:rPr>
              <a:t>Exastro</a:t>
            </a:r>
            <a:r>
              <a:rPr lang="en-US" altLang="ja-JP" dirty="0">
                <a:hlinkClick r:id="rId2"/>
              </a:rPr>
              <a:t>-ITA_</a:t>
            </a:r>
            <a:r>
              <a:rPr lang="ja-JP" altLang="en-US" dirty="0">
                <a:hlinkClick r:id="rId2"/>
              </a:rPr>
              <a:t>システム構成／環境構築ガイド</a:t>
            </a:r>
            <a:r>
              <a:rPr lang="en-US" altLang="ja-JP" dirty="0">
                <a:hlinkClick r:id="rId2"/>
              </a:rPr>
              <a:t>_</a:t>
            </a:r>
            <a:r>
              <a:rPr lang="en-US" altLang="ja-JP" dirty="0" err="1">
                <a:hlinkClick r:id="rId2"/>
              </a:rPr>
              <a:t>Ansible</a:t>
            </a:r>
            <a:r>
              <a:rPr lang="en-US" altLang="ja-JP" dirty="0">
                <a:hlinkClick r:id="rId2"/>
              </a:rPr>
              <a:t>-driver</a:t>
            </a:r>
            <a:r>
              <a:rPr lang="ja-JP" altLang="en-US" dirty="0">
                <a:hlinkClick r:id="rId2"/>
              </a:rPr>
              <a:t>編</a:t>
            </a:r>
            <a:r>
              <a:rPr lang="ja-JP" altLang="en-US" dirty="0"/>
              <a:t>」を参照してください。</a:t>
            </a:r>
            <a:endParaRPr lang="en-US" altLang="ja-JP" dirty="0"/>
          </a:p>
          <a:p>
            <a:pPr marL="180000" lvl="1" indent="0">
              <a:buNone/>
            </a:pPr>
            <a:endParaRPr lang="en-US" altLang="ja-JP" dirty="0"/>
          </a:p>
          <a:p>
            <a:pPr marL="180000" lvl="1" indent="0">
              <a:buNone/>
            </a:pPr>
            <a:r>
              <a:rPr lang="ja-JP" altLang="en-US" dirty="0"/>
              <a:t>また、</a:t>
            </a:r>
            <a:r>
              <a:rPr lang="en-US" altLang="ja-JP" dirty="0" err="1"/>
              <a:t>Ansible</a:t>
            </a:r>
            <a:r>
              <a:rPr lang="en-US" altLang="ja-JP" dirty="0"/>
              <a:t> Tower3.x</a:t>
            </a:r>
            <a:r>
              <a:rPr lang="ja-JP" altLang="en-US" dirty="0"/>
              <a:t>との連携も一部方式が変更になっています。</a:t>
            </a:r>
            <a:endParaRPr lang="en-US" altLang="ja-JP" dirty="0"/>
          </a:p>
          <a:p>
            <a:pPr marL="180000" lvl="1" indent="0">
              <a:buNone/>
            </a:pPr>
            <a:r>
              <a:rPr lang="en-US" altLang="ja-JP" dirty="0"/>
              <a:t>ITA v1.9.1</a:t>
            </a:r>
            <a:r>
              <a:rPr lang="ja-JP" altLang="en-US" dirty="0"/>
              <a:t>以前から</a:t>
            </a:r>
            <a:r>
              <a:rPr lang="en-US" altLang="ja-JP" dirty="0"/>
              <a:t>ITA v1.10.0</a:t>
            </a:r>
            <a:r>
              <a:rPr lang="ja-JP" altLang="en-US" dirty="0"/>
              <a:t>以降にバージョンアップして</a:t>
            </a:r>
            <a:r>
              <a:rPr lang="en-US" altLang="ja-JP" dirty="0" err="1"/>
              <a:t>Ansible</a:t>
            </a:r>
            <a:r>
              <a:rPr lang="en-US" altLang="ja-JP" dirty="0"/>
              <a:t> Tower3.x </a:t>
            </a:r>
            <a:r>
              <a:rPr lang="ja-JP" altLang="en-US" dirty="0"/>
              <a:t>と連携する場合、「</a:t>
            </a:r>
            <a:r>
              <a:rPr lang="en-US" altLang="ja-JP" dirty="0"/>
              <a:t> </a:t>
            </a:r>
            <a:r>
              <a:rPr lang="en-US" altLang="ja-JP" dirty="0" err="1">
                <a:hlinkClick r:id="rId2"/>
              </a:rPr>
              <a:t>Exastro</a:t>
            </a:r>
            <a:r>
              <a:rPr lang="en-US" altLang="ja-JP" dirty="0">
                <a:hlinkClick r:id="rId2"/>
              </a:rPr>
              <a:t>-ITA_</a:t>
            </a:r>
            <a:r>
              <a:rPr lang="ja-JP" altLang="en-US" dirty="0">
                <a:hlinkClick r:id="rId2"/>
              </a:rPr>
              <a:t>システム構成／環境構築ガイド</a:t>
            </a:r>
            <a:r>
              <a:rPr lang="en-US" altLang="ja-JP" dirty="0">
                <a:hlinkClick r:id="rId2"/>
              </a:rPr>
              <a:t>_</a:t>
            </a:r>
            <a:r>
              <a:rPr lang="en-US" altLang="ja-JP" dirty="0" err="1">
                <a:hlinkClick r:id="rId2"/>
              </a:rPr>
              <a:t>Ansible</a:t>
            </a:r>
            <a:r>
              <a:rPr lang="en-US" altLang="ja-JP" dirty="0">
                <a:hlinkClick r:id="rId2"/>
              </a:rPr>
              <a:t>-driver</a:t>
            </a:r>
            <a:r>
              <a:rPr lang="ja-JP" altLang="en-US" dirty="0">
                <a:hlinkClick r:id="rId2"/>
              </a:rPr>
              <a:t>編</a:t>
            </a:r>
            <a:r>
              <a:rPr lang="ja-JP" altLang="en-US" dirty="0"/>
              <a:t>」の「</a:t>
            </a:r>
            <a:r>
              <a:rPr lang="en-US" altLang="ja-JP" dirty="0"/>
              <a:t>5.2. ITA </a:t>
            </a:r>
            <a:r>
              <a:rPr lang="ja-JP" altLang="en-US" dirty="0"/>
              <a:t>作業用ディレクトリの準備」の設定を実施してください。</a:t>
            </a:r>
            <a:endParaRPr lang="en-US" altLang="ja-JP" dirty="0"/>
          </a:p>
          <a:p>
            <a:pPr marL="180000" lvl="1" indent="0">
              <a:buNone/>
            </a:pPr>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lvl="1"/>
            <a:endParaRPr lang="en-US" altLang="ja-JP" dirty="0"/>
          </a:p>
          <a:p>
            <a:pPr marL="180000" lvl="1" indent="0">
              <a:buNone/>
            </a:pPr>
            <a:endParaRPr lang="en-US" altLang="ja-JP" dirty="0"/>
          </a:p>
        </p:txBody>
      </p:sp>
    </p:spTree>
    <p:extLst>
      <p:ext uri="{BB962C8B-B14F-4D97-AF65-F5344CB8AC3E}">
        <p14:creationId xmlns:p14="http://schemas.microsoft.com/office/powerpoint/2010/main" val="1543460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10/11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r>
              <a:rPr lang="en-US" altLang="ja-JP" sz="2200" dirty="0">
                <a:latin typeface="+mn-ea"/>
              </a:rPr>
              <a:t>MariaDB 11.0.2</a:t>
            </a:r>
            <a:r>
              <a:rPr lang="ja-JP" altLang="en-US" sz="2200" dirty="0">
                <a:latin typeface="+mn-ea"/>
              </a:rPr>
              <a:t>の仕様変更について</a:t>
            </a:r>
            <a:endParaRPr lang="en-US" altLang="ja-JP" sz="2200" dirty="0">
              <a:latin typeface="+mn-ea"/>
            </a:endParaRPr>
          </a:p>
          <a:p>
            <a:pPr marL="0" indent="0">
              <a:buNone/>
            </a:pPr>
            <a:endParaRPr lang="en-US" altLang="ja-JP" dirty="0">
              <a:latin typeface="+mn-ea"/>
            </a:endParaRPr>
          </a:p>
          <a:p>
            <a:pPr marL="0" indent="0">
              <a:buNone/>
            </a:pPr>
            <a:r>
              <a:rPr lang="en-US" altLang="ja-JP" sz="1600" dirty="0">
                <a:latin typeface="+mn-ea"/>
              </a:rPr>
              <a:t>2023</a:t>
            </a:r>
            <a:r>
              <a:rPr lang="ja-JP" altLang="en-US" sz="1600" dirty="0">
                <a:latin typeface="+mn-ea"/>
              </a:rPr>
              <a:t>年</a:t>
            </a:r>
            <a:r>
              <a:rPr lang="en-US" altLang="ja-JP" sz="1600" dirty="0">
                <a:latin typeface="+mn-ea"/>
              </a:rPr>
              <a:t>6</a:t>
            </a:r>
            <a:r>
              <a:rPr lang="ja-JP" altLang="en-US" sz="1600" dirty="0">
                <a:latin typeface="+mn-ea"/>
              </a:rPr>
              <a:t>月</a:t>
            </a:r>
            <a:r>
              <a:rPr lang="en-US" altLang="ja-JP" sz="1600" dirty="0">
                <a:latin typeface="+mn-ea"/>
              </a:rPr>
              <a:t>23</a:t>
            </a:r>
            <a:r>
              <a:rPr lang="ja-JP" altLang="en-US" sz="1600" dirty="0">
                <a:latin typeface="+mn-ea"/>
              </a:rPr>
              <a:t>日にリリースされた</a:t>
            </a:r>
            <a:r>
              <a:rPr lang="en-US" altLang="ja-JP" sz="1600" dirty="0" err="1">
                <a:latin typeface="+mn-ea"/>
              </a:rPr>
              <a:t>mariaDB</a:t>
            </a:r>
            <a:r>
              <a:rPr lang="en-US" altLang="ja-JP" sz="1600" dirty="0">
                <a:latin typeface="+mn-ea"/>
              </a:rPr>
              <a:t> 11.0.2</a:t>
            </a:r>
            <a:r>
              <a:rPr lang="ja-JP" altLang="en-US" sz="1600" dirty="0">
                <a:latin typeface="+mn-ea"/>
              </a:rPr>
              <a:t>にて「</a:t>
            </a:r>
            <a:r>
              <a:rPr lang="en-US" altLang="ja-JP" sz="1600" dirty="0" err="1">
                <a:latin typeface="+mn-ea"/>
              </a:rPr>
              <a:t>mysql</a:t>
            </a:r>
            <a:r>
              <a:rPr lang="en-US" altLang="ja-JP" sz="1600" dirty="0">
                <a:latin typeface="+mn-ea"/>
              </a:rPr>
              <a:t>*</a:t>
            </a:r>
            <a:r>
              <a:rPr lang="ja-JP" altLang="en-US" sz="1600" dirty="0">
                <a:latin typeface="+mn-ea"/>
              </a:rPr>
              <a:t>」コマンドが非推奨となり、 「</a:t>
            </a:r>
            <a:r>
              <a:rPr lang="en-US" altLang="ja-JP" sz="1600" dirty="0" err="1">
                <a:latin typeface="+mn-ea"/>
              </a:rPr>
              <a:t>mysql</a:t>
            </a:r>
            <a:r>
              <a:rPr lang="en-US" altLang="ja-JP" sz="1600" dirty="0">
                <a:latin typeface="+mn-ea"/>
              </a:rPr>
              <a:t>*</a:t>
            </a:r>
            <a:r>
              <a:rPr lang="ja-JP" altLang="en-US" sz="1600" dirty="0">
                <a:latin typeface="+mn-ea"/>
              </a:rPr>
              <a:t>」コマンド実行時に以下の警告が出力されるように仕様変更されました。</a:t>
            </a:r>
            <a:endParaRPr lang="en-US" altLang="ja-JP" sz="1600" dirty="0">
              <a:latin typeface="+mn-ea"/>
            </a:endParaRPr>
          </a:p>
          <a:p>
            <a:pPr marL="0" indent="0">
              <a:buNone/>
            </a:pPr>
            <a:r>
              <a:rPr lang="en-US" altLang="ja-JP" sz="1200" i="1" dirty="0" err="1">
                <a:solidFill>
                  <a:srgbClr val="FF0000"/>
                </a:solidFill>
                <a:latin typeface="+mn-ea"/>
              </a:rPr>
              <a:t>mysql</a:t>
            </a:r>
            <a:r>
              <a:rPr lang="en-US" altLang="ja-JP" sz="1200" i="1" dirty="0">
                <a:solidFill>
                  <a:srgbClr val="FF0000"/>
                </a:solidFill>
                <a:latin typeface="+mn-ea"/>
              </a:rPr>
              <a:t>: Deprecated program name. It will be removed in a future release, use '/</a:t>
            </a:r>
            <a:r>
              <a:rPr lang="en-US" altLang="ja-JP" sz="1200" i="1" dirty="0" err="1">
                <a:solidFill>
                  <a:srgbClr val="FF0000"/>
                </a:solidFill>
                <a:latin typeface="+mn-ea"/>
              </a:rPr>
              <a:t>usr</a:t>
            </a:r>
            <a:r>
              <a:rPr lang="en-US" altLang="ja-JP" sz="1200" i="1" dirty="0">
                <a:solidFill>
                  <a:srgbClr val="FF0000"/>
                </a:solidFill>
                <a:latin typeface="+mn-ea"/>
              </a:rPr>
              <a:t>/bin/</a:t>
            </a:r>
            <a:r>
              <a:rPr lang="en-US" altLang="ja-JP" sz="1200" i="1" dirty="0" err="1">
                <a:solidFill>
                  <a:srgbClr val="FF0000"/>
                </a:solidFill>
                <a:latin typeface="+mn-ea"/>
              </a:rPr>
              <a:t>mariadb</a:t>
            </a:r>
            <a:r>
              <a:rPr lang="en-US" altLang="ja-JP" sz="1200" i="1" dirty="0">
                <a:solidFill>
                  <a:srgbClr val="FF0000"/>
                </a:solidFill>
                <a:latin typeface="+mn-ea"/>
              </a:rPr>
              <a:t>' instead</a:t>
            </a:r>
          </a:p>
          <a:p>
            <a:pPr marL="0" indent="0">
              <a:buNone/>
            </a:pPr>
            <a:endParaRPr lang="en-US" altLang="ja-JP" sz="2000" dirty="0">
              <a:latin typeface="+mn-ea"/>
            </a:endParaRPr>
          </a:p>
          <a:p>
            <a:pPr marL="0" indent="0">
              <a:buNone/>
            </a:pPr>
            <a:r>
              <a:rPr lang="en-US" altLang="ja-JP" sz="1600" dirty="0">
                <a:latin typeface="+mn-ea"/>
              </a:rPr>
              <a:t>ITA1.11.0</a:t>
            </a:r>
            <a:r>
              <a:rPr lang="ja-JP" altLang="en-US" sz="1600" dirty="0">
                <a:latin typeface="+mn-ea"/>
              </a:rPr>
              <a:t>までのインストーラでは「</a:t>
            </a:r>
            <a:r>
              <a:rPr lang="en-US" altLang="ja-JP" sz="1600" dirty="0" err="1">
                <a:latin typeface="+mn-ea"/>
              </a:rPr>
              <a:t>mysql</a:t>
            </a:r>
            <a:r>
              <a:rPr lang="en-US" altLang="ja-JP" sz="1600" dirty="0">
                <a:latin typeface="+mn-ea"/>
              </a:rPr>
              <a:t>*</a:t>
            </a:r>
            <a:r>
              <a:rPr lang="ja-JP" altLang="en-US" sz="1600" dirty="0">
                <a:latin typeface="+mn-ea"/>
              </a:rPr>
              <a:t>」コマンドを使用しているため、</a:t>
            </a:r>
            <a:r>
              <a:rPr lang="en-US" altLang="ja-JP" sz="1600" dirty="0">
                <a:latin typeface="+mn-ea"/>
              </a:rPr>
              <a:t> </a:t>
            </a:r>
          </a:p>
          <a:p>
            <a:pPr marL="0" indent="0">
              <a:buNone/>
            </a:pPr>
            <a:r>
              <a:rPr lang="ja-JP" altLang="en-US" sz="1600" dirty="0">
                <a:latin typeface="+mn-ea"/>
              </a:rPr>
              <a:t>以下の条件の場合にバージョンアップが次ページのエラー出力例のように失敗します。</a:t>
            </a:r>
            <a:endParaRPr lang="en-US" altLang="ja-JP" sz="1600" dirty="0">
              <a:latin typeface="+mn-ea"/>
            </a:endParaRPr>
          </a:p>
          <a:p>
            <a:pPr marL="0" indent="0">
              <a:buNone/>
            </a:pPr>
            <a:r>
              <a:rPr lang="ja-JP" altLang="en-US" sz="1600" dirty="0">
                <a:latin typeface="+mn-ea"/>
              </a:rPr>
              <a:t>・</a:t>
            </a:r>
            <a:r>
              <a:rPr lang="en-US" altLang="ja-JP" sz="1600" dirty="0">
                <a:latin typeface="+mn-ea"/>
              </a:rPr>
              <a:t>MariaDB 11.0.2</a:t>
            </a:r>
            <a:r>
              <a:rPr lang="ja-JP" altLang="en-US" sz="1600" dirty="0">
                <a:latin typeface="+mn-ea"/>
              </a:rPr>
              <a:t>以降を使用</a:t>
            </a:r>
            <a:endParaRPr lang="en-US" altLang="ja-JP" sz="1600" dirty="0">
              <a:latin typeface="+mn-ea"/>
            </a:endParaRPr>
          </a:p>
          <a:p>
            <a:pPr marL="0" indent="0">
              <a:buNone/>
            </a:pPr>
            <a:r>
              <a:rPr kumimoji="1" lang="ja-JP" altLang="en-US" sz="1600" dirty="0">
                <a:latin typeface="+mn-ea"/>
              </a:rPr>
              <a:t>・とある</a:t>
            </a:r>
            <a:r>
              <a:rPr kumimoji="1" lang="en-US" altLang="ja-JP" sz="1600" dirty="0">
                <a:latin typeface="+mn-ea"/>
              </a:rPr>
              <a:t>ITA</a:t>
            </a:r>
            <a:r>
              <a:rPr kumimoji="1" lang="ja-JP" altLang="en-US" sz="1600" dirty="0">
                <a:latin typeface="+mn-ea"/>
              </a:rPr>
              <a:t>のバージョンから</a:t>
            </a:r>
            <a:r>
              <a:rPr kumimoji="1" lang="en-US" altLang="ja-JP" sz="1600" dirty="0">
                <a:latin typeface="+mn-ea"/>
              </a:rPr>
              <a:t>1.11.0</a:t>
            </a:r>
            <a:r>
              <a:rPr kumimoji="1" lang="ja-JP" altLang="en-US" sz="1600" dirty="0">
                <a:latin typeface="+mn-ea"/>
              </a:rPr>
              <a:t>以前のバージョンにバージョンアップ</a:t>
            </a:r>
            <a:endParaRPr kumimoji="1" lang="en-US" altLang="ja-JP" sz="1600" dirty="0"/>
          </a:p>
          <a:p>
            <a:pPr marL="0" indent="0">
              <a:buNone/>
            </a:pPr>
            <a:endParaRPr lang="en-US" altLang="ja-JP" sz="1600" dirty="0">
              <a:latin typeface="+mn-ea"/>
            </a:endParaRPr>
          </a:p>
          <a:p>
            <a:pPr marL="0" indent="0">
              <a:buNone/>
            </a:pPr>
            <a:r>
              <a:rPr lang="ja-JP" altLang="en-US" sz="1600" dirty="0">
                <a:latin typeface="+mn-ea"/>
              </a:rPr>
              <a:t>上記条件でバージョンアップを行う場合は、次ページの修正を行ってからバージョンアップの実施をお願いします。</a:t>
            </a:r>
            <a:endParaRPr lang="en-US" altLang="ja-JP" sz="1600" dirty="0">
              <a:latin typeface="+mn-ea"/>
            </a:endParaRPr>
          </a:p>
          <a:p>
            <a:pPr marL="0" indent="0">
              <a:buNone/>
            </a:pPr>
            <a:endParaRPr lang="en-US" altLang="ja-JP" sz="1600" dirty="0">
              <a:latin typeface="+mn-ea"/>
            </a:endParaRPr>
          </a:p>
          <a:p>
            <a:pPr marL="0" indent="0">
              <a:buNone/>
            </a:pPr>
            <a:r>
              <a:rPr lang="en-US" altLang="ja-JP" sz="1600" dirty="0">
                <a:latin typeface="+mn-ea"/>
              </a:rPr>
              <a:t>ITA1.11.1</a:t>
            </a:r>
            <a:r>
              <a:rPr lang="ja-JP" altLang="en-US" sz="1600" dirty="0">
                <a:latin typeface="+mn-ea"/>
              </a:rPr>
              <a:t>以降では修正済みなので、</a:t>
            </a:r>
            <a:r>
              <a:rPr lang="en-US" altLang="ja-JP" sz="1600" dirty="0">
                <a:latin typeface="+mn-ea"/>
              </a:rPr>
              <a:t> ITA1.11.1</a:t>
            </a:r>
            <a:r>
              <a:rPr lang="ja-JP" altLang="en-US" sz="1600" dirty="0">
                <a:latin typeface="+mn-ea"/>
              </a:rPr>
              <a:t>以降にバージョンアップする場合は問題ありません。</a:t>
            </a:r>
            <a:endParaRPr lang="en-US" altLang="ja-JP" sz="1600" dirty="0">
              <a:latin typeface="+mn-ea"/>
            </a:endParaRPr>
          </a:p>
          <a:p>
            <a:pPr marL="0" indent="0">
              <a:buNone/>
            </a:pPr>
            <a:endParaRPr lang="en-US" altLang="ja-JP" sz="1600" dirty="0">
              <a:latin typeface="+mn-ea"/>
            </a:endParaRPr>
          </a:p>
          <a:p>
            <a:pPr marL="180000" lvl="1" indent="0">
              <a:buNone/>
            </a:pPr>
            <a:endParaRPr lang="en-US" altLang="ja-JP" sz="1700" dirty="0">
              <a:latin typeface="+mn-ea"/>
            </a:endParaRPr>
          </a:p>
        </p:txBody>
      </p:sp>
    </p:spTree>
    <p:extLst>
      <p:ext uri="{BB962C8B-B14F-4D97-AF65-F5344CB8AC3E}">
        <p14:creationId xmlns:p14="http://schemas.microsoft.com/office/powerpoint/2010/main" val="284128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619672" y="116540"/>
            <a:ext cx="7344000" cy="405683"/>
          </a:xfrm>
        </p:spPr>
        <p:txBody>
          <a:bodyPr/>
          <a:lstStyle/>
          <a:p>
            <a:r>
              <a:rPr kumimoji="1" lang="ja-JP" altLang="en-US" dirty="0"/>
              <a:t>目次</a:t>
            </a:r>
          </a:p>
        </p:txBody>
      </p:sp>
      <p:sp>
        <p:nvSpPr>
          <p:cNvPr id="4" name="正方形/長方形 3"/>
          <p:cNvSpPr/>
          <p:nvPr/>
        </p:nvSpPr>
        <p:spPr bwMode="auto">
          <a:xfrm>
            <a:off x="1619590" y="522116"/>
            <a:ext cx="7345020" cy="633588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rabicPeriod"/>
            </a:pPr>
            <a:r>
              <a:rPr lang="ja-JP" altLang="en-US" sz="1400" dirty="0">
                <a:latin typeface="+mn-ea"/>
              </a:rPr>
              <a:t>はじめに</a:t>
            </a:r>
            <a:endParaRPr lang="en-US" altLang="ja-JP" sz="1400" dirty="0">
              <a:latin typeface="+mn-ea"/>
            </a:endParaRPr>
          </a:p>
          <a:p>
            <a:r>
              <a:rPr lang="ja-JP" altLang="en-US" sz="1400" dirty="0">
                <a:latin typeface="+mn-ea"/>
              </a:rPr>
              <a:t>　</a:t>
            </a:r>
            <a:r>
              <a:rPr lang="en-US" altLang="ja-JP" sz="1400" dirty="0">
                <a:latin typeface="+mn-ea"/>
              </a:rPr>
              <a:t> 1.1</a:t>
            </a:r>
            <a:r>
              <a:rPr lang="ja-JP" altLang="en-US" sz="1400" dirty="0">
                <a:latin typeface="+mn-ea"/>
              </a:rPr>
              <a:t>　 本資料について</a:t>
            </a:r>
            <a:endParaRPr lang="en-US" altLang="ja-JP" sz="1400" dirty="0">
              <a:latin typeface="+mn-ea"/>
            </a:endParaRPr>
          </a:p>
          <a:p>
            <a:endParaRPr lang="en-US" altLang="ja-JP" sz="1400" dirty="0">
              <a:latin typeface="+mn-ea"/>
            </a:endParaRPr>
          </a:p>
          <a:p>
            <a:pPr marL="342900" indent="-342900">
              <a:buFont typeface="+mj-lt"/>
              <a:buAutoNum type="arabicPeriod" startAt="2"/>
            </a:pPr>
            <a:r>
              <a:rPr lang="ja-JP" altLang="en-US" sz="1400" dirty="0">
                <a:latin typeface="+mn-ea"/>
              </a:rPr>
              <a:t>システム構成</a:t>
            </a:r>
            <a:endParaRPr lang="en-US" altLang="ja-JP" sz="1400" dirty="0">
              <a:latin typeface="+mn-ea"/>
            </a:endParaRPr>
          </a:p>
          <a:p>
            <a:r>
              <a:rPr lang="ja-JP" altLang="en-US" sz="1400" dirty="0">
                <a:latin typeface="+mn-ea"/>
              </a:rPr>
              <a:t>　 </a:t>
            </a:r>
            <a:r>
              <a:rPr lang="en-US" altLang="ja-JP" sz="1400" dirty="0">
                <a:latin typeface="+mn-ea"/>
              </a:rPr>
              <a:t>2.1</a:t>
            </a:r>
            <a:r>
              <a:rPr lang="ja-JP" altLang="en-US" sz="1400" dirty="0">
                <a:latin typeface="+mn-ea"/>
              </a:rPr>
              <a:t>　 動作環境・条件</a:t>
            </a:r>
            <a:endParaRPr lang="en-US" altLang="ja-JP" sz="1400" dirty="0">
              <a:latin typeface="+mn-ea"/>
            </a:endParaRPr>
          </a:p>
          <a:p>
            <a:endParaRPr lang="en-US" altLang="ja-JP" sz="1400" dirty="0">
              <a:latin typeface="+mn-ea"/>
            </a:endParaRPr>
          </a:p>
          <a:p>
            <a:pPr marL="342900" indent="-342900">
              <a:buFont typeface="+mj-lt"/>
              <a:buAutoNum type="arabicPeriod" startAt="3"/>
            </a:pPr>
            <a:r>
              <a:rPr lang="en-US" altLang="ja-JP" sz="1400" dirty="0">
                <a:latin typeface="+mn-ea"/>
              </a:rPr>
              <a:t>ITA</a:t>
            </a:r>
            <a:r>
              <a:rPr lang="ja-JP" altLang="en-US" sz="1400" dirty="0">
                <a:latin typeface="+mn-ea"/>
              </a:rPr>
              <a:t>バージョンアップ</a:t>
            </a:r>
            <a:r>
              <a:rPr lang="zh-TW" altLang="en-US" sz="1400" dirty="0">
                <a:latin typeface="+mn-ea"/>
              </a:rPr>
              <a:t>手順</a:t>
            </a:r>
            <a:endParaRPr lang="en-US" altLang="ja-JP" sz="1400" dirty="0">
              <a:latin typeface="+mn-ea"/>
            </a:endParaRPr>
          </a:p>
          <a:p>
            <a:r>
              <a:rPr lang="ja-JP" altLang="en-US" sz="1400" dirty="0">
                <a:latin typeface="+mn-ea"/>
              </a:rPr>
              <a:t>　 </a:t>
            </a:r>
            <a:r>
              <a:rPr lang="en-US" altLang="ja-JP" sz="1400" dirty="0">
                <a:latin typeface="+mn-ea"/>
              </a:rPr>
              <a:t>3.1</a:t>
            </a:r>
            <a:r>
              <a:rPr lang="ja-JP" altLang="en-US" sz="1400" dirty="0">
                <a:latin typeface="+mn-ea"/>
              </a:rPr>
              <a:t>　 事前準備</a:t>
            </a:r>
          </a:p>
          <a:p>
            <a:r>
              <a:rPr lang="en-US" altLang="ja-JP" sz="1400" dirty="0">
                <a:latin typeface="+mn-ea"/>
              </a:rPr>
              <a:t>    3.2    ITA</a:t>
            </a:r>
            <a:r>
              <a:rPr lang="ja-JP" altLang="en-US" sz="1400" dirty="0">
                <a:latin typeface="+mn-ea"/>
              </a:rPr>
              <a:t>バージョンアップフロー</a:t>
            </a:r>
          </a:p>
          <a:p>
            <a:r>
              <a:rPr lang="en-US" altLang="ja-JP" sz="1400" dirty="0">
                <a:latin typeface="+mn-ea"/>
              </a:rPr>
              <a:t>    3.3</a:t>
            </a:r>
            <a:r>
              <a:rPr lang="ja-JP" altLang="en-US" sz="1400" dirty="0">
                <a:latin typeface="+mn-ea"/>
              </a:rPr>
              <a:t>　</a:t>
            </a:r>
            <a:r>
              <a:rPr lang="ja-JP" altLang="en-US" sz="1400" dirty="0"/>
              <a:t>バージョンアップ</a:t>
            </a:r>
            <a:endParaRPr lang="ja-JP" altLang="en-US" sz="1400" dirty="0">
              <a:latin typeface="+mn-ea"/>
            </a:endParaRPr>
          </a:p>
          <a:p>
            <a:endParaRPr lang="en-US" altLang="ja-JP" sz="1400" dirty="0">
              <a:latin typeface="+mn-ea"/>
            </a:endParaRPr>
          </a:p>
          <a:p>
            <a:pPr marL="342900" indent="-342900">
              <a:buFont typeface="+mj-lt"/>
              <a:buAutoNum type="arabicPeriod" startAt="4"/>
            </a:pPr>
            <a:r>
              <a:rPr lang="en-US" altLang="ja-JP" sz="1400" dirty="0">
                <a:latin typeface="+mn-ea"/>
              </a:rPr>
              <a:t>ITA</a:t>
            </a:r>
            <a:r>
              <a:rPr lang="ja-JP" altLang="en-US" sz="1400" dirty="0">
                <a:latin typeface="+mn-ea"/>
              </a:rPr>
              <a:t>動作確認</a:t>
            </a:r>
            <a:endParaRPr lang="en-US" altLang="ja-JP" sz="1400" dirty="0">
              <a:latin typeface="+mn-ea"/>
            </a:endParaRPr>
          </a:p>
          <a:p>
            <a:r>
              <a:rPr lang="en-US" altLang="zh-TW" sz="1400" dirty="0">
                <a:latin typeface="+mn-ea"/>
              </a:rPr>
              <a:t>    4.1</a:t>
            </a:r>
            <a:r>
              <a:rPr lang="zh-TW" altLang="en-US" sz="1400" dirty="0">
                <a:latin typeface="+mn-ea"/>
              </a:rPr>
              <a:t>　 動作確認</a:t>
            </a:r>
          </a:p>
        </p:txBody>
      </p:sp>
    </p:spTree>
    <p:extLst>
      <p:ext uri="{BB962C8B-B14F-4D97-AF65-F5344CB8AC3E}">
        <p14:creationId xmlns:p14="http://schemas.microsoft.com/office/powerpoint/2010/main" val="497929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3.3</a:t>
            </a:r>
            <a:r>
              <a:rPr lang="ja-JP" altLang="en-US" dirty="0"/>
              <a:t>　バージョンアップ（</a:t>
            </a:r>
            <a:r>
              <a:rPr lang="en-US" altLang="ja-JP" dirty="0"/>
              <a:t>11/11</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rIns="0">
            <a:normAutofit/>
          </a:bodyPr>
          <a:lstStyle/>
          <a:p>
            <a:pPr lvl="1"/>
            <a:r>
              <a:rPr lang="ja-JP" altLang="en-US" sz="1400" dirty="0"/>
              <a:t>（参考）バージョンアップ時のエラー出力例</a:t>
            </a:r>
            <a:endParaRPr lang="en-US" altLang="ja-JP" sz="1800" dirty="0">
              <a:latin typeface="+mn-ea"/>
            </a:endParaRPr>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endParaRPr lang="en-US" altLang="ja-JP" sz="1400" dirty="0"/>
          </a:p>
          <a:p>
            <a:pPr lvl="1"/>
            <a:r>
              <a:rPr lang="en-US" altLang="ja-JP" sz="1400" dirty="0"/>
              <a:t>MariaDB 11.0.2</a:t>
            </a:r>
            <a:r>
              <a:rPr lang="ja-JP" altLang="en-US" sz="1400" dirty="0"/>
              <a:t>以降を使用、かつ</a:t>
            </a:r>
            <a:r>
              <a:rPr lang="en-US" altLang="ja-JP" sz="1400" dirty="0"/>
              <a:t>1.11.0</a:t>
            </a:r>
            <a:r>
              <a:rPr lang="ja-JP" altLang="en-US" sz="1400" dirty="0"/>
              <a:t>以前にバージョンアップする場合の修正</a:t>
            </a:r>
            <a:endParaRPr lang="en-US" altLang="ja-JP" sz="1400" dirty="0"/>
          </a:p>
          <a:p>
            <a:pPr marL="180000" lvl="1" indent="0">
              <a:buNone/>
            </a:pPr>
            <a:endParaRPr lang="en-US" altLang="ja-JP" sz="1800" dirty="0">
              <a:latin typeface="+mn-ea"/>
            </a:endParaRPr>
          </a:p>
          <a:p>
            <a:pPr marL="180000" lvl="1" indent="0">
              <a:buNone/>
            </a:pPr>
            <a:r>
              <a:rPr lang="en-US" altLang="ja-JP" sz="1400" dirty="0"/>
              <a:t>/(</a:t>
            </a:r>
            <a:r>
              <a:rPr lang="ja-JP" altLang="en-US" sz="1400" dirty="0"/>
              <a:t>インストール資材展開先</a:t>
            </a:r>
            <a:r>
              <a:rPr lang="en-US" altLang="ja-JP" sz="1400" dirty="0"/>
              <a:t>)/</a:t>
            </a:r>
            <a:r>
              <a:rPr lang="en-US" altLang="ja-JP" sz="1400" kern="100" dirty="0"/>
              <a:t>ita</a:t>
            </a:r>
            <a:r>
              <a:rPr lang="en-US" altLang="ja-JP" sz="1400" dirty="0"/>
              <a:t>_install_package/install_scripts/bin/ita_version_up.sh</a:t>
            </a:r>
          </a:p>
          <a:p>
            <a:pPr marL="180000" lvl="1" indent="0">
              <a:buNone/>
            </a:pPr>
            <a:r>
              <a:rPr lang="ja-JP" altLang="en-US" sz="1400" dirty="0"/>
              <a:t>を以下のように修正して実行すれば正常に実行可能です。</a:t>
            </a:r>
            <a:endParaRPr lang="en-US" altLang="ja-JP" sz="1400" dirty="0"/>
          </a:p>
          <a:p>
            <a:pPr marL="180000" lvl="1" indent="0">
              <a:buNone/>
            </a:pPr>
            <a:endParaRPr lang="en-US" altLang="ja-JP" sz="1400" dirty="0"/>
          </a:p>
          <a:p>
            <a:pPr marL="180000" lvl="1" indent="0">
              <a:buNone/>
            </a:pPr>
            <a:r>
              <a:rPr lang="en-US" altLang="ja-JP" sz="1400" dirty="0"/>
              <a:t>ITA1.11.0</a:t>
            </a:r>
            <a:r>
              <a:rPr lang="ja-JP" altLang="en-US" sz="1400" dirty="0"/>
              <a:t>の修正例</a:t>
            </a:r>
            <a:endParaRPr lang="en-US" altLang="ja-JP" sz="1400" dirty="0"/>
          </a:p>
          <a:p>
            <a:pPr marL="180000" lvl="1" indent="0">
              <a:buNone/>
            </a:pPr>
            <a:r>
              <a:rPr lang="en-US" altLang="ja-JP" sz="1400" dirty="0"/>
              <a:t>618</a:t>
            </a:r>
            <a:r>
              <a:rPr lang="ja-JP" altLang="en-US" sz="1400" dirty="0"/>
              <a:t>行目（バージョンによって行数が異なる可能性があります）</a:t>
            </a:r>
            <a:endParaRPr lang="en-US" altLang="ja-JP" sz="1400" dirty="0"/>
          </a:p>
        </p:txBody>
      </p:sp>
      <p:sp>
        <p:nvSpPr>
          <p:cNvPr id="4" name="テキスト ボックス 3">
            <a:extLst>
              <a:ext uri="{FF2B5EF4-FFF2-40B4-BE49-F238E27FC236}">
                <a16:creationId xmlns:a16="http://schemas.microsoft.com/office/drawing/2014/main" id="{BB2B9B1A-58C6-8E46-17A9-C31C93FA52A9}"/>
              </a:ext>
            </a:extLst>
          </p:cNvPr>
          <p:cNvSpPr txBox="1"/>
          <p:nvPr/>
        </p:nvSpPr>
        <p:spPr>
          <a:xfrm>
            <a:off x="209071" y="1166737"/>
            <a:ext cx="8683529" cy="1785104"/>
          </a:xfrm>
          <a:prstGeom prst="rect">
            <a:avLst/>
          </a:prstGeom>
          <a:noFill/>
          <a:ln>
            <a:solidFill>
              <a:schemeClr val="tx1"/>
            </a:solidFill>
          </a:ln>
        </p:spPr>
        <p:txBody>
          <a:bodyPr wrap="square" rtlCol="0">
            <a:spAutoFit/>
          </a:bodyPr>
          <a:lstStyle/>
          <a:p>
            <a:r>
              <a:rPr kumimoji="1" lang="ja-JP" altLang="en-US" sz="1000" dirty="0"/>
              <a:t>～～～～～～～～（略） ～～～～～～～～</a:t>
            </a:r>
            <a:endParaRPr kumimoji="1" lang="en-US" altLang="ja-JP" sz="1000" dirty="0"/>
          </a:p>
          <a:p>
            <a:r>
              <a:rPr kumimoji="1" lang="en-US" altLang="ja-JP" sz="1000" dirty="0"/>
              <a:t>[2023-07-19 17:47:26] INFO : -----MODE[VERSIONUP] START-----</a:t>
            </a:r>
          </a:p>
          <a:p>
            <a:r>
              <a:rPr kumimoji="1" lang="en-US" altLang="ja-JP" sz="1000" dirty="0"/>
              <a:t>[2023-07-19 17:47:26] INFO : Authorization check.</a:t>
            </a:r>
          </a:p>
          <a:p>
            <a:r>
              <a:rPr kumimoji="1" lang="en-US" altLang="ja-JP" sz="1000" dirty="0"/>
              <a:t>[2023-07-19 17:47:26] INFO : Reading answer-file.</a:t>
            </a:r>
          </a:p>
          <a:p>
            <a:r>
              <a:rPr kumimoji="1" lang="en-US" altLang="ja-JP" sz="1000" dirty="0"/>
              <a:t>[2023-07-19 17:47:36] INFO : Version check.</a:t>
            </a:r>
          </a:p>
          <a:p>
            <a:r>
              <a:rPr kumimoji="1" lang="en-US" altLang="ja-JP" sz="1000" dirty="0"/>
              <a:t>[2023-07-19 17:47:36] INFO : Stopping Apache.</a:t>
            </a:r>
          </a:p>
          <a:p>
            <a:r>
              <a:rPr kumimoji="1" lang="en-US" altLang="ja-JP" sz="1000" dirty="0"/>
              <a:t>[2023-07-19 17:47:38] INFO : Stopping ITA services.</a:t>
            </a:r>
          </a:p>
          <a:p>
            <a:r>
              <a:rPr kumimoji="1" lang="en-US" altLang="ja-JP" sz="1000" dirty="0"/>
              <a:t>[2023-07-19 17:47:39] INFO : Updating tables.</a:t>
            </a:r>
          </a:p>
          <a:p>
            <a:r>
              <a:rPr kumimoji="1" lang="en-US" altLang="ja-JP" sz="1000" dirty="0">
                <a:solidFill>
                  <a:srgbClr val="FF0000"/>
                </a:solidFill>
              </a:rPr>
              <a:t>[2023-07-19 17:47:39] ERROR : SQL Error. Check logfile[/root/it-automation-1.11.0/</a:t>
            </a:r>
            <a:r>
              <a:rPr kumimoji="1" lang="en-US" altLang="ja-JP" sz="1000" dirty="0" err="1">
                <a:solidFill>
                  <a:srgbClr val="FF0000"/>
                </a:solidFill>
              </a:rPr>
              <a:t>ita_install_package</a:t>
            </a:r>
            <a:r>
              <a:rPr kumimoji="1" lang="en-US" altLang="ja-JP" sz="1000" dirty="0">
                <a:solidFill>
                  <a:srgbClr val="FF0000"/>
                </a:solidFill>
              </a:rPr>
              <a:t>/</a:t>
            </a:r>
            <a:r>
              <a:rPr kumimoji="1" lang="en-US" altLang="ja-JP" sz="1000" dirty="0" err="1">
                <a:solidFill>
                  <a:srgbClr val="FF0000"/>
                </a:solidFill>
              </a:rPr>
              <a:t>install_scripts</a:t>
            </a:r>
            <a:r>
              <a:rPr kumimoji="1" lang="en-US" altLang="ja-JP" sz="1000" dirty="0">
                <a:solidFill>
                  <a:srgbClr val="FF0000"/>
                </a:solidFill>
              </a:rPr>
              <a:t>/log/1.10.2_base_sql.log].</a:t>
            </a:r>
          </a:p>
          <a:p>
            <a:r>
              <a:rPr kumimoji="1" lang="en-US" altLang="ja-JP" sz="1000" dirty="0"/>
              <a:t>[2023-07-19 17:47:39] INFO : Abort version up.</a:t>
            </a:r>
          </a:p>
        </p:txBody>
      </p:sp>
      <p:sp>
        <p:nvSpPr>
          <p:cNvPr id="5" name="テキスト ボックス 4">
            <a:extLst>
              <a:ext uri="{FF2B5EF4-FFF2-40B4-BE49-F238E27FC236}">
                <a16:creationId xmlns:a16="http://schemas.microsoft.com/office/drawing/2014/main" id="{23714EDF-DD6D-A971-D7C4-AD9A1139E23F}"/>
              </a:ext>
            </a:extLst>
          </p:cNvPr>
          <p:cNvSpPr txBox="1"/>
          <p:nvPr/>
        </p:nvSpPr>
        <p:spPr>
          <a:xfrm>
            <a:off x="251400" y="5517290"/>
            <a:ext cx="8771447" cy="646331"/>
          </a:xfrm>
          <a:prstGeom prst="rect">
            <a:avLst/>
          </a:prstGeom>
          <a:noFill/>
          <a:ln>
            <a:solidFill>
              <a:schemeClr val="tx1"/>
            </a:solidFill>
          </a:ln>
        </p:spPr>
        <p:txBody>
          <a:bodyPr wrap="square" rtlCol="0">
            <a:spAutoFit/>
          </a:bodyPr>
          <a:lstStyle/>
          <a:p>
            <a:endParaRPr kumimoji="1" lang="en-US" altLang="ja-JP" sz="900" dirty="0"/>
          </a:p>
          <a:p>
            <a:r>
              <a:rPr kumimoji="1" lang="en-US" altLang="ja-JP" sz="900" dirty="0"/>
              <a:t>env MYSQL_PWD=${DB_PASSWORD} </a:t>
            </a:r>
            <a:r>
              <a:rPr kumimoji="1" lang="en-US" altLang="ja-JP" sz="900" dirty="0" err="1"/>
              <a:t>mysql</a:t>
            </a:r>
            <a:r>
              <a:rPr kumimoji="1" lang="en-US" altLang="ja-JP" sz="900" dirty="0"/>
              <a:t> -u${DB_USERNAME} ${DB_NAME} -h ${DB_HOST} &lt; "$SQL_REPLACE" 1&gt;${SQL_LOGFILE} 2&gt;&amp;1</a:t>
            </a:r>
          </a:p>
          <a:p>
            <a:r>
              <a:rPr lang="ja-JP" altLang="en-US" sz="900" dirty="0"/>
              <a:t>↓</a:t>
            </a:r>
            <a:endParaRPr lang="en-US" altLang="ja-JP" sz="900" dirty="0"/>
          </a:p>
          <a:p>
            <a:r>
              <a:rPr kumimoji="1" lang="en-US" altLang="ja-JP" sz="900" dirty="0"/>
              <a:t>env MYSQL_PWD=${DB_PASSWORD} </a:t>
            </a:r>
            <a:r>
              <a:rPr kumimoji="1" lang="en-US" altLang="ja-JP" sz="900" dirty="0" err="1">
                <a:solidFill>
                  <a:srgbClr val="FF0000"/>
                </a:solidFill>
              </a:rPr>
              <a:t>mariadb</a:t>
            </a:r>
            <a:r>
              <a:rPr kumimoji="1" lang="en-US" altLang="ja-JP" sz="900" dirty="0"/>
              <a:t> -u${DB_USERNAME} ${DB_NAME} -h ${DB_HOST} &lt; "$SQL_REPLACE" 1&gt;${SQL_LOGFILE} 2&gt;&amp;1</a:t>
            </a:r>
          </a:p>
        </p:txBody>
      </p:sp>
    </p:spTree>
    <p:extLst>
      <p:ext uri="{BB962C8B-B14F-4D97-AF65-F5344CB8AC3E}">
        <p14:creationId xmlns:p14="http://schemas.microsoft.com/office/powerpoint/2010/main" val="722182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4.</a:t>
            </a:r>
            <a:r>
              <a:rPr lang="ja-JP" altLang="en-US" dirty="0"/>
              <a:t>　</a:t>
            </a:r>
            <a:r>
              <a:rPr lang="en-US" altLang="ja-JP" dirty="0"/>
              <a:t>ITA</a:t>
            </a:r>
            <a:r>
              <a:rPr lang="ja-JP" altLang="en-US" dirty="0"/>
              <a:t>動作確認</a:t>
            </a:r>
            <a:endParaRPr kumimoji="1" lang="ja-JP" altLang="en-US" dirty="0"/>
          </a:p>
        </p:txBody>
      </p:sp>
    </p:spTree>
    <p:extLst>
      <p:ext uri="{BB962C8B-B14F-4D97-AF65-F5344CB8AC3E}">
        <p14:creationId xmlns:p14="http://schemas.microsoft.com/office/powerpoint/2010/main" val="3066568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344933" y="1739217"/>
            <a:ext cx="5523247" cy="4642193"/>
          </a:xfrm>
          <a:prstGeom prst="rect">
            <a:avLst/>
          </a:prstGeom>
        </p:spPr>
      </p:pic>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1/2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784976" cy="1512138"/>
          </a:xfrm>
        </p:spPr>
        <p:txBody>
          <a:bodyPr>
            <a:normAutofit/>
          </a:bodyPr>
          <a:lstStyle/>
          <a:p>
            <a:r>
              <a:rPr lang="ja-JP" altLang="en-US" dirty="0"/>
              <a:t>バージョンの確認</a:t>
            </a:r>
          </a:p>
          <a:p>
            <a:pPr lvl="1"/>
            <a:r>
              <a:rPr lang="en-US" altLang="ja-JP" dirty="0"/>
              <a:t>ITA</a:t>
            </a:r>
            <a:r>
              <a:rPr lang="ja-JP" altLang="en-US" dirty="0"/>
              <a:t>にログイン後、</a:t>
            </a:r>
            <a:r>
              <a:rPr lang="en-US" altLang="ja-JP" dirty="0"/>
              <a:t>[</a:t>
            </a:r>
            <a:r>
              <a:rPr lang="ja-JP" altLang="en-US" dirty="0"/>
              <a:t>管理コンソール</a:t>
            </a:r>
            <a:r>
              <a:rPr lang="en-US" altLang="ja-JP" dirty="0"/>
              <a:t>]-[</a:t>
            </a:r>
            <a:r>
              <a:rPr lang="ja-JP" altLang="en-US" dirty="0"/>
              <a:t>バージョン情報</a:t>
            </a:r>
            <a:r>
              <a:rPr lang="en-US" altLang="ja-JP" dirty="0"/>
              <a:t>]</a:t>
            </a:r>
            <a:r>
              <a:rPr lang="ja-JP" altLang="en-US" dirty="0"/>
              <a:t>メニューでバージョンが上がっていることを確認してください。</a:t>
            </a:r>
          </a:p>
          <a:p>
            <a:pPr marL="0" lvl="0" indent="0">
              <a:buNone/>
            </a:pPr>
            <a:endParaRPr lang="en-US" altLang="ja-JP" dirty="0"/>
          </a:p>
        </p:txBody>
      </p:sp>
      <p:sp>
        <p:nvSpPr>
          <p:cNvPr id="5" name="正方形/長方形 4"/>
          <p:cNvSpPr/>
          <p:nvPr/>
        </p:nvSpPr>
        <p:spPr>
          <a:xfrm>
            <a:off x="2123660" y="1844780"/>
            <a:ext cx="1296180" cy="298906"/>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6" name="正方形/長方形 5"/>
          <p:cNvSpPr/>
          <p:nvPr/>
        </p:nvSpPr>
        <p:spPr>
          <a:xfrm>
            <a:off x="344932" y="6021360"/>
            <a:ext cx="1274657" cy="360050"/>
          </a:xfrm>
          <a:prstGeom prst="rect">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Tree>
    <p:extLst>
      <p:ext uri="{BB962C8B-B14F-4D97-AF65-F5344CB8AC3E}">
        <p14:creationId xmlns:p14="http://schemas.microsoft.com/office/powerpoint/2010/main" val="3139446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4.1</a:t>
            </a:r>
            <a:r>
              <a:rPr lang="ja-JP" altLang="en-US" dirty="0"/>
              <a:t>　動作確認（</a:t>
            </a:r>
            <a:r>
              <a:rPr lang="en-US" altLang="ja-JP" dirty="0"/>
              <a:t>2/2</a:t>
            </a:r>
            <a:r>
              <a:rPr lang="ja-JP" altLang="en-US" dirty="0"/>
              <a:t>）</a:t>
            </a:r>
            <a:endParaRPr kumimoji="1" lang="ja-JP" altLang="en-US" dirty="0"/>
          </a:p>
        </p:txBody>
      </p:sp>
      <p:sp>
        <p:nvSpPr>
          <p:cNvPr id="3" name="コンテンツ プレースホルダー 2"/>
          <p:cNvSpPr>
            <a:spLocks noGrp="1"/>
          </p:cNvSpPr>
          <p:nvPr>
            <p:ph sz="quarter" idx="10"/>
          </p:nvPr>
        </p:nvSpPr>
        <p:spPr>
          <a:xfrm>
            <a:off x="179512" y="836712"/>
            <a:ext cx="8784976" cy="2016208"/>
          </a:xfrm>
        </p:spPr>
        <p:txBody>
          <a:bodyPr>
            <a:normAutofit/>
          </a:bodyPr>
          <a:lstStyle/>
          <a:p>
            <a:r>
              <a:rPr lang="ja-JP" altLang="en-US" dirty="0"/>
              <a:t>削除された機能について</a:t>
            </a:r>
            <a:endParaRPr lang="en-US" altLang="ja-JP" dirty="0"/>
          </a:p>
          <a:p>
            <a:pPr marL="0" indent="0">
              <a:buNone/>
            </a:pPr>
            <a:endParaRPr lang="en-US" altLang="ja-JP" dirty="0"/>
          </a:p>
          <a:p>
            <a:pPr marL="0" indent="0">
              <a:buNone/>
            </a:pPr>
            <a:r>
              <a:rPr lang="ja-JP" altLang="en-US" dirty="0"/>
              <a:t>下記の機能は記載のバージョンで削除されました。</a:t>
            </a:r>
            <a:endParaRPr lang="en-US" altLang="ja-JP" dirty="0"/>
          </a:p>
          <a:p>
            <a:pPr marL="0" indent="0">
              <a:buNone/>
            </a:pPr>
            <a:r>
              <a:rPr lang="ja-JP" altLang="en-US" dirty="0"/>
              <a:t>バージョンアップ前にインストールしてある機能はそのまま残りますが、</a:t>
            </a:r>
            <a:endParaRPr lang="en-US" altLang="ja-JP" dirty="0"/>
          </a:p>
          <a:p>
            <a:pPr marL="0" indent="0">
              <a:buNone/>
            </a:pPr>
            <a:r>
              <a:rPr lang="ja-JP" altLang="en-US" dirty="0"/>
              <a:t>記載のバージョン以降は正常に動作しない可能性があります。</a:t>
            </a: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842770267"/>
              </p:ext>
            </p:extLst>
          </p:nvPr>
        </p:nvGraphicFramePr>
        <p:xfrm>
          <a:off x="1691600" y="2996940"/>
          <a:ext cx="5040700" cy="1483360"/>
        </p:xfrm>
        <a:graphic>
          <a:graphicData uri="http://schemas.openxmlformats.org/drawingml/2006/table">
            <a:tbl>
              <a:tblPr firstRow="1" bandRow="1">
                <a:tableStyleId>{93296810-A885-4BE3-A3E7-6D5BEEA58F35}</a:tableStyleId>
              </a:tblPr>
              <a:tblGrid>
                <a:gridCol w="2520350">
                  <a:extLst>
                    <a:ext uri="{9D8B030D-6E8A-4147-A177-3AD203B41FA5}">
                      <a16:colId xmlns:a16="http://schemas.microsoft.com/office/drawing/2014/main" val="3287607087"/>
                    </a:ext>
                  </a:extLst>
                </a:gridCol>
                <a:gridCol w="2520350">
                  <a:extLst>
                    <a:ext uri="{9D8B030D-6E8A-4147-A177-3AD203B41FA5}">
                      <a16:colId xmlns:a16="http://schemas.microsoft.com/office/drawing/2014/main" val="3286387620"/>
                    </a:ext>
                  </a:extLst>
                </a:gridCol>
              </a:tblGrid>
              <a:tr h="370840">
                <a:tc>
                  <a:txBody>
                    <a:bodyPr/>
                    <a:lstStyle/>
                    <a:p>
                      <a:pPr algn="ctr"/>
                      <a:r>
                        <a:rPr kumimoji="1" lang="ja-JP" altLang="en-US" sz="1600" dirty="0"/>
                        <a:t>機能名</a:t>
                      </a:r>
                    </a:p>
                  </a:txBody>
                  <a:tcPr anchor="ctr"/>
                </a:tc>
                <a:tc>
                  <a:txBody>
                    <a:bodyPr/>
                    <a:lstStyle/>
                    <a:p>
                      <a:pPr algn="ctr"/>
                      <a:r>
                        <a:rPr kumimoji="1" lang="ja-JP" altLang="en-US" sz="1600" dirty="0"/>
                        <a:t>廃止バージョン</a:t>
                      </a:r>
                    </a:p>
                  </a:txBody>
                  <a:tcPr anchor="ctr"/>
                </a:tc>
                <a:extLst>
                  <a:ext uri="{0D108BD9-81ED-4DB2-BD59-A6C34878D82A}">
                    <a16:rowId xmlns:a16="http://schemas.microsoft.com/office/drawing/2014/main" val="3804090706"/>
                  </a:ext>
                </a:extLst>
              </a:tr>
              <a:tr h="370840">
                <a:tc>
                  <a:txBody>
                    <a:bodyPr/>
                    <a:lstStyle/>
                    <a:p>
                      <a:r>
                        <a:rPr kumimoji="1" lang="en-US" altLang="ja-JP" sz="1600" dirty="0"/>
                        <a:t>DSC-Driver</a:t>
                      </a:r>
                      <a:endParaRPr kumimoji="1" lang="ja-JP" altLang="en-US" sz="1600" dirty="0"/>
                    </a:p>
                  </a:txBody>
                  <a:tcPr/>
                </a:tc>
                <a:tc>
                  <a:txBody>
                    <a:bodyPr/>
                    <a:lstStyle/>
                    <a:p>
                      <a:r>
                        <a:rPr kumimoji="1" lang="en-US" altLang="ja-JP" sz="1600" dirty="0"/>
                        <a:t>v1.5.0</a:t>
                      </a:r>
                      <a:endParaRPr kumimoji="1" lang="ja-JP" altLang="en-US" sz="1600" dirty="0"/>
                    </a:p>
                  </a:txBody>
                  <a:tcPr/>
                </a:tc>
                <a:extLst>
                  <a:ext uri="{0D108BD9-81ED-4DB2-BD59-A6C34878D82A}">
                    <a16:rowId xmlns:a16="http://schemas.microsoft.com/office/drawing/2014/main" val="2228172427"/>
                  </a:ext>
                </a:extLst>
              </a:tr>
              <a:tr h="370840">
                <a:tc>
                  <a:txBody>
                    <a:bodyPr/>
                    <a:lstStyle/>
                    <a:p>
                      <a:r>
                        <a:rPr kumimoji="1" lang="en-US" altLang="ja-JP" sz="1600" dirty="0"/>
                        <a:t>OpenStack-Driver</a:t>
                      </a:r>
                      <a:endParaRPr kumimoji="1" lang="ja-JP" altLang="en-US" sz="1600" dirty="0"/>
                    </a:p>
                  </a:txBody>
                  <a:tcPr/>
                </a:tc>
                <a:tc>
                  <a:txBody>
                    <a:bodyPr/>
                    <a:lstStyle/>
                    <a:p>
                      <a:r>
                        <a:rPr kumimoji="1" lang="en-US" altLang="ja-JP" sz="1600" dirty="0"/>
                        <a:t>v1.6.1</a:t>
                      </a:r>
                      <a:endParaRPr kumimoji="1" lang="ja-JP" altLang="en-US" sz="1600" dirty="0"/>
                    </a:p>
                  </a:txBody>
                  <a:tcPr/>
                </a:tc>
                <a:extLst>
                  <a:ext uri="{0D108BD9-81ED-4DB2-BD59-A6C34878D82A}">
                    <a16:rowId xmlns:a16="http://schemas.microsoft.com/office/drawing/2014/main" val="3872625748"/>
                  </a:ext>
                </a:extLst>
              </a:tr>
              <a:tr h="370840">
                <a:tc>
                  <a:txBody>
                    <a:bodyPr/>
                    <a:lstStyle/>
                    <a:p>
                      <a:r>
                        <a:rPr kumimoji="1" lang="ja-JP" altLang="en-US" sz="1600" dirty="0"/>
                        <a:t>構築資材管理機能</a:t>
                      </a:r>
                    </a:p>
                  </a:txBody>
                  <a:tcPr/>
                </a:tc>
                <a:tc>
                  <a:txBody>
                    <a:bodyPr/>
                    <a:lstStyle/>
                    <a:p>
                      <a:r>
                        <a:rPr kumimoji="1" lang="en-US" altLang="ja-JP" sz="1600" dirty="0"/>
                        <a:t>v1.8.0</a:t>
                      </a:r>
                      <a:endParaRPr kumimoji="1" lang="ja-JP" altLang="en-US" sz="1600" dirty="0"/>
                    </a:p>
                  </a:txBody>
                  <a:tcPr/>
                </a:tc>
                <a:extLst>
                  <a:ext uri="{0D108BD9-81ED-4DB2-BD59-A6C34878D82A}">
                    <a16:rowId xmlns:a16="http://schemas.microsoft.com/office/drawing/2014/main" val="3168334662"/>
                  </a:ext>
                </a:extLst>
              </a:tr>
            </a:tbl>
          </a:graphicData>
        </a:graphic>
      </p:graphicFrame>
    </p:spTree>
    <p:extLst>
      <p:ext uri="{BB962C8B-B14F-4D97-AF65-F5344CB8AC3E}">
        <p14:creationId xmlns:p14="http://schemas.microsoft.com/office/powerpoint/2010/main" val="1838158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1.</a:t>
            </a:r>
            <a:r>
              <a:rPr lang="ja-JP" altLang="en-US" dirty="0"/>
              <a:t>　はじめに</a:t>
            </a:r>
            <a:endParaRPr kumimoji="1" lang="ja-JP" altLang="en-US" dirty="0"/>
          </a:p>
        </p:txBody>
      </p:sp>
    </p:spTree>
    <p:extLst>
      <p:ext uri="{BB962C8B-B14F-4D97-AF65-F5344CB8AC3E}">
        <p14:creationId xmlns:p14="http://schemas.microsoft.com/office/powerpoint/2010/main" val="424167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1.1</a:t>
            </a:r>
            <a:r>
              <a:rPr kumimoji="1" lang="ja-JP" altLang="en-US" dirty="0"/>
              <a:t>　</a:t>
            </a:r>
            <a:r>
              <a:rPr lang="ja-JP" altLang="en-US" dirty="0"/>
              <a:t>本資料について</a:t>
            </a:r>
            <a:endParaRPr kumimoji="1" lang="ja-JP" altLang="en-US" dirty="0"/>
          </a:p>
        </p:txBody>
      </p:sp>
      <p:sp>
        <p:nvSpPr>
          <p:cNvPr id="3" name="コンテンツ プレースホルダー 2"/>
          <p:cNvSpPr>
            <a:spLocks noGrp="1"/>
          </p:cNvSpPr>
          <p:nvPr>
            <p:ph sz="quarter" idx="10"/>
          </p:nvPr>
        </p:nvSpPr>
        <p:spPr>
          <a:xfrm>
            <a:off x="179512" y="836712"/>
            <a:ext cx="8964487" cy="5616476"/>
          </a:xfrm>
        </p:spPr>
        <p:txBody>
          <a:bodyPr/>
          <a:lstStyle/>
          <a:p>
            <a:r>
              <a:rPr lang="ja-JP" altLang="en-US" dirty="0"/>
              <a:t>本資料について</a:t>
            </a:r>
            <a:endParaRPr lang="en-US" altLang="ja-JP" dirty="0"/>
          </a:p>
          <a:p>
            <a:pPr lvl="1"/>
            <a:r>
              <a:rPr lang="ja-JP" altLang="en-US" dirty="0"/>
              <a:t>本資料では、オールインワン構成でインストールされている</a:t>
            </a:r>
            <a:r>
              <a:rPr lang="en-US" altLang="ja-JP" dirty="0"/>
              <a:t>ITA</a:t>
            </a:r>
            <a:r>
              <a:rPr lang="ja-JP" altLang="en-US" dirty="0"/>
              <a:t>環境に対して、バージョンアップを行う手順について記載しています。</a:t>
            </a:r>
            <a:endParaRPr lang="en-US" altLang="ja-JP" dirty="0"/>
          </a:p>
        </p:txBody>
      </p:sp>
    </p:spTree>
    <p:extLst>
      <p:ext uri="{BB962C8B-B14F-4D97-AF65-F5344CB8AC3E}">
        <p14:creationId xmlns:p14="http://schemas.microsoft.com/office/powerpoint/2010/main" val="105436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2.</a:t>
            </a:r>
            <a:r>
              <a:rPr lang="ja-JP" altLang="en-US" dirty="0"/>
              <a:t>　システム構成</a:t>
            </a:r>
            <a:endParaRPr kumimoji="1" lang="ja-JP" altLang="en-US" dirty="0"/>
          </a:p>
        </p:txBody>
      </p:sp>
    </p:spTree>
    <p:extLst>
      <p:ext uri="{BB962C8B-B14F-4D97-AF65-F5344CB8AC3E}">
        <p14:creationId xmlns:p14="http://schemas.microsoft.com/office/powerpoint/2010/main" val="370539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2.1</a:t>
            </a:r>
            <a:r>
              <a:rPr lang="ja-JP" altLang="en-US" dirty="0"/>
              <a:t>　</a:t>
            </a:r>
            <a:r>
              <a:rPr lang="zh-TW" altLang="en-US" dirty="0"/>
              <a:t>動作環境</a:t>
            </a:r>
            <a:r>
              <a:rPr lang="ja-JP" altLang="en-US" dirty="0"/>
              <a:t>・</a:t>
            </a:r>
            <a:r>
              <a:rPr lang="zh-TW" altLang="en-US" dirty="0"/>
              <a:t>条件</a:t>
            </a:r>
            <a:endParaRPr kumimoji="1" lang="ja-JP" altLang="en-US" dirty="0"/>
          </a:p>
        </p:txBody>
      </p:sp>
      <p:sp>
        <p:nvSpPr>
          <p:cNvPr id="3" name="コンテンツ プレースホルダー 2"/>
          <p:cNvSpPr>
            <a:spLocks noGrp="1"/>
          </p:cNvSpPr>
          <p:nvPr>
            <p:ph sz="quarter" idx="10"/>
          </p:nvPr>
        </p:nvSpPr>
        <p:spPr>
          <a:xfrm>
            <a:off x="179512" y="764630"/>
            <a:ext cx="8784976" cy="5688558"/>
          </a:xfrm>
        </p:spPr>
        <p:txBody>
          <a:bodyPr/>
          <a:lstStyle/>
          <a:p>
            <a:r>
              <a:rPr lang="en-US" altLang="ja-JP" dirty="0"/>
              <a:t>ITA</a:t>
            </a:r>
            <a:r>
              <a:rPr lang="ja-JP" altLang="en-US" dirty="0"/>
              <a:t>のバージョンアップを行う環境について</a:t>
            </a:r>
            <a:br>
              <a:rPr lang="en-US" altLang="ja-JP" dirty="0"/>
            </a:br>
            <a:endParaRPr lang="en-US" altLang="ja-JP" dirty="0"/>
          </a:p>
          <a:p>
            <a:pPr lvl="1"/>
            <a:r>
              <a:rPr lang="ja-JP" altLang="en-US" dirty="0"/>
              <a:t>本書の手順は、オールインワン構成でインストールされている</a:t>
            </a:r>
            <a:r>
              <a:rPr lang="en-US" altLang="ja-JP" dirty="0"/>
              <a:t>ITA</a:t>
            </a:r>
            <a:r>
              <a:rPr lang="ja-JP" altLang="en-US" dirty="0"/>
              <a:t>環境に対して実施可能です。</a:t>
            </a:r>
            <a:br>
              <a:rPr lang="en-US" altLang="ja-JP" dirty="0"/>
            </a:br>
            <a:endParaRPr lang="en-US" altLang="ja-JP" dirty="0"/>
          </a:p>
          <a:p>
            <a:pPr lvl="1"/>
            <a:r>
              <a:rPr lang="ja-JP" altLang="en-US" dirty="0"/>
              <a:t>バージョンアップに対応している</a:t>
            </a:r>
            <a:r>
              <a:rPr lang="en-US" altLang="ja-JP" dirty="0"/>
              <a:t>ITA</a:t>
            </a:r>
            <a:r>
              <a:rPr lang="ja-JP" altLang="en-US" dirty="0"/>
              <a:t>のバージョンは</a:t>
            </a:r>
            <a:r>
              <a:rPr lang="en-US" altLang="ja-JP" b="1" u="sng" dirty="0">
                <a:solidFill>
                  <a:srgbClr val="FF0000"/>
                </a:solidFill>
              </a:rPr>
              <a:t>1.4.0</a:t>
            </a:r>
            <a:r>
              <a:rPr lang="ja-JP" altLang="en-US" b="1" u="sng" dirty="0">
                <a:solidFill>
                  <a:srgbClr val="FF0000"/>
                </a:solidFill>
              </a:rPr>
              <a:t>以降</a:t>
            </a:r>
            <a:r>
              <a:rPr lang="ja-JP" altLang="en-US" dirty="0"/>
              <a:t>です。</a:t>
            </a:r>
            <a:br>
              <a:rPr lang="en-US" altLang="ja-JP" dirty="0"/>
            </a:br>
            <a:r>
              <a:rPr lang="en-US" altLang="ja-JP" dirty="0"/>
              <a:t>1.4.0</a:t>
            </a:r>
            <a:r>
              <a:rPr lang="ja-JP" altLang="en-US" dirty="0"/>
              <a:t>以降の</a:t>
            </a:r>
            <a:r>
              <a:rPr lang="en-US" altLang="ja-JP" dirty="0"/>
              <a:t>ITA</a:t>
            </a:r>
            <a:r>
              <a:rPr lang="ja-JP" altLang="en-US" dirty="0"/>
              <a:t>バージョンの環境に対して、本書の手順を実施することによりバージョンアップを行うことができます。</a:t>
            </a:r>
            <a:endParaRPr lang="en-US" altLang="ja-JP" dirty="0"/>
          </a:p>
          <a:p>
            <a:pPr marL="180000" lvl="1" indent="0">
              <a:buNone/>
            </a:pPr>
            <a:endParaRPr lang="en-US" altLang="ja-JP" dirty="0"/>
          </a:p>
        </p:txBody>
      </p:sp>
    </p:spTree>
    <p:extLst>
      <p:ext uri="{BB962C8B-B14F-4D97-AF65-F5344CB8AC3E}">
        <p14:creationId xmlns:p14="http://schemas.microsoft.com/office/powerpoint/2010/main" val="1787564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en-US" altLang="ja-JP" dirty="0"/>
              <a:t>3.</a:t>
            </a:r>
            <a:r>
              <a:rPr lang="ja-JP" altLang="en-US" dirty="0"/>
              <a:t>　</a:t>
            </a:r>
            <a:r>
              <a:rPr lang="en-US" altLang="ja-JP" dirty="0"/>
              <a:t>ITA</a:t>
            </a:r>
            <a:r>
              <a:rPr lang="ja-JP" altLang="en-US" dirty="0"/>
              <a:t>バージョンアップ手順</a:t>
            </a:r>
            <a:endParaRPr kumimoji="1" lang="ja-JP" altLang="en-US" dirty="0"/>
          </a:p>
        </p:txBody>
      </p:sp>
    </p:spTree>
    <p:extLst>
      <p:ext uri="{BB962C8B-B14F-4D97-AF65-F5344CB8AC3E}">
        <p14:creationId xmlns:p14="http://schemas.microsoft.com/office/powerpoint/2010/main" val="400066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3.1</a:t>
            </a:r>
            <a:r>
              <a:rPr lang="ja-JP" altLang="en-US" dirty="0"/>
              <a:t>　事前準備</a:t>
            </a:r>
            <a:endParaRPr kumimoji="1" lang="ja-JP" altLang="en-US" dirty="0"/>
          </a:p>
        </p:txBody>
      </p:sp>
      <p:sp>
        <p:nvSpPr>
          <p:cNvPr id="3" name="コンテンツ プレースホルダー 2"/>
          <p:cNvSpPr>
            <a:spLocks noGrp="1"/>
          </p:cNvSpPr>
          <p:nvPr>
            <p:ph sz="quarter" idx="10"/>
          </p:nvPr>
        </p:nvSpPr>
        <p:spPr/>
        <p:txBody>
          <a:bodyPr/>
          <a:lstStyle/>
          <a:p>
            <a:r>
              <a:rPr lang="en-US" altLang="ja-JP" dirty="0"/>
              <a:t>ITA</a:t>
            </a:r>
            <a:r>
              <a:rPr lang="ja-JP" altLang="en-US" dirty="0"/>
              <a:t>バージョンアップツール一覧</a:t>
            </a:r>
            <a:endParaRPr lang="en-US" altLang="ja-JP" dirty="0"/>
          </a:p>
          <a:p>
            <a:pPr lvl="1"/>
            <a:r>
              <a:rPr lang="en-US" altLang="ja-JP" dirty="0"/>
              <a:t>ITA</a:t>
            </a:r>
            <a:r>
              <a:rPr lang="ja-JP" altLang="en-US" dirty="0"/>
              <a:t>バージョンアップツール一覧は以下となります。</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3479887743"/>
              </p:ext>
            </p:extLst>
          </p:nvPr>
        </p:nvGraphicFramePr>
        <p:xfrm>
          <a:off x="197392" y="1533850"/>
          <a:ext cx="8749216" cy="1591268"/>
        </p:xfrm>
        <a:graphic>
          <a:graphicData uri="http://schemas.openxmlformats.org/drawingml/2006/table">
            <a:tbl>
              <a:tblPr firstRow="1" firstCol="1" bandRow="1">
                <a:tableStyleId>{5C22544A-7EE6-4342-B048-85BDC9FD1C3A}</a:tableStyleId>
              </a:tblPr>
              <a:tblGrid>
                <a:gridCol w="2586972">
                  <a:extLst>
                    <a:ext uri="{9D8B030D-6E8A-4147-A177-3AD203B41FA5}">
                      <a16:colId xmlns:a16="http://schemas.microsoft.com/office/drawing/2014/main" val="20000"/>
                    </a:ext>
                  </a:extLst>
                </a:gridCol>
                <a:gridCol w="2389134">
                  <a:extLst>
                    <a:ext uri="{9D8B030D-6E8A-4147-A177-3AD203B41FA5}">
                      <a16:colId xmlns:a16="http://schemas.microsoft.com/office/drawing/2014/main" val="20001"/>
                    </a:ext>
                  </a:extLst>
                </a:gridCol>
                <a:gridCol w="3773110">
                  <a:extLst>
                    <a:ext uri="{9D8B030D-6E8A-4147-A177-3AD203B41FA5}">
                      <a16:colId xmlns:a16="http://schemas.microsoft.com/office/drawing/2014/main" val="20002"/>
                    </a:ext>
                  </a:extLst>
                </a:gridCol>
              </a:tblGrid>
              <a:tr h="432059">
                <a:tc>
                  <a:txBody>
                    <a:bodyPr/>
                    <a:lstStyle/>
                    <a:p>
                      <a:pPr algn="ctr">
                        <a:spcAft>
                          <a:spcPts val="0"/>
                        </a:spcAft>
                      </a:pPr>
                      <a:r>
                        <a:rPr lang="ja-JP" sz="1050" kern="100" dirty="0">
                          <a:effectLst/>
                          <a:latin typeface="+mn-ea"/>
                          <a:ea typeface="+mn-ea"/>
                        </a:rPr>
                        <a:t>説明</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050" kern="100" dirty="0">
                          <a:effectLst/>
                          <a:latin typeface="+mn-ea"/>
                          <a:ea typeface="+mn-ea"/>
                        </a:rPr>
                        <a:t>ファイル</a:t>
                      </a:r>
                      <a:endParaRPr lang="ja-JP" sz="1050" kern="100" dirty="0">
                        <a:effectLst/>
                        <a:latin typeface="+mn-ea"/>
                        <a:ea typeface="+mn-ea"/>
                        <a:cs typeface="Times New Roman" panose="02020603050405020304" pitchFamily="18" charset="0"/>
                      </a:endParaRPr>
                    </a:p>
                  </a:txBody>
                  <a:tcPr marL="68580" marR="68580" marT="0" marB="0" anchor="ctr">
                    <a:solidFill>
                      <a:srgbClr val="002B62"/>
                    </a:solidFill>
                  </a:tcPr>
                </a:tc>
                <a:tc>
                  <a:txBody>
                    <a:bodyPr/>
                    <a:lstStyle/>
                    <a:p>
                      <a:pPr algn="ctr">
                        <a:spcAft>
                          <a:spcPts val="0"/>
                        </a:spcAft>
                      </a:pPr>
                      <a:r>
                        <a:rPr lang="ja-JP" sz="1100" kern="100" dirty="0">
                          <a:effectLst/>
                          <a:latin typeface="+mn-ea"/>
                          <a:ea typeface="+mn-ea"/>
                        </a:rPr>
                        <a:t>格納先</a:t>
                      </a:r>
                      <a:endParaRPr lang="ja-JP" sz="1100" kern="100" dirty="0">
                        <a:effectLst/>
                        <a:latin typeface="+mn-ea"/>
                        <a:ea typeface="+mn-ea"/>
                        <a:cs typeface="Times New Roman" panose="02020603050405020304" pitchFamily="18" charset="0"/>
                      </a:endParaRPr>
                    </a:p>
                  </a:txBody>
                  <a:tcPr marL="68580" marR="68580" marT="0" marB="0" anchor="ctr">
                    <a:solidFill>
                      <a:srgbClr val="002B62"/>
                    </a:solidFill>
                  </a:tcPr>
                </a:tc>
                <a:extLst>
                  <a:ext uri="{0D108BD9-81ED-4DB2-BD59-A6C34878D82A}">
                    <a16:rowId xmlns:a16="http://schemas.microsoft.com/office/drawing/2014/main" val="10000"/>
                  </a:ext>
                </a:extLst>
              </a:tr>
              <a:tr h="513093">
                <a:tc>
                  <a:txBody>
                    <a:bodyPr/>
                    <a:lstStyle/>
                    <a:p>
                      <a:pPr algn="just" latinLnBrk="1">
                        <a:spcAft>
                          <a:spcPts val="0"/>
                        </a:spcAft>
                      </a:pPr>
                      <a:r>
                        <a:rPr lang="en-US" sz="1050" kern="100" dirty="0">
                          <a:effectLst/>
                        </a:rPr>
                        <a:t>ITA</a:t>
                      </a:r>
                      <a:r>
                        <a:rPr lang="ja-JP" sz="1050" kern="100" dirty="0">
                          <a:effectLst/>
                        </a:rPr>
                        <a:t>インストーラー</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ita_installer.sh</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altLang="ja-JP" sz="900" kern="100" dirty="0">
                          <a:effectLst/>
                        </a:rPr>
                        <a:t>/</a:t>
                      </a:r>
                      <a:r>
                        <a:rPr lang="en-US" altLang="ja-JP" sz="900" kern="100" dirty="0" err="1">
                          <a:effectLst/>
                        </a:rPr>
                        <a:t>ita</a:t>
                      </a:r>
                      <a:r>
                        <a:rPr lang="en-US" sz="900" kern="100" dirty="0" err="1">
                          <a:effectLst/>
                        </a:rPr>
                        <a:t>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CBCDD3"/>
                    </a:solidFill>
                  </a:tcPr>
                </a:tc>
                <a:extLst>
                  <a:ext uri="{0D108BD9-81ED-4DB2-BD59-A6C34878D82A}">
                    <a16:rowId xmlns:a16="http://schemas.microsoft.com/office/drawing/2014/main" val="10005"/>
                  </a:ext>
                </a:extLst>
              </a:tr>
              <a:tr h="646116">
                <a:tc>
                  <a:txBody>
                    <a:bodyPr/>
                    <a:lstStyle/>
                    <a:p>
                      <a:pPr algn="just" latinLnBrk="1">
                        <a:spcAft>
                          <a:spcPts val="0"/>
                        </a:spcAft>
                      </a:pPr>
                      <a:r>
                        <a:rPr lang="ja-JP" sz="1050" kern="100" dirty="0">
                          <a:effectLst/>
                        </a:rPr>
                        <a:t>アンサーファイル</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002B62"/>
                    </a:solidFill>
                  </a:tcPr>
                </a:tc>
                <a:tc>
                  <a:txBody>
                    <a:bodyPr/>
                    <a:lstStyle/>
                    <a:p>
                      <a:pPr algn="just" latinLnBrk="1">
                        <a:spcAft>
                          <a:spcPts val="0"/>
                        </a:spcAft>
                      </a:pPr>
                      <a:r>
                        <a:rPr lang="en-US" sz="1050" kern="100" dirty="0">
                          <a:effectLst/>
                        </a:rPr>
                        <a:t>ita_answers.txt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tc>
                  <a:txBody>
                    <a:bodyPr/>
                    <a:lstStyle/>
                    <a:p>
                      <a:pPr algn="just" latinLnBrk="1">
                        <a:spcAft>
                          <a:spcPts val="0"/>
                        </a:spcAft>
                      </a:pPr>
                      <a:r>
                        <a:rPr lang="en-US" sz="900" kern="100" dirty="0">
                          <a:effectLst/>
                        </a:rPr>
                        <a:t>/(</a:t>
                      </a:r>
                      <a:r>
                        <a:rPr lang="ja-JP" sz="900" kern="100" dirty="0">
                          <a:effectLst/>
                        </a:rPr>
                        <a:t>インストール資材展開先</a:t>
                      </a:r>
                      <a:r>
                        <a:rPr lang="en-US" sz="900" kern="100" dirty="0">
                          <a:effectLst/>
                        </a:rPr>
                        <a:t>)/</a:t>
                      </a:r>
                      <a:r>
                        <a:rPr lang="en-US" sz="900" kern="100" dirty="0" err="1">
                          <a:effectLst/>
                        </a:rPr>
                        <a:t>ita_install_package</a:t>
                      </a:r>
                      <a:r>
                        <a:rPr lang="en-US" sz="900" kern="100" dirty="0">
                          <a:effectLst/>
                        </a:rPr>
                        <a:t>/</a:t>
                      </a:r>
                      <a:r>
                        <a:rPr lang="en-US" sz="900" kern="100" dirty="0" err="1">
                          <a:effectLst/>
                        </a:rPr>
                        <a:t>install_scripts</a:t>
                      </a:r>
                      <a:r>
                        <a:rPr lang="en-US" sz="900" kern="100" dirty="0">
                          <a:effectLst/>
                        </a:rPr>
                        <a:t>/</a:t>
                      </a:r>
                      <a:endParaRPr lang="ja-JP" sz="1050" kern="100" dirty="0">
                        <a:effectLst/>
                        <a:latin typeface="Century" panose="02040604050505020304" pitchFamily="18" charset="0"/>
                        <a:ea typeface="ＭＳ 明朝" panose="02020609040205080304" pitchFamily="17" charset="-128"/>
                        <a:cs typeface="Times New Roman" panose="02020603050405020304" pitchFamily="18" charset="0"/>
                      </a:endParaRPr>
                    </a:p>
                  </a:txBody>
                  <a:tcPr marL="68580" marR="68580" marT="0" marB="0" anchor="ctr">
                    <a:solidFill>
                      <a:srgbClr val="E7E8EA"/>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54662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3.2</a:t>
            </a:r>
            <a:r>
              <a:rPr lang="ja-JP" altLang="en-US" dirty="0"/>
              <a:t>　</a:t>
            </a:r>
            <a:r>
              <a:rPr lang="en-US" altLang="ja-JP" dirty="0"/>
              <a:t>ITA</a:t>
            </a:r>
            <a:r>
              <a:rPr lang="ja-JP" altLang="en-US" dirty="0"/>
              <a:t>バージョンアップフロー</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dirty="0"/>
              <a:t>バージョンアップフロー</a:t>
            </a:r>
            <a:endParaRPr kumimoji="1" lang="en-US" altLang="ja-JP" dirty="0"/>
          </a:p>
          <a:p>
            <a:pPr lvl="1"/>
            <a:r>
              <a:rPr lang="ja-JP" altLang="en-US" dirty="0"/>
              <a:t>バージョンアップは以下のフローとなっています。</a:t>
            </a:r>
            <a:endParaRPr kumimoji="1" lang="ja-JP" altLang="en-US" dirty="0"/>
          </a:p>
        </p:txBody>
      </p:sp>
      <p:cxnSp>
        <p:nvCxnSpPr>
          <p:cNvPr id="5" name="直線コネクタ 4"/>
          <p:cNvCxnSpPr>
            <a:endCxn id="14" idx="2"/>
          </p:cNvCxnSpPr>
          <p:nvPr/>
        </p:nvCxnSpPr>
        <p:spPr>
          <a:xfrm flipH="1">
            <a:off x="4564123" y="2767830"/>
            <a:ext cx="7390" cy="2652602"/>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1691600" y="1556740"/>
            <a:ext cx="5760799" cy="4104570"/>
          </a:xfrm>
          <a:prstGeom prst="rect">
            <a:avLst/>
          </a:prstGeom>
          <a:noFill/>
          <a:ln>
            <a:solidFill>
              <a:schemeClr val="bg1">
                <a:lumMod val="6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ja-JP" altLang="en-US" dirty="0"/>
          </a:p>
        </p:txBody>
      </p:sp>
      <p:sp>
        <p:nvSpPr>
          <p:cNvPr id="13" name="正方形/長方形 94"/>
          <p:cNvSpPr>
            <a:spLocks noChangeArrowheads="1"/>
          </p:cNvSpPr>
          <p:nvPr/>
        </p:nvSpPr>
        <p:spPr bwMode="auto">
          <a:xfrm>
            <a:off x="3030677" y="3260132"/>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③</a:t>
            </a:r>
            <a:r>
              <a:rPr kumimoji="0" lang="ja-JP" altLang="ja-JP" sz="1200" b="0" i="0" u="none" strike="noStrike" cap="none" normalizeH="0" baseline="0" dirty="0">
                <a:ln>
                  <a:noFill/>
                </a:ln>
                <a:solidFill>
                  <a:srgbClr val="000000"/>
                </a:solidFill>
                <a:effectLst/>
                <a:latin typeface="+mn-ea"/>
                <a:cs typeface="Times New Roman" panose="02020603050405020304" pitchFamily="18" charset="0"/>
              </a:rPr>
              <a:t>アンサーファイル編集</a:t>
            </a:r>
            <a:endParaRPr kumimoji="0" lang="ja-JP" altLang="ja-JP" sz="2800" b="0" i="0" u="none" strike="noStrike" cap="none" normalizeH="0" baseline="0" dirty="0">
              <a:ln>
                <a:noFill/>
              </a:ln>
              <a:solidFill>
                <a:schemeClr val="tx1"/>
              </a:solidFill>
              <a:effectLst/>
              <a:latin typeface="+mn-ea"/>
            </a:endParaRPr>
          </a:p>
        </p:txBody>
      </p:sp>
      <p:sp>
        <p:nvSpPr>
          <p:cNvPr id="14" name="正方形/長方形 95"/>
          <p:cNvSpPr>
            <a:spLocks noChangeArrowheads="1"/>
          </p:cNvSpPr>
          <p:nvPr/>
        </p:nvSpPr>
        <p:spPr bwMode="auto">
          <a:xfrm>
            <a:off x="3030677" y="3976029"/>
            <a:ext cx="3066892" cy="1444403"/>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④</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インストーラー</a:t>
            </a:r>
            <a:endParaRPr kumimoji="0" lang="en-US" altLang="ja-JP" sz="1200" dirty="0">
              <a:solidFill>
                <a:srgbClr val="000000"/>
              </a:solidFill>
              <a:latin typeface="+mn-ea"/>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ja-JP" altLang="en-US" sz="1200" dirty="0">
                <a:solidFill>
                  <a:srgbClr val="000000"/>
                </a:solidFill>
                <a:latin typeface="+mn-ea"/>
                <a:cs typeface="Times New Roman" panose="02020603050405020304" pitchFamily="18" charset="0"/>
              </a:rPr>
              <a:t>（</a:t>
            </a: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バージョンアップ）実行</a:t>
            </a:r>
            <a:endParaRPr kumimoji="0" lang="ja-JP" altLang="en-US" sz="1200" b="0" i="0" u="none" strike="noStrike" cap="none" normalizeH="0" baseline="0" dirty="0">
              <a:ln>
                <a:noFill/>
              </a:ln>
              <a:solidFill>
                <a:schemeClr val="tx1"/>
              </a:solidFill>
              <a:effectLst/>
              <a:latin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50" b="0" i="0" u="none" strike="noStrike" cap="none" normalizeH="0" baseline="0" dirty="0">
              <a:ln>
                <a:noFill/>
              </a:ln>
              <a:solidFill>
                <a:srgbClr val="000000"/>
              </a:solidFill>
              <a:effectLst/>
              <a:latin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en-US" sz="1050" dirty="0">
                <a:solidFill>
                  <a:srgbClr val="000000"/>
                </a:solidFill>
                <a:latin typeface="+mn-ea"/>
                <a:cs typeface="Times New Roman" panose="02020603050405020304" pitchFamily="18" charset="0"/>
              </a:rPr>
              <a:t> </a:t>
            </a:r>
            <a:r>
              <a:rPr kumimoji="0" lang="ja-JP" altLang="en-US" sz="1050" b="1" i="0" u="none" strike="noStrike" cap="none" normalizeH="0" baseline="0" dirty="0">
                <a:ln>
                  <a:noFill/>
                </a:ln>
                <a:solidFill>
                  <a:srgbClr val="000000"/>
                </a:solidFill>
                <a:effectLst/>
                <a:latin typeface="+mn-ea"/>
                <a:cs typeface="Times New Roman" panose="02020603050405020304" pitchFamily="18" charset="0"/>
              </a:rPr>
              <a:t>処理内容</a:t>
            </a:r>
            <a:endParaRPr kumimoji="0" lang="ja-JP" altLang="en-US" sz="1050" b="1"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ライブラリインストール（任意）</a:t>
            </a:r>
            <a:endParaRPr kumimoji="0" lang="ja-JP" altLang="en-US" sz="1050" b="0" i="0" u="none" strike="noStrike" cap="none" normalizeH="0" baseline="0" dirty="0">
              <a:ln>
                <a:noFill/>
              </a:ln>
              <a:solidFill>
                <a:schemeClr val="tx1"/>
              </a:solidFill>
              <a:effectLst/>
              <a:latin typeface="+mn-ea"/>
            </a:endParaRPr>
          </a:p>
          <a:p>
            <a:pPr marL="268288" marR="0" lvl="0" indent="-179388"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ja-JP" sz="1050" b="0" i="0" u="none" strike="noStrike" cap="none" normalizeH="0" baseline="0" dirty="0">
                <a:ln>
                  <a:noFill/>
                </a:ln>
                <a:solidFill>
                  <a:srgbClr val="000000"/>
                </a:solidFill>
                <a:effectLst/>
                <a:latin typeface="+mn-ea"/>
                <a:cs typeface="Times New Roman" panose="02020603050405020304" pitchFamily="18" charset="0"/>
              </a:rPr>
              <a:t>DB</a:t>
            </a:r>
            <a:r>
              <a:rPr kumimoji="0" lang="ja-JP" altLang="en-US" sz="1050" b="0" i="0" u="none" strike="noStrike" cap="none" normalizeH="0" baseline="0" dirty="0">
                <a:ln>
                  <a:noFill/>
                </a:ln>
                <a:solidFill>
                  <a:srgbClr val="000000"/>
                </a:solidFill>
                <a:effectLst/>
                <a:latin typeface="+mn-ea"/>
                <a:cs typeface="Times New Roman" panose="02020603050405020304" pitchFamily="18" charset="0"/>
              </a:rPr>
              <a:t>変更</a:t>
            </a:r>
            <a:endParaRPr kumimoji="0" lang="ja-JP" altLang="en-US" sz="1050" b="0" i="0" u="none" strike="noStrike" cap="none" normalizeH="0" baseline="0" dirty="0">
              <a:ln>
                <a:noFill/>
              </a:ln>
              <a:solidFill>
                <a:schemeClr val="tx1"/>
              </a:solidFill>
              <a:effectLst/>
              <a:latin typeface="+mn-ea"/>
            </a:endParaRPr>
          </a:p>
          <a:p>
            <a:pPr marL="268288" lvl="0" indent="-179388" eaLnBrk="0" fontAlgn="base" hangingPunct="0">
              <a:spcBef>
                <a:spcPct val="0"/>
              </a:spcBef>
              <a:spcAft>
                <a:spcPct val="0"/>
              </a:spcAft>
              <a:buFont typeface="Wingdings" panose="05000000000000000000" pitchFamily="2" charset="2"/>
              <a:buChar char="ü"/>
            </a:pPr>
            <a:r>
              <a:rPr kumimoji="0" lang="en-US" altLang="ja-JP" sz="1050" dirty="0">
                <a:latin typeface="+mn-ea"/>
                <a:cs typeface="Times New Roman" panose="02020603050405020304" pitchFamily="18" charset="0"/>
              </a:rPr>
              <a:t>ITA</a:t>
            </a:r>
            <a:r>
              <a:rPr kumimoji="0" lang="ja-JP" altLang="en-US" sz="1050" dirty="0">
                <a:latin typeface="+mn-ea"/>
                <a:cs typeface="Times New Roman" panose="02020603050405020304" pitchFamily="18" charset="0"/>
              </a:rPr>
              <a:t>資材変更</a:t>
            </a:r>
            <a:endParaRPr kumimoji="0" lang="ja-JP" altLang="en-US" sz="1050" b="0" i="0" u="none" strike="noStrike" cap="none" normalizeH="0" baseline="0" dirty="0">
              <a:ln>
                <a:noFill/>
              </a:ln>
              <a:effectLst/>
              <a:latin typeface="+mn-ea"/>
            </a:endParaRPr>
          </a:p>
        </p:txBody>
      </p:sp>
      <p:sp>
        <p:nvSpPr>
          <p:cNvPr id="16" name="Rectangle 20"/>
          <p:cNvSpPr>
            <a:spLocks noChangeArrowheads="1"/>
          </p:cNvSpPr>
          <p:nvPr/>
        </p:nvSpPr>
        <p:spPr bwMode="auto">
          <a:xfrm>
            <a:off x="3023408" y="27228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ja-JP" sz="1000" b="0" i="0" u="none" strike="noStrike" cap="none" normalizeH="0" baseline="0" dirty="0">
                <a:ln>
                  <a:noFill/>
                </a:ln>
                <a:solidFill>
                  <a:schemeClr val="tx1"/>
                </a:solidFill>
                <a:effectLst/>
                <a:latin typeface="Century" panose="02040604050505020304" pitchFamily="18" charset="0"/>
                <a:ea typeface="ＭＳ Ｐゴシック" panose="020B0600070205080204" pitchFamily="50" charset="-128"/>
                <a:cs typeface="Times New Roman" panose="02020603050405020304" pitchFamily="18" charset="0"/>
              </a:rPr>
            </a:b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sp>
        <p:nvSpPr>
          <p:cNvPr id="23" name="正方形/長方形 92"/>
          <p:cNvSpPr>
            <a:spLocks noChangeArrowheads="1"/>
          </p:cNvSpPr>
          <p:nvPr/>
        </p:nvSpPr>
        <p:spPr bwMode="auto">
          <a:xfrm>
            <a:off x="3029508" y="2546684"/>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dirty="0">
                <a:solidFill>
                  <a:srgbClr val="000000"/>
                </a:solidFill>
                <a:latin typeface="+mn-ea"/>
                <a:cs typeface="Times New Roman" panose="02020603050405020304" pitchFamily="18" charset="0"/>
              </a:rPr>
              <a:t>②</a:t>
            </a:r>
            <a:r>
              <a:rPr kumimoji="0" lang="en-US" altLang="ja-JP" sz="1200" dirty="0" err="1">
                <a:solidFill>
                  <a:srgbClr val="000000"/>
                </a:solidFill>
                <a:latin typeface="+mn-ea"/>
                <a:cs typeface="Times New Roman" panose="02020603050405020304" pitchFamily="18" charset="0"/>
              </a:rPr>
              <a:t>Github</a:t>
            </a:r>
            <a:r>
              <a:rPr kumimoji="0" lang="ja-JP" altLang="en-US" sz="1200" dirty="0">
                <a:solidFill>
                  <a:srgbClr val="000000"/>
                </a:solidFill>
                <a:latin typeface="+mn-ea"/>
                <a:cs typeface="Times New Roman" panose="02020603050405020304" pitchFamily="18" charset="0"/>
              </a:rPr>
              <a:t>からの資材ダウンロード</a:t>
            </a:r>
          </a:p>
        </p:txBody>
      </p:sp>
      <p:sp>
        <p:nvSpPr>
          <p:cNvPr id="15" name="正方形/長方形 92"/>
          <p:cNvSpPr>
            <a:spLocks noChangeArrowheads="1"/>
          </p:cNvSpPr>
          <p:nvPr/>
        </p:nvSpPr>
        <p:spPr bwMode="auto">
          <a:xfrm>
            <a:off x="3038067" y="1844780"/>
            <a:ext cx="3066892" cy="539750"/>
          </a:xfrm>
          <a:prstGeom prst="rect">
            <a:avLst/>
          </a:prstGeom>
          <a:solidFill>
            <a:srgbClr val="B6DDE8"/>
          </a:solidFill>
          <a:ln w="25400">
            <a:solidFill>
              <a:srgbClr val="002060"/>
            </a:solidFill>
            <a:miter lim="800000"/>
            <a:headEnd/>
            <a:tailEnd/>
          </a:ln>
        </p:spPr>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ja-JP" altLang="en-US" sz="1200" b="0"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200" dirty="0">
                <a:solidFill>
                  <a:srgbClr val="000000"/>
                </a:solidFill>
                <a:latin typeface="+mn-ea"/>
                <a:cs typeface="Times New Roman" panose="02020603050405020304" pitchFamily="18" charset="0"/>
              </a:rPr>
              <a:t>ITA</a:t>
            </a:r>
            <a:r>
              <a:rPr kumimoji="0" lang="ja-JP" altLang="en-US" sz="1200" dirty="0">
                <a:solidFill>
                  <a:srgbClr val="000000"/>
                </a:solidFill>
                <a:latin typeface="+mn-ea"/>
                <a:cs typeface="Times New Roman" panose="02020603050405020304" pitchFamily="18" charset="0"/>
              </a:rPr>
              <a:t>環境のバックアップ</a:t>
            </a:r>
          </a:p>
        </p:txBody>
      </p:sp>
    </p:spTree>
    <p:extLst>
      <p:ext uri="{BB962C8B-B14F-4D97-AF65-F5344CB8AC3E}">
        <p14:creationId xmlns:p14="http://schemas.microsoft.com/office/powerpoint/2010/main" val="399658678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3010</Words>
  <Application>Microsoft Office PowerPoint</Application>
  <PresentationFormat>画面に合わせる (4:3)</PresentationFormat>
  <Paragraphs>398</Paragraphs>
  <Slides>24</Slides>
  <Notes>0</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24</vt:i4>
      </vt:variant>
    </vt:vector>
  </HeadingPairs>
  <TitlesOfParts>
    <vt:vector size="37" baseType="lpstr">
      <vt:lpstr>-apple-system</vt:lpstr>
      <vt:lpstr>HGP創英角ｺﾞｼｯｸUB</vt:lpstr>
      <vt:lpstr>メイリオ</vt:lpstr>
      <vt:lpstr>游ゴシック</vt:lpstr>
      <vt:lpstr>游ゴシック Light</vt:lpstr>
      <vt:lpstr>Arial</vt:lpstr>
      <vt:lpstr>Calibri</vt:lpstr>
      <vt:lpstr>Century</vt:lpstr>
      <vt:lpstr>Segoe UI</vt:lpstr>
      <vt:lpstr>Tahoma</vt:lpstr>
      <vt:lpstr>Wingdings</vt:lpstr>
      <vt:lpstr>NEC_standard4_3</vt:lpstr>
      <vt:lpstr>デザインの設定</vt:lpstr>
      <vt:lpstr>PowerPoint プレゼンテーション</vt:lpstr>
      <vt:lpstr>目次</vt:lpstr>
      <vt:lpstr>1.　はじめに</vt:lpstr>
      <vt:lpstr>1.1　本資料について</vt:lpstr>
      <vt:lpstr>2.　システム構成</vt:lpstr>
      <vt:lpstr>2.1　動作環境・条件</vt:lpstr>
      <vt:lpstr>3.　ITAバージョンアップ手順</vt:lpstr>
      <vt:lpstr>3.1　事前準備</vt:lpstr>
      <vt:lpstr>3.2　ITAバージョンアップフロー</vt:lpstr>
      <vt:lpstr>3.3　バージョンアップ（1/11）</vt:lpstr>
      <vt:lpstr>3.3　バージョンアップ（2/11）</vt:lpstr>
      <vt:lpstr>3.3　バージョンアップ（3/11）</vt:lpstr>
      <vt:lpstr>3.3　バージョンアップ（4/11）</vt:lpstr>
      <vt:lpstr>3.3　バージョンアップ（5/11）</vt:lpstr>
      <vt:lpstr>3.3　バージョンアップ（6/11）</vt:lpstr>
      <vt:lpstr>3.3　バージョンアップ（7/11）</vt:lpstr>
      <vt:lpstr>3.3　バージョンアップ（8/11）</vt:lpstr>
      <vt:lpstr>3.3　バージョンアップ（9/11）</vt:lpstr>
      <vt:lpstr>3.3　バージョンアップ（10/11）</vt:lpstr>
      <vt:lpstr>3.3　バージョンアップ（11/11）</vt:lpstr>
      <vt:lpstr>4.　ITA動作確認</vt:lpstr>
      <vt:lpstr>4.1　動作確認（1/2）</vt:lpstr>
      <vt:lpstr>4.1　動作確認（2/2）</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2025-05-19T01:27:19Z</dcterms:modified>
</cp:coreProperties>
</file>