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9" r:id="rId5"/>
    <p:sldMasterId id="2147483691" r:id="rId6"/>
  </p:sldMasterIdLst>
  <p:notesMasterIdLst>
    <p:notesMasterId r:id="rId46"/>
  </p:notesMasterIdLst>
  <p:sldIdLst>
    <p:sldId id="256" r:id="rId7"/>
    <p:sldId id="257" r:id="rId8"/>
    <p:sldId id="357" r:id="rId9"/>
    <p:sldId id="259" r:id="rId10"/>
    <p:sldId id="260" r:id="rId11"/>
    <p:sldId id="272" r:id="rId12"/>
    <p:sldId id="341" r:id="rId13"/>
    <p:sldId id="381" r:id="rId14"/>
    <p:sldId id="365" r:id="rId15"/>
    <p:sldId id="376" r:id="rId16"/>
    <p:sldId id="366" r:id="rId17"/>
    <p:sldId id="261" r:id="rId18"/>
    <p:sldId id="271" r:id="rId19"/>
    <p:sldId id="310" r:id="rId20"/>
    <p:sldId id="367" r:id="rId21"/>
    <p:sldId id="315" r:id="rId22"/>
    <p:sldId id="345" r:id="rId23"/>
    <p:sldId id="333" r:id="rId24"/>
    <p:sldId id="334" r:id="rId25"/>
    <p:sldId id="335" r:id="rId26"/>
    <p:sldId id="337" r:id="rId27"/>
    <p:sldId id="320" r:id="rId28"/>
    <p:sldId id="322" r:id="rId29"/>
    <p:sldId id="368" r:id="rId30"/>
    <p:sldId id="323" r:id="rId31"/>
    <p:sldId id="369" r:id="rId32"/>
    <p:sldId id="370" r:id="rId33"/>
    <p:sldId id="371" r:id="rId34"/>
    <p:sldId id="372" r:id="rId35"/>
    <p:sldId id="373" r:id="rId36"/>
    <p:sldId id="374" r:id="rId37"/>
    <p:sldId id="377" r:id="rId38"/>
    <p:sldId id="378" r:id="rId39"/>
    <p:sldId id="379" r:id="rId40"/>
    <p:sldId id="380" r:id="rId41"/>
    <p:sldId id="324" r:id="rId42"/>
    <p:sldId id="331" r:id="rId43"/>
    <p:sldId id="355" r:id="rId44"/>
    <p:sldId id="292" r:id="rId45"/>
  </p:sldIdLst>
  <p:sldSz cx="12192000" cy="6858000"/>
  <p:notesSz cx="6858000" cy="9144000"/>
  <p:defaultTex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ED6B4EA-C29B-4DB7-835B-A17986D248B4}">
          <p14:sldIdLst>
            <p14:sldId id="256"/>
            <p14:sldId id="257"/>
            <p14:sldId id="357"/>
          </p14:sldIdLst>
        </p14:section>
        <p14:section name="1. はじめに" id="{49AE41A9-C9AD-43E5-8130-C2BA3CBC2E2C}">
          <p14:sldIdLst>
            <p14:sldId id="259"/>
            <p14:sldId id="260"/>
            <p14:sldId id="272"/>
            <p14:sldId id="341"/>
            <p14:sldId id="381"/>
            <p14:sldId id="365"/>
            <p14:sldId id="376"/>
            <p14:sldId id="366"/>
          </p14:sldIdLst>
        </p14:section>
        <p14:section name="2. 導入準備" id="{60913809-2631-40A0-943D-A619234FA442}">
          <p14:sldIdLst>
            <p14:sldId id="261"/>
            <p14:sldId id="271"/>
            <p14:sldId id="310"/>
            <p14:sldId id="367"/>
          </p14:sldIdLst>
        </p14:section>
        <p14:section name="3. Hyper-Vモデルを使う" id="{1B3670F3-60D7-4979-A381-98D2314003E2}">
          <p14:sldIdLst>
            <p14:sldId id="315"/>
            <p14:sldId id="345"/>
            <p14:sldId id="333"/>
            <p14:sldId id="334"/>
            <p14:sldId id="335"/>
            <p14:sldId id="337"/>
          </p14:sldIdLst>
        </p14:section>
        <p14:section name="パラメータシート" id="{93CF67A3-318B-442C-B0D4-CA58E0997002}">
          <p14:sldIdLst>
            <p14:sldId id="320"/>
            <p14:sldId id="322"/>
          </p14:sldIdLst>
        </p14:section>
        <p14:section name="共通メニュー" id="{5D8F881B-7583-42F3-8F72-8E5A735BBF5A}">
          <p14:sldIdLst>
            <p14:sldId id="368"/>
            <p14:sldId id="323"/>
            <p14:sldId id="369"/>
            <p14:sldId id="370"/>
            <p14:sldId id="371"/>
          </p14:sldIdLst>
        </p14:section>
        <p14:section name="Linux" id="{94B213CC-8AE2-46CE-A3BC-CE2CB03FDE7C}">
          <p14:sldIdLst>
            <p14:sldId id="372"/>
            <p14:sldId id="373"/>
            <p14:sldId id="374"/>
          </p14:sldIdLst>
        </p14:section>
        <p14:section name="Windwos" id="{3BC363A6-D57B-4724-B3B8-557FE38D88BD}">
          <p14:sldIdLst>
            <p14:sldId id="377"/>
            <p14:sldId id="378"/>
            <p14:sldId id="379"/>
          </p14:sldIdLst>
        </p14:section>
        <p14:section name="SKU" id="{1ACF5209-FEE1-4E27-B776-B0167A111E4E}">
          <p14:sldIdLst>
            <p14:sldId id="380"/>
          </p14:sldIdLst>
        </p14:section>
        <p14:section name="Conductor" id="{94D08223-F650-48B2-8E96-A8785CE1CACD}">
          <p14:sldIdLst>
            <p14:sldId id="324"/>
          </p14:sldIdLst>
        </p14:section>
        <p14:section name="実行結果" id="{93FFBE8D-B716-4087-99DB-9FCD93DC0CF3}">
          <p14:sldIdLst>
            <p14:sldId id="331"/>
            <p14:sldId id="355"/>
          </p14:sldIdLst>
        </p14:section>
        <p14:section name="Exastroロゴ" id="{D64D1BCD-2FD7-4FE7-8A4F-7BFA8F06344F}">
          <p14:sldIdLst>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B807B1-A383-4B06-8A13-2B7DF840E5CB}" v="2" dt="2022-05-24T06:56:41.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73" autoAdjust="0"/>
    <p:restoredTop sz="94650" autoAdjust="0"/>
  </p:normalViewPr>
  <p:slideViewPr>
    <p:cSldViewPr snapToGrid="0">
      <p:cViewPr varScale="1">
        <p:scale>
          <a:sx n="86" d="100"/>
          <a:sy n="86" d="100"/>
        </p:scale>
        <p:origin x="102" y="540"/>
      </p:cViewPr>
      <p:guideLst/>
    </p:cSldViewPr>
  </p:slideViewPr>
  <p:outlineViewPr>
    <p:cViewPr>
      <p:scale>
        <a:sx n="33" d="100"/>
        <a:sy n="33" d="100"/>
      </p:scale>
      <p:origin x="0" y="-23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F0EC518C-1EA5-431A-B4C0-34DF6146AFF4}">
      <dgm:prSet phldrT="[テキスト]" custT="1"/>
      <dgm:spPr/>
      <dgm:t>
        <a:bodyPr/>
        <a:lstStyle/>
        <a:p>
          <a:r>
            <a:rPr lang="ja-JP" altLang="en-US" sz="1600" dirty="0"/>
            <a:t>オペレーション作成</a:t>
          </a:r>
        </a:p>
      </dgm:t>
    </dgm:pt>
    <dgm:pt modelId="{388992C7-93A2-42C4-B4B3-9A3FAA4264B3}" type="parTrans" cxnId="{36E0C73C-D489-4CA2-B153-F03B5E5B5C39}">
      <dgm:prSet/>
      <dgm:spPr/>
      <dgm:t>
        <a:bodyPr/>
        <a:lstStyle/>
        <a:p>
          <a:endParaRPr lang="ja-JP" altLang="en-US" sz="1600"/>
        </a:p>
      </dgm:t>
    </dgm:pt>
    <dgm:pt modelId="{36C7FED4-A680-40AF-9485-662ABE09B1A5}" type="sibTrans" cxnId="{36E0C73C-D489-4CA2-B153-F03B5E5B5C39}">
      <dgm:prSet/>
      <dgm:spPr/>
      <dgm:t>
        <a:bodyPr/>
        <a:lstStyle/>
        <a:p>
          <a:endParaRPr lang="ja-JP" altLang="en-US" sz="1600"/>
        </a:p>
      </dgm:t>
    </dgm:pt>
    <dgm:pt modelId="{A8588580-F58F-4A40-B0EC-7881A3766C34}">
      <dgm:prSet phldrT="[テキスト]" custT="1"/>
      <dgm:spPr/>
      <dgm:t>
        <a:bodyPr/>
        <a:lstStyle/>
        <a:p>
          <a:r>
            <a:rPr lang="ja-JP" altLang="en-US" sz="1600" dirty="0"/>
            <a:t>仮想マシン作成のためのオペレーションを作成します</a:t>
          </a:r>
        </a:p>
      </dgm:t>
    </dgm:pt>
    <dgm:pt modelId="{344C79BF-841A-4C58-8EF4-C94A12476FD3}" type="parTrans" cxnId="{73013229-523E-415A-97F2-B607FB1F6529}">
      <dgm:prSet/>
      <dgm:spPr/>
      <dgm:t>
        <a:bodyPr/>
        <a:lstStyle/>
        <a:p>
          <a:endParaRPr lang="ja-JP" altLang="en-US" sz="1600"/>
        </a:p>
      </dgm:t>
    </dgm:pt>
    <dgm:pt modelId="{2CB5E3B9-A5FF-438E-B800-10C3F503A250}" type="sibTrans" cxnId="{73013229-523E-415A-97F2-B607FB1F6529}">
      <dgm:prSet/>
      <dgm:spPr/>
      <dgm:t>
        <a:bodyPr/>
        <a:lstStyle/>
        <a:p>
          <a:endParaRPr lang="ja-JP" altLang="en-US" sz="1600"/>
        </a:p>
      </dgm:t>
    </dgm:pt>
    <dgm:pt modelId="{9D8FC107-15BF-43C3-9F5B-A423269052EC}">
      <dgm:prSet phldrT="[テキスト]" custT="1"/>
      <dgm:spPr/>
      <dgm:t>
        <a:bodyPr/>
        <a:lstStyle/>
        <a:p>
          <a:r>
            <a:rPr lang="en-US" altLang="ja-JP" sz="1600" dirty="0"/>
            <a:t>Linux</a:t>
          </a:r>
          <a:r>
            <a:rPr lang="ja-JP" altLang="en-US" sz="1600" dirty="0"/>
            <a:t>マシンパラメータ登録</a:t>
          </a:r>
        </a:p>
      </dgm:t>
    </dgm:pt>
    <dgm:pt modelId="{0D5FF430-CA3F-4F11-9F2D-6740960B4476}" type="parTrans" cxnId="{FBFBE750-57D3-4BFB-B080-D26B3DF1E1DF}">
      <dgm:prSet/>
      <dgm:spPr/>
      <dgm:t>
        <a:bodyPr/>
        <a:lstStyle/>
        <a:p>
          <a:endParaRPr lang="ja-JP" altLang="en-US" sz="1600"/>
        </a:p>
      </dgm:t>
    </dgm:pt>
    <dgm:pt modelId="{ABD979B8-BA6F-4A5F-90A0-4BC08C270A91}" type="sibTrans" cxnId="{FBFBE750-57D3-4BFB-B080-D26B3DF1E1DF}">
      <dgm:prSet/>
      <dgm:spPr/>
      <dgm:t>
        <a:bodyPr/>
        <a:lstStyle/>
        <a:p>
          <a:endParaRPr lang="ja-JP" altLang="en-US" sz="1600"/>
        </a:p>
      </dgm:t>
    </dgm:pt>
    <dgm:pt modelId="{8BB5EFB2-024E-4BCF-B56F-84EEC1F18CFB}">
      <dgm:prSet phldrT="[テキスト]" custT="1"/>
      <dgm:spPr/>
      <dgm:t>
        <a:bodyPr/>
        <a:lstStyle/>
        <a:p>
          <a:r>
            <a:rPr lang="en-US" altLang="ja-JP" sz="1600" dirty="0"/>
            <a:t>Linux</a:t>
          </a:r>
          <a:r>
            <a:rPr lang="ja-JP" altLang="en-US" sz="1600" dirty="0"/>
            <a:t>マシン作成毎にパラメータシートを登録します</a:t>
          </a:r>
        </a:p>
      </dgm:t>
    </dgm:pt>
    <dgm:pt modelId="{6403F355-4F97-4766-985E-A83F38DABAFC}" type="parTrans" cxnId="{7AC51271-8594-489D-8C2B-A7EED18F0A89}">
      <dgm:prSet/>
      <dgm:spPr/>
      <dgm:t>
        <a:bodyPr/>
        <a:lstStyle/>
        <a:p>
          <a:endParaRPr lang="ja-JP" altLang="en-US" sz="1600"/>
        </a:p>
      </dgm:t>
    </dgm:pt>
    <dgm:pt modelId="{4643642D-C912-4134-B986-FA39283596E3}" type="sibTrans" cxnId="{7AC51271-8594-489D-8C2B-A7EED18F0A89}">
      <dgm:prSet/>
      <dgm:spPr/>
      <dgm:t>
        <a:bodyPr/>
        <a:lstStyle/>
        <a:p>
          <a:endParaRPr lang="ja-JP" altLang="en-US" sz="1600"/>
        </a:p>
      </dgm:t>
    </dgm:pt>
    <dgm:pt modelId="{1AD8B276-4C5D-43A5-AC5D-E28FFE0A25E8}">
      <dgm:prSet phldrT="[テキスト]" custT="1"/>
      <dgm:spPr/>
      <dgm:t>
        <a:bodyPr/>
        <a:lstStyle/>
        <a:p>
          <a:r>
            <a:rPr lang="en-US" altLang="ja-JP" sz="1600" dirty="0"/>
            <a:t>Conductor/Movement</a:t>
          </a:r>
          <a:r>
            <a:rPr lang="ja-JP" altLang="en-US" sz="1600" dirty="0"/>
            <a:t>の実行</a:t>
          </a:r>
        </a:p>
      </dgm:t>
    </dgm:pt>
    <dgm:pt modelId="{475DB744-EEC1-416E-BA27-26F8423D8D6C}" type="parTrans" cxnId="{16BFE94F-FA12-4EB3-B4BB-BEDE7874A033}">
      <dgm:prSet/>
      <dgm:spPr/>
      <dgm:t>
        <a:bodyPr/>
        <a:lstStyle/>
        <a:p>
          <a:endParaRPr lang="ja-JP" altLang="en-US" sz="1600"/>
        </a:p>
      </dgm:t>
    </dgm:pt>
    <dgm:pt modelId="{FBDC8D75-9B5C-4A81-A25E-1CB6B655248A}" type="sibTrans" cxnId="{16BFE94F-FA12-4EB3-B4BB-BEDE7874A033}">
      <dgm:prSet/>
      <dgm:spPr/>
      <dgm:t>
        <a:bodyPr/>
        <a:lstStyle/>
        <a:p>
          <a:endParaRPr lang="ja-JP" altLang="en-US" sz="1600"/>
        </a:p>
      </dgm:t>
    </dgm:pt>
    <dgm:pt modelId="{A01F8570-19F7-4735-8389-145BCE33833C}">
      <dgm:prSet phldrT="[テキスト]" custT="1"/>
      <dgm:spPr/>
      <dgm:t>
        <a:bodyPr/>
        <a:lstStyle/>
        <a:p>
          <a:r>
            <a:rPr lang="en-US" altLang="ja-JP" sz="1600" dirty="0"/>
            <a:t>Conductor</a:t>
          </a:r>
          <a:r>
            <a:rPr lang="ja-JP" altLang="en-US" sz="1600" dirty="0"/>
            <a:t>を実行して仮想マシンを作成します</a:t>
          </a:r>
        </a:p>
      </dgm:t>
    </dgm:pt>
    <dgm:pt modelId="{4DB03551-9EFA-4AFE-A1A9-1205EF19EA5B}" type="parTrans" cxnId="{D3BC3A06-7737-477E-8BFD-09204E1E7191}">
      <dgm:prSet/>
      <dgm:spPr/>
      <dgm:t>
        <a:bodyPr/>
        <a:lstStyle/>
        <a:p>
          <a:endParaRPr lang="ja-JP" altLang="en-US" sz="1600"/>
        </a:p>
      </dgm:t>
    </dgm:pt>
    <dgm:pt modelId="{68B89A32-03EB-42C6-A839-430806B5122B}" type="sibTrans" cxnId="{D3BC3A06-7737-477E-8BFD-09204E1E7191}">
      <dgm:prSet/>
      <dgm:spPr/>
      <dgm:t>
        <a:bodyPr/>
        <a:lstStyle/>
        <a:p>
          <a:endParaRPr lang="ja-JP" altLang="en-US" sz="1600"/>
        </a:p>
      </dgm:t>
    </dgm:pt>
    <dgm:pt modelId="{3E8C132D-01FC-483E-81E8-AB6F79166DF9}">
      <dgm:prSet phldrT="[テキスト]" custT="1"/>
      <dgm:spPr/>
      <dgm:t>
        <a:bodyPr/>
        <a:lstStyle/>
        <a:p>
          <a:r>
            <a:rPr lang="ja-JP" altLang="en-US" sz="1600" dirty="0"/>
            <a:t>共通パラメータ登録</a:t>
          </a:r>
        </a:p>
      </dgm:t>
    </dgm:pt>
    <dgm:pt modelId="{01817339-E9BD-4C01-B637-3E2A1773A4A3}" type="parTrans" cxnId="{99EDA9F3-E7A9-49CF-8595-18927957565C}">
      <dgm:prSet/>
      <dgm:spPr/>
      <dgm:t>
        <a:bodyPr/>
        <a:lstStyle/>
        <a:p>
          <a:endParaRPr kumimoji="1" lang="ja-JP" altLang="en-US" sz="1600"/>
        </a:p>
      </dgm:t>
    </dgm:pt>
    <dgm:pt modelId="{55E97EED-30F6-422F-8E95-306934EE72DF}" type="sibTrans" cxnId="{99EDA9F3-E7A9-49CF-8595-18927957565C}">
      <dgm:prSet/>
      <dgm:spPr/>
      <dgm:t>
        <a:bodyPr/>
        <a:lstStyle/>
        <a:p>
          <a:endParaRPr kumimoji="1" lang="ja-JP" altLang="en-US" sz="1600"/>
        </a:p>
      </dgm:t>
    </dgm:pt>
    <dgm:pt modelId="{D5FCCB88-3E8C-4EFE-BBBA-B289DD9F699F}">
      <dgm:prSet phldrT="[テキスト]" custT="1"/>
      <dgm:spPr/>
      <dgm:t>
        <a:bodyPr/>
        <a:lstStyle/>
        <a:p>
          <a:r>
            <a:rPr lang="ja-JP" altLang="en-US" sz="1600" dirty="0"/>
            <a:t>仮想マシン作成のための共通パラメータを登録します</a:t>
          </a:r>
        </a:p>
      </dgm:t>
    </dgm:pt>
    <dgm:pt modelId="{5548BBD5-5DBD-4C19-A34C-19F79E380520}" type="parTrans" cxnId="{DD6DCC0D-290C-49E9-BAFA-155566B5259B}">
      <dgm:prSet/>
      <dgm:spPr/>
      <dgm:t>
        <a:bodyPr/>
        <a:lstStyle/>
        <a:p>
          <a:endParaRPr kumimoji="1" lang="ja-JP" altLang="en-US" sz="1600"/>
        </a:p>
      </dgm:t>
    </dgm:pt>
    <dgm:pt modelId="{9C4ABC07-BFA9-42AF-B910-8C6066DA6A05}" type="sibTrans" cxnId="{DD6DCC0D-290C-49E9-BAFA-155566B5259B}">
      <dgm:prSet/>
      <dgm:spPr/>
      <dgm:t>
        <a:bodyPr/>
        <a:lstStyle/>
        <a:p>
          <a:endParaRPr kumimoji="1" lang="ja-JP" altLang="en-US" sz="1600"/>
        </a:p>
      </dgm:t>
    </dgm:pt>
    <dgm:pt modelId="{02712459-8390-4AA5-BA56-7103C606FA7D}">
      <dgm:prSet phldrT="[テキスト]" custT="1"/>
      <dgm:spPr/>
      <dgm:t>
        <a:bodyPr/>
        <a:lstStyle/>
        <a:p>
          <a:r>
            <a:rPr lang="en-US" altLang="ja-JP" sz="1600" dirty="0"/>
            <a:t>Windows</a:t>
          </a:r>
          <a:r>
            <a:rPr lang="ja-JP" altLang="en-US" sz="1600" dirty="0"/>
            <a:t>マシンパラメータ登録</a:t>
          </a:r>
        </a:p>
      </dgm:t>
    </dgm:pt>
    <dgm:pt modelId="{24C866BA-8561-4784-995E-02A46A6C8D8C}" type="parTrans" cxnId="{93D9A85E-131E-4EE7-833C-772AF430D68C}">
      <dgm:prSet/>
      <dgm:spPr/>
      <dgm:t>
        <a:bodyPr/>
        <a:lstStyle/>
        <a:p>
          <a:endParaRPr kumimoji="1" lang="ja-JP" altLang="en-US" sz="1600"/>
        </a:p>
      </dgm:t>
    </dgm:pt>
    <dgm:pt modelId="{8784E786-7FC7-49FC-9C8C-44D8DBBD63F1}" type="sibTrans" cxnId="{93D9A85E-131E-4EE7-833C-772AF430D68C}">
      <dgm:prSet/>
      <dgm:spPr/>
      <dgm:t>
        <a:bodyPr/>
        <a:lstStyle/>
        <a:p>
          <a:endParaRPr kumimoji="1" lang="ja-JP" altLang="en-US" sz="1600"/>
        </a:p>
      </dgm:t>
    </dgm:pt>
    <dgm:pt modelId="{682A94E2-0C84-49D8-8AE1-B03D6EDC7B97}">
      <dgm:prSet phldrT="[テキスト]" custT="1"/>
      <dgm:spPr/>
      <dgm:t>
        <a:bodyPr/>
        <a:lstStyle/>
        <a:p>
          <a:r>
            <a:rPr lang="en-US" altLang="ja-JP" sz="1600" dirty="0"/>
            <a:t>Windows</a:t>
          </a:r>
          <a:r>
            <a:rPr lang="ja-JP" altLang="en-US" sz="1600" dirty="0"/>
            <a:t>マシン作成毎にパラメータシートを登録します</a:t>
          </a:r>
        </a:p>
      </dgm:t>
    </dgm:pt>
    <dgm:pt modelId="{3C47B76B-47EC-46A0-9DB4-B3A642B35C20}" type="parTrans" cxnId="{CD1FA977-8630-40E4-A00D-174F1CE23CEC}">
      <dgm:prSet/>
      <dgm:spPr/>
      <dgm:t>
        <a:bodyPr/>
        <a:lstStyle/>
        <a:p>
          <a:endParaRPr kumimoji="1" lang="ja-JP" altLang="en-US" sz="1600"/>
        </a:p>
      </dgm:t>
    </dgm:pt>
    <dgm:pt modelId="{42869195-D65E-493A-9926-E247DC3B1818}" type="sibTrans" cxnId="{CD1FA977-8630-40E4-A00D-174F1CE23CEC}">
      <dgm:prSet/>
      <dgm:spPr/>
      <dgm:t>
        <a:bodyPr/>
        <a:lstStyle/>
        <a:p>
          <a:endParaRPr kumimoji="1" lang="ja-JP" altLang="en-US" sz="1600"/>
        </a:p>
      </dgm:t>
    </dgm:pt>
    <dgm:pt modelId="{827E7C61-AF90-4154-A1C8-C72AF251D608}" type="pres">
      <dgm:prSet presAssocID="{D511BCA9-A41D-461D-AB9F-8F6C9E648C31}" presName="Name0" presStyleCnt="0">
        <dgm:presLayoutVars>
          <dgm:dir/>
          <dgm:animLvl val="lvl"/>
          <dgm:resizeHandles val="exact"/>
        </dgm:presLayoutVars>
      </dgm:prSet>
      <dgm:spPr/>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5"/>
      <dgm:spPr/>
    </dgm:pt>
    <dgm:pt modelId="{E410BAB3-9EFA-4147-A6B9-FE796909F42C}" type="pres">
      <dgm:prSet presAssocID="{1AD8B276-4C5D-43A5-AC5D-E28FFE0A25E8}" presName="entireBox" presStyleLbl="node1" presStyleIdx="0" presStyleCnt="5"/>
      <dgm:spPr/>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5">
        <dgm:presLayoutVars>
          <dgm:bulletEnabled val="1"/>
        </dgm:presLayoutVars>
      </dgm:prSet>
      <dgm:spPr/>
    </dgm:pt>
    <dgm:pt modelId="{C37D1CF4-A366-41A0-822B-1305FF6EF051}" type="pres">
      <dgm:prSet presAssocID="{8784E786-7FC7-49FC-9C8C-44D8DBBD63F1}" presName="sp" presStyleCnt="0"/>
      <dgm:spPr/>
    </dgm:pt>
    <dgm:pt modelId="{2209C222-EFEA-4703-B1F1-E0879F6CF6FD}" type="pres">
      <dgm:prSet presAssocID="{02712459-8390-4AA5-BA56-7103C606FA7D}" presName="arrowAndChildren" presStyleCnt="0"/>
      <dgm:spPr/>
    </dgm:pt>
    <dgm:pt modelId="{ECF06BBA-1DFD-431E-9F0F-65676D234CCE}" type="pres">
      <dgm:prSet presAssocID="{02712459-8390-4AA5-BA56-7103C606FA7D}" presName="parentTextArrow" presStyleLbl="node1" presStyleIdx="0" presStyleCnt="5"/>
      <dgm:spPr/>
    </dgm:pt>
    <dgm:pt modelId="{3A3CF4FD-EF4E-4322-A292-375D7F5A1CD8}" type="pres">
      <dgm:prSet presAssocID="{02712459-8390-4AA5-BA56-7103C606FA7D}" presName="arrow" presStyleLbl="node1" presStyleIdx="1" presStyleCnt="5"/>
      <dgm:spPr/>
    </dgm:pt>
    <dgm:pt modelId="{C23B4DA0-47FF-4474-986D-312582D99550}" type="pres">
      <dgm:prSet presAssocID="{02712459-8390-4AA5-BA56-7103C606FA7D}" presName="descendantArrow" presStyleCnt="0"/>
      <dgm:spPr/>
    </dgm:pt>
    <dgm:pt modelId="{A6F5D44A-A008-41F8-99C6-A6A5DF325BC9}" type="pres">
      <dgm:prSet presAssocID="{682A94E2-0C84-49D8-8AE1-B03D6EDC7B97}" presName="childTextArrow" presStyleLbl="fgAccFollowNode1" presStyleIdx="1" presStyleCnt="5">
        <dgm:presLayoutVars>
          <dgm:bulletEnabled val="1"/>
        </dgm:presLayoutVars>
      </dgm:prSet>
      <dgm:spPr/>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1" presStyleCnt="5"/>
      <dgm:spPr/>
    </dgm:pt>
    <dgm:pt modelId="{B97D71DB-AA15-4CB8-8A3D-F5575E893CCD}" type="pres">
      <dgm:prSet presAssocID="{9D8FC107-15BF-43C3-9F5B-A423269052EC}" presName="arrow" presStyleLbl="node1" presStyleIdx="2" presStyleCnt="5"/>
      <dgm:spPr/>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2" presStyleCnt="5">
        <dgm:presLayoutVars>
          <dgm:bulletEnabled val="1"/>
        </dgm:presLayoutVars>
      </dgm:prSet>
      <dgm:spPr/>
    </dgm:pt>
    <dgm:pt modelId="{C02FE780-07D5-4D0A-8BAC-99CEA1F45232}" type="pres">
      <dgm:prSet presAssocID="{55E97EED-30F6-422F-8E95-306934EE72DF}" presName="sp" presStyleCnt="0"/>
      <dgm:spPr/>
    </dgm:pt>
    <dgm:pt modelId="{62611C72-BF31-417B-8943-743A23ACCDB7}" type="pres">
      <dgm:prSet presAssocID="{3E8C132D-01FC-483E-81E8-AB6F79166DF9}" presName="arrowAndChildren" presStyleCnt="0"/>
      <dgm:spPr/>
    </dgm:pt>
    <dgm:pt modelId="{8F027191-53FE-4821-AD35-53C018143D80}" type="pres">
      <dgm:prSet presAssocID="{3E8C132D-01FC-483E-81E8-AB6F79166DF9}" presName="parentTextArrow" presStyleLbl="node1" presStyleIdx="2" presStyleCnt="5"/>
      <dgm:spPr/>
    </dgm:pt>
    <dgm:pt modelId="{4823EEA3-00AC-44E3-AB75-D5906DD12766}" type="pres">
      <dgm:prSet presAssocID="{3E8C132D-01FC-483E-81E8-AB6F79166DF9}" presName="arrow" presStyleLbl="node1" presStyleIdx="3" presStyleCnt="5"/>
      <dgm:spPr/>
    </dgm:pt>
    <dgm:pt modelId="{0AA4CA45-4095-408B-B278-FBE5E47C2D5C}" type="pres">
      <dgm:prSet presAssocID="{3E8C132D-01FC-483E-81E8-AB6F79166DF9}" presName="descendantArrow" presStyleCnt="0"/>
      <dgm:spPr/>
    </dgm:pt>
    <dgm:pt modelId="{74FE6755-E118-47C1-9769-098523757C41}" type="pres">
      <dgm:prSet presAssocID="{D5FCCB88-3E8C-4EFE-BBBA-B289DD9F699F}" presName="childTextArrow" presStyleLbl="fgAccFollowNode1" presStyleIdx="3" presStyleCnt="5">
        <dgm:presLayoutVars>
          <dgm:bulletEnabled val="1"/>
        </dgm:presLayoutVars>
      </dgm:prSet>
      <dgm:spPr/>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3" presStyleCnt="5"/>
      <dgm:spPr/>
    </dgm:pt>
    <dgm:pt modelId="{1F025B89-C941-4E85-920E-D6908DEE2142}" type="pres">
      <dgm:prSet presAssocID="{F0EC518C-1EA5-431A-B4C0-34DF6146AFF4}" presName="arrow" presStyleLbl="node1" presStyleIdx="4" presStyleCnt="5" custLinFactNeighborX="-2167" custLinFactNeighborY="-1812"/>
      <dgm:spPr/>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4" presStyleCnt="5">
        <dgm:presLayoutVars>
          <dgm:bulletEnabled val="1"/>
        </dgm:presLayoutVars>
      </dgm:prSet>
      <dgm:spPr/>
    </dgm:pt>
  </dgm:ptLst>
  <dgm:cxnLst>
    <dgm:cxn modelId="{D3BC3A06-7737-477E-8BFD-09204E1E7191}" srcId="{1AD8B276-4C5D-43A5-AC5D-E28FFE0A25E8}" destId="{A01F8570-19F7-4735-8389-145BCE33833C}" srcOrd="0" destOrd="0" parTransId="{4DB03551-9EFA-4AFE-A1A9-1205EF19EA5B}" sibTransId="{68B89A32-03EB-42C6-A839-430806B5122B}"/>
    <dgm:cxn modelId="{2F324B0C-0514-4C83-9AEF-167C7F832EA1}" type="presOf" srcId="{3E8C132D-01FC-483E-81E8-AB6F79166DF9}" destId="{8F027191-53FE-4821-AD35-53C018143D80}" srcOrd="0" destOrd="0" presId="urn:microsoft.com/office/officeart/2005/8/layout/process4"/>
    <dgm:cxn modelId="{DD6DCC0D-290C-49E9-BAFA-155566B5259B}" srcId="{3E8C132D-01FC-483E-81E8-AB6F79166DF9}" destId="{D5FCCB88-3E8C-4EFE-BBBA-B289DD9F699F}" srcOrd="0" destOrd="0" parTransId="{5548BBD5-5DBD-4C19-A34C-19F79E380520}" sibTransId="{9C4ABC07-BFA9-42AF-B910-8C6066DA6A05}"/>
    <dgm:cxn modelId="{5491E713-E4D2-4C5F-B494-63F950123910}" type="presOf" srcId="{F0EC518C-1EA5-431A-B4C0-34DF6146AFF4}" destId="{1F025B89-C941-4E85-920E-D6908DEE2142}" srcOrd="1" destOrd="0" presId="urn:microsoft.com/office/officeart/2005/8/layout/process4"/>
    <dgm:cxn modelId="{2FF78B20-1FF0-4962-9ADD-5B4D15FF7066}" type="presOf" srcId="{02712459-8390-4AA5-BA56-7103C606FA7D}" destId="{ECF06BBA-1DFD-431E-9F0F-65676D234CCE}" srcOrd="0" destOrd="0" presId="urn:microsoft.com/office/officeart/2005/8/layout/process4"/>
    <dgm:cxn modelId="{73013229-523E-415A-97F2-B607FB1F6529}" srcId="{F0EC518C-1EA5-431A-B4C0-34DF6146AFF4}" destId="{A8588580-F58F-4A40-B0EC-7881A3766C34}" srcOrd="0" destOrd="0" parTransId="{344C79BF-841A-4C58-8EF4-C94A12476FD3}" sibTransId="{2CB5E3B9-A5FF-438E-B800-10C3F503A250}"/>
    <dgm:cxn modelId="{36E0C73C-D489-4CA2-B153-F03B5E5B5C39}" srcId="{D511BCA9-A41D-461D-AB9F-8F6C9E648C31}" destId="{F0EC518C-1EA5-431A-B4C0-34DF6146AFF4}" srcOrd="0" destOrd="0" parTransId="{388992C7-93A2-42C4-B4B3-9A3FAA4264B3}" sibTransId="{36C7FED4-A680-40AF-9485-662ABE09B1A5}"/>
    <dgm:cxn modelId="{93D9A85E-131E-4EE7-833C-772AF430D68C}" srcId="{D511BCA9-A41D-461D-AB9F-8F6C9E648C31}" destId="{02712459-8390-4AA5-BA56-7103C606FA7D}" srcOrd="3" destOrd="0" parTransId="{24C866BA-8561-4784-995E-02A46A6C8D8C}" sibTransId="{8784E786-7FC7-49FC-9C8C-44D8DBBD63F1}"/>
    <dgm:cxn modelId="{6F54A360-FC06-4377-BC57-7F8B32BC2F14}" type="presOf" srcId="{8BB5EFB2-024E-4BCF-B56F-84EEC1F18CFB}" destId="{BFE52135-3318-47A4-AB9E-32AEC8E1C995}"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16BFE94F-FA12-4EB3-B4BB-BEDE7874A033}" srcId="{D511BCA9-A41D-461D-AB9F-8F6C9E648C31}" destId="{1AD8B276-4C5D-43A5-AC5D-E28FFE0A25E8}" srcOrd="4" destOrd="0" parTransId="{475DB744-EEC1-416E-BA27-26F8423D8D6C}" sibTransId="{FBDC8D75-9B5C-4A81-A25E-1CB6B655248A}"/>
    <dgm:cxn modelId="{C9904870-930E-449B-8505-D02F0B0A2576}" type="presOf" srcId="{D5FCCB88-3E8C-4EFE-BBBA-B289DD9F699F}" destId="{74FE6755-E118-47C1-9769-098523757C41}" srcOrd="0" destOrd="0" presId="urn:microsoft.com/office/officeart/2005/8/layout/process4"/>
    <dgm:cxn modelId="{FBFBE750-57D3-4BFB-B080-D26B3DF1E1DF}" srcId="{D511BCA9-A41D-461D-AB9F-8F6C9E648C31}" destId="{9D8FC107-15BF-43C3-9F5B-A423269052EC}" srcOrd="2" destOrd="0" parTransId="{0D5FF430-CA3F-4F11-9F2D-6740960B4476}" sibTransId="{ABD979B8-BA6F-4A5F-90A0-4BC08C270A91}"/>
    <dgm:cxn modelId="{7AC51271-8594-489D-8C2B-A7EED18F0A89}" srcId="{9D8FC107-15BF-43C3-9F5B-A423269052EC}" destId="{8BB5EFB2-024E-4BCF-B56F-84EEC1F18CFB}" srcOrd="0" destOrd="0" parTransId="{6403F355-4F97-4766-985E-A83F38DABAFC}" sibTransId="{4643642D-C912-4134-B986-FA39283596E3}"/>
    <dgm:cxn modelId="{EB4FA676-A8B6-496E-A846-AD7C6E37E9A4}" type="presOf" srcId="{9D8FC107-15BF-43C3-9F5B-A423269052EC}" destId="{815C2DB6-5EE1-417A-A584-55A13AB6F5E9}" srcOrd="0" destOrd="0" presId="urn:microsoft.com/office/officeart/2005/8/layout/process4"/>
    <dgm:cxn modelId="{CD1FA977-8630-40E4-A00D-174F1CE23CEC}" srcId="{02712459-8390-4AA5-BA56-7103C606FA7D}" destId="{682A94E2-0C84-49D8-8AE1-B03D6EDC7B97}" srcOrd="0" destOrd="0" parTransId="{3C47B76B-47EC-46A0-9DB4-B3A642B35C20}" sibTransId="{42869195-D65E-493A-9926-E247DC3B1818}"/>
    <dgm:cxn modelId="{41C70386-59AC-446D-9724-1B47E3778DD5}" type="presOf" srcId="{3E8C132D-01FC-483E-81E8-AB6F79166DF9}" destId="{4823EEA3-00AC-44E3-AB75-D5906DD12766}" srcOrd="1" destOrd="0" presId="urn:microsoft.com/office/officeart/2005/8/layout/process4"/>
    <dgm:cxn modelId="{9BC2558A-E4AA-4D3B-A816-DA0B452C9779}" type="presOf" srcId="{1AD8B276-4C5D-43A5-AC5D-E28FFE0A25E8}" destId="{E410BAB3-9EFA-4147-A6B9-FE796909F42C}" srcOrd="1" destOrd="0" presId="urn:microsoft.com/office/officeart/2005/8/layout/process4"/>
    <dgm:cxn modelId="{F11E3D93-C9DF-4134-8C17-0681912EE89F}" type="presOf" srcId="{A01F8570-19F7-4735-8389-145BCE33833C}" destId="{AB1EFA0B-49DB-4D1B-8B35-4A836F1FC4C1}" srcOrd="0" destOrd="0" presId="urn:microsoft.com/office/officeart/2005/8/layout/process4"/>
    <dgm:cxn modelId="{770592AE-EA5D-4832-88AF-EFBBA4466BAD}" type="presOf" srcId="{A8588580-F58F-4A40-B0EC-7881A3766C34}" destId="{1534467B-DDF6-4A03-87BF-319ECC84EEE3}" srcOrd="0" destOrd="0" presId="urn:microsoft.com/office/officeart/2005/8/layout/process4"/>
    <dgm:cxn modelId="{C81D27B9-2797-44A2-B105-730D4436AF55}" type="presOf" srcId="{02712459-8390-4AA5-BA56-7103C606FA7D}" destId="{3A3CF4FD-EF4E-4322-A292-375D7F5A1CD8}" srcOrd="1" destOrd="0" presId="urn:microsoft.com/office/officeart/2005/8/layout/process4"/>
    <dgm:cxn modelId="{B5ED2EC1-52B6-463B-B5C2-E6CFC47C5D1A}" type="presOf" srcId="{1AD8B276-4C5D-43A5-AC5D-E28FFE0A25E8}" destId="{57C7292B-5FEA-4490-A7F1-829309F5EDFD}" srcOrd="0" destOrd="0" presId="urn:microsoft.com/office/officeart/2005/8/layout/process4"/>
    <dgm:cxn modelId="{B38105C7-69FA-493C-940E-C7D9647A241E}" type="presOf" srcId="{9D8FC107-15BF-43C3-9F5B-A423269052EC}" destId="{B97D71DB-AA15-4CB8-8A3D-F5575E893CCD}" srcOrd="1" destOrd="0" presId="urn:microsoft.com/office/officeart/2005/8/layout/process4"/>
    <dgm:cxn modelId="{AE9816D7-5D7E-44A5-9BEC-4AFDDE877514}" type="presOf" srcId="{682A94E2-0C84-49D8-8AE1-B03D6EDC7B97}" destId="{A6F5D44A-A008-41F8-99C6-A6A5DF325BC9}" srcOrd="0" destOrd="0" presId="urn:microsoft.com/office/officeart/2005/8/layout/process4"/>
    <dgm:cxn modelId="{59227BED-221F-4722-A67E-5BEDDCF9068B}" type="presOf" srcId="{F0EC518C-1EA5-431A-B4C0-34DF6146AFF4}" destId="{AE90339B-2B8D-4179-9EC4-906372D4BFE7}" srcOrd="0" destOrd="0" presId="urn:microsoft.com/office/officeart/2005/8/layout/process4"/>
    <dgm:cxn modelId="{99EDA9F3-E7A9-49CF-8595-18927957565C}" srcId="{D511BCA9-A41D-461D-AB9F-8F6C9E648C31}" destId="{3E8C132D-01FC-483E-81E8-AB6F79166DF9}" srcOrd="1" destOrd="0" parTransId="{01817339-E9BD-4C01-B637-3E2A1773A4A3}" sibTransId="{55E97EED-30F6-422F-8E95-306934EE72DF}"/>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A3D9610A-4FA5-4C2F-B953-E455D1452424}" type="presParOf" srcId="{827E7C61-AF90-4154-A1C8-C72AF251D608}" destId="{C37D1CF4-A366-41A0-822B-1305FF6EF051}" srcOrd="1" destOrd="0" presId="urn:microsoft.com/office/officeart/2005/8/layout/process4"/>
    <dgm:cxn modelId="{05159A26-8BEF-4388-B542-6151094510F2}" type="presParOf" srcId="{827E7C61-AF90-4154-A1C8-C72AF251D608}" destId="{2209C222-EFEA-4703-B1F1-E0879F6CF6FD}" srcOrd="2" destOrd="0" presId="urn:microsoft.com/office/officeart/2005/8/layout/process4"/>
    <dgm:cxn modelId="{10CA72C7-BE1F-49EE-B700-C952BDB7CFB0}" type="presParOf" srcId="{2209C222-EFEA-4703-B1F1-E0879F6CF6FD}" destId="{ECF06BBA-1DFD-431E-9F0F-65676D234CCE}" srcOrd="0" destOrd="0" presId="urn:microsoft.com/office/officeart/2005/8/layout/process4"/>
    <dgm:cxn modelId="{311A76EC-1F5E-45E2-9A50-6A56C6C9AB91}" type="presParOf" srcId="{2209C222-EFEA-4703-B1F1-E0879F6CF6FD}" destId="{3A3CF4FD-EF4E-4322-A292-375D7F5A1CD8}" srcOrd="1" destOrd="0" presId="urn:microsoft.com/office/officeart/2005/8/layout/process4"/>
    <dgm:cxn modelId="{F9D4052E-0DFB-4FD5-9CFD-277DF4C1D35E}" type="presParOf" srcId="{2209C222-EFEA-4703-B1F1-E0879F6CF6FD}" destId="{C23B4DA0-47FF-4474-986D-312582D99550}" srcOrd="2" destOrd="0" presId="urn:microsoft.com/office/officeart/2005/8/layout/process4"/>
    <dgm:cxn modelId="{846A167B-3FC3-4F92-8208-69EC872DB0E5}" type="presParOf" srcId="{C23B4DA0-47FF-4474-986D-312582D99550}" destId="{A6F5D44A-A008-41F8-99C6-A6A5DF325BC9}" srcOrd="0" destOrd="0" presId="urn:microsoft.com/office/officeart/2005/8/layout/process4"/>
    <dgm:cxn modelId="{3AA13620-D7B9-4291-A339-2DD42F94FF3F}" type="presParOf" srcId="{827E7C61-AF90-4154-A1C8-C72AF251D608}" destId="{F673F600-735C-4C2A-AF40-169C3DAADD01}" srcOrd="3" destOrd="0" presId="urn:microsoft.com/office/officeart/2005/8/layout/process4"/>
    <dgm:cxn modelId="{9DE666C9-F775-470E-900E-64E4679F8BA3}" type="presParOf" srcId="{827E7C61-AF90-4154-A1C8-C72AF251D608}" destId="{CC56AB69-BFA0-4537-8A99-A4338D9F0D42}" srcOrd="4"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C759B81A-2AA1-4ABD-8DEC-74EEDCBE2BE2}" type="presParOf" srcId="{827E7C61-AF90-4154-A1C8-C72AF251D608}" destId="{C02FE780-07D5-4D0A-8BAC-99CEA1F45232}" srcOrd="5" destOrd="0" presId="urn:microsoft.com/office/officeart/2005/8/layout/process4"/>
    <dgm:cxn modelId="{6F043D52-8AC5-473D-BAF8-A8102043E81D}" type="presParOf" srcId="{827E7C61-AF90-4154-A1C8-C72AF251D608}" destId="{62611C72-BF31-417B-8943-743A23ACCDB7}" srcOrd="6" destOrd="0" presId="urn:microsoft.com/office/officeart/2005/8/layout/process4"/>
    <dgm:cxn modelId="{3143D730-FF79-4C38-8A8A-CF21ED5B25DC}" type="presParOf" srcId="{62611C72-BF31-417B-8943-743A23ACCDB7}" destId="{8F027191-53FE-4821-AD35-53C018143D80}" srcOrd="0" destOrd="0" presId="urn:microsoft.com/office/officeart/2005/8/layout/process4"/>
    <dgm:cxn modelId="{A9585BAC-2037-4AB0-A3F1-AC00150C3382}" type="presParOf" srcId="{62611C72-BF31-417B-8943-743A23ACCDB7}" destId="{4823EEA3-00AC-44E3-AB75-D5906DD12766}" srcOrd="1" destOrd="0" presId="urn:microsoft.com/office/officeart/2005/8/layout/process4"/>
    <dgm:cxn modelId="{1CBE6FDE-2C33-4A87-B4F2-3954A52D9884}" type="presParOf" srcId="{62611C72-BF31-417B-8943-743A23ACCDB7}" destId="{0AA4CA45-4095-408B-B278-FBE5E47C2D5C}" srcOrd="2" destOrd="0" presId="urn:microsoft.com/office/officeart/2005/8/layout/process4"/>
    <dgm:cxn modelId="{F432CF27-AED3-4F0E-85CB-6042A3DFA921}" type="presParOf" srcId="{0AA4CA45-4095-408B-B278-FBE5E47C2D5C}" destId="{74FE6755-E118-47C1-9769-098523757C41}" srcOrd="0" destOrd="0" presId="urn:microsoft.com/office/officeart/2005/8/layout/process4"/>
    <dgm:cxn modelId="{5445A988-FCDF-4931-827A-02D70EF3B31C}" type="presParOf" srcId="{827E7C61-AF90-4154-A1C8-C72AF251D608}" destId="{7A822779-E372-4870-AA55-1BEF15C2894D}" srcOrd="7" destOrd="0" presId="urn:microsoft.com/office/officeart/2005/8/layout/process4"/>
    <dgm:cxn modelId="{B5EDC205-DEBF-4701-B412-3C1E93FC7B9A}" type="presParOf" srcId="{827E7C61-AF90-4154-A1C8-C72AF251D608}" destId="{17428C1C-4D43-4215-BB44-A68E621E5124}" srcOrd="8"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4167031"/>
          <a:ext cx="7471217" cy="68363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Conductor/Movement</a:t>
          </a:r>
          <a:r>
            <a:rPr lang="ja-JP" altLang="en-US" sz="1600" kern="1200" dirty="0"/>
            <a:t>の実行</a:t>
          </a:r>
        </a:p>
      </dsp:txBody>
      <dsp:txXfrm>
        <a:off x="0" y="4167031"/>
        <a:ext cx="7471217" cy="369163"/>
      </dsp:txXfrm>
    </dsp:sp>
    <dsp:sp modelId="{AB1EFA0B-49DB-4D1B-8B35-4A836F1FC4C1}">
      <dsp:nvSpPr>
        <dsp:cNvPr id="0" name=""/>
        <dsp:cNvSpPr/>
      </dsp:nvSpPr>
      <dsp:spPr>
        <a:xfrm>
          <a:off x="0" y="4522521"/>
          <a:ext cx="7471217" cy="314472"/>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Conductor</a:t>
          </a:r>
          <a:r>
            <a:rPr lang="ja-JP" altLang="en-US" sz="1600" kern="1200" dirty="0"/>
            <a:t>を実行して仮想マシンを作成します</a:t>
          </a:r>
        </a:p>
      </dsp:txBody>
      <dsp:txXfrm>
        <a:off x="0" y="4522521"/>
        <a:ext cx="7471217" cy="314472"/>
      </dsp:txXfrm>
    </dsp:sp>
    <dsp:sp modelId="{3A3CF4FD-EF4E-4322-A292-375D7F5A1CD8}">
      <dsp:nvSpPr>
        <dsp:cNvPr id="0" name=""/>
        <dsp:cNvSpPr/>
      </dsp:nvSpPr>
      <dsp:spPr>
        <a:xfrm rot="10800000">
          <a:off x="0" y="3125853"/>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Windows</a:t>
          </a:r>
          <a:r>
            <a:rPr lang="ja-JP" altLang="en-US" sz="1600" kern="1200" dirty="0"/>
            <a:t>マシンパラメータ登録</a:t>
          </a:r>
        </a:p>
      </dsp:txBody>
      <dsp:txXfrm rot="-10800000">
        <a:off x="0" y="3125853"/>
        <a:ext cx="7471217" cy="369052"/>
      </dsp:txXfrm>
    </dsp:sp>
    <dsp:sp modelId="{A6F5D44A-A008-41F8-99C6-A6A5DF325BC9}">
      <dsp:nvSpPr>
        <dsp:cNvPr id="0" name=""/>
        <dsp:cNvSpPr/>
      </dsp:nvSpPr>
      <dsp:spPr>
        <a:xfrm>
          <a:off x="0" y="3494905"/>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Windows</a:t>
          </a:r>
          <a:r>
            <a:rPr lang="ja-JP" altLang="en-US" sz="1600" kern="1200" dirty="0"/>
            <a:t>マシン作成毎にパラメータシートを登録します</a:t>
          </a:r>
        </a:p>
      </dsp:txBody>
      <dsp:txXfrm>
        <a:off x="0" y="3494905"/>
        <a:ext cx="7471217" cy="314378"/>
      </dsp:txXfrm>
    </dsp:sp>
    <dsp:sp modelId="{B97D71DB-AA15-4CB8-8A3D-F5575E893CCD}">
      <dsp:nvSpPr>
        <dsp:cNvPr id="0" name=""/>
        <dsp:cNvSpPr/>
      </dsp:nvSpPr>
      <dsp:spPr>
        <a:xfrm rot="10800000">
          <a:off x="0" y="2084675"/>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Linux</a:t>
          </a:r>
          <a:r>
            <a:rPr lang="ja-JP" altLang="en-US" sz="1600" kern="1200" dirty="0"/>
            <a:t>マシンパラメータ登録</a:t>
          </a:r>
        </a:p>
      </dsp:txBody>
      <dsp:txXfrm rot="-10800000">
        <a:off x="0" y="2084675"/>
        <a:ext cx="7471217" cy="369052"/>
      </dsp:txXfrm>
    </dsp:sp>
    <dsp:sp modelId="{BFE52135-3318-47A4-AB9E-32AEC8E1C995}">
      <dsp:nvSpPr>
        <dsp:cNvPr id="0" name=""/>
        <dsp:cNvSpPr/>
      </dsp:nvSpPr>
      <dsp:spPr>
        <a:xfrm>
          <a:off x="0" y="2453728"/>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Linux</a:t>
          </a:r>
          <a:r>
            <a:rPr lang="ja-JP" altLang="en-US" sz="1600" kern="1200" dirty="0"/>
            <a:t>マシン作成毎にパラメータシートを登録します</a:t>
          </a:r>
        </a:p>
      </dsp:txBody>
      <dsp:txXfrm>
        <a:off x="0" y="2453728"/>
        <a:ext cx="7471217" cy="314378"/>
      </dsp:txXfrm>
    </dsp:sp>
    <dsp:sp modelId="{4823EEA3-00AC-44E3-AB75-D5906DD12766}">
      <dsp:nvSpPr>
        <dsp:cNvPr id="0" name=""/>
        <dsp:cNvSpPr/>
      </dsp:nvSpPr>
      <dsp:spPr>
        <a:xfrm rot="10800000">
          <a:off x="0" y="1043497"/>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共通パラメータ登録</a:t>
          </a:r>
        </a:p>
      </dsp:txBody>
      <dsp:txXfrm rot="-10800000">
        <a:off x="0" y="1043497"/>
        <a:ext cx="7471217" cy="369052"/>
      </dsp:txXfrm>
    </dsp:sp>
    <dsp:sp modelId="{74FE6755-E118-47C1-9769-098523757C41}">
      <dsp:nvSpPr>
        <dsp:cNvPr id="0" name=""/>
        <dsp:cNvSpPr/>
      </dsp:nvSpPr>
      <dsp:spPr>
        <a:xfrm>
          <a:off x="0" y="1412550"/>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仮想マシン作成のための共通パラメータを登録します</a:t>
          </a:r>
        </a:p>
      </dsp:txBody>
      <dsp:txXfrm>
        <a:off x="0" y="1412550"/>
        <a:ext cx="7471217" cy="314378"/>
      </dsp:txXfrm>
    </dsp:sp>
    <dsp:sp modelId="{1F025B89-C941-4E85-920E-D6908DEE2142}">
      <dsp:nvSpPr>
        <dsp:cNvPr id="0" name=""/>
        <dsp:cNvSpPr/>
      </dsp:nvSpPr>
      <dsp:spPr>
        <a:xfrm rot="10800000">
          <a:off x="0" y="0"/>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オペレーション作成</a:t>
          </a:r>
        </a:p>
      </dsp:txBody>
      <dsp:txXfrm rot="-10800000">
        <a:off x="0" y="0"/>
        <a:ext cx="7471217" cy="369052"/>
      </dsp:txXfrm>
    </dsp:sp>
    <dsp:sp modelId="{1534467B-DDF6-4A03-87BF-319ECC84EEE3}">
      <dsp:nvSpPr>
        <dsp:cNvPr id="0" name=""/>
        <dsp:cNvSpPr/>
      </dsp:nvSpPr>
      <dsp:spPr>
        <a:xfrm>
          <a:off x="0" y="371372"/>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仮想マシン作成のためのオペレーションを作成します</a:t>
          </a:r>
        </a:p>
      </dsp:txBody>
      <dsp:txXfrm>
        <a:off x="0" y="371372"/>
        <a:ext cx="7471217" cy="3143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9AC8-8881-4020-B05F-8947ED53F7FA}" type="datetimeFigureOut">
              <a:rPr kumimoji="1" lang="ja-JP" altLang="en-US" smtClean="0"/>
              <a:t>2022/5/24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2A056-49EF-443B-8E87-1900B8D3A40C}" type="slidenum">
              <a:rPr kumimoji="1" lang="ja-JP" altLang="en-US" smtClean="0"/>
              <a:t>‹#›</a:t>
            </a:fld>
            <a:endParaRPr kumimoji="1" lang="ja-JP" altLang="en-US"/>
          </a:p>
        </p:txBody>
      </p:sp>
    </p:spTree>
    <p:extLst>
      <p:ext uri="{BB962C8B-B14F-4D97-AF65-F5344CB8AC3E}">
        <p14:creationId xmlns:p14="http://schemas.microsoft.com/office/powerpoint/2010/main" val="652439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a:t>
            </a:fld>
            <a:endParaRPr kumimoji="1" lang="ja-JP" altLang="en-US"/>
          </a:p>
        </p:txBody>
      </p:sp>
    </p:spTree>
    <p:extLst>
      <p:ext uri="{BB962C8B-B14F-4D97-AF65-F5344CB8AC3E}">
        <p14:creationId xmlns:p14="http://schemas.microsoft.com/office/powerpoint/2010/main" val="290451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3</a:t>
            </a:fld>
            <a:endParaRPr kumimoji="1" lang="ja-JP" altLang="en-US"/>
          </a:p>
        </p:txBody>
      </p:sp>
    </p:spTree>
    <p:extLst>
      <p:ext uri="{BB962C8B-B14F-4D97-AF65-F5344CB8AC3E}">
        <p14:creationId xmlns:p14="http://schemas.microsoft.com/office/powerpoint/2010/main" val="400264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5</a:t>
            </a:fld>
            <a:endParaRPr kumimoji="1" lang="ja-JP" altLang="en-US"/>
          </a:p>
        </p:txBody>
      </p:sp>
    </p:spTree>
    <p:extLst>
      <p:ext uri="{BB962C8B-B14F-4D97-AF65-F5344CB8AC3E}">
        <p14:creationId xmlns:p14="http://schemas.microsoft.com/office/powerpoint/2010/main" val="2703823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a:t>宛先がある場合は入力</a:t>
            </a:r>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605243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11438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3" name="図 12"/>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982744782"/>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866876172"/>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0" name="図 9"/>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21603920"/>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1" name="図 10"/>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203877425"/>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11" name="正方形/長方形 10"/>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812147448"/>
      </p:ext>
    </p:extLst>
  </p:cSld>
  <p:clrMapOvr>
    <a:masterClrMapping/>
  </p:clrMapOvr>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6" name="図 5"/>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870194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p:nvGrpSpPr>
        <p:grpSpPr>
          <a:xfrm>
            <a:off x="11071921" y="6971177"/>
            <a:ext cx="1119015" cy="460398"/>
            <a:chOff x="8303938" y="5228387"/>
            <a:chExt cx="839261" cy="345299"/>
          </a:xfrm>
        </p:grpSpPr>
        <p:grpSp>
          <p:nvGrpSpPr>
            <p:cNvPr id="6" name="グループ化 5"/>
            <p:cNvGrpSpPr/>
            <p:nvPr/>
          </p:nvGrpSpPr>
          <p:grpSpPr>
            <a:xfrm>
              <a:off x="8303938" y="5228387"/>
              <a:ext cx="839261" cy="161583"/>
              <a:chOff x="8303938" y="-416763"/>
              <a:chExt cx="839261" cy="161583"/>
            </a:xfrm>
          </p:grpSpPr>
          <p:sp>
            <p:nvSpPr>
              <p:cNvPr id="13" name="正方形/長方形 12"/>
              <p:cNvSpPr/>
              <p:nvPr/>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14" name="テキスト ボックス 13"/>
              <p:cNvSpPr txBox="1"/>
              <p:nvPr/>
            </p:nvSpPr>
            <p:spPr>
              <a:xfrm>
                <a:off x="8477151" y="-416763"/>
                <a:ext cx="666048"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Orchestrating </a:t>
                </a:r>
                <a:r>
                  <a:rPr kumimoji="1" lang="en-US" altLang="ja-JP" sz="800" b="0" baseline="0">
                    <a:solidFill>
                      <a:schemeClr val="tx1">
                        <a:lumMod val="75000"/>
                        <a:lumOff val="25000"/>
                      </a:schemeClr>
                    </a:solidFill>
                    <a:latin typeface="+mj-ea"/>
                    <a:ea typeface="+mj-ea"/>
                  </a:rPr>
                  <a:t>Blue</a:t>
                </a:r>
                <a:endParaRPr kumimoji="1" lang="ja-JP" altLang="en-US" sz="800" b="0">
                  <a:solidFill>
                    <a:schemeClr val="tx1">
                      <a:lumMod val="75000"/>
                      <a:lumOff val="25000"/>
                    </a:schemeClr>
                  </a:solidFill>
                  <a:latin typeface="+mj-ea"/>
                  <a:ea typeface="+mj-ea"/>
                </a:endParaRPr>
              </a:p>
            </p:txBody>
          </p:sp>
        </p:grpSp>
        <p:grpSp>
          <p:nvGrpSpPr>
            <p:cNvPr id="7" name="グループ化 6"/>
            <p:cNvGrpSpPr/>
            <p:nvPr/>
          </p:nvGrpSpPr>
          <p:grpSpPr>
            <a:xfrm>
              <a:off x="8303999" y="5412103"/>
              <a:ext cx="737008" cy="161583"/>
              <a:chOff x="8303999" y="-233047"/>
              <a:chExt cx="737008" cy="161583"/>
            </a:xfrm>
          </p:grpSpPr>
          <p:sp>
            <p:nvSpPr>
              <p:cNvPr id="8" name="正方形/長方形 7"/>
              <p:cNvSpPr/>
              <p:nvPr/>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9" name="テキスト ボックス 8"/>
              <p:cNvSpPr txBox="1"/>
              <p:nvPr/>
            </p:nvSpPr>
            <p:spPr>
              <a:xfrm>
                <a:off x="8477151" y="-233047"/>
                <a:ext cx="563856"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Brighter</a:t>
                </a:r>
                <a:r>
                  <a:rPr kumimoji="1" lang="en-US" altLang="ja-JP" sz="800" b="0" baseline="0">
                    <a:solidFill>
                      <a:schemeClr val="tx1">
                        <a:lumMod val="75000"/>
                        <a:lumOff val="25000"/>
                      </a:schemeClr>
                    </a:solidFill>
                    <a:latin typeface="+mj-ea"/>
                    <a:ea typeface="+mj-ea"/>
                  </a:rPr>
                  <a:t> </a:t>
                </a:r>
                <a:r>
                  <a:rPr kumimoji="1" lang="en-US" altLang="ja-JP" sz="800" b="0">
                    <a:solidFill>
                      <a:schemeClr val="tx1">
                        <a:lumMod val="75000"/>
                        <a:lumOff val="25000"/>
                      </a:schemeClr>
                    </a:solidFill>
                    <a:latin typeface="+mj-ea"/>
                    <a:ea typeface="+mj-ea"/>
                  </a:rPr>
                  <a:t>Orange</a:t>
                </a:r>
                <a:endParaRPr kumimoji="1" lang="ja-JP" altLang="en-US" sz="800" b="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243021655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3498095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4634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326565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402260177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83310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04297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807387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79564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607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724608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a:t>項目を入力</a:t>
            </a:r>
            <a:endParaRPr kumimoji="1" lang="en-US" altLang="ja-JP"/>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58423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0366130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134830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p:nvSpPr>
        <p:spPr bwMode="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a:t>項目を入力</a:t>
            </a:r>
            <a:endParaRPr kumimoji="1" lang="en-US" altLang="ja-JP"/>
          </a:p>
          <a:p>
            <a:pPr lvl="1"/>
            <a:r>
              <a:rPr kumimoji="1" lang="ja-JP" altLang="en-US"/>
              <a:t>項目を入力</a:t>
            </a:r>
            <a:endParaRPr kumimoji="1" lang="en-US" altLang="ja-JP"/>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a:t>目次のタイトル</a:t>
            </a:r>
          </a:p>
        </p:txBody>
      </p:sp>
    </p:spTree>
    <p:extLst>
      <p:ext uri="{BB962C8B-B14F-4D97-AF65-F5344CB8AC3E}">
        <p14:creationId xmlns:p14="http://schemas.microsoft.com/office/powerpoint/2010/main" val="30699560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30618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3260521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1602005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4910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83688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316024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9915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rotWithShape="1">
          <a:blip r:embed="rId2" cstate="print">
            <a:extLst>
              <a:ext uri="{28A0092B-C50C-407E-A947-70E740481C1C}">
                <a14:useLocalDpi xmlns:a14="http://schemas.microsoft.com/office/drawing/2010/main" val="0"/>
              </a:ext>
            </a:extLst>
          </a:blip>
          <a:srcRect r="197"/>
          <a:stretch/>
        </p:blipFill>
        <p:spPr bwMode="gray">
          <a:xfrm>
            <a:off x="-6000" y="-10145"/>
            <a:ext cx="12204000" cy="687829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726764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35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2" name="グループ化 1"/>
          <p:cNvGrpSpPr/>
          <p:nvPr/>
        </p:nvGrpSpPr>
        <p:grpSpPr>
          <a:xfrm>
            <a:off x="-5926" y="3777813"/>
            <a:ext cx="12203851" cy="3080187"/>
            <a:chOff x="-5926" y="3777813"/>
            <a:chExt cx="12203851" cy="3080187"/>
          </a:xfrm>
        </p:grpSpPr>
        <p:sp>
          <p:nvSpPr>
            <p:cNvPr id="5" name="正方形/長方形 4"/>
            <p:cNvSpPr/>
            <p:nvPr/>
          </p:nvSpPr>
          <p:spPr bwMode="gray">
            <a:xfrm>
              <a:off x="-5926" y="3777813"/>
              <a:ext cx="12203851" cy="3080187"/>
            </a:xfrm>
            <a:prstGeom prst="rect">
              <a:avLst/>
            </a:prstGeom>
            <a:gradFill flip="none" rotWithShape="1">
              <a:gsLst>
                <a:gs pos="0">
                  <a:srgbClr val="A0D8AD"/>
                </a:gs>
                <a:gs pos="10000">
                  <a:srgbClr val="65B3A4"/>
                </a:gs>
                <a:gs pos="65000">
                  <a:schemeClr val="tx2"/>
                </a:gs>
              </a:gsLst>
              <a:lin ang="13800000" scaled="0"/>
              <a:tileRect/>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pic>
          <p:nvPicPr>
            <p:cNvPr id="7" name="図 6"/>
            <p:cNvPicPr>
              <a:picLocks noChangeAspect="1"/>
            </p:cNvPicPr>
            <p:nvPr/>
          </p:nvPicPr>
          <p:blipFill>
            <a:blip r:embed="rId2">
              <a:biLevel thresh="25000"/>
            </a:blip>
            <a:stretch>
              <a:fillRect/>
            </a:stretch>
          </p:blipFill>
          <p:spPr>
            <a:xfrm>
              <a:off x="9616828" y="6517511"/>
              <a:ext cx="2311647" cy="182055"/>
            </a:xfrm>
            <a:prstGeom prst="rect">
              <a:avLst/>
            </a:prstGeom>
          </p:spPr>
        </p:pic>
      </p:grpSp>
      <p:sp>
        <p:nvSpPr>
          <p:cNvPr id="6" name="タイトル"/>
          <p:cNvSpPr>
            <a:spLocks noGrp="1"/>
          </p:cNvSpPr>
          <p:nvPr>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a:t>中表紙のタイトルを入力</a:t>
            </a:r>
          </a:p>
        </p:txBody>
      </p:sp>
      <p:sp>
        <p:nvSpPr>
          <p:cNvPr id="9" name="テキスト プレースホルダー"/>
          <p:cNvSpPr>
            <a:spLocks noGrp="1"/>
          </p:cNvSpPr>
          <p:nvPr>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a:t>サブタイトルを入力</a:t>
            </a:r>
          </a:p>
          <a:p>
            <a:pPr lvl="1"/>
            <a:r>
              <a:rPr kumimoji="1" lang="ja-JP" altLang="en-US"/>
              <a:t>項目を入力</a:t>
            </a:r>
          </a:p>
        </p:txBody>
      </p:sp>
    </p:spTree>
    <p:extLst>
      <p:ext uri="{BB962C8B-B14F-4D97-AF65-F5344CB8AC3E}">
        <p14:creationId xmlns:p14="http://schemas.microsoft.com/office/powerpoint/2010/main" val="1267141632"/>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Lead 2 lines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49" y="38400"/>
            <a:ext cx="11712000" cy="624000"/>
          </a:xfrm>
        </p:spPr>
        <p:txBody>
          <a:bodyPr tIns="36000">
            <a:normAutofit/>
          </a:bodyPr>
          <a:lstStyle>
            <a:lvl1pPr>
              <a:defRPr sz="3200">
                <a:solidFill>
                  <a:schemeClr val="bg1"/>
                </a:solidFill>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9349" y="816000"/>
            <a:ext cx="11712000" cy="1008000"/>
          </a:xfrm>
          <a:prstGeom prst="roundRect">
            <a:avLst>
              <a:gd name="adj" fmla="val 9538"/>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95998" indent="0">
              <a:buNone/>
              <a:defRPr/>
            </a:lvl2pPr>
            <a:lvl3pPr marL="297275" indent="0">
              <a:buNone/>
              <a:defRPr/>
            </a:lvl3pPr>
            <a:lvl4pPr marL="437038" indent="0">
              <a:buNone/>
              <a:defRPr/>
            </a:lvl4pPr>
            <a:lvl5pPr marL="41519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9" name="コンテンツ プレースホルダー"/>
          <p:cNvSpPr>
            <a:spLocks noGrp="1"/>
          </p:cNvSpPr>
          <p:nvPr>
            <p:ph sz="quarter" idx="12" hasCustomPrompt="1"/>
          </p:nvPr>
        </p:nvSpPr>
        <p:spPr>
          <a:xfrm>
            <a:off x="239185" y="1968000"/>
            <a:ext cx="11711516" cy="4485717"/>
          </a:xfrm>
        </p:spPr>
        <p:txBody>
          <a:bodyPr/>
          <a:lstStyle>
            <a:lvl1pPr marL="239994" indent="-239994">
              <a:spcBef>
                <a:spcPts val="667"/>
              </a:spcBef>
              <a:defRPr/>
            </a:lvl1pPr>
            <a:lvl2pPr marL="479988" indent="-239994">
              <a:spcBef>
                <a:spcPts val="667"/>
              </a:spcBef>
              <a:defRPr/>
            </a:lvl2pPr>
            <a:lvl3pPr marL="623984" indent="-143996">
              <a:spcBef>
                <a:spcPts val="667"/>
              </a:spcBef>
              <a:defRPr/>
            </a:lvl3pPr>
            <a:lvl4pPr marL="767981" indent="-143996">
              <a:spcBef>
                <a:spcPts val="667"/>
              </a:spcBef>
              <a:defRPr/>
            </a:lvl4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2822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1781536"/>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6" name="図 15"/>
          <p:cNvPicPr>
            <a:picLocks noChangeAspect="1"/>
          </p:cNvPicPr>
          <p:nvPr/>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722954665"/>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66355746"/>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8"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0" name="正方形/長方形 9"/>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7979593"/>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2" name="図 11"/>
          <p:cNvPicPr>
            <a:picLocks noChangeAspect="1"/>
          </p:cNvPicPr>
          <p:nvPr/>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3" name="正方形/長方形 12"/>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014397901"/>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4.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p:nvSpPr>
        <p:spPr bwMode="gray">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 NEC Corporation 2021</a:t>
            </a:r>
          </a:p>
        </p:txBody>
      </p:sp>
      <p:sp>
        <p:nvSpPr>
          <p:cNvPr id="9" name="Confidential"/>
          <p:cNvSpPr txBox="1">
            <a:spLocks/>
          </p:cNvSpPr>
          <p:nvPr/>
        </p:nvSpPr>
        <p:spPr bwMode="gray">
          <a:xfrm>
            <a:off x="2241063" y="6485380"/>
            <a:ext cx="19146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NEC Group Internal Use Only</a:t>
            </a:r>
          </a:p>
        </p:txBody>
      </p:sp>
      <p:sp>
        <p:nvSpPr>
          <p:cNvPr id="5"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a:t>マスター タイトルの書式設定</a:t>
            </a:r>
          </a:p>
        </p:txBody>
      </p:sp>
      <p:sp>
        <p:nvSpPr>
          <p:cNvPr id="2" name="テキスト プレースホルダー 1"/>
          <p:cNvSpPr>
            <a:spLocks noGrp="1"/>
          </p:cNvSpPr>
          <p:nvPr>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a:t>マスター テキストの書式設定</a:t>
            </a:r>
          </a:p>
          <a:p>
            <a:pPr marL="598944" lvl="1" indent="-243387">
              <a:lnSpc>
                <a:spcPct val="110000"/>
              </a:lnSpc>
              <a:spcBef>
                <a:spcPts val="600"/>
              </a:spcBef>
            </a:pPr>
            <a:r>
              <a:rPr kumimoji="1" lang="ja-JP" altLang="en-US"/>
              <a:t>第 </a:t>
            </a:r>
            <a:r>
              <a:rPr kumimoji="1" lang="en-US" altLang="ja-JP"/>
              <a:t>2 </a:t>
            </a:r>
            <a:r>
              <a:rPr kumimoji="1" lang="ja-JP" altLang="en-US"/>
              <a:t>レベル</a:t>
            </a:r>
          </a:p>
          <a:p>
            <a:pPr marL="721695" lvl="2" indent="-122753">
              <a:lnSpc>
                <a:spcPct val="110000"/>
              </a:lnSpc>
              <a:spcBef>
                <a:spcPts val="600"/>
              </a:spcBef>
            </a:pPr>
            <a:r>
              <a:rPr kumimoji="1" lang="ja-JP" altLang="en-US"/>
              <a:t>第 </a:t>
            </a:r>
            <a:r>
              <a:rPr kumimoji="1" lang="en-US" altLang="ja-JP"/>
              <a:t>3 </a:t>
            </a:r>
            <a:r>
              <a:rPr kumimoji="1" lang="ja-JP" altLang="en-US"/>
              <a:t>レベル</a:t>
            </a:r>
          </a:p>
          <a:p>
            <a:pPr marL="838098" lvl="3" indent="-118520">
              <a:lnSpc>
                <a:spcPct val="110000"/>
              </a:lnSpc>
              <a:spcBef>
                <a:spcPts val="600"/>
              </a:spcBef>
            </a:pPr>
            <a:r>
              <a:rPr kumimoji="1" lang="ja-JP" altLang="en-US"/>
              <a:t>第 </a:t>
            </a:r>
            <a:r>
              <a:rPr kumimoji="1" lang="en-US" altLang="ja-JP"/>
              <a:t>4 </a:t>
            </a:r>
            <a:r>
              <a:rPr kumimoji="1" lang="ja-JP" altLang="en-US"/>
              <a:t>レベル</a:t>
            </a:r>
            <a:endParaRPr kumimoji="1" lang="en-US" altLang="ja-JP"/>
          </a:p>
          <a:p>
            <a:pPr marL="835982" lvl="4">
              <a:lnSpc>
                <a:spcPct val="110000"/>
              </a:lnSpc>
              <a:spcBef>
                <a:spcPts val="500"/>
              </a:spcBef>
            </a:pPr>
            <a:r>
              <a:rPr kumimoji="1" lang="ja-JP" altLang="en-US"/>
              <a:t>文章を入力</a:t>
            </a:r>
            <a:endParaRPr kumimoji="1" lang="en-US" altLang="ja-JP"/>
          </a:p>
        </p:txBody>
      </p:sp>
    </p:spTree>
    <p:extLst>
      <p:ext uri="{BB962C8B-B14F-4D97-AF65-F5344CB8AC3E}">
        <p14:creationId xmlns:p14="http://schemas.microsoft.com/office/powerpoint/2010/main" val="2246894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24046082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02" r:id="rId12"/>
  </p:sldLayoutIdLst>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0" y="646484"/>
            <a:ext cx="12192000" cy="5909138"/>
          </a:xfrm>
          <a:prstGeom prst="rect">
            <a:avLst/>
          </a:prstGeom>
        </p:spPr>
      </p:pic>
    </p:spTree>
    <p:extLst>
      <p:ext uri="{BB962C8B-B14F-4D97-AF65-F5344CB8AC3E}">
        <p14:creationId xmlns:p14="http://schemas.microsoft.com/office/powerpoint/2010/main" val="1315408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3%82%B7%E3%82%B9%E3%83%86%E3%83%A0%E6%A7%8B%E6%88%90%EF%BC%8F%E7%92%B0%E5%A2%83%E6%A7%8B%E7%AF%89%E3%82%AC%E3%82%A4%E3%83%89_%E5%9F%BA%E6%9C%AC%E7%B7%A8.pdf"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21.xml"/><Relationship Id="rId4" Type="http://schemas.openxmlformats.org/officeDocument/2006/relationships/hyperlink" Target="https://exastro-suite.github.io/it-automation-docs/install_ja.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 Id="rId2" Type="http://schemas.openxmlformats.org/officeDocument/2006/relationships/hyperlink" Target="https://github.com/exastro-suite/it-automation-settingsamples-azure/releases" TargetMode="Externa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1.xml"/><Relationship Id="rId4" Type="http://schemas.openxmlformats.org/officeDocument/2006/relationships/hyperlink" Target="https://exastro-suite.github.io/it-automation-docs/asset/Documents_ja/Exastro-ITA_%E5%88%A9%E7%94%A8%E6%89%8B%E9%A0%86%E3%83%9E%E3%83%8B%E3%83%A5%E3%82%A2%E3%83%AB_Conductor.pdf"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39351" y="2636890"/>
            <a:ext cx="11712000" cy="1883011"/>
          </a:xfrm>
        </p:spPr>
        <p:txBody>
          <a:bodyPr anchor="t"/>
          <a:lstStyle/>
          <a:p>
            <a:r>
              <a:rPr kumimoji="1" lang="en-US" altLang="ja-JP" sz="6000" b="1" dirty="0"/>
              <a:t>Setting samples</a:t>
            </a:r>
            <a:br>
              <a:rPr kumimoji="1" lang="en-US" altLang="ja-JP" sz="6000" b="1" dirty="0"/>
            </a:br>
            <a:r>
              <a:rPr kumimoji="1" lang="en-US" altLang="ja-JP" sz="6000" b="1" dirty="0"/>
              <a:t>Azure</a:t>
            </a:r>
            <a:r>
              <a:rPr lang="ja-JP" altLang="en-US" sz="6000" b="1" dirty="0"/>
              <a:t>モデル 導入手順</a:t>
            </a:r>
            <a:endParaRPr kumimoji="1" lang="ja-JP" altLang="en-US" sz="6000" b="1" dirty="0"/>
          </a:p>
        </p:txBody>
      </p:sp>
      <p:sp>
        <p:nvSpPr>
          <p:cNvPr id="5" name="テキスト プレースホルダー 3">
            <a:extLst>
              <a:ext uri="{FF2B5EF4-FFF2-40B4-BE49-F238E27FC236}">
                <a16:creationId xmlns:a16="http://schemas.microsoft.com/office/drawing/2014/main" id="{92F69605-D2F4-4896-92FC-F343DA050119}"/>
              </a:ext>
            </a:extLst>
          </p:cNvPr>
          <p:cNvSpPr>
            <a:spLocks noGrp="1"/>
          </p:cNvSpPr>
          <p:nvPr/>
        </p:nvSpPr>
        <p:spPr bwMode="gray">
          <a:xfrm>
            <a:off x="262799" y="6033083"/>
            <a:ext cx="8736969" cy="772006"/>
          </a:xfrm>
          <a:prstGeom prst="rect">
            <a:avLst/>
          </a:prstGeom>
        </p:spPr>
        <p:txBody>
          <a:bodyPr vert="horz" wrap="square" lIns="91440" tIns="45720" rIns="91440" bIns="45720" rtlCol="0" anchor="t">
            <a:spAutoFit/>
          </a:bodyPr>
          <a:lstStyle>
            <a:lvl1pPr marL="0" indent="0" algn="l" rtl="0" eaLnBrk="1" fontAlgn="base" hangingPunct="0">
              <a:spcBef>
                <a:spcPts val="500"/>
              </a:spcBef>
              <a:spcAft>
                <a:spcPct val="0"/>
              </a:spcAft>
              <a:buClr>
                <a:schemeClr val="accent6"/>
              </a:buClr>
              <a:buFont typeface="Arial" panose="020B0604020202020204" pitchFamily="34" charset="0"/>
              <a:buNone/>
              <a:defRPr kumimoji="1" sz="2000" b="0" baseline="0">
                <a:solidFill>
                  <a:schemeClr val="bg1"/>
                </a:solidFill>
                <a:latin typeface="+mn-lt"/>
                <a:ea typeface="+mn-ea"/>
                <a:cs typeface="+mn-cs"/>
              </a:defRPr>
            </a:lvl1pPr>
            <a:lvl2pPr marL="72000" indent="0" algn="l" rtl="0" eaLnBrk="1" fontAlgn="base" hangingPunct="0">
              <a:spcBef>
                <a:spcPts val="500"/>
              </a:spcBef>
              <a:spcAft>
                <a:spcPct val="0"/>
              </a:spcAft>
              <a:buClr>
                <a:schemeClr val="accent6"/>
              </a:buClr>
              <a:buFont typeface="Wingdings" pitchFamily="2" charset="2"/>
              <a:buNone/>
              <a:defRPr kumimoji="1" sz="1600" b="0">
                <a:solidFill>
                  <a:schemeClr val="bg1"/>
                </a:solidFill>
                <a:latin typeface="+mn-lt"/>
                <a:ea typeface="+mn-ea"/>
              </a:defRPr>
            </a:lvl2pPr>
            <a:lvl3pPr marL="222962" indent="0" algn="l" rtl="0" eaLnBrk="1" fontAlgn="base" hangingPunct="0">
              <a:spcBef>
                <a:spcPts val="500"/>
              </a:spcBef>
              <a:spcAft>
                <a:spcPct val="0"/>
              </a:spcAft>
              <a:buClr>
                <a:schemeClr val="accent6"/>
              </a:buClr>
              <a:buFont typeface="Arial" panose="020B0604020202020204" pitchFamily="34" charset="0"/>
              <a:buNone/>
              <a:defRPr kumimoji="1" sz="1400" b="0">
                <a:solidFill>
                  <a:schemeClr val="bg1"/>
                </a:solidFill>
                <a:latin typeface="+mn-lt"/>
                <a:ea typeface="+mn-ea"/>
              </a:defRPr>
            </a:lvl3pPr>
            <a:lvl4pPr marL="327787" indent="0" algn="l" rtl="0" eaLnBrk="1" fontAlgn="base" hangingPunct="0">
              <a:spcBef>
                <a:spcPts val="500"/>
              </a:spcBef>
              <a:spcAft>
                <a:spcPct val="0"/>
              </a:spcAft>
              <a:buClr>
                <a:schemeClr val="accent6"/>
              </a:buClr>
              <a:buFont typeface="Tahoma" pitchFamily="34" charset="0"/>
              <a:buNone/>
              <a:defRPr kumimoji="1" sz="1200" b="0">
                <a:solidFill>
                  <a:schemeClr val="bg1"/>
                </a:solidFill>
                <a:latin typeface="+mn-lt"/>
                <a:ea typeface="+mn-ea"/>
              </a:defRPr>
            </a:lvl4pPr>
            <a:lvl5pPr marL="311400" indent="0" algn="l" rtl="0" eaLnBrk="0" fontAlgn="base" hangingPunct="0">
              <a:spcBef>
                <a:spcPct val="20000"/>
              </a:spcBef>
              <a:spcAft>
                <a:spcPct val="0"/>
              </a:spcAft>
              <a:buClr>
                <a:schemeClr val="accent6"/>
              </a:buClr>
              <a:buNone/>
              <a:defRPr kumimoji="1" sz="1200" b="1">
                <a:solidFill>
                  <a:schemeClr val="bg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dirty="0"/>
              <a:t>第</a:t>
            </a:r>
            <a:r>
              <a:rPr lang="en-US" altLang="ja-JP" dirty="0"/>
              <a:t>1.0</a:t>
            </a:r>
            <a:r>
              <a:rPr lang="ja-JP" altLang="en-US" dirty="0"/>
              <a:t>版</a:t>
            </a:r>
            <a:r>
              <a:rPr lang="ja-JP" altLang="en-US" dirty="0">
                <a:ea typeface="+mn-lt"/>
                <a:cs typeface="+mn-lt"/>
              </a:rPr>
              <a:t> </a:t>
            </a:r>
            <a:r>
              <a:rPr lang="ja-JP" dirty="0">
                <a:ea typeface="+mn-lt"/>
                <a:cs typeface="+mn-lt"/>
              </a:rPr>
              <a:t>(</a:t>
            </a:r>
            <a:r>
              <a:rPr lang="ja-JP" dirty="0">
                <a:latin typeface="Meiryo"/>
                <a:ea typeface="Meiryo"/>
              </a:rPr>
              <a:t>ITAバージョン</a:t>
            </a:r>
            <a:r>
              <a:rPr lang="en-US" altLang="ja-JP" dirty="0">
                <a:latin typeface="Meiryo"/>
                <a:ea typeface="Meiryo"/>
              </a:rPr>
              <a:t>1.9.1</a:t>
            </a:r>
            <a:r>
              <a:rPr lang="ja-JP" dirty="0">
                <a:latin typeface="Meiryo"/>
                <a:ea typeface="Meiryo"/>
              </a:rPr>
              <a:t>版</a:t>
            </a:r>
            <a:r>
              <a:rPr lang="ja-JP" dirty="0">
                <a:ea typeface="+mn-lt"/>
                <a:cs typeface="+mn-lt"/>
              </a:rPr>
              <a:t>)</a:t>
            </a:r>
            <a:endParaRPr lang="en-US" altLang="ja-JP" dirty="0">
              <a:ea typeface="+mn-lt"/>
              <a:cs typeface="+mn-lt"/>
            </a:endParaRPr>
          </a:p>
          <a:p>
            <a:r>
              <a:rPr lang="en-US" altLang="ja-JP" dirty="0"/>
              <a:t>Exastro</a:t>
            </a:r>
            <a:r>
              <a:rPr lang="ja-JP" altLang="en-US" dirty="0"/>
              <a:t> </a:t>
            </a:r>
            <a:r>
              <a:rPr lang="en-US" altLang="ja-JP" dirty="0"/>
              <a:t>developer</a:t>
            </a:r>
            <a:endParaRPr kumimoji="1" lang="ja-JP" altLang="en-US" dirty="0"/>
          </a:p>
        </p:txBody>
      </p:sp>
      <p:sp>
        <p:nvSpPr>
          <p:cNvPr id="4" name="テキスト ボックス 3">
            <a:extLst>
              <a:ext uri="{FF2B5EF4-FFF2-40B4-BE49-F238E27FC236}">
                <a16:creationId xmlns:a16="http://schemas.microsoft.com/office/drawing/2014/main" id="{4D73A558-2A55-4467-963B-2C300F0BEE44}"/>
              </a:ext>
            </a:extLst>
          </p:cNvPr>
          <p:cNvSpPr txBox="1"/>
          <p:nvPr/>
        </p:nvSpPr>
        <p:spPr>
          <a:xfrm>
            <a:off x="17991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Azure</a:t>
            </a:r>
            <a:r>
              <a:rPr lang="ja-JP" altLang="en-US" b="1" dirty="0">
                <a:solidFill>
                  <a:schemeClr val="tx1">
                    <a:lumMod val="65000"/>
                    <a:lumOff val="35000"/>
                  </a:schemeClr>
                </a:solidFill>
              </a:rPr>
              <a:t>モデル」を「</a:t>
            </a:r>
            <a:r>
              <a:rPr lang="en-US" altLang="ja-JP" b="1" dirty="0">
                <a:solidFill>
                  <a:schemeClr val="tx1">
                    <a:lumMod val="65000"/>
                    <a:lumOff val="35000"/>
                  </a:schemeClr>
                </a:solidFill>
              </a:rPr>
              <a:t>Azure</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67421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図 84">
            <a:extLst>
              <a:ext uri="{FF2B5EF4-FFF2-40B4-BE49-F238E27FC236}">
                <a16:creationId xmlns:a16="http://schemas.microsoft.com/office/drawing/2014/main" id="{F6BA3413-D243-44F4-91E5-9B6A232A6899}"/>
              </a:ext>
            </a:extLst>
          </p:cNvPr>
          <p:cNvPicPr>
            <a:picLocks noChangeAspect="1"/>
          </p:cNvPicPr>
          <p:nvPr/>
        </p:nvPicPr>
        <p:blipFill>
          <a:blip r:embed="rId2"/>
          <a:stretch>
            <a:fillRect/>
          </a:stretch>
        </p:blipFill>
        <p:spPr>
          <a:xfrm>
            <a:off x="239348" y="1404427"/>
            <a:ext cx="10440000" cy="1401914"/>
          </a:xfrm>
          <a:prstGeom prst="rect">
            <a:avLst/>
          </a:prstGeom>
        </p:spPr>
      </p:pic>
      <p:pic>
        <p:nvPicPr>
          <p:cNvPr id="86" name="図 85">
            <a:extLst>
              <a:ext uri="{FF2B5EF4-FFF2-40B4-BE49-F238E27FC236}">
                <a16:creationId xmlns:a16="http://schemas.microsoft.com/office/drawing/2014/main" id="{A96B6CB3-F2F4-4940-8A3B-98962C50B4CF}"/>
              </a:ext>
            </a:extLst>
          </p:cNvPr>
          <p:cNvPicPr>
            <a:picLocks noChangeAspect="1"/>
          </p:cNvPicPr>
          <p:nvPr/>
        </p:nvPicPr>
        <p:blipFill>
          <a:blip r:embed="rId3"/>
          <a:stretch>
            <a:fillRect/>
          </a:stretch>
        </p:blipFill>
        <p:spPr>
          <a:xfrm>
            <a:off x="239348" y="5208697"/>
            <a:ext cx="10440000" cy="1284006"/>
          </a:xfrm>
          <a:prstGeom prst="rect">
            <a:avLst/>
          </a:prstGeom>
        </p:spPr>
      </p:pic>
      <p:pic>
        <p:nvPicPr>
          <p:cNvPr id="87" name="図 86">
            <a:extLst>
              <a:ext uri="{FF2B5EF4-FFF2-40B4-BE49-F238E27FC236}">
                <a16:creationId xmlns:a16="http://schemas.microsoft.com/office/drawing/2014/main" id="{AE24C33B-0D69-40B0-9454-C3FE039D8D83}"/>
              </a:ext>
            </a:extLst>
          </p:cNvPr>
          <p:cNvPicPr>
            <a:picLocks noChangeAspect="1"/>
          </p:cNvPicPr>
          <p:nvPr/>
        </p:nvPicPr>
        <p:blipFill>
          <a:blip r:embed="rId4"/>
          <a:stretch>
            <a:fillRect/>
          </a:stretch>
        </p:blipFill>
        <p:spPr>
          <a:xfrm>
            <a:off x="234258" y="3190654"/>
            <a:ext cx="10440000" cy="1579077"/>
          </a:xfrm>
          <a:prstGeom prst="rect">
            <a:avLst/>
          </a:prstGeom>
        </p:spPr>
      </p:pic>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1.4</a:t>
            </a:r>
            <a:r>
              <a:rPr kumimoji="1" lang="ja-JP" altLang="en-US" dirty="0"/>
              <a:t> </a:t>
            </a:r>
            <a:r>
              <a:rPr lang="ja-JP" altLang="en-US" dirty="0"/>
              <a:t>サブネットと仮想マシンの関係について</a:t>
            </a:r>
            <a:endParaRPr kumimoji="1" lang="ja-JP" altLang="en-US" dirty="0"/>
          </a:p>
        </p:txBody>
      </p:sp>
      <p:sp>
        <p:nvSpPr>
          <p:cNvPr id="5" name="コンテンツ プレースホルダー 2"/>
          <p:cNvSpPr txBox="1">
            <a:spLocks/>
          </p:cNvSpPr>
          <p:nvPr/>
        </p:nvSpPr>
        <p:spPr>
          <a:xfrm>
            <a:off x="239351" y="1092911"/>
            <a:ext cx="11713301"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メニュー名：サブネット設定</a:t>
            </a:r>
            <a:endParaRPr lang="en-US" altLang="ja-JP" sz="1600" kern="0" dirty="0"/>
          </a:p>
        </p:txBody>
      </p:sp>
      <p:sp>
        <p:nvSpPr>
          <p:cNvPr id="29" name="コンテンツ プレースホルダー 2">
            <a:extLst>
              <a:ext uri="{FF2B5EF4-FFF2-40B4-BE49-F238E27FC236}">
                <a16:creationId xmlns:a16="http://schemas.microsoft.com/office/drawing/2014/main" id="{FAB881B5-F57D-407D-9DE8-13489BD44C18}"/>
              </a:ext>
            </a:extLst>
          </p:cNvPr>
          <p:cNvSpPr txBox="1">
            <a:spLocks/>
          </p:cNvSpPr>
          <p:nvPr/>
        </p:nvSpPr>
        <p:spPr>
          <a:xfrm>
            <a:off x="229168" y="2897634"/>
            <a:ext cx="9692227"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メニュー名：仮想マシン設定</a:t>
            </a:r>
            <a:r>
              <a:rPr lang="en-US" altLang="ja-JP" sz="1600" kern="0" dirty="0"/>
              <a:t>_Linux</a:t>
            </a:r>
          </a:p>
        </p:txBody>
      </p:sp>
      <p:sp>
        <p:nvSpPr>
          <p:cNvPr id="10" name="正方形/長方形 9">
            <a:extLst>
              <a:ext uri="{FF2B5EF4-FFF2-40B4-BE49-F238E27FC236}">
                <a16:creationId xmlns:a16="http://schemas.microsoft.com/office/drawing/2014/main" id="{5085D53E-AF8F-4121-AEED-1C1B12165748}"/>
              </a:ext>
            </a:extLst>
          </p:cNvPr>
          <p:cNvSpPr/>
          <p:nvPr/>
        </p:nvSpPr>
        <p:spPr bwMode="auto">
          <a:xfrm>
            <a:off x="7640747" y="1956009"/>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 name="正方形/長方形 30">
            <a:extLst>
              <a:ext uri="{FF2B5EF4-FFF2-40B4-BE49-F238E27FC236}">
                <a16:creationId xmlns:a16="http://schemas.microsoft.com/office/drawing/2014/main" id="{4EE4B8B7-A99B-478A-A6E5-137B7A861BDE}"/>
              </a:ext>
            </a:extLst>
          </p:cNvPr>
          <p:cNvSpPr/>
          <p:nvPr/>
        </p:nvSpPr>
        <p:spPr bwMode="auto">
          <a:xfrm>
            <a:off x="8653619" y="3950035"/>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 name="コンテンツ プレースホルダー 2">
            <a:extLst>
              <a:ext uri="{FF2B5EF4-FFF2-40B4-BE49-F238E27FC236}">
                <a16:creationId xmlns:a16="http://schemas.microsoft.com/office/drawing/2014/main" id="{0EBE1942-ECA0-4AC5-AEC2-97395D1218D0}"/>
              </a:ext>
            </a:extLst>
          </p:cNvPr>
          <p:cNvSpPr txBox="1">
            <a:spLocks/>
          </p:cNvSpPr>
          <p:nvPr/>
        </p:nvSpPr>
        <p:spPr>
          <a:xfrm>
            <a:off x="239350" y="709388"/>
            <a:ext cx="11713301" cy="603448"/>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ja-JP" altLang="en-US" kern="0" dirty="0"/>
              <a:t>設定例</a:t>
            </a:r>
            <a:endParaRPr lang="en-US" altLang="ja-JP" kern="0" dirty="0"/>
          </a:p>
        </p:txBody>
      </p:sp>
      <p:sp>
        <p:nvSpPr>
          <p:cNvPr id="35" name="正方形/長方形 34">
            <a:extLst>
              <a:ext uri="{FF2B5EF4-FFF2-40B4-BE49-F238E27FC236}">
                <a16:creationId xmlns:a16="http://schemas.microsoft.com/office/drawing/2014/main" id="{6C3D37B4-87C8-460D-95A2-F141FA06D2B7}"/>
              </a:ext>
            </a:extLst>
          </p:cNvPr>
          <p:cNvSpPr/>
          <p:nvPr/>
        </p:nvSpPr>
        <p:spPr bwMode="auto">
          <a:xfrm>
            <a:off x="8653619" y="4506981"/>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 name="正方形/長方形 35">
            <a:extLst>
              <a:ext uri="{FF2B5EF4-FFF2-40B4-BE49-F238E27FC236}">
                <a16:creationId xmlns:a16="http://schemas.microsoft.com/office/drawing/2014/main" id="{3B4DF5AE-6352-4613-A900-F64847C15488}"/>
              </a:ext>
            </a:extLst>
          </p:cNvPr>
          <p:cNvSpPr/>
          <p:nvPr/>
        </p:nvSpPr>
        <p:spPr bwMode="auto">
          <a:xfrm>
            <a:off x="8653619" y="4230646"/>
            <a:ext cx="2016000" cy="252000"/>
          </a:xfrm>
          <a:prstGeom prst="rect">
            <a:avLst/>
          </a:prstGeom>
          <a:noFill/>
          <a:ln w="31750">
            <a:solidFill>
              <a:srgbClr val="0070C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4" name="正方形/長方形 43">
            <a:extLst>
              <a:ext uri="{FF2B5EF4-FFF2-40B4-BE49-F238E27FC236}">
                <a16:creationId xmlns:a16="http://schemas.microsoft.com/office/drawing/2014/main" id="{89EFA9B5-E89D-4929-B667-C60D02970A80}"/>
              </a:ext>
            </a:extLst>
          </p:cNvPr>
          <p:cNvSpPr/>
          <p:nvPr/>
        </p:nvSpPr>
        <p:spPr bwMode="auto">
          <a:xfrm>
            <a:off x="7640747" y="2236298"/>
            <a:ext cx="2016000" cy="252000"/>
          </a:xfrm>
          <a:prstGeom prst="rect">
            <a:avLst/>
          </a:prstGeom>
          <a:noFill/>
          <a:ln w="31750">
            <a:solidFill>
              <a:srgbClr val="0070C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45" name="コネクタ: カギ線 44">
            <a:extLst>
              <a:ext uri="{FF2B5EF4-FFF2-40B4-BE49-F238E27FC236}">
                <a16:creationId xmlns:a16="http://schemas.microsoft.com/office/drawing/2014/main" id="{BC532A14-D0F3-4544-ACD2-C972B31BCAC7}"/>
              </a:ext>
            </a:extLst>
          </p:cNvPr>
          <p:cNvCxnSpPr>
            <a:cxnSpLocks/>
            <a:stCxn id="44" idx="3"/>
            <a:endCxn id="33" idx="0"/>
          </p:cNvCxnSpPr>
          <p:nvPr/>
        </p:nvCxnSpPr>
        <p:spPr bwMode="auto">
          <a:xfrm>
            <a:off x="9656747" y="2362298"/>
            <a:ext cx="1744002" cy="929084"/>
          </a:xfrm>
          <a:prstGeom prst="bentConnector2">
            <a:avLst/>
          </a:prstGeom>
          <a:solidFill>
            <a:schemeClr val="bg1"/>
          </a:solidFill>
          <a:ln w="31750" cap="flat" cmpd="sng" algn="ctr">
            <a:solidFill>
              <a:srgbClr val="0070C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2" name="コンテンツ プレースホルダー 2">
            <a:extLst>
              <a:ext uri="{FF2B5EF4-FFF2-40B4-BE49-F238E27FC236}">
                <a16:creationId xmlns:a16="http://schemas.microsoft.com/office/drawing/2014/main" id="{8E314C82-82B5-47A5-AC52-17556ABD7D1D}"/>
              </a:ext>
            </a:extLst>
          </p:cNvPr>
          <p:cNvSpPr txBox="1">
            <a:spLocks/>
          </p:cNvSpPr>
          <p:nvPr/>
        </p:nvSpPr>
        <p:spPr>
          <a:xfrm>
            <a:off x="234258" y="4892444"/>
            <a:ext cx="9692227"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メニュー名：仮想マシン設定</a:t>
            </a:r>
            <a:r>
              <a:rPr lang="en-US" altLang="ja-JP" sz="1600" kern="0" dirty="0"/>
              <a:t>_Linux</a:t>
            </a:r>
          </a:p>
        </p:txBody>
      </p:sp>
      <p:sp>
        <p:nvSpPr>
          <p:cNvPr id="114" name="正方形/長方形 113">
            <a:extLst>
              <a:ext uri="{FF2B5EF4-FFF2-40B4-BE49-F238E27FC236}">
                <a16:creationId xmlns:a16="http://schemas.microsoft.com/office/drawing/2014/main" id="{F9CA0D53-542A-4783-AEAA-1F59BAAEA9D0}"/>
              </a:ext>
            </a:extLst>
          </p:cNvPr>
          <p:cNvSpPr/>
          <p:nvPr/>
        </p:nvSpPr>
        <p:spPr bwMode="auto">
          <a:xfrm>
            <a:off x="7640747" y="2498934"/>
            <a:ext cx="2016000" cy="252000"/>
          </a:xfrm>
          <a:prstGeom prst="rect">
            <a:avLst/>
          </a:prstGeom>
          <a:noFill/>
          <a:ln w="317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120" name="コネクタ: カギ線 119">
            <a:extLst>
              <a:ext uri="{FF2B5EF4-FFF2-40B4-BE49-F238E27FC236}">
                <a16:creationId xmlns:a16="http://schemas.microsoft.com/office/drawing/2014/main" id="{0E8090CB-B7BC-498F-B19C-EDA4EFC03DA8}"/>
              </a:ext>
            </a:extLst>
          </p:cNvPr>
          <p:cNvCxnSpPr>
            <a:cxnSpLocks/>
            <a:stCxn id="114" idx="3"/>
            <a:endCxn id="34" idx="0"/>
          </p:cNvCxnSpPr>
          <p:nvPr/>
        </p:nvCxnSpPr>
        <p:spPr bwMode="auto">
          <a:xfrm>
            <a:off x="9656747" y="2624934"/>
            <a:ext cx="2183132" cy="1199101"/>
          </a:xfrm>
          <a:prstGeom prst="bentConnector2">
            <a:avLst/>
          </a:prstGeom>
          <a:solidFill>
            <a:schemeClr val="bg1"/>
          </a:solidFill>
          <a:ln w="31750" cap="flat" cmpd="sng" algn="ctr">
            <a:solidFill>
              <a:srgbClr val="00B05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2" name="正方形/長方形 121">
            <a:extLst>
              <a:ext uri="{FF2B5EF4-FFF2-40B4-BE49-F238E27FC236}">
                <a16:creationId xmlns:a16="http://schemas.microsoft.com/office/drawing/2014/main" id="{A2D6A467-E44A-4717-AE83-787A85466A60}"/>
              </a:ext>
            </a:extLst>
          </p:cNvPr>
          <p:cNvSpPr/>
          <p:nvPr/>
        </p:nvSpPr>
        <p:spPr bwMode="auto">
          <a:xfrm>
            <a:off x="8646289" y="5964303"/>
            <a:ext cx="2016000" cy="528399"/>
          </a:xfrm>
          <a:prstGeom prst="rect">
            <a:avLst/>
          </a:prstGeom>
          <a:noFill/>
          <a:ln w="317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 name="正方形/長方形 29">
            <a:extLst>
              <a:ext uri="{FF2B5EF4-FFF2-40B4-BE49-F238E27FC236}">
                <a16:creationId xmlns:a16="http://schemas.microsoft.com/office/drawing/2014/main" id="{A1905C6A-DB0A-4B83-8F1A-02F567CC4D4E}"/>
              </a:ext>
            </a:extLst>
          </p:cNvPr>
          <p:cNvSpPr/>
          <p:nvPr/>
        </p:nvSpPr>
        <p:spPr bwMode="auto">
          <a:xfrm>
            <a:off x="10572484" y="2884729"/>
            <a:ext cx="684000" cy="252000"/>
          </a:xfrm>
          <a:prstGeom prst="rect">
            <a:avLst/>
          </a:prstGeom>
          <a:solidFill>
            <a:srgbClr val="FF000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kumimoji="1" lang="en-US" altLang="ja-JP" sz="1000" b="1" dirty="0">
                <a:solidFill>
                  <a:schemeClr val="bg1"/>
                </a:solidFill>
                <a:latin typeface="+mn-ea"/>
              </a:rPr>
              <a:t>1</a:t>
            </a:r>
            <a:endParaRPr kumimoji="1" lang="ja-JP" altLang="en-US" sz="1000" b="1" dirty="0">
              <a:solidFill>
                <a:schemeClr val="bg1"/>
              </a:solidFill>
              <a:latin typeface="+mn-ea"/>
            </a:endParaRPr>
          </a:p>
        </p:txBody>
      </p:sp>
      <p:sp>
        <p:nvSpPr>
          <p:cNvPr id="33" name="正方形/長方形 32">
            <a:extLst>
              <a:ext uri="{FF2B5EF4-FFF2-40B4-BE49-F238E27FC236}">
                <a16:creationId xmlns:a16="http://schemas.microsoft.com/office/drawing/2014/main" id="{07E19321-F3E2-44F0-AD87-7DE3CB69916E}"/>
              </a:ext>
            </a:extLst>
          </p:cNvPr>
          <p:cNvSpPr/>
          <p:nvPr/>
        </p:nvSpPr>
        <p:spPr bwMode="auto">
          <a:xfrm>
            <a:off x="11058749" y="3291382"/>
            <a:ext cx="684000" cy="252000"/>
          </a:xfrm>
          <a:prstGeom prst="rect">
            <a:avLst/>
          </a:prstGeom>
          <a:solidFill>
            <a:srgbClr val="0070C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kumimoji="1" lang="en-US" altLang="ja-JP" sz="1000" b="1" dirty="0">
                <a:solidFill>
                  <a:schemeClr val="bg1"/>
                </a:solidFill>
                <a:latin typeface="+mn-ea"/>
              </a:rPr>
              <a:t>2</a:t>
            </a:r>
            <a:endParaRPr kumimoji="1" lang="ja-JP" altLang="en-US" sz="1000" b="1" dirty="0">
              <a:solidFill>
                <a:schemeClr val="bg1"/>
              </a:solidFill>
              <a:latin typeface="+mn-ea"/>
            </a:endParaRPr>
          </a:p>
        </p:txBody>
      </p:sp>
      <p:sp>
        <p:nvSpPr>
          <p:cNvPr id="34" name="正方形/長方形 33">
            <a:extLst>
              <a:ext uri="{FF2B5EF4-FFF2-40B4-BE49-F238E27FC236}">
                <a16:creationId xmlns:a16="http://schemas.microsoft.com/office/drawing/2014/main" id="{8AFC7C09-58C3-4883-B930-14B5FD2FC791}"/>
              </a:ext>
            </a:extLst>
          </p:cNvPr>
          <p:cNvSpPr/>
          <p:nvPr/>
        </p:nvSpPr>
        <p:spPr bwMode="auto">
          <a:xfrm>
            <a:off x="11497879" y="3824035"/>
            <a:ext cx="684000" cy="252000"/>
          </a:xfrm>
          <a:prstGeom prst="rect">
            <a:avLst/>
          </a:prstGeom>
          <a:solidFill>
            <a:srgbClr val="00B05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lang="en-US" altLang="ja-JP" sz="1000" b="1" dirty="0">
                <a:solidFill>
                  <a:schemeClr val="bg1"/>
                </a:solidFill>
                <a:latin typeface="+mn-ea"/>
              </a:rPr>
              <a:t>3</a:t>
            </a:r>
            <a:endParaRPr kumimoji="1" lang="ja-JP" altLang="en-US" sz="1000" b="1" dirty="0">
              <a:solidFill>
                <a:schemeClr val="bg1"/>
              </a:solidFill>
              <a:latin typeface="+mn-ea"/>
            </a:endParaRPr>
          </a:p>
        </p:txBody>
      </p:sp>
      <p:sp>
        <p:nvSpPr>
          <p:cNvPr id="20" name="吹き出し: 四角形 19">
            <a:extLst>
              <a:ext uri="{FF2B5EF4-FFF2-40B4-BE49-F238E27FC236}">
                <a16:creationId xmlns:a16="http://schemas.microsoft.com/office/drawing/2014/main" id="{38BCE0B3-3398-4AD0-91C6-1EAE84D11D7A}"/>
              </a:ext>
            </a:extLst>
          </p:cNvPr>
          <p:cNvSpPr/>
          <p:nvPr/>
        </p:nvSpPr>
        <p:spPr bwMode="auto">
          <a:xfrm>
            <a:off x="7833674" y="1054571"/>
            <a:ext cx="3733015" cy="757058"/>
          </a:xfrm>
          <a:prstGeom prst="wedgeRectCallout">
            <a:avLst>
              <a:gd name="adj1" fmla="val -18824"/>
              <a:gd name="adj2" fmla="val 64545"/>
            </a:avLst>
          </a:prstGeom>
          <a:solidFill>
            <a:schemeClr val="bg1"/>
          </a:solidFill>
          <a:ln w="1905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400" dirty="0">
                <a:latin typeface="+mn-ea"/>
              </a:rPr>
              <a:t>「</a:t>
            </a:r>
            <a:r>
              <a:rPr lang="en-US" altLang="ja-JP" sz="1400" dirty="0">
                <a:latin typeface="+mn-ea"/>
              </a:rPr>
              <a:t>Linux01</a:t>
            </a:r>
            <a:r>
              <a:rPr lang="ja-JP" altLang="en-US" sz="1400" dirty="0">
                <a:latin typeface="+mn-ea"/>
              </a:rPr>
              <a:t>」と「</a:t>
            </a:r>
            <a:r>
              <a:rPr lang="en-US" altLang="ja-JP" sz="1400" dirty="0">
                <a:latin typeface="+mn-ea"/>
              </a:rPr>
              <a:t>Linux03</a:t>
            </a:r>
            <a:r>
              <a:rPr lang="ja-JP" altLang="en-US" sz="1400" dirty="0">
                <a:latin typeface="+mn-ea"/>
              </a:rPr>
              <a:t>」は代入順序</a:t>
            </a:r>
            <a:r>
              <a:rPr lang="en-US" altLang="ja-JP" sz="1400" dirty="0">
                <a:latin typeface="+mn-ea"/>
              </a:rPr>
              <a:t>1</a:t>
            </a:r>
            <a:r>
              <a:rPr lang="ja-JP" altLang="en-US" sz="1400" dirty="0">
                <a:latin typeface="+mn-ea"/>
              </a:rPr>
              <a:t>のサブネット</a:t>
            </a:r>
            <a:r>
              <a:rPr lang="en-US" altLang="ja-JP" sz="1400" dirty="0">
                <a:latin typeface="+mn-ea"/>
              </a:rPr>
              <a:t>(</a:t>
            </a:r>
            <a:r>
              <a:rPr lang="ja-JP" altLang="en-US" sz="1400" dirty="0">
                <a:latin typeface="+mn-ea"/>
              </a:rPr>
              <a:t>ここでは</a:t>
            </a:r>
            <a:r>
              <a:rPr lang="en-US" altLang="ja-JP" sz="1400" dirty="0">
                <a:latin typeface="+mn-ea"/>
              </a:rPr>
              <a:t>Linux-subnet01)</a:t>
            </a:r>
            <a:r>
              <a:rPr lang="ja-JP" altLang="en-US" sz="1400" dirty="0">
                <a:latin typeface="+mn-ea"/>
              </a:rPr>
              <a:t>に</a:t>
            </a:r>
            <a:endParaRPr lang="en-US" altLang="ja-JP" sz="1400" dirty="0">
              <a:latin typeface="+mn-ea"/>
            </a:endParaRPr>
          </a:p>
          <a:p>
            <a:r>
              <a:rPr lang="ja-JP" altLang="en-US" sz="1400" dirty="0">
                <a:latin typeface="+mn-ea"/>
              </a:rPr>
              <a:t>作成する。</a:t>
            </a:r>
            <a:endParaRPr kumimoji="1" lang="ja-JP" altLang="en-US" sz="1400" dirty="0">
              <a:latin typeface="+mn-ea"/>
            </a:endParaRPr>
          </a:p>
        </p:txBody>
      </p:sp>
      <p:cxnSp>
        <p:nvCxnSpPr>
          <p:cNvPr id="40" name="コネクタ: カギ線 39">
            <a:extLst>
              <a:ext uri="{FF2B5EF4-FFF2-40B4-BE49-F238E27FC236}">
                <a16:creationId xmlns:a16="http://schemas.microsoft.com/office/drawing/2014/main" id="{758FCA32-F29E-4364-8E7F-249E72BBE4AC}"/>
              </a:ext>
            </a:extLst>
          </p:cNvPr>
          <p:cNvCxnSpPr>
            <a:cxnSpLocks/>
            <a:stCxn id="35" idx="3"/>
            <a:endCxn id="30" idx="2"/>
          </p:cNvCxnSpPr>
          <p:nvPr/>
        </p:nvCxnSpPr>
        <p:spPr bwMode="auto">
          <a:xfrm flipV="1">
            <a:off x="10669619" y="3136729"/>
            <a:ext cx="244865" cy="1496252"/>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コネクタ: カギ線 42">
            <a:extLst>
              <a:ext uri="{FF2B5EF4-FFF2-40B4-BE49-F238E27FC236}">
                <a16:creationId xmlns:a16="http://schemas.microsoft.com/office/drawing/2014/main" id="{BC262F28-2320-4B10-8325-FC7541FCE2D4}"/>
              </a:ext>
            </a:extLst>
          </p:cNvPr>
          <p:cNvCxnSpPr>
            <a:cxnSpLocks/>
            <a:stCxn id="36" idx="3"/>
            <a:endCxn id="33" idx="2"/>
          </p:cNvCxnSpPr>
          <p:nvPr/>
        </p:nvCxnSpPr>
        <p:spPr bwMode="auto">
          <a:xfrm flipV="1">
            <a:off x="10669619" y="3543382"/>
            <a:ext cx="731130" cy="813264"/>
          </a:xfrm>
          <a:prstGeom prst="bentConnector2">
            <a:avLst/>
          </a:prstGeom>
          <a:solidFill>
            <a:schemeClr val="bg1"/>
          </a:solidFill>
          <a:ln w="31750" cap="flat" cmpd="sng" algn="ctr">
            <a:solidFill>
              <a:srgbClr val="0070C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コネクタ: カギ線 47">
            <a:extLst>
              <a:ext uri="{FF2B5EF4-FFF2-40B4-BE49-F238E27FC236}">
                <a16:creationId xmlns:a16="http://schemas.microsoft.com/office/drawing/2014/main" id="{2DDDAE2F-D977-4694-8918-41E53FF2B6CC}"/>
              </a:ext>
            </a:extLst>
          </p:cNvPr>
          <p:cNvCxnSpPr>
            <a:cxnSpLocks/>
            <a:stCxn id="122" idx="3"/>
            <a:endCxn id="34" idx="2"/>
          </p:cNvCxnSpPr>
          <p:nvPr/>
        </p:nvCxnSpPr>
        <p:spPr bwMode="auto">
          <a:xfrm flipV="1">
            <a:off x="10662289" y="4076035"/>
            <a:ext cx="1177590" cy="2152468"/>
          </a:xfrm>
          <a:prstGeom prst="bentConnector2">
            <a:avLst/>
          </a:prstGeom>
          <a:solidFill>
            <a:schemeClr val="bg1"/>
          </a:solidFill>
          <a:ln w="31750" cap="flat" cmpd="sng" algn="ctr">
            <a:solidFill>
              <a:srgbClr val="00B05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1" name="コネクタ: カギ線 50">
            <a:extLst>
              <a:ext uri="{FF2B5EF4-FFF2-40B4-BE49-F238E27FC236}">
                <a16:creationId xmlns:a16="http://schemas.microsoft.com/office/drawing/2014/main" id="{61E9170E-8EE6-4EBE-9A30-7DCA2260AFB6}"/>
              </a:ext>
            </a:extLst>
          </p:cNvPr>
          <p:cNvCxnSpPr>
            <a:cxnSpLocks/>
            <a:stCxn id="10" idx="3"/>
            <a:endCxn id="30" idx="0"/>
          </p:cNvCxnSpPr>
          <p:nvPr/>
        </p:nvCxnSpPr>
        <p:spPr bwMode="auto">
          <a:xfrm>
            <a:off x="9656747" y="2082009"/>
            <a:ext cx="1257737" cy="802720"/>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コネクタ: カギ線 53">
            <a:extLst>
              <a:ext uri="{FF2B5EF4-FFF2-40B4-BE49-F238E27FC236}">
                <a16:creationId xmlns:a16="http://schemas.microsoft.com/office/drawing/2014/main" id="{903450E6-C5F8-4D8B-9F38-F816C5982580}"/>
              </a:ext>
            </a:extLst>
          </p:cNvPr>
          <p:cNvCxnSpPr>
            <a:cxnSpLocks/>
            <a:stCxn id="31" idx="3"/>
            <a:endCxn id="30" idx="2"/>
          </p:cNvCxnSpPr>
          <p:nvPr/>
        </p:nvCxnSpPr>
        <p:spPr bwMode="auto">
          <a:xfrm flipV="1">
            <a:off x="10669619" y="3136729"/>
            <a:ext cx="244865" cy="939306"/>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19288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1.5</a:t>
            </a:r>
            <a:r>
              <a:rPr kumimoji="1" lang="ja-JP" altLang="en-US" dirty="0"/>
              <a:t> </a:t>
            </a:r>
            <a:r>
              <a:rPr lang="ja-JP" altLang="en-US" dirty="0"/>
              <a:t>通信ルールについて</a:t>
            </a:r>
            <a:endParaRPr kumimoji="1" lang="ja-JP" altLang="en-US" dirty="0"/>
          </a:p>
        </p:txBody>
      </p:sp>
      <p:sp>
        <p:nvSpPr>
          <p:cNvPr id="5" name="コンテンツ プレースホルダー 2"/>
          <p:cNvSpPr txBox="1">
            <a:spLocks/>
          </p:cNvSpPr>
          <p:nvPr/>
        </p:nvSpPr>
        <p:spPr>
          <a:xfrm>
            <a:off x="239350" y="836712"/>
            <a:ext cx="11713301" cy="461675"/>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モデルでは「通信ルール」設定は</a:t>
            </a:r>
            <a:r>
              <a:rPr lang="en-US" altLang="ja-JP" kern="0" dirty="0"/>
              <a:t>Linux</a:t>
            </a:r>
            <a:r>
              <a:rPr lang="ja-JP" altLang="en-US" kern="0" dirty="0"/>
              <a:t>用と</a:t>
            </a:r>
            <a:r>
              <a:rPr lang="en-US" altLang="ja-JP" kern="0" dirty="0"/>
              <a:t>Windows</a:t>
            </a:r>
            <a:r>
              <a:rPr lang="ja-JP" altLang="en-US" kern="0" dirty="0"/>
              <a:t>用とそれぞれで設定を行います。</a:t>
            </a:r>
            <a:endParaRPr lang="en-US" altLang="ja-JP" kern="0" dirty="0"/>
          </a:p>
        </p:txBody>
      </p:sp>
      <p:sp>
        <p:nvSpPr>
          <p:cNvPr id="6" name="角丸四角形 5"/>
          <p:cNvSpPr/>
          <p:nvPr/>
        </p:nvSpPr>
        <p:spPr bwMode="auto">
          <a:xfrm>
            <a:off x="6802064" y="1860570"/>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a:latin typeface="+mn-ea"/>
              </a:rPr>
              <a:t>SSH</a:t>
            </a:r>
            <a:endParaRPr kumimoji="1" lang="ja-JP" altLang="en-US" b="1" dirty="0">
              <a:latin typeface="+mn-ea"/>
            </a:endParaRPr>
          </a:p>
        </p:txBody>
      </p:sp>
      <p:cxnSp>
        <p:nvCxnSpPr>
          <p:cNvPr id="13" name="直線コネクタ 12"/>
          <p:cNvCxnSpPr>
            <a:cxnSpLocks/>
            <a:stCxn id="27" idx="3"/>
            <a:endCxn id="6" idx="1"/>
          </p:cNvCxnSpPr>
          <p:nvPr/>
        </p:nvCxnSpPr>
        <p:spPr bwMode="auto">
          <a:xfrm flipV="1">
            <a:off x="5167431" y="2108220"/>
            <a:ext cx="1634633" cy="739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8" name="グループ化 37"/>
          <p:cNvGrpSpPr/>
          <p:nvPr/>
        </p:nvGrpSpPr>
        <p:grpSpPr>
          <a:xfrm>
            <a:off x="783489" y="5977806"/>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897795" y="5977806"/>
            <a:ext cx="10053556" cy="380132"/>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同時設定</a:t>
            </a:r>
            <a:r>
              <a:rPr kumimoji="1" lang="ja-JP" altLang="en-US" dirty="0"/>
              <a:t>可能な通信ルール数は</a:t>
            </a:r>
            <a:r>
              <a:rPr kumimoji="1" lang="en-US" altLang="ja-JP" dirty="0"/>
              <a:t>Linux/Windows</a:t>
            </a:r>
            <a:r>
              <a:rPr kumimoji="1" lang="ja-JP" altLang="en-US" dirty="0"/>
              <a:t>でそれぞれ</a:t>
            </a:r>
            <a:r>
              <a:rPr kumimoji="1" lang="en-US" altLang="ja-JP" dirty="0"/>
              <a:t>5</a:t>
            </a:r>
            <a:r>
              <a:rPr kumimoji="1" lang="ja-JP" altLang="en-US" dirty="0"/>
              <a:t>個までです。</a:t>
            </a:r>
            <a:endParaRPr kumimoji="1" lang="en-US" altLang="ja-JP" dirty="0"/>
          </a:p>
        </p:txBody>
      </p:sp>
      <p:sp>
        <p:nvSpPr>
          <p:cNvPr id="27" name="角丸四角形 2">
            <a:extLst>
              <a:ext uri="{FF2B5EF4-FFF2-40B4-BE49-F238E27FC236}">
                <a16:creationId xmlns:a16="http://schemas.microsoft.com/office/drawing/2014/main" id="{3F26313D-ED33-4108-A89F-730FD2CF6259}"/>
              </a:ext>
            </a:extLst>
          </p:cNvPr>
          <p:cNvSpPr/>
          <p:nvPr/>
        </p:nvSpPr>
        <p:spPr bwMode="auto">
          <a:xfrm>
            <a:off x="404931" y="1867962"/>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仮想マシン作成</a:t>
            </a:r>
            <a:endParaRPr kumimoji="1" lang="ja-JP" altLang="en-US" b="1" dirty="0">
              <a:latin typeface="+mn-ea"/>
            </a:endParaRPr>
          </a:p>
        </p:txBody>
      </p:sp>
      <p:sp>
        <p:nvSpPr>
          <p:cNvPr id="28" name="角丸四角形 22">
            <a:extLst>
              <a:ext uri="{FF2B5EF4-FFF2-40B4-BE49-F238E27FC236}">
                <a16:creationId xmlns:a16="http://schemas.microsoft.com/office/drawing/2014/main" id="{03CA913A-B911-4015-A8B5-EFE28B6B0C10}"/>
              </a:ext>
            </a:extLst>
          </p:cNvPr>
          <p:cNvSpPr/>
          <p:nvPr/>
        </p:nvSpPr>
        <p:spPr bwMode="auto">
          <a:xfrm>
            <a:off x="6802064" y="2551353"/>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30" name="カギ線コネクタ 21">
            <a:extLst>
              <a:ext uri="{FF2B5EF4-FFF2-40B4-BE49-F238E27FC236}">
                <a16:creationId xmlns:a16="http://schemas.microsoft.com/office/drawing/2014/main" id="{D06BAECA-320D-427A-8766-5455A1692A95}"/>
              </a:ext>
            </a:extLst>
          </p:cNvPr>
          <p:cNvCxnSpPr>
            <a:cxnSpLocks/>
            <a:stCxn id="27" idx="3"/>
            <a:endCxn id="28" idx="1"/>
          </p:cNvCxnSpPr>
          <p:nvPr/>
        </p:nvCxnSpPr>
        <p:spPr bwMode="auto">
          <a:xfrm>
            <a:off x="5167431" y="2115612"/>
            <a:ext cx="1634633" cy="683391"/>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6" name="角丸四角形 5">
            <a:extLst>
              <a:ext uri="{FF2B5EF4-FFF2-40B4-BE49-F238E27FC236}">
                <a16:creationId xmlns:a16="http://schemas.microsoft.com/office/drawing/2014/main" id="{FC128A1E-1B83-4B2E-A480-2E4FFF898B85}"/>
              </a:ext>
            </a:extLst>
          </p:cNvPr>
          <p:cNvSpPr/>
          <p:nvPr/>
        </p:nvSpPr>
        <p:spPr bwMode="auto">
          <a:xfrm>
            <a:off x="6802064" y="385695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a:latin typeface="+mn-ea"/>
              </a:rPr>
              <a:t>RDP</a:t>
            </a:r>
            <a:endParaRPr kumimoji="1" lang="ja-JP" altLang="en-US" b="1" dirty="0">
              <a:latin typeface="+mn-ea"/>
            </a:endParaRPr>
          </a:p>
        </p:txBody>
      </p:sp>
      <p:cxnSp>
        <p:nvCxnSpPr>
          <p:cNvPr id="42" name="直線コネクタ 41">
            <a:extLst>
              <a:ext uri="{FF2B5EF4-FFF2-40B4-BE49-F238E27FC236}">
                <a16:creationId xmlns:a16="http://schemas.microsoft.com/office/drawing/2014/main" id="{DF962309-8EE6-44C2-94A5-48A6D1264371}"/>
              </a:ext>
            </a:extLst>
          </p:cNvPr>
          <p:cNvCxnSpPr>
            <a:cxnSpLocks/>
            <a:stCxn id="44" idx="3"/>
            <a:endCxn id="36" idx="1"/>
          </p:cNvCxnSpPr>
          <p:nvPr/>
        </p:nvCxnSpPr>
        <p:spPr bwMode="auto">
          <a:xfrm flipV="1">
            <a:off x="5167431" y="4104606"/>
            <a:ext cx="1634633" cy="739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角丸四角形 2">
            <a:extLst>
              <a:ext uri="{FF2B5EF4-FFF2-40B4-BE49-F238E27FC236}">
                <a16:creationId xmlns:a16="http://schemas.microsoft.com/office/drawing/2014/main" id="{D0A7C55E-8806-497C-BF55-A388A7E7BF53}"/>
              </a:ext>
            </a:extLst>
          </p:cNvPr>
          <p:cNvSpPr/>
          <p:nvPr/>
        </p:nvSpPr>
        <p:spPr bwMode="auto">
          <a:xfrm>
            <a:off x="404931" y="3864348"/>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仮想マシン作成</a:t>
            </a:r>
            <a:endParaRPr kumimoji="1" lang="ja-JP" altLang="en-US" b="1" dirty="0">
              <a:latin typeface="+mn-ea"/>
            </a:endParaRPr>
          </a:p>
        </p:txBody>
      </p:sp>
      <p:sp>
        <p:nvSpPr>
          <p:cNvPr id="45" name="角丸四角形 22">
            <a:extLst>
              <a:ext uri="{FF2B5EF4-FFF2-40B4-BE49-F238E27FC236}">
                <a16:creationId xmlns:a16="http://schemas.microsoft.com/office/drawing/2014/main" id="{4DB2B2E9-C2BD-42EC-ACC7-B24F57620AFC}"/>
              </a:ext>
            </a:extLst>
          </p:cNvPr>
          <p:cNvSpPr/>
          <p:nvPr/>
        </p:nvSpPr>
        <p:spPr bwMode="auto">
          <a:xfrm>
            <a:off x="6802063" y="5160491"/>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47" name="カギ線コネクタ 21">
            <a:extLst>
              <a:ext uri="{FF2B5EF4-FFF2-40B4-BE49-F238E27FC236}">
                <a16:creationId xmlns:a16="http://schemas.microsoft.com/office/drawing/2014/main" id="{DC8EF0A5-EF5F-4F67-AF0E-744C90CA720B}"/>
              </a:ext>
            </a:extLst>
          </p:cNvPr>
          <p:cNvCxnSpPr>
            <a:cxnSpLocks/>
            <a:stCxn id="44" idx="3"/>
            <a:endCxn id="45" idx="1"/>
          </p:cNvCxnSpPr>
          <p:nvPr/>
        </p:nvCxnSpPr>
        <p:spPr bwMode="auto">
          <a:xfrm>
            <a:off x="5167431" y="4111998"/>
            <a:ext cx="1634632" cy="1296143"/>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9" name="角丸四角形 5">
            <a:extLst>
              <a:ext uri="{FF2B5EF4-FFF2-40B4-BE49-F238E27FC236}">
                <a16:creationId xmlns:a16="http://schemas.microsoft.com/office/drawing/2014/main" id="{C7F57C4B-DD00-4370-ABE3-CA9634C10247}"/>
              </a:ext>
            </a:extLst>
          </p:cNvPr>
          <p:cNvSpPr/>
          <p:nvPr/>
        </p:nvSpPr>
        <p:spPr bwMode="auto">
          <a:xfrm>
            <a:off x="6802064" y="4526502"/>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err="1">
                <a:latin typeface="+mn-ea"/>
              </a:rPr>
              <a:t>winrm</a:t>
            </a:r>
            <a:endParaRPr kumimoji="1" lang="ja-JP" altLang="en-US" b="1" dirty="0">
              <a:latin typeface="+mn-ea"/>
            </a:endParaRPr>
          </a:p>
        </p:txBody>
      </p:sp>
      <p:cxnSp>
        <p:nvCxnSpPr>
          <p:cNvPr id="50" name="カギ線コネクタ 21">
            <a:extLst>
              <a:ext uri="{FF2B5EF4-FFF2-40B4-BE49-F238E27FC236}">
                <a16:creationId xmlns:a16="http://schemas.microsoft.com/office/drawing/2014/main" id="{F0B8CBF4-F6D0-44D4-B5DD-D1435661CB44}"/>
              </a:ext>
            </a:extLst>
          </p:cNvPr>
          <p:cNvCxnSpPr>
            <a:cxnSpLocks/>
            <a:stCxn id="44" idx="3"/>
            <a:endCxn id="49" idx="1"/>
          </p:cNvCxnSpPr>
          <p:nvPr/>
        </p:nvCxnSpPr>
        <p:spPr bwMode="auto">
          <a:xfrm>
            <a:off x="5167431" y="4111998"/>
            <a:ext cx="1634633" cy="662154"/>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 name="正方形/長方形 30">
            <a:extLst>
              <a:ext uri="{FF2B5EF4-FFF2-40B4-BE49-F238E27FC236}">
                <a16:creationId xmlns:a16="http://schemas.microsoft.com/office/drawing/2014/main" id="{34F3A4FC-0F34-46EC-B621-0DA1D791FFAE}"/>
              </a:ext>
            </a:extLst>
          </p:cNvPr>
          <p:cNvSpPr/>
          <p:nvPr/>
        </p:nvSpPr>
        <p:spPr bwMode="auto">
          <a:xfrm>
            <a:off x="322140" y="1393033"/>
            <a:ext cx="11117385" cy="1940406"/>
          </a:xfrm>
          <a:prstGeom prst="rect">
            <a:avLst/>
          </a:prstGeom>
          <a:noFill/>
          <a:ln w="25400">
            <a:solidFill>
              <a:schemeClr val="accent1">
                <a:lumMod val="60000"/>
                <a:lumOff val="40000"/>
              </a:schemeClr>
            </a:solidFill>
            <a:prstDash val="sysDash"/>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dirty="0">
                <a:latin typeface="+mn-ea"/>
              </a:rPr>
              <a:t>Linux</a:t>
            </a:r>
            <a:r>
              <a:rPr kumimoji="1" lang="ja-JP" altLang="en-US" b="1" dirty="0">
                <a:latin typeface="+mn-ea"/>
              </a:rPr>
              <a:t>用</a:t>
            </a:r>
          </a:p>
        </p:txBody>
      </p:sp>
      <p:sp>
        <p:nvSpPr>
          <p:cNvPr id="51" name="正方形/長方形 50">
            <a:extLst>
              <a:ext uri="{FF2B5EF4-FFF2-40B4-BE49-F238E27FC236}">
                <a16:creationId xmlns:a16="http://schemas.microsoft.com/office/drawing/2014/main" id="{AA618FD3-71A2-493E-AF04-857AC22AB9BD}"/>
              </a:ext>
            </a:extLst>
          </p:cNvPr>
          <p:cNvSpPr/>
          <p:nvPr/>
        </p:nvSpPr>
        <p:spPr bwMode="auto">
          <a:xfrm>
            <a:off x="322139" y="3524562"/>
            <a:ext cx="11117385" cy="2290283"/>
          </a:xfrm>
          <a:prstGeom prst="rect">
            <a:avLst/>
          </a:prstGeom>
          <a:noFill/>
          <a:ln w="25400">
            <a:solidFill>
              <a:schemeClr val="accent6">
                <a:lumMod val="50000"/>
                <a:lumOff val="50000"/>
              </a:schemeClr>
            </a:solidFill>
            <a:prstDash val="sysDash"/>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dirty="0">
                <a:latin typeface="+mn-ea"/>
              </a:rPr>
              <a:t>Windows</a:t>
            </a:r>
            <a:r>
              <a:rPr kumimoji="1" lang="ja-JP" altLang="en-US" b="1" dirty="0">
                <a:latin typeface="+mn-ea"/>
              </a:rPr>
              <a:t>用</a:t>
            </a:r>
          </a:p>
        </p:txBody>
      </p:sp>
    </p:spTree>
    <p:extLst>
      <p:ext uri="{BB962C8B-B14F-4D97-AF65-F5344CB8AC3E}">
        <p14:creationId xmlns:p14="http://schemas.microsoft.com/office/powerpoint/2010/main" val="88730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a:t>
            </a:r>
            <a:r>
              <a:rPr lang="en-US" altLang="ja-JP" dirty="0"/>
              <a:t>Azure</a:t>
            </a:r>
            <a:r>
              <a:rPr lang="ja-JP" altLang="en-US" dirty="0"/>
              <a:t>モデルを使う準備</a:t>
            </a:r>
            <a:endParaRPr kumimoji="1" lang="ja-JP" altLang="en-US" dirty="0"/>
          </a:p>
        </p:txBody>
      </p:sp>
    </p:spTree>
    <p:extLst>
      <p:ext uri="{BB962C8B-B14F-4D97-AF65-F5344CB8AC3E}">
        <p14:creationId xmlns:p14="http://schemas.microsoft.com/office/powerpoint/2010/main" val="113102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2.1 ITA</a:t>
            </a:r>
            <a:r>
              <a:rPr lang="ja-JP" altLang="en-US" dirty="0"/>
              <a:t>の準備</a:t>
            </a:r>
            <a:endParaRPr kumimoji="1" lang="ja-JP" altLang="en-US" dirty="0"/>
          </a:p>
        </p:txBody>
      </p:sp>
      <p:sp>
        <p:nvSpPr>
          <p:cNvPr id="5" name="コンテンツ プレースホルダー 4"/>
          <p:cNvSpPr>
            <a:spLocks noGrp="1"/>
          </p:cNvSpPr>
          <p:nvPr>
            <p:ph sz="quarter" idx="10"/>
          </p:nvPr>
        </p:nvSpPr>
        <p:spPr>
          <a:xfrm>
            <a:off x="239350" y="836712"/>
            <a:ext cx="11951425" cy="3154717"/>
          </a:xfrm>
        </p:spPr>
        <p:txBody>
          <a:bodyPr vert="horz" lIns="91440" tIns="45720" rIns="91440" bIns="45720" rtlCol="0" anchor="t">
            <a:noAutofit/>
          </a:bodyPr>
          <a:lstStyle/>
          <a:p>
            <a:pPr marL="179705" indent="-179705"/>
            <a:r>
              <a:rPr lang="ja-JP" altLang="en-US" dirty="0"/>
              <a:t>サーバの準備</a:t>
            </a:r>
            <a:endParaRPr lang="en-US" altLang="ja-JP" dirty="0"/>
          </a:p>
          <a:p>
            <a:pPr marL="174625" indent="0">
              <a:buNone/>
            </a:pPr>
            <a:r>
              <a:rPr lang="ja-JP" altLang="en-US" dirty="0">
                <a:hlinkClick r:id="rId2"/>
              </a:rPr>
              <a:t>公式ドキュメント</a:t>
            </a:r>
            <a:r>
              <a:rPr lang="ja-JP" altLang="en-US" dirty="0"/>
              <a:t>の</a:t>
            </a:r>
            <a:r>
              <a:rPr lang="ja-JP" altLang="en-US" dirty="0">
                <a:hlinkClick r:id="rId3"/>
              </a:rPr>
              <a:t>システム構成／環境構築ガイド 基本編</a:t>
            </a:r>
            <a:r>
              <a:rPr lang="ja-JP" altLang="en-US" dirty="0"/>
              <a:t>を参考にサーバを準備します。</a:t>
            </a:r>
            <a:endParaRPr lang="en-US" altLang="ja-JP" dirty="0"/>
          </a:p>
          <a:p>
            <a:pPr marL="174625" indent="0">
              <a:buNone/>
            </a:pPr>
            <a:endParaRPr lang="en-US" altLang="ja-JP" dirty="0">
              <a:solidFill>
                <a:srgbClr val="000000"/>
              </a:solidFill>
            </a:endParaRPr>
          </a:p>
          <a:p>
            <a:pPr marL="179705" indent="-179705"/>
            <a:r>
              <a:rPr lang="en-US" altLang="ja-JP" dirty="0"/>
              <a:t>ITA</a:t>
            </a:r>
            <a:r>
              <a:rPr lang="ja-JP" altLang="en-US" dirty="0"/>
              <a:t>のインストール</a:t>
            </a:r>
            <a:endParaRPr lang="en-US" altLang="ja-JP" dirty="0"/>
          </a:p>
          <a:p>
            <a:pPr marL="359705" lvl="1" indent="-179705"/>
            <a:r>
              <a:rPr lang="ja-JP" altLang="en-US" dirty="0"/>
              <a:t>サーバが準備出来たら</a:t>
            </a:r>
            <a:r>
              <a:rPr lang="en-US" altLang="ja-JP" dirty="0">
                <a:hlinkClick r:id="rId4"/>
              </a:rPr>
              <a:t>Install</a:t>
            </a:r>
            <a:r>
              <a:rPr lang="ja-JP" altLang="en-US" dirty="0">
                <a:hlinkClick r:id="rId4"/>
              </a:rPr>
              <a:t>ページ</a:t>
            </a:r>
            <a:r>
              <a:rPr lang="ja-JP" altLang="en-US" dirty="0"/>
              <a:t>を参照しながら</a:t>
            </a:r>
            <a:r>
              <a:rPr lang="en-US" altLang="ja-JP" dirty="0"/>
              <a:t>ITA</a:t>
            </a:r>
            <a:r>
              <a:rPr lang="ja-JP" altLang="en-US" dirty="0"/>
              <a:t>をインストールします。</a:t>
            </a:r>
            <a:endParaRPr lang="en-US" altLang="ja-JP" dirty="0"/>
          </a:p>
          <a:p>
            <a:pPr marL="359705" lvl="1" indent="-179705"/>
            <a:r>
              <a:rPr lang="en-US" altLang="ja-JP" dirty="0"/>
              <a:t>ITA</a:t>
            </a:r>
            <a:r>
              <a:rPr lang="ja-JP" altLang="en-US" dirty="0"/>
              <a:t>はバージョン</a:t>
            </a:r>
            <a:r>
              <a:rPr lang="en-US" altLang="ja-JP" dirty="0"/>
              <a:t>1.9.1</a:t>
            </a:r>
            <a:r>
              <a:rPr lang="ja-JP" altLang="en-US" dirty="0"/>
              <a:t>以上をインストールしてください。</a:t>
            </a:r>
            <a:endParaRPr lang="en-US" altLang="ja-JP" dirty="0"/>
          </a:p>
          <a:p>
            <a:pPr marL="359705" lvl="1" indent="-179705"/>
            <a:r>
              <a:rPr lang="en-US" altLang="ja-JP" dirty="0"/>
              <a:t>ita_answers.txt</a:t>
            </a:r>
            <a:r>
              <a:rPr lang="ja-JP" altLang="en-US" dirty="0"/>
              <a:t>内の</a:t>
            </a:r>
            <a:r>
              <a:rPr lang="en-US" altLang="ja-JP" dirty="0" err="1"/>
              <a:t>db_name</a:t>
            </a:r>
            <a:r>
              <a:rPr lang="ja-JP" altLang="en-US" dirty="0"/>
              <a:t>を「</a:t>
            </a:r>
            <a:r>
              <a:rPr lang="en-US" altLang="ja-JP" dirty="0"/>
              <a:t>ITA</a:t>
            </a:r>
            <a:r>
              <a:rPr lang="ja-JP" altLang="en-US" dirty="0"/>
              <a:t>」としてください。</a:t>
            </a:r>
            <a:br>
              <a:rPr lang="en-US" altLang="ja-JP" dirty="0"/>
            </a:br>
            <a:endParaRPr lang="en-US" altLang="ja-JP" dirty="0"/>
          </a:p>
        </p:txBody>
      </p:sp>
      <p:sp>
        <p:nvSpPr>
          <p:cNvPr id="3" name="テキスト ボックス 2">
            <a:extLst>
              <a:ext uri="{FF2B5EF4-FFF2-40B4-BE49-F238E27FC236}">
                <a16:creationId xmlns:a16="http://schemas.microsoft.com/office/drawing/2014/main" id="{0F4D1729-9DD0-4A39-8B65-F3273CABA672}"/>
              </a:ext>
            </a:extLst>
          </p:cNvPr>
          <p:cNvSpPr txBox="1"/>
          <p:nvPr/>
        </p:nvSpPr>
        <p:spPr>
          <a:xfrm>
            <a:off x="753072" y="3321611"/>
            <a:ext cx="8403772" cy="923330"/>
          </a:xfrm>
          <a:prstGeom prst="rect">
            <a:avLst/>
          </a:prstGeom>
          <a:solidFill>
            <a:schemeClr val="tx1"/>
          </a:solidFill>
        </p:spPr>
        <p:txBody>
          <a:bodyPr wrap="square" rtlCol="0">
            <a:spAutoFit/>
          </a:bodyPr>
          <a:lstStyle/>
          <a:p>
            <a:pPr marL="179705" indent="-179705"/>
            <a:r>
              <a:rPr lang="en-US" altLang="ja-JP" dirty="0">
                <a:solidFill>
                  <a:schemeClr val="bg1"/>
                </a:solidFill>
              </a:rPr>
              <a:t># Decide the database name, username, and password for ITA.</a:t>
            </a:r>
          </a:p>
          <a:p>
            <a:pPr marL="179705" indent="-179705"/>
            <a:r>
              <a:rPr lang="en-US" altLang="ja-JP" dirty="0">
                <a:solidFill>
                  <a:schemeClr val="bg1"/>
                </a:solidFill>
              </a:rPr>
              <a:t># </a:t>
            </a:r>
            <a:r>
              <a:rPr lang="en-US" altLang="ja-JP" dirty="0" err="1">
                <a:solidFill>
                  <a:schemeClr val="bg1"/>
                </a:solidFill>
              </a:rPr>
              <a:t>e.g</a:t>
            </a:r>
            <a:r>
              <a:rPr lang="en-US" altLang="ja-JP" dirty="0">
                <a:solidFill>
                  <a:schemeClr val="bg1"/>
                </a:solidFill>
              </a:rPr>
              <a:t>) </a:t>
            </a:r>
            <a:r>
              <a:rPr lang="en-US" altLang="ja-JP" dirty="0" err="1">
                <a:solidFill>
                  <a:schemeClr val="bg1"/>
                </a:solidFill>
              </a:rPr>
              <a:t>db_name:sample_db_name</a:t>
            </a:r>
            <a:endParaRPr lang="en-US" altLang="ja-JP" dirty="0">
              <a:solidFill>
                <a:schemeClr val="bg1"/>
              </a:solidFill>
            </a:endParaRPr>
          </a:p>
          <a:p>
            <a:pPr marL="179705" indent="-179705"/>
            <a:r>
              <a:rPr lang="en-US" altLang="ja-JP" dirty="0" err="1">
                <a:solidFill>
                  <a:schemeClr val="bg1"/>
                </a:solidFill>
              </a:rPr>
              <a:t>db_name:ITA</a:t>
            </a:r>
            <a:endParaRPr lang="en-US" altLang="ja-JP" dirty="0">
              <a:solidFill>
                <a:schemeClr val="bg1"/>
              </a:solidFill>
            </a:endParaRPr>
          </a:p>
        </p:txBody>
      </p:sp>
    </p:spTree>
    <p:extLst>
      <p:ext uri="{BB962C8B-B14F-4D97-AF65-F5344CB8AC3E}">
        <p14:creationId xmlns:p14="http://schemas.microsoft.com/office/powerpoint/2010/main" val="18148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kumimoji="1" lang="en-US" altLang="ja-JP" dirty="0"/>
              <a:t>2.2 Azure</a:t>
            </a:r>
            <a:r>
              <a:rPr kumimoji="1" lang="ja-JP" altLang="en-US" dirty="0"/>
              <a:t>モデルの</a:t>
            </a:r>
            <a:r>
              <a:rPr lang="ja-JP" altLang="en-US" dirty="0"/>
              <a:t>インポート</a:t>
            </a:r>
            <a:endParaRPr kumimoji="1" lang="ja-JP" altLang="en-US" dirty="0"/>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lstStyle/>
          <a:p>
            <a:pPr marL="179705" indent="-179705"/>
            <a:r>
              <a:rPr lang="en-US" altLang="ja-JP" dirty="0">
                <a:ea typeface="+mn-lt"/>
                <a:cs typeface="+mn-lt"/>
              </a:rPr>
              <a:t>Azure</a:t>
            </a:r>
            <a:r>
              <a:rPr lang="ja-JP" altLang="en-US" dirty="0">
                <a:ea typeface="+mn-lt"/>
                <a:cs typeface="+mn-lt"/>
              </a:rPr>
              <a:t>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a:t>Azure</a:t>
            </a:r>
            <a:r>
              <a:rPr lang="ja-JP" altLang="en-US" dirty="0"/>
              <a:t>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rPr>
              <a:t>URL:</a:t>
            </a:r>
            <a:r>
              <a:rPr lang="en-US" altLang="ja-JP" dirty="0">
                <a:ea typeface="+mn-lt"/>
                <a:cs typeface="+mn-lt"/>
              </a:rPr>
              <a:t> </a:t>
            </a:r>
            <a:r>
              <a:rPr lang="ja-JP" altLang="ja-JP" dirty="0">
                <a:ea typeface="+mn-lt"/>
                <a:cs typeface="+mn-lt"/>
                <a:hlinkClick r:id="rId2"/>
              </a:rPr>
              <a:t>https://github.com/exastro-suite/</a:t>
            </a:r>
            <a:r>
              <a:rPr lang="en-US" altLang="ja-JP" dirty="0">
                <a:ea typeface="+mn-lt"/>
                <a:cs typeface="+mn-lt"/>
                <a:hlinkClick r:id="rId2"/>
              </a:rPr>
              <a:t>it-automation-</a:t>
            </a:r>
            <a:r>
              <a:rPr lang="en-US" altLang="ja-JP" dirty="0" err="1">
                <a:ea typeface="+mn-lt"/>
                <a:cs typeface="+mn-lt"/>
                <a:hlinkClick r:id="rId2"/>
              </a:rPr>
              <a:t>settingsamples</a:t>
            </a:r>
            <a:r>
              <a:rPr lang="en-US" altLang="ja-JP" dirty="0">
                <a:ea typeface="+mn-lt"/>
                <a:cs typeface="+mn-lt"/>
                <a:hlinkClick r:id="rId2"/>
              </a:rPr>
              <a:t>-azure</a:t>
            </a:r>
            <a:r>
              <a:rPr lang="ja-JP" altLang="ja-JP" dirty="0">
                <a:ea typeface="+mn-lt"/>
                <a:cs typeface="+mn-lt"/>
                <a:hlinkClick r:id="rId2"/>
              </a:rPr>
              <a:t>/releases</a:t>
            </a:r>
            <a:endParaRPr lang="en-US" altLang="ja-JP" dirty="0">
              <a:ea typeface="+mn-lt"/>
              <a:cs typeface="+mn-lt"/>
            </a:endParaRPr>
          </a:p>
          <a:p>
            <a:pPr marL="176213" indent="0">
              <a:buNone/>
            </a:pPr>
            <a:endParaRPr lang="en-US"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dirty="0"/>
              <a:t>「エクスポート</a:t>
            </a:r>
            <a:r>
              <a:rPr lang="en-US" altLang="ja-JP" dirty="0"/>
              <a:t>/</a:t>
            </a:r>
            <a:r>
              <a:rPr lang="ja-JP" altLang="en-US" dirty="0"/>
              <a:t>インポート」機能はコミュニティサイトの </a:t>
            </a:r>
            <a:r>
              <a:rPr lang="en-US" altLang="ja-JP" dirty="0">
                <a:hlinkClick r:id="rId3"/>
              </a:rPr>
              <a:t>ITA_</a:t>
            </a:r>
            <a:r>
              <a:rPr lang="ja-JP" altLang="en-US" dirty="0">
                <a:hlinkClick r:id="rId3"/>
              </a:rPr>
              <a:t>利用手順マニュアル エクスポート</a:t>
            </a:r>
            <a:r>
              <a:rPr lang="en-US" altLang="ja-JP" dirty="0">
                <a:hlinkClick r:id="rId3"/>
              </a:rPr>
              <a:t>/</a:t>
            </a:r>
            <a:r>
              <a:rPr lang="ja-JP" altLang="en-US" dirty="0">
                <a:hlinkClick r:id="rId3"/>
              </a:rPr>
              <a:t>インポート</a:t>
            </a:r>
            <a:r>
              <a:rPr lang="en-US" altLang="ja-JP" dirty="0"/>
              <a:t> </a:t>
            </a:r>
            <a:r>
              <a:rPr lang="ja-JP" altLang="en-US" dirty="0"/>
              <a:t>に記載されています</a:t>
            </a:r>
            <a:r>
              <a:rPr lang="ja-JP" altLang="ja-JP" dirty="0"/>
              <a:t>。</a:t>
            </a:r>
          </a:p>
          <a:p>
            <a:pPr marL="179705" indent="-179705"/>
            <a:endParaRPr lang="en-US" altLang="ja-JP" dirty="0"/>
          </a:p>
          <a:p>
            <a:pPr marL="179705" indent="-179705"/>
            <a:endParaRPr lang="ja-JP" altLang="en-US" dirty="0"/>
          </a:p>
        </p:txBody>
      </p:sp>
    </p:spTree>
    <p:extLst>
      <p:ext uri="{BB962C8B-B14F-4D97-AF65-F5344CB8AC3E}">
        <p14:creationId xmlns:p14="http://schemas.microsoft.com/office/powerpoint/2010/main" val="2942668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normAutofit/>
          </a:bodyPr>
          <a:lstStyle/>
          <a:p>
            <a:r>
              <a:rPr kumimoji="1" lang="en-US" altLang="ja-JP" dirty="0"/>
              <a:t>2.3 </a:t>
            </a:r>
            <a:r>
              <a:rPr lang="en-US" altLang="ja-JP" i="0" dirty="0">
                <a:solidFill>
                  <a:srgbClr val="F4F5F6"/>
                </a:solidFill>
                <a:effectLst/>
                <a:latin typeface="Segoe UI" panose="020B0502040204020203" pitchFamily="34" charset="0"/>
              </a:rPr>
              <a:t>Azure Portal</a:t>
            </a:r>
            <a:r>
              <a:rPr kumimoji="1" lang="ja-JP" altLang="en-US" dirty="0"/>
              <a:t>の利用準備</a:t>
            </a:r>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normAutofit/>
          </a:bodyPr>
          <a:lstStyle/>
          <a:p>
            <a:pPr marL="179705" indent="-179705"/>
            <a:r>
              <a:rPr lang="en-US" altLang="ja-JP" b="0" i="0" dirty="0">
                <a:solidFill>
                  <a:srgbClr val="202124"/>
                </a:solidFill>
                <a:effectLst/>
                <a:latin typeface="arial" panose="020B0604020202020204" pitchFamily="34" charset="0"/>
              </a:rPr>
              <a:t>Azure</a:t>
            </a:r>
            <a:r>
              <a:rPr lang="ja-JP" altLang="en-US" b="0" i="0" dirty="0">
                <a:solidFill>
                  <a:srgbClr val="202124"/>
                </a:solidFill>
                <a:effectLst/>
                <a:latin typeface="arial" panose="020B0604020202020204" pitchFamily="34" charset="0"/>
              </a:rPr>
              <a:t> 利用準備</a:t>
            </a:r>
            <a:endParaRPr lang="en-US" altLang="ja-JP" b="0" i="0" dirty="0">
              <a:solidFill>
                <a:srgbClr val="202124"/>
              </a:solidFill>
              <a:effectLst/>
              <a:latin typeface="arial" panose="020B0604020202020204" pitchFamily="34" charset="0"/>
            </a:endParaRPr>
          </a:p>
          <a:p>
            <a:pPr marL="359705" lvl="1" indent="-179705"/>
            <a:r>
              <a:rPr lang="ja-JP" altLang="en-US" dirty="0">
                <a:solidFill>
                  <a:srgbClr val="202124"/>
                </a:solidFill>
                <a:latin typeface="arial" panose="020B0604020202020204" pitchFamily="34" charset="0"/>
              </a:rPr>
              <a:t>公式のドキュメントなどを参考に下記を準備してください。</a:t>
            </a:r>
            <a:endParaRPr lang="en-US" altLang="ja-JP" dirty="0">
              <a:solidFill>
                <a:srgbClr val="202124"/>
              </a:solidFill>
              <a:latin typeface="arial" panose="020B0604020202020204" pitchFamily="34" charset="0"/>
            </a:endParaRPr>
          </a:p>
          <a:p>
            <a:pPr marL="467705" lvl="2" indent="-179705"/>
            <a:r>
              <a:rPr lang="ja-JP" altLang="en-US" dirty="0">
                <a:solidFill>
                  <a:srgbClr val="202124"/>
                </a:solidFill>
                <a:latin typeface="arial" panose="020B0604020202020204" pitchFamily="34" charset="0"/>
              </a:rPr>
              <a:t>サブスクリプション</a:t>
            </a:r>
            <a:r>
              <a:rPr lang="en-US" altLang="ja-JP" dirty="0">
                <a:solidFill>
                  <a:srgbClr val="202124"/>
                </a:solidFill>
                <a:latin typeface="arial" panose="020B0604020202020204" pitchFamily="34" charset="0"/>
              </a:rPr>
              <a:t>ID</a:t>
            </a:r>
            <a:r>
              <a:rPr lang="ja-JP" altLang="en-US" dirty="0">
                <a:solidFill>
                  <a:srgbClr val="202124"/>
                </a:solidFill>
                <a:latin typeface="arial" panose="020B0604020202020204" pitchFamily="34" charset="0"/>
              </a:rPr>
              <a:t> </a:t>
            </a:r>
            <a:endParaRPr lang="en-US" altLang="ja-JP" dirty="0">
              <a:solidFill>
                <a:srgbClr val="202124"/>
              </a:solidFill>
              <a:latin typeface="arial" panose="020B0604020202020204" pitchFamily="34" charset="0"/>
            </a:endParaRPr>
          </a:p>
          <a:p>
            <a:pPr marL="467705" lvl="2" indent="-179705"/>
            <a:r>
              <a:rPr lang="ja-JP" altLang="en-US" dirty="0">
                <a:solidFill>
                  <a:srgbClr val="202124"/>
                </a:solidFill>
                <a:latin typeface="arial" panose="020B0604020202020204" pitchFamily="34" charset="0"/>
              </a:rPr>
              <a:t>テナント</a:t>
            </a:r>
            <a:r>
              <a:rPr lang="en-US" altLang="ja-JP" dirty="0">
                <a:solidFill>
                  <a:srgbClr val="202124"/>
                </a:solidFill>
                <a:latin typeface="arial" panose="020B0604020202020204" pitchFamily="34" charset="0"/>
              </a:rPr>
              <a:t>ID</a:t>
            </a:r>
          </a:p>
          <a:p>
            <a:pPr marL="467705" lvl="2" indent="-179705"/>
            <a:r>
              <a:rPr lang="ja-JP" altLang="en-US" dirty="0">
                <a:solidFill>
                  <a:srgbClr val="202124"/>
                </a:solidFill>
                <a:latin typeface="arial" panose="020B0604020202020204" pitchFamily="34" charset="0"/>
              </a:rPr>
              <a:t>クライアント</a:t>
            </a:r>
            <a:r>
              <a:rPr lang="en-US" altLang="ja-JP" dirty="0">
                <a:solidFill>
                  <a:srgbClr val="202124"/>
                </a:solidFill>
                <a:latin typeface="arial" panose="020B0604020202020204" pitchFamily="34" charset="0"/>
              </a:rPr>
              <a:t>ID</a:t>
            </a:r>
          </a:p>
          <a:p>
            <a:pPr marL="467705" lvl="2" indent="-179705"/>
            <a:r>
              <a:rPr lang="ja-JP" altLang="en-US" dirty="0">
                <a:solidFill>
                  <a:srgbClr val="202124"/>
                </a:solidFill>
                <a:latin typeface="arial" panose="020B0604020202020204" pitchFamily="34" charset="0"/>
              </a:rPr>
              <a:t>クライアントシークレット</a:t>
            </a:r>
            <a:endParaRPr lang="en-US" altLang="ja-JP" dirty="0">
              <a:solidFill>
                <a:srgbClr val="202124"/>
              </a:solidFill>
              <a:latin typeface="arial" panose="020B0604020202020204" pitchFamily="34" charset="0"/>
            </a:endParaRPr>
          </a:p>
          <a:p>
            <a:pPr marL="0" indent="0">
              <a:buNone/>
            </a:pPr>
            <a:endParaRPr lang="en-US" altLang="ja-JP" dirty="0">
              <a:solidFill>
                <a:srgbClr val="202124"/>
              </a:solidFill>
              <a:latin typeface="arial" panose="020B0604020202020204" pitchFamily="34" charset="0"/>
            </a:endParaRPr>
          </a:p>
          <a:p>
            <a:pPr marL="179705" indent="-179705"/>
            <a:endParaRPr lang="en-US" altLang="ja-JP" dirty="0">
              <a:solidFill>
                <a:srgbClr val="202124"/>
              </a:solidFill>
              <a:latin typeface="arial" panose="020B0604020202020204" pitchFamily="34" charset="0"/>
            </a:endParaRPr>
          </a:p>
          <a:p>
            <a:pPr marL="179705" indent="-179705"/>
            <a:r>
              <a:rPr lang="en-US" altLang="ja-JP" dirty="0"/>
              <a:t>Azure</a:t>
            </a:r>
            <a:r>
              <a:rPr lang="ja-JP" altLang="en-US" dirty="0"/>
              <a:t> </a:t>
            </a:r>
            <a:r>
              <a:rPr lang="en-US" altLang="ja-JP" dirty="0"/>
              <a:t>Portal</a:t>
            </a:r>
            <a:r>
              <a:rPr lang="ja-JP" altLang="en-US" dirty="0"/>
              <a:t>の</a:t>
            </a:r>
            <a:r>
              <a:rPr lang="en-US" altLang="ja-JP" dirty="0"/>
              <a:t>URL</a:t>
            </a:r>
          </a:p>
          <a:p>
            <a:pPr marL="359705" lvl="1" indent="-179705"/>
            <a:r>
              <a:rPr lang="en-US" altLang="ja-JP" dirty="0"/>
              <a:t>https://azure.microsoft.com/ja-jp/features/azure-portal/</a:t>
            </a:r>
            <a:endParaRPr lang="ja-JP" altLang="ja-JP" dirty="0"/>
          </a:p>
          <a:p>
            <a:pPr marL="179705" indent="-179705"/>
            <a:endParaRPr lang="en-US" altLang="ja-JP" dirty="0"/>
          </a:p>
          <a:p>
            <a:pPr marL="179705" indent="-179705"/>
            <a:endParaRPr lang="ja-JP" altLang="en-US" dirty="0"/>
          </a:p>
        </p:txBody>
      </p:sp>
      <p:grpSp>
        <p:nvGrpSpPr>
          <p:cNvPr id="7" name="グループ化 6">
            <a:extLst>
              <a:ext uri="{FF2B5EF4-FFF2-40B4-BE49-F238E27FC236}">
                <a16:creationId xmlns:a16="http://schemas.microsoft.com/office/drawing/2014/main" id="{A32FC5BE-20DF-4B03-B679-14A61ECBD970}"/>
              </a:ext>
            </a:extLst>
          </p:cNvPr>
          <p:cNvGrpSpPr/>
          <p:nvPr/>
        </p:nvGrpSpPr>
        <p:grpSpPr>
          <a:xfrm>
            <a:off x="529489" y="5859732"/>
            <a:ext cx="1114306" cy="380132"/>
            <a:chOff x="419520" y="4643499"/>
            <a:chExt cx="1282134" cy="437384"/>
          </a:xfrm>
          <a:effectLst>
            <a:outerShdw blurRad="25400" dist="25400" dir="5400000" algn="t" rotWithShape="0">
              <a:prstClr val="black">
                <a:alpha val="53000"/>
              </a:prstClr>
            </a:outerShdw>
          </a:effectLst>
        </p:grpSpPr>
        <p:sp>
          <p:nvSpPr>
            <p:cNvPr id="8" name="フリーフォーム 38">
              <a:extLst>
                <a:ext uri="{FF2B5EF4-FFF2-40B4-BE49-F238E27FC236}">
                  <a16:creationId xmlns:a16="http://schemas.microsoft.com/office/drawing/2014/main" id="{1F769DDB-FF5C-4790-8E83-8F34D69C6832}"/>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9" name="テキスト ボックス 8">
              <a:extLst>
                <a:ext uri="{FF2B5EF4-FFF2-40B4-BE49-F238E27FC236}">
                  <a16:creationId xmlns:a16="http://schemas.microsoft.com/office/drawing/2014/main" id="{04A51F5B-4D08-43BF-BEAC-1CB2FA5C3FD6}"/>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0" name="テキスト ボックス 9">
            <a:extLst>
              <a:ext uri="{FF2B5EF4-FFF2-40B4-BE49-F238E27FC236}">
                <a16:creationId xmlns:a16="http://schemas.microsoft.com/office/drawing/2014/main" id="{38A62398-0C1B-4336-9854-2D3087FBB136}"/>
              </a:ext>
            </a:extLst>
          </p:cNvPr>
          <p:cNvSpPr txBox="1"/>
          <p:nvPr/>
        </p:nvSpPr>
        <p:spPr>
          <a:xfrm>
            <a:off x="1643795" y="5708349"/>
            <a:ext cx="10053556" cy="625877"/>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クライアントシークレットは後で確認できないので、作成時にメモなどに保存ことをお勧めします。</a:t>
            </a:r>
            <a:endParaRPr kumimoji="1" lang="en-US" altLang="ja-JP" dirty="0"/>
          </a:p>
        </p:txBody>
      </p:sp>
    </p:spTree>
    <p:extLst>
      <p:ext uri="{BB962C8B-B14F-4D97-AF65-F5344CB8AC3E}">
        <p14:creationId xmlns:p14="http://schemas.microsoft.com/office/powerpoint/2010/main" val="1923393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6E7530F-854E-4052-B502-D5319359C0A6}"/>
              </a:ext>
            </a:extLst>
          </p:cNvPr>
          <p:cNvSpPr>
            <a:spLocks noGrp="1"/>
          </p:cNvSpPr>
          <p:nvPr>
            <p:ph type="title"/>
          </p:nvPr>
        </p:nvSpPr>
        <p:spPr/>
        <p:txBody>
          <a:bodyPr/>
          <a:lstStyle/>
          <a:p>
            <a:r>
              <a:rPr kumimoji="1" lang="en-US" altLang="ja-JP" dirty="0"/>
              <a:t>3. Azure</a:t>
            </a:r>
            <a:r>
              <a:rPr kumimoji="1" lang="ja-JP" altLang="en-US" dirty="0"/>
              <a:t>モデルの実行</a:t>
            </a:r>
          </a:p>
        </p:txBody>
      </p:sp>
      <p:sp>
        <p:nvSpPr>
          <p:cNvPr id="5" name="テキスト プレースホルダー 4">
            <a:extLst>
              <a:ext uri="{FF2B5EF4-FFF2-40B4-BE49-F238E27FC236}">
                <a16:creationId xmlns:a16="http://schemas.microsoft.com/office/drawing/2014/main" id="{78C13B98-D808-4986-8B53-C8376907BA8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532439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3.1 </a:t>
            </a:r>
            <a:r>
              <a:rPr lang="ja-JP" altLang="en-US" dirty="0"/>
              <a:t>マスタ情報登録</a:t>
            </a:r>
            <a:endParaRPr kumimoji="1" lang="ja-JP" altLang="en-US" dirty="0"/>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Azure</a:t>
            </a:r>
            <a:r>
              <a:rPr lang="ja-JP" altLang="en-US" kern="0" dirty="0"/>
              <a:t>モデルでは、パラメータシートへの入力にプルダウン選択するよう設定されています。</a:t>
            </a:r>
            <a:endParaRPr lang="en-US" altLang="ja-JP" kern="0" dirty="0"/>
          </a:p>
          <a:p>
            <a:pPr marL="179388" indent="0" defTabSz="914400">
              <a:buNone/>
            </a:pPr>
            <a:r>
              <a:rPr lang="ja-JP" altLang="en-US" kern="0" dirty="0"/>
              <a:t>一般ユーザが仮想マシン操作を実行する際に入力ミスが起こらないようにするためです。</a:t>
            </a:r>
            <a:endParaRPr lang="en-US" altLang="ja-JP" kern="0" dirty="0"/>
          </a:p>
          <a:p>
            <a:pPr marL="179388" indent="0" defTabSz="914400">
              <a:buNone/>
            </a:pPr>
            <a:r>
              <a:rPr lang="ja-JP" altLang="en-US" kern="0" dirty="0"/>
              <a:t>プルダウンで選択するための元データは「マスタ管理</a:t>
            </a:r>
            <a:r>
              <a:rPr lang="en-US" altLang="ja-JP" kern="0" dirty="0"/>
              <a:t>_Azure</a:t>
            </a:r>
            <a:r>
              <a:rPr lang="ja-JP" altLang="en-US" kern="0" dirty="0"/>
              <a:t>モデル」メニューグループに登録されています。</a:t>
            </a:r>
            <a:endParaRPr lang="en-US" altLang="ja-JP" kern="0" dirty="0"/>
          </a:p>
        </p:txBody>
      </p:sp>
      <p:pic>
        <p:nvPicPr>
          <p:cNvPr id="11" name="図 10">
            <a:extLst>
              <a:ext uri="{FF2B5EF4-FFF2-40B4-BE49-F238E27FC236}">
                <a16:creationId xmlns:a16="http://schemas.microsoft.com/office/drawing/2014/main" id="{B3334E93-3A9F-46D7-A700-D7256B6A41AB}"/>
              </a:ext>
            </a:extLst>
          </p:cNvPr>
          <p:cNvPicPr>
            <a:picLocks noChangeAspect="1"/>
          </p:cNvPicPr>
          <p:nvPr/>
        </p:nvPicPr>
        <p:blipFill>
          <a:blip r:embed="rId2"/>
          <a:stretch>
            <a:fillRect/>
          </a:stretch>
        </p:blipFill>
        <p:spPr>
          <a:xfrm>
            <a:off x="525099" y="2212940"/>
            <a:ext cx="6094776" cy="4325005"/>
          </a:xfrm>
          <a:prstGeom prst="rect">
            <a:avLst/>
          </a:prstGeom>
        </p:spPr>
      </p:pic>
      <p:sp>
        <p:nvSpPr>
          <p:cNvPr id="12" name="正方形/長方形 11">
            <a:extLst>
              <a:ext uri="{FF2B5EF4-FFF2-40B4-BE49-F238E27FC236}">
                <a16:creationId xmlns:a16="http://schemas.microsoft.com/office/drawing/2014/main" id="{14932D42-9AA3-4CC9-9567-BC7D875994C7}"/>
              </a:ext>
            </a:extLst>
          </p:cNvPr>
          <p:cNvSpPr/>
          <p:nvPr/>
        </p:nvSpPr>
        <p:spPr bwMode="auto">
          <a:xfrm>
            <a:off x="525098" y="3019425"/>
            <a:ext cx="895615" cy="62236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 name="正方形/長方形 12">
            <a:extLst>
              <a:ext uri="{FF2B5EF4-FFF2-40B4-BE49-F238E27FC236}">
                <a16:creationId xmlns:a16="http://schemas.microsoft.com/office/drawing/2014/main" id="{E4A3A736-BA75-4473-AC80-029BB5E64896}"/>
              </a:ext>
            </a:extLst>
          </p:cNvPr>
          <p:cNvSpPr/>
          <p:nvPr/>
        </p:nvSpPr>
        <p:spPr bwMode="auto">
          <a:xfrm>
            <a:off x="2892422" y="4857750"/>
            <a:ext cx="681186" cy="80679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4" name="グループ化 13">
            <a:extLst>
              <a:ext uri="{FF2B5EF4-FFF2-40B4-BE49-F238E27FC236}">
                <a16:creationId xmlns:a16="http://schemas.microsoft.com/office/drawing/2014/main" id="{E215E76E-86B0-47BA-94A8-2DA52093DE94}"/>
              </a:ext>
            </a:extLst>
          </p:cNvPr>
          <p:cNvGrpSpPr/>
          <p:nvPr/>
        </p:nvGrpSpPr>
        <p:grpSpPr>
          <a:xfrm>
            <a:off x="6830844" y="5882548"/>
            <a:ext cx="1114306" cy="380132"/>
            <a:chOff x="419520" y="4643499"/>
            <a:chExt cx="1282134" cy="437384"/>
          </a:xfrm>
          <a:effectLst>
            <a:outerShdw blurRad="25400" dist="25400" dir="5400000" algn="t" rotWithShape="0">
              <a:prstClr val="black">
                <a:alpha val="53000"/>
              </a:prstClr>
            </a:outerShdw>
          </a:effectLst>
        </p:grpSpPr>
        <p:sp>
          <p:nvSpPr>
            <p:cNvPr id="15" name="フリーフォーム 38">
              <a:extLst>
                <a:ext uri="{FF2B5EF4-FFF2-40B4-BE49-F238E27FC236}">
                  <a16:creationId xmlns:a16="http://schemas.microsoft.com/office/drawing/2014/main" id="{EEDE8DDD-4F77-487B-86E1-C58C4299A18B}"/>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6" name="テキスト ボックス 15">
              <a:extLst>
                <a:ext uri="{FF2B5EF4-FFF2-40B4-BE49-F238E27FC236}">
                  <a16:creationId xmlns:a16="http://schemas.microsoft.com/office/drawing/2014/main" id="{5BC1D4DC-D8B7-493E-AD38-72C22A0FCE76}"/>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7" name="テキスト ボックス 16">
            <a:extLst>
              <a:ext uri="{FF2B5EF4-FFF2-40B4-BE49-F238E27FC236}">
                <a16:creationId xmlns:a16="http://schemas.microsoft.com/office/drawing/2014/main" id="{195855A1-99CE-4543-BA7F-AC62927489A8}"/>
              </a:ext>
            </a:extLst>
          </p:cNvPr>
          <p:cNvSpPr txBox="1"/>
          <p:nvPr/>
        </p:nvSpPr>
        <p:spPr>
          <a:xfrm>
            <a:off x="7962900" y="5753100"/>
            <a:ext cx="4007501" cy="63902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最低限のレコードは登録済のため、</a:t>
            </a:r>
            <a:endParaRPr lang="en-US" altLang="ja-JP" dirty="0"/>
          </a:p>
          <a:p>
            <a:r>
              <a:rPr lang="ja-JP" altLang="en-US" dirty="0"/>
              <a:t>基本的には登録不要です。</a:t>
            </a:r>
            <a:endParaRPr lang="en-US" altLang="ja-JP" dirty="0"/>
          </a:p>
        </p:txBody>
      </p:sp>
    </p:spTree>
    <p:extLst>
      <p:ext uri="{BB962C8B-B14F-4D97-AF65-F5344CB8AC3E}">
        <p14:creationId xmlns:p14="http://schemas.microsoft.com/office/powerpoint/2010/main" val="3680424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650A4883-1A20-4B62-AC10-F90B693A1245}"/>
              </a:ext>
            </a:extLst>
          </p:cNvPr>
          <p:cNvPicPr>
            <a:picLocks noChangeAspect="1"/>
          </p:cNvPicPr>
          <p:nvPr/>
        </p:nvPicPr>
        <p:blipFill>
          <a:blip r:embed="rId2"/>
          <a:stretch>
            <a:fillRect/>
          </a:stretch>
        </p:blipFill>
        <p:spPr>
          <a:xfrm>
            <a:off x="239349" y="1266810"/>
            <a:ext cx="10381026" cy="5186378"/>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3.1.1 </a:t>
            </a:r>
            <a:r>
              <a:rPr kumimoji="1" lang="ja-JP" altLang="en-US" dirty="0"/>
              <a:t>方向</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「方向」メニューに通信ルールに設定するセキュリティの方向を登録します。</a:t>
            </a:r>
            <a:endParaRPr lang="en-US" altLang="ja-JP" dirty="0"/>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391047428"/>
              </p:ext>
            </p:extLst>
          </p:nvPr>
        </p:nvGraphicFramePr>
        <p:xfrm>
          <a:off x="7892618" y="5799428"/>
          <a:ext cx="4058733" cy="65376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3144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D08DE18A-9448-4DDC-A62B-B471B6956F10}"/>
              </a:ext>
            </a:extLst>
          </p:cNvPr>
          <p:cNvPicPr>
            <a:picLocks noChangeAspect="1"/>
          </p:cNvPicPr>
          <p:nvPr/>
        </p:nvPicPr>
        <p:blipFill>
          <a:blip r:embed="rId2"/>
          <a:stretch>
            <a:fillRect/>
          </a:stretch>
        </p:blipFill>
        <p:spPr>
          <a:xfrm>
            <a:off x="239349" y="1286547"/>
            <a:ext cx="10449760" cy="5166641"/>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3.1.2 </a:t>
            </a:r>
            <a:r>
              <a:rPr kumimoji="1" lang="ja-JP" altLang="en-US" dirty="0"/>
              <a:t>アクセスの登録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「アクセス」メニューに通信ルールに設定するアクセス種別を登録します。</a:t>
            </a:r>
            <a:endParaRPr lang="en-US" altLang="ja-JP" dirty="0"/>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849156121"/>
              </p:ext>
            </p:extLst>
          </p:nvPr>
        </p:nvGraphicFramePr>
        <p:xfrm>
          <a:off x="7892618" y="5799428"/>
          <a:ext cx="4058733" cy="65376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24706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目次</a:t>
            </a:r>
          </a:p>
        </p:txBody>
      </p:sp>
      <p:sp>
        <p:nvSpPr>
          <p:cNvPr id="4" name="テキスト プレースホルダー 3"/>
          <p:cNvSpPr>
            <a:spLocks noGrp="1"/>
          </p:cNvSpPr>
          <p:nvPr>
            <p:ph type="body" sz="quarter" idx="10"/>
          </p:nvPr>
        </p:nvSpPr>
        <p:spPr>
          <a:xfrm>
            <a:off x="1631380" y="887400"/>
            <a:ext cx="9203768" cy="5742000"/>
          </a:xfrm>
        </p:spPr>
        <p:txBody>
          <a:bodyPr vert="horz" wrap="square" lIns="91440" tIns="45720" rIns="91440" bIns="45720" rtlCol="0" anchor="t">
            <a:noAutofit/>
          </a:bodyPr>
          <a:lstStyle/>
          <a:p>
            <a:pPr marL="457200" indent="-457200">
              <a:buFont typeface="+mj-lt"/>
              <a:buAutoNum type="arabicPeriod"/>
            </a:pPr>
            <a:r>
              <a:rPr lang="ja-JP" altLang="en-US" dirty="0"/>
              <a:t>はじめに</a:t>
            </a:r>
            <a:endParaRPr lang="en-US" altLang="ja-JP" dirty="0"/>
          </a:p>
          <a:p>
            <a:pPr marL="637200" lvl="1" indent="-457200">
              <a:buFont typeface="+mj-lt"/>
              <a:buAutoNum type="arabicPeriod"/>
            </a:pPr>
            <a:r>
              <a:rPr lang="ja-JP" altLang="en-US" dirty="0">
                <a:latin typeface="メイリオ"/>
                <a:ea typeface="+mn-lt"/>
              </a:rPr>
              <a:t>はじめに</a:t>
            </a:r>
            <a:endParaRPr lang="en-US" altLang="ja-JP" dirty="0">
              <a:latin typeface="メイリオ"/>
              <a:ea typeface="+mn-lt"/>
            </a:endParaRPr>
          </a:p>
          <a:p>
            <a:pPr marL="637200" lvl="1" indent="-457200">
              <a:buFont typeface="+mj-lt"/>
              <a:buAutoNum type="arabicPeriod"/>
            </a:pPr>
            <a:r>
              <a:rPr lang="ja-JP" altLang="en-US" dirty="0"/>
              <a:t>連携サービスとの動作確認</a:t>
            </a:r>
            <a:endParaRPr lang="en-US" altLang="ja-JP" dirty="0"/>
          </a:p>
          <a:p>
            <a:pPr marL="637200" lvl="1" indent="-457200">
              <a:buFont typeface="+mj-lt"/>
              <a:buAutoNum type="arabicPeriod"/>
            </a:pP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lang="en-US" altLang="ja-JP" dirty="0"/>
          </a:p>
          <a:p>
            <a:pPr marL="637200" lvl="1" indent="-457200">
              <a:buFont typeface="+mj-lt"/>
              <a:buAutoNum type="arabicPeriod"/>
            </a:pPr>
            <a:r>
              <a:rPr lang="ja-JP" altLang="en-US" dirty="0"/>
              <a:t>サブネットと仮想マシンの関係について</a:t>
            </a:r>
            <a:endParaRPr lang="en-US" altLang="ja-JP" dirty="0"/>
          </a:p>
          <a:p>
            <a:pPr marL="637200" lvl="1" indent="-457200">
              <a:buFont typeface="+mj-lt"/>
              <a:buAutoNum type="arabicPeriod"/>
            </a:pPr>
            <a:r>
              <a:rPr lang="ja-JP" altLang="en-US" dirty="0"/>
              <a:t>通信ルールについて</a:t>
            </a:r>
            <a:endParaRPr lang="en-US" altLang="ja-JP" dirty="0">
              <a:latin typeface="メイリオ"/>
              <a:ea typeface="+mn-lt"/>
            </a:endParaRPr>
          </a:p>
          <a:p>
            <a:pPr marL="457200" indent="-457200">
              <a:buFont typeface="+mj-lt"/>
              <a:buAutoNum type="arabicPeriod"/>
            </a:pPr>
            <a:r>
              <a:rPr lang="en-US" altLang="ja-JP" dirty="0">
                <a:latin typeface="Meiryo"/>
                <a:ea typeface="+mn-lt"/>
              </a:rPr>
              <a:t>Azure</a:t>
            </a:r>
            <a:r>
              <a:rPr lang="ja-JP" altLang="en-US" dirty="0">
                <a:latin typeface="Meiryo"/>
                <a:ea typeface="+mn-lt"/>
              </a:rPr>
              <a:t>モデル</a:t>
            </a:r>
            <a:r>
              <a:rPr lang="ja-JP" altLang="en-US" dirty="0">
                <a:ea typeface="+mn-lt"/>
                <a:cs typeface="+mn-lt"/>
              </a:rPr>
              <a:t>を使う準備</a:t>
            </a:r>
            <a:endParaRPr lang="en-US" altLang="ja-JP" dirty="0">
              <a:ea typeface="+mn-lt"/>
              <a:cs typeface="+mn-lt"/>
            </a:endParaRPr>
          </a:p>
          <a:p>
            <a:pPr marL="637200" lvl="1" indent="-457200">
              <a:buFont typeface="+mj-lt"/>
              <a:buAutoNum type="arabicPeriod"/>
            </a:pPr>
            <a:r>
              <a:rPr lang="en-US" altLang="ja-JP" dirty="0"/>
              <a:t>ITA</a:t>
            </a:r>
            <a:r>
              <a:rPr lang="ja-JP" altLang="en-US" dirty="0"/>
              <a:t>の準備</a:t>
            </a:r>
            <a:endParaRPr lang="en-US" altLang="ja-JP" dirty="0"/>
          </a:p>
          <a:p>
            <a:pPr marL="637200" lvl="1" indent="-457200">
              <a:buFont typeface="+mj-lt"/>
              <a:buAutoNum type="arabicPeriod"/>
            </a:pPr>
            <a:r>
              <a:rPr lang="en-US" altLang="ja-JP" dirty="0"/>
              <a:t>Azure</a:t>
            </a:r>
            <a:r>
              <a:rPr lang="ja-JP" altLang="en-US" dirty="0"/>
              <a:t>モデルのインポート</a:t>
            </a:r>
            <a:endParaRPr lang="en-US" altLang="ja-JP" dirty="0"/>
          </a:p>
          <a:p>
            <a:pPr marL="637200" lvl="1" indent="-457200">
              <a:buFont typeface="+mj-lt"/>
              <a:buAutoNum type="arabicPeriod"/>
            </a:pPr>
            <a:r>
              <a:rPr lang="en-US" altLang="ja-JP" i="0" dirty="0">
                <a:effectLst/>
              </a:rPr>
              <a:t>Azure Portal</a:t>
            </a:r>
            <a:r>
              <a:rPr kumimoji="1" lang="ja-JP" altLang="en-US" dirty="0"/>
              <a:t>の利用準備</a:t>
            </a:r>
            <a:endParaRPr lang="en-US" altLang="ja-JP" dirty="0"/>
          </a:p>
          <a:p>
            <a:pPr lvl="1"/>
            <a:endParaRPr lang="ja-JP" dirty="0">
              <a:ea typeface="+mn-lt"/>
              <a:cs typeface="+mn-lt"/>
            </a:endParaRPr>
          </a:p>
        </p:txBody>
      </p:sp>
    </p:spTree>
    <p:extLst>
      <p:ext uri="{BB962C8B-B14F-4D97-AF65-F5344CB8AC3E}">
        <p14:creationId xmlns:p14="http://schemas.microsoft.com/office/powerpoint/2010/main" val="149102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3.1.3 </a:t>
            </a:r>
            <a:r>
              <a:rPr lang="ja-JP" altLang="en-US" dirty="0"/>
              <a:t>プロトコル</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「プロトコル」メニューに通信ルールに設定するプロトコルを登録します。</a:t>
            </a:r>
            <a:endParaRPr lang="en-US" altLang="ja-JP" dirty="0"/>
          </a:p>
        </p:txBody>
      </p:sp>
      <p:pic>
        <p:nvPicPr>
          <p:cNvPr id="6" name="図 5">
            <a:extLst>
              <a:ext uri="{FF2B5EF4-FFF2-40B4-BE49-F238E27FC236}">
                <a16:creationId xmlns:a16="http://schemas.microsoft.com/office/drawing/2014/main" id="{BDE7E2AC-2E96-4EA5-BE74-24B9DA952F46}"/>
              </a:ext>
            </a:extLst>
          </p:cNvPr>
          <p:cNvPicPr>
            <a:picLocks noChangeAspect="1"/>
          </p:cNvPicPr>
          <p:nvPr/>
        </p:nvPicPr>
        <p:blipFill>
          <a:blip r:embed="rId2"/>
          <a:stretch>
            <a:fillRect/>
          </a:stretch>
        </p:blipFill>
        <p:spPr>
          <a:xfrm>
            <a:off x="239005" y="1276350"/>
            <a:ext cx="10504455" cy="517683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6072738"/>
              </p:ext>
            </p:extLst>
          </p:nvPr>
        </p:nvGraphicFramePr>
        <p:xfrm>
          <a:off x="7419254" y="5799428"/>
          <a:ext cx="4532097" cy="65376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最大値</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342245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3.1.4 </a:t>
            </a:r>
            <a:r>
              <a:rPr lang="ja-JP" altLang="en-US" dirty="0"/>
              <a:t>テンプレート情報</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「テンプレート情報」メニューに仮想マシン作成時に利用するテンプレートの名前や保存先等のデータを登録します。</a:t>
            </a:r>
            <a:endParaRPr lang="en-US" altLang="ja-JP" dirty="0"/>
          </a:p>
        </p:txBody>
      </p:sp>
      <p:pic>
        <p:nvPicPr>
          <p:cNvPr id="5" name="図 4"/>
          <p:cNvPicPr>
            <a:picLocks noChangeAspect="1"/>
          </p:cNvPicPr>
          <p:nvPr/>
        </p:nvPicPr>
        <p:blipFill>
          <a:blip r:embed="rId2"/>
          <a:stretch>
            <a:fillRect/>
          </a:stretch>
        </p:blipFill>
        <p:spPr>
          <a:xfrm>
            <a:off x="361950" y="1534257"/>
            <a:ext cx="9557350" cy="4982431"/>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984180577"/>
              </p:ext>
            </p:extLst>
          </p:nvPr>
        </p:nvGraphicFramePr>
        <p:xfrm>
          <a:off x="6781800" y="3054268"/>
          <a:ext cx="5169551" cy="3424320"/>
        </p:xfrm>
        <a:graphic>
          <a:graphicData uri="http://schemas.openxmlformats.org/drawingml/2006/table">
            <a:tbl>
              <a:tblPr firstRow="1" bandRow="1">
                <a:tableStyleId>{93296810-A885-4BE3-A3E7-6D5BEEA58F35}</a:tableStyleId>
              </a:tblPr>
              <a:tblGrid>
                <a:gridCol w="1460500">
                  <a:extLst>
                    <a:ext uri="{9D8B030D-6E8A-4147-A177-3AD203B41FA5}">
                      <a16:colId xmlns:a16="http://schemas.microsoft.com/office/drawing/2014/main" val="1884901537"/>
                    </a:ext>
                  </a:extLst>
                </a:gridCol>
                <a:gridCol w="37090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仮想マシン作成に利用するテンプレート名</a:t>
                      </a:r>
                      <a:endParaRPr kumimoji="1" lang="en-US" altLang="ja-JP" sz="1200" dirty="0"/>
                    </a:p>
                    <a:p>
                      <a:pPr algn="l"/>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保存先フルパス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仮想マシン作成に利用するテンプレートが保存されている場所のフルパス</a:t>
                      </a:r>
                      <a:endParaRPr kumimoji="1" lang="en-US" altLang="ja-JP" sz="1200" dirty="0"/>
                    </a:p>
                    <a:p>
                      <a:pPr algn="l"/>
                      <a:r>
                        <a:rPr kumimoji="1" lang="en-US" altLang="ja-JP" sz="1200" dirty="0"/>
                        <a:t>※[</a:t>
                      </a:r>
                      <a:r>
                        <a:rPr kumimoji="1" lang="ja-JP" altLang="en-US" sz="1200" dirty="0"/>
                        <a:t>最大長</a:t>
                      </a:r>
                      <a:r>
                        <a:rPr kumimoji="1" lang="en-US" altLang="ja-JP" sz="1200" dirty="0"/>
                        <a:t>]782</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4409370"/>
                  </a:ext>
                </a:extLst>
              </a:tr>
              <a:tr h="480570">
                <a:tc>
                  <a:txBody>
                    <a:bodyPr/>
                    <a:lstStyle/>
                    <a:p>
                      <a:pPr algn="ctr"/>
                      <a:r>
                        <a:rPr kumimoji="1" lang="ja-JP" altLang="en-US" sz="1200" dirty="0"/>
                        <a:t>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テンプレートに設定されているログインユーザ</a:t>
                      </a:r>
                      <a:r>
                        <a:rPr kumimoji="1" lang="en-US" altLang="ja-JP" sz="1200" dirty="0"/>
                        <a:t>ID</a:t>
                      </a:r>
                    </a:p>
                    <a:p>
                      <a:pPr algn="l"/>
                      <a:r>
                        <a:rPr kumimoji="1" lang="en-US" altLang="ja-JP" sz="1200" dirty="0"/>
                        <a:t>※[</a:t>
                      </a:r>
                      <a:r>
                        <a:rPr kumimoji="1" lang="ja-JP" altLang="en-US" sz="1200" dirty="0"/>
                        <a:t>最大長</a:t>
                      </a:r>
                      <a:r>
                        <a:rPr kumimoji="1" lang="en-US" altLang="ja-JP" sz="1200" dirty="0"/>
                        <a:t>]30</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02407"/>
                  </a:ext>
                </a:extLst>
              </a:tr>
              <a:tr h="300418">
                <a:tc>
                  <a:txBody>
                    <a:bodyPr/>
                    <a:lstStyle/>
                    <a:p>
                      <a:pPr algn="ctr"/>
                      <a:r>
                        <a:rPr kumimoji="1" lang="ja-JP" altLang="en-US" sz="1200" dirty="0"/>
                        <a:t>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テンプレートに設定されているログインパスワード</a:t>
                      </a:r>
                      <a:endParaRPr kumimoji="1" lang="en-US" altLang="ja-JP" sz="1200" dirty="0"/>
                    </a:p>
                    <a:p>
                      <a:pPr algn="l"/>
                      <a:r>
                        <a:rPr kumimoji="1" lang="ja-JP" altLang="en-US" sz="1200" dirty="0"/>
                        <a:t>ログインユーザ</a:t>
                      </a:r>
                      <a:r>
                        <a:rPr kumimoji="1" lang="en-US" altLang="ja-JP" sz="1200" dirty="0"/>
                        <a:t>ID</a:t>
                      </a:r>
                      <a:r>
                        <a:rPr kumimoji="1" lang="ja-JP" altLang="en-US" sz="1200" dirty="0"/>
                        <a:t>を入力した場合は必須</a:t>
                      </a:r>
                      <a:endParaRPr kumimoji="1" lang="en-US" altLang="ja-JP" sz="1200" dirty="0"/>
                    </a:p>
                    <a:p>
                      <a:pPr algn="l"/>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7895889"/>
                  </a:ext>
                </a:extLst>
              </a:tr>
              <a:tr h="300418">
                <a:tc>
                  <a:txBody>
                    <a:bodyPr/>
                    <a:lstStyle/>
                    <a:p>
                      <a:pPr algn="ctr"/>
                      <a:r>
                        <a:rPr kumimoji="1" lang="ja-JP" altLang="en-US" sz="1200" dirty="0"/>
                        <a:t>世代</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テンプレートで利用しているファームウェアによって選択</a:t>
                      </a:r>
                    </a:p>
                    <a:p>
                      <a:pPr algn="l"/>
                      <a:r>
                        <a:rPr kumimoji="1" lang="en-US" altLang="ja-JP" sz="1200" dirty="0"/>
                        <a:t>※BIOS</a:t>
                      </a:r>
                      <a:r>
                        <a:rPr kumimoji="1" lang="ja-JP" altLang="en-US" sz="1200" dirty="0"/>
                        <a:t>：</a:t>
                      </a:r>
                      <a:r>
                        <a:rPr kumimoji="1" lang="en-US" altLang="ja-JP" sz="1200" dirty="0"/>
                        <a:t>1</a:t>
                      </a:r>
                      <a:r>
                        <a:rPr kumimoji="1" lang="ja-JP" altLang="en-US" sz="1200" dirty="0"/>
                        <a:t>  </a:t>
                      </a:r>
                      <a:r>
                        <a:rPr kumimoji="1" lang="en-US" altLang="ja-JP" sz="1200" dirty="0"/>
                        <a:t>UEFI</a:t>
                      </a:r>
                      <a:r>
                        <a:rPr kumimoji="1" lang="ja-JP" altLang="en-US" sz="1200" dirty="0"/>
                        <a:t>：</a:t>
                      </a:r>
                      <a:r>
                        <a:rPr kumimoji="1" lang="en-US" altLang="ja-JP" sz="1200" dirty="0"/>
                        <a:t>2</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7264574"/>
                  </a:ext>
                </a:extLst>
              </a:tr>
            </a:tbl>
          </a:graphicData>
        </a:graphic>
      </p:graphicFrame>
    </p:spTree>
    <p:extLst>
      <p:ext uri="{BB962C8B-B14F-4D97-AF65-F5344CB8AC3E}">
        <p14:creationId xmlns:p14="http://schemas.microsoft.com/office/powerpoint/2010/main" val="3480547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normAutofit/>
          </a:bodyPr>
          <a:lstStyle/>
          <a:p>
            <a:r>
              <a:rPr lang="en-US" altLang="ja-JP" dirty="0"/>
              <a:t>3.2</a:t>
            </a:r>
            <a:r>
              <a:rPr lang="ja-JP" altLang="en-US" dirty="0"/>
              <a:t> </a:t>
            </a:r>
            <a:r>
              <a:rPr lang="en-US" altLang="ja-JP" dirty="0"/>
              <a:t>Azure</a:t>
            </a:r>
            <a:r>
              <a:rPr lang="ja-JP" altLang="en-US" dirty="0"/>
              <a:t>モデルで仮想マシン作成</a:t>
            </a:r>
            <a:endParaRPr kumimoji="1" lang="ja-JP" altLang="en-US" dirty="0"/>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ja-JP" altLang="en-US" dirty="0"/>
              <a:t>ここからは</a:t>
            </a:r>
            <a:r>
              <a:rPr kumimoji="1" lang="en-US" altLang="ja-JP" dirty="0"/>
              <a:t>Azure</a:t>
            </a:r>
            <a:r>
              <a:rPr kumimoji="1" lang="ja-JP" altLang="en-US" dirty="0"/>
              <a:t>モデルを使って、実際に仮想マシンを</a:t>
            </a:r>
            <a:r>
              <a:rPr lang="ja-JP" altLang="en-US" dirty="0"/>
              <a:t>作成</a:t>
            </a:r>
            <a:r>
              <a:rPr kumimoji="1" lang="ja-JP" altLang="en-US" dirty="0"/>
              <a:t>していきます。</a:t>
            </a:r>
            <a:endParaRPr kumimoji="1" lang="en-US" altLang="ja-JP" dirty="0"/>
          </a:p>
          <a:p>
            <a:pPr marL="180975" indent="0">
              <a:buNone/>
            </a:pPr>
            <a:r>
              <a:rPr kumimoji="1" lang="ja-JP" altLang="en-US" dirty="0"/>
              <a:t>まず、仮想マシンを作成するための一連の流れを以下に記載します。</a:t>
            </a:r>
            <a:endParaRPr kumimoji="1" lang="en-US" altLang="ja-JP" dirty="0"/>
          </a:p>
        </p:txBody>
      </p:sp>
      <p:graphicFrame>
        <p:nvGraphicFramePr>
          <p:cNvPr id="6" name="図表 5">
            <a:extLst>
              <a:ext uri="{FF2B5EF4-FFF2-40B4-BE49-F238E27FC236}">
                <a16:creationId xmlns:a16="http://schemas.microsoft.com/office/drawing/2014/main" id="{601717AB-C039-452E-A157-8A846DFB16C4}"/>
              </a:ext>
            </a:extLst>
          </p:cNvPr>
          <p:cNvGraphicFramePr/>
          <p:nvPr>
            <p:extLst>
              <p:ext uri="{D42A27DB-BD31-4B8C-83A1-F6EECF244321}">
                <p14:modId xmlns:p14="http://schemas.microsoft.com/office/powerpoint/2010/main" val="2790368612"/>
              </p:ext>
            </p:extLst>
          </p:nvPr>
        </p:nvGraphicFramePr>
        <p:xfrm>
          <a:off x="1118315" y="1600201"/>
          <a:ext cx="7471217" cy="4852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表 6">
            <a:extLst>
              <a:ext uri="{FF2B5EF4-FFF2-40B4-BE49-F238E27FC236}">
                <a16:creationId xmlns:a16="http://schemas.microsoft.com/office/drawing/2014/main" id="{0028F013-0B7B-43C6-82F6-DF8418E27807}"/>
              </a:ext>
            </a:extLst>
          </p:cNvPr>
          <p:cNvGraphicFramePr>
            <a:graphicFrameLocks noGrp="1"/>
          </p:cNvGraphicFramePr>
          <p:nvPr>
            <p:extLst>
              <p:ext uri="{D42A27DB-BD31-4B8C-83A1-F6EECF244321}">
                <p14:modId xmlns:p14="http://schemas.microsoft.com/office/powerpoint/2010/main" val="1409724810"/>
              </p:ext>
            </p:extLst>
          </p:nvPr>
        </p:nvGraphicFramePr>
        <p:xfrm>
          <a:off x="8732407" y="5694408"/>
          <a:ext cx="2801592" cy="653760"/>
        </p:xfrm>
        <a:graphic>
          <a:graphicData uri="http://schemas.openxmlformats.org/drawingml/2006/table">
            <a:tbl>
              <a:tblPr firstRow="1" bandRow="1">
                <a:tableStyleId>{93296810-A885-4BE3-A3E7-6D5BEEA58F35}</a:tableStyleId>
              </a:tblPr>
              <a:tblGrid>
                <a:gridCol w="1400796">
                  <a:extLst>
                    <a:ext uri="{9D8B030D-6E8A-4147-A177-3AD203B41FA5}">
                      <a16:colId xmlns:a16="http://schemas.microsoft.com/office/drawing/2014/main" val="1884901537"/>
                    </a:ext>
                  </a:extLst>
                </a:gridCol>
                <a:gridCol w="1400796">
                  <a:extLst>
                    <a:ext uri="{9D8B030D-6E8A-4147-A177-3AD203B41FA5}">
                      <a16:colId xmlns:a16="http://schemas.microsoft.com/office/drawing/2014/main" val="2768844600"/>
                    </a:ext>
                  </a:extLst>
                </a:gridCol>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仮想マシン操作</a:t>
                      </a:r>
                    </a:p>
                  </a:txBody>
                  <a:tcPr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操作の実行</a:t>
                      </a:r>
                    </a:p>
                  </a:txBody>
                  <a:tcPr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a:txBody>
                    <a:bodyPr/>
                    <a:lstStyle/>
                    <a:p>
                      <a:pPr algn="ctr"/>
                      <a:r>
                        <a:rPr kumimoji="1" lang="ja-JP" altLang="en-US" sz="1200" dirty="0"/>
                        <a:t>仮想マシン作成</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05749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3.2.1</a:t>
            </a:r>
            <a:r>
              <a:rPr kumimoji="1" lang="ja-JP" altLang="en-US" dirty="0"/>
              <a:t> オペレーション作成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仮想マシンを操作するためのオペレーションを作成します。</a:t>
            </a:r>
            <a:endParaRPr lang="en-US" altLang="ja-JP" dirty="0"/>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2"/>
          <a:stretch>
            <a:fillRect/>
          </a:stretch>
        </p:blipFill>
        <p:spPr>
          <a:xfrm>
            <a:off x="239349" y="1375943"/>
            <a:ext cx="10381026" cy="5077246"/>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0165302"/>
              </p:ext>
            </p:extLst>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仮想マシンを操作する際の</a:t>
                      </a:r>
                      <a:r>
                        <a:rPr lang="ja-JP" altLang="en-US" sz="1200" dirty="0"/>
                        <a:t>任意のオペレーション名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 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8689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3.2.2 </a:t>
            </a:r>
            <a:r>
              <a:rPr lang="ja-JP" altLang="en-US" dirty="0"/>
              <a:t>共通メニュー</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共通メニューに必要なパラメータを入力していきます。</a:t>
            </a:r>
            <a:endParaRPr lang="en-US" altLang="ja-JP" kern="0" dirty="0"/>
          </a:p>
          <a:p>
            <a:pPr marL="180975" indent="0" defTabSz="914400">
              <a:buNone/>
            </a:pPr>
            <a:r>
              <a:rPr lang="ja-JP" altLang="en-US" kern="0" dirty="0"/>
              <a:t>「共通メニュー</a:t>
            </a:r>
            <a:r>
              <a:rPr lang="en-US" altLang="ja-JP" kern="0" dirty="0"/>
              <a:t>_Azure</a:t>
            </a:r>
            <a:r>
              <a:rPr lang="ja-JP" altLang="en-US" kern="0" dirty="0"/>
              <a:t>モデル」に必要なメニューが登録されています。</a:t>
            </a:r>
            <a:endParaRPr lang="en-US" altLang="ja-JP" kern="0" dirty="0"/>
          </a:p>
        </p:txBody>
      </p:sp>
      <p:pic>
        <p:nvPicPr>
          <p:cNvPr id="7" name="図 6">
            <a:extLst>
              <a:ext uri="{FF2B5EF4-FFF2-40B4-BE49-F238E27FC236}">
                <a16:creationId xmlns:a16="http://schemas.microsoft.com/office/drawing/2014/main" id="{84CC4915-613D-4650-8729-C9C8013864DB}"/>
              </a:ext>
            </a:extLst>
          </p:cNvPr>
          <p:cNvPicPr>
            <a:picLocks noChangeAspect="1"/>
          </p:cNvPicPr>
          <p:nvPr/>
        </p:nvPicPr>
        <p:blipFill rotWithShape="1">
          <a:blip r:embed="rId2"/>
          <a:srcRect b="20278"/>
          <a:stretch/>
        </p:blipFill>
        <p:spPr>
          <a:xfrm>
            <a:off x="239349" y="1571625"/>
            <a:ext cx="8984004" cy="4881563"/>
          </a:xfrm>
          <a:prstGeom prst="rect">
            <a:avLst/>
          </a:prstGeom>
        </p:spPr>
      </p:pic>
      <p:sp>
        <p:nvSpPr>
          <p:cNvPr id="5" name="正方形/長方形 4"/>
          <p:cNvSpPr/>
          <p:nvPr/>
        </p:nvSpPr>
        <p:spPr bwMode="auto">
          <a:xfrm>
            <a:off x="4574527" y="5329238"/>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58485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6BAA208-A71B-4F8C-B9F0-32DBF784DB01}"/>
              </a:ext>
            </a:extLst>
          </p:cNvPr>
          <p:cNvPicPr>
            <a:picLocks noChangeAspect="1"/>
          </p:cNvPicPr>
          <p:nvPr/>
        </p:nvPicPr>
        <p:blipFill>
          <a:blip r:embed="rId2"/>
          <a:stretch>
            <a:fillRect/>
          </a:stretch>
        </p:blipFill>
        <p:spPr>
          <a:xfrm>
            <a:off x="239349" y="1362075"/>
            <a:ext cx="11816641" cy="50911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3.2.2.1 </a:t>
            </a:r>
            <a:r>
              <a:rPr lang="ja-JP" altLang="en-US" dirty="0"/>
              <a:t>プロバイダー設定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b="0" i="0" dirty="0">
                <a:solidFill>
                  <a:srgbClr val="1A1A1A"/>
                </a:solidFill>
                <a:effectLst/>
              </a:rPr>
              <a:t>Azure</a:t>
            </a:r>
            <a:r>
              <a:rPr lang="ja-JP" altLang="en-US" b="0" i="0" dirty="0">
                <a:solidFill>
                  <a:srgbClr val="1A1A1A"/>
                </a:solidFill>
                <a:effectLst/>
              </a:rPr>
              <a:t> </a:t>
            </a:r>
            <a:r>
              <a:rPr lang="en-US" altLang="ja-JP" b="0" i="0" dirty="0">
                <a:solidFill>
                  <a:srgbClr val="1A1A1A"/>
                </a:solidFill>
                <a:effectLst/>
              </a:rPr>
              <a:t>Portal</a:t>
            </a:r>
            <a:r>
              <a:rPr lang="ja-JP" altLang="en-US" b="0" i="0" dirty="0">
                <a:solidFill>
                  <a:srgbClr val="1A1A1A"/>
                </a:solidFill>
                <a:effectLst/>
              </a:rPr>
              <a:t>への接続情報</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4260205581"/>
              </p:ext>
            </p:extLst>
          </p:nvPr>
        </p:nvGraphicFramePr>
        <p:xfrm>
          <a:off x="6259627" y="3538628"/>
          <a:ext cx="5796363" cy="2914560"/>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2066823">
                  <a:extLst>
                    <a:ext uri="{9D8B030D-6E8A-4147-A177-3AD203B41FA5}">
                      <a16:colId xmlns:a16="http://schemas.microsoft.com/office/drawing/2014/main" val="3228924103"/>
                    </a:ext>
                  </a:extLst>
                </a:gridCol>
                <a:gridCol w="3397901">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4">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サブスクリプション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Azure</a:t>
                      </a:r>
                      <a:r>
                        <a:rPr kumimoji="1" lang="ja-JP" altLang="en-US" sz="1200" dirty="0"/>
                        <a:t> </a:t>
                      </a:r>
                      <a:r>
                        <a:rPr kumimoji="1" lang="en-US" altLang="ja-JP" sz="1200" dirty="0"/>
                        <a:t>Portal</a:t>
                      </a:r>
                      <a:r>
                        <a:rPr kumimoji="1" lang="ja-JP" altLang="en-US" sz="1200" dirty="0"/>
                        <a:t>のサブスクリプション</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テナント</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サブスクリプションのテナント</a:t>
                      </a:r>
                      <a:r>
                        <a:rPr kumimoji="1" lang="en-US" altLang="ja-JP" sz="1200" dirty="0"/>
                        <a:t>ID</a:t>
                      </a:r>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クライアント</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使用するクライアント</a:t>
                      </a:r>
                      <a:r>
                        <a:rPr kumimoji="1" lang="en-US" altLang="ja-JP" sz="1200" dirty="0"/>
                        <a:t>ID</a:t>
                      </a:r>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クライアントシークレット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使用するクライアントシークレット</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155464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BA11751-BEDC-4E06-A5DB-95EF64E1635C}"/>
              </a:ext>
            </a:extLst>
          </p:cNvPr>
          <p:cNvPicPr>
            <a:picLocks noChangeAspect="1"/>
          </p:cNvPicPr>
          <p:nvPr/>
        </p:nvPicPr>
        <p:blipFill>
          <a:blip r:embed="rId2"/>
          <a:stretch>
            <a:fillRect/>
          </a:stretch>
        </p:blipFill>
        <p:spPr>
          <a:xfrm>
            <a:off x="245984" y="1281916"/>
            <a:ext cx="11705368" cy="517127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3.2.2.2 </a:t>
            </a:r>
            <a:r>
              <a:rPr lang="ja-JP" altLang="en-US" dirty="0"/>
              <a:t>リソースグループ設定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5616476"/>
          </a:xfrm>
        </p:spPr>
        <p:txBody>
          <a:bodyPr/>
          <a:lstStyle/>
          <a:p>
            <a:pPr algn="l"/>
            <a:r>
              <a:rPr lang="ja-JP" altLang="en-US" b="0" i="0" dirty="0">
                <a:solidFill>
                  <a:srgbClr val="1A1A1A"/>
                </a:solidFill>
                <a:effectLst/>
                <a:latin typeface="Hiragino Kaku Gothic ProN"/>
              </a:rPr>
              <a:t>作成したいリソースグループ</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605510443"/>
              </p:ext>
            </p:extLst>
          </p:nvPr>
        </p:nvGraphicFramePr>
        <p:xfrm>
          <a:off x="6300462" y="4586542"/>
          <a:ext cx="5796363" cy="1866646"/>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1530824">
                  <a:extLst>
                    <a:ext uri="{9D8B030D-6E8A-4147-A177-3AD203B41FA5}">
                      <a16:colId xmlns:a16="http://schemas.microsoft.com/office/drawing/2014/main" val="3228924103"/>
                    </a:ext>
                  </a:extLst>
                </a:gridCol>
                <a:gridCol w="3933900">
                  <a:extLst>
                    <a:ext uri="{9D8B030D-6E8A-4147-A177-3AD203B41FA5}">
                      <a16:colId xmlns:a16="http://schemas.microsoft.com/office/drawing/2014/main" val="2768844600"/>
                    </a:ext>
                  </a:extLst>
                </a:gridCol>
              </a:tblGrid>
              <a:tr h="44733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99787">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464070">
                <a:tc rowSpan="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リソースグループ名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6407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ロケーション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リソースグループが属する</a:t>
                      </a:r>
                      <a:r>
                        <a:rPr lang="ja-JP" altLang="ja-JP" sz="1200" dirty="0"/>
                        <a:t>Azureリージョン</a:t>
                      </a:r>
                      <a:endParaRPr lang="en-US" altLang="ja-JP" sz="1200" dirty="0"/>
                    </a:p>
                    <a:p>
                      <a:pPr algn="ct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394124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74E5D14-12D4-4247-914A-7CD088DE7A83}"/>
              </a:ext>
            </a:extLst>
          </p:cNvPr>
          <p:cNvPicPr>
            <a:picLocks noChangeAspect="1"/>
          </p:cNvPicPr>
          <p:nvPr/>
        </p:nvPicPr>
        <p:blipFill>
          <a:blip r:embed="rId2"/>
          <a:stretch>
            <a:fillRect/>
          </a:stretch>
        </p:blipFill>
        <p:spPr>
          <a:xfrm>
            <a:off x="231031" y="1258304"/>
            <a:ext cx="11960969" cy="52054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3.2.2.3 </a:t>
            </a:r>
            <a:r>
              <a:rPr lang="ja-JP" altLang="en-US" dirty="0"/>
              <a:t>仮想ネットワーク設定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5616476"/>
          </a:xfrm>
        </p:spPr>
        <p:txBody>
          <a:bodyPr/>
          <a:lstStyle/>
          <a:p>
            <a:pPr algn="l"/>
            <a:r>
              <a:rPr lang="ja-JP" altLang="en-US" b="0" i="0" dirty="0">
                <a:solidFill>
                  <a:srgbClr val="1A1A1A"/>
                </a:solidFill>
                <a:effectLst/>
                <a:latin typeface="Hiragino Kaku Gothic ProN"/>
              </a:rPr>
              <a:t>作成したい仮想ネットワーク</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935125429"/>
              </p:ext>
            </p:extLst>
          </p:nvPr>
        </p:nvGraphicFramePr>
        <p:xfrm>
          <a:off x="6980838" y="4314096"/>
          <a:ext cx="5090837" cy="2139092"/>
        </p:xfrm>
        <a:graphic>
          <a:graphicData uri="http://schemas.openxmlformats.org/drawingml/2006/table">
            <a:tbl>
              <a:tblPr firstRow="1" bandRow="1">
                <a:tableStyleId>{93296810-A885-4BE3-A3E7-6D5BEEA58F35}</a:tableStyleId>
              </a:tblPr>
              <a:tblGrid>
                <a:gridCol w="318269">
                  <a:extLst>
                    <a:ext uri="{9D8B030D-6E8A-4147-A177-3AD203B41FA5}">
                      <a16:colId xmlns:a16="http://schemas.microsoft.com/office/drawing/2014/main" val="1884901537"/>
                    </a:ext>
                  </a:extLst>
                </a:gridCol>
                <a:gridCol w="997268">
                  <a:extLst>
                    <a:ext uri="{9D8B030D-6E8A-4147-A177-3AD203B41FA5}">
                      <a16:colId xmlns:a16="http://schemas.microsoft.com/office/drawing/2014/main" val="3228924103"/>
                    </a:ext>
                  </a:extLst>
                </a:gridCol>
                <a:gridCol w="3775300">
                  <a:extLst>
                    <a:ext uri="{9D8B030D-6E8A-4147-A177-3AD203B41FA5}">
                      <a16:colId xmlns:a16="http://schemas.microsoft.com/office/drawing/2014/main" val="2768844600"/>
                    </a:ext>
                  </a:extLst>
                </a:gridCol>
              </a:tblGrid>
              <a:tr h="49348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441027">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511941">
                <a:tc rowSpan="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仮想ネットワーク名</a:t>
                      </a:r>
                      <a:endParaRPr kumimoji="1" lang="en-US" altLang="ja-JP" sz="1200" dirty="0"/>
                    </a:p>
                    <a:p>
                      <a:pPr algn="ct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51194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仮想ネットワークのアドレス範囲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158872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505743B2-3F92-4451-AC1A-413F1996C1A5}"/>
              </a:ext>
            </a:extLst>
          </p:cNvPr>
          <p:cNvPicPr>
            <a:picLocks noChangeAspect="1"/>
          </p:cNvPicPr>
          <p:nvPr/>
        </p:nvPicPr>
        <p:blipFill>
          <a:blip r:embed="rId2"/>
          <a:stretch>
            <a:fillRect/>
          </a:stretch>
        </p:blipFill>
        <p:spPr>
          <a:xfrm>
            <a:off x="238050" y="1400175"/>
            <a:ext cx="11734219" cy="50530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3.2.2.4 </a:t>
            </a:r>
            <a:r>
              <a:rPr lang="ja-JP" altLang="en-US" dirty="0"/>
              <a:t>サブネット設定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2335113"/>
          </a:xfrm>
        </p:spPr>
        <p:txBody>
          <a:bodyPr/>
          <a:lstStyle/>
          <a:p>
            <a:pPr algn="l"/>
            <a:r>
              <a:rPr lang="ja-JP" altLang="en-US" b="0" i="0" dirty="0">
                <a:solidFill>
                  <a:srgbClr val="1A1A1A"/>
                </a:solidFill>
                <a:effectLst/>
                <a:latin typeface="Hiragino Kaku Gothic ProN"/>
              </a:rPr>
              <a:t>作成したいサブネット</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3652869144"/>
              </p:ext>
            </p:extLst>
          </p:nvPr>
        </p:nvGraphicFramePr>
        <p:xfrm>
          <a:off x="6881432" y="3686176"/>
          <a:ext cx="5090837" cy="2842751"/>
        </p:xfrm>
        <a:graphic>
          <a:graphicData uri="http://schemas.openxmlformats.org/drawingml/2006/table">
            <a:tbl>
              <a:tblPr firstRow="1" bandRow="1">
                <a:tableStyleId>{93296810-A885-4BE3-A3E7-6D5BEEA58F35}</a:tableStyleId>
              </a:tblPr>
              <a:tblGrid>
                <a:gridCol w="318269">
                  <a:extLst>
                    <a:ext uri="{9D8B030D-6E8A-4147-A177-3AD203B41FA5}">
                      <a16:colId xmlns:a16="http://schemas.microsoft.com/office/drawing/2014/main" val="1884901537"/>
                    </a:ext>
                  </a:extLst>
                </a:gridCol>
                <a:gridCol w="997268">
                  <a:extLst>
                    <a:ext uri="{9D8B030D-6E8A-4147-A177-3AD203B41FA5}">
                      <a16:colId xmlns:a16="http://schemas.microsoft.com/office/drawing/2014/main" val="3228924103"/>
                    </a:ext>
                  </a:extLst>
                </a:gridCol>
                <a:gridCol w="3775300">
                  <a:extLst>
                    <a:ext uri="{9D8B030D-6E8A-4147-A177-3AD203B41FA5}">
                      <a16:colId xmlns:a16="http://schemas.microsoft.com/office/drawing/2014/main" val="2768844600"/>
                    </a:ext>
                  </a:extLst>
                </a:gridCol>
              </a:tblGrid>
              <a:tr h="40388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60949">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418987">
                <a:tc rowSpan="3">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p>
                      <a:pPr algn="ctr"/>
                      <a:r>
                        <a:rPr kumimoji="1" lang="ja-JP" altLang="en-US" sz="1200" dirty="0"/>
                        <a:t>数字は</a:t>
                      </a:r>
                      <a:r>
                        <a:rPr kumimoji="1" lang="en-US" altLang="ja-JP" sz="1200" dirty="0"/>
                        <a:t>1</a:t>
                      </a:r>
                      <a:r>
                        <a:rPr kumimoji="1" lang="ja-JP" altLang="en-US" sz="1200" dirty="0"/>
                        <a:t>から順番に増加させる。</a:t>
                      </a:r>
                      <a:br>
                        <a:rPr kumimoji="1" lang="en-US" altLang="ja-JP" sz="1200" dirty="0"/>
                      </a:br>
                      <a:r>
                        <a:rPr kumimoji="1" lang="en-US" altLang="ja-JP" sz="1200" dirty="0"/>
                        <a:t>※</a:t>
                      </a:r>
                      <a:r>
                        <a:rPr kumimoji="1" lang="ja-JP" altLang="en-US" sz="1200" dirty="0"/>
                        <a:t>一つのオペレーションに対して</a:t>
                      </a:r>
                      <a:r>
                        <a:rPr kumimoji="1" lang="en-US" altLang="ja-JP" sz="1200" dirty="0"/>
                        <a:t>1,3,5</a:t>
                      </a:r>
                      <a:r>
                        <a:rPr kumimoji="1" lang="ja-JP" altLang="en-US" sz="1200" dirty="0"/>
                        <a:t>のようするのは</a:t>
                      </a:r>
                      <a:r>
                        <a:rPr kumimoji="1" lang="en-US" altLang="ja-JP" sz="1200" dirty="0"/>
                        <a:t>Azure</a:t>
                      </a:r>
                      <a:r>
                        <a:rPr kumimoji="1" lang="ja-JP" altLang="en-US" sz="1200" dirty="0"/>
                        <a:t>モデルでは非許容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18987">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18987">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4120134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C6EE7AA-BEB5-46D6-9F9A-3791B4F38C91}"/>
              </a:ext>
            </a:extLst>
          </p:cNvPr>
          <p:cNvPicPr>
            <a:picLocks noChangeAspect="1"/>
          </p:cNvPicPr>
          <p:nvPr/>
        </p:nvPicPr>
        <p:blipFill>
          <a:blip r:embed="rId2"/>
          <a:stretch>
            <a:fillRect/>
          </a:stretch>
        </p:blipFill>
        <p:spPr>
          <a:xfrm>
            <a:off x="239349" y="1539188"/>
            <a:ext cx="9152301" cy="4990200"/>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3.2.3 Linux</a:t>
            </a:r>
            <a:r>
              <a:rPr lang="ja-JP" altLang="en-US" dirty="0"/>
              <a:t>マシンパラメータ登録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Linux</a:t>
            </a:r>
            <a:r>
              <a:rPr lang="ja-JP" altLang="en-US" kern="0" dirty="0"/>
              <a:t>マシン作成に必要なパラメータを入力していきます。</a:t>
            </a:r>
            <a:endParaRPr lang="en-US" altLang="ja-JP" kern="0" dirty="0"/>
          </a:p>
          <a:p>
            <a:pPr marL="180975" indent="0" defTabSz="914400">
              <a:buNone/>
            </a:pPr>
            <a:r>
              <a:rPr lang="ja-JP" altLang="en-US" kern="0" dirty="0"/>
              <a:t>「</a:t>
            </a:r>
            <a:r>
              <a:rPr lang="en-US" altLang="ja-JP" kern="0" dirty="0"/>
              <a:t>Linux</a:t>
            </a:r>
            <a:r>
              <a:rPr lang="ja-JP" altLang="en-US" kern="0" dirty="0"/>
              <a:t>マシン作成</a:t>
            </a:r>
            <a:r>
              <a:rPr lang="en-US" altLang="ja-JP" kern="0" dirty="0"/>
              <a:t>_Azure</a:t>
            </a:r>
            <a:r>
              <a:rPr lang="ja-JP" altLang="en-US" kern="0" dirty="0"/>
              <a:t>モデル」に必要なメニューが登録されています。</a:t>
            </a:r>
            <a:endParaRPr lang="en-US" altLang="ja-JP" kern="0" dirty="0"/>
          </a:p>
        </p:txBody>
      </p:sp>
      <p:sp>
        <p:nvSpPr>
          <p:cNvPr id="5" name="正方形/長方形 4"/>
          <p:cNvSpPr/>
          <p:nvPr/>
        </p:nvSpPr>
        <p:spPr bwMode="auto">
          <a:xfrm>
            <a:off x="5629889" y="5386388"/>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38270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3"/>
          <p:cNvSpPr txBox="1">
            <a:spLocks/>
          </p:cNvSpPr>
          <p:nvPr/>
        </p:nvSpPr>
        <p:spPr bwMode="gray">
          <a:xfrm>
            <a:off x="1629071" y="109400"/>
            <a:ext cx="6683656" cy="6592018"/>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3"/>
            </a:pPr>
            <a:r>
              <a:rPr lang="en-US" altLang="ja-JP" sz="2400" kern="0" dirty="0">
                <a:ea typeface="+mn-lt"/>
                <a:cs typeface="+mn-lt"/>
              </a:rPr>
              <a:t>Azure</a:t>
            </a:r>
            <a:r>
              <a:rPr lang="ja-JP" altLang="en-US" sz="2400" kern="0" dirty="0">
                <a:ea typeface="+mn-lt"/>
                <a:cs typeface="+mn-lt"/>
              </a:rPr>
              <a:t>モデルの実行</a:t>
            </a:r>
            <a:endParaRPr lang="en-US" altLang="ja-JP" sz="2400" kern="0" dirty="0">
              <a:ea typeface="+mn-lt"/>
              <a:cs typeface="+mn-lt"/>
            </a:endParaRPr>
          </a:p>
          <a:p>
            <a:pPr marL="637200" lvl="1" indent="-457200" defTabSz="914400">
              <a:buFont typeface="+mj-lt"/>
              <a:buAutoNum type="arabicPeriod"/>
            </a:pPr>
            <a:r>
              <a:rPr lang="ja-JP" altLang="en-US" sz="2000" dirty="0"/>
              <a:t>マスタ情報登録</a:t>
            </a:r>
            <a:endParaRPr lang="en-US" altLang="ja-JP" sz="2000" dirty="0"/>
          </a:p>
          <a:p>
            <a:pPr marL="817200" lvl="2" indent="-457200" defTabSz="914400">
              <a:buFont typeface="+mj-lt"/>
              <a:buAutoNum type="arabicPeriod"/>
            </a:pPr>
            <a:r>
              <a:rPr lang="ja-JP" altLang="en-US" sz="1600" dirty="0"/>
              <a:t>方向の登録</a:t>
            </a:r>
            <a:endParaRPr lang="en-US" altLang="ja-JP" sz="1600" dirty="0"/>
          </a:p>
          <a:p>
            <a:pPr marL="817200" lvl="2" indent="-457200" defTabSz="914400">
              <a:buFont typeface="+mj-lt"/>
              <a:buAutoNum type="arabicPeriod"/>
            </a:pPr>
            <a:r>
              <a:rPr lang="ja-JP" altLang="en-US" sz="1600" dirty="0"/>
              <a:t>アクセスの登録</a:t>
            </a:r>
            <a:endParaRPr lang="en-US" altLang="ja-JP" sz="1600" dirty="0"/>
          </a:p>
          <a:p>
            <a:pPr marL="817200" lvl="2" indent="-457200" defTabSz="914400">
              <a:buFont typeface="+mj-lt"/>
              <a:buAutoNum type="arabicPeriod"/>
            </a:pPr>
            <a:r>
              <a:rPr lang="ja-JP" altLang="en-US" sz="1600" dirty="0"/>
              <a:t>プロトコルの登録</a:t>
            </a:r>
            <a:endParaRPr lang="en-US" altLang="ja-JP" sz="1600" dirty="0"/>
          </a:p>
          <a:p>
            <a:pPr marL="637200" lvl="1" indent="-457200" defTabSz="914400">
              <a:buFont typeface="+mj-lt"/>
              <a:buAutoNum type="arabicPeriod"/>
            </a:pPr>
            <a:r>
              <a:rPr lang="en-US" altLang="ja-JP" sz="2000" dirty="0"/>
              <a:t>Azure</a:t>
            </a:r>
            <a:r>
              <a:rPr lang="ja-JP" altLang="en-US" sz="2000" dirty="0"/>
              <a:t>モデルで仮想マシン操作</a:t>
            </a:r>
            <a:endParaRPr lang="en-US" altLang="ja-JP" sz="2000" dirty="0"/>
          </a:p>
          <a:p>
            <a:pPr marL="817200" lvl="2" indent="-457200" defTabSz="914400">
              <a:buFont typeface="+mj-lt"/>
              <a:buAutoNum type="arabicPeriod"/>
            </a:pPr>
            <a:r>
              <a:rPr lang="ja-JP" altLang="en-US" sz="1600" dirty="0"/>
              <a:t>オペレーション作成</a:t>
            </a:r>
            <a:endParaRPr lang="en-US" altLang="ja-JP" sz="1600" dirty="0"/>
          </a:p>
          <a:p>
            <a:pPr marL="817200" lvl="2" indent="-457200" defTabSz="914400">
              <a:buFont typeface="+mj-lt"/>
              <a:buAutoNum type="arabicPeriod"/>
            </a:pPr>
            <a:r>
              <a:rPr lang="ja-JP" altLang="en-US" sz="1600" dirty="0"/>
              <a:t>共通パラメータ登録</a:t>
            </a:r>
          </a:p>
          <a:p>
            <a:pPr marL="997200" lvl="3" indent="-457200" defTabSz="914400">
              <a:buFont typeface="+mj-lt"/>
              <a:buAutoNum type="arabicPeriod"/>
            </a:pPr>
            <a:r>
              <a:rPr lang="ja-JP" altLang="en-US" sz="1400" dirty="0"/>
              <a:t>プロバイダー設定</a:t>
            </a:r>
            <a:endParaRPr lang="en-US" altLang="ja-JP" sz="1400" dirty="0"/>
          </a:p>
          <a:p>
            <a:pPr marL="997200" lvl="3" indent="-457200" defTabSz="914400">
              <a:buFont typeface="+mj-lt"/>
              <a:buAutoNum type="arabicPeriod"/>
            </a:pPr>
            <a:r>
              <a:rPr lang="ja-JP" altLang="en-US" sz="1400" dirty="0"/>
              <a:t>リソースグループ設定</a:t>
            </a:r>
            <a:endParaRPr lang="en-US" altLang="ja-JP" sz="1400" dirty="0"/>
          </a:p>
          <a:p>
            <a:pPr marL="997200" lvl="3" indent="-457200" defTabSz="914400">
              <a:buFont typeface="+mj-lt"/>
              <a:buAutoNum type="arabicPeriod"/>
            </a:pPr>
            <a:r>
              <a:rPr lang="ja-JP" altLang="en-US" sz="1400" dirty="0"/>
              <a:t>仮想ネットワーク設定</a:t>
            </a:r>
            <a:endParaRPr lang="en-US" altLang="ja-JP" sz="1400" dirty="0"/>
          </a:p>
          <a:p>
            <a:pPr marL="997200" lvl="3" indent="-457200" defTabSz="914400">
              <a:buFont typeface="+mj-lt"/>
              <a:buAutoNum type="arabicPeriod"/>
            </a:pPr>
            <a:r>
              <a:rPr lang="ja-JP" altLang="en-US" sz="1400" dirty="0"/>
              <a:t>サブネット設定</a:t>
            </a:r>
            <a:endParaRPr lang="en-US" altLang="ja-JP" sz="1400" dirty="0"/>
          </a:p>
          <a:p>
            <a:pPr marL="817200" lvl="2" indent="-457200" defTabSz="914400">
              <a:buFont typeface="+mj-lt"/>
              <a:buAutoNum type="arabicPeriod"/>
            </a:pPr>
            <a:r>
              <a:rPr lang="en-US" altLang="ja-JP" sz="1600" dirty="0"/>
              <a:t>Linux</a:t>
            </a:r>
            <a:r>
              <a:rPr lang="ja-JP" altLang="en-US" sz="1600" dirty="0"/>
              <a:t>マシンパラメータ登録</a:t>
            </a:r>
            <a:endParaRPr lang="en-US" altLang="ja-JP" sz="1600" dirty="0"/>
          </a:p>
          <a:p>
            <a:pPr marL="997200" lvl="3" indent="-457200" defTabSz="914400">
              <a:buFont typeface="+mj-lt"/>
              <a:buAutoNum type="arabicPeriod"/>
            </a:pPr>
            <a:r>
              <a:rPr lang="ja-JP" altLang="en-US" sz="1400" dirty="0"/>
              <a:t>通信ルール設定</a:t>
            </a:r>
            <a:r>
              <a:rPr lang="en-US" altLang="ja-JP" sz="1400" dirty="0"/>
              <a:t>_Linux</a:t>
            </a:r>
          </a:p>
          <a:p>
            <a:pPr marL="997200" lvl="3" indent="-457200" defTabSz="914400">
              <a:buFont typeface="+mj-lt"/>
              <a:buAutoNum type="arabicPeriod"/>
            </a:pPr>
            <a:r>
              <a:rPr lang="ja-JP" altLang="en-US" sz="1400" dirty="0"/>
              <a:t>仮想マシン設定</a:t>
            </a:r>
            <a:r>
              <a:rPr lang="en-US" altLang="ja-JP" sz="1400" dirty="0"/>
              <a:t>_Linux</a:t>
            </a:r>
          </a:p>
          <a:p>
            <a:pPr marL="817200" lvl="2" indent="-457200" defTabSz="914400">
              <a:buFont typeface="+mj-lt"/>
              <a:buAutoNum type="arabicPeriod"/>
            </a:pPr>
            <a:r>
              <a:rPr lang="en-US" altLang="ja-JP" sz="1600" dirty="0"/>
              <a:t>Windows</a:t>
            </a:r>
            <a:r>
              <a:rPr lang="ja-JP" altLang="en-US" sz="1600" dirty="0"/>
              <a:t>マシンパラメータ登録</a:t>
            </a:r>
            <a:endParaRPr lang="en-US" altLang="ja-JP" sz="1600" dirty="0"/>
          </a:p>
          <a:p>
            <a:pPr marL="997200" lvl="3" indent="-457200" defTabSz="914400">
              <a:buFont typeface="+mj-lt"/>
              <a:buAutoNum type="arabicPeriod"/>
            </a:pPr>
            <a:r>
              <a:rPr lang="ja-JP" altLang="en-US" sz="1400" dirty="0"/>
              <a:t>通信ルール</a:t>
            </a:r>
            <a:r>
              <a:rPr lang="en-US" altLang="ja-JP" sz="1400" dirty="0"/>
              <a:t>_Linux</a:t>
            </a:r>
          </a:p>
          <a:p>
            <a:pPr marL="997200" lvl="3" indent="-457200" defTabSz="914400">
              <a:buFont typeface="+mj-lt"/>
              <a:buAutoNum type="arabicPeriod"/>
            </a:pPr>
            <a:r>
              <a:rPr lang="ja-JP" altLang="en-US" sz="1400" dirty="0"/>
              <a:t>仮想マシン設定</a:t>
            </a:r>
            <a:r>
              <a:rPr lang="en-US" altLang="ja-JP" sz="1400" dirty="0"/>
              <a:t>_Linux</a:t>
            </a:r>
          </a:p>
          <a:p>
            <a:pPr marL="817200" lvl="2" indent="-457200" defTabSz="914400">
              <a:buFont typeface="+mj-lt"/>
              <a:buAutoNum type="arabicPeriod"/>
            </a:pPr>
            <a:r>
              <a:rPr lang="ja-JP" altLang="en-US" sz="1600" dirty="0"/>
              <a:t>仮想マシン設定で利用できる値について</a:t>
            </a:r>
            <a:endParaRPr lang="en-US" altLang="ja-JP" sz="1600" dirty="0"/>
          </a:p>
          <a:p>
            <a:pPr marL="817200" lvl="2" indent="-457200" defTabSz="914400">
              <a:buFont typeface="+mj-lt"/>
              <a:buAutoNum type="arabicPeriod"/>
            </a:pPr>
            <a:r>
              <a:rPr lang="en-US" altLang="ja-JP" sz="1600" dirty="0" err="1"/>
              <a:t>Cnductor</a:t>
            </a:r>
            <a:r>
              <a:rPr lang="ja-JP" altLang="en-US" sz="1600" dirty="0"/>
              <a:t>実行</a:t>
            </a:r>
            <a:endParaRPr lang="en-US" altLang="ja-JP" sz="1600" dirty="0"/>
          </a:p>
          <a:p>
            <a:pPr marL="637200" lvl="1" indent="-457200" defTabSz="914400">
              <a:buFont typeface="+mj-lt"/>
              <a:buAutoNum type="arabicPeriod"/>
            </a:pPr>
            <a:r>
              <a:rPr lang="ja-JP" altLang="en-US" sz="2000" dirty="0"/>
              <a:t>実行結果の確認</a:t>
            </a:r>
            <a:endParaRPr lang="ja-JP" sz="2000" kern="0" dirty="0">
              <a:ea typeface="+mn-lt"/>
              <a:cs typeface="+mn-lt"/>
            </a:endParaRPr>
          </a:p>
        </p:txBody>
      </p:sp>
    </p:spTree>
    <p:extLst>
      <p:ext uri="{BB962C8B-B14F-4D97-AF65-F5344CB8AC3E}">
        <p14:creationId xmlns:p14="http://schemas.microsoft.com/office/powerpoint/2010/main" val="2371486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A1F9F08-0F0D-4ABA-83BF-B7F01C0462DB}"/>
              </a:ext>
            </a:extLst>
          </p:cNvPr>
          <p:cNvPicPr>
            <a:picLocks noChangeAspect="1"/>
          </p:cNvPicPr>
          <p:nvPr/>
        </p:nvPicPr>
        <p:blipFill>
          <a:blip r:embed="rId2"/>
          <a:stretch>
            <a:fillRect/>
          </a:stretch>
        </p:blipFill>
        <p:spPr>
          <a:xfrm>
            <a:off x="239349" y="1352551"/>
            <a:ext cx="11643124" cy="501763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3.2.3.1</a:t>
            </a:r>
            <a:r>
              <a:rPr kumimoji="1" lang="ja-JP" altLang="en-US" dirty="0"/>
              <a:t> 通信ルール設定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3556246403"/>
              </p:ext>
            </p:extLst>
          </p:nvPr>
        </p:nvGraphicFramePr>
        <p:xfrm>
          <a:off x="5286375" y="1348105"/>
          <a:ext cx="6763061" cy="5019840"/>
        </p:xfrm>
        <a:graphic>
          <a:graphicData uri="http://schemas.openxmlformats.org/drawingml/2006/table">
            <a:tbl>
              <a:tblPr firstRow="1" bandRow="1">
                <a:tableStyleId>{93296810-A885-4BE3-A3E7-6D5BEEA58F35}</a:tableStyleId>
              </a:tblPr>
              <a:tblGrid>
                <a:gridCol w="365118">
                  <a:extLst>
                    <a:ext uri="{9D8B030D-6E8A-4147-A177-3AD203B41FA5}">
                      <a16:colId xmlns:a16="http://schemas.microsoft.com/office/drawing/2014/main" val="1884901537"/>
                    </a:ext>
                  </a:extLst>
                </a:gridCol>
                <a:gridCol w="1606868">
                  <a:extLst>
                    <a:ext uri="{9D8B030D-6E8A-4147-A177-3AD203B41FA5}">
                      <a16:colId xmlns:a16="http://schemas.microsoft.com/office/drawing/2014/main" val="3228924103"/>
                    </a:ext>
                  </a:extLst>
                </a:gridCol>
                <a:gridCol w="4791075">
                  <a:extLst>
                    <a:ext uri="{9D8B030D-6E8A-4147-A177-3AD203B41FA5}">
                      <a16:colId xmlns:a16="http://schemas.microsoft.com/office/drawing/2014/main" val="2768844600"/>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0">
                <a:tc rowSpan="10">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63632">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292150">
                <a:tc vMerge="1">
                  <a:txBody>
                    <a:bodyPr/>
                    <a:lstStyle/>
                    <a:p>
                      <a:endParaRPr kumimoji="1" lang="ja-JP" altLang="en-US"/>
                    </a:p>
                  </a:txBody>
                  <a:tcPr/>
                </a:tc>
                <a:tc>
                  <a:txBody>
                    <a:bodyPr/>
                    <a:lstStyle/>
                    <a:p>
                      <a:pPr algn="ctr"/>
                      <a:r>
                        <a:rPr kumimoji="1" lang="ja-JP" altLang="en-US" sz="1200" dirty="0"/>
                        <a:t>優先度</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通信ルールの優先度</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]100</a:t>
                      </a:r>
                      <a:r>
                        <a:rPr kumimoji="1" lang="ja-JP" altLang="en-US" sz="1200" dirty="0"/>
                        <a:t> </a:t>
                      </a:r>
                      <a:r>
                        <a:rPr kumimoji="1" lang="en-US" altLang="ja-JP" sz="1200" dirty="0"/>
                        <a:t>[</a:t>
                      </a:r>
                      <a:r>
                        <a:rPr kumimoji="1" lang="ja-JP" altLang="en-US" sz="1200" dirty="0"/>
                        <a:t>最大値</a:t>
                      </a:r>
                      <a:r>
                        <a:rPr kumimoji="1" lang="en-US" altLang="ja-JP" sz="1200" dirty="0"/>
                        <a:t>]4096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0">
                <a:tc vMerge="1">
                  <a:txBody>
                    <a:bodyPr/>
                    <a:lstStyle/>
                    <a:p>
                      <a:endParaRPr kumimoji="1" lang="ja-JP" altLang="en-US"/>
                    </a:p>
                  </a:txBody>
                  <a:tcPr/>
                </a:tc>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セキュリティの適用方向</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0">
                <a:tc vMerge="1">
                  <a:txBody>
                    <a:bodyPr/>
                    <a:lstStyle/>
                    <a:p>
                      <a:endParaRPr kumimoji="1" lang="ja-JP" altLang="en-US"/>
                    </a:p>
                  </a:txBody>
                  <a:tcPr/>
                </a:tc>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セキュリティの可否</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0">
                <a:tc vMerge="1">
                  <a:txBody>
                    <a:bodyPr/>
                    <a:lstStyle/>
                    <a:p>
                      <a:endParaRPr kumimoji="1" lang="ja-JP" altLang="en-US"/>
                    </a:p>
                  </a:txBody>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0">
                <a:tc vMerge="1">
                  <a:txBody>
                    <a:bodyPr/>
                    <a:lstStyle/>
                    <a:p>
                      <a:endParaRPr kumimoji="1" lang="ja-JP" altLang="en-US"/>
                    </a:p>
                  </a:txBody>
                  <a:tcPr/>
                </a:tc>
                <a:tc>
                  <a:txBody>
                    <a:bodyPr/>
                    <a:lstStyle/>
                    <a:p>
                      <a:pPr algn="ctr"/>
                      <a:r>
                        <a:rPr kumimoji="1" lang="ja-JP" altLang="en-US" sz="1200" dirty="0"/>
                        <a:t>送信元ポート範囲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送信元のポート番号（</a:t>
                      </a:r>
                      <a:r>
                        <a:rPr kumimoji="1" lang="en-US" altLang="ja-JP" sz="1200" dirty="0"/>
                        <a:t>0~65535</a:t>
                      </a:r>
                      <a:r>
                        <a:rPr kumimoji="1" lang="ja-JP" altLang="en-US" sz="1200" dirty="0"/>
                        <a:t>）</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0">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宛先のポート番号（</a:t>
                      </a:r>
                      <a:r>
                        <a:rPr kumimoji="1" lang="en-US" altLang="ja-JP" sz="1200" dirty="0"/>
                        <a:t>0~65535</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送信元アドレス範囲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3731721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781C3DE-341F-4004-9A6D-F7D0AA7C9E29}"/>
              </a:ext>
            </a:extLst>
          </p:cNvPr>
          <p:cNvPicPr>
            <a:picLocks noChangeAspect="1"/>
          </p:cNvPicPr>
          <p:nvPr/>
        </p:nvPicPr>
        <p:blipFill>
          <a:blip r:embed="rId2"/>
          <a:stretch>
            <a:fillRect/>
          </a:stretch>
        </p:blipFill>
        <p:spPr>
          <a:xfrm>
            <a:off x="239349" y="1178033"/>
            <a:ext cx="11633548" cy="5252667"/>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3.2.3.2</a:t>
            </a:r>
            <a:r>
              <a:rPr kumimoji="1" lang="ja-JP" altLang="en-US" dirty="0"/>
              <a:t> 仮想マシン設定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778837"/>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2702991897"/>
              </p:ext>
            </p:extLst>
          </p:nvPr>
        </p:nvGraphicFramePr>
        <p:xfrm>
          <a:off x="5359077" y="1201183"/>
          <a:ext cx="6687440" cy="5346720"/>
        </p:xfrm>
        <a:graphic>
          <a:graphicData uri="http://schemas.openxmlformats.org/drawingml/2006/table">
            <a:tbl>
              <a:tblPr firstRow="1" bandRow="1">
                <a:tableStyleId>{93296810-A885-4BE3-A3E7-6D5BEEA58F35}</a:tableStyleId>
              </a:tblPr>
              <a:tblGrid>
                <a:gridCol w="353594">
                  <a:extLst>
                    <a:ext uri="{9D8B030D-6E8A-4147-A177-3AD203B41FA5}">
                      <a16:colId xmlns:a16="http://schemas.microsoft.com/office/drawing/2014/main" val="1884901537"/>
                    </a:ext>
                  </a:extLst>
                </a:gridCol>
                <a:gridCol w="697983">
                  <a:extLst>
                    <a:ext uri="{9D8B030D-6E8A-4147-A177-3AD203B41FA5}">
                      <a16:colId xmlns:a16="http://schemas.microsoft.com/office/drawing/2014/main" val="3228924103"/>
                    </a:ext>
                  </a:extLst>
                </a:gridCol>
                <a:gridCol w="1217062">
                  <a:extLst>
                    <a:ext uri="{9D8B030D-6E8A-4147-A177-3AD203B41FA5}">
                      <a16:colId xmlns:a16="http://schemas.microsoft.com/office/drawing/2014/main" val="103965036"/>
                    </a:ext>
                  </a:extLst>
                </a:gridCol>
                <a:gridCol w="4418801">
                  <a:extLst>
                    <a:ext uri="{9D8B030D-6E8A-4147-A177-3AD203B41FA5}">
                      <a16:colId xmlns:a16="http://schemas.microsoft.com/office/drawing/2014/main" val="2768844600"/>
                    </a:ext>
                  </a:extLst>
                </a:gridCol>
              </a:tblGrid>
              <a:tr h="257214">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57214">
                <a:tc gridSpan="3">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57214">
                <a:tc rowSpan="1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01117">
                <a:tc vMerge="1">
                  <a:txBody>
                    <a:bodyPr/>
                    <a:lstStyle/>
                    <a:p>
                      <a:endParaRPr kumimoji="1" lang="ja-JP" altLang="en-US"/>
                    </a:p>
                  </a:txBody>
                  <a:tcPr/>
                </a:tc>
                <a:tc gridSpan="2">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01117">
                <a:tc vMerge="1">
                  <a:txBody>
                    <a:bodyPr/>
                    <a:lstStyle/>
                    <a:p>
                      <a:endParaRPr kumimoji="1" lang="ja-JP" altLang="en-US"/>
                    </a:p>
                  </a:txBody>
                  <a:tcPr/>
                </a:tc>
                <a:tc gridSpan="2">
                  <a:txBody>
                    <a:bodyPr/>
                    <a:lstStyle/>
                    <a:p>
                      <a:pPr algn="ctr"/>
                      <a:r>
                        <a:rPr kumimoji="1" lang="ja-JP" altLang="en-US" sz="1200" dirty="0"/>
                        <a:t>利用するサブネットの代入順序</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「メニュー名：サブネット」から同一のオペレーションで登録されている所属したいレコードの”代入順序”を指定する。</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401117">
                <a:tc vMerge="1">
                  <a:txBody>
                    <a:bodyPr/>
                    <a:lstStyle/>
                    <a:p>
                      <a:endParaRPr kumimoji="1" lang="ja-JP" altLang="en-US"/>
                    </a:p>
                  </a:txBody>
                  <a:tcPr/>
                </a:tc>
                <a:tc gridSpan="2">
                  <a:txBody>
                    <a:bodyPr/>
                    <a:lstStyle/>
                    <a:p>
                      <a:pPr algn="ctr"/>
                      <a:r>
                        <a:rPr kumimoji="1" lang="ja-JP" altLang="en-US" sz="1200" dirty="0"/>
                        <a:t>サイズ</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ja-JP" sz="1200" dirty="0"/>
                        <a:t>仮想マシンに使用する必要があるSKU</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en-US" altLang="ja-JP" sz="1200" dirty="0"/>
                        <a:t>Standard_DS1_v2</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257214">
                <a:tc vMerge="1">
                  <a:txBody>
                    <a:bodyPr/>
                    <a:lstStyle/>
                    <a:p>
                      <a:endParaRPr kumimoji="1" lang="ja-JP" altLang="en-US"/>
                    </a:p>
                  </a:txBody>
                  <a:tcPr/>
                </a:tc>
                <a:tc gridSpan="2">
                  <a:txBody>
                    <a:bodyPr/>
                    <a:lstStyle/>
                    <a:p>
                      <a:pPr algn="ctr"/>
                      <a:r>
                        <a:rPr kumimoji="1" lang="ja-JP" altLang="en-US" sz="1200" dirty="0"/>
                        <a:t>管理者名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ローカル管理者のユーザー名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257214">
                <a:tc vMerge="1">
                  <a:txBody>
                    <a:bodyPr/>
                    <a:lstStyle/>
                    <a:p>
                      <a:endParaRPr kumimoji="1" lang="ja-JP" altLang="en-US"/>
                    </a:p>
                  </a:txBody>
                  <a:tcPr/>
                </a:tc>
                <a:tc gridSpan="2">
                  <a:txBody>
                    <a:bodyPr/>
                    <a:lstStyle/>
                    <a:p>
                      <a:pPr algn="ctr"/>
                      <a:r>
                        <a:rPr kumimoji="1" lang="en-US" altLang="ja-JP" sz="1200" dirty="0"/>
                        <a:t>SSH</a:t>
                      </a:r>
                      <a:r>
                        <a:rPr kumimoji="1" lang="ja-JP" altLang="en-US" sz="1200" dirty="0"/>
                        <a:t>ユーザ名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パブリックSSHキーを設定する必要があるユーザー名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257214">
                <a:tc vMerge="1">
                  <a:txBody>
                    <a:bodyPr/>
                    <a:lstStyle/>
                    <a:p>
                      <a:endParaRPr kumimoji="1" lang="ja-JP" altLang="en-US"/>
                    </a:p>
                  </a:txBody>
                  <a:tcPr/>
                </a:tc>
                <a:tc rowSpan="2">
                  <a:txBody>
                    <a:bodyPr/>
                    <a:lstStyle/>
                    <a:p>
                      <a:pPr algn="ctr"/>
                      <a:r>
                        <a:rPr kumimoji="1" lang="ja-JP" altLang="en-US" sz="1200" dirty="0"/>
                        <a:t>内部</a:t>
                      </a:r>
                      <a:r>
                        <a:rPr kumimoji="1" lang="en-US" altLang="ja-JP" sz="1200" dirty="0"/>
                        <a:t>OS</a:t>
                      </a:r>
                      <a:r>
                        <a:rPr kumimoji="1" lang="ja-JP" altLang="en-US" sz="1200" dirty="0"/>
                        <a:t>ディスク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内部OSディスク</a:t>
                      </a:r>
                      <a:r>
                        <a:rPr lang="ja-JP" altLang="en-US" sz="1200" dirty="0"/>
                        <a:t>の</a:t>
                      </a:r>
                      <a:r>
                        <a:rPr lang="ja-JP" altLang="ja-JP" sz="1200" dirty="0"/>
                        <a:t>キャッシュのタイプ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545021">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ストレージアカウントのタイプ</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ja-JP" altLang="ja-JP" sz="1200" dirty="0"/>
                        <a:t>Standard_LRS</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57214">
                <a:tc vMerge="1">
                  <a:txBody>
                    <a:bodyPr/>
                    <a:lstStyle/>
                    <a:p>
                      <a:endParaRPr kumimoji="1" lang="ja-JP" altLang="en-US"/>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仮想マシンイメージ</a:t>
                      </a:r>
                    </a:p>
                  </a:txBody>
                  <a:tcPr marT="72000" marB="7200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publisher</a:t>
                      </a:r>
                      <a:endParaRPr kumimoji="1" lang="ja-JP" altLang="en-US"/>
                    </a:p>
                  </a:txBody>
                  <a:tcPr marT="72000" marB="7200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仮想マシンイメージの発行元</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8760960"/>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offer</a:t>
                      </a:r>
                      <a:endParaRPr kumimoji="1" lang="ja-JP" altLang="en-US"/>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イメージのオファー</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3693176"/>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err="1"/>
                        <a:t>sku</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イメージのSKU</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version</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110569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EEBC5EC-BF10-4209-85D6-84B0CD923F9C}"/>
              </a:ext>
            </a:extLst>
          </p:cNvPr>
          <p:cNvPicPr>
            <a:picLocks noChangeAspect="1"/>
          </p:cNvPicPr>
          <p:nvPr/>
        </p:nvPicPr>
        <p:blipFill>
          <a:blip r:embed="rId2"/>
          <a:stretch>
            <a:fillRect/>
          </a:stretch>
        </p:blipFill>
        <p:spPr>
          <a:xfrm>
            <a:off x="260466" y="1585786"/>
            <a:ext cx="9009368" cy="4924552"/>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a:xfrm>
            <a:off x="239351" y="115200"/>
            <a:ext cx="11712000" cy="468000"/>
          </a:xfrm>
        </p:spPr>
        <p:txBody>
          <a:bodyPr>
            <a:normAutofit/>
          </a:bodyPr>
          <a:lstStyle/>
          <a:p>
            <a:r>
              <a:rPr lang="en-US" altLang="ja-JP" dirty="0"/>
              <a:t>3.2.4 Windows</a:t>
            </a:r>
            <a:r>
              <a:rPr lang="ja-JP" altLang="en-US" dirty="0"/>
              <a:t>マシンパラメータ登録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Windows</a:t>
            </a:r>
            <a:r>
              <a:rPr lang="ja-JP" altLang="en-US" kern="0" dirty="0"/>
              <a:t>マシン作成に必要なパラメータを入力していきます。</a:t>
            </a:r>
            <a:endParaRPr lang="en-US" altLang="ja-JP" kern="0" dirty="0"/>
          </a:p>
          <a:p>
            <a:pPr marL="180975" indent="0" defTabSz="914400">
              <a:buNone/>
            </a:pPr>
            <a:r>
              <a:rPr lang="ja-JP" altLang="en-US" kern="0" dirty="0"/>
              <a:t>「</a:t>
            </a:r>
            <a:r>
              <a:rPr lang="en-US" altLang="ja-JP" kern="0" dirty="0"/>
              <a:t>Windows</a:t>
            </a:r>
            <a:r>
              <a:rPr lang="ja-JP" altLang="en-US" kern="0" dirty="0"/>
              <a:t>マシン作成</a:t>
            </a:r>
            <a:r>
              <a:rPr lang="en-US" altLang="ja-JP" kern="0" dirty="0"/>
              <a:t>_Azure</a:t>
            </a:r>
            <a:r>
              <a:rPr lang="ja-JP" altLang="en-US" kern="0" dirty="0"/>
              <a:t>モデル」に必要なメニューが登録されています。</a:t>
            </a:r>
            <a:endParaRPr lang="en-US" altLang="ja-JP" kern="0" dirty="0"/>
          </a:p>
        </p:txBody>
      </p:sp>
      <p:sp>
        <p:nvSpPr>
          <p:cNvPr id="5" name="正方形/長方形 4"/>
          <p:cNvSpPr/>
          <p:nvPr/>
        </p:nvSpPr>
        <p:spPr bwMode="auto">
          <a:xfrm>
            <a:off x="6544290" y="5390549"/>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751409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49B175B-4991-4217-B123-95C50C8ACF01}"/>
              </a:ext>
            </a:extLst>
          </p:cNvPr>
          <p:cNvPicPr>
            <a:picLocks noChangeAspect="1"/>
          </p:cNvPicPr>
          <p:nvPr/>
        </p:nvPicPr>
        <p:blipFill>
          <a:blip r:embed="rId2"/>
          <a:stretch>
            <a:fillRect/>
          </a:stretch>
        </p:blipFill>
        <p:spPr>
          <a:xfrm>
            <a:off x="239349" y="1253445"/>
            <a:ext cx="11580697" cy="5019840"/>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3.2.4.1</a:t>
            </a:r>
            <a:r>
              <a:rPr kumimoji="1" lang="ja-JP" altLang="en-US" dirty="0"/>
              <a:t> 通信ルール設定</a:t>
            </a:r>
            <a:r>
              <a:rPr kumimoji="1" lang="en-US" altLang="ja-JP" dirty="0"/>
              <a:t>_Windows</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249263"/>
          </a:xfrm>
        </p:spPr>
        <p:txBody>
          <a:bodyPr/>
          <a:lstStyle/>
          <a:p>
            <a:r>
              <a:rPr lang="en-US" altLang="ja-JP" dirty="0"/>
              <a:t>Windows</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nvGraphicFramePr>
        <p:xfrm>
          <a:off x="5286375" y="1348105"/>
          <a:ext cx="6763061" cy="5019840"/>
        </p:xfrm>
        <a:graphic>
          <a:graphicData uri="http://schemas.openxmlformats.org/drawingml/2006/table">
            <a:tbl>
              <a:tblPr firstRow="1" bandRow="1">
                <a:tableStyleId>{93296810-A885-4BE3-A3E7-6D5BEEA58F35}</a:tableStyleId>
              </a:tblPr>
              <a:tblGrid>
                <a:gridCol w="365118">
                  <a:extLst>
                    <a:ext uri="{9D8B030D-6E8A-4147-A177-3AD203B41FA5}">
                      <a16:colId xmlns:a16="http://schemas.microsoft.com/office/drawing/2014/main" val="1884901537"/>
                    </a:ext>
                  </a:extLst>
                </a:gridCol>
                <a:gridCol w="1606868">
                  <a:extLst>
                    <a:ext uri="{9D8B030D-6E8A-4147-A177-3AD203B41FA5}">
                      <a16:colId xmlns:a16="http://schemas.microsoft.com/office/drawing/2014/main" val="3228924103"/>
                    </a:ext>
                  </a:extLst>
                </a:gridCol>
                <a:gridCol w="4791075">
                  <a:extLst>
                    <a:ext uri="{9D8B030D-6E8A-4147-A177-3AD203B41FA5}">
                      <a16:colId xmlns:a16="http://schemas.microsoft.com/office/drawing/2014/main" val="2768844600"/>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0">
                <a:tc rowSpan="10">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63632">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292150">
                <a:tc vMerge="1">
                  <a:txBody>
                    <a:bodyPr/>
                    <a:lstStyle/>
                    <a:p>
                      <a:endParaRPr kumimoji="1" lang="ja-JP" altLang="en-US"/>
                    </a:p>
                  </a:txBody>
                  <a:tcPr/>
                </a:tc>
                <a:tc>
                  <a:txBody>
                    <a:bodyPr/>
                    <a:lstStyle/>
                    <a:p>
                      <a:pPr algn="ctr"/>
                      <a:r>
                        <a:rPr kumimoji="1" lang="ja-JP" altLang="en-US" sz="1200" dirty="0"/>
                        <a:t>優先度</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通信ルールの優先度</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]100</a:t>
                      </a:r>
                      <a:r>
                        <a:rPr kumimoji="1" lang="ja-JP" altLang="en-US" sz="1200" dirty="0"/>
                        <a:t> </a:t>
                      </a:r>
                      <a:r>
                        <a:rPr kumimoji="1" lang="en-US" altLang="ja-JP" sz="1200" dirty="0"/>
                        <a:t>[</a:t>
                      </a:r>
                      <a:r>
                        <a:rPr kumimoji="1" lang="ja-JP" altLang="en-US" sz="1200" dirty="0"/>
                        <a:t>最大値</a:t>
                      </a:r>
                      <a:r>
                        <a:rPr kumimoji="1" lang="en-US" altLang="ja-JP" sz="1200" dirty="0"/>
                        <a:t>]4096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0">
                <a:tc vMerge="1">
                  <a:txBody>
                    <a:bodyPr/>
                    <a:lstStyle/>
                    <a:p>
                      <a:endParaRPr kumimoji="1" lang="ja-JP" altLang="en-US"/>
                    </a:p>
                  </a:txBody>
                  <a:tcPr/>
                </a:tc>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セキュリティの適用方向</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0">
                <a:tc vMerge="1">
                  <a:txBody>
                    <a:bodyPr/>
                    <a:lstStyle/>
                    <a:p>
                      <a:endParaRPr kumimoji="1" lang="ja-JP" altLang="en-US"/>
                    </a:p>
                  </a:txBody>
                  <a:tcPr/>
                </a:tc>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セキュリティの可否</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0">
                <a:tc vMerge="1">
                  <a:txBody>
                    <a:bodyPr/>
                    <a:lstStyle/>
                    <a:p>
                      <a:endParaRPr kumimoji="1" lang="ja-JP" altLang="en-US"/>
                    </a:p>
                  </a:txBody>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0">
                <a:tc vMerge="1">
                  <a:txBody>
                    <a:bodyPr/>
                    <a:lstStyle/>
                    <a:p>
                      <a:endParaRPr kumimoji="1" lang="ja-JP" altLang="en-US"/>
                    </a:p>
                  </a:txBody>
                  <a:tcPr/>
                </a:tc>
                <a:tc>
                  <a:txBody>
                    <a:bodyPr/>
                    <a:lstStyle/>
                    <a:p>
                      <a:pPr algn="ctr"/>
                      <a:r>
                        <a:rPr kumimoji="1" lang="ja-JP" altLang="en-US" sz="1200" dirty="0"/>
                        <a:t>送信元ポート範囲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送信元のポート番号（</a:t>
                      </a:r>
                      <a:r>
                        <a:rPr kumimoji="1" lang="en-US" altLang="ja-JP" sz="1200" dirty="0"/>
                        <a:t>0~65535</a:t>
                      </a:r>
                      <a:r>
                        <a:rPr kumimoji="1" lang="ja-JP" altLang="en-US" sz="1200" dirty="0"/>
                        <a:t>）</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0">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宛先のポート番号（</a:t>
                      </a:r>
                      <a:r>
                        <a:rPr kumimoji="1" lang="en-US" altLang="ja-JP" sz="1200" dirty="0"/>
                        <a:t>0~65535</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送信元アドレス範囲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833332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64C2D14-1064-40C5-BB34-40F525D5E7A5}"/>
              </a:ext>
            </a:extLst>
          </p:cNvPr>
          <p:cNvPicPr>
            <a:picLocks noChangeAspect="1"/>
          </p:cNvPicPr>
          <p:nvPr/>
        </p:nvPicPr>
        <p:blipFill>
          <a:blip r:embed="rId2"/>
          <a:stretch>
            <a:fillRect/>
          </a:stretch>
        </p:blipFill>
        <p:spPr>
          <a:xfrm>
            <a:off x="239349" y="1201183"/>
            <a:ext cx="11475499" cy="5197834"/>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3.2.4.2</a:t>
            </a:r>
            <a:r>
              <a:rPr kumimoji="1" lang="ja-JP" altLang="en-US" dirty="0"/>
              <a:t> 仮想マシン設定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778837"/>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nvGraphicFramePr>
        <p:xfrm>
          <a:off x="5359077" y="1201183"/>
          <a:ext cx="6687440" cy="5346720"/>
        </p:xfrm>
        <a:graphic>
          <a:graphicData uri="http://schemas.openxmlformats.org/drawingml/2006/table">
            <a:tbl>
              <a:tblPr firstRow="1" bandRow="1">
                <a:tableStyleId>{93296810-A885-4BE3-A3E7-6D5BEEA58F35}</a:tableStyleId>
              </a:tblPr>
              <a:tblGrid>
                <a:gridCol w="353594">
                  <a:extLst>
                    <a:ext uri="{9D8B030D-6E8A-4147-A177-3AD203B41FA5}">
                      <a16:colId xmlns:a16="http://schemas.microsoft.com/office/drawing/2014/main" val="1884901537"/>
                    </a:ext>
                  </a:extLst>
                </a:gridCol>
                <a:gridCol w="697983">
                  <a:extLst>
                    <a:ext uri="{9D8B030D-6E8A-4147-A177-3AD203B41FA5}">
                      <a16:colId xmlns:a16="http://schemas.microsoft.com/office/drawing/2014/main" val="3228924103"/>
                    </a:ext>
                  </a:extLst>
                </a:gridCol>
                <a:gridCol w="1217062">
                  <a:extLst>
                    <a:ext uri="{9D8B030D-6E8A-4147-A177-3AD203B41FA5}">
                      <a16:colId xmlns:a16="http://schemas.microsoft.com/office/drawing/2014/main" val="103965036"/>
                    </a:ext>
                  </a:extLst>
                </a:gridCol>
                <a:gridCol w="4418801">
                  <a:extLst>
                    <a:ext uri="{9D8B030D-6E8A-4147-A177-3AD203B41FA5}">
                      <a16:colId xmlns:a16="http://schemas.microsoft.com/office/drawing/2014/main" val="2768844600"/>
                    </a:ext>
                  </a:extLst>
                </a:gridCol>
              </a:tblGrid>
              <a:tr h="257214">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57214">
                <a:tc gridSpan="3">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57214">
                <a:tc rowSpan="1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01117">
                <a:tc vMerge="1">
                  <a:txBody>
                    <a:bodyPr/>
                    <a:lstStyle/>
                    <a:p>
                      <a:endParaRPr kumimoji="1" lang="ja-JP" altLang="en-US"/>
                    </a:p>
                  </a:txBody>
                  <a:tcPr/>
                </a:tc>
                <a:tc gridSpan="2">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01117">
                <a:tc vMerge="1">
                  <a:txBody>
                    <a:bodyPr/>
                    <a:lstStyle/>
                    <a:p>
                      <a:endParaRPr kumimoji="1" lang="ja-JP" altLang="en-US"/>
                    </a:p>
                  </a:txBody>
                  <a:tcPr/>
                </a:tc>
                <a:tc gridSpan="2">
                  <a:txBody>
                    <a:bodyPr/>
                    <a:lstStyle/>
                    <a:p>
                      <a:pPr algn="ctr"/>
                      <a:r>
                        <a:rPr kumimoji="1" lang="ja-JP" altLang="en-US" sz="1200" dirty="0"/>
                        <a:t>利用するサブネットの代入順序</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「メニュー名：サブネット」から同一のオペレーションで登録されている所属したいレコードの”代入順序”を指定する。</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401117">
                <a:tc vMerge="1">
                  <a:txBody>
                    <a:bodyPr/>
                    <a:lstStyle/>
                    <a:p>
                      <a:endParaRPr kumimoji="1" lang="ja-JP" altLang="en-US"/>
                    </a:p>
                  </a:txBody>
                  <a:tcPr/>
                </a:tc>
                <a:tc gridSpan="2">
                  <a:txBody>
                    <a:bodyPr/>
                    <a:lstStyle/>
                    <a:p>
                      <a:pPr algn="ctr"/>
                      <a:r>
                        <a:rPr kumimoji="1" lang="ja-JP" altLang="en-US" sz="1200" dirty="0"/>
                        <a:t>サイズ</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ja-JP" sz="1200" dirty="0"/>
                        <a:t>仮想マシンに使用する必要があるSKU</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en-US" altLang="ja-JP" sz="1200" dirty="0"/>
                        <a:t>Standard_DS1_v2</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257214">
                <a:tc vMerge="1">
                  <a:txBody>
                    <a:bodyPr/>
                    <a:lstStyle/>
                    <a:p>
                      <a:endParaRPr kumimoji="1" lang="ja-JP" altLang="en-US"/>
                    </a:p>
                  </a:txBody>
                  <a:tcPr/>
                </a:tc>
                <a:tc gridSpan="2">
                  <a:txBody>
                    <a:bodyPr/>
                    <a:lstStyle/>
                    <a:p>
                      <a:pPr algn="ctr"/>
                      <a:r>
                        <a:rPr kumimoji="1" lang="ja-JP" altLang="en-US" sz="1200" dirty="0"/>
                        <a:t>管理者名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ローカル管理者のユーザー名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257214">
                <a:tc vMerge="1">
                  <a:txBody>
                    <a:bodyPr/>
                    <a:lstStyle/>
                    <a:p>
                      <a:endParaRPr kumimoji="1" lang="ja-JP" altLang="en-US"/>
                    </a:p>
                  </a:txBody>
                  <a:tcPr/>
                </a:tc>
                <a:tc gridSpan="2">
                  <a:txBody>
                    <a:bodyPr/>
                    <a:lstStyle/>
                    <a:p>
                      <a:pPr algn="ctr"/>
                      <a:r>
                        <a:rPr kumimoji="1" lang="en-US" altLang="ja-JP" sz="1200" dirty="0"/>
                        <a:t>SSH</a:t>
                      </a:r>
                      <a:r>
                        <a:rPr kumimoji="1" lang="ja-JP" altLang="en-US" sz="1200" dirty="0"/>
                        <a:t>ユーザ名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パブリックSSHキーを設定する必要があるユーザー名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257214">
                <a:tc vMerge="1">
                  <a:txBody>
                    <a:bodyPr/>
                    <a:lstStyle/>
                    <a:p>
                      <a:endParaRPr kumimoji="1" lang="ja-JP" altLang="en-US"/>
                    </a:p>
                  </a:txBody>
                  <a:tcPr/>
                </a:tc>
                <a:tc rowSpan="2">
                  <a:txBody>
                    <a:bodyPr/>
                    <a:lstStyle/>
                    <a:p>
                      <a:pPr algn="ctr"/>
                      <a:r>
                        <a:rPr kumimoji="1" lang="ja-JP" altLang="en-US" sz="1200" dirty="0"/>
                        <a:t>内部</a:t>
                      </a:r>
                      <a:r>
                        <a:rPr kumimoji="1" lang="en-US" altLang="ja-JP" sz="1200" dirty="0"/>
                        <a:t>OS</a:t>
                      </a:r>
                      <a:r>
                        <a:rPr kumimoji="1" lang="ja-JP" altLang="en-US" sz="1200" dirty="0"/>
                        <a:t>ディスク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内部OSディスク</a:t>
                      </a:r>
                      <a:r>
                        <a:rPr lang="ja-JP" altLang="en-US" sz="1200" dirty="0"/>
                        <a:t>の</a:t>
                      </a:r>
                      <a:r>
                        <a:rPr lang="ja-JP" altLang="ja-JP" sz="1200" dirty="0"/>
                        <a:t>キャッシュのタイプ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545021">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ストレージアカウントのタイプ</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ja-JP" altLang="ja-JP" sz="1200" dirty="0"/>
                        <a:t>Standard_LRS</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57214">
                <a:tc vMerge="1">
                  <a:txBody>
                    <a:bodyPr/>
                    <a:lstStyle/>
                    <a:p>
                      <a:endParaRPr kumimoji="1" lang="ja-JP" altLang="en-US"/>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仮想マシンイメージ</a:t>
                      </a:r>
                    </a:p>
                  </a:txBody>
                  <a:tcPr marT="72000" marB="7200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publisher</a:t>
                      </a:r>
                      <a:endParaRPr kumimoji="1" lang="ja-JP" altLang="en-US"/>
                    </a:p>
                  </a:txBody>
                  <a:tcPr marT="72000" marB="7200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仮想マシンイメージの発行元</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8760960"/>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offer</a:t>
                      </a:r>
                      <a:endParaRPr kumimoji="1" lang="ja-JP" altLang="en-US"/>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イメージのオファー</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3693176"/>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err="1"/>
                        <a:t>sku</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イメージのSKU</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version</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2797410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normAutofit/>
          </a:bodyPr>
          <a:lstStyle/>
          <a:p>
            <a:r>
              <a:rPr kumimoji="1" lang="en-US" altLang="ja-JP" dirty="0"/>
              <a:t>3.2.5</a:t>
            </a:r>
            <a:r>
              <a:rPr kumimoji="1" lang="ja-JP" altLang="en-US" dirty="0"/>
              <a:t> 仮想マシン設定</a:t>
            </a:r>
            <a:r>
              <a:rPr lang="ja-JP" altLang="en-US" dirty="0"/>
              <a:t>に利用できる値について</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1786192"/>
            <a:ext cx="11837686" cy="1249263"/>
          </a:xfrm>
        </p:spPr>
        <p:txBody>
          <a:bodyPr>
            <a:normAutofit/>
          </a:bodyPr>
          <a:lstStyle/>
          <a:p>
            <a:r>
              <a:rPr kumimoji="1" lang="ja-JP" altLang="en-US" sz="2000" dirty="0"/>
              <a:t>内部</a:t>
            </a:r>
            <a:r>
              <a:rPr kumimoji="1" lang="en-US" altLang="ja-JP" sz="2000" dirty="0"/>
              <a:t>OS</a:t>
            </a:r>
            <a:r>
              <a:rPr kumimoji="1" lang="ja-JP" altLang="en-US" sz="2000" dirty="0"/>
              <a:t>ディスクで</a:t>
            </a:r>
            <a:r>
              <a:rPr lang="ja-JP" altLang="en-US" dirty="0"/>
              <a:t>利用可能な値</a:t>
            </a:r>
            <a:endParaRPr lang="en-US" altLang="ja-JP" dirty="0"/>
          </a:p>
          <a:p>
            <a:pPr marL="0" indent="0">
              <a:buNone/>
            </a:pPr>
            <a:r>
              <a:rPr lang="ja-JP" altLang="en-US" dirty="0"/>
              <a:t>参考</a:t>
            </a:r>
            <a:r>
              <a:rPr lang="en-US" altLang="ja-JP" dirty="0"/>
              <a:t>URL</a:t>
            </a:r>
            <a:r>
              <a:rPr lang="ja-JP" altLang="en-US" dirty="0"/>
              <a:t>：</a:t>
            </a:r>
            <a:r>
              <a:rPr lang="en-US" altLang="ja-JP" sz="1600" dirty="0"/>
              <a:t>https://registry.terraform.io/providers/hashicorp/azurerm/latest/docs/resources/linux_virtual_machine</a:t>
            </a:r>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3679657779"/>
              </p:ext>
            </p:extLst>
          </p:nvPr>
        </p:nvGraphicFramePr>
        <p:xfrm>
          <a:off x="3377176" y="3035455"/>
          <a:ext cx="4530728" cy="2941920"/>
        </p:xfrm>
        <a:graphic>
          <a:graphicData uri="http://schemas.openxmlformats.org/drawingml/2006/table">
            <a:tbl>
              <a:tblPr firstRow="1" bandRow="1">
                <a:tableStyleId>{93296810-A885-4BE3-A3E7-6D5BEEA58F35}</a:tableStyleId>
              </a:tblPr>
              <a:tblGrid>
                <a:gridCol w="1880362">
                  <a:extLst>
                    <a:ext uri="{9D8B030D-6E8A-4147-A177-3AD203B41FA5}">
                      <a16:colId xmlns:a16="http://schemas.microsoft.com/office/drawing/2014/main" val="103965036"/>
                    </a:ext>
                  </a:extLst>
                </a:gridCol>
                <a:gridCol w="2650366">
                  <a:extLst>
                    <a:ext uri="{9D8B030D-6E8A-4147-A177-3AD203B41FA5}">
                      <a16:colId xmlns:a16="http://schemas.microsoft.com/office/drawing/2014/main" val="2768844600"/>
                    </a:ext>
                  </a:extLst>
                </a:gridCol>
              </a:tblGrid>
              <a:tr h="209287">
                <a:tc>
                  <a:txBody>
                    <a:bodyPr/>
                    <a:lstStyle/>
                    <a:p>
                      <a:pPr algn="ctr"/>
                      <a:r>
                        <a:rPr kumimoji="1" lang="ja-JP" altLang="en-US" sz="12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利用可能値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16181">
                <a:tc rowSpan="3">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None</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21618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ReadOnly</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3457619"/>
                  </a:ext>
                </a:extLst>
              </a:tr>
              <a:tr h="21618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ReadWrite</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9991939"/>
                  </a:ext>
                </a:extLst>
              </a:tr>
              <a:tr h="293736">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StandardSSD_LRS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0929669"/>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Premium_LRS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735869"/>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StandardSSD_ZRS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5647901"/>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Premium_ZRS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0521789"/>
                  </a:ext>
                </a:extLst>
              </a:tr>
            </a:tbl>
          </a:graphicData>
        </a:graphic>
      </p:graphicFrame>
      <p:sp>
        <p:nvSpPr>
          <p:cNvPr id="6" name="コンテンツ プレースホルダー 2">
            <a:extLst>
              <a:ext uri="{FF2B5EF4-FFF2-40B4-BE49-F238E27FC236}">
                <a16:creationId xmlns:a16="http://schemas.microsoft.com/office/drawing/2014/main" id="{578A9A11-418D-4835-A497-F1F4AE36C0EF}"/>
              </a:ext>
            </a:extLst>
          </p:cNvPr>
          <p:cNvSpPr txBox="1">
            <a:spLocks/>
          </p:cNvSpPr>
          <p:nvPr/>
        </p:nvSpPr>
        <p:spPr bwMode="gray">
          <a:xfrm>
            <a:off x="238050" y="756837"/>
            <a:ext cx="11713301" cy="1249263"/>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サイズで利用可能な値</a:t>
            </a:r>
          </a:p>
          <a:p>
            <a:pPr marL="0" indent="0" defTabSz="914400">
              <a:buFont typeface="Arial" panose="020B0604020202020204" pitchFamily="34" charset="0"/>
              <a:buNone/>
            </a:pPr>
            <a:r>
              <a:rPr lang="ja-JP" altLang="en-US" kern="0" dirty="0"/>
              <a:t>参考</a:t>
            </a:r>
            <a:r>
              <a:rPr lang="en-US" altLang="ja-JP" kern="0" dirty="0" err="1"/>
              <a:t>URL</a:t>
            </a:r>
            <a:r>
              <a:rPr lang="en-US" kern="0" dirty="0" err="1"/>
              <a:t>：</a:t>
            </a:r>
            <a:r>
              <a:rPr lang="en-US" altLang="ja-JP" kern="0" dirty="0" err="1"/>
              <a:t>https</a:t>
            </a:r>
            <a:r>
              <a:rPr lang="en-US" altLang="ja-JP" kern="0" dirty="0"/>
              <a:t>://docs.microsoft.com/ja-</a:t>
            </a:r>
            <a:r>
              <a:rPr lang="en-US" altLang="ja-JP" kern="0" dirty="0" err="1"/>
              <a:t>jp</a:t>
            </a:r>
            <a:r>
              <a:rPr lang="en-US" altLang="ja-JP" kern="0" dirty="0"/>
              <a:t>/azure/virtual-machines/sizes</a:t>
            </a:r>
          </a:p>
        </p:txBody>
      </p:sp>
    </p:spTree>
    <p:extLst>
      <p:ext uri="{BB962C8B-B14F-4D97-AF65-F5344CB8AC3E}">
        <p14:creationId xmlns:p14="http://schemas.microsoft.com/office/powerpoint/2010/main" val="707804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C323C1A2-5892-460F-816D-1458D324534B}"/>
              </a:ext>
            </a:extLst>
          </p:cNvPr>
          <p:cNvPicPr>
            <a:picLocks noChangeAspect="1"/>
          </p:cNvPicPr>
          <p:nvPr/>
        </p:nvPicPr>
        <p:blipFill>
          <a:blip r:embed="rId2"/>
          <a:stretch>
            <a:fillRect/>
          </a:stretch>
        </p:blipFill>
        <p:spPr>
          <a:xfrm>
            <a:off x="1595351" y="4701566"/>
            <a:ext cx="10211880" cy="1751621"/>
          </a:xfrm>
          <a:prstGeom prst="rect">
            <a:avLst/>
          </a:prstGeom>
        </p:spPr>
      </p:pic>
      <p:pic>
        <p:nvPicPr>
          <p:cNvPr id="5" name="図 4">
            <a:extLst>
              <a:ext uri="{FF2B5EF4-FFF2-40B4-BE49-F238E27FC236}">
                <a16:creationId xmlns:a16="http://schemas.microsoft.com/office/drawing/2014/main" id="{793DB494-9C71-4B5A-A7E0-B82E155A1139}"/>
              </a:ext>
            </a:extLst>
          </p:cNvPr>
          <p:cNvPicPr>
            <a:picLocks noChangeAspect="1"/>
          </p:cNvPicPr>
          <p:nvPr/>
        </p:nvPicPr>
        <p:blipFill>
          <a:blip r:embed="rId3"/>
          <a:stretch>
            <a:fillRect/>
          </a:stretch>
        </p:blipFill>
        <p:spPr>
          <a:xfrm>
            <a:off x="239349" y="2468196"/>
            <a:ext cx="9000000" cy="2025500"/>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3.2.6</a:t>
            </a:r>
            <a:r>
              <a:rPr kumimoji="1" lang="ja-JP" altLang="en-US" dirty="0"/>
              <a:t> </a:t>
            </a:r>
            <a:r>
              <a:rPr kumimoji="1" lang="en-US" altLang="ja-JP" dirty="0"/>
              <a:t>Conductor</a:t>
            </a:r>
            <a:r>
              <a:rPr kumimoji="1" lang="ja-JP" altLang="en-US" dirty="0"/>
              <a:t>実行</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ja-JP" altLang="en-US" dirty="0"/>
              <a:t>登録したオペレーションと</a:t>
            </a:r>
            <a:r>
              <a:rPr lang="en-US" altLang="ja-JP" dirty="0"/>
              <a:t>Conductor</a:t>
            </a:r>
            <a:r>
              <a:rPr lang="ja-JP" altLang="en-US" dirty="0"/>
              <a:t>を組み合わせて</a:t>
            </a:r>
            <a:r>
              <a:rPr lang="en-US" altLang="ja-JP" dirty="0"/>
              <a:t>Conductor</a:t>
            </a:r>
            <a:r>
              <a:rPr lang="ja-JP" altLang="en-US" dirty="0"/>
              <a:t>を実行します。</a:t>
            </a:r>
            <a:endParaRPr lang="en-US" altLang="ja-JP" dirty="0"/>
          </a:p>
          <a:p>
            <a:pPr marL="179705" indent="-179705"/>
            <a:endParaRPr lang="en-US" altLang="ja-JP" dirty="0"/>
          </a:p>
          <a:p>
            <a:pPr marL="179705" indent="-179705"/>
            <a:r>
              <a:rPr lang="ja-JP" altLang="en-US" dirty="0">
                <a:ea typeface="+mn-lt"/>
                <a:cs typeface="+mn-lt"/>
              </a:rPr>
              <a:t>詳細</a:t>
            </a:r>
            <a:r>
              <a:rPr lang="ja-JP" dirty="0">
                <a:ea typeface="+mn-lt"/>
                <a:cs typeface="+mn-lt"/>
              </a:rPr>
              <a:t>は下記のコミュニティサイトの利用手順マニュアルをご確認ください。</a:t>
            </a:r>
          </a:p>
          <a:p>
            <a:pPr marL="359705" lvl="1" indent="-179705"/>
            <a:r>
              <a:rPr lang="en-US" altLang="ja-JP" dirty="0">
                <a:hlinkClick r:id="rId4"/>
              </a:rPr>
              <a:t>Exastro-ITA_</a:t>
            </a:r>
            <a:r>
              <a:rPr lang="ja-JP" altLang="en-US" dirty="0">
                <a:hlinkClick r:id="rId4"/>
              </a:rPr>
              <a:t>利用手順マニュアル</a:t>
            </a:r>
            <a:r>
              <a:rPr lang="en-US" altLang="ja-JP" dirty="0">
                <a:hlinkClick r:id="rId4"/>
              </a:rPr>
              <a:t>_Conductor.pdf (exastro-suite.github.io)</a:t>
            </a:r>
            <a:endParaRPr lang="ja-JP" altLang="en-US" dirty="0"/>
          </a:p>
        </p:txBody>
      </p:sp>
      <p:sp>
        <p:nvSpPr>
          <p:cNvPr id="6" name="正方形/長方形 5">
            <a:extLst>
              <a:ext uri="{FF2B5EF4-FFF2-40B4-BE49-F238E27FC236}">
                <a16:creationId xmlns:a16="http://schemas.microsoft.com/office/drawing/2014/main" id="{4C389975-DD43-4FBE-9881-22A5A90B9E20}"/>
              </a:ext>
            </a:extLst>
          </p:cNvPr>
          <p:cNvSpPr/>
          <p:nvPr/>
        </p:nvSpPr>
        <p:spPr bwMode="auto">
          <a:xfrm>
            <a:off x="440923" y="3769664"/>
            <a:ext cx="8714652" cy="327774"/>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正方形/長方形 6">
            <a:extLst>
              <a:ext uri="{FF2B5EF4-FFF2-40B4-BE49-F238E27FC236}">
                <a16:creationId xmlns:a16="http://schemas.microsoft.com/office/drawing/2014/main" id="{A0DA5152-D19A-45EC-B292-65FC76BF4D48}"/>
              </a:ext>
            </a:extLst>
          </p:cNvPr>
          <p:cNvSpPr/>
          <p:nvPr/>
        </p:nvSpPr>
        <p:spPr bwMode="auto">
          <a:xfrm>
            <a:off x="1776960" y="5891514"/>
            <a:ext cx="9670401" cy="25832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974221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7C5D1BD-4B92-40CD-BCC9-82C3F6C1E842}"/>
              </a:ext>
            </a:extLst>
          </p:cNvPr>
          <p:cNvPicPr>
            <a:picLocks noChangeAspect="1"/>
          </p:cNvPicPr>
          <p:nvPr/>
        </p:nvPicPr>
        <p:blipFill rotWithShape="1">
          <a:blip r:embed="rId2"/>
          <a:srcRect b="46139"/>
          <a:stretch/>
        </p:blipFill>
        <p:spPr>
          <a:xfrm>
            <a:off x="320675" y="1331837"/>
            <a:ext cx="11726658" cy="3067554"/>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dirty="0"/>
              <a:t>3.3</a:t>
            </a:r>
            <a:r>
              <a:rPr kumimoji="1" lang="ja-JP" altLang="en-US" dirty="0"/>
              <a:t> 実行結果の確認（</a:t>
            </a:r>
            <a:r>
              <a:rPr kumimoji="1" lang="en-US" altLang="ja-JP" dirty="0"/>
              <a:t>1/2</a:t>
            </a:r>
            <a:r>
              <a:rPr kumimoji="1" lang="ja-JP" altLang="en-US" dirty="0"/>
              <a:t>）</a:t>
            </a:r>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ja-JP" altLang="en-US" dirty="0"/>
              <a:t>まず</a:t>
            </a:r>
            <a:r>
              <a:rPr kumimoji="1" lang="en-US" altLang="ja-JP" dirty="0"/>
              <a:t>Conductor</a:t>
            </a:r>
            <a:r>
              <a:rPr kumimoji="1" lang="ja-JP" altLang="en-US" dirty="0"/>
              <a:t>実行画面で正しく終了したことを確認します。</a:t>
            </a:r>
            <a:endParaRPr kumimoji="1" lang="en-US" altLang="ja-JP" dirty="0"/>
          </a:p>
        </p:txBody>
      </p:sp>
      <p:sp>
        <p:nvSpPr>
          <p:cNvPr id="9" name="正方形/長方形 8"/>
          <p:cNvSpPr/>
          <p:nvPr/>
        </p:nvSpPr>
        <p:spPr bwMode="auto">
          <a:xfrm>
            <a:off x="10277475" y="2279649"/>
            <a:ext cx="1769858" cy="311727"/>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4" name="グループ化 13">
            <a:extLst>
              <a:ext uri="{FF2B5EF4-FFF2-40B4-BE49-F238E27FC236}">
                <a16:creationId xmlns:a16="http://schemas.microsoft.com/office/drawing/2014/main" id="{EBB5207F-A1E8-462D-98F2-A39683F04BD0}"/>
              </a:ext>
            </a:extLst>
          </p:cNvPr>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6" name="フリーフォーム 9">
              <a:extLst>
                <a:ext uri="{FF2B5EF4-FFF2-40B4-BE49-F238E27FC236}">
                  <a16:creationId xmlns:a16="http://schemas.microsoft.com/office/drawing/2014/main" id="{AED7B783-E008-420C-8FED-C091518B3757}"/>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7" name="テキスト ボックス 16">
              <a:extLst>
                <a:ext uri="{FF2B5EF4-FFF2-40B4-BE49-F238E27FC236}">
                  <a16:creationId xmlns:a16="http://schemas.microsoft.com/office/drawing/2014/main" id="{CD9C95D1-97F4-41E1-8DE9-0B98EFE0F578}"/>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8" name="テキスト ボックス 17">
            <a:extLst>
              <a:ext uri="{FF2B5EF4-FFF2-40B4-BE49-F238E27FC236}">
                <a16:creationId xmlns:a16="http://schemas.microsoft.com/office/drawing/2014/main" id="{BFFAA03D-6E8E-4076-B276-F9075D9BC4A4}"/>
              </a:ext>
            </a:extLst>
          </p:cNvPr>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a:t>
            </a:r>
            <a:r>
              <a:rPr lang="en-US" altLang="ja-JP" dirty="0"/>
              <a:t>Status:</a:t>
            </a:r>
            <a:r>
              <a:rPr lang="ja-JP" altLang="en-US" dirty="0"/>
              <a:t>正常終了」となっていることを確認</a:t>
            </a:r>
            <a:endParaRPr lang="en-US" altLang="ja-JP" dirty="0"/>
          </a:p>
          <a:p>
            <a:r>
              <a:rPr lang="ja-JP" altLang="en-US" dirty="0"/>
              <a:t>それ以外の場合は途中で失敗しているので、</a:t>
            </a:r>
            <a:r>
              <a:rPr lang="en-US" altLang="ja-JP" dirty="0"/>
              <a:t>Movement</a:t>
            </a:r>
            <a:r>
              <a:rPr lang="ja-JP" altLang="en-US" dirty="0"/>
              <a:t>をクリックして詳細を確認してください。</a:t>
            </a:r>
          </a:p>
        </p:txBody>
      </p:sp>
    </p:spTree>
    <p:extLst>
      <p:ext uri="{BB962C8B-B14F-4D97-AF65-F5344CB8AC3E}">
        <p14:creationId xmlns:p14="http://schemas.microsoft.com/office/powerpoint/2010/main" val="3467385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99B3B7AC-61BA-41D4-B4C3-10374AC4C202}"/>
              </a:ext>
            </a:extLst>
          </p:cNvPr>
          <p:cNvPicPr>
            <a:picLocks noChangeAspect="1"/>
          </p:cNvPicPr>
          <p:nvPr/>
        </p:nvPicPr>
        <p:blipFill>
          <a:blip r:embed="rId2"/>
          <a:stretch>
            <a:fillRect/>
          </a:stretch>
        </p:blipFill>
        <p:spPr>
          <a:xfrm>
            <a:off x="382790" y="1289084"/>
            <a:ext cx="8382155" cy="4170174"/>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lang="en-US" altLang="ja-JP" dirty="0"/>
              <a:t>3.3</a:t>
            </a:r>
            <a:r>
              <a:rPr lang="ja-JP" altLang="en-US" dirty="0"/>
              <a:t> </a:t>
            </a:r>
            <a:r>
              <a:rPr kumimoji="1" lang="ja-JP" altLang="en-US" dirty="0"/>
              <a:t>実行結果の</a:t>
            </a:r>
            <a:r>
              <a:rPr lang="ja-JP" altLang="en-US" dirty="0"/>
              <a:t>確認（</a:t>
            </a:r>
            <a:r>
              <a:rPr lang="en-US" altLang="ja-JP" dirty="0"/>
              <a:t>2/2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lang="ja-JP" altLang="en-US" dirty="0"/>
              <a:t>次に</a:t>
            </a:r>
            <a:r>
              <a:rPr lang="en-US" altLang="ja-JP" dirty="0" err="1"/>
              <a:t>AzurePotal</a:t>
            </a:r>
            <a:r>
              <a:rPr lang="ja-JP" altLang="en-US" dirty="0"/>
              <a:t>から想定した通りに設定されていることを確認します。</a:t>
            </a:r>
            <a:endParaRPr lang="en-US" altLang="ja-JP" dirty="0"/>
          </a:p>
          <a:p>
            <a:pPr marL="0" indent="0">
              <a:buNone/>
            </a:pPr>
            <a:endParaRPr kumimoji="1" lang="en-US" altLang="ja-JP" dirty="0"/>
          </a:p>
          <a:p>
            <a:pPr marL="0" indent="0">
              <a:buNone/>
            </a:pPr>
            <a:endParaRPr kumimoji="1" lang="en-US" altLang="ja-JP" dirty="0"/>
          </a:p>
        </p:txBody>
      </p:sp>
      <p:grpSp>
        <p:nvGrpSpPr>
          <p:cNvPr id="9" name="グループ化 8"/>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仮想マシンの設定が</a:t>
            </a:r>
            <a:r>
              <a:rPr lang="en-US" altLang="ja-JP" dirty="0"/>
              <a:t>ITA</a:t>
            </a:r>
            <a:r>
              <a:rPr lang="ja-JP" altLang="en-US" dirty="0" err="1"/>
              <a:t>に登</a:t>
            </a:r>
            <a:r>
              <a:rPr lang="ja-JP" altLang="en-US" dirty="0"/>
              <a:t>録した通りとなっていることを確認</a:t>
            </a:r>
            <a:endParaRPr lang="en-US" altLang="ja-JP" dirty="0"/>
          </a:p>
          <a:p>
            <a:r>
              <a:rPr lang="ja-JP" altLang="en-US" dirty="0"/>
              <a:t>なっていない場合、パラメータシートを確認して設定誤りなどがないか確認してください。</a:t>
            </a:r>
            <a:endParaRPr kumimoji="1" lang="ja-JP" altLang="en-US" dirty="0"/>
          </a:p>
        </p:txBody>
      </p:sp>
      <p:sp>
        <p:nvSpPr>
          <p:cNvPr id="16" name="正方形/長方形 15"/>
          <p:cNvSpPr/>
          <p:nvPr/>
        </p:nvSpPr>
        <p:spPr bwMode="auto">
          <a:xfrm>
            <a:off x="5861351" y="2263825"/>
            <a:ext cx="4680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 name="正方形/長方形 17"/>
          <p:cNvSpPr/>
          <p:nvPr/>
        </p:nvSpPr>
        <p:spPr bwMode="auto">
          <a:xfrm>
            <a:off x="382790" y="1299415"/>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正方形/長方形 18"/>
          <p:cNvSpPr/>
          <p:nvPr/>
        </p:nvSpPr>
        <p:spPr bwMode="auto">
          <a:xfrm>
            <a:off x="2127667" y="3788950"/>
            <a:ext cx="2655137" cy="1670308"/>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295925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39184" y="3045073"/>
            <a:ext cx="11712000" cy="467239"/>
          </a:xfrm>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370684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1.1 </a:t>
            </a:r>
            <a:r>
              <a:rPr lang="ja-JP" altLang="en-US" dirty="0"/>
              <a:t>はじめに</a:t>
            </a:r>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defTabSz="895350"/>
            <a:r>
              <a:rPr lang="ja-JP" altLang="en-US" dirty="0"/>
              <a:t>このドキュメントは、</a:t>
            </a:r>
            <a:r>
              <a:rPr lang="en-US" altLang="ja-JP" dirty="0"/>
              <a:t>Azure</a:t>
            </a:r>
            <a:r>
              <a:rPr lang="ja-JP" altLang="en-US" dirty="0"/>
              <a:t>モデルを</a:t>
            </a:r>
            <a:r>
              <a:rPr lang="en-US" altLang="ja-JP" dirty="0"/>
              <a:t>ITA</a:t>
            </a:r>
            <a:r>
              <a:rPr lang="ja-JP" altLang="en-US" dirty="0"/>
              <a:t>にインポートして実行するまでの手順を記載しています。</a:t>
            </a:r>
            <a:r>
              <a:rPr lang="en-US" altLang="ja-JP" dirty="0"/>
              <a:t>Azure</a:t>
            </a:r>
            <a:r>
              <a:rPr lang="ja-JP" altLang="en-US" dirty="0"/>
              <a:t>モデルを使って何が出来るか知りたい方は、コミュニティサイトの 「</a:t>
            </a:r>
            <a:r>
              <a:rPr lang="en-US" altLang="ja-JP" dirty="0"/>
              <a:t>Azure</a:t>
            </a:r>
            <a:r>
              <a:rPr lang="ja-JP" altLang="en-US" dirty="0"/>
              <a:t>モデル概要」 をご参照ください。</a:t>
            </a:r>
            <a:endParaRPr lang="en-US" altLang="ja-JP" dirty="0"/>
          </a:p>
          <a:p>
            <a:pPr marL="179705" indent="-179705"/>
            <a:endParaRPr lang="en-US" altLang="ja-JP" dirty="0"/>
          </a:p>
        </p:txBody>
      </p:sp>
      <p:pic>
        <p:nvPicPr>
          <p:cNvPr id="6" name="図 5" descr="グラフィカル ユーザー インターフェイス&#10;&#10;自動的に生成された説明">
            <a:extLst>
              <a:ext uri="{FF2B5EF4-FFF2-40B4-BE49-F238E27FC236}">
                <a16:creationId xmlns:a16="http://schemas.microsoft.com/office/drawing/2014/main" id="{256F718E-FF59-4975-BAD4-5DF98C47D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 y="1798384"/>
            <a:ext cx="9672320" cy="4654804"/>
          </a:xfrm>
          <a:prstGeom prst="rect">
            <a:avLst/>
          </a:prstGeom>
        </p:spPr>
      </p:pic>
    </p:spTree>
    <p:extLst>
      <p:ext uri="{BB962C8B-B14F-4D97-AF65-F5344CB8AC3E}">
        <p14:creationId xmlns:p14="http://schemas.microsoft.com/office/powerpoint/2010/main" val="112885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 </a:t>
            </a:r>
            <a:r>
              <a:rPr lang="ja-JP" altLang="en-US" dirty="0"/>
              <a:t>連携サービスとの動作確認</a:t>
            </a:r>
            <a:endParaRPr kumimoji="1" lang="ja-JP" altLang="en-US" dirty="0"/>
          </a:p>
        </p:txBody>
      </p:sp>
      <p:sp>
        <p:nvSpPr>
          <p:cNvPr id="3" name="コンテンツ プレースホルダー 2"/>
          <p:cNvSpPr>
            <a:spLocks noGrp="1"/>
          </p:cNvSpPr>
          <p:nvPr>
            <p:ph sz="quarter" idx="10"/>
          </p:nvPr>
        </p:nvSpPr>
        <p:spPr/>
        <p:txBody>
          <a:bodyPr vert="horz" lIns="91440" tIns="45720" rIns="91440" bIns="45720" rtlCol="0" anchor="t">
            <a:normAutofit/>
          </a:bodyPr>
          <a:lstStyle/>
          <a:p>
            <a:pPr marL="179705" indent="-179705"/>
            <a:r>
              <a:rPr lang="en-US" altLang="ja-JP" dirty="0"/>
              <a:t>Azure</a:t>
            </a:r>
            <a:r>
              <a:rPr lang="ja-JP" altLang="en-US" dirty="0"/>
              <a:t>モデルは以下のバージョンでの動作確認しています。</a:t>
            </a:r>
          </a:p>
        </p:txBody>
      </p:sp>
      <p:graphicFrame>
        <p:nvGraphicFramePr>
          <p:cNvPr id="6" name="表 5"/>
          <p:cNvGraphicFramePr>
            <a:graphicFrameLocks noGrp="1"/>
          </p:cNvGraphicFramePr>
          <p:nvPr>
            <p:extLst>
              <p:ext uri="{D42A27DB-BD31-4B8C-83A1-F6EECF244321}">
                <p14:modId xmlns:p14="http://schemas.microsoft.com/office/powerpoint/2010/main" val="1643784397"/>
              </p:ext>
            </p:extLst>
          </p:nvPr>
        </p:nvGraphicFramePr>
        <p:xfrm>
          <a:off x="1144339" y="1710489"/>
          <a:ext cx="9902024" cy="184608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3349114">
                  <a:extLst>
                    <a:ext uri="{9D8B030D-6E8A-4147-A177-3AD203B41FA5}">
                      <a16:colId xmlns:a16="http://schemas.microsoft.com/office/drawing/2014/main" val="2030358754"/>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dirty="0"/>
                        <a:t>No.</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dirty="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Exastro IT Automation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dirty="0"/>
                        <a:t>バージョン</a:t>
                      </a:r>
                      <a:r>
                        <a:rPr lang="en-US" altLang="ja-JP" sz="1800" dirty="0"/>
                        <a:t>1.9.1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r h="402000">
                <a:tc>
                  <a:txBody>
                    <a:bodyPr/>
                    <a:lstStyle/>
                    <a:p>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Terraform</a:t>
                      </a:r>
                      <a:r>
                        <a:rPr kumimoji="1" lang="ja-JP" altLang="en-US" sz="1800" dirty="0"/>
                        <a:t> </a:t>
                      </a:r>
                      <a:r>
                        <a:rPr kumimoji="1" lang="en-US" altLang="ja-JP" sz="1800" dirty="0"/>
                        <a:t>Cloud</a:t>
                      </a:r>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1.1.7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5344790"/>
                  </a:ext>
                </a:extLst>
              </a:tr>
              <a:tr h="402000">
                <a:tc>
                  <a:txBody>
                    <a:bodyPr/>
                    <a:lstStyle/>
                    <a:p>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Terraform</a:t>
                      </a:r>
                      <a:r>
                        <a:rPr kumimoji="1" lang="ja-JP" altLang="en-US" sz="1800" b="0" i="0" kern="1200" dirty="0">
                          <a:solidFill>
                            <a:schemeClr val="dk1"/>
                          </a:solidFill>
                          <a:effectLst/>
                          <a:latin typeface="+mn-lt"/>
                          <a:ea typeface="+mn-ea"/>
                          <a:cs typeface="+mn-cs"/>
                        </a:rPr>
                        <a:t> </a:t>
                      </a:r>
                      <a:r>
                        <a:rPr kumimoji="1" lang="en-US" altLang="ja-JP" sz="1800" b="0" i="0" kern="1200" dirty="0">
                          <a:solidFill>
                            <a:schemeClr val="dk1"/>
                          </a:solidFill>
                          <a:effectLst/>
                          <a:latin typeface="+mn-lt"/>
                          <a:ea typeface="+mn-ea"/>
                          <a:cs typeface="+mn-cs"/>
                        </a:rPr>
                        <a:t>Azure Provider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azurerm</a:t>
                      </a:r>
                      <a:r>
                        <a:rPr kumimoji="1" lang="ja-JP" altLang="en-US" sz="1800" b="0" i="0" kern="1200" dirty="0">
                          <a:solidFill>
                            <a:schemeClr val="dk1"/>
                          </a:solidFill>
                          <a:effectLst/>
                          <a:latin typeface="+mn-lt"/>
                          <a:ea typeface="+mn-ea"/>
                          <a:cs typeface="+mn-cs"/>
                        </a:rPr>
                        <a:t>）</a:t>
                      </a:r>
                      <a:endParaRPr kumimoji="1" lang="en-US" altLang="ja-JP" sz="1800" b="0" i="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3.0.2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2640028"/>
                  </a:ext>
                </a:extLst>
              </a:tr>
            </a:tbl>
          </a:graphicData>
        </a:graphic>
      </p:graphicFrame>
    </p:spTree>
    <p:extLst>
      <p:ext uri="{BB962C8B-B14F-4D97-AF65-F5344CB8AC3E}">
        <p14:creationId xmlns:p14="http://schemas.microsoft.com/office/powerpoint/2010/main" val="313007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1.3</a:t>
            </a:r>
            <a:r>
              <a:rPr kumimoji="1" lang="ja-JP" altLang="en-US" dirty="0"/>
              <a:t> </a:t>
            </a: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モデルでは「オペレーション名」と下記のメニューのレコードは</a:t>
            </a:r>
            <a:r>
              <a:rPr lang="en-US" altLang="ja-JP" kern="0" dirty="0"/>
              <a:t>1</a:t>
            </a:r>
            <a:r>
              <a:rPr lang="ja-JP" altLang="en-US" kern="0" dirty="0"/>
              <a:t>対多の関係で管理することを想定しています。</a:t>
            </a:r>
            <a:endParaRPr lang="en-US" altLang="ja-JP" kern="0" dirty="0"/>
          </a:p>
          <a:p>
            <a:pPr marL="359705" lvl="1" indent="-179705" defTabSz="914400"/>
            <a:r>
              <a:rPr lang="ja-JP" altLang="en-US" dirty="0"/>
              <a:t>サブネット設定</a:t>
            </a:r>
            <a:endParaRPr lang="en-US" altLang="ja-JP" dirty="0"/>
          </a:p>
          <a:p>
            <a:pPr marL="359705" lvl="1" indent="-179705" defTabSz="914400"/>
            <a:r>
              <a:rPr lang="ja-JP" altLang="en-US" dirty="0"/>
              <a:t>通信ルール設定</a:t>
            </a:r>
            <a:endParaRPr lang="en-US" altLang="ja-JP" dirty="0"/>
          </a:p>
          <a:p>
            <a:pPr marL="359705" lvl="1" indent="-179705" defTabSz="914400"/>
            <a:r>
              <a:rPr lang="ja-JP" altLang="en-US" dirty="0"/>
              <a:t>仮想マシン設定</a:t>
            </a:r>
            <a:endParaRPr lang="en-US" altLang="ja-JP" kern="0" dirty="0"/>
          </a:p>
          <a:p>
            <a:pPr marL="359705" lvl="1" indent="-179705" defTabSz="914400"/>
            <a:endParaRPr lang="en-US" altLang="ja-JP" kern="0" dirty="0"/>
          </a:p>
        </p:txBody>
      </p:sp>
      <p:sp>
        <p:nvSpPr>
          <p:cNvPr id="3" name="角丸四角形 2"/>
          <p:cNvSpPr/>
          <p:nvPr/>
        </p:nvSpPr>
        <p:spPr bwMode="auto">
          <a:xfrm>
            <a:off x="502410" y="2656658"/>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a:latin typeface="+mn-ea"/>
              </a:rPr>
              <a:t>XX</a:t>
            </a:r>
            <a:r>
              <a:rPr lang="ja-JP" altLang="en-US" b="1" dirty="0">
                <a:latin typeface="+mn-ea"/>
              </a:rPr>
              <a:t>用仮想マシン作成</a:t>
            </a:r>
            <a:endParaRPr kumimoji="1" lang="ja-JP" altLang="en-US" b="1" dirty="0">
              <a:latin typeface="+mn-ea"/>
            </a:endParaRPr>
          </a:p>
        </p:txBody>
      </p:sp>
      <p:sp>
        <p:nvSpPr>
          <p:cNvPr id="6" name="角丸四角形 5"/>
          <p:cNvSpPr/>
          <p:nvPr/>
        </p:nvSpPr>
        <p:spPr bwMode="auto">
          <a:xfrm>
            <a:off x="6396184" y="2656658"/>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レコード①</a:t>
            </a:r>
          </a:p>
        </p:txBody>
      </p:sp>
      <p:sp>
        <p:nvSpPr>
          <p:cNvPr id="7" name="角丸四角形 6"/>
          <p:cNvSpPr/>
          <p:nvPr/>
        </p:nvSpPr>
        <p:spPr bwMode="auto">
          <a:xfrm>
            <a:off x="6396184" y="3283975"/>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レコード②</a:t>
            </a:r>
          </a:p>
        </p:txBody>
      </p:sp>
      <p:cxnSp>
        <p:nvCxnSpPr>
          <p:cNvPr id="13" name="直線コネクタ 12"/>
          <p:cNvCxnSpPr/>
          <p:nvPr/>
        </p:nvCxnSpPr>
        <p:spPr bwMode="auto">
          <a:xfrm>
            <a:off x="5264910" y="2904308"/>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p:nvPr/>
        </p:nvCxnSpPr>
        <p:spPr bwMode="auto">
          <a:xfrm>
            <a:off x="5264910" y="2904308"/>
            <a:ext cx="1131274" cy="596900"/>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カギ線コネクタ 23"/>
          <p:cNvCxnSpPr>
            <a:cxnSpLocks/>
            <a:stCxn id="3" idx="3"/>
            <a:endCxn id="55" idx="1"/>
          </p:cNvCxnSpPr>
          <p:nvPr/>
        </p:nvCxnSpPr>
        <p:spPr bwMode="auto">
          <a:xfrm>
            <a:off x="5264910" y="2904308"/>
            <a:ext cx="1131274" cy="2489211"/>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8" name="グループ化 37"/>
          <p:cNvGrpSpPr/>
          <p:nvPr/>
        </p:nvGrpSpPr>
        <p:grpSpPr>
          <a:xfrm>
            <a:off x="380366" y="5934782"/>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494672" y="5912047"/>
            <a:ext cx="5132270" cy="38013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可能数はそれぞれは</a:t>
            </a:r>
            <a:r>
              <a:rPr kumimoji="1" lang="en-US" altLang="ja-JP" dirty="0"/>
              <a:t>5</a:t>
            </a:r>
            <a:r>
              <a:rPr kumimoji="1" lang="ja-JP" altLang="en-US" dirty="0"/>
              <a:t>個までです。</a:t>
            </a:r>
            <a:endParaRPr kumimoji="1" lang="en-US" altLang="ja-JP" dirty="0"/>
          </a:p>
        </p:txBody>
      </p:sp>
      <p:sp>
        <p:nvSpPr>
          <p:cNvPr id="51" name="角丸四角形 6">
            <a:extLst>
              <a:ext uri="{FF2B5EF4-FFF2-40B4-BE49-F238E27FC236}">
                <a16:creationId xmlns:a16="http://schemas.microsoft.com/office/drawing/2014/main" id="{94A483C0-B39B-42F4-B818-B05CBF2A5AAD}"/>
              </a:ext>
            </a:extLst>
          </p:cNvPr>
          <p:cNvSpPr/>
          <p:nvPr/>
        </p:nvSpPr>
        <p:spPr bwMode="auto">
          <a:xfrm>
            <a:off x="6396184" y="390495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レコード③</a:t>
            </a:r>
          </a:p>
        </p:txBody>
      </p:sp>
      <p:cxnSp>
        <p:nvCxnSpPr>
          <p:cNvPr id="52" name="カギ線コネクタ 21">
            <a:extLst>
              <a:ext uri="{FF2B5EF4-FFF2-40B4-BE49-F238E27FC236}">
                <a16:creationId xmlns:a16="http://schemas.microsoft.com/office/drawing/2014/main" id="{027AEB60-F7A5-40AE-8430-7F6D2F281EF2}"/>
              </a:ext>
            </a:extLst>
          </p:cNvPr>
          <p:cNvCxnSpPr>
            <a:stCxn id="3" idx="3"/>
            <a:endCxn id="51" idx="1"/>
          </p:cNvCxnSpPr>
          <p:nvPr/>
        </p:nvCxnSpPr>
        <p:spPr bwMode="auto">
          <a:xfrm>
            <a:off x="5264910" y="2904308"/>
            <a:ext cx="1131274" cy="1248298"/>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角丸四角形 6">
            <a:extLst>
              <a:ext uri="{FF2B5EF4-FFF2-40B4-BE49-F238E27FC236}">
                <a16:creationId xmlns:a16="http://schemas.microsoft.com/office/drawing/2014/main" id="{DD24CCA7-0EA7-40FB-9F02-E7456F0B6EB4}"/>
              </a:ext>
            </a:extLst>
          </p:cNvPr>
          <p:cNvSpPr/>
          <p:nvPr/>
        </p:nvSpPr>
        <p:spPr bwMode="auto">
          <a:xfrm>
            <a:off x="6396184" y="4530475"/>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レコード④</a:t>
            </a:r>
          </a:p>
        </p:txBody>
      </p:sp>
      <p:cxnSp>
        <p:nvCxnSpPr>
          <p:cNvPr id="54" name="カギ線コネクタ 21">
            <a:extLst>
              <a:ext uri="{FF2B5EF4-FFF2-40B4-BE49-F238E27FC236}">
                <a16:creationId xmlns:a16="http://schemas.microsoft.com/office/drawing/2014/main" id="{59B18D06-5D79-4649-93B0-30F4C929763C}"/>
              </a:ext>
            </a:extLst>
          </p:cNvPr>
          <p:cNvCxnSpPr>
            <a:stCxn id="3" idx="3"/>
            <a:endCxn id="53" idx="1"/>
          </p:cNvCxnSpPr>
          <p:nvPr/>
        </p:nvCxnSpPr>
        <p:spPr bwMode="auto">
          <a:xfrm>
            <a:off x="5264910" y="2904308"/>
            <a:ext cx="1131274" cy="1873817"/>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5" name="角丸四角形 6">
            <a:extLst>
              <a:ext uri="{FF2B5EF4-FFF2-40B4-BE49-F238E27FC236}">
                <a16:creationId xmlns:a16="http://schemas.microsoft.com/office/drawing/2014/main" id="{4CB469E1-0504-47A4-8527-F75E842461A8}"/>
              </a:ext>
            </a:extLst>
          </p:cNvPr>
          <p:cNvSpPr/>
          <p:nvPr/>
        </p:nvSpPr>
        <p:spPr bwMode="auto">
          <a:xfrm>
            <a:off x="6396184" y="5145869"/>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レコード⑤</a:t>
            </a:r>
          </a:p>
        </p:txBody>
      </p:sp>
    </p:spTree>
    <p:extLst>
      <p:ext uri="{BB962C8B-B14F-4D97-AF65-F5344CB8AC3E}">
        <p14:creationId xmlns:p14="http://schemas.microsoft.com/office/powerpoint/2010/main" val="350206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5">
            <a:extLst>
              <a:ext uri="{FF2B5EF4-FFF2-40B4-BE49-F238E27FC236}">
                <a16:creationId xmlns:a16="http://schemas.microsoft.com/office/drawing/2014/main" id="{96039929-DB00-4FA0-B11D-2319F510C1A9}"/>
              </a:ext>
            </a:extLst>
          </p:cNvPr>
          <p:cNvSpPr/>
          <p:nvPr/>
        </p:nvSpPr>
        <p:spPr bwMode="auto">
          <a:xfrm>
            <a:off x="5455304" y="192910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「サブネット設定」メニュー</a:t>
            </a:r>
          </a:p>
        </p:txBody>
      </p:sp>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1.3</a:t>
            </a:r>
            <a:r>
              <a:rPr kumimoji="1" lang="ja-JP" altLang="en-US" dirty="0"/>
              <a:t> </a:t>
            </a: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モデルでは「オペレーション名」と下記</a:t>
            </a:r>
            <a:r>
              <a:rPr lang="en-US" altLang="ja-JP" kern="0" dirty="0"/>
              <a:t>3</a:t>
            </a:r>
            <a:r>
              <a:rPr lang="ja-JP" altLang="en-US" kern="0" dirty="0"/>
              <a:t>つのメニューのレコードは</a:t>
            </a:r>
            <a:r>
              <a:rPr lang="en-US" altLang="ja-JP" kern="0" dirty="0"/>
              <a:t>1</a:t>
            </a:r>
            <a:r>
              <a:rPr lang="ja-JP" altLang="en-US" kern="0" dirty="0"/>
              <a:t>対多の関係で管理することを想定しています。</a:t>
            </a:r>
            <a:endParaRPr lang="en-US" altLang="ja-JP" kern="0" dirty="0"/>
          </a:p>
        </p:txBody>
      </p:sp>
      <p:sp>
        <p:nvSpPr>
          <p:cNvPr id="3" name="角丸四角形 2"/>
          <p:cNvSpPr/>
          <p:nvPr/>
        </p:nvSpPr>
        <p:spPr bwMode="auto">
          <a:xfrm>
            <a:off x="380366" y="1681450"/>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a:latin typeface="+mn-ea"/>
              </a:rPr>
              <a:t>XX</a:t>
            </a:r>
            <a:r>
              <a:rPr lang="ja-JP" altLang="en-US" b="1" dirty="0">
                <a:latin typeface="+mn-ea"/>
              </a:rPr>
              <a:t>用仮想マシン作成</a:t>
            </a:r>
            <a:endParaRPr kumimoji="1" lang="ja-JP" altLang="en-US" b="1" dirty="0">
              <a:latin typeface="+mn-ea"/>
            </a:endParaRPr>
          </a:p>
        </p:txBody>
      </p:sp>
      <p:grpSp>
        <p:nvGrpSpPr>
          <p:cNvPr id="38" name="グループ化 37"/>
          <p:cNvGrpSpPr/>
          <p:nvPr/>
        </p:nvGrpSpPr>
        <p:grpSpPr>
          <a:xfrm>
            <a:off x="380366" y="6081841"/>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494672" y="6059106"/>
            <a:ext cx="5132270" cy="38013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可能数はそれぞれは</a:t>
            </a:r>
            <a:r>
              <a:rPr kumimoji="1" lang="en-US" altLang="ja-JP" dirty="0"/>
              <a:t>5</a:t>
            </a:r>
            <a:r>
              <a:rPr kumimoji="1" lang="ja-JP" altLang="en-US" dirty="0"/>
              <a:t>個までです。</a:t>
            </a:r>
            <a:endParaRPr kumimoji="1" lang="en-US" altLang="ja-JP" dirty="0"/>
          </a:p>
        </p:txBody>
      </p:sp>
      <p:grpSp>
        <p:nvGrpSpPr>
          <p:cNvPr id="12" name="グループ化 11">
            <a:extLst>
              <a:ext uri="{FF2B5EF4-FFF2-40B4-BE49-F238E27FC236}">
                <a16:creationId xmlns:a16="http://schemas.microsoft.com/office/drawing/2014/main" id="{49E00F8E-C473-4A9B-9066-D37A6555D16B}"/>
              </a:ext>
            </a:extLst>
          </p:cNvPr>
          <p:cNvGrpSpPr/>
          <p:nvPr/>
        </p:nvGrpSpPr>
        <p:grpSpPr>
          <a:xfrm>
            <a:off x="6268825" y="2263289"/>
            <a:ext cx="2938525" cy="881585"/>
            <a:chOff x="6363093" y="2345500"/>
            <a:chExt cx="2938525" cy="881585"/>
          </a:xfrm>
        </p:grpSpPr>
        <p:sp>
          <p:nvSpPr>
            <p:cNvPr id="27" name="角丸四角形 6">
              <a:extLst>
                <a:ext uri="{FF2B5EF4-FFF2-40B4-BE49-F238E27FC236}">
                  <a16:creationId xmlns:a16="http://schemas.microsoft.com/office/drawing/2014/main" id="{AB6729C5-13FF-4EAC-B752-416D7889CE25}"/>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28" name="角丸四角形 6">
              <a:extLst>
                <a:ext uri="{FF2B5EF4-FFF2-40B4-BE49-F238E27FC236}">
                  <a16:creationId xmlns:a16="http://schemas.microsoft.com/office/drawing/2014/main" id="{5049CFD0-1B2B-4AA3-A57F-1777FD49925B}"/>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51" name="角丸四角形 6">
              <a:extLst>
                <a:ext uri="{FF2B5EF4-FFF2-40B4-BE49-F238E27FC236}">
                  <a16:creationId xmlns:a16="http://schemas.microsoft.com/office/drawing/2014/main" id="{94A483C0-B39B-42F4-B818-B05CBF2A5AAD}"/>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7" name="角丸四角形 6"/>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6" name="角丸四角形 5"/>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sp>
        <p:nvSpPr>
          <p:cNvPr id="25" name="角丸四角形 5">
            <a:extLst>
              <a:ext uri="{FF2B5EF4-FFF2-40B4-BE49-F238E27FC236}">
                <a16:creationId xmlns:a16="http://schemas.microsoft.com/office/drawing/2014/main" id="{DA7AE7A1-7AF7-41B8-8D76-E06ADF40E41D}"/>
              </a:ext>
            </a:extLst>
          </p:cNvPr>
          <p:cNvSpPr/>
          <p:nvPr/>
        </p:nvSpPr>
        <p:spPr bwMode="auto">
          <a:xfrm>
            <a:off x="5455304" y="328631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a:t>
            </a:r>
            <a:r>
              <a:rPr lang="ja-JP" altLang="en-US" b="1" dirty="0">
                <a:latin typeface="+mn-ea"/>
              </a:rPr>
              <a:t>通信ルール設定</a:t>
            </a:r>
            <a:r>
              <a:rPr kumimoji="1" lang="ja-JP" altLang="en-US" b="1" dirty="0">
                <a:latin typeface="+mn-ea"/>
              </a:rPr>
              <a:t>」メニュー</a:t>
            </a:r>
          </a:p>
        </p:txBody>
      </p:sp>
      <p:sp>
        <p:nvSpPr>
          <p:cNvPr id="26" name="角丸四角形 5">
            <a:extLst>
              <a:ext uri="{FF2B5EF4-FFF2-40B4-BE49-F238E27FC236}">
                <a16:creationId xmlns:a16="http://schemas.microsoft.com/office/drawing/2014/main" id="{F88B2FCB-46ED-4BA0-8463-ED71FAB4C9A3}"/>
              </a:ext>
            </a:extLst>
          </p:cNvPr>
          <p:cNvSpPr/>
          <p:nvPr/>
        </p:nvSpPr>
        <p:spPr bwMode="auto">
          <a:xfrm>
            <a:off x="5455304" y="464352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a:t>
            </a:r>
            <a:r>
              <a:rPr lang="ja-JP" altLang="en-US" b="1" dirty="0">
                <a:latin typeface="+mn-ea"/>
              </a:rPr>
              <a:t>仮想マシン設定</a:t>
            </a:r>
            <a:r>
              <a:rPr kumimoji="1" lang="ja-JP" altLang="en-US" b="1" dirty="0">
                <a:latin typeface="+mn-ea"/>
              </a:rPr>
              <a:t>」メニュー</a:t>
            </a:r>
          </a:p>
        </p:txBody>
      </p:sp>
      <p:grpSp>
        <p:nvGrpSpPr>
          <p:cNvPr id="30" name="グループ化 29">
            <a:extLst>
              <a:ext uri="{FF2B5EF4-FFF2-40B4-BE49-F238E27FC236}">
                <a16:creationId xmlns:a16="http://schemas.microsoft.com/office/drawing/2014/main" id="{229EA9AC-FA23-46C7-96E9-89FEA7DC81D9}"/>
              </a:ext>
            </a:extLst>
          </p:cNvPr>
          <p:cNvGrpSpPr/>
          <p:nvPr/>
        </p:nvGrpSpPr>
        <p:grpSpPr>
          <a:xfrm>
            <a:off x="6268825" y="3635179"/>
            <a:ext cx="2938525" cy="881585"/>
            <a:chOff x="6363093" y="2345500"/>
            <a:chExt cx="2938525" cy="881585"/>
          </a:xfrm>
        </p:grpSpPr>
        <p:sp>
          <p:nvSpPr>
            <p:cNvPr id="31" name="角丸四角形 6">
              <a:extLst>
                <a:ext uri="{FF2B5EF4-FFF2-40B4-BE49-F238E27FC236}">
                  <a16:creationId xmlns:a16="http://schemas.microsoft.com/office/drawing/2014/main" id="{4212C895-0EB3-4DD0-A3F9-6375A32D1AB0}"/>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2" name="角丸四角形 6">
              <a:extLst>
                <a:ext uri="{FF2B5EF4-FFF2-40B4-BE49-F238E27FC236}">
                  <a16:creationId xmlns:a16="http://schemas.microsoft.com/office/drawing/2014/main" id="{348AE3B5-FDA3-48B4-BFDE-D9C02F6D35EC}"/>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3" name="角丸四角形 6">
              <a:extLst>
                <a:ext uri="{FF2B5EF4-FFF2-40B4-BE49-F238E27FC236}">
                  <a16:creationId xmlns:a16="http://schemas.microsoft.com/office/drawing/2014/main" id="{2B4CC9DA-B495-4BC7-A500-D73F1E59D2FB}"/>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4" name="角丸四角形 6">
              <a:extLst>
                <a:ext uri="{FF2B5EF4-FFF2-40B4-BE49-F238E27FC236}">
                  <a16:creationId xmlns:a16="http://schemas.microsoft.com/office/drawing/2014/main" id="{17C67184-2168-43EE-8393-EFD1A1FC6076}"/>
                </a:ext>
              </a:extLst>
            </p:cNvPr>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5" name="角丸四角形 5">
              <a:extLst>
                <a:ext uri="{FF2B5EF4-FFF2-40B4-BE49-F238E27FC236}">
                  <a16:creationId xmlns:a16="http://schemas.microsoft.com/office/drawing/2014/main" id="{22C7D1B3-785C-4A5F-9B55-C0B4B099AAAD}"/>
                </a:ext>
              </a:extLst>
            </p:cNvPr>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grpSp>
        <p:nvGrpSpPr>
          <p:cNvPr id="36" name="グループ化 35">
            <a:extLst>
              <a:ext uri="{FF2B5EF4-FFF2-40B4-BE49-F238E27FC236}">
                <a16:creationId xmlns:a16="http://schemas.microsoft.com/office/drawing/2014/main" id="{63C52EF7-F614-4E41-B544-102E00FB303A}"/>
              </a:ext>
            </a:extLst>
          </p:cNvPr>
          <p:cNvGrpSpPr/>
          <p:nvPr/>
        </p:nvGrpSpPr>
        <p:grpSpPr>
          <a:xfrm>
            <a:off x="6268825" y="4994292"/>
            <a:ext cx="2938525" cy="881585"/>
            <a:chOff x="6363093" y="2345500"/>
            <a:chExt cx="2938525" cy="881585"/>
          </a:xfrm>
        </p:grpSpPr>
        <p:sp>
          <p:nvSpPr>
            <p:cNvPr id="37" name="角丸四角形 6">
              <a:extLst>
                <a:ext uri="{FF2B5EF4-FFF2-40B4-BE49-F238E27FC236}">
                  <a16:creationId xmlns:a16="http://schemas.microsoft.com/office/drawing/2014/main" id="{893ECB4B-8D1D-403D-B455-9DBF9FF982F2}"/>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2" name="角丸四角形 6">
              <a:extLst>
                <a:ext uri="{FF2B5EF4-FFF2-40B4-BE49-F238E27FC236}">
                  <a16:creationId xmlns:a16="http://schemas.microsoft.com/office/drawing/2014/main" id="{288DE67C-6356-479F-A0D0-680DE4BDD9AE}"/>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3" name="角丸四角形 6">
              <a:extLst>
                <a:ext uri="{FF2B5EF4-FFF2-40B4-BE49-F238E27FC236}">
                  <a16:creationId xmlns:a16="http://schemas.microsoft.com/office/drawing/2014/main" id="{7F6CE3CF-1173-4810-AE34-7F2B9EC02587}"/>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4" name="角丸四角形 6">
              <a:extLst>
                <a:ext uri="{FF2B5EF4-FFF2-40B4-BE49-F238E27FC236}">
                  <a16:creationId xmlns:a16="http://schemas.microsoft.com/office/drawing/2014/main" id="{4C93083A-084E-431B-B034-82E3E98271F3}"/>
                </a:ext>
              </a:extLst>
            </p:cNvPr>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5" name="角丸四角形 5">
              <a:extLst>
                <a:ext uri="{FF2B5EF4-FFF2-40B4-BE49-F238E27FC236}">
                  <a16:creationId xmlns:a16="http://schemas.microsoft.com/office/drawing/2014/main" id="{50DCE888-D5EE-46CB-A914-0C071D217CD5}"/>
                </a:ext>
              </a:extLst>
            </p:cNvPr>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cxnSp>
        <p:nvCxnSpPr>
          <p:cNvPr id="15" name="コネクタ: カギ線 14">
            <a:extLst>
              <a:ext uri="{FF2B5EF4-FFF2-40B4-BE49-F238E27FC236}">
                <a16:creationId xmlns:a16="http://schemas.microsoft.com/office/drawing/2014/main" id="{7767C680-DB18-411A-8EC0-C38B43ACBE31}"/>
              </a:ext>
            </a:extLst>
          </p:cNvPr>
          <p:cNvCxnSpPr>
            <a:stCxn id="3" idx="2"/>
            <a:endCxn id="6" idx="1"/>
          </p:cNvCxnSpPr>
          <p:nvPr/>
        </p:nvCxnSpPr>
        <p:spPr bwMode="auto">
          <a:xfrm rot="16200000" flipH="1">
            <a:off x="4348126" y="590239"/>
            <a:ext cx="334189"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コネクタ: カギ線 45">
            <a:extLst>
              <a:ext uri="{FF2B5EF4-FFF2-40B4-BE49-F238E27FC236}">
                <a16:creationId xmlns:a16="http://schemas.microsoft.com/office/drawing/2014/main" id="{06306684-5CA8-4628-B2F2-92C00B802E92}"/>
              </a:ext>
            </a:extLst>
          </p:cNvPr>
          <p:cNvCxnSpPr>
            <a:stCxn id="3" idx="2"/>
            <a:endCxn id="35" idx="1"/>
          </p:cNvCxnSpPr>
          <p:nvPr/>
        </p:nvCxnSpPr>
        <p:spPr bwMode="auto">
          <a:xfrm rot="16200000" flipH="1">
            <a:off x="3662181" y="1276184"/>
            <a:ext cx="1706079"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コネクタ: カギ線 46">
            <a:extLst>
              <a:ext uri="{FF2B5EF4-FFF2-40B4-BE49-F238E27FC236}">
                <a16:creationId xmlns:a16="http://schemas.microsoft.com/office/drawing/2014/main" id="{3F22755B-B97F-4147-8929-4C39AB64B2D2}"/>
              </a:ext>
            </a:extLst>
          </p:cNvPr>
          <p:cNvCxnSpPr>
            <a:stCxn id="3" idx="2"/>
            <a:endCxn id="45" idx="1"/>
          </p:cNvCxnSpPr>
          <p:nvPr/>
        </p:nvCxnSpPr>
        <p:spPr bwMode="auto">
          <a:xfrm rot="16200000" flipH="1">
            <a:off x="2982624" y="1955741"/>
            <a:ext cx="3065192"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58726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1.4</a:t>
            </a:r>
            <a:r>
              <a:rPr kumimoji="1" lang="ja-JP" altLang="en-US" dirty="0"/>
              <a:t> </a:t>
            </a:r>
            <a:r>
              <a:rPr lang="ja-JP" altLang="en-US" dirty="0"/>
              <a:t>サブネットと仮想マシンの関係について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モデルでは「仮想マシン」が所属する「サブネット」を指定することが可能です。</a:t>
            </a:r>
            <a:endParaRPr lang="en-US" altLang="ja-JP" kern="0" dirty="0"/>
          </a:p>
        </p:txBody>
      </p:sp>
      <p:sp>
        <p:nvSpPr>
          <p:cNvPr id="6" name="角丸四角形 5"/>
          <p:cNvSpPr/>
          <p:nvPr/>
        </p:nvSpPr>
        <p:spPr bwMode="auto">
          <a:xfrm>
            <a:off x="6719273" y="1419098"/>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仮想マシン①：</a:t>
            </a:r>
            <a:r>
              <a:rPr kumimoji="1" lang="en-US" altLang="ja-JP" b="1" dirty="0">
                <a:latin typeface="+mn-ea"/>
              </a:rPr>
              <a:t>Linux01</a:t>
            </a:r>
            <a:endParaRPr kumimoji="1" lang="ja-JP" altLang="en-US" b="1" dirty="0">
              <a:latin typeface="+mn-ea"/>
            </a:endParaRPr>
          </a:p>
        </p:txBody>
      </p:sp>
      <p:sp>
        <p:nvSpPr>
          <p:cNvPr id="7" name="角丸四角形 6"/>
          <p:cNvSpPr/>
          <p:nvPr/>
        </p:nvSpPr>
        <p:spPr bwMode="auto">
          <a:xfrm>
            <a:off x="6719273" y="2020217"/>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仮想マシン③：</a:t>
            </a:r>
            <a:r>
              <a:rPr kumimoji="1" lang="en-US" altLang="ja-JP" b="1" dirty="0">
                <a:latin typeface="+mn-ea"/>
              </a:rPr>
              <a:t>Windows01</a:t>
            </a:r>
            <a:endParaRPr kumimoji="1" lang="ja-JP" altLang="en-US" b="1" dirty="0">
              <a:latin typeface="+mn-ea"/>
            </a:endParaRPr>
          </a:p>
        </p:txBody>
      </p:sp>
      <p:cxnSp>
        <p:nvCxnSpPr>
          <p:cNvPr id="13" name="直線コネクタ 12"/>
          <p:cNvCxnSpPr>
            <a:stCxn id="15" idx="3"/>
            <a:endCxn id="6" idx="1"/>
          </p:cNvCxnSpPr>
          <p:nvPr/>
        </p:nvCxnSpPr>
        <p:spPr bwMode="auto">
          <a:xfrm flipV="1">
            <a:off x="5084640" y="1666748"/>
            <a:ext cx="1634633" cy="4218"/>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a:stCxn id="15" idx="3"/>
            <a:endCxn id="7" idx="1"/>
          </p:cNvCxnSpPr>
          <p:nvPr/>
        </p:nvCxnSpPr>
        <p:spPr bwMode="auto">
          <a:xfrm>
            <a:off x="5084640" y="1670966"/>
            <a:ext cx="1634633" cy="596901"/>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角丸四角形 22"/>
          <p:cNvSpPr/>
          <p:nvPr/>
        </p:nvSpPr>
        <p:spPr bwMode="auto">
          <a:xfrm>
            <a:off x="6719276" y="5113711"/>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grpSp>
        <p:nvGrpSpPr>
          <p:cNvPr id="38" name="グループ化 37"/>
          <p:cNvGrpSpPr/>
          <p:nvPr/>
        </p:nvGrpSpPr>
        <p:grpSpPr>
          <a:xfrm>
            <a:off x="783489" y="5883444"/>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897795" y="5732061"/>
            <a:ext cx="10053556" cy="625877"/>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可能な仮想マシンの数は全体で</a:t>
            </a:r>
            <a:r>
              <a:rPr kumimoji="1" lang="en-US" altLang="ja-JP" dirty="0"/>
              <a:t>10</a:t>
            </a:r>
            <a:r>
              <a:rPr kumimoji="1" lang="ja-JP" altLang="en-US" dirty="0"/>
              <a:t>台（</a:t>
            </a:r>
            <a:r>
              <a:rPr kumimoji="1" lang="en-US" altLang="ja-JP" dirty="0"/>
              <a:t>Linux/Windows</a:t>
            </a:r>
            <a:r>
              <a:rPr kumimoji="1" lang="ja-JP" altLang="en-US" dirty="0"/>
              <a:t>それぞれ</a:t>
            </a:r>
            <a:r>
              <a:rPr kumimoji="1" lang="en-US" altLang="ja-JP" dirty="0"/>
              <a:t>5</a:t>
            </a:r>
            <a:r>
              <a:rPr kumimoji="1" lang="ja-JP" altLang="en-US"/>
              <a:t>台まで）です</a:t>
            </a:r>
            <a:r>
              <a:rPr kumimoji="1" lang="ja-JP" altLang="en-US" dirty="0"/>
              <a:t>。</a:t>
            </a:r>
            <a:endParaRPr kumimoji="1" lang="en-US" altLang="ja-JP" dirty="0"/>
          </a:p>
          <a:p>
            <a:r>
              <a:rPr lang="ja-JP" altLang="en-US" dirty="0"/>
              <a:t>一つのサブネットに対して、</a:t>
            </a:r>
            <a:r>
              <a:rPr lang="en-US" altLang="ja-JP" dirty="0"/>
              <a:t>Linux</a:t>
            </a:r>
            <a:r>
              <a:rPr lang="ja-JP" altLang="en-US" dirty="0"/>
              <a:t>と</a:t>
            </a:r>
            <a:r>
              <a:rPr lang="en-US" altLang="ja-JP" dirty="0"/>
              <a:t>Windows</a:t>
            </a:r>
            <a:r>
              <a:rPr lang="ja-JP" altLang="en-US" dirty="0"/>
              <a:t>が混在しても問題ありません。</a:t>
            </a:r>
            <a:endParaRPr kumimoji="1" lang="en-US" altLang="ja-JP" dirty="0"/>
          </a:p>
        </p:txBody>
      </p:sp>
      <p:sp>
        <p:nvSpPr>
          <p:cNvPr id="15" name="角丸四角形 5">
            <a:extLst>
              <a:ext uri="{FF2B5EF4-FFF2-40B4-BE49-F238E27FC236}">
                <a16:creationId xmlns:a16="http://schemas.microsoft.com/office/drawing/2014/main" id="{B68F2873-CEC5-4C47-87A8-238F1D21F596}"/>
              </a:ext>
            </a:extLst>
          </p:cNvPr>
          <p:cNvSpPr/>
          <p:nvPr/>
        </p:nvSpPr>
        <p:spPr bwMode="auto">
          <a:xfrm>
            <a:off x="783489" y="142331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サブネット①：***</a:t>
            </a:r>
            <a:r>
              <a:rPr kumimoji="1" lang="en-US" altLang="ja-JP" b="1" dirty="0">
                <a:latin typeface="+mn-ea"/>
              </a:rPr>
              <a:t>.***.***.</a:t>
            </a:r>
            <a:r>
              <a:rPr lang="ja-JP" altLang="en-US" b="1" dirty="0">
                <a:latin typeface="+mn-ea"/>
              </a:rPr>
              <a:t>***</a:t>
            </a:r>
            <a:r>
              <a:rPr lang="en-US" altLang="ja-JP" b="1" dirty="0">
                <a:latin typeface="+mn-ea"/>
              </a:rPr>
              <a:t>/24</a:t>
            </a:r>
            <a:endParaRPr kumimoji="1" lang="ja-JP" altLang="en-US" b="1" dirty="0">
              <a:latin typeface="+mn-ea"/>
            </a:endParaRPr>
          </a:p>
        </p:txBody>
      </p:sp>
      <p:sp>
        <p:nvSpPr>
          <p:cNvPr id="16" name="角丸四角形 6">
            <a:extLst>
              <a:ext uri="{FF2B5EF4-FFF2-40B4-BE49-F238E27FC236}">
                <a16:creationId xmlns:a16="http://schemas.microsoft.com/office/drawing/2014/main" id="{2A4CBD56-2856-4DE7-B04C-EAAB438A4E78}"/>
              </a:ext>
            </a:extLst>
          </p:cNvPr>
          <p:cNvSpPr/>
          <p:nvPr/>
        </p:nvSpPr>
        <p:spPr bwMode="auto">
          <a:xfrm>
            <a:off x="783489" y="3290703"/>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サブネット②：***</a:t>
            </a:r>
            <a:r>
              <a:rPr kumimoji="1" lang="en-US" altLang="ja-JP" b="1" dirty="0">
                <a:latin typeface="+mn-ea"/>
              </a:rPr>
              <a:t>.***.***.</a:t>
            </a:r>
            <a:r>
              <a:rPr lang="ja-JP" altLang="en-US" b="1" dirty="0">
                <a:latin typeface="+mn-ea"/>
              </a:rPr>
              <a:t>***</a:t>
            </a:r>
            <a:r>
              <a:rPr lang="en-US" altLang="ja-JP" b="1" dirty="0">
                <a:latin typeface="+mn-ea"/>
              </a:rPr>
              <a:t>/24</a:t>
            </a:r>
            <a:endParaRPr kumimoji="1" lang="ja-JP" altLang="en-US" b="1" dirty="0">
              <a:latin typeface="+mn-ea"/>
            </a:endParaRPr>
          </a:p>
        </p:txBody>
      </p:sp>
      <p:sp>
        <p:nvSpPr>
          <p:cNvPr id="17" name="角丸四角形 22">
            <a:extLst>
              <a:ext uri="{FF2B5EF4-FFF2-40B4-BE49-F238E27FC236}">
                <a16:creationId xmlns:a16="http://schemas.microsoft.com/office/drawing/2014/main" id="{32343DA3-C834-4074-BB24-34AFF6AD8E3F}"/>
              </a:ext>
            </a:extLst>
          </p:cNvPr>
          <p:cNvSpPr/>
          <p:nvPr/>
        </p:nvSpPr>
        <p:spPr bwMode="auto">
          <a:xfrm>
            <a:off x="783489" y="5113824"/>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sp>
        <p:nvSpPr>
          <p:cNvPr id="18" name="角丸四角形 6">
            <a:extLst>
              <a:ext uri="{FF2B5EF4-FFF2-40B4-BE49-F238E27FC236}">
                <a16:creationId xmlns:a16="http://schemas.microsoft.com/office/drawing/2014/main" id="{B5DCC1C1-50A8-49DF-AB6C-B1867B78422C}"/>
              </a:ext>
            </a:extLst>
          </p:cNvPr>
          <p:cNvSpPr/>
          <p:nvPr/>
        </p:nvSpPr>
        <p:spPr bwMode="auto">
          <a:xfrm>
            <a:off x="6719274" y="3290671"/>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a:latin typeface="+mn-ea"/>
              </a:rPr>
              <a:t>仮想マシン②：</a:t>
            </a:r>
            <a:r>
              <a:rPr kumimoji="1" lang="en-US" altLang="ja-JP" b="1">
                <a:latin typeface="+mn-ea"/>
              </a:rPr>
              <a:t>Linux02</a:t>
            </a:r>
            <a:endParaRPr kumimoji="1" lang="ja-JP" altLang="en-US" b="1" dirty="0">
              <a:latin typeface="+mn-ea"/>
            </a:endParaRPr>
          </a:p>
        </p:txBody>
      </p:sp>
      <p:sp>
        <p:nvSpPr>
          <p:cNvPr id="19" name="角丸四角形 6">
            <a:extLst>
              <a:ext uri="{FF2B5EF4-FFF2-40B4-BE49-F238E27FC236}">
                <a16:creationId xmlns:a16="http://schemas.microsoft.com/office/drawing/2014/main" id="{5D5EDF62-418F-4D22-8158-9E32559D9438}"/>
              </a:ext>
            </a:extLst>
          </p:cNvPr>
          <p:cNvSpPr/>
          <p:nvPr/>
        </p:nvSpPr>
        <p:spPr bwMode="auto">
          <a:xfrm>
            <a:off x="6719274" y="3895447"/>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仮想マシン④：</a:t>
            </a:r>
            <a:r>
              <a:rPr kumimoji="1" lang="en-US" altLang="ja-JP" b="1" dirty="0">
                <a:latin typeface="+mn-ea"/>
              </a:rPr>
              <a:t>Windows02</a:t>
            </a:r>
            <a:endParaRPr kumimoji="1" lang="ja-JP" altLang="en-US" b="1" dirty="0">
              <a:latin typeface="+mn-ea"/>
            </a:endParaRPr>
          </a:p>
        </p:txBody>
      </p:sp>
      <p:cxnSp>
        <p:nvCxnSpPr>
          <p:cNvPr id="25" name="直線コネクタ 24">
            <a:extLst>
              <a:ext uri="{FF2B5EF4-FFF2-40B4-BE49-F238E27FC236}">
                <a16:creationId xmlns:a16="http://schemas.microsoft.com/office/drawing/2014/main" id="{EC20626E-394A-4A0D-A19A-DC7F3DF50694}"/>
              </a:ext>
            </a:extLst>
          </p:cNvPr>
          <p:cNvCxnSpPr>
            <a:cxnSpLocks/>
            <a:stCxn id="16" idx="3"/>
            <a:endCxn id="18" idx="1"/>
          </p:cNvCxnSpPr>
          <p:nvPr/>
        </p:nvCxnSpPr>
        <p:spPr bwMode="auto">
          <a:xfrm flipV="1">
            <a:off x="5084640" y="3538321"/>
            <a:ext cx="1634634" cy="3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カギ線コネクタ 21">
            <a:extLst>
              <a:ext uri="{FF2B5EF4-FFF2-40B4-BE49-F238E27FC236}">
                <a16:creationId xmlns:a16="http://schemas.microsoft.com/office/drawing/2014/main" id="{6A04E52A-2EAF-4A53-A164-C5D82519CB51}"/>
              </a:ext>
            </a:extLst>
          </p:cNvPr>
          <p:cNvCxnSpPr>
            <a:stCxn id="16" idx="3"/>
            <a:endCxn id="19" idx="1"/>
          </p:cNvCxnSpPr>
          <p:nvPr/>
        </p:nvCxnSpPr>
        <p:spPr bwMode="auto">
          <a:xfrm>
            <a:off x="5084640" y="3538353"/>
            <a:ext cx="1634634" cy="604744"/>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7" name="直線コネクタ 36">
            <a:extLst>
              <a:ext uri="{FF2B5EF4-FFF2-40B4-BE49-F238E27FC236}">
                <a16:creationId xmlns:a16="http://schemas.microsoft.com/office/drawing/2014/main" id="{64EB591B-B224-4868-81AC-AE4799F2E2F4}"/>
              </a:ext>
            </a:extLst>
          </p:cNvPr>
          <p:cNvCxnSpPr>
            <a:stCxn id="17" idx="3"/>
            <a:endCxn id="23" idx="1"/>
          </p:cNvCxnSpPr>
          <p:nvPr/>
        </p:nvCxnSpPr>
        <p:spPr bwMode="auto">
          <a:xfrm flipV="1">
            <a:off x="5084640" y="5361361"/>
            <a:ext cx="1634636" cy="113"/>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カギ線コネクタ 21">
            <a:extLst>
              <a:ext uri="{FF2B5EF4-FFF2-40B4-BE49-F238E27FC236}">
                <a16:creationId xmlns:a16="http://schemas.microsoft.com/office/drawing/2014/main" id="{9187BEFC-CD64-4DCB-95A3-BB7455D05C2B}"/>
              </a:ext>
            </a:extLst>
          </p:cNvPr>
          <p:cNvCxnSpPr>
            <a:cxnSpLocks/>
            <a:stCxn id="15" idx="3"/>
            <a:endCxn id="46" idx="1"/>
          </p:cNvCxnSpPr>
          <p:nvPr/>
        </p:nvCxnSpPr>
        <p:spPr bwMode="auto">
          <a:xfrm>
            <a:off x="5084640" y="1670966"/>
            <a:ext cx="1634633" cy="1205013"/>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 name="角丸四角形 22">
            <a:extLst>
              <a:ext uri="{FF2B5EF4-FFF2-40B4-BE49-F238E27FC236}">
                <a16:creationId xmlns:a16="http://schemas.microsoft.com/office/drawing/2014/main" id="{890A8402-C544-489E-9B9B-8E15A3ABF621}"/>
              </a:ext>
            </a:extLst>
          </p:cNvPr>
          <p:cNvSpPr/>
          <p:nvPr/>
        </p:nvSpPr>
        <p:spPr bwMode="auto">
          <a:xfrm>
            <a:off x="6719273" y="2628329"/>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48" name="カギ線コネクタ 21">
            <a:extLst>
              <a:ext uri="{FF2B5EF4-FFF2-40B4-BE49-F238E27FC236}">
                <a16:creationId xmlns:a16="http://schemas.microsoft.com/office/drawing/2014/main" id="{66CE4AA8-1064-44FE-8F83-BEC1FE964D0E}"/>
              </a:ext>
            </a:extLst>
          </p:cNvPr>
          <p:cNvCxnSpPr>
            <a:stCxn id="16" idx="3"/>
            <a:endCxn id="54" idx="1"/>
          </p:cNvCxnSpPr>
          <p:nvPr/>
        </p:nvCxnSpPr>
        <p:spPr bwMode="auto">
          <a:xfrm>
            <a:off x="5084640" y="3538353"/>
            <a:ext cx="1634636" cy="1210037"/>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4" name="角丸四角形 22">
            <a:extLst>
              <a:ext uri="{FF2B5EF4-FFF2-40B4-BE49-F238E27FC236}">
                <a16:creationId xmlns:a16="http://schemas.microsoft.com/office/drawing/2014/main" id="{A7372950-5973-4D46-8CA5-04C3E22FB33B}"/>
              </a:ext>
            </a:extLst>
          </p:cNvPr>
          <p:cNvSpPr/>
          <p:nvPr/>
        </p:nvSpPr>
        <p:spPr bwMode="auto">
          <a:xfrm>
            <a:off x="6719276" y="4500740"/>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spTree>
    <p:extLst>
      <p:ext uri="{BB962C8B-B14F-4D97-AF65-F5344CB8AC3E}">
        <p14:creationId xmlns:p14="http://schemas.microsoft.com/office/powerpoint/2010/main" val="794393750"/>
      </p:ext>
    </p:extLst>
  </p:cSld>
  <p:clrMapOvr>
    <a:masterClrMapping/>
  </p:clrMapOvr>
</p:sld>
</file>

<file path=ppt/theme/theme1.xml><?xml version="1.0" encoding="utf-8"?>
<a:theme xmlns:a="http://schemas.openxmlformats.org/drawingml/2006/main" name="NEC_Corporation_2021">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Corporation_2021" id="{6D844812-5049-4BC1-A22C-0BAA3212A3C2}" vid="{A6ECB360-8C21-4DA1-9AEA-0DCE393A979D}"/>
    </a:ext>
  </a:extLst>
</a:theme>
</file>

<file path=ppt/theme/theme2.xml><?xml version="1.0" encoding="utf-8"?>
<a:theme xmlns:a="http://schemas.openxmlformats.org/drawingml/2006/main" name="Exastro-Suite">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astro-Suite" id="{98B375DA-C8EE-4C82-B939-FE9943C40107}" vid="{84A55E75-650A-40EB-B4FD-0CA0709CCFE8}"/>
    </a:ext>
  </a:extLst>
</a:theme>
</file>

<file path=ppt/theme/theme3.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6587__x66f8__x540d_ xmlns="e3c7534c-8447-4121-a676-7eb0e8edc712" xsi:nil="true"/>
    <_x30e2__x30c7__x30eb__x540d_ xmlns="e3c7534c-8447-4121-a676-7eb0e8edc71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84FABC01750754469A9A21C30F936C75" ma:contentTypeVersion="10" ma:contentTypeDescription="新しいドキュメントを作成します。" ma:contentTypeScope="" ma:versionID="7c9317cb8e15abe940e9c1329b8b4475">
  <xsd:schema xmlns:xsd="http://www.w3.org/2001/XMLSchema" xmlns:xs="http://www.w3.org/2001/XMLSchema" xmlns:p="http://schemas.microsoft.com/office/2006/metadata/properties" xmlns:ns2="e3c7534c-8447-4121-a676-7eb0e8edc712" targetNamespace="http://schemas.microsoft.com/office/2006/metadata/properties" ma:root="true" ma:fieldsID="b5acee7d53e9b795c6da65c014eb365c" ns2:_="">
    <xsd:import namespace="e3c7534c-8447-4121-a676-7eb0e8edc712"/>
    <xsd:element name="properties">
      <xsd:complexType>
        <xsd:sequence>
          <xsd:element name="documentManagement">
            <xsd:complexType>
              <xsd:all>
                <xsd:element ref="ns2:MediaServiceMetadata" minOccurs="0"/>
                <xsd:element ref="ns2:MediaServiceFastMetadata" minOccurs="0"/>
                <xsd:element ref="ns2:_x30e2__x30c7__x30eb__x540d_" minOccurs="0"/>
                <xsd:element ref="ns2:_x6587__x66f8__x540d_"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7534c-8447-4121-a676-7eb0e8edc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x30e2__x30c7__x30eb__x540d_" ma:index="10" nillable="true" ma:displayName="モデル名" ma:format="Dropdown" ma:internalName="_x30e2__x30c7__x30eb__x540d_">
      <xsd:simpleType>
        <xsd:restriction base="dms:Text">
          <xsd:maxLength value="255"/>
        </xsd:restriction>
      </xsd:simpleType>
    </xsd:element>
    <xsd:element name="_x6587__x66f8__x540d_" ma:index="11" nillable="true" ma:displayName="文書名" ma:format="Dropdown" ma:internalName="_x6587__x66f8__x540d_">
      <xsd:simpleType>
        <xsd:restriction base="dms:Text">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4A499B-DA5A-4A74-AC7D-2C6C09CAD51C}">
  <ds:schemaRefs>
    <ds:schemaRef ds:uri="http://purl.org/dc/dcmitype/"/>
    <ds:schemaRef ds:uri="http://schemas.microsoft.com/office/2006/documentManagement/types"/>
    <ds:schemaRef ds:uri="http://www.w3.org/XML/1998/namespace"/>
    <ds:schemaRef ds:uri="e3c7534c-8447-4121-a676-7eb0e8edc712"/>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FB9A6862-A9C3-402C-A9E9-75178CFBF3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7534c-8447-4121-a676-7eb0e8edc7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FAA168-53E1-42B2-8580-5C75D114E4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NEC_Corporation_2021</Template>
  <TotalTime>0</TotalTime>
  <Words>2656</Words>
  <Application>Microsoft Office PowerPoint</Application>
  <PresentationFormat>ワイド画面</PresentationFormat>
  <Paragraphs>458</Paragraphs>
  <Slides>39</Slides>
  <Notes>3</Notes>
  <HiddenSlides>1</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39</vt:i4>
      </vt:variant>
    </vt:vector>
  </HeadingPairs>
  <TitlesOfParts>
    <vt:vector size="52" baseType="lpstr">
      <vt:lpstr>HGP創英角ｺﾞｼｯｸUB</vt:lpstr>
      <vt:lpstr>Hiragino Kaku Gothic ProN</vt:lpstr>
      <vt:lpstr>メイリオ</vt:lpstr>
      <vt:lpstr>メイリオ</vt:lpstr>
      <vt:lpstr>游ゴシック</vt:lpstr>
      <vt:lpstr>Arial</vt:lpstr>
      <vt:lpstr>Arial</vt:lpstr>
      <vt:lpstr>Segoe UI</vt:lpstr>
      <vt:lpstr>Tahoma</vt:lpstr>
      <vt:lpstr>Wingdings</vt:lpstr>
      <vt:lpstr>NEC_Corporation_2021</vt:lpstr>
      <vt:lpstr>Exastro-Suite</vt:lpstr>
      <vt:lpstr>1_NEC_standard4_3</vt:lpstr>
      <vt:lpstr>Setting samples Azureモデル 導入手順</vt:lpstr>
      <vt:lpstr>目次</vt:lpstr>
      <vt:lpstr>PowerPoint プレゼンテーション</vt:lpstr>
      <vt:lpstr>1. はじめに</vt:lpstr>
      <vt:lpstr>1.1 はじめに</vt:lpstr>
      <vt:lpstr>1.2 連携サービスとの動作確認</vt:lpstr>
      <vt:lpstr>1.3 オペレーション名とサブネット/通信ルール/仮想マシン設定の関係について</vt:lpstr>
      <vt:lpstr>1.3 オペレーション名とサブネット/通信ルール/仮想マシン設定の関係について</vt:lpstr>
      <vt:lpstr>1.4 サブネットと仮想マシンの関係について</vt:lpstr>
      <vt:lpstr>1.4 サブネットと仮想マシンの関係について</vt:lpstr>
      <vt:lpstr>1.5 通信ルールについて</vt:lpstr>
      <vt:lpstr>2. Azureモデルを使う準備</vt:lpstr>
      <vt:lpstr>2.1 ITAの準備</vt:lpstr>
      <vt:lpstr>2.2 Azureモデルのインポート</vt:lpstr>
      <vt:lpstr>2.3 Azure Portalの利用準備</vt:lpstr>
      <vt:lpstr>3. Azureモデルの実行</vt:lpstr>
      <vt:lpstr>3.1 マスタ情報登録</vt:lpstr>
      <vt:lpstr>3.1.1 方向</vt:lpstr>
      <vt:lpstr>3.1.2 アクセスの登録</vt:lpstr>
      <vt:lpstr>3.1.3 プロトコルの登録</vt:lpstr>
      <vt:lpstr>3.1.4 テンプレート情報の登録</vt:lpstr>
      <vt:lpstr>3.2 Azureモデルで仮想マシン作成</vt:lpstr>
      <vt:lpstr>3.2.1 オペレーション作成</vt:lpstr>
      <vt:lpstr>3.2.2 共通メニュー</vt:lpstr>
      <vt:lpstr>3.2.2.1 プロバイダー設定</vt:lpstr>
      <vt:lpstr>3.2.2.2 リソースグループ設定</vt:lpstr>
      <vt:lpstr>3.2.2.3 仮想ネットワーク設定</vt:lpstr>
      <vt:lpstr>3.2.2.4 サブネット設定</vt:lpstr>
      <vt:lpstr>3.2.3 Linuxマシンパラメータ登録</vt:lpstr>
      <vt:lpstr>3.2.3.1 通信ルール設定_Linux</vt:lpstr>
      <vt:lpstr>3.2.3.2 仮想マシン設定_Linux</vt:lpstr>
      <vt:lpstr>3.2.4 Windowsマシンパラメータ登録</vt:lpstr>
      <vt:lpstr>3.2.4.1 通信ルール設定_Windows</vt:lpstr>
      <vt:lpstr>3.2.4.2 仮想マシン設定_Linux</vt:lpstr>
      <vt:lpstr>3.2.5 仮想マシン設定に利用できる値について</vt:lpstr>
      <vt:lpstr>3.2.6 Conductor実行</vt:lpstr>
      <vt:lpstr>3.3 実行結果の確認（1/2）</vt:lpstr>
      <vt:lpstr>3.3 実行結果の確認（2/2）</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2021-12-23T07:52:17Z</dcterms:created>
  <dcterms:modified xsi:type="dcterms:W3CDTF">2022-05-24T06:59:15Z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0x01010084FABC01750754469A9A21C30F936C75</vt:lpwstr>
  </property>
</Properties>
</file>