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</p:sldMasterIdLst>
  <p:notesMasterIdLst>
    <p:notesMasterId r:id="rId20"/>
  </p:notesMasterIdLst>
  <p:handoutMasterIdLst>
    <p:handoutMasterId r:id="rId21"/>
  </p:handoutMasterIdLst>
  <p:sldIdLst>
    <p:sldId id="262" r:id="rId5"/>
    <p:sldId id="317" r:id="rId6"/>
    <p:sldId id="535" r:id="rId7"/>
    <p:sldId id="553" r:id="rId8"/>
    <p:sldId id="554" r:id="rId9"/>
    <p:sldId id="572" r:id="rId10"/>
    <p:sldId id="563" r:id="rId11"/>
    <p:sldId id="556" r:id="rId12"/>
    <p:sldId id="557" r:id="rId13"/>
    <p:sldId id="573" r:id="rId14"/>
    <p:sldId id="562" r:id="rId15"/>
    <p:sldId id="566" r:id="rId16"/>
    <p:sldId id="567" r:id="rId17"/>
    <p:sldId id="568" r:id="rId18"/>
    <p:sldId id="318" r:id="rId19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50D1E67-BF0F-40D2-9CDB-B05BEC37915B}">
          <p14:sldIdLst>
            <p14:sldId id="262"/>
            <p14:sldId id="317"/>
            <p14:sldId id="535"/>
            <p14:sldId id="553"/>
            <p14:sldId id="554"/>
            <p14:sldId id="572"/>
            <p14:sldId id="563"/>
            <p14:sldId id="556"/>
            <p14:sldId id="557"/>
            <p14:sldId id="573"/>
          </p14:sldIdLst>
        </p14:section>
        <p14:section name="困ったときは" id="{A90C1BEA-4C98-4EF6-A730-46652F3683CD}">
          <p14:sldIdLst>
            <p14:sldId id="562"/>
          </p14:sldIdLst>
        </p14:section>
        <p14:section name="参考" id="{1E52D496-B1B2-4FC0-8ED1-FDC70E56004B}">
          <p14:sldIdLst>
            <p14:sldId id="566"/>
            <p14:sldId id="567"/>
            <p14:sldId id="568"/>
          </p14:sldIdLst>
        </p14:section>
        <p14:section name="Exastro Logo" id="{32E05913-5C53-4E3A-86FD-795C9E304EB5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EBA"/>
    <a:srgbClr val="C1A7DD"/>
    <a:srgbClr val="9466C3"/>
    <a:srgbClr val="039348"/>
    <a:srgbClr val="F68E68"/>
    <a:srgbClr val="FEF2EE"/>
    <a:srgbClr val="DED0ED"/>
    <a:srgbClr val="1C418A"/>
    <a:srgbClr val="F6F7FA"/>
    <a:srgbClr val="EDF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65BF8-74D5-48C6-B2D6-5F069CDB5420}" v="132" dt="2022-04-27T05:31:41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94684" autoAdjust="0"/>
  </p:normalViewPr>
  <p:slideViewPr>
    <p:cSldViewPr>
      <p:cViewPr varScale="1">
        <p:scale>
          <a:sx n="88" d="100"/>
          <a:sy n="88" d="100"/>
        </p:scale>
        <p:origin x="894" y="78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25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721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442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1" r:id="rId8"/>
    <p:sldLayoutId id="2147483702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2636890"/>
            <a:ext cx="11712000" cy="1883011"/>
          </a:xfrm>
        </p:spPr>
        <p:txBody>
          <a:bodyPr/>
          <a:lstStyle/>
          <a:p>
            <a:r>
              <a:rPr lang="en-US" altLang="ja-JP" sz="6000" b="1" dirty="0"/>
              <a:t>Setting</a:t>
            </a:r>
            <a:r>
              <a:rPr lang="ja-JP" altLang="en-US" sz="6000" b="1" dirty="0"/>
              <a:t> </a:t>
            </a:r>
            <a:r>
              <a:rPr lang="ja-JP" altLang="en-US" sz="6000" b="1" dirty="0" err="1"/>
              <a:t>s</a:t>
            </a:r>
            <a:r>
              <a:rPr lang="en-US" altLang="ja-JP" sz="6000" b="1" dirty="0" err="1"/>
              <a:t>amples</a:t>
            </a:r>
            <a:br>
              <a:rPr lang="en-US" altLang="ja-JP" sz="6000" b="1" dirty="0"/>
            </a:br>
            <a:r>
              <a:rPr lang="en-US" altLang="ja-JP" sz="6000" b="1" dirty="0"/>
              <a:t>Azure</a:t>
            </a:r>
            <a:r>
              <a:rPr lang="ja-JP" altLang="en-US" sz="6000" b="1" dirty="0"/>
              <a:t>モデル 概要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 (</a:t>
            </a:r>
            <a:r>
              <a:rPr lang="ja-JP" dirty="0">
                <a:ea typeface="+mn-lt"/>
                <a:cs typeface="+mn-lt"/>
              </a:rPr>
              <a:t>ITAバージョン</a:t>
            </a:r>
            <a:r>
              <a:rPr lang="en-US" altLang="ja-JP" dirty="0">
                <a:ea typeface="+mn-lt"/>
                <a:cs typeface="+mn-lt"/>
              </a:rPr>
              <a:t>1.9.1/1.10.0</a:t>
            </a:r>
            <a:r>
              <a:rPr lang="ja-JP" dirty="0">
                <a:ea typeface="+mn-lt"/>
                <a:cs typeface="+mn-lt"/>
              </a:rPr>
              <a:t>版</a:t>
            </a:r>
            <a:r>
              <a:rPr lang="ja-JP" altLang="en-US" dirty="0"/>
              <a:t>)</a:t>
            </a:r>
            <a:endParaRPr lang="en-US" altLang="ja-JP" dirty="0"/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E135FF-57C5-4CE7-A517-06333402FE01}"/>
              </a:ext>
            </a:extLst>
          </p:cNvPr>
          <p:cNvSpPr txBox="1"/>
          <p:nvPr/>
        </p:nvSpPr>
        <p:spPr>
          <a:xfrm>
            <a:off x="119170" y="5229250"/>
            <a:ext cx="1183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※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本書では「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Exastro IT Automation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ITA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 samples Azure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モデル」を「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モデル」と記載します。 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87FE0-4B32-45EE-9CDF-2141665A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6.2 </a:t>
            </a:r>
            <a:r>
              <a:rPr lang="ja-JP" altLang="en-US" dirty="0"/>
              <a:t>リソースグループと</a:t>
            </a:r>
            <a:r>
              <a:rPr lang="en-US" altLang="ja-JP" dirty="0"/>
              <a:t>Workspace</a:t>
            </a:r>
            <a:r>
              <a:rPr lang="ja-JP" altLang="en-US" dirty="0"/>
              <a:t>の関係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8C8CEB-139D-4824-9438-9F89BD1600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上にリソースグループのセットを作成します。</a:t>
            </a:r>
            <a:br>
              <a:rPr lang="en-US" altLang="ja-JP" dirty="0"/>
            </a:br>
            <a:r>
              <a:rPr lang="ja-JP" altLang="en-US" dirty="0"/>
              <a:t>作成されたリソースグループは</a:t>
            </a:r>
            <a:r>
              <a:rPr lang="en-US" altLang="ja-JP" dirty="0"/>
              <a:t>Terraform</a:t>
            </a:r>
            <a:r>
              <a:rPr lang="ja-JP" altLang="en-US" dirty="0"/>
              <a:t>上の</a:t>
            </a:r>
            <a:r>
              <a:rPr lang="en-US" altLang="ja-JP" dirty="0"/>
              <a:t>Workspace</a:t>
            </a:r>
            <a:r>
              <a:rPr lang="ja-JP" altLang="en-US" dirty="0"/>
              <a:t>と</a:t>
            </a:r>
            <a:r>
              <a:rPr lang="en-US" altLang="ja-JP" dirty="0"/>
              <a:t>1</a:t>
            </a:r>
            <a:r>
              <a:rPr lang="ja-JP" altLang="en-US" dirty="0"/>
              <a:t>対</a:t>
            </a:r>
            <a:r>
              <a:rPr lang="en-US" altLang="ja-JP" dirty="0"/>
              <a:t>1</a:t>
            </a:r>
            <a:r>
              <a:rPr lang="ja-JP" altLang="en-US" dirty="0"/>
              <a:t>で紐づきます。</a:t>
            </a:r>
          </a:p>
        </p:txBody>
      </p:sp>
      <p:sp>
        <p:nvSpPr>
          <p:cNvPr id="48" name="角丸四角形 112">
            <a:extLst>
              <a:ext uri="{FF2B5EF4-FFF2-40B4-BE49-F238E27FC236}">
                <a16:creationId xmlns:a16="http://schemas.microsoft.com/office/drawing/2014/main" id="{9E502DE0-FA99-4C39-AA59-CED6B298CA8C}"/>
              </a:ext>
            </a:extLst>
          </p:cNvPr>
          <p:cNvSpPr/>
          <p:nvPr/>
        </p:nvSpPr>
        <p:spPr>
          <a:xfrm>
            <a:off x="9248623" y="1788848"/>
            <a:ext cx="2729876" cy="439284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Terraform</a:t>
            </a:r>
            <a:endParaRPr kumimoji="1" lang="ja-JP" altLang="en-US" sz="18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6B3277C-0973-4035-9090-633FA88906FA}"/>
              </a:ext>
            </a:extLst>
          </p:cNvPr>
          <p:cNvSpPr/>
          <p:nvPr/>
        </p:nvSpPr>
        <p:spPr bwMode="auto">
          <a:xfrm>
            <a:off x="9455685" y="2204830"/>
            <a:ext cx="2345698" cy="101596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latin typeface="+mn-ea"/>
              </a:rPr>
              <a:t>Workspace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56" name="矢印: 左右 55">
            <a:extLst>
              <a:ext uri="{FF2B5EF4-FFF2-40B4-BE49-F238E27FC236}">
                <a16:creationId xmlns:a16="http://schemas.microsoft.com/office/drawing/2014/main" id="{F9B818BE-66EC-4985-A3C6-80F81E3C10AB}"/>
              </a:ext>
            </a:extLst>
          </p:cNvPr>
          <p:cNvSpPr/>
          <p:nvPr/>
        </p:nvSpPr>
        <p:spPr bwMode="auto">
          <a:xfrm>
            <a:off x="5551452" y="3133585"/>
            <a:ext cx="1580741" cy="1138207"/>
          </a:xfrm>
          <a:prstGeom prst="leftRightArrow">
            <a:avLst/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6" name="角丸四角形 112">
            <a:extLst>
              <a:ext uri="{FF2B5EF4-FFF2-40B4-BE49-F238E27FC236}">
                <a16:creationId xmlns:a16="http://schemas.microsoft.com/office/drawing/2014/main" id="{B09E9340-9D21-4445-9481-93B0025DAB22}"/>
              </a:ext>
            </a:extLst>
          </p:cNvPr>
          <p:cNvSpPr/>
          <p:nvPr/>
        </p:nvSpPr>
        <p:spPr>
          <a:xfrm>
            <a:off x="570599" y="2204830"/>
            <a:ext cx="7545930" cy="38520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>
                <a:solidFill>
                  <a:sysClr val="windowText" lastClr="000000"/>
                </a:solidFill>
                <a:latin typeface="+mn-ea"/>
              </a:rPr>
              <a:t>リソースグループ</a:t>
            </a:r>
            <a:endParaRPr kumimoji="1" lang="ja-JP" altLang="en-US" sz="18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7" name="角丸四角形 121">
            <a:extLst>
              <a:ext uri="{FF2B5EF4-FFF2-40B4-BE49-F238E27FC236}">
                <a16:creationId xmlns:a16="http://schemas.microsoft.com/office/drawing/2014/main" id="{A7C7E22D-D439-4046-AF2E-40A7649A0B4F}"/>
              </a:ext>
            </a:extLst>
          </p:cNvPr>
          <p:cNvSpPr/>
          <p:nvPr/>
        </p:nvSpPr>
        <p:spPr>
          <a:xfrm>
            <a:off x="948445" y="2547078"/>
            <a:ext cx="6859746" cy="34107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仮想ネットワーク</a:t>
            </a:r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73183AB8-212F-484D-8052-C17BA58CA155}"/>
              </a:ext>
            </a:extLst>
          </p:cNvPr>
          <p:cNvSpPr/>
          <p:nvPr/>
        </p:nvSpPr>
        <p:spPr>
          <a:xfrm>
            <a:off x="1156094" y="3150389"/>
            <a:ext cx="3158626" cy="2663625"/>
          </a:xfrm>
          <a:custGeom>
            <a:avLst/>
            <a:gdLst>
              <a:gd name="connsiteX0" fmla="*/ 0 w 3158626"/>
              <a:gd name="connsiteY0" fmla="*/ 0 h 2934449"/>
              <a:gd name="connsiteX1" fmla="*/ 1268630 w 3158626"/>
              <a:gd name="connsiteY1" fmla="*/ 0 h 2934449"/>
              <a:gd name="connsiteX2" fmla="*/ 1268630 w 3158626"/>
              <a:gd name="connsiteY2" fmla="*/ 722641 h 2934449"/>
              <a:gd name="connsiteX3" fmla="*/ 3158626 w 3158626"/>
              <a:gd name="connsiteY3" fmla="*/ 722641 h 2934449"/>
              <a:gd name="connsiteX4" fmla="*/ 3158626 w 3158626"/>
              <a:gd name="connsiteY4" fmla="*/ 2934449 h 2934449"/>
              <a:gd name="connsiteX5" fmla="*/ 0 w 3158626"/>
              <a:gd name="connsiteY5" fmla="*/ 2934449 h 2934449"/>
              <a:gd name="connsiteX6" fmla="*/ 0 w 3158626"/>
              <a:gd name="connsiteY6" fmla="*/ 1182378 h 2934449"/>
              <a:gd name="connsiteX7" fmla="*/ 0 w 3158626"/>
              <a:gd name="connsiteY7" fmla="*/ 722641 h 293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8626" h="2934449">
                <a:moveTo>
                  <a:pt x="0" y="0"/>
                </a:moveTo>
                <a:lnTo>
                  <a:pt x="1268630" y="0"/>
                </a:lnTo>
                <a:lnTo>
                  <a:pt x="1268630" y="722641"/>
                </a:lnTo>
                <a:lnTo>
                  <a:pt x="3158626" y="722641"/>
                </a:lnTo>
                <a:lnTo>
                  <a:pt x="3158626" y="2934449"/>
                </a:lnTo>
                <a:lnTo>
                  <a:pt x="0" y="2934449"/>
                </a:lnTo>
                <a:lnTo>
                  <a:pt x="0" y="1182378"/>
                </a:lnTo>
                <a:lnTo>
                  <a:pt x="0" y="722641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bIns="0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#1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0" name="角丸四角形 121">
            <a:extLst>
              <a:ext uri="{FF2B5EF4-FFF2-40B4-BE49-F238E27FC236}">
                <a16:creationId xmlns:a16="http://schemas.microsoft.com/office/drawing/2014/main" id="{04445402-9F8C-4F92-A74C-2B863F8CE25C}"/>
              </a:ext>
            </a:extLst>
          </p:cNvPr>
          <p:cNvSpPr/>
          <p:nvPr/>
        </p:nvSpPr>
        <p:spPr>
          <a:xfrm>
            <a:off x="3007378" y="3147765"/>
            <a:ext cx="1268630" cy="465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#2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1" name="フリーフォーム: 図形 100">
            <a:extLst>
              <a:ext uri="{FF2B5EF4-FFF2-40B4-BE49-F238E27FC236}">
                <a16:creationId xmlns:a16="http://schemas.microsoft.com/office/drawing/2014/main" id="{FEC1C39E-5AA8-4B99-8317-21566F16CEE2}"/>
              </a:ext>
            </a:extLst>
          </p:cNvPr>
          <p:cNvSpPr/>
          <p:nvPr/>
        </p:nvSpPr>
        <p:spPr>
          <a:xfrm>
            <a:off x="4491424" y="3148502"/>
            <a:ext cx="3161465" cy="2665338"/>
          </a:xfrm>
          <a:custGeom>
            <a:avLst/>
            <a:gdLst>
              <a:gd name="connsiteX0" fmla="*/ 1892835 w 3161465"/>
              <a:gd name="connsiteY0" fmla="*/ 0 h 2936336"/>
              <a:gd name="connsiteX1" fmla="*/ 3161465 w 3161465"/>
              <a:gd name="connsiteY1" fmla="*/ 0 h 2936336"/>
              <a:gd name="connsiteX2" fmla="*/ 3161465 w 3161465"/>
              <a:gd name="connsiteY2" fmla="*/ 1182378 h 2936336"/>
              <a:gd name="connsiteX3" fmla="*/ 3158626 w 3161465"/>
              <a:gd name="connsiteY3" fmla="*/ 1182378 h 2936336"/>
              <a:gd name="connsiteX4" fmla="*/ 3158626 w 3161465"/>
              <a:gd name="connsiteY4" fmla="*/ 2936336 h 2936336"/>
              <a:gd name="connsiteX5" fmla="*/ 0 w 3161465"/>
              <a:gd name="connsiteY5" fmla="*/ 2936336 h 2936336"/>
              <a:gd name="connsiteX6" fmla="*/ 0 w 3161465"/>
              <a:gd name="connsiteY6" fmla="*/ 724528 h 2936336"/>
              <a:gd name="connsiteX7" fmla="*/ 1892835 w 3161465"/>
              <a:gd name="connsiteY7" fmla="*/ 724528 h 29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1465" h="2936336">
                <a:moveTo>
                  <a:pt x="1892835" y="0"/>
                </a:moveTo>
                <a:lnTo>
                  <a:pt x="3161465" y="0"/>
                </a:lnTo>
                <a:lnTo>
                  <a:pt x="3161465" y="1182378"/>
                </a:lnTo>
                <a:lnTo>
                  <a:pt x="3158626" y="1182378"/>
                </a:lnTo>
                <a:lnTo>
                  <a:pt x="3158626" y="2936336"/>
                </a:lnTo>
                <a:lnTo>
                  <a:pt x="0" y="2936336"/>
                </a:lnTo>
                <a:lnTo>
                  <a:pt x="0" y="724528"/>
                </a:lnTo>
                <a:lnTo>
                  <a:pt x="1892835" y="724528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bIns="0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#5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A7A06DC-D288-4809-83E8-EDF71DFD80D9}"/>
              </a:ext>
            </a:extLst>
          </p:cNvPr>
          <p:cNvSpPr txBox="1"/>
          <p:nvPr/>
        </p:nvSpPr>
        <p:spPr>
          <a:xfrm>
            <a:off x="4829462" y="3109159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15" name="角丸四角形 113">
            <a:extLst>
              <a:ext uri="{FF2B5EF4-FFF2-40B4-BE49-F238E27FC236}">
                <a16:creationId xmlns:a16="http://schemas.microsoft.com/office/drawing/2014/main" id="{B3B92060-133B-4732-A300-6DBE090F526C}"/>
              </a:ext>
            </a:extLst>
          </p:cNvPr>
          <p:cNvSpPr/>
          <p:nvPr/>
        </p:nvSpPr>
        <p:spPr>
          <a:xfrm>
            <a:off x="1245908" y="4256122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Linux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6" name="角丸四角形 121">
            <a:extLst>
              <a:ext uri="{FF2B5EF4-FFF2-40B4-BE49-F238E27FC236}">
                <a16:creationId xmlns:a16="http://schemas.microsoft.com/office/drawing/2014/main" id="{F7024A2E-68A8-4E6F-B2EC-1CFA2D486235}"/>
              </a:ext>
            </a:extLst>
          </p:cNvPr>
          <p:cNvSpPr/>
          <p:nvPr/>
        </p:nvSpPr>
        <p:spPr>
          <a:xfrm>
            <a:off x="1342240" y="4101675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8" name="角丸四角形 113">
            <a:extLst>
              <a:ext uri="{FF2B5EF4-FFF2-40B4-BE49-F238E27FC236}">
                <a16:creationId xmlns:a16="http://schemas.microsoft.com/office/drawing/2014/main" id="{BD4FA1EA-6730-48AA-A779-BEA53A13ED11}"/>
              </a:ext>
            </a:extLst>
          </p:cNvPr>
          <p:cNvSpPr/>
          <p:nvPr/>
        </p:nvSpPr>
        <p:spPr>
          <a:xfrm>
            <a:off x="3189822" y="4256122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Linux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E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9" name="角丸四角形 121">
            <a:extLst>
              <a:ext uri="{FF2B5EF4-FFF2-40B4-BE49-F238E27FC236}">
                <a16:creationId xmlns:a16="http://schemas.microsoft.com/office/drawing/2014/main" id="{53863921-3AC3-40DE-B6DB-AB7054EE9856}"/>
              </a:ext>
            </a:extLst>
          </p:cNvPr>
          <p:cNvSpPr/>
          <p:nvPr/>
        </p:nvSpPr>
        <p:spPr>
          <a:xfrm>
            <a:off x="3286154" y="4101675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0" name="角丸四角形 113">
            <a:extLst>
              <a:ext uri="{FF2B5EF4-FFF2-40B4-BE49-F238E27FC236}">
                <a16:creationId xmlns:a16="http://schemas.microsoft.com/office/drawing/2014/main" id="{0740010E-44F9-42E3-8E71-9B7371FDC15A}"/>
              </a:ext>
            </a:extLst>
          </p:cNvPr>
          <p:cNvSpPr/>
          <p:nvPr/>
        </p:nvSpPr>
        <p:spPr>
          <a:xfrm>
            <a:off x="4591570" y="4256122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Windows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1" name="角丸四角形 121">
            <a:extLst>
              <a:ext uri="{FF2B5EF4-FFF2-40B4-BE49-F238E27FC236}">
                <a16:creationId xmlns:a16="http://schemas.microsoft.com/office/drawing/2014/main" id="{AAB3E996-863B-4EA2-BCA4-695E2CAD7395}"/>
              </a:ext>
            </a:extLst>
          </p:cNvPr>
          <p:cNvSpPr/>
          <p:nvPr/>
        </p:nvSpPr>
        <p:spPr>
          <a:xfrm>
            <a:off x="4687902" y="4101675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2" name="角丸四角形 113">
            <a:extLst>
              <a:ext uri="{FF2B5EF4-FFF2-40B4-BE49-F238E27FC236}">
                <a16:creationId xmlns:a16="http://schemas.microsoft.com/office/drawing/2014/main" id="{E7D7F004-B903-4594-A988-64023BF7F1D7}"/>
              </a:ext>
            </a:extLst>
          </p:cNvPr>
          <p:cNvSpPr/>
          <p:nvPr/>
        </p:nvSpPr>
        <p:spPr>
          <a:xfrm>
            <a:off x="6535484" y="4256122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Windows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E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3" name="角丸四角形 121">
            <a:extLst>
              <a:ext uri="{FF2B5EF4-FFF2-40B4-BE49-F238E27FC236}">
                <a16:creationId xmlns:a16="http://schemas.microsoft.com/office/drawing/2014/main" id="{0CB1BF8B-7933-4D00-897F-B9478E9931F8}"/>
              </a:ext>
            </a:extLst>
          </p:cNvPr>
          <p:cNvSpPr/>
          <p:nvPr/>
        </p:nvSpPr>
        <p:spPr>
          <a:xfrm>
            <a:off x="6631816" y="4101675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FA12B104-60E8-465C-8F5B-B7AD0B023D8D}"/>
              </a:ext>
            </a:extLst>
          </p:cNvPr>
          <p:cNvSpPr txBox="1"/>
          <p:nvPr/>
        </p:nvSpPr>
        <p:spPr>
          <a:xfrm>
            <a:off x="2257182" y="4908590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73F32164-B2F7-4A57-9D85-280F10749AE5}"/>
              </a:ext>
            </a:extLst>
          </p:cNvPr>
          <p:cNvSpPr txBox="1"/>
          <p:nvPr/>
        </p:nvSpPr>
        <p:spPr>
          <a:xfrm>
            <a:off x="5596552" y="4908590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34" name="角丸四角形 112">
            <a:extLst>
              <a:ext uri="{FF2B5EF4-FFF2-40B4-BE49-F238E27FC236}">
                <a16:creationId xmlns:a16="http://schemas.microsoft.com/office/drawing/2014/main" id="{FACDB010-D0D5-4D44-9F80-79EB7BD24EC9}"/>
              </a:ext>
            </a:extLst>
          </p:cNvPr>
          <p:cNvSpPr/>
          <p:nvPr/>
        </p:nvSpPr>
        <p:spPr>
          <a:xfrm>
            <a:off x="239348" y="1806834"/>
            <a:ext cx="8304992" cy="437485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Azure</a:t>
            </a:r>
            <a:r>
              <a:rPr kumimoji="1" lang="ja-JP" altLang="en-US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基盤</a:t>
            </a:r>
          </a:p>
        </p:txBody>
      </p:sp>
      <p:sp>
        <p:nvSpPr>
          <p:cNvPr id="136" name="矢印: 左右 135">
            <a:extLst>
              <a:ext uri="{FF2B5EF4-FFF2-40B4-BE49-F238E27FC236}">
                <a16:creationId xmlns:a16="http://schemas.microsoft.com/office/drawing/2014/main" id="{4A2F14F2-2EEE-4501-B583-D4F46A660216}"/>
              </a:ext>
            </a:extLst>
          </p:cNvPr>
          <p:cNvSpPr/>
          <p:nvPr/>
        </p:nvSpPr>
        <p:spPr bwMode="auto">
          <a:xfrm>
            <a:off x="8160189" y="2466286"/>
            <a:ext cx="1269648" cy="368770"/>
          </a:xfrm>
          <a:prstGeom prst="leftRightArrow">
            <a:avLst/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7" name="角丸四角形 113">
            <a:extLst>
              <a:ext uri="{FF2B5EF4-FFF2-40B4-BE49-F238E27FC236}">
                <a16:creationId xmlns:a16="http://schemas.microsoft.com/office/drawing/2014/main" id="{F1A2FDAA-EBD3-4E0F-8D9E-8F06B47E5590}"/>
              </a:ext>
            </a:extLst>
          </p:cNvPr>
          <p:cNvSpPr/>
          <p:nvPr/>
        </p:nvSpPr>
        <p:spPr>
          <a:xfrm>
            <a:off x="1172624" y="2650671"/>
            <a:ext cx="1538906" cy="426789"/>
          </a:xfrm>
          <a:prstGeom prst="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セキュリティグループ</a:t>
            </a:r>
            <a:endParaRPr kumimoji="1" lang="en-US" altLang="ja-JP" sz="105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(Linux</a:t>
            </a:r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用</a:t>
            </a:r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8" name="角丸四角形 113">
            <a:extLst>
              <a:ext uri="{FF2B5EF4-FFF2-40B4-BE49-F238E27FC236}">
                <a16:creationId xmlns:a16="http://schemas.microsoft.com/office/drawing/2014/main" id="{29B1A569-7843-454E-94D4-DB532CCA3ABC}"/>
              </a:ext>
            </a:extLst>
          </p:cNvPr>
          <p:cNvSpPr/>
          <p:nvPr/>
        </p:nvSpPr>
        <p:spPr>
          <a:xfrm>
            <a:off x="6113983" y="2650671"/>
            <a:ext cx="1538906" cy="426789"/>
          </a:xfrm>
          <a:prstGeom prst="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セキュリティグループ</a:t>
            </a:r>
            <a:endParaRPr kumimoji="1" lang="en-US" altLang="ja-JP" sz="105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en-US" altLang="ja-JP" sz="1050" dirty="0">
                <a:solidFill>
                  <a:sysClr val="windowText" lastClr="000000"/>
                </a:solidFill>
                <a:latin typeface="+mn-ea"/>
              </a:rPr>
              <a:t>Windows</a:t>
            </a:r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用</a:t>
            </a:r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4C07E8A-3EC1-4021-B597-1DC67C6B8064}"/>
              </a:ext>
            </a:extLst>
          </p:cNvPr>
          <p:cNvSpPr txBox="1"/>
          <p:nvPr/>
        </p:nvSpPr>
        <p:spPr>
          <a:xfrm>
            <a:off x="1531303" y="5277922"/>
            <a:ext cx="55423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仮想マシンは全体で</a:t>
            </a:r>
            <a:r>
              <a:rPr kumimoji="1" lang="en-US" altLang="ja-JP" sz="1400" dirty="0"/>
              <a:t>10</a:t>
            </a:r>
            <a:r>
              <a:rPr kumimoji="1" lang="ja-JP" altLang="en-US" sz="1400" dirty="0"/>
              <a:t>台（</a:t>
            </a:r>
            <a:r>
              <a:rPr kumimoji="1" lang="en-US" altLang="ja-JP" sz="1400" dirty="0"/>
              <a:t>Linux/Windows</a:t>
            </a:r>
            <a:r>
              <a:rPr kumimoji="1" lang="ja-JP" altLang="en-US" sz="1400" dirty="0"/>
              <a:t>それぞれ</a:t>
            </a:r>
            <a:r>
              <a:rPr kumimoji="1" lang="en-US" altLang="ja-JP" sz="1400" dirty="0"/>
              <a:t>5</a:t>
            </a:r>
            <a:r>
              <a:rPr kumimoji="1" lang="ja-JP" altLang="en-US" sz="1400" dirty="0"/>
              <a:t>台）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C27D6EFA-AAD0-4E0D-957A-0EA26CC965E0}"/>
              </a:ext>
            </a:extLst>
          </p:cNvPr>
          <p:cNvSpPr txBox="1"/>
          <p:nvPr/>
        </p:nvSpPr>
        <p:spPr>
          <a:xfrm>
            <a:off x="1720226" y="3455090"/>
            <a:ext cx="55423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サブネットはユーザ指定の数量作成</a:t>
            </a: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2E266A5A-C069-448C-A1F6-EB13825C88E4}"/>
              </a:ext>
            </a:extLst>
          </p:cNvPr>
          <p:cNvCxnSpPr>
            <a:stCxn id="137" idx="2"/>
          </p:cNvCxnSpPr>
          <p:nvPr/>
        </p:nvCxnSpPr>
        <p:spPr bwMode="auto">
          <a:xfrm>
            <a:off x="1942077" y="3077460"/>
            <a:ext cx="1777593" cy="10242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6C73E5F2-D111-41D9-8FED-E15DBF0970E5}"/>
              </a:ext>
            </a:extLst>
          </p:cNvPr>
          <p:cNvCxnSpPr>
            <a:stCxn id="137" idx="2"/>
            <a:endCxn id="116" idx="0"/>
          </p:cNvCxnSpPr>
          <p:nvPr/>
        </p:nvCxnSpPr>
        <p:spPr bwMode="auto">
          <a:xfrm flipH="1">
            <a:off x="1751545" y="3077460"/>
            <a:ext cx="190532" cy="10242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70CE970-7B13-4EF3-8B59-99819147A5FF}"/>
              </a:ext>
            </a:extLst>
          </p:cNvPr>
          <p:cNvCxnSpPr>
            <a:stCxn id="138" idx="2"/>
            <a:endCxn id="121" idx="0"/>
          </p:cNvCxnSpPr>
          <p:nvPr/>
        </p:nvCxnSpPr>
        <p:spPr bwMode="auto">
          <a:xfrm flipH="1">
            <a:off x="5097207" y="3077460"/>
            <a:ext cx="1786229" cy="10242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EAF089C9-3F0C-4D82-AB47-D0E0C20627B3}"/>
              </a:ext>
            </a:extLst>
          </p:cNvPr>
          <p:cNvCxnSpPr>
            <a:stCxn id="138" idx="2"/>
            <a:endCxn id="123" idx="0"/>
          </p:cNvCxnSpPr>
          <p:nvPr/>
        </p:nvCxnSpPr>
        <p:spPr bwMode="auto">
          <a:xfrm>
            <a:off x="6883436" y="3077460"/>
            <a:ext cx="157685" cy="10242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4032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383E9-3276-4AD1-B5EA-6324027A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. </a:t>
            </a:r>
            <a:r>
              <a:rPr kumimoji="1" lang="ja-JP" altLang="en-US" dirty="0"/>
              <a:t>困ったときは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20273-E2E6-4E42-B492-6F1DF583A2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Error: building account: getting authenticated object ID: </a:t>
            </a:r>
            <a:r>
              <a:rPr lang="ja-JP" altLang="en-US" dirty="0"/>
              <a:t>～」とでて失敗する場合</a:t>
            </a:r>
            <a:endParaRPr lang="en-US" altLang="ja-JP" dirty="0"/>
          </a:p>
          <a:p>
            <a:pPr lvl="1"/>
            <a:r>
              <a:rPr lang="ja-JP" altLang="en-US" dirty="0"/>
              <a:t>「プロバイダー設定」の設定値が誤っている可能性があります。</a:t>
            </a:r>
            <a:br>
              <a:rPr lang="en-US" altLang="ja-JP" dirty="0"/>
            </a:br>
            <a:r>
              <a:rPr lang="ja-JP" altLang="en-US" dirty="0"/>
              <a:t>サブスクリプション、テナント</a:t>
            </a:r>
            <a:r>
              <a:rPr lang="en-US" altLang="ja-JP" dirty="0"/>
              <a:t>ID</a:t>
            </a:r>
            <a:r>
              <a:rPr lang="ja-JP" altLang="en-US" dirty="0"/>
              <a:t>、クライアント</a:t>
            </a:r>
            <a:r>
              <a:rPr lang="en-US" altLang="ja-JP" dirty="0"/>
              <a:t>ID</a:t>
            </a:r>
            <a:r>
              <a:rPr lang="ja-JP" altLang="en-US" dirty="0"/>
              <a:t>、クライアントシークレットなどの値を再度確認してください。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444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D6855-9A54-4649-BCE8-4989CE72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一覧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F227887-3CF5-457A-8B59-BB893F07F1FE}"/>
              </a:ext>
            </a:extLst>
          </p:cNvPr>
          <p:cNvGraphicFramePr>
            <a:graphicFrameLocks noGrp="1"/>
          </p:cNvGraphicFramePr>
          <p:nvPr/>
        </p:nvGraphicFramePr>
        <p:xfrm>
          <a:off x="353410" y="1108698"/>
          <a:ext cx="11485180" cy="14249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4370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583281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</a:tblGrid>
              <a:tr h="3889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Conductor</a:t>
                      </a:r>
                      <a:r>
                        <a:rPr kumimoji="1" lang="ja-JP" altLang="en-US" sz="1600" dirty="0"/>
                        <a:t>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Conductor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10360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仮想マシン作成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新規で仮想マシンを作成します。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11A0F835-4F77-43BA-BDB8-AF2575E3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8750"/>
            <a:ext cx="5595623" cy="6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7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パラメータシート一覧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54535"/>
              </p:ext>
            </p:extLst>
          </p:nvPr>
        </p:nvGraphicFramePr>
        <p:xfrm>
          <a:off x="120830" y="764630"/>
          <a:ext cx="11952000" cy="57436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552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419287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2166526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1083263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3263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4694139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8133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No.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アクセス許可ロール</a:t>
                      </a:r>
                      <a:r>
                        <a:rPr kumimoji="1" lang="en-US" altLang="ja-JP" sz="1100" baseline="30000" dirty="0"/>
                        <a:t>※</a:t>
                      </a:r>
                      <a:endParaRPr kumimoji="1" lang="ja-JP" altLang="en-US" sz="11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ユーザ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28667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1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+mn-lt"/>
                        </a:rPr>
                        <a:t>基本コンソール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+mn-lt"/>
                        </a:rPr>
                        <a:t>オペレーション一覧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lt"/>
                        </a:rPr>
                        <a:t>●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lt"/>
                        </a:rPr>
                        <a:t>●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lt"/>
                        </a:rPr>
                        <a:t>オペレーション一覧をメンテナンス</a:t>
                      </a:r>
                      <a:r>
                        <a:rPr kumimoji="1" lang="en-US" altLang="ja-JP" sz="1000" dirty="0">
                          <a:latin typeface="+mn-lt"/>
                        </a:rPr>
                        <a:t>(</a:t>
                      </a:r>
                      <a:r>
                        <a:rPr kumimoji="1" lang="ja-JP" altLang="en-US" sz="1000" dirty="0">
                          <a:latin typeface="+mn-lt"/>
                        </a:rPr>
                        <a:t>閲覧</a:t>
                      </a:r>
                      <a:r>
                        <a:rPr kumimoji="1" lang="en-US" altLang="ja-JP" sz="1000" dirty="0">
                          <a:latin typeface="+mn-lt"/>
                        </a:rPr>
                        <a:t>/</a:t>
                      </a:r>
                      <a:r>
                        <a:rPr kumimoji="1" lang="ja-JP" altLang="en-US" sz="1000" dirty="0">
                          <a:latin typeface="+mn-lt"/>
                        </a:rPr>
                        <a:t>登録</a:t>
                      </a:r>
                      <a:r>
                        <a:rPr kumimoji="1" lang="en-US" altLang="ja-JP" sz="1000" dirty="0">
                          <a:latin typeface="+mn-lt"/>
                        </a:rPr>
                        <a:t>/</a:t>
                      </a:r>
                      <a:r>
                        <a:rPr kumimoji="1" lang="ja-JP" altLang="en-US" sz="1000" dirty="0">
                          <a:latin typeface="+mn-lt"/>
                        </a:rPr>
                        <a:t>更新</a:t>
                      </a:r>
                      <a:r>
                        <a:rPr kumimoji="1" lang="en-US" altLang="ja-JP" sz="1000" dirty="0">
                          <a:latin typeface="+mn-lt"/>
                        </a:rPr>
                        <a:t>/</a:t>
                      </a:r>
                      <a:r>
                        <a:rPr kumimoji="1" lang="ja-JP" altLang="en-US" sz="1000" dirty="0">
                          <a:latin typeface="+mn-lt"/>
                        </a:rPr>
                        <a:t>廃止</a:t>
                      </a:r>
                      <a:r>
                        <a:rPr kumimoji="1" lang="en-US" altLang="ja-JP" sz="1000" dirty="0">
                          <a:latin typeface="+mn-lt"/>
                        </a:rPr>
                        <a:t>)</a:t>
                      </a:r>
                      <a:r>
                        <a:rPr kumimoji="1" lang="ja-JP" altLang="en-US" sz="1000" dirty="0">
                          <a:latin typeface="+mn-lt"/>
                        </a:rPr>
                        <a:t>できます。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>
                          <a:latin typeface="+mn-lt"/>
                        </a:rPr>
                        <a:t>Movement</a:t>
                      </a:r>
                      <a:r>
                        <a:rPr kumimoji="1" lang="ja-JP" altLang="en-US" sz="900">
                          <a:latin typeface="+mn-lt"/>
                        </a:rPr>
                        <a:t>一覧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とオーケストレータの関連付けを閲覧できます。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71042"/>
                  </a:ext>
                </a:extLst>
              </a:tr>
              <a:tr h="286671">
                <a:tc rowSpan="15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2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+mn-lt"/>
                        </a:rPr>
                        <a:t>マスタ管理</a:t>
                      </a:r>
                      <a:r>
                        <a:rPr kumimoji="1" lang="en-US" altLang="ja-JP" sz="900" dirty="0">
                          <a:latin typeface="+mn-lt"/>
                        </a:rPr>
                        <a:t>_Hyper-V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インターフェース情報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への接続インターフェース情報をメンテナンス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Organizations</a:t>
                      </a:r>
                      <a:r>
                        <a:rPr kumimoji="1" lang="ja-JP" altLang="en-US" sz="900" dirty="0">
                          <a:latin typeface="+mn-lt"/>
                        </a:rPr>
                        <a:t>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Organizations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情報をメンテナンス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Workspaces</a:t>
                      </a:r>
                      <a:r>
                        <a:rPr kumimoji="1" lang="ja-JP" altLang="en-US" sz="900" dirty="0">
                          <a:latin typeface="+mn-lt"/>
                        </a:rPr>
                        <a:t>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Workspaces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情報をメンテナンス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Movement</a:t>
                      </a:r>
                      <a:r>
                        <a:rPr kumimoji="1" lang="ja-JP" altLang="en-US" sz="900" dirty="0">
                          <a:latin typeface="+mn-lt"/>
                        </a:rPr>
                        <a:t>一覧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6870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Module</a:t>
                      </a:r>
                      <a:r>
                        <a:rPr kumimoji="1" lang="ja-JP" altLang="en-US" sz="900" dirty="0">
                          <a:latin typeface="+mn-lt"/>
                        </a:rPr>
                        <a:t>素材集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38039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Policies</a:t>
                      </a:r>
                      <a:r>
                        <a:rPr kumimoji="1" lang="ja-JP" altLang="en-US" sz="900" dirty="0">
                          <a:latin typeface="+mn-lt"/>
                        </a:rPr>
                        <a:t>管理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64211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Policy Sets</a:t>
                      </a:r>
                      <a:r>
                        <a:rPr kumimoji="1" lang="ja-JP" altLang="en-US" sz="900" dirty="0">
                          <a:latin typeface="+mn-lt"/>
                        </a:rPr>
                        <a:t>管理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PolicySet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873375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>
                          <a:latin typeface="+mn-lt"/>
                        </a:rPr>
                        <a:t>PolicySet</a:t>
                      </a:r>
                      <a:r>
                        <a:rPr kumimoji="1" lang="en-US" altLang="ja-JP" sz="900" dirty="0">
                          <a:latin typeface="+mn-lt"/>
                        </a:rPr>
                        <a:t>-Policy</a:t>
                      </a:r>
                      <a:r>
                        <a:rPr kumimoji="1" lang="ja-JP" altLang="en-US" sz="900" dirty="0">
                          <a:latin typeface="+mn-lt"/>
                        </a:rPr>
                        <a:t>紐付管理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PolicySet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-Policy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の紐付けをメンテナンス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14747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>
                          <a:latin typeface="+mn-lt"/>
                        </a:rPr>
                        <a:t>PolicySet</a:t>
                      </a:r>
                      <a:r>
                        <a:rPr kumimoji="1" lang="en-US" altLang="ja-JP" sz="900" dirty="0">
                          <a:latin typeface="+mn-lt"/>
                        </a:rPr>
                        <a:t>-Workspace</a:t>
                      </a:r>
                      <a:r>
                        <a:rPr kumimoji="1" lang="ja-JP" altLang="en-US" sz="900" dirty="0">
                          <a:latin typeface="+mn-lt"/>
                        </a:rPr>
                        <a:t>紐付管理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PolicySet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-Workspace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の紐付けをメンテナンス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737637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Movement-Module</a:t>
                      </a:r>
                      <a:r>
                        <a:rPr kumimoji="1" lang="ja-JP" altLang="en-US" sz="900" dirty="0">
                          <a:latin typeface="+mn-lt"/>
                        </a:rPr>
                        <a:t>紐付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にインクルードする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731538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900" dirty="0">
                          <a:latin typeface="+mn-lt"/>
                        </a:rPr>
                        <a:t>代入値自動登録設定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紐付対象メニューに登録されているオぺーションの項目の設定値を紐付ける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と変数がメンテナンス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47987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代入値管理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オペレーションごとに、対象の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で利用される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の変数「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var.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」に代入する具体値をメンテナンス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3152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作業実行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を単体実行できます。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4180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900" dirty="0">
                          <a:latin typeface="+mn-lt"/>
                        </a:rPr>
                        <a:t>作業状態確認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登録した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作業をモニターするメニューです。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92512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作業管理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作業一覧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実行履歴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を閲覧できます。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9269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DA9BF3-4AF1-42DF-829E-7F0A0087254D}"/>
              </a:ext>
            </a:extLst>
          </p:cNvPr>
          <p:cNvSpPr txBox="1"/>
          <p:nvPr/>
        </p:nvSpPr>
        <p:spPr>
          <a:xfrm>
            <a:off x="623240" y="5862537"/>
            <a:ext cx="280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Azure</a:t>
            </a:r>
            <a:r>
              <a:rPr lang="ja-JP" altLang="en-US" sz="1200" dirty="0"/>
              <a:t>モデル管理者</a:t>
            </a:r>
          </a:p>
          <a:p>
            <a:r>
              <a:rPr lang="ja-JP" altLang="en-US" sz="1200" dirty="0"/>
              <a:t>　ユーザ</a:t>
            </a:r>
            <a:r>
              <a:rPr lang="en-US" altLang="ja-JP" sz="1200" dirty="0"/>
              <a:t>: Azure</a:t>
            </a:r>
            <a:r>
              <a:rPr lang="ja-JP" altLang="en-US" sz="1200" dirty="0"/>
              <a:t>モデルユーザ</a:t>
            </a:r>
          </a:p>
        </p:txBody>
      </p:sp>
    </p:spTree>
    <p:extLst>
      <p:ext uri="{BB962C8B-B14F-4D97-AF65-F5344CB8AC3E}">
        <p14:creationId xmlns:p14="http://schemas.microsoft.com/office/powerpoint/2010/main" val="72249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パラメータシート一覧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49119"/>
              </p:ext>
            </p:extLst>
          </p:nvPr>
        </p:nvGraphicFramePr>
        <p:xfrm>
          <a:off x="120830" y="764630"/>
          <a:ext cx="11952000" cy="57004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552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419287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2166526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1083263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3263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4694139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8133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No.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アクセス許可ロール</a:t>
                      </a:r>
                      <a:r>
                        <a:rPr kumimoji="1" lang="en-US" altLang="ja-JP" sz="1100" baseline="30000" dirty="0"/>
                        <a:t>※</a:t>
                      </a:r>
                      <a:endParaRPr kumimoji="1" lang="ja-JP" altLang="en-US" sz="11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ユーザ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286671">
                <a:tc rowSpan="7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3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1000" dirty="0">
                          <a:latin typeface="+mn-lt"/>
                        </a:rPr>
                        <a:t>通知先定義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lt"/>
                        </a:rPr>
                        <a:t>●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kumimoji="1"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</a:t>
                      </a:r>
                      <a:r>
                        <a:rPr kumimoji="1"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関数を使用して、通知処理を行います。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クラス一覧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クラスを閲覧できます。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553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クラス編集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クラスを作成できます。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2746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作業実行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を実行できます。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58086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作業確認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登録した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作業をモニターするメニューです。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47949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作業一覧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作業一覧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実行履歴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を閲覧できます。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3922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定期作業実行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をスケジュールにしたがって定期的に実行させることができます。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886997"/>
                  </a:ext>
                </a:extLst>
              </a:tr>
              <a:tr h="286671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4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+mn-lt"/>
                        </a:rPr>
                        <a:t>マスタ管理</a:t>
                      </a:r>
                      <a:r>
                        <a:rPr kumimoji="1" lang="en-US" altLang="ja-JP" sz="900" dirty="0">
                          <a:latin typeface="+mn-lt"/>
                        </a:rPr>
                        <a:t>_Azure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方向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通信ルール設定で利用するプルダウンを管理するメニュー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アクセス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通信ルール設定で利用するプルダウンを管理するメニュー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プロトコル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通信ルール設定で利用するプルダウンを管理するメニュー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286671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5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+mn-lt"/>
                        </a:rPr>
                        <a:t>共通メニュー</a:t>
                      </a:r>
                      <a:r>
                        <a:rPr kumimoji="1" lang="en-US" altLang="ja-JP" sz="900" dirty="0">
                          <a:latin typeface="+mn-lt"/>
                        </a:rPr>
                        <a:t>_Azure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プロバイダー設定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への接続情報を設定するメニュー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80317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リソースグループ設定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作成したいリソースグループを定義するメニュー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1262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仮想ネットワーク管理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リソースグループ内で利用する仮想ネットワークを定義するメニュー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69572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サブネット設定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作成したいサブネットを定義するメニュー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44720"/>
                  </a:ext>
                </a:extLst>
              </a:tr>
              <a:tr h="28667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6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+mn-lt"/>
                        </a:rPr>
                        <a:t>Linux</a:t>
                      </a:r>
                      <a:r>
                        <a:rPr kumimoji="1" lang="ja-JP" altLang="en-US" sz="900" dirty="0">
                          <a:latin typeface="+mn-lt"/>
                        </a:rPr>
                        <a:t>マシン作成</a:t>
                      </a:r>
                      <a:r>
                        <a:rPr kumimoji="1" lang="en-US" altLang="ja-JP" sz="900" dirty="0">
                          <a:latin typeface="+mn-lt"/>
                        </a:rPr>
                        <a:t>_Azure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通信ルール設定</a:t>
                      </a:r>
                      <a:r>
                        <a:rPr kumimoji="1" lang="en-US" altLang="ja-JP" sz="900" dirty="0">
                          <a:latin typeface="+mn-lt"/>
                        </a:rPr>
                        <a:t>_Linux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仮想マシンに対する通信ルールを定義するメニュー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5161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仮想マシン設定</a:t>
                      </a:r>
                      <a:r>
                        <a:rPr kumimoji="1" lang="en-US" altLang="ja-JP" sz="900" dirty="0">
                          <a:latin typeface="+mn-lt"/>
                        </a:rPr>
                        <a:t>_Linux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作成したい仮想マシン設定を定義するメニュー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80760"/>
                  </a:ext>
                </a:extLst>
              </a:tr>
              <a:tr h="28667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7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+mn-lt"/>
                        </a:rPr>
                        <a:t>Windows</a:t>
                      </a:r>
                      <a:r>
                        <a:rPr kumimoji="1" lang="ja-JP" altLang="en-US" sz="900" dirty="0">
                          <a:latin typeface="+mn-lt"/>
                        </a:rPr>
                        <a:t>マシン作成</a:t>
                      </a:r>
                      <a:r>
                        <a:rPr kumimoji="1" lang="en-US" altLang="ja-JP" sz="900" dirty="0">
                          <a:latin typeface="+mn-lt"/>
                        </a:rPr>
                        <a:t>_Azure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通信ルール設定</a:t>
                      </a:r>
                      <a:r>
                        <a:rPr kumimoji="1" lang="en-US" altLang="ja-JP" sz="900" dirty="0">
                          <a:latin typeface="+mn-lt"/>
                        </a:rPr>
                        <a:t>_Windows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仮想マシンに対する通信ルールを定義するメニュー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43985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仮想マシン設定</a:t>
                      </a:r>
                      <a:r>
                        <a:rPr kumimoji="1" lang="en-US" altLang="ja-JP" sz="900" dirty="0">
                          <a:latin typeface="+mn-lt"/>
                        </a:rPr>
                        <a:t>_Windows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作成したい仮想マシン設定を定義するメニュー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4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96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AF453A5-8049-4573-B547-BE7E6F754941}"/>
              </a:ext>
            </a:extLst>
          </p:cNvPr>
          <p:cNvSpPr/>
          <p:nvPr/>
        </p:nvSpPr>
        <p:spPr bwMode="auto">
          <a:xfrm>
            <a:off x="1631298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Azure</a:t>
            </a:r>
            <a:r>
              <a:rPr lang="ja-JP" altLang="en-US" dirty="0">
                <a:latin typeface="+mn-ea"/>
              </a:rPr>
              <a:t>モデルとは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Azure</a:t>
            </a:r>
            <a:r>
              <a:rPr lang="ja-JP" altLang="en-US" dirty="0">
                <a:latin typeface="+mn-ea"/>
              </a:rPr>
              <a:t>を自動化する目的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自動化の仕組み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RBAC</a:t>
            </a:r>
            <a:r>
              <a:rPr lang="ja-JP" altLang="en-US" dirty="0">
                <a:latin typeface="+mn-ea"/>
              </a:rPr>
              <a:t>による誤操作防止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Azure</a:t>
            </a:r>
            <a:r>
              <a:rPr lang="ja-JP" altLang="en-US" dirty="0">
                <a:latin typeface="+mn-ea"/>
              </a:rPr>
              <a:t>モデルによる自動化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仮想マシン作成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/>
              <a:t>リソースグループと</a:t>
            </a:r>
            <a:r>
              <a:rPr lang="en-US" altLang="ja-JP" dirty="0"/>
              <a:t>Workspace</a:t>
            </a:r>
            <a:r>
              <a:rPr lang="ja-JP" altLang="en-US" dirty="0"/>
              <a:t>の関係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困ったときは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参考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（プリセットされている</a:t>
            </a:r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やパラメータシートの一覧）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1. </a:t>
            </a:r>
            <a:r>
              <a:rPr kumimoji="1" lang="ja-JP" altLang="en-US" dirty="0"/>
              <a:t>はじめに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134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kumimoji="1" lang="ja-JP" altLang="en-US" dirty="0"/>
              <a:t>このドキュメントは、</a:t>
            </a:r>
            <a:r>
              <a:rPr lang="en-US" altLang="ja-JP" dirty="0"/>
              <a:t> ITA</a:t>
            </a:r>
            <a:r>
              <a:rPr lang="ja-JP" altLang="en-US" dirty="0"/>
              <a:t> と組み合わせて実行される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モデル</a:t>
            </a:r>
            <a:r>
              <a:rPr lang="ja-JP" altLang="en-US" dirty="0"/>
              <a:t>の概要を記載するものです。</a:t>
            </a:r>
            <a:endParaRPr lang="en-US" altLang="ja-JP" dirty="0"/>
          </a:p>
          <a:p>
            <a:pPr marL="180975" indent="0">
              <a:buNone/>
            </a:pPr>
            <a:r>
              <a:rPr lang="en-US" altLang="ja-JP" dirty="0"/>
              <a:t>Azure</a:t>
            </a:r>
            <a:r>
              <a:rPr lang="ja-JP" altLang="en-US" dirty="0"/>
              <a:t>モデルの具体的な導入する方法を知りたい方は、コミュニティサイトの 「</a:t>
            </a:r>
            <a:r>
              <a:rPr lang="en-US" altLang="ja-JP" dirty="0"/>
              <a:t>Azure</a:t>
            </a:r>
            <a:r>
              <a:rPr lang="ja-JP" altLang="en-US" dirty="0"/>
              <a:t>モデル導入手順」 をご参照ください。</a:t>
            </a:r>
            <a:endParaRPr lang="en-US" altLang="ja-JP" dirty="0"/>
          </a:p>
          <a:p>
            <a:pPr marL="179705" indent="-179705"/>
            <a:endParaRPr lang="en-US" altLang="ja-JP" sz="1800" dirty="0"/>
          </a:p>
        </p:txBody>
      </p:sp>
      <p:pic>
        <p:nvPicPr>
          <p:cNvPr id="3" name="図 2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1BE2AC4E-6B52-4DAB-A74F-F23795A3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1817030"/>
            <a:ext cx="9888950" cy="475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112">
            <a:extLst>
              <a:ext uri="{FF2B5EF4-FFF2-40B4-BE49-F238E27FC236}">
                <a16:creationId xmlns:a16="http://schemas.microsoft.com/office/drawing/2014/main" id="{0B5CDDDD-EED1-403D-8125-178D9E3A6175}"/>
              </a:ext>
            </a:extLst>
          </p:cNvPr>
          <p:cNvSpPr/>
          <p:nvPr/>
        </p:nvSpPr>
        <p:spPr>
          <a:xfrm>
            <a:off x="5961532" y="2780910"/>
            <a:ext cx="6111298" cy="361989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4F922BC-B7C5-410A-A20E-44706577DE0A}"/>
              </a:ext>
            </a:extLst>
          </p:cNvPr>
          <p:cNvSpPr/>
          <p:nvPr/>
        </p:nvSpPr>
        <p:spPr bwMode="auto">
          <a:xfrm>
            <a:off x="6096000" y="3698839"/>
            <a:ext cx="5799433" cy="2562023"/>
          </a:xfrm>
          <a:prstGeom prst="rect">
            <a:avLst/>
          </a:prstGeom>
          <a:pattFill prst="dkUpDiag">
            <a:fgClr>
              <a:schemeClr val="accent6">
                <a:lumMod val="10000"/>
                <a:lumOff val="90000"/>
              </a:schemeClr>
            </a:fgClr>
            <a:bgClr>
              <a:schemeClr val="bg1"/>
            </a:bgClr>
          </a:patt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7" name="角丸四角形 121">
            <a:extLst>
              <a:ext uri="{FF2B5EF4-FFF2-40B4-BE49-F238E27FC236}">
                <a16:creationId xmlns:a16="http://schemas.microsoft.com/office/drawing/2014/main" id="{95956E0A-5A0B-4484-84DE-6FC7535245A4}"/>
              </a:ext>
            </a:extLst>
          </p:cNvPr>
          <p:cNvSpPr/>
          <p:nvPr/>
        </p:nvSpPr>
        <p:spPr>
          <a:xfrm>
            <a:off x="6064630" y="3267288"/>
            <a:ext cx="5830804" cy="2993574"/>
          </a:xfrm>
          <a:prstGeom prst="roundRect">
            <a:avLst>
              <a:gd name="adj" fmla="val 51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A711C44-413B-4DA5-93DF-F5415EC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ja-JP" dirty="0">
                <a:latin typeface="+mn-ea"/>
              </a:rPr>
              <a:t>2.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Azure</a:t>
            </a:r>
            <a:r>
              <a:rPr lang="ja-JP" altLang="en-US" dirty="0">
                <a:latin typeface="+mn-ea"/>
              </a:rPr>
              <a:t>モデルとは</a:t>
            </a:r>
            <a:endParaRPr lang="en-US" altLang="ja-JP" dirty="0">
              <a:latin typeface="+mn-ea"/>
            </a:endParaRPr>
          </a:p>
        </p:txBody>
      </p:sp>
      <p:sp>
        <p:nvSpPr>
          <p:cNvPr id="43" name="テキスト プレースホルダー 42">
            <a:extLst>
              <a:ext uri="{FF2B5EF4-FFF2-40B4-BE49-F238E27FC236}">
                <a16:creationId xmlns:a16="http://schemas.microsoft.com/office/drawing/2014/main" id="{83A478E0-2A52-4414-A1AA-ABDC1273F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altLang="ja-JP" dirty="0"/>
              <a:t>Azure</a:t>
            </a:r>
            <a:r>
              <a:rPr lang="ja-JP" altLang="en-US" dirty="0"/>
              <a:t>モデルは、</a:t>
            </a:r>
            <a:r>
              <a:rPr lang="en-US" altLang="ja-JP" dirty="0"/>
              <a:t>Azure Portal</a:t>
            </a:r>
            <a:r>
              <a:rPr lang="ja-JP" altLang="en-US" dirty="0"/>
              <a:t>を使った煩雑な仮想マシン作成作業を自動化するモデルです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D53883-4816-41D0-B547-1A8F4CEC4E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仮想マシンの</a:t>
            </a:r>
            <a:r>
              <a:rPr lang="ja-JP" altLang="en-US" u="sng" dirty="0"/>
              <a:t>作成</a:t>
            </a:r>
            <a:r>
              <a:rPr lang="ja-JP" altLang="en-US" dirty="0"/>
              <a:t>だけでなく、</a:t>
            </a:r>
            <a:r>
              <a:rPr lang="ja-JP" altLang="en-US" u="sng" dirty="0"/>
              <a:t>仮想ネットワーク設定</a:t>
            </a:r>
            <a:r>
              <a:rPr lang="ja-JP" altLang="en-US" dirty="0"/>
              <a:t>、</a:t>
            </a:r>
            <a:r>
              <a:rPr lang="ja-JP" altLang="en-US" u="sng" dirty="0"/>
              <a:t>サブネット設定</a:t>
            </a:r>
            <a:r>
              <a:rPr lang="ja-JP" altLang="en-US" dirty="0"/>
              <a:t>、</a:t>
            </a:r>
            <a:r>
              <a:rPr lang="ja-JP" altLang="en-US" u="sng" dirty="0"/>
              <a:t>ネットワークセキュリティグループ（</a:t>
            </a:r>
            <a:r>
              <a:rPr lang="en-US" altLang="ja-JP" u="sng" dirty="0"/>
              <a:t>NSG</a:t>
            </a:r>
            <a:r>
              <a:rPr lang="ja-JP" altLang="en-US" u="sng" dirty="0"/>
              <a:t>）作成</a:t>
            </a:r>
            <a:r>
              <a:rPr lang="ja-JP" altLang="en-US" dirty="0"/>
              <a:t>を自動化します。</a:t>
            </a:r>
            <a:endParaRPr lang="en-US" altLang="ja-JP" dirty="0"/>
          </a:p>
          <a:p>
            <a:pPr marL="180975" indent="0">
              <a:buNone/>
            </a:pPr>
            <a:r>
              <a:rPr kumimoji="1" lang="ja-JP" altLang="en-US" dirty="0"/>
              <a:t>本モデルを使うことで、セキュリティ設定やネットワーク設定を統一した</a:t>
            </a:r>
            <a:r>
              <a:rPr lang="en-US" altLang="ja-JP" dirty="0"/>
              <a:t>VM</a:t>
            </a:r>
            <a:r>
              <a:rPr lang="ja-JP" altLang="en-US" dirty="0"/>
              <a:t>グループ</a:t>
            </a:r>
            <a:r>
              <a:rPr kumimoji="1" lang="ja-JP" altLang="en-US" dirty="0"/>
              <a:t>を簡単に作成することが出来ます。</a:t>
            </a:r>
          </a:p>
        </p:txBody>
      </p:sp>
      <p:sp>
        <p:nvSpPr>
          <p:cNvPr id="6" name="角丸四角形 113">
            <a:extLst>
              <a:ext uri="{FF2B5EF4-FFF2-40B4-BE49-F238E27FC236}">
                <a16:creationId xmlns:a16="http://schemas.microsoft.com/office/drawing/2014/main" id="{17ACE04A-7556-48F0-A6C0-C456B7654CE9}"/>
              </a:ext>
            </a:extLst>
          </p:cNvPr>
          <p:cNvSpPr/>
          <p:nvPr/>
        </p:nvSpPr>
        <p:spPr>
          <a:xfrm>
            <a:off x="3570789" y="3474462"/>
            <a:ext cx="2232275" cy="218684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600" dirty="0">
                <a:solidFill>
                  <a:sysClr val="windowText" lastClr="000000"/>
                </a:solidFill>
                <a:latin typeface="+mn-ea"/>
                <a:ea typeface="+mn-ea"/>
              </a:rPr>
              <a:t>Azure</a:t>
            </a:r>
            <a:r>
              <a:rPr kumimoji="1" lang="ja-JP" altLang="en-US" sz="160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1" lang="en-US" altLang="ja-JP" sz="1600" dirty="0">
                <a:solidFill>
                  <a:sysClr val="windowText" lastClr="000000"/>
                </a:solidFill>
                <a:latin typeface="+mn-ea"/>
                <a:ea typeface="+mn-ea"/>
              </a:rPr>
              <a:t>Portal</a:t>
            </a:r>
            <a:endParaRPr kumimoji="1" lang="ja-JP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5B21183-8C49-4993-85A8-9EC35026374A}"/>
              </a:ext>
            </a:extLst>
          </p:cNvPr>
          <p:cNvSpPr/>
          <p:nvPr/>
        </p:nvSpPr>
        <p:spPr bwMode="auto">
          <a:xfrm>
            <a:off x="5893662" y="2636890"/>
            <a:ext cx="6211397" cy="381629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9405D1-8393-4482-8A10-F0DA73675B52}"/>
              </a:ext>
            </a:extLst>
          </p:cNvPr>
          <p:cNvGrpSpPr/>
          <p:nvPr/>
        </p:nvGrpSpPr>
        <p:grpSpPr>
          <a:xfrm>
            <a:off x="265196" y="3754019"/>
            <a:ext cx="2364896" cy="1395947"/>
            <a:chOff x="29466" y="2417274"/>
            <a:chExt cx="2967048" cy="1751384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28E7C55-0B22-4408-B5EB-9F8F60780E78}"/>
                </a:ext>
              </a:extLst>
            </p:cNvPr>
            <p:cNvGrpSpPr/>
            <p:nvPr/>
          </p:nvGrpSpPr>
          <p:grpSpPr>
            <a:xfrm>
              <a:off x="29466" y="2731553"/>
              <a:ext cx="2967048" cy="1437105"/>
              <a:chOff x="3855010" y="4172310"/>
              <a:chExt cx="4466509" cy="216337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06D277CD-3029-478B-B8D3-6D283EB84489}"/>
                  </a:ext>
                </a:extLst>
              </p:cNvPr>
              <p:cNvGrpSpPr/>
              <p:nvPr/>
            </p:nvGrpSpPr>
            <p:grpSpPr>
              <a:xfrm>
                <a:off x="3855010" y="4172310"/>
                <a:ext cx="4466509" cy="2163375"/>
                <a:chOff x="1619473" y="3146140"/>
                <a:chExt cx="3349881" cy="1622532"/>
              </a:xfrm>
            </p:grpSpPr>
            <p:sp>
              <p:nvSpPr>
                <p:cNvPr id="33" name="平行四辺形 32">
                  <a:extLst>
                    <a:ext uri="{FF2B5EF4-FFF2-40B4-BE49-F238E27FC236}">
                      <a16:creationId xmlns:a16="http://schemas.microsoft.com/office/drawing/2014/main" id="{DE970CB5-D72C-4858-994D-CBE50B36B543}"/>
                    </a:ext>
                  </a:extLst>
                </p:cNvPr>
                <p:cNvSpPr/>
                <p:nvPr/>
              </p:nvSpPr>
              <p:spPr bwMode="auto">
                <a:xfrm rot="16200000" flipH="1">
                  <a:off x="3006587" y="2840174"/>
                  <a:ext cx="1392417" cy="2464579"/>
                </a:xfrm>
                <a:prstGeom prst="parallelogram">
                  <a:avLst/>
                </a:prstGeom>
                <a:solidFill>
                  <a:schemeClr val="bg1"/>
                </a:solidFill>
                <a:ln w="19050">
                  <a:solidFill>
                    <a:srgbClr val="002A62"/>
                  </a:solidFill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2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4" name="平行四辺形 33">
                  <a:extLst>
                    <a:ext uri="{FF2B5EF4-FFF2-40B4-BE49-F238E27FC236}">
                      <a16:creationId xmlns:a16="http://schemas.microsoft.com/office/drawing/2014/main" id="{E67B08A8-2DCF-407F-BEAA-0823E0E4E8BF}"/>
                    </a:ext>
                  </a:extLst>
                </p:cNvPr>
                <p:cNvSpPr/>
                <p:nvPr/>
              </p:nvSpPr>
              <p:spPr bwMode="auto">
                <a:xfrm rot="5400000" flipH="1" flipV="1">
                  <a:off x="1346242" y="3637701"/>
                  <a:ext cx="1392417" cy="845955"/>
                </a:xfrm>
                <a:prstGeom prst="parallelogram">
                  <a:avLst>
                    <a:gd name="adj" fmla="val 41590"/>
                  </a:avLst>
                </a:prstGeom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  <a:ln w="19050">
                  <a:solidFill>
                    <a:srgbClr val="002A62"/>
                  </a:solidFill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2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5" name="平行四辺形 34">
                  <a:extLst>
                    <a:ext uri="{FF2B5EF4-FFF2-40B4-BE49-F238E27FC236}">
                      <a16:creationId xmlns:a16="http://schemas.microsoft.com/office/drawing/2014/main" id="{E444FAE9-7A22-4B85-9F42-ED7CEEBA61CD}"/>
                    </a:ext>
                  </a:extLst>
                </p:cNvPr>
                <p:cNvSpPr/>
                <p:nvPr/>
              </p:nvSpPr>
              <p:spPr bwMode="auto">
                <a:xfrm rot="10318899" flipV="1">
                  <a:off x="1638100" y="3146140"/>
                  <a:ext cx="3274881" cy="482201"/>
                </a:xfrm>
                <a:prstGeom prst="parallelogram">
                  <a:avLst>
                    <a:gd name="adj" fmla="val 169322"/>
                  </a:avLst>
                </a:prstGeom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  <a:ln w="19050">
                  <a:solidFill>
                    <a:srgbClr val="002A62"/>
                  </a:solidFill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2400" b="1" dirty="0">
                    <a:latin typeface="+mj-ea"/>
                    <a:ea typeface="+mj-ea"/>
                  </a:endParaRPr>
                </a:p>
              </p:txBody>
            </p:sp>
            <p:pic>
              <p:nvPicPr>
                <p:cNvPr id="36" name="図 35">
                  <a:extLst>
                    <a:ext uri="{FF2B5EF4-FFF2-40B4-BE49-F238E27FC236}">
                      <a16:creationId xmlns:a16="http://schemas.microsoft.com/office/drawing/2014/main" id="{3D6B31E0-EA0B-4463-8BED-0F03461F2A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4079" y="3604060"/>
                  <a:ext cx="2555275" cy="598892"/>
                </a:xfrm>
                <a:prstGeom prst="rect">
                  <a:avLst/>
                </a:prstGeom>
                <a:ln w="19050">
                  <a:noFill/>
                </a:ln>
                <a:scene3d>
                  <a:camera prst="isometricOffAxis1Right">
                    <a:rot lat="900000" lon="20039998" rev="0"/>
                  </a:camera>
                  <a:lightRig rig="threePt" dir="t"/>
                </a:scene3d>
              </p:spPr>
            </p:pic>
          </p:grpSp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913BAEF2-56D1-4674-9D61-02A2C9240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1316" y="5444444"/>
                <a:ext cx="1800000" cy="547825"/>
              </a:xfrm>
              <a:prstGeom prst="rect">
                <a:avLst/>
              </a:prstGeom>
              <a:ln w="19050">
                <a:noFill/>
              </a:ln>
              <a:scene3d>
                <a:camera prst="orthographicFront">
                  <a:rot lat="900000" lon="20040000" rev="0"/>
                </a:camera>
                <a:lightRig rig="threePt" dir="t"/>
              </a:scene3d>
            </p:spPr>
          </p:pic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D36E34C1-3A40-42E1-9FD7-B9A8D00514AA}"/>
                </a:ext>
              </a:extLst>
            </p:cNvPr>
            <p:cNvGrpSpPr/>
            <p:nvPr/>
          </p:nvGrpSpPr>
          <p:grpSpPr>
            <a:xfrm>
              <a:off x="791591" y="2417274"/>
              <a:ext cx="1355085" cy="595052"/>
              <a:chOff x="2484043" y="2791313"/>
              <a:chExt cx="1529930" cy="671831"/>
            </a:xfrm>
          </p:grpSpPr>
          <p:sp>
            <p:nvSpPr>
              <p:cNvPr id="38" name="平行四辺形 37">
                <a:extLst>
                  <a:ext uri="{FF2B5EF4-FFF2-40B4-BE49-F238E27FC236}">
                    <a16:creationId xmlns:a16="http://schemas.microsoft.com/office/drawing/2014/main" id="{02A9EE08-0E32-4297-B514-E6F3685695F9}"/>
                  </a:ext>
                </a:extLst>
              </p:cNvPr>
              <p:cNvSpPr/>
              <p:nvPr/>
            </p:nvSpPr>
            <p:spPr bwMode="auto">
              <a:xfrm rot="16200000" flipH="1">
                <a:off x="3012930" y="2469550"/>
                <a:ext cx="651132" cy="1313189"/>
              </a:xfrm>
              <a:prstGeom prst="parallelogram">
                <a:avLst>
                  <a:gd name="adj" fmla="val 28191"/>
                </a:avLst>
              </a:prstGeom>
              <a:solidFill>
                <a:schemeClr val="bg1"/>
              </a:solidFill>
              <a:ln w="19050">
                <a:solidFill>
                  <a:srgbClr val="002A62"/>
                </a:solidFill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39" name="平行四辺形 38">
                <a:extLst>
                  <a:ext uri="{FF2B5EF4-FFF2-40B4-BE49-F238E27FC236}">
                    <a16:creationId xmlns:a16="http://schemas.microsoft.com/office/drawing/2014/main" id="{D8E96241-CD7B-41B9-BBFC-DC541C95D148}"/>
                  </a:ext>
                </a:extLst>
              </p:cNvPr>
              <p:cNvSpPr/>
              <p:nvPr/>
            </p:nvSpPr>
            <p:spPr bwMode="auto">
              <a:xfrm rot="5400000" flipH="1" flipV="1">
                <a:off x="2308375" y="3068889"/>
                <a:ext cx="558489" cy="207153"/>
              </a:xfrm>
              <a:prstGeom prst="parallelogram">
                <a:avLst>
                  <a:gd name="adj" fmla="val 41590"/>
                </a:avLst>
              </a:pr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  <a:ln w="19050">
                <a:solidFill>
                  <a:srgbClr val="002A62"/>
                </a:solidFill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40" name="平行四辺形 39">
                <a:extLst>
                  <a:ext uri="{FF2B5EF4-FFF2-40B4-BE49-F238E27FC236}">
                    <a16:creationId xmlns:a16="http://schemas.microsoft.com/office/drawing/2014/main" id="{100A7BB3-4B67-4471-AACC-46F07B7A0BEC}"/>
                  </a:ext>
                </a:extLst>
              </p:cNvPr>
              <p:cNvSpPr/>
              <p:nvPr/>
            </p:nvSpPr>
            <p:spPr bwMode="auto">
              <a:xfrm rot="10318899" flipV="1">
                <a:off x="2485995" y="2791313"/>
                <a:ext cx="1527978" cy="122957"/>
              </a:xfrm>
              <a:prstGeom prst="parallelogram">
                <a:avLst>
                  <a:gd name="adj" fmla="val 169322"/>
                </a:avLst>
              </a:pr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  <a:ln w="19050">
                <a:solidFill>
                  <a:srgbClr val="002A62"/>
                </a:solidFill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4360F48-F6B7-4E18-901B-A76A95DC80E8}"/>
                  </a:ext>
                </a:extLst>
              </p:cNvPr>
              <p:cNvSpPr txBox="1"/>
              <p:nvPr/>
            </p:nvSpPr>
            <p:spPr>
              <a:xfrm>
                <a:off x="2897788" y="2852791"/>
                <a:ext cx="892824" cy="610353"/>
              </a:xfrm>
              <a:prstGeom prst="rect">
                <a:avLst/>
              </a:prstGeom>
              <a:noFill/>
              <a:ln w="19050">
                <a:noFill/>
              </a:ln>
              <a:scene3d>
                <a:camera prst="orthographicFront">
                  <a:rot lat="900000" lon="2004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02A62"/>
                    </a:solidFill>
                  </a:rPr>
                  <a:t>Azure</a:t>
                </a:r>
              </a:p>
              <a:p>
                <a:pPr algn="ctr"/>
                <a:r>
                  <a:rPr lang="en-US" altLang="ja-JP" sz="1100" b="1" dirty="0">
                    <a:solidFill>
                      <a:srgbClr val="002A62"/>
                    </a:solidFill>
                  </a:rPr>
                  <a:t>Model</a:t>
                </a:r>
                <a:endParaRPr lang="ja-JP" altLang="en-US" sz="1100" b="1" dirty="0">
                  <a:solidFill>
                    <a:srgbClr val="002A62"/>
                  </a:solidFill>
                </a:endParaRPr>
              </a:p>
            </p:txBody>
          </p:sp>
        </p:grpSp>
      </p:grp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2C4AB788-F9D6-434F-AD8B-B427E489D78B}"/>
              </a:ext>
            </a:extLst>
          </p:cNvPr>
          <p:cNvSpPr/>
          <p:nvPr/>
        </p:nvSpPr>
        <p:spPr bwMode="auto">
          <a:xfrm>
            <a:off x="3719669" y="4077090"/>
            <a:ext cx="1973736" cy="1433816"/>
          </a:xfrm>
          <a:prstGeom prst="wedgeRectCallout">
            <a:avLst>
              <a:gd name="adj1" fmla="val 67159"/>
              <a:gd name="adj2" fmla="val -18638"/>
            </a:avLst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52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リソースグループ作成</a:t>
            </a:r>
            <a:endParaRPr kumimoji="1"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仮想ネットワーク設定</a:t>
            </a:r>
            <a:endParaRPr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サブネット設定</a:t>
            </a:r>
            <a:endParaRPr kumimoji="1"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+mn-ea"/>
              </a:rPr>
              <a:t>NSG</a:t>
            </a:r>
            <a:r>
              <a:rPr kumimoji="1" lang="ja-JP" altLang="en-US" sz="1200" dirty="0">
                <a:latin typeface="+mn-ea"/>
              </a:rPr>
              <a:t>作成</a:t>
            </a:r>
            <a:endParaRPr kumimoji="1"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仮想マシン作成</a:t>
            </a:r>
            <a:endParaRPr kumimoji="1" lang="en-US" altLang="ja-JP" sz="1200" dirty="0">
              <a:latin typeface="+mn-ea"/>
            </a:endParaRPr>
          </a:p>
        </p:txBody>
      </p:sp>
      <p:sp>
        <p:nvSpPr>
          <p:cNvPr id="42" name="矢印: ストライプ 41">
            <a:extLst>
              <a:ext uri="{FF2B5EF4-FFF2-40B4-BE49-F238E27FC236}">
                <a16:creationId xmlns:a16="http://schemas.microsoft.com/office/drawing/2014/main" id="{6FAEBE46-FE28-4969-BD7D-08C5B87DA79C}"/>
              </a:ext>
            </a:extLst>
          </p:cNvPr>
          <p:cNvSpPr/>
          <p:nvPr/>
        </p:nvSpPr>
        <p:spPr bwMode="auto">
          <a:xfrm>
            <a:off x="2639520" y="4098851"/>
            <a:ext cx="1102131" cy="826232"/>
          </a:xfrm>
          <a:prstGeom prst="stripedRightArrow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n-ea"/>
              </a:rPr>
              <a:t>自動化</a:t>
            </a:r>
          </a:p>
        </p:txBody>
      </p:sp>
      <p:sp>
        <p:nvSpPr>
          <p:cNvPr id="48" name="角丸四角形 121">
            <a:extLst>
              <a:ext uri="{FF2B5EF4-FFF2-40B4-BE49-F238E27FC236}">
                <a16:creationId xmlns:a16="http://schemas.microsoft.com/office/drawing/2014/main" id="{AC001724-F85D-47FA-BDA8-582BAEFB8D79}"/>
              </a:ext>
            </a:extLst>
          </p:cNvPr>
          <p:cNvSpPr/>
          <p:nvPr/>
        </p:nvSpPr>
        <p:spPr>
          <a:xfrm>
            <a:off x="6240020" y="4104370"/>
            <a:ext cx="1743166" cy="201433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1B14C1-4B90-4396-8B38-8F33C1227CAA}"/>
              </a:ext>
            </a:extLst>
          </p:cNvPr>
          <p:cNvGrpSpPr/>
          <p:nvPr/>
        </p:nvGrpSpPr>
        <p:grpSpPr>
          <a:xfrm>
            <a:off x="7639416" y="2828293"/>
            <a:ext cx="2352587" cy="391612"/>
            <a:chOff x="7639416" y="2828293"/>
            <a:chExt cx="2352587" cy="391612"/>
          </a:xfrm>
        </p:grpSpPr>
        <p:pic>
          <p:nvPicPr>
            <p:cNvPr id="44" name="グラフィックス 43">
              <a:extLst>
                <a:ext uri="{FF2B5EF4-FFF2-40B4-BE49-F238E27FC236}">
                  <a16:creationId xmlns:a16="http://schemas.microsoft.com/office/drawing/2014/main" id="{F34A35D7-42EC-4A2A-96B7-7B13FC38E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9416" y="2844099"/>
              <a:ext cx="360000" cy="360000"/>
            </a:xfrm>
            <a:prstGeom prst="rect">
              <a:avLst/>
            </a:prstGeom>
          </p:spPr>
        </p:pic>
        <p:sp>
          <p:nvSpPr>
            <p:cNvPr id="55" name="角丸四角形 121">
              <a:extLst>
                <a:ext uri="{FF2B5EF4-FFF2-40B4-BE49-F238E27FC236}">
                  <a16:creationId xmlns:a16="http://schemas.microsoft.com/office/drawing/2014/main" id="{BAC28AF5-E568-4CBD-BB80-156399AEAB91}"/>
                </a:ext>
              </a:extLst>
            </p:cNvPr>
            <p:cNvSpPr/>
            <p:nvPr/>
          </p:nvSpPr>
          <p:spPr>
            <a:xfrm>
              <a:off x="8065313" y="2828293"/>
              <a:ext cx="1926690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リソースグループ</a:t>
              </a:r>
              <a:endParaRPr kumimoji="1" lang="ja-JP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D1AC135-9E02-44F4-A2F3-BD3F965F76CE}"/>
              </a:ext>
            </a:extLst>
          </p:cNvPr>
          <p:cNvGrpSpPr/>
          <p:nvPr/>
        </p:nvGrpSpPr>
        <p:grpSpPr>
          <a:xfrm>
            <a:off x="7869629" y="3319964"/>
            <a:ext cx="2258931" cy="391612"/>
            <a:chOff x="6893618" y="3443227"/>
            <a:chExt cx="2258931" cy="391612"/>
          </a:xfrm>
        </p:grpSpPr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08F29CDA-A6EF-4F60-9D0C-68D01CF09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3618" y="3459033"/>
              <a:ext cx="360000" cy="360000"/>
            </a:xfrm>
            <a:prstGeom prst="rect">
              <a:avLst/>
            </a:prstGeom>
          </p:spPr>
        </p:pic>
        <p:sp>
          <p:nvSpPr>
            <p:cNvPr id="58" name="角丸四角形 121">
              <a:extLst>
                <a:ext uri="{FF2B5EF4-FFF2-40B4-BE49-F238E27FC236}">
                  <a16:creationId xmlns:a16="http://schemas.microsoft.com/office/drawing/2014/main" id="{B9DA6715-8D69-45B6-801C-C03B1B5D6A2C}"/>
                </a:ext>
              </a:extLst>
            </p:cNvPr>
            <p:cNvSpPr/>
            <p:nvPr/>
          </p:nvSpPr>
          <p:spPr>
            <a:xfrm>
              <a:off x="7225859" y="3443227"/>
              <a:ext cx="1926690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tx1"/>
                  </a:solidFill>
                  <a:latin typeface="+mn-ea"/>
                </a:rPr>
                <a:t>仮想ネットワーク</a:t>
              </a:r>
              <a:endParaRPr kumimoji="1" lang="ja-JP" altLang="en-US" sz="1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F974B5F-095C-45BD-A2B1-1FD1F93DE5E9}"/>
              </a:ext>
            </a:extLst>
          </p:cNvPr>
          <p:cNvGrpSpPr/>
          <p:nvPr/>
        </p:nvGrpSpPr>
        <p:grpSpPr>
          <a:xfrm>
            <a:off x="6386098" y="4095164"/>
            <a:ext cx="1594494" cy="391612"/>
            <a:chOff x="6238217" y="4189800"/>
            <a:chExt cx="1594494" cy="391612"/>
          </a:xfrm>
        </p:grpSpPr>
        <p:pic>
          <p:nvPicPr>
            <p:cNvPr id="60" name="グラフィックス 59">
              <a:extLst>
                <a:ext uri="{FF2B5EF4-FFF2-40B4-BE49-F238E27FC236}">
                  <a16:creationId xmlns:a16="http://schemas.microsoft.com/office/drawing/2014/main" id="{6DFFEAA6-A324-46D2-8617-0FFE70E2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38217" y="4205606"/>
              <a:ext cx="360000" cy="360000"/>
            </a:xfrm>
            <a:prstGeom prst="rect">
              <a:avLst/>
            </a:prstGeom>
          </p:spPr>
        </p:pic>
        <p:sp>
          <p:nvSpPr>
            <p:cNvPr id="61" name="角丸四角形 121">
              <a:extLst>
                <a:ext uri="{FF2B5EF4-FFF2-40B4-BE49-F238E27FC236}">
                  <a16:creationId xmlns:a16="http://schemas.microsoft.com/office/drawing/2014/main" id="{57D07537-BDCF-47FF-AA3C-42F9DCB8D480}"/>
                </a:ext>
              </a:extLst>
            </p:cNvPr>
            <p:cNvSpPr/>
            <p:nvPr/>
          </p:nvSpPr>
          <p:spPr>
            <a:xfrm>
              <a:off x="6553347" y="4189800"/>
              <a:ext cx="1279364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サブネット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#1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3F831FC-5C8A-4BE8-9075-88304CB8DA45}"/>
              </a:ext>
            </a:extLst>
          </p:cNvPr>
          <p:cNvGrpSpPr/>
          <p:nvPr/>
        </p:nvGrpSpPr>
        <p:grpSpPr>
          <a:xfrm>
            <a:off x="6416920" y="4576524"/>
            <a:ext cx="1535253" cy="391612"/>
            <a:chOff x="6214545" y="4576524"/>
            <a:chExt cx="1535253" cy="391612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ADD0A8BF-0136-4698-B4E2-E48DE7921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4545" y="4646330"/>
              <a:ext cx="252000" cy="252000"/>
            </a:xfrm>
            <a:prstGeom prst="rect">
              <a:avLst/>
            </a:prstGeom>
          </p:spPr>
        </p:pic>
        <p:sp>
          <p:nvSpPr>
            <p:cNvPr id="71" name="角丸四角形 121">
              <a:extLst>
                <a:ext uri="{FF2B5EF4-FFF2-40B4-BE49-F238E27FC236}">
                  <a16:creationId xmlns:a16="http://schemas.microsoft.com/office/drawing/2014/main" id="{A55092A6-9BC2-4341-8EF6-B9B5538CCAD9}"/>
                </a:ext>
              </a:extLst>
            </p:cNvPr>
            <p:cNvSpPr/>
            <p:nvPr/>
          </p:nvSpPr>
          <p:spPr>
            <a:xfrm>
              <a:off x="6516887" y="4576524"/>
              <a:ext cx="1232911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仮想マシン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#1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D927CA2B-6464-4518-A38B-F313C5676872}"/>
              </a:ext>
            </a:extLst>
          </p:cNvPr>
          <p:cNvGrpSpPr/>
          <p:nvPr/>
        </p:nvGrpSpPr>
        <p:grpSpPr>
          <a:xfrm>
            <a:off x="6416920" y="5626238"/>
            <a:ext cx="1535253" cy="391612"/>
            <a:chOff x="6214545" y="4576524"/>
            <a:chExt cx="1535253" cy="391612"/>
          </a:xfrm>
        </p:grpSpPr>
        <p:pic>
          <p:nvPicPr>
            <p:cNvPr id="74" name="グラフィックス 73">
              <a:extLst>
                <a:ext uri="{FF2B5EF4-FFF2-40B4-BE49-F238E27FC236}">
                  <a16:creationId xmlns:a16="http://schemas.microsoft.com/office/drawing/2014/main" id="{8350EFD1-665B-4D14-A8A7-FF81326A2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4545" y="4646330"/>
              <a:ext cx="252000" cy="252000"/>
            </a:xfrm>
            <a:prstGeom prst="rect">
              <a:avLst/>
            </a:prstGeom>
          </p:spPr>
        </p:pic>
        <p:sp>
          <p:nvSpPr>
            <p:cNvPr id="75" name="角丸四角形 121">
              <a:extLst>
                <a:ext uri="{FF2B5EF4-FFF2-40B4-BE49-F238E27FC236}">
                  <a16:creationId xmlns:a16="http://schemas.microsoft.com/office/drawing/2014/main" id="{A566DE6B-7518-444A-A61F-8B458AA6A7A3}"/>
                </a:ext>
              </a:extLst>
            </p:cNvPr>
            <p:cNvSpPr/>
            <p:nvPr/>
          </p:nvSpPr>
          <p:spPr>
            <a:xfrm>
              <a:off x="6516887" y="4576524"/>
              <a:ext cx="1232911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仮想マシン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#5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EDAFB8F-72BE-465E-A3E9-D09C82A179CA}"/>
              </a:ext>
            </a:extLst>
          </p:cNvPr>
          <p:cNvSpPr txBox="1"/>
          <p:nvPr/>
        </p:nvSpPr>
        <p:spPr>
          <a:xfrm>
            <a:off x="6896159" y="4918968"/>
            <a:ext cx="430887" cy="742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600" dirty="0"/>
              <a:t>・・・</a:t>
            </a:r>
            <a:endParaRPr kumimoji="1" lang="ja-JP" altLang="en-US" sz="1600" dirty="0"/>
          </a:p>
        </p:txBody>
      </p:sp>
      <p:sp>
        <p:nvSpPr>
          <p:cNvPr id="91" name="角丸四角形 121">
            <a:extLst>
              <a:ext uri="{FF2B5EF4-FFF2-40B4-BE49-F238E27FC236}">
                <a16:creationId xmlns:a16="http://schemas.microsoft.com/office/drawing/2014/main" id="{98619AFD-ADD9-4646-843F-248F5EA8F98E}"/>
              </a:ext>
            </a:extLst>
          </p:cNvPr>
          <p:cNvSpPr/>
          <p:nvPr/>
        </p:nvSpPr>
        <p:spPr>
          <a:xfrm>
            <a:off x="9972724" y="4104370"/>
            <a:ext cx="1743166" cy="201433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>
                <a:alpha val="9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38A3CC1C-47A9-4398-B7DE-90A33B3FE40E}"/>
              </a:ext>
            </a:extLst>
          </p:cNvPr>
          <p:cNvGrpSpPr/>
          <p:nvPr/>
        </p:nvGrpSpPr>
        <p:grpSpPr>
          <a:xfrm>
            <a:off x="10118802" y="4095164"/>
            <a:ext cx="1594494" cy="391612"/>
            <a:chOff x="6238217" y="4189800"/>
            <a:chExt cx="1594494" cy="391612"/>
          </a:xfrm>
        </p:grpSpPr>
        <p:pic>
          <p:nvPicPr>
            <p:cNvPr id="93" name="グラフィックス 92">
              <a:extLst>
                <a:ext uri="{FF2B5EF4-FFF2-40B4-BE49-F238E27FC236}">
                  <a16:creationId xmlns:a16="http://schemas.microsoft.com/office/drawing/2014/main" id="{04FF9DB3-7663-418F-9D4C-1517ADAF1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38217" y="4205606"/>
              <a:ext cx="360000" cy="360000"/>
            </a:xfrm>
            <a:prstGeom prst="rect">
              <a:avLst/>
            </a:prstGeom>
          </p:spPr>
        </p:pic>
        <p:sp>
          <p:nvSpPr>
            <p:cNvPr id="94" name="角丸四角形 121">
              <a:extLst>
                <a:ext uri="{FF2B5EF4-FFF2-40B4-BE49-F238E27FC236}">
                  <a16:creationId xmlns:a16="http://schemas.microsoft.com/office/drawing/2014/main" id="{88684E03-D07F-4029-8223-71C452E44264}"/>
                </a:ext>
              </a:extLst>
            </p:cNvPr>
            <p:cNvSpPr/>
            <p:nvPr/>
          </p:nvSpPr>
          <p:spPr>
            <a:xfrm>
              <a:off x="6553347" y="4189800"/>
              <a:ext cx="1279364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サブネット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#5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C29C2C94-1581-4B23-B874-E41B02C20127}"/>
              </a:ext>
            </a:extLst>
          </p:cNvPr>
          <p:cNvGrpSpPr/>
          <p:nvPr/>
        </p:nvGrpSpPr>
        <p:grpSpPr>
          <a:xfrm>
            <a:off x="10149624" y="4576524"/>
            <a:ext cx="1535253" cy="391612"/>
            <a:chOff x="6214545" y="4576524"/>
            <a:chExt cx="1535253" cy="391612"/>
          </a:xfrm>
        </p:grpSpPr>
        <p:pic>
          <p:nvPicPr>
            <p:cNvPr id="96" name="グラフィックス 95">
              <a:extLst>
                <a:ext uri="{FF2B5EF4-FFF2-40B4-BE49-F238E27FC236}">
                  <a16:creationId xmlns:a16="http://schemas.microsoft.com/office/drawing/2014/main" id="{30D934FE-C6B0-4F2F-95AD-7FA3A9AE1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4545" y="4646330"/>
              <a:ext cx="252000" cy="252000"/>
            </a:xfrm>
            <a:prstGeom prst="rect">
              <a:avLst/>
            </a:prstGeom>
          </p:spPr>
        </p:pic>
        <p:sp>
          <p:nvSpPr>
            <p:cNvPr id="98" name="角丸四角形 121">
              <a:extLst>
                <a:ext uri="{FF2B5EF4-FFF2-40B4-BE49-F238E27FC236}">
                  <a16:creationId xmlns:a16="http://schemas.microsoft.com/office/drawing/2014/main" id="{F2BD3C21-B56A-47D8-9CDA-D87284BE2D00}"/>
                </a:ext>
              </a:extLst>
            </p:cNvPr>
            <p:cNvSpPr/>
            <p:nvPr/>
          </p:nvSpPr>
          <p:spPr>
            <a:xfrm>
              <a:off x="6516887" y="4576524"/>
              <a:ext cx="1232911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仮想マシン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#1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9CB173D0-C06C-423B-BB24-1618C5253BDA}"/>
              </a:ext>
            </a:extLst>
          </p:cNvPr>
          <p:cNvGrpSpPr/>
          <p:nvPr/>
        </p:nvGrpSpPr>
        <p:grpSpPr>
          <a:xfrm>
            <a:off x="10149624" y="5626238"/>
            <a:ext cx="1535253" cy="391612"/>
            <a:chOff x="6214545" y="4576524"/>
            <a:chExt cx="1535253" cy="391612"/>
          </a:xfrm>
        </p:grpSpPr>
        <p:pic>
          <p:nvPicPr>
            <p:cNvPr id="100" name="グラフィックス 99">
              <a:extLst>
                <a:ext uri="{FF2B5EF4-FFF2-40B4-BE49-F238E27FC236}">
                  <a16:creationId xmlns:a16="http://schemas.microsoft.com/office/drawing/2014/main" id="{9BF072CD-0D55-45A9-A8D7-84E19197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4545" y="4646330"/>
              <a:ext cx="252000" cy="252000"/>
            </a:xfrm>
            <a:prstGeom prst="rect">
              <a:avLst/>
            </a:prstGeom>
          </p:spPr>
        </p:pic>
        <p:sp>
          <p:nvSpPr>
            <p:cNvPr id="101" name="角丸四角形 121">
              <a:extLst>
                <a:ext uri="{FF2B5EF4-FFF2-40B4-BE49-F238E27FC236}">
                  <a16:creationId xmlns:a16="http://schemas.microsoft.com/office/drawing/2014/main" id="{4491E5CF-9429-4562-9DBD-8E0EC6071332}"/>
                </a:ext>
              </a:extLst>
            </p:cNvPr>
            <p:cNvSpPr/>
            <p:nvPr/>
          </p:nvSpPr>
          <p:spPr>
            <a:xfrm>
              <a:off x="6516887" y="4576524"/>
              <a:ext cx="1232911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仮想マシン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#5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C6F09B6-7338-4512-A9D0-25C9BEEE0C40}"/>
              </a:ext>
            </a:extLst>
          </p:cNvPr>
          <p:cNvSpPr txBox="1"/>
          <p:nvPr/>
        </p:nvSpPr>
        <p:spPr>
          <a:xfrm>
            <a:off x="10628863" y="4918968"/>
            <a:ext cx="430887" cy="742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600" dirty="0"/>
              <a:t>・・・</a:t>
            </a:r>
            <a:endParaRPr kumimoji="1" lang="ja-JP" altLang="en-US" sz="16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393B652-12EC-4CB9-A7F2-685187E7D86E}"/>
              </a:ext>
            </a:extLst>
          </p:cNvPr>
          <p:cNvGrpSpPr/>
          <p:nvPr/>
        </p:nvGrpSpPr>
        <p:grpSpPr>
          <a:xfrm>
            <a:off x="7502641" y="3703055"/>
            <a:ext cx="3264053" cy="391612"/>
            <a:chOff x="6132075" y="3703055"/>
            <a:chExt cx="3264053" cy="391612"/>
          </a:xfrm>
        </p:grpSpPr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FD6630BD-9E5B-43ED-813B-98A552352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32075" y="3718861"/>
              <a:ext cx="360000" cy="360000"/>
            </a:xfrm>
            <a:prstGeom prst="rect">
              <a:avLst/>
            </a:prstGeom>
          </p:spPr>
        </p:pic>
        <p:sp>
          <p:nvSpPr>
            <p:cNvPr id="103" name="角丸四角形 121">
              <a:extLst>
                <a:ext uri="{FF2B5EF4-FFF2-40B4-BE49-F238E27FC236}">
                  <a16:creationId xmlns:a16="http://schemas.microsoft.com/office/drawing/2014/main" id="{704B39F1-9838-4146-A4B1-C2FAFDF2DB3D}"/>
                </a:ext>
              </a:extLst>
            </p:cNvPr>
            <p:cNvSpPr/>
            <p:nvPr/>
          </p:nvSpPr>
          <p:spPr>
            <a:xfrm>
              <a:off x="6461020" y="3703055"/>
              <a:ext cx="2935108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ネットワークセキュリティグループ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EE3C116D-6750-40DF-A23F-7451AE9BAFFC}"/>
              </a:ext>
            </a:extLst>
          </p:cNvPr>
          <p:cNvGrpSpPr/>
          <p:nvPr/>
        </p:nvGrpSpPr>
        <p:grpSpPr>
          <a:xfrm>
            <a:off x="306337" y="5982613"/>
            <a:ext cx="1114306" cy="380132"/>
            <a:chOff x="419520" y="4643499"/>
            <a:chExt cx="1282134" cy="437384"/>
          </a:xfrm>
          <a:effectLst>
            <a:outerShdw blurRad="25400" dist="25400" dir="5400000" algn="t" rotWithShape="0">
              <a:prstClr val="black">
                <a:alpha val="53000"/>
              </a:prstClr>
            </a:outerShdw>
          </a:effectLst>
        </p:grpSpPr>
        <p:sp>
          <p:nvSpPr>
            <p:cNvPr id="62" name="フリーフォーム 38">
              <a:extLst>
                <a:ext uri="{FF2B5EF4-FFF2-40B4-BE49-F238E27FC236}">
                  <a16:creationId xmlns:a16="http://schemas.microsoft.com/office/drawing/2014/main" id="{E7105D55-BEBA-43D7-8E2F-F889D216ADDC}"/>
                </a:ext>
              </a:extLst>
            </p:cNvPr>
            <p:cNvSpPr/>
            <p:nvPr/>
          </p:nvSpPr>
          <p:spPr bwMode="auto">
            <a:xfrm>
              <a:off x="419520" y="4643499"/>
              <a:ext cx="1282134" cy="437384"/>
            </a:xfrm>
            <a:custGeom>
              <a:avLst/>
              <a:gdLst>
                <a:gd name="connsiteX0" fmla="*/ 218692 w 1282134"/>
                <a:gd name="connsiteY0" fmla="*/ 0 h 437384"/>
                <a:gd name="connsiteX1" fmla="*/ 756435 w 1282134"/>
                <a:gd name="connsiteY1" fmla="*/ 0 h 437384"/>
                <a:gd name="connsiteX2" fmla="*/ 957941 w 1282134"/>
                <a:gd name="connsiteY2" fmla="*/ 133568 h 437384"/>
                <a:gd name="connsiteX3" fmla="*/ 962491 w 1282134"/>
                <a:gd name="connsiteY3" fmla="*/ 156105 h 437384"/>
                <a:gd name="connsiteX4" fmla="*/ 1040020 w 1282134"/>
                <a:gd name="connsiteY4" fmla="*/ 156105 h 437384"/>
                <a:gd name="connsiteX5" fmla="*/ 998593 w 1282134"/>
                <a:gd name="connsiteY5" fmla="*/ 120102 h 437384"/>
                <a:gd name="connsiteX6" fmla="*/ 991631 w 1282134"/>
                <a:gd name="connsiteY6" fmla="*/ 35586 h 437384"/>
                <a:gd name="connsiteX7" fmla="*/ 1031204 w 1282134"/>
                <a:gd name="connsiteY7" fmla="*/ 14495 h 437384"/>
                <a:gd name="connsiteX8" fmla="*/ 1073661 w 1282134"/>
                <a:gd name="connsiteY8" fmla="*/ 28413 h 437384"/>
                <a:gd name="connsiteX9" fmla="*/ 1277634 w 1282134"/>
                <a:gd name="connsiteY9" fmla="*/ 205683 h 437384"/>
                <a:gd name="connsiteX10" fmla="*/ 1282132 w 1282134"/>
                <a:gd name="connsiteY10" fmla="*/ 216068 h 437384"/>
                <a:gd name="connsiteX11" fmla="*/ 1277634 w 1282134"/>
                <a:gd name="connsiteY11" fmla="*/ 225185 h 437384"/>
                <a:gd name="connsiteX12" fmla="*/ 1073661 w 1282134"/>
                <a:gd name="connsiteY12" fmla="*/ 402456 h 437384"/>
                <a:gd name="connsiteX13" fmla="*/ 991631 w 1282134"/>
                <a:gd name="connsiteY13" fmla="*/ 395283 h 437384"/>
                <a:gd name="connsiteX14" fmla="*/ 998593 w 1282134"/>
                <a:gd name="connsiteY14" fmla="*/ 310767 h 437384"/>
                <a:gd name="connsiteX15" fmla="*/ 1038531 w 1282134"/>
                <a:gd name="connsiteY15" fmla="*/ 276058 h 437384"/>
                <a:gd name="connsiteX16" fmla="*/ 963545 w 1282134"/>
                <a:gd name="connsiteY16" fmla="*/ 276058 h 437384"/>
                <a:gd name="connsiteX17" fmla="*/ 957941 w 1282134"/>
                <a:gd name="connsiteY17" fmla="*/ 303817 h 437384"/>
                <a:gd name="connsiteX18" fmla="*/ 756435 w 1282134"/>
                <a:gd name="connsiteY18" fmla="*/ 437384 h 437384"/>
                <a:gd name="connsiteX19" fmla="*/ 218692 w 1282134"/>
                <a:gd name="connsiteY19" fmla="*/ 437384 h 437384"/>
                <a:gd name="connsiteX20" fmla="*/ 0 w 1282134"/>
                <a:gd name="connsiteY20" fmla="*/ 218692 h 437384"/>
                <a:gd name="connsiteX21" fmla="*/ 218692 w 1282134"/>
                <a:gd name="connsiteY21" fmla="*/ 0 h 43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82134" h="437384">
                  <a:moveTo>
                    <a:pt x="218692" y="0"/>
                  </a:moveTo>
                  <a:lnTo>
                    <a:pt x="756435" y="0"/>
                  </a:lnTo>
                  <a:cubicBezTo>
                    <a:pt x="847020" y="0"/>
                    <a:pt x="924742" y="55076"/>
                    <a:pt x="957941" y="133568"/>
                  </a:cubicBezTo>
                  <a:lnTo>
                    <a:pt x="962491" y="156105"/>
                  </a:lnTo>
                  <a:lnTo>
                    <a:pt x="1040020" y="156105"/>
                  </a:lnTo>
                  <a:lnTo>
                    <a:pt x="998593" y="120102"/>
                  </a:lnTo>
                  <a:cubicBezTo>
                    <a:pt x="974018" y="98743"/>
                    <a:pt x="970902" y="60905"/>
                    <a:pt x="991631" y="35586"/>
                  </a:cubicBezTo>
                  <a:cubicBezTo>
                    <a:pt x="1001996" y="22926"/>
                    <a:pt x="1016360" y="15793"/>
                    <a:pt x="1031204" y="14495"/>
                  </a:cubicBezTo>
                  <a:cubicBezTo>
                    <a:pt x="1046049" y="13197"/>
                    <a:pt x="1061374" y="17734"/>
                    <a:pt x="1073661" y="28413"/>
                  </a:cubicBezTo>
                  <a:lnTo>
                    <a:pt x="1277634" y="205683"/>
                  </a:lnTo>
                  <a:cubicBezTo>
                    <a:pt x="1277506" y="206145"/>
                    <a:pt x="1282260" y="210577"/>
                    <a:pt x="1282132" y="216068"/>
                  </a:cubicBezTo>
                  <a:cubicBezTo>
                    <a:pt x="1282004" y="221559"/>
                    <a:pt x="1277506" y="225234"/>
                    <a:pt x="1277634" y="225185"/>
                  </a:cubicBezTo>
                  <a:lnTo>
                    <a:pt x="1073661" y="402456"/>
                  </a:lnTo>
                  <a:cubicBezTo>
                    <a:pt x="1049087" y="423814"/>
                    <a:pt x="1012360" y="420602"/>
                    <a:pt x="991631" y="395283"/>
                  </a:cubicBezTo>
                  <a:cubicBezTo>
                    <a:pt x="970902" y="369964"/>
                    <a:pt x="974018" y="332126"/>
                    <a:pt x="998593" y="310767"/>
                  </a:cubicBezTo>
                  <a:lnTo>
                    <a:pt x="1038531" y="276058"/>
                  </a:lnTo>
                  <a:lnTo>
                    <a:pt x="963545" y="276058"/>
                  </a:lnTo>
                  <a:lnTo>
                    <a:pt x="957941" y="303817"/>
                  </a:lnTo>
                  <a:cubicBezTo>
                    <a:pt x="924742" y="382309"/>
                    <a:pt x="847020" y="437384"/>
                    <a:pt x="756435" y="437384"/>
                  </a:cubicBezTo>
                  <a:lnTo>
                    <a:pt x="218692" y="437384"/>
                  </a:lnTo>
                  <a:cubicBezTo>
                    <a:pt x="97912" y="437384"/>
                    <a:pt x="0" y="339472"/>
                    <a:pt x="0" y="218692"/>
                  </a:cubicBezTo>
                  <a:cubicBezTo>
                    <a:pt x="0" y="97912"/>
                    <a:pt x="97912" y="0"/>
                    <a:pt x="21869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3175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C3FCDCCE-B743-4AB1-B7CE-108323082139}"/>
                </a:ext>
              </a:extLst>
            </p:cNvPr>
            <p:cNvSpPr txBox="1"/>
            <p:nvPr/>
          </p:nvSpPr>
          <p:spPr>
            <a:xfrm>
              <a:off x="514693" y="4758763"/>
              <a:ext cx="790175" cy="200343"/>
            </a:xfrm>
            <a:custGeom>
              <a:avLst/>
              <a:gdLst/>
              <a:ahLst/>
              <a:cxnLst/>
              <a:rect l="l" t="t" r="r" b="b"/>
              <a:pathLst>
                <a:path w="790175" h="200343">
                  <a:moveTo>
                    <a:pt x="38171" y="34199"/>
                  </a:moveTo>
                  <a:cubicBezTo>
                    <a:pt x="38171" y="56232"/>
                    <a:pt x="38171" y="78266"/>
                    <a:pt x="38171" y="100299"/>
                  </a:cubicBezTo>
                  <a:cubicBezTo>
                    <a:pt x="41584" y="100299"/>
                    <a:pt x="44998" y="100299"/>
                    <a:pt x="48411" y="100299"/>
                  </a:cubicBezTo>
                  <a:cubicBezTo>
                    <a:pt x="67652" y="100299"/>
                    <a:pt x="80395" y="97386"/>
                    <a:pt x="86640" y="91558"/>
                  </a:cubicBezTo>
                  <a:cubicBezTo>
                    <a:pt x="92885" y="85731"/>
                    <a:pt x="96008" y="76777"/>
                    <a:pt x="96008" y="64697"/>
                  </a:cubicBezTo>
                  <a:cubicBezTo>
                    <a:pt x="96008" y="54744"/>
                    <a:pt x="93002" y="47172"/>
                    <a:pt x="86989" y="41983"/>
                  </a:cubicBezTo>
                  <a:cubicBezTo>
                    <a:pt x="80976" y="36794"/>
                    <a:pt x="69087" y="34199"/>
                    <a:pt x="51321" y="34199"/>
                  </a:cubicBezTo>
                  <a:cubicBezTo>
                    <a:pt x="46937" y="34199"/>
                    <a:pt x="42554" y="34199"/>
                    <a:pt x="38171" y="34199"/>
                  </a:cubicBezTo>
                  <a:close/>
                  <a:moveTo>
                    <a:pt x="233600" y="30371"/>
                  </a:moveTo>
                  <a:cubicBezTo>
                    <a:pt x="219713" y="30371"/>
                    <a:pt x="208657" y="36453"/>
                    <a:pt x="200434" y="48619"/>
                  </a:cubicBezTo>
                  <a:cubicBezTo>
                    <a:pt x="192210" y="60784"/>
                    <a:pt x="188098" y="78011"/>
                    <a:pt x="188098" y="100299"/>
                  </a:cubicBezTo>
                  <a:cubicBezTo>
                    <a:pt x="188098" y="122503"/>
                    <a:pt x="192210" y="139666"/>
                    <a:pt x="200434" y="151789"/>
                  </a:cubicBezTo>
                  <a:cubicBezTo>
                    <a:pt x="208657" y="163911"/>
                    <a:pt x="219713" y="169973"/>
                    <a:pt x="233600" y="169973"/>
                  </a:cubicBezTo>
                  <a:cubicBezTo>
                    <a:pt x="247410" y="169973"/>
                    <a:pt x="258426" y="163869"/>
                    <a:pt x="266650" y="151661"/>
                  </a:cubicBezTo>
                  <a:cubicBezTo>
                    <a:pt x="274874" y="139453"/>
                    <a:pt x="278986" y="122290"/>
                    <a:pt x="278986" y="100172"/>
                  </a:cubicBezTo>
                  <a:cubicBezTo>
                    <a:pt x="278986" y="77968"/>
                    <a:pt x="274893" y="60784"/>
                    <a:pt x="266708" y="48619"/>
                  </a:cubicBezTo>
                  <a:cubicBezTo>
                    <a:pt x="258523" y="36453"/>
                    <a:pt x="247487" y="30371"/>
                    <a:pt x="233600" y="30371"/>
                  </a:cubicBezTo>
                  <a:close/>
                  <a:moveTo>
                    <a:pt x="636562" y="3956"/>
                  </a:moveTo>
                  <a:cubicBezTo>
                    <a:pt x="687767" y="3956"/>
                    <a:pt x="738971" y="3956"/>
                    <a:pt x="790175" y="3956"/>
                  </a:cubicBezTo>
                  <a:cubicBezTo>
                    <a:pt x="790175" y="14590"/>
                    <a:pt x="790175" y="25224"/>
                    <a:pt x="790175" y="35858"/>
                  </a:cubicBezTo>
                  <a:cubicBezTo>
                    <a:pt x="770974" y="35858"/>
                    <a:pt x="751772" y="35858"/>
                    <a:pt x="732570" y="35858"/>
                  </a:cubicBezTo>
                  <a:cubicBezTo>
                    <a:pt x="732570" y="89325"/>
                    <a:pt x="732570" y="142792"/>
                    <a:pt x="732570" y="196260"/>
                  </a:cubicBezTo>
                  <a:cubicBezTo>
                    <a:pt x="719769" y="196260"/>
                    <a:pt x="706968" y="196260"/>
                    <a:pt x="694167" y="196260"/>
                  </a:cubicBezTo>
                  <a:cubicBezTo>
                    <a:pt x="694167" y="142792"/>
                    <a:pt x="694167" y="89325"/>
                    <a:pt x="694167" y="35858"/>
                  </a:cubicBezTo>
                  <a:cubicBezTo>
                    <a:pt x="674966" y="35858"/>
                    <a:pt x="655764" y="35858"/>
                    <a:pt x="636562" y="35858"/>
                  </a:cubicBezTo>
                  <a:cubicBezTo>
                    <a:pt x="636562" y="25224"/>
                    <a:pt x="636562" y="14590"/>
                    <a:pt x="636562" y="3956"/>
                  </a:cubicBezTo>
                  <a:close/>
                  <a:moveTo>
                    <a:pt x="466735" y="3956"/>
                  </a:moveTo>
                  <a:cubicBezTo>
                    <a:pt x="482251" y="3956"/>
                    <a:pt x="497768" y="3956"/>
                    <a:pt x="513284" y="3956"/>
                  </a:cubicBezTo>
                  <a:cubicBezTo>
                    <a:pt x="536326" y="45386"/>
                    <a:pt x="559368" y="86816"/>
                    <a:pt x="582410" y="128245"/>
                  </a:cubicBezTo>
                  <a:cubicBezTo>
                    <a:pt x="582410" y="86816"/>
                    <a:pt x="582410" y="45386"/>
                    <a:pt x="582410" y="3956"/>
                  </a:cubicBezTo>
                  <a:cubicBezTo>
                    <a:pt x="594280" y="3956"/>
                    <a:pt x="606150" y="3956"/>
                    <a:pt x="618020" y="3956"/>
                  </a:cubicBezTo>
                  <a:cubicBezTo>
                    <a:pt x="618020" y="68057"/>
                    <a:pt x="618020" y="132159"/>
                    <a:pt x="618020" y="196260"/>
                  </a:cubicBezTo>
                  <a:cubicBezTo>
                    <a:pt x="605685" y="196260"/>
                    <a:pt x="593349" y="196260"/>
                    <a:pt x="581013" y="196260"/>
                  </a:cubicBezTo>
                  <a:cubicBezTo>
                    <a:pt x="554791" y="149258"/>
                    <a:pt x="528568" y="102256"/>
                    <a:pt x="502345" y="55254"/>
                  </a:cubicBezTo>
                  <a:cubicBezTo>
                    <a:pt x="502345" y="102256"/>
                    <a:pt x="502345" y="149258"/>
                    <a:pt x="502345" y="196260"/>
                  </a:cubicBezTo>
                  <a:cubicBezTo>
                    <a:pt x="490475" y="196260"/>
                    <a:pt x="478605" y="196260"/>
                    <a:pt x="466735" y="196260"/>
                  </a:cubicBezTo>
                  <a:cubicBezTo>
                    <a:pt x="466735" y="132159"/>
                    <a:pt x="466735" y="68057"/>
                    <a:pt x="466735" y="3956"/>
                  </a:cubicBezTo>
                  <a:close/>
                  <a:moveTo>
                    <a:pt x="339539" y="3956"/>
                  </a:moveTo>
                  <a:cubicBezTo>
                    <a:pt x="371425" y="3956"/>
                    <a:pt x="403311" y="3956"/>
                    <a:pt x="435198" y="3956"/>
                  </a:cubicBezTo>
                  <a:cubicBezTo>
                    <a:pt x="435198" y="13527"/>
                    <a:pt x="435198" y="23097"/>
                    <a:pt x="435198" y="32668"/>
                  </a:cubicBezTo>
                  <a:cubicBezTo>
                    <a:pt x="425655" y="32668"/>
                    <a:pt x="416112" y="32668"/>
                    <a:pt x="406570" y="32668"/>
                  </a:cubicBezTo>
                  <a:cubicBezTo>
                    <a:pt x="406570" y="77628"/>
                    <a:pt x="406570" y="122588"/>
                    <a:pt x="406570" y="167548"/>
                  </a:cubicBezTo>
                  <a:cubicBezTo>
                    <a:pt x="416112" y="167548"/>
                    <a:pt x="425655" y="167548"/>
                    <a:pt x="435198" y="167548"/>
                  </a:cubicBezTo>
                  <a:cubicBezTo>
                    <a:pt x="435198" y="177119"/>
                    <a:pt x="435198" y="186689"/>
                    <a:pt x="435198" y="196260"/>
                  </a:cubicBezTo>
                  <a:cubicBezTo>
                    <a:pt x="403311" y="196260"/>
                    <a:pt x="371425" y="196260"/>
                    <a:pt x="339539" y="196260"/>
                  </a:cubicBezTo>
                  <a:cubicBezTo>
                    <a:pt x="339539" y="186689"/>
                    <a:pt x="339539" y="177119"/>
                    <a:pt x="339539" y="167548"/>
                  </a:cubicBezTo>
                  <a:cubicBezTo>
                    <a:pt x="349081" y="167548"/>
                    <a:pt x="358624" y="167548"/>
                    <a:pt x="368166" y="167548"/>
                  </a:cubicBezTo>
                  <a:cubicBezTo>
                    <a:pt x="368166" y="122588"/>
                    <a:pt x="368166" y="77628"/>
                    <a:pt x="368166" y="32668"/>
                  </a:cubicBezTo>
                  <a:cubicBezTo>
                    <a:pt x="358624" y="32668"/>
                    <a:pt x="349081" y="32668"/>
                    <a:pt x="339539" y="32668"/>
                  </a:cubicBezTo>
                  <a:cubicBezTo>
                    <a:pt x="339539" y="23097"/>
                    <a:pt x="339539" y="13527"/>
                    <a:pt x="339539" y="3956"/>
                  </a:cubicBezTo>
                  <a:close/>
                  <a:moveTo>
                    <a:pt x="0" y="3956"/>
                  </a:moveTo>
                  <a:cubicBezTo>
                    <a:pt x="22111" y="3956"/>
                    <a:pt x="44222" y="3956"/>
                    <a:pt x="66333" y="3956"/>
                  </a:cubicBezTo>
                  <a:cubicBezTo>
                    <a:pt x="89064" y="3956"/>
                    <a:pt x="106326" y="9039"/>
                    <a:pt x="118119" y="19205"/>
                  </a:cubicBezTo>
                  <a:cubicBezTo>
                    <a:pt x="129911" y="29371"/>
                    <a:pt x="135808" y="44237"/>
                    <a:pt x="135808" y="63804"/>
                  </a:cubicBezTo>
                  <a:cubicBezTo>
                    <a:pt x="135808" y="84221"/>
                    <a:pt x="129291" y="100491"/>
                    <a:pt x="116257" y="112613"/>
                  </a:cubicBezTo>
                  <a:cubicBezTo>
                    <a:pt x="103223" y="124736"/>
                    <a:pt x="86233" y="130797"/>
                    <a:pt x="65285" y="130797"/>
                  </a:cubicBezTo>
                  <a:cubicBezTo>
                    <a:pt x="56325" y="130797"/>
                    <a:pt x="47364" y="130797"/>
                    <a:pt x="38403" y="130797"/>
                  </a:cubicBezTo>
                  <a:cubicBezTo>
                    <a:pt x="38403" y="152618"/>
                    <a:pt x="38403" y="174439"/>
                    <a:pt x="38403" y="196260"/>
                  </a:cubicBezTo>
                  <a:cubicBezTo>
                    <a:pt x="25602" y="196260"/>
                    <a:pt x="12801" y="196260"/>
                    <a:pt x="0" y="196260"/>
                  </a:cubicBezTo>
                  <a:cubicBezTo>
                    <a:pt x="0" y="132159"/>
                    <a:pt x="0" y="68057"/>
                    <a:pt x="0" y="3956"/>
                  </a:cubicBezTo>
                  <a:close/>
                  <a:moveTo>
                    <a:pt x="233484" y="0"/>
                  </a:moveTo>
                  <a:cubicBezTo>
                    <a:pt x="260250" y="0"/>
                    <a:pt x="281255" y="8933"/>
                    <a:pt x="296500" y="26798"/>
                  </a:cubicBezTo>
                  <a:cubicBezTo>
                    <a:pt x="311745" y="44663"/>
                    <a:pt x="319367" y="69163"/>
                    <a:pt x="319367" y="100299"/>
                  </a:cubicBezTo>
                  <a:cubicBezTo>
                    <a:pt x="319367" y="131180"/>
                    <a:pt x="311784" y="155574"/>
                    <a:pt x="296616" y="173482"/>
                  </a:cubicBezTo>
                  <a:cubicBezTo>
                    <a:pt x="281449" y="191389"/>
                    <a:pt x="260405" y="200343"/>
                    <a:pt x="233484" y="200343"/>
                  </a:cubicBezTo>
                  <a:cubicBezTo>
                    <a:pt x="206796" y="200343"/>
                    <a:pt x="185829" y="191432"/>
                    <a:pt x="170584" y="173610"/>
                  </a:cubicBezTo>
                  <a:cubicBezTo>
                    <a:pt x="155339" y="155787"/>
                    <a:pt x="147717" y="131350"/>
                    <a:pt x="147717" y="100299"/>
                  </a:cubicBezTo>
                  <a:cubicBezTo>
                    <a:pt x="147717" y="69078"/>
                    <a:pt x="155300" y="44556"/>
                    <a:pt x="170468" y="26734"/>
                  </a:cubicBezTo>
                  <a:cubicBezTo>
                    <a:pt x="185635" y="8911"/>
                    <a:pt x="206640" y="0"/>
                    <a:pt x="2334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lumMod val="90000"/>
                      <a:lumOff val="10000"/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2D58734-6110-4D6C-B5B5-71F1349D211D}"/>
              </a:ext>
            </a:extLst>
          </p:cNvPr>
          <p:cNvSpPr txBox="1"/>
          <p:nvPr/>
        </p:nvSpPr>
        <p:spPr>
          <a:xfrm>
            <a:off x="1420643" y="5831230"/>
            <a:ext cx="3811237" cy="625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  <a:latin typeface="+mn-ea"/>
              </a:rPr>
              <a:t>仮想マシンは全体で</a:t>
            </a:r>
            <a:r>
              <a:rPr kumimoji="1" lang="en-US" altLang="ja-JP" sz="1800" dirty="0">
                <a:solidFill>
                  <a:schemeClr val="tx1"/>
                </a:solidFill>
                <a:latin typeface="+mn-ea"/>
              </a:rPr>
              <a:t>10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台まで</a:t>
            </a:r>
            <a:endParaRPr lang="en-US" altLang="ja-JP" sz="18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Linux/Windows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それぞれ</a:t>
            </a: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5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台）</a:t>
            </a:r>
            <a:endParaRPr kumimoji="1" lang="en-US" altLang="ja-JP" sz="1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99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C6C46-87F2-4003-BBB2-8A80151F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3. </a:t>
            </a:r>
            <a:r>
              <a:rPr lang="ja-JP" altLang="en-US" dirty="0"/>
              <a:t>自動化の目的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1BEA2-7B9B-462B-B95D-3B46BD7639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上の</a:t>
            </a:r>
            <a:r>
              <a:rPr lang="en-US" altLang="ja-JP" dirty="0"/>
              <a:t>VM</a:t>
            </a:r>
            <a:r>
              <a:rPr lang="ja-JP" altLang="en-US" dirty="0"/>
              <a:t>や仮想ネットワークの操作は、</a:t>
            </a:r>
            <a:r>
              <a:rPr lang="en-US" altLang="ja-JP" dirty="0"/>
              <a:t>Azure</a:t>
            </a:r>
            <a:r>
              <a:rPr lang="ja-JP" altLang="en-US" dirty="0"/>
              <a:t> </a:t>
            </a:r>
            <a:r>
              <a:rPr lang="en-US" altLang="ja-JP" dirty="0"/>
              <a:t>Portal</a:t>
            </a:r>
            <a:r>
              <a:rPr lang="ja-JP" altLang="en-US" dirty="0"/>
              <a:t>と呼ばれる</a:t>
            </a:r>
            <a:r>
              <a:rPr lang="en-US" altLang="ja-JP" dirty="0"/>
              <a:t>Web</a:t>
            </a:r>
            <a:r>
              <a:rPr lang="ja-JP" altLang="en-US" dirty="0"/>
              <a:t>ベースの</a:t>
            </a:r>
            <a:r>
              <a:rPr lang="en-US" altLang="ja-JP" dirty="0"/>
              <a:t>GUI</a:t>
            </a:r>
            <a:r>
              <a:rPr lang="ja-JP" altLang="en-US" dirty="0"/>
              <a:t>を使って実施されます。</a:t>
            </a:r>
            <a:br>
              <a:rPr lang="en-US" altLang="ja-JP" dirty="0"/>
            </a:br>
            <a:r>
              <a:rPr lang="ja-JP" altLang="en-US" dirty="0"/>
              <a:t>この</a:t>
            </a:r>
            <a:r>
              <a:rPr lang="en-US" altLang="ja-JP" dirty="0"/>
              <a:t>GUI</a:t>
            </a:r>
            <a:r>
              <a:rPr lang="ja-JP" altLang="en-US" dirty="0"/>
              <a:t>操作は慣れない人にとって煩雑であり、またネットワークやセキュリティの知識とが必要です。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Azure</a:t>
            </a:r>
            <a:r>
              <a:rPr lang="ja-JP" altLang="en-US" dirty="0"/>
              <a:t>を利用する組織ごとの設定を本モデルに閉じ込めることで、誤ったネットワークやセキュリティ設定の防止や</a:t>
            </a:r>
            <a:r>
              <a:rPr lang="en-US" altLang="ja-JP" dirty="0"/>
              <a:t>VM</a:t>
            </a:r>
            <a:r>
              <a:rPr lang="ja-JP" altLang="en-US" dirty="0"/>
              <a:t>払い出し</a:t>
            </a:r>
            <a:r>
              <a:rPr lang="en-US" altLang="ja-JP" dirty="0"/>
              <a:t>/</a:t>
            </a:r>
            <a:r>
              <a:rPr lang="ja-JP" altLang="en-US" dirty="0"/>
              <a:t>設定に関する労力を削減することが可能です。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406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4A7DA-9DE6-448A-A566-97FDA20D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自動化の仕組み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FEFB1-EAD4-4A8F-AB61-54A797A852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モデルは、</a:t>
            </a:r>
            <a:r>
              <a:rPr lang="en-US" altLang="ja-JP" dirty="0"/>
              <a:t>Exastro ITA</a:t>
            </a:r>
            <a:r>
              <a:rPr lang="ja-JP" altLang="en-US" dirty="0"/>
              <a:t>から</a:t>
            </a:r>
            <a:r>
              <a:rPr lang="en-US" altLang="ja-JP" dirty="0"/>
              <a:t>Terraform</a:t>
            </a:r>
            <a:r>
              <a:rPr lang="ja-JP" altLang="en-US" dirty="0"/>
              <a:t>を利用することで</a:t>
            </a:r>
            <a:r>
              <a:rPr lang="en-US" altLang="ja-JP" dirty="0"/>
              <a:t>Azure</a:t>
            </a:r>
            <a:r>
              <a:rPr lang="ja-JP" altLang="en-US" dirty="0"/>
              <a:t>上にリソースを構築します。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385CF92-5D4D-40C7-95E2-4292A8384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05744"/>
              </p:ext>
            </p:extLst>
          </p:nvPr>
        </p:nvGraphicFramePr>
        <p:xfrm>
          <a:off x="191178" y="1202621"/>
          <a:ext cx="11201070" cy="536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686735410"/>
                    </a:ext>
                  </a:extLst>
                </a:gridCol>
                <a:gridCol w="9725070">
                  <a:extLst>
                    <a:ext uri="{9D8B030D-6E8A-4147-A177-3AD203B41FA5}">
                      <a16:colId xmlns:a16="http://schemas.microsoft.com/office/drawing/2014/main" val="2011280526"/>
                    </a:ext>
                  </a:extLst>
                </a:gridCol>
              </a:tblGrid>
              <a:tr h="1546248">
                <a:tc>
                  <a:txBody>
                    <a:bodyPr/>
                    <a:lstStyle/>
                    <a:p>
                      <a:endParaRPr kumimoji="1" lang="en-US" altLang="ja-JP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パラメータ管理</a:t>
                      </a:r>
                      <a:endParaRPr kumimoji="1" lang="en-US" altLang="ja-JP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(CMDB)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288648"/>
                  </a:ext>
                </a:extLst>
              </a:tr>
              <a:tr h="1571280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Conductor</a:t>
                      </a:r>
                    </a:p>
                    <a:p>
                      <a:r>
                        <a:rPr kumimoji="1" lang="ja-JP" altLang="en-US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(Job Flow)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2556342"/>
                  </a:ext>
                </a:extLst>
              </a:tr>
              <a:tr h="1124696"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IaC</a:t>
                      </a:r>
                      <a:r>
                        <a:rPr kumimoji="1" lang="ja-JP" altLang="en-US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実行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723517"/>
                  </a:ext>
                </a:extLst>
              </a:tr>
              <a:tr h="1121777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システム</a:t>
                      </a:r>
                      <a:endParaRPr kumimoji="1" lang="en-US" altLang="ja-JP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543524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63A443-87CE-406A-86F5-07E3A62DF0D9}"/>
              </a:ext>
            </a:extLst>
          </p:cNvPr>
          <p:cNvSpPr/>
          <p:nvPr/>
        </p:nvSpPr>
        <p:spPr>
          <a:xfrm>
            <a:off x="2063440" y="4365130"/>
            <a:ext cx="8425170" cy="1008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1FA5979-F56F-45CD-8553-6C7AE29B25F5}"/>
              </a:ext>
            </a:extLst>
          </p:cNvPr>
          <p:cNvSpPr/>
          <p:nvPr/>
        </p:nvSpPr>
        <p:spPr>
          <a:xfrm>
            <a:off x="2063440" y="1295564"/>
            <a:ext cx="8425170" cy="29520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3C71827-DB52-4AE7-B0BC-5EE2D57367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30" y="4365130"/>
            <a:ext cx="1953175" cy="673846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  <p:sp>
        <p:nvSpPr>
          <p:cNvPr id="15" name="角丸四角形 4">
            <a:extLst>
              <a:ext uri="{FF2B5EF4-FFF2-40B4-BE49-F238E27FC236}">
                <a16:creationId xmlns:a16="http://schemas.microsoft.com/office/drawing/2014/main" id="{E6D66EE6-0123-493A-955F-0305DC21EEA9}"/>
              </a:ext>
            </a:extLst>
          </p:cNvPr>
          <p:cNvSpPr/>
          <p:nvPr/>
        </p:nvSpPr>
        <p:spPr>
          <a:xfrm>
            <a:off x="2063440" y="5545711"/>
            <a:ext cx="8425170" cy="907907"/>
          </a:xfrm>
          <a:prstGeom prst="roundRect">
            <a:avLst>
              <a:gd name="adj" fmla="val 1056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altLang="ja-JP" sz="12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Azure</a:t>
            </a:r>
            <a:endParaRPr kumimoji="1"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F88CA8-0C94-404B-87D0-7206D90B5197}"/>
              </a:ext>
            </a:extLst>
          </p:cNvPr>
          <p:cNvSpPr/>
          <p:nvPr/>
        </p:nvSpPr>
        <p:spPr>
          <a:xfrm>
            <a:off x="5133133" y="4484655"/>
            <a:ext cx="2766501" cy="8113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Organization</a:t>
            </a:r>
            <a:endParaRPr kumimoji="1" lang="ja-JP" altLang="en-US" sz="9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E4CBB-EC74-449F-BA5C-5B864A5AE4C8}"/>
              </a:ext>
            </a:extLst>
          </p:cNvPr>
          <p:cNvSpPr/>
          <p:nvPr/>
        </p:nvSpPr>
        <p:spPr>
          <a:xfrm>
            <a:off x="5140803" y="3912430"/>
            <a:ext cx="2771146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Terraform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連携機能</a:t>
            </a:r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1947866D-1EC2-49D0-8D63-C2C26D86BB4D}"/>
              </a:ext>
            </a:extLst>
          </p:cNvPr>
          <p:cNvSpPr/>
          <p:nvPr/>
        </p:nvSpPr>
        <p:spPr>
          <a:xfrm>
            <a:off x="4067048" y="1643676"/>
            <a:ext cx="5210065" cy="1063489"/>
          </a:xfrm>
          <a:prstGeom prst="can">
            <a:avLst>
              <a:gd name="adj" fmla="val 15242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2" name="フローチャート: 論理積ゲート 11">
            <a:extLst>
              <a:ext uri="{FF2B5EF4-FFF2-40B4-BE49-F238E27FC236}">
                <a16:creationId xmlns:a16="http://schemas.microsoft.com/office/drawing/2014/main" id="{E3E9B9D7-2459-40DE-BE75-516CD4B04841}"/>
              </a:ext>
            </a:extLst>
          </p:cNvPr>
          <p:cNvSpPr/>
          <p:nvPr/>
        </p:nvSpPr>
        <p:spPr bwMode="auto">
          <a:xfrm flipH="1">
            <a:off x="4571118" y="3072158"/>
            <a:ext cx="479797" cy="474182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bIns="72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Start</a:t>
            </a:r>
            <a:endParaRPr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4F0DC7-0F35-4F62-8CB9-52C5850F8893}"/>
              </a:ext>
            </a:extLst>
          </p:cNvPr>
          <p:cNvSpPr/>
          <p:nvPr/>
        </p:nvSpPr>
        <p:spPr>
          <a:xfrm>
            <a:off x="5283430" y="4762052"/>
            <a:ext cx="2408121" cy="396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Work-space-1</a:t>
            </a:r>
            <a:endParaRPr kumimoji="1" lang="ja-JP" altLang="en-US" sz="8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4" name="フローチャート: 論理積ゲート 13">
            <a:extLst>
              <a:ext uri="{FF2B5EF4-FFF2-40B4-BE49-F238E27FC236}">
                <a16:creationId xmlns:a16="http://schemas.microsoft.com/office/drawing/2014/main" id="{909D5A3A-0282-4FC1-97C3-3F141EAAC3AC}"/>
              </a:ext>
            </a:extLst>
          </p:cNvPr>
          <p:cNvSpPr/>
          <p:nvPr/>
        </p:nvSpPr>
        <p:spPr bwMode="auto">
          <a:xfrm>
            <a:off x="7809043" y="3072158"/>
            <a:ext cx="479796" cy="474182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Ins="36000" bIns="72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End</a:t>
            </a:r>
            <a:endParaRPr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6" name="下矢印 21">
            <a:extLst>
              <a:ext uri="{FF2B5EF4-FFF2-40B4-BE49-F238E27FC236}">
                <a16:creationId xmlns:a16="http://schemas.microsoft.com/office/drawing/2014/main" id="{7C7E6216-1C0D-4AFC-B186-54EE3E93D2F9}"/>
              </a:ext>
            </a:extLst>
          </p:cNvPr>
          <p:cNvSpPr/>
          <p:nvPr/>
        </p:nvSpPr>
        <p:spPr>
          <a:xfrm>
            <a:off x="6385300" y="4265102"/>
            <a:ext cx="295897" cy="24404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BIZ UDPゴシック" panose="020B04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BB0990-CE56-4C75-8CF9-E507456598B5}"/>
              </a:ext>
            </a:extLst>
          </p:cNvPr>
          <p:cNvCxnSpPr>
            <a:stCxn id="12" idx="1"/>
            <a:endCxn id="14" idx="1"/>
          </p:cNvCxnSpPr>
          <p:nvPr/>
        </p:nvCxnSpPr>
        <p:spPr bwMode="auto">
          <a:xfrm>
            <a:off x="5050915" y="3309249"/>
            <a:ext cx="275812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124B9B53-889E-433C-B916-C89C23838DC1}"/>
              </a:ext>
            </a:extLst>
          </p:cNvPr>
          <p:cNvSpPr/>
          <p:nvPr/>
        </p:nvSpPr>
        <p:spPr bwMode="auto">
          <a:xfrm>
            <a:off x="6147194" y="2923195"/>
            <a:ext cx="772108" cy="7721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latin typeface="+mj-lt"/>
                <a:ea typeface="BIZ UDPゴシック" panose="020B0400000000000000" pitchFamily="50" charset="-128"/>
              </a:rPr>
              <a:t>Movement</a:t>
            </a:r>
            <a:endParaRPr kumimoji="1" lang="ja-JP" altLang="en-US" sz="1200" dirty="0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B054A7-90EB-4CA8-BBBF-C6B3EDFB0168}"/>
              </a:ext>
            </a:extLst>
          </p:cNvPr>
          <p:cNvSpPr/>
          <p:nvPr/>
        </p:nvSpPr>
        <p:spPr bwMode="auto">
          <a:xfrm>
            <a:off x="4206047" y="1881618"/>
            <a:ext cx="4713392" cy="73612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20" name="フローチャート: 複数書類 19">
            <a:extLst>
              <a:ext uri="{FF2B5EF4-FFF2-40B4-BE49-F238E27FC236}">
                <a16:creationId xmlns:a16="http://schemas.microsoft.com/office/drawing/2014/main" id="{D7479FA5-C90D-4905-9895-EED8CAB1F517}"/>
              </a:ext>
            </a:extLst>
          </p:cNvPr>
          <p:cNvSpPr/>
          <p:nvPr/>
        </p:nvSpPr>
        <p:spPr>
          <a:xfrm>
            <a:off x="4320318" y="1971665"/>
            <a:ext cx="1152262" cy="569146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Terraform</a:t>
            </a:r>
            <a:b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</a:br>
            <a: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Template</a:t>
            </a:r>
            <a:r>
              <a:rPr kumimoji="1" lang="ja-JP" altLang="en-US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部品</a:t>
            </a:r>
          </a:p>
        </p:txBody>
      </p:sp>
      <p:sp>
        <p:nvSpPr>
          <p:cNvPr id="21" name="フローチャート: 複数書類 20">
            <a:extLst>
              <a:ext uri="{FF2B5EF4-FFF2-40B4-BE49-F238E27FC236}">
                <a16:creationId xmlns:a16="http://schemas.microsoft.com/office/drawing/2014/main" id="{6B50C455-F13D-4CB4-BA83-F6750DB22227}"/>
              </a:ext>
            </a:extLst>
          </p:cNvPr>
          <p:cNvSpPr/>
          <p:nvPr/>
        </p:nvSpPr>
        <p:spPr>
          <a:xfrm>
            <a:off x="5957117" y="1971665"/>
            <a:ext cx="1152262" cy="569146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Terraform</a:t>
            </a:r>
            <a:b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</a:br>
            <a: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Policy File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22699D5-DE73-4E14-8150-73AAF9C35AF4}"/>
              </a:ext>
            </a:extLst>
          </p:cNvPr>
          <p:cNvGrpSpPr/>
          <p:nvPr/>
        </p:nvGrpSpPr>
        <p:grpSpPr>
          <a:xfrm>
            <a:off x="7567648" y="1941883"/>
            <a:ext cx="1058024" cy="567439"/>
            <a:chOff x="3402559" y="1964856"/>
            <a:chExt cx="1075791" cy="711737"/>
          </a:xfrm>
        </p:grpSpPr>
        <p:sp>
          <p:nvSpPr>
            <p:cNvPr id="23" name="フローチャート: 内部記憶 22">
              <a:extLst>
                <a:ext uri="{FF2B5EF4-FFF2-40B4-BE49-F238E27FC236}">
                  <a16:creationId xmlns:a16="http://schemas.microsoft.com/office/drawing/2014/main" id="{89BBA662-9B93-45FC-ACBD-CA4E07927CE9}"/>
                </a:ext>
              </a:extLst>
            </p:cNvPr>
            <p:cNvSpPr/>
            <p:nvPr/>
          </p:nvSpPr>
          <p:spPr>
            <a:xfrm>
              <a:off x="3550211" y="1964856"/>
              <a:ext cx="928139" cy="590763"/>
            </a:xfrm>
            <a:prstGeom prst="flowChartInternalStorag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endParaRPr>
            </a:p>
          </p:txBody>
        </p:sp>
        <p:sp>
          <p:nvSpPr>
            <p:cNvPr id="24" name="フローチャート: 内部記憶 23">
              <a:extLst>
                <a:ext uri="{FF2B5EF4-FFF2-40B4-BE49-F238E27FC236}">
                  <a16:creationId xmlns:a16="http://schemas.microsoft.com/office/drawing/2014/main" id="{825CBFBF-4EB3-43ED-985C-CF70BA13B086}"/>
                </a:ext>
              </a:extLst>
            </p:cNvPr>
            <p:cNvSpPr/>
            <p:nvPr/>
          </p:nvSpPr>
          <p:spPr>
            <a:xfrm>
              <a:off x="3476385" y="2025343"/>
              <a:ext cx="928139" cy="590763"/>
            </a:xfrm>
            <a:prstGeom prst="flowChartInternalStorag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フローチャート: 内部記憶 24">
              <a:extLst>
                <a:ext uri="{FF2B5EF4-FFF2-40B4-BE49-F238E27FC236}">
                  <a16:creationId xmlns:a16="http://schemas.microsoft.com/office/drawing/2014/main" id="{7CDFAAE9-5BB2-4ACC-91FC-5FA7BC2899B4}"/>
                </a:ext>
              </a:extLst>
            </p:cNvPr>
            <p:cNvSpPr/>
            <p:nvPr/>
          </p:nvSpPr>
          <p:spPr>
            <a:xfrm>
              <a:off x="3402559" y="2085830"/>
              <a:ext cx="928139" cy="590763"/>
            </a:xfrm>
            <a:prstGeom prst="flowChartInternalStorag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50" dirty="0">
                  <a:solidFill>
                    <a:schemeClr val="tx1"/>
                  </a:solidFill>
                  <a:latin typeface="+mj-lt"/>
                  <a:ea typeface="BIZ UDPゴシック" panose="020B0400000000000000" pitchFamily="50" charset="-128"/>
                </a:rPr>
                <a:t>パラメータ</a:t>
              </a:r>
              <a:endParaRPr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1050" dirty="0">
                  <a:solidFill>
                    <a:schemeClr val="tx1"/>
                  </a:solidFill>
                  <a:latin typeface="+mj-lt"/>
                  <a:ea typeface="BIZ UDPゴシック" panose="020B0400000000000000" pitchFamily="50" charset="-128"/>
                </a:rPr>
                <a:t>シート</a:t>
              </a:r>
              <a:endPara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26" name="下矢印 21">
            <a:extLst>
              <a:ext uri="{FF2B5EF4-FFF2-40B4-BE49-F238E27FC236}">
                <a16:creationId xmlns:a16="http://schemas.microsoft.com/office/drawing/2014/main" id="{17C0FE4A-AAA3-4288-AEE7-C059E300E21A}"/>
              </a:ext>
            </a:extLst>
          </p:cNvPr>
          <p:cNvSpPr/>
          <p:nvPr/>
        </p:nvSpPr>
        <p:spPr>
          <a:xfrm>
            <a:off x="6385300" y="3630108"/>
            <a:ext cx="295897" cy="254250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27" name="下矢印 21">
            <a:extLst>
              <a:ext uri="{FF2B5EF4-FFF2-40B4-BE49-F238E27FC236}">
                <a16:creationId xmlns:a16="http://schemas.microsoft.com/office/drawing/2014/main" id="{4ABBA1E7-C5D9-44BB-8720-D123E194FDD9}"/>
              </a:ext>
            </a:extLst>
          </p:cNvPr>
          <p:cNvSpPr/>
          <p:nvPr/>
        </p:nvSpPr>
        <p:spPr>
          <a:xfrm>
            <a:off x="6385300" y="2541672"/>
            <a:ext cx="295897" cy="327057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DDD55C-DF7D-4A4A-ACD1-251800A728B4}"/>
              </a:ext>
            </a:extLst>
          </p:cNvPr>
          <p:cNvSpPr txBox="1"/>
          <p:nvPr/>
        </p:nvSpPr>
        <p:spPr>
          <a:xfrm>
            <a:off x="5895693" y="3348720"/>
            <a:ext cx="1382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>
                <a:latin typeface="+mj-lt"/>
                <a:ea typeface="BIZ UDPゴシック" panose="020B0400000000000000" pitchFamily="50" charset="-128"/>
              </a:rPr>
              <a:t>(</a:t>
            </a:r>
            <a:r>
              <a:rPr lang="ja-JP" altLang="en-US" sz="800" dirty="0">
                <a:latin typeface="+mj-lt"/>
                <a:ea typeface="BIZ UDPゴシック" panose="020B0400000000000000" pitchFamily="50" charset="-128"/>
              </a:rPr>
              <a:t>使用する</a:t>
            </a:r>
            <a:r>
              <a:rPr lang="en-US" altLang="ja-JP" sz="800" dirty="0">
                <a:latin typeface="+mj-lt"/>
                <a:ea typeface="BIZ UDPゴシック" panose="020B0400000000000000" pitchFamily="50" charset="-128"/>
              </a:rPr>
              <a:t>Terraform</a:t>
            </a:r>
            <a:r>
              <a:rPr lang="ja-JP" altLang="en-US" sz="800" dirty="0">
                <a:latin typeface="+mj-lt"/>
                <a:ea typeface="BIZ UDPゴシック" panose="020B0400000000000000" pitchFamily="50" charset="-128"/>
              </a:rPr>
              <a:t>部品</a:t>
            </a:r>
            <a:r>
              <a:rPr lang="en-US" altLang="ja-JP" sz="800" dirty="0">
                <a:latin typeface="+mj-lt"/>
                <a:ea typeface="BIZ UDPゴシック" panose="020B0400000000000000" pitchFamily="50" charset="-128"/>
              </a:rPr>
              <a:t>)</a:t>
            </a:r>
            <a:endParaRPr lang="ja-JP" altLang="en-US" sz="800" dirty="0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7EC90D-066D-47CA-8373-3F6B0647B396}"/>
              </a:ext>
            </a:extLst>
          </p:cNvPr>
          <p:cNvSpPr/>
          <p:nvPr/>
        </p:nvSpPr>
        <p:spPr>
          <a:xfrm>
            <a:off x="5140803" y="5733320"/>
            <a:ext cx="2758831" cy="52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Azure 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リソース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(VM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、仮想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NW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NSG)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上下矢印 10">
            <a:extLst>
              <a:ext uri="{FF2B5EF4-FFF2-40B4-BE49-F238E27FC236}">
                <a16:creationId xmlns:a16="http://schemas.microsoft.com/office/drawing/2014/main" id="{A9DF2C8D-1E1B-4F79-A5E0-E158EB70C63F}"/>
              </a:ext>
            </a:extLst>
          </p:cNvPr>
          <p:cNvSpPr/>
          <p:nvPr/>
        </p:nvSpPr>
        <p:spPr>
          <a:xfrm>
            <a:off x="6321197" y="5195727"/>
            <a:ext cx="360000" cy="527527"/>
          </a:xfrm>
          <a:prstGeom prst="upDownArrow">
            <a:avLst>
              <a:gd name="adj1" fmla="val 50000"/>
              <a:gd name="adj2" fmla="val 29701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2BA19C9-ACA5-4CF8-AA91-0444CBD36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30" y="1324191"/>
            <a:ext cx="187512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2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2E821-451B-4CEB-84B2-A84650E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</a:t>
            </a:r>
            <a:r>
              <a:rPr kumimoji="1" lang="ja-JP" altLang="en-US" dirty="0"/>
              <a:t> </a:t>
            </a:r>
            <a:r>
              <a:rPr kumimoji="1" lang="en-US" altLang="ja-JP" dirty="0"/>
              <a:t>RBAC</a:t>
            </a:r>
            <a:r>
              <a:rPr lang="ja-JP" altLang="en-US" dirty="0"/>
              <a:t>による誤操作防止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C9C04-FAA4-4C08-A949-EEA93E209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モデルでは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RBAC</a:t>
            </a:r>
            <a:r>
              <a:rPr lang="en-US" altLang="ja-JP" baseline="-25000" dirty="0"/>
              <a:t>(</a:t>
            </a:r>
            <a:r>
              <a:rPr lang="ja-JP" altLang="en-US" baseline="-25000" dirty="0"/>
              <a:t>ロールベースアクセス制御</a:t>
            </a:r>
            <a:r>
              <a:rPr lang="en-US" altLang="ja-JP" baseline="-25000" dirty="0"/>
              <a:t>)</a:t>
            </a:r>
            <a:r>
              <a:rPr lang="ja-JP" altLang="en-US" dirty="0"/>
              <a:t>機能を使って必要のないパラメータシートにアクセス出来ないようすることが出来ます。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パラメータ設定ミスによる誤操作で、</a:t>
            </a:r>
            <a:r>
              <a:rPr lang="en-US" altLang="ja-JP" dirty="0"/>
              <a:t>Azure</a:t>
            </a:r>
            <a:r>
              <a:rPr lang="ja-JP" altLang="en-US" dirty="0"/>
              <a:t>全体に影響が出ることを防ぐことが出来ます。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また</a:t>
            </a:r>
            <a:r>
              <a:rPr lang="en-US" altLang="ja-JP" dirty="0"/>
              <a:t>Azure</a:t>
            </a:r>
            <a:r>
              <a:rPr lang="ja-JP" altLang="en-US" dirty="0"/>
              <a:t>モデルでは実行するためのユーザとロールをプリセットしています。</a:t>
            </a:r>
            <a:endParaRPr lang="en-US" altLang="ja-JP" dirty="0"/>
          </a:p>
          <a:p>
            <a:pPr marL="361950" indent="-180975">
              <a:buNone/>
            </a:pPr>
            <a:r>
              <a:rPr lang="ja-JP" altLang="en-US" dirty="0"/>
              <a:t>必要に応じてこれらのユーザやロールを追加・編集してください。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B01CD23-A8C4-40CE-A5B2-97DED69C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88573"/>
              </p:ext>
            </p:extLst>
          </p:nvPr>
        </p:nvGraphicFramePr>
        <p:xfrm>
          <a:off x="222479" y="3384728"/>
          <a:ext cx="11706331" cy="2768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1693">
                  <a:extLst>
                    <a:ext uri="{9D8B030D-6E8A-4147-A177-3AD203B41FA5}">
                      <a16:colId xmlns:a16="http://schemas.microsoft.com/office/drawing/2014/main" val="99810768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30427563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4232638">
                  <a:extLst>
                    <a:ext uri="{9D8B030D-6E8A-4147-A177-3AD203B41FA5}">
                      <a16:colId xmlns:a16="http://schemas.microsoft.com/office/drawing/2014/main" val="420658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想定する業務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administrator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全体管理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azure-admin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モデル管理者ロール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モデルの全般に関する設定の変更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strike="noStrike" dirty="0"/>
                        <a:t>Azure</a:t>
                      </a:r>
                      <a:r>
                        <a:rPr kumimoji="1" lang="ja-JP" altLang="en-US" sz="1600" strike="noStrike" dirty="0"/>
                        <a:t>モデルのマスタ情報の管理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3102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azure-user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モデルユーザ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モデル利用者ロール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パラメータの投入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作業の実行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9747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7474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AA26B-60F4-4DEF-9E11-0E1E954EFBA2}"/>
              </a:ext>
            </a:extLst>
          </p:cNvPr>
          <p:cNvSpPr txBox="1"/>
          <p:nvPr/>
        </p:nvSpPr>
        <p:spPr>
          <a:xfrm>
            <a:off x="1415350" y="5664941"/>
            <a:ext cx="9001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――</a:t>
            </a:r>
            <a:r>
              <a:rPr lang="ja-JP" altLang="en-US" dirty="0"/>
              <a:t> 一</a:t>
            </a:r>
            <a:r>
              <a:rPr kumimoji="1" lang="ja-JP" altLang="en-US" dirty="0"/>
              <a:t>般ユーザはシステム管理者が必要に応じて追加してください </a:t>
            </a:r>
            <a:r>
              <a:rPr lang="en-US" altLang="ja-JP" dirty="0"/>
              <a:t>――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72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9DA3F-5DCE-41B1-AEC7-3F8E1CA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 </a:t>
            </a:r>
            <a:r>
              <a:rPr lang="ja-JP" altLang="en-US" dirty="0">
                <a:latin typeface="+mn-ea"/>
              </a:rPr>
              <a:t>自動化対象作業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8719F-5F67-4C98-8836-C3D1E6C7E4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モデルは、基本操作として次の作業を自動化します。</a:t>
            </a:r>
            <a:endParaRPr lang="en-US" altLang="ja-JP" dirty="0"/>
          </a:p>
          <a:p>
            <a:pPr lvl="1"/>
            <a:r>
              <a:rPr lang="ja-JP" altLang="en-US" dirty="0"/>
              <a:t>リソースグループの作成</a:t>
            </a:r>
            <a:endParaRPr lang="en-US" altLang="ja-JP" dirty="0"/>
          </a:p>
          <a:p>
            <a:pPr lvl="1"/>
            <a:r>
              <a:rPr lang="ja-JP" altLang="en-US" dirty="0"/>
              <a:t>仮想ネットワークの作成</a:t>
            </a:r>
            <a:endParaRPr lang="en-US" altLang="ja-JP" dirty="0"/>
          </a:p>
          <a:p>
            <a:pPr lvl="1"/>
            <a:r>
              <a:rPr lang="ja-JP" altLang="en-US" dirty="0"/>
              <a:t>サブネットの作成</a:t>
            </a:r>
            <a:endParaRPr lang="en-US" altLang="ja-JP" dirty="0"/>
          </a:p>
          <a:p>
            <a:pPr lvl="1"/>
            <a:r>
              <a:rPr lang="ja-JP" altLang="en-US" dirty="0"/>
              <a:t>ネットワークセキュリティグループの作成</a:t>
            </a:r>
            <a:endParaRPr lang="en-US" altLang="ja-JP" dirty="0"/>
          </a:p>
          <a:p>
            <a:pPr lvl="1"/>
            <a:r>
              <a:rPr lang="ja-JP" altLang="en-US" dirty="0"/>
              <a:t>仮想マシンの作成</a:t>
            </a:r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r>
              <a:rPr lang="ja-JP" altLang="en-US" dirty="0"/>
              <a:t>それぞれの操作は</a:t>
            </a:r>
            <a:r>
              <a:rPr lang="en-US" altLang="ja-JP" dirty="0"/>
              <a:t>Conductor</a:t>
            </a:r>
            <a:r>
              <a:rPr lang="ja-JP" altLang="en-US" dirty="0"/>
              <a:t>、オペレーション、パラメータシートを組み合わせて実行します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653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71190-8CBA-4B10-8233-FE471077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6.1 </a:t>
            </a:r>
            <a:r>
              <a:rPr kumimoji="1" lang="ja-JP" altLang="en-US" dirty="0"/>
              <a:t>仮想マシン作成</a:t>
            </a:r>
          </a:p>
        </p:txBody>
      </p:sp>
      <p:sp>
        <p:nvSpPr>
          <p:cNvPr id="84" name="コンテンツ プレースホルダー 83">
            <a:extLst>
              <a:ext uri="{FF2B5EF4-FFF2-40B4-BE49-F238E27FC236}">
                <a16:creationId xmlns:a16="http://schemas.microsoft.com/office/drawing/2014/main" id="{806608D5-081B-4C50-A865-41BAFEED63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92825"/>
          </a:xfrm>
        </p:spPr>
        <p:txBody>
          <a:bodyPr>
            <a:normAutofit/>
          </a:bodyPr>
          <a:lstStyle/>
          <a:p>
            <a:r>
              <a:rPr lang="ja-JP" altLang="en-US" dirty="0"/>
              <a:t>「仮想マシン作成」</a:t>
            </a:r>
            <a:r>
              <a:rPr lang="en-US" altLang="ja-JP" dirty="0"/>
              <a:t>Conductor</a:t>
            </a:r>
            <a:r>
              <a:rPr lang="ja-JP" altLang="en-US" dirty="0"/>
              <a:t>を使用することで、</a:t>
            </a:r>
            <a:r>
              <a:rPr lang="en-US" altLang="ja-JP" dirty="0"/>
              <a:t>Azure</a:t>
            </a:r>
            <a:r>
              <a:rPr lang="ja-JP" altLang="en-US" dirty="0"/>
              <a:t>上に仮想マシンの新規作成を行います。</a:t>
            </a:r>
            <a:br>
              <a:rPr lang="en-US" altLang="ja-JP" dirty="0"/>
            </a:br>
            <a:r>
              <a:rPr lang="ja-JP" altLang="en-US" dirty="0"/>
              <a:t>作成される仮想マシンは一回のオペレーションで</a:t>
            </a:r>
            <a:r>
              <a:rPr lang="en-US" altLang="ja-JP" dirty="0"/>
              <a:t>Linux/Windows</a:t>
            </a:r>
            <a:r>
              <a:rPr lang="ja-JP" altLang="en-US" dirty="0"/>
              <a:t>それぞれ最大</a:t>
            </a:r>
            <a:r>
              <a:rPr lang="en-US" altLang="ja-JP" dirty="0"/>
              <a:t>5</a:t>
            </a:r>
            <a:r>
              <a:rPr lang="ja-JP" altLang="en-US" dirty="0"/>
              <a:t>台です。</a:t>
            </a:r>
            <a:endParaRPr lang="en-US" altLang="ja-JP" dirty="0"/>
          </a:p>
          <a:p>
            <a:r>
              <a:rPr lang="ja-JP" altLang="en-US" dirty="0"/>
              <a:t>仮想マシンは所属するサブネットを選択可能です。</a:t>
            </a:r>
            <a:br>
              <a:rPr lang="en-US" altLang="ja-JP" dirty="0"/>
            </a:br>
            <a:r>
              <a:rPr lang="ja-JP" altLang="en-US" dirty="0"/>
              <a:t>例：サブネット</a:t>
            </a:r>
            <a:r>
              <a:rPr lang="en-US" altLang="ja-JP" dirty="0"/>
              <a:t>A</a:t>
            </a:r>
            <a:r>
              <a:rPr lang="ja-JP" altLang="en-US" dirty="0"/>
              <a:t>に</a:t>
            </a:r>
            <a:r>
              <a:rPr lang="en-US" altLang="ja-JP" dirty="0"/>
              <a:t>Linux</a:t>
            </a:r>
            <a:r>
              <a:rPr lang="ja-JP" altLang="en-US" dirty="0"/>
              <a:t>仮想マシン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Windows</a:t>
            </a:r>
            <a:r>
              <a:rPr lang="ja-JP" altLang="en-US" dirty="0"/>
              <a:t>仮想マシン</a:t>
            </a:r>
            <a:r>
              <a:rPr lang="en-US" altLang="ja-JP" dirty="0"/>
              <a:t>A</a:t>
            </a:r>
            <a:r>
              <a:rPr lang="ja-JP" altLang="en-US" dirty="0"/>
              <a:t>など</a:t>
            </a:r>
            <a:br>
              <a:rPr lang="en-US" altLang="ja-JP" dirty="0"/>
            </a:br>
            <a:endParaRPr lang="en-US" altLang="ja-JP" dirty="0"/>
          </a:p>
          <a:p>
            <a:pPr marL="180975" indent="0">
              <a:buNone/>
            </a:pPr>
            <a:endParaRPr lang="en-US" altLang="ja-JP" dirty="0"/>
          </a:p>
          <a:p>
            <a:pPr marL="180975" indent="0">
              <a:buNone/>
            </a:pPr>
            <a:endParaRPr lang="en-US" altLang="ja-JP" dirty="0"/>
          </a:p>
        </p:txBody>
      </p:sp>
      <p:sp>
        <p:nvSpPr>
          <p:cNvPr id="50" name="角丸四角形 112">
            <a:extLst>
              <a:ext uri="{FF2B5EF4-FFF2-40B4-BE49-F238E27FC236}">
                <a16:creationId xmlns:a16="http://schemas.microsoft.com/office/drawing/2014/main" id="{66FAEDD7-7A39-4C0E-828C-85070368A279}"/>
              </a:ext>
            </a:extLst>
          </p:cNvPr>
          <p:cNvSpPr/>
          <p:nvPr/>
        </p:nvSpPr>
        <p:spPr>
          <a:xfrm>
            <a:off x="623240" y="2272851"/>
            <a:ext cx="11161550" cy="406645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b="1" dirty="0">
                <a:solidFill>
                  <a:sysClr val="windowText" lastClr="000000"/>
                </a:solidFill>
                <a:latin typeface="+mn-ea"/>
              </a:rPr>
              <a:t>リソースグループ</a:t>
            </a:r>
            <a:endParaRPr kumimoji="1" lang="ja-JP" altLang="en-US" sz="18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2" name="角丸四角形 121">
            <a:extLst>
              <a:ext uri="{FF2B5EF4-FFF2-40B4-BE49-F238E27FC236}">
                <a16:creationId xmlns:a16="http://schemas.microsoft.com/office/drawing/2014/main" id="{B18174E2-0E79-48D0-9CD2-F5D1000CB3FB}"/>
              </a:ext>
            </a:extLst>
          </p:cNvPr>
          <p:cNvSpPr/>
          <p:nvPr/>
        </p:nvSpPr>
        <p:spPr>
          <a:xfrm>
            <a:off x="2666127" y="2564880"/>
            <a:ext cx="6859746" cy="36335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仮想ネットワーク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554502C5-824D-4A15-BEBB-54B684CF04A3}"/>
              </a:ext>
            </a:extLst>
          </p:cNvPr>
          <p:cNvSpPr txBox="1"/>
          <p:nvPr/>
        </p:nvSpPr>
        <p:spPr>
          <a:xfrm>
            <a:off x="743331" y="4673570"/>
            <a:ext cx="156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つのセキュリティグループに最大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ルール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C273F81D-CC78-4EDF-9A1F-39EF7043A158}"/>
              </a:ext>
            </a:extLst>
          </p:cNvPr>
          <p:cNvSpPr/>
          <p:nvPr/>
        </p:nvSpPr>
        <p:spPr>
          <a:xfrm>
            <a:off x="2873776" y="3168191"/>
            <a:ext cx="3158626" cy="2934449"/>
          </a:xfrm>
          <a:custGeom>
            <a:avLst/>
            <a:gdLst>
              <a:gd name="connsiteX0" fmla="*/ 0 w 3158626"/>
              <a:gd name="connsiteY0" fmla="*/ 0 h 2934449"/>
              <a:gd name="connsiteX1" fmla="*/ 1268630 w 3158626"/>
              <a:gd name="connsiteY1" fmla="*/ 0 h 2934449"/>
              <a:gd name="connsiteX2" fmla="*/ 1268630 w 3158626"/>
              <a:gd name="connsiteY2" fmla="*/ 722641 h 2934449"/>
              <a:gd name="connsiteX3" fmla="*/ 3158626 w 3158626"/>
              <a:gd name="connsiteY3" fmla="*/ 722641 h 2934449"/>
              <a:gd name="connsiteX4" fmla="*/ 3158626 w 3158626"/>
              <a:gd name="connsiteY4" fmla="*/ 2934449 h 2934449"/>
              <a:gd name="connsiteX5" fmla="*/ 0 w 3158626"/>
              <a:gd name="connsiteY5" fmla="*/ 2934449 h 2934449"/>
              <a:gd name="connsiteX6" fmla="*/ 0 w 3158626"/>
              <a:gd name="connsiteY6" fmla="*/ 1182378 h 2934449"/>
              <a:gd name="connsiteX7" fmla="*/ 0 w 3158626"/>
              <a:gd name="connsiteY7" fmla="*/ 722641 h 293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8626" h="2934449">
                <a:moveTo>
                  <a:pt x="0" y="0"/>
                </a:moveTo>
                <a:lnTo>
                  <a:pt x="1268630" y="0"/>
                </a:lnTo>
                <a:lnTo>
                  <a:pt x="1268630" y="722641"/>
                </a:lnTo>
                <a:lnTo>
                  <a:pt x="3158626" y="722641"/>
                </a:lnTo>
                <a:lnTo>
                  <a:pt x="3158626" y="2934449"/>
                </a:lnTo>
                <a:lnTo>
                  <a:pt x="0" y="2934449"/>
                </a:lnTo>
                <a:lnTo>
                  <a:pt x="0" y="1182378"/>
                </a:lnTo>
                <a:lnTo>
                  <a:pt x="0" y="722641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bIns="0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#1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8" name="角丸四角形 121">
            <a:extLst>
              <a:ext uri="{FF2B5EF4-FFF2-40B4-BE49-F238E27FC236}">
                <a16:creationId xmlns:a16="http://schemas.microsoft.com/office/drawing/2014/main" id="{58C4BC39-6403-4218-9BD6-D5696E3A8DF4}"/>
              </a:ext>
            </a:extLst>
          </p:cNvPr>
          <p:cNvSpPr/>
          <p:nvPr/>
        </p:nvSpPr>
        <p:spPr>
          <a:xfrm>
            <a:off x="4725060" y="3165567"/>
            <a:ext cx="1268630" cy="465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#2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8" name="フリーフォーム: 図形 107">
            <a:extLst>
              <a:ext uri="{FF2B5EF4-FFF2-40B4-BE49-F238E27FC236}">
                <a16:creationId xmlns:a16="http://schemas.microsoft.com/office/drawing/2014/main" id="{C0C137F0-26F4-4B02-A236-F1BDD0F28A32}"/>
              </a:ext>
            </a:extLst>
          </p:cNvPr>
          <p:cNvSpPr/>
          <p:nvPr/>
        </p:nvSpPr>
        <p:spPr>
          <a:xfrm>
            <a:off x="6209106" y="3166304"/>
            <a:ext cx="3161465" cy="2936336"/>
          </a:xfrm>
          <a:custGeom>
            <a:avLst/>
            <a:gdLst>
              <a:gd name="connsiteX0" fmla="*/ 1892835 w 3161465"/>
              <a:gd name="connsiteY0" fmla="*/ 0 h 2936336"/>
              <a:gd name="connsiteX1" fmla="*/ 3161465 w 3161465"/>
              <a:gd name="connsiteY1" fmla="*/ 0 h 2936336"/>
              <a:gd name="connsiteX2" fmla="*/ 3161465 w 3161465"/>
              <a:gd name="connsiteY2" fmla="*/ 1182378 h 2936336"/>
              <a:gd name="connsiteX3" fmla="*/ 3158626 w 3161465"/>
              <a:gd name="connsiteY3" fmla="*/ 1182378 h 2936336"/>
              <a:gd name="connsiteX4" fmla="*/ 3158626 w 3161465"/>
              <a:gd name="connsiteY4" fmla="*/ 2936336 h 2936336"/>
              <a:gd name="connsiteX5" fmla="*/ 0 w 3161465"/>
              <a:gd name="connsiteY5" fmla="*/ 2936336 h 2936336"/>
              <a:gd name="connsiteX6" fmla="*/ 0 w 3161465"/>
              <a:gd name="connsiteY6" fmla="*/ 724528 h 2936336"/>
              <a:gd name="connsiteX7" fmla="*/ 1892835 w 3161465"/>
              <a:gd name="connsiteY7" fmla="*/ 724528 h 29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1465" h="2936336">
                <a:moveTo>
                  <a:pt x="1892835" y="0"/>
                </a:moveTo>
                <a:lnTo>
                  <a:pt x="3161465" y="0"/>
                </a:lnTo>
                <a:lnTo>
                  <a:pt x="3161465" y="1182378"/>
                </a:lnTo>
                <a:lnTo>
                  <a:pt x="3158626" y="1182378"/>
                </a:lnTo>
                <a:lnTo>
                  <a:pt x="3158626" y="2936336"/>
                </a:lnTo>
                <a:lnTo>
                  <a:pt x="0" y="2936336"/>
                </a:lnTo>
                <a:lnTo>
                  <a:pt x="0" y="724528"/>
                </a:lnTo>
                <a:lnTo>
                  <a:pt x="1892835" y="724528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bIns="0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#5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4" name="角丸四角形 113">
            <a:extLst>
              <a:ext uri="{FF2B5EF4-FFF2-40B4-BE49-F238E27FC236}">
                <a16:creationId xmlns:a16="http://schemas.microsoft.com/office/drawing/2014/main" id="{C1AC2114-0A11-4752-9892-99F9B36547D3}"/>
              </a:ext>
            </a:extLst>
          </p:cNvPr>
          <p:cNvSpPr/>
          <p:nvPr/>
        </p:nvSpPr>
        <p:spPr>
          <a:xfrm>
            <a:off x="743331" y="2852919"/>
            <a:ext cx="1538906" cy="2466981"/>
          </a:xfrm>
          <a:prstGeom prst="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セキュリティグループ</a:t>
            </a:r>
            <a:endParaRPr kumimoji="1" lang="en-US" altLang="ja-JP" sz="105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(Linux</a:t>
            </a:r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用</a:t>
            </a:r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2" name="角丸四角形 113">
            <a:extLst>
              <a:ext uri="{FF2B5EF4-FFF2-40B4-BE49-F238E27FC236}">
                <a16:creationId xmlns:a16="http://schemas.microsoft.com/office/drawing/2014/main" id="{8DF1BE9F-113B-4CA7-B2F8-432416D286DD}"/>
              </a:ext>
            </a:extLst>
          </p:cNvPr>
          <p:cNvSpPr/>
          <p:nvPr/>
        </p:nvSpPr>
        <p:spPr>
          <a:xfrm>
            <a:off x="965079" y="3303438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allow SSH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8" name="角丸四角形 113">
            <a:extLst>
              <a:ext uri="{FF2B5EF4-FFF2-40B4-BE49-F238E27FC236}">
                <a16:creationId xmlns:a16="http://schemas.microsoft.com/office/drawing/2014/main" id="{C691BCA4-A080-447A-9F1F-8A540D0BB966}"/>
              </a:ext>
            </a:extLst>
          </p:cNvPr>
          <p:cNvSpPr/>
          <p:nvPr/>
        </p:nvSpPr>
        <p:spPr>
          <a:xfrm>
            <a:off x="965079" y="3564931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allow HTTPS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0" name="角丸四角形 113">
            <a:extLst>
              <a:ext uri="{FF2B5EF4-FFF2-40B4-BE49-F238E27FC236}">
                <a16:creationId xmlns:a16="http://schemas.microsoft.com/office/drawing/2014/main" id="{F0E420FE-9416-43FF-8374-D61788CE30D8}"/>
              </a:ext>
            </a:extLst>
          </p:cNvPr>
          <p:cNvSpPr/>
          <p:nvPr/>
        </p:nvSpPr>
        <p:spPr>
          <a:xfrm>
            <a:off x="965079" y="3826424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61" name="角丸四角形 113">
            <a:extLst>
              <a:ext uri="{FF2B5EF4-FFF2-40B4-BE49-F238E27FC236}">
                <a16:creationId xmlns:a16="http://schemas.microsoft.com/office/drawing/2014/main" id="{87F81284-6B08-4BB3-90BD-428EBDB33830}"/>
              </a:ext>
            </a:extLst>
          </p:cNvPr>
          <p:cNvSpPr/>
          <p:nvPr/>
        </p:nvSpPr>
        <p:spPr>
          <a:xfrm>
            <a:off x="965079" y="4087917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62" name="角丸四角形 113">
            <a:extLst>
              <a:ext uri="{FF2B5EF4-FFF2-40B4-BE49-F238E27FC236}">
                <a16:creationId xmlns:a16="http://schemas.microsoft.com/office/drawing/2014/main" id="{B4E73563-7DA9-4C06-8D33-04B19721CDA0}"/>
              </a:ext>
            </a:extLst>
          </p:cNvPr>
          <p:cNvSpPr/>
          <p:nvPr/>
        </p:nvSpPr>
        <p:spPr>
          <a:xfrm>
            <a:off x="965079" y="4349409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70" name="角丸四角形 113">
            <a:extLst>
              <a:ext uri="{FF2B5EF4-FFF2-40B4-BE49-F238E27FC236}">
                <a16:creationId xmlns:a16="http://schemas.microsoft.com/office/drawing/2014/main" id="{64DB6D43-32CE-448A-B1C9-AC969E4020D9}"/>
              </a:ext>
            </a:extLst>
          </p:cNvPr>
          <p:cNvSpPr/>
          <p:nvPr/>
        </p:nvSpPr>
        <p:spPr>
          <a:xfrm>
            <a:off x="10034756" y="2852920"/>
            <a:ext cx="1538906" cy="2466980"/>
          </a:xfrm>
          <a:prstGeom prst="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セキュリティグループ</a:t>
            </a:r>
            <a:endParaRPr kumimoji="1" lang="en-US" altLang="ja-JP" sz="105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(Windows</a:t>
            </a:r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用</a:t>
            </a:r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1" name="角丸四角形 113">
            <a:extLst>
              <a:ext uri="{FF2B5EF4-FFF2-40B4-BE49-F238E27FC236}">
                <a16:creationId xmlns:a16="http://schemas.microsoft.com/office/drawing/2014/main" id="{6F7159DF-6A1E-4938-972B-0AE07BAFF879}"/>
              </a:ext>
            </a:extLst>
          </p:cNvPr>
          <p:cNvSpPr/>
          <p:nvPr/>
        </p:nvSpPr>
        <p:spPr>
          <a:xfrm>
            <a:off x="10256504" y="3303438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allow WINRM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5" name="角丸四角形 113">
            <a:extLst>
              <a:ext uri="{FF2B5EF4-FFF2-40B4-BE49-F238E27FC236}">
                <a16:creationId xmlns:a16="http://schemas.microsoft.com/office/drawing/2014/main" id="{00071867-BFCD-4035-97E5-6270463517F2}"/>
              </a:ext>
            </a:extLst>
          </p:cNvPr>
          <p:cNvSpPr/>
          <p:nvPr/>
        </p:nvSpPr>
        <p:spPr>
          <a:xfrm>
            <a:off x="10256504" y="3564931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allow RDP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6" name="角丸四角形 113">
            <a:extLst>
              <a:ext uri="{FF2B5EF4-FFF2-40B4-BE49-F238E27FC236}">
                <a16:creationId xmlns:a16="http://schemas.microsoft.com/office/drawing/2014/main" id="{7E241D09-9338-45BC-8A9C-FCF48C372EAA}"/>
              </a:ext>
            </a:extLst>
          </p:cNvPr>
          <p:cNvSpPr/>
          <p:nvPr/>
        </p:nvSpPr>
        <p:spPr>
          <a:xfrm>
            <a:off x="10256504" y="3826424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78" name="角丸四角形 113">
            <a:extLst>
              <a:ext uri="{FF2B5EF4-FFF2-40B4-BE49-F238E27FC236}">
                <a16:creationId xmlns:a16="http://schemas.microsoft.com/office/drawing/2014/main" id="{C90F3DD8-CE48-44EC-8B4A-DF9AF62FA014}"/>
              </a:ext>
            </a:extLst>
          </p:cNvPr>
          <p:cNvSpPr/>
          <p:nvPr/>
        </p:nvSpPr>
        <p:spPr>
          <a:xfrm>
            <a:off x="10256504" y="4087917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81" name="角丸四角形 113">
            <a:extLst>
              <a:ext uri="{FF2B5EF4-FFF2-40B4-BE49-F238E27FC236}">
                <a16:creationId xmlns:a16="http://schemas.microsoft.com/office/drawing/2014/main" id="{50FB1F3E-9D2F-4AA1-BE59-2EDFFDE9F2F8}"/>
              </a:ext>
            </a:extLst>
          </p:cNvPr>
          <p:cNvSpPr/>
          <p:nvPr/>
        </p:nvSpPr>
        <p:spPr>
          <a:xfrm>
            <a:off x="10256504" y="4349409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58C225E-07C5-4421-AF3B-F47EB9216E56}"/>
              </a:ext>
            </a:extLst>
          </p:cNvPr>
          <p:cNvSpPr txBox="1"/>
          <p:nvPr/>
        </p:nvSpPr>
        <p:spPr>
          <a:xfrm>
            <a:off x="6547144" y="3126961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63" name="角丸四角形 113">
            <a:extLst>
              <a:ext uri="{FF2B5EF4-FFF2-40B4-BE49-F238E27FC236}">
                <a16:creationId xmlns:a16="http://schemas.microsoft.com/office/drawing/2014/main" id="{D79B324E-E8F4-4146-B3A7-21A9FA6A9D92}"/>
              </a:ext>
            </a:extLst>
          </p:cNvPr>
          <p:cNvSpPr/>
          <p:nvPr/>
        </p:nvSpPr>
        <p:spPr>
          <a:xfrm>
            <a:off x="2963590" y="4273924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Linux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5" name="角丸四角形 121">
            <a:extLst>
              <a:ext uri="{FF2B5EF4-FFF2-40B4-BE49-F238E27FC236}">
                <a16:creationId xmlns:a16="http://schemas.microsoft.com/office/drawing/2014/main" id="{12ABAEFC-7299-497D-A945-B447AF1E7E71}"/>
              </a:ext>
            </a:extLst>
          </p:cNvPr>
          <p:cNvSpPr/>
          <p:nvPr/>
        </p:nvSpPr>
        <p:spPr>
          <a:xfrm>
            <a:off x="3059922" y="4119477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C81A33-8120-43F0-99E9-58A4FBD72425}"/>
              </a:ext>
            </a:extLst>
          </p:cNvPr>
          <p:cNvSpPr txBox="1"/>
          <p:nvPr/>
        </p:nvSpPr>
        <p:spPr>
          <a:xfrm>
            <a:off x="2882209" y="5834373"/>
            <a:ext cx="314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※Linux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仮想マシンは全体で最大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台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角丸四角形 113">
            <a:extLst>
              <a:ext uri="{FF2B5EF4-FFF2-40B4-BE49-F238E27FC236}">
                <a16:creationId xmlns:a16="http://schemas.microsoft.com/office/drawing/2014/main" id="{066DED55-F9EE-4584-A336-D834E4898FFC}"/>
              </a:ext>
            </a:extLst>
          </p:cNvPr>
          <p:cNvSpPr/>
          <p:nvPr/>
        </p:nvSpPr>
        <p:spPr>
          <a:xfrm>
            <a:off x="4907504" y="4273924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Linux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E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7" name="角丸四角形 121">
            <a:extLst>
              <a:ext uri="{FF2B5EF4-FFF2-40B4-BE49-F238E27FC236}">
                <a16:creationId xmlns:a16="http://schemas.microsoft.com/office/drawing/2014/main" id="{F85CFF43-6F41-44D0-960A-5B3C2E90A871}"/>
              </a:ext>
            </a:extLst>
          </p:cNvPr>
          <p:cNvSpPr/>
          <p:nvPr/>
        </p:nvSpPr>
        <p:spPr>
          <a:xfrm>
            <a:off x="5003836" y="4119477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9" name="角丸四角形 113">
            <a:extLst>
              <a:ext uri="{FF2B5EF4-FFF2-40B4-BE49-F238E27FC236}">
                <a16:creationId xmlns:a16="http://schemas.microsoft.com/office/drawing/2014/main" id="{96C2ECA1-1501-495D-AEC2-F83F421AE0D6}"/>
              </a:ext>
            </a:extLst>
          </p:cNvPr>
          <p:cNvSpPr/>
          <p:nvPr/>
        </p:nvSpPr>
        <p:spPr>
          <a:xfrm>
            <a:off x="6309252" y="4273924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Windows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0" name="角丸四角形 121">
            <a:extLst>
              <a:ext uri="{FF2B5EF4-FFF2-40B4-BE49-F238E27FC236}">
                <a16:creationId xmlns:a16="http://schemas.microsoft.com/office/drawing/2014/main" id="{C65A812B-D34F-4FB0-A9D9-4476EDC42211}"/>
              </a:ext>
            </a:extLst>
          </p:cNvPr>
          <p:cNvSpPr/>
          <p:nvPr/>
        </p:nvSpPr>
        <p:spPr>
          <a:xfrm>
            <a:off x="6405584" y="4119477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1" name="角丸四角形 113">
            <a:extLst>
              <a:ext uri="{FF2B5EF4-FFF2-40B4-BE49-F238E27FC236}">
                <a16:creationId xmlns:a16="http://schemas.microsoft.com/office/drawing/2014/main" id="{FBABDD79-6450-4D41-9500-6233C51ACA2C}"/>
              </a:ext>
            </a:extLst>
          </p:cNvPr>
          <p:cNvSpPr/>
          <p:nvPr/>
        </p:nvSpPr>
        <p:spPr>
          <a:xfrm>
            <a:off x="8253166" y="4273924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Windows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E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2" name="角丸四角形 121">
            <a:extLst>
              <a:ext uri="{FF2B5EF4-FFF2-40B4-BE49-F238E27FC236}">
                <a16:creationId xmlns:a16="http://schemas.microsoft.com/office/drawing/2014/main" id="{835D021C-27D6-4BA3-BAE4-21DD0440DDB2}"/>
              </a:ext>
            </a:extLst>
          </p:cNvPr>
          <p:cNvSpPr/>
          <p:nvPr/>
        </p:nvSpPr>
        <p:spPr>
          <a:xfrm>
            <a:off x="8349498" y="4119477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B8E1BF2-4C09-472B-87A3-37160F0A8A1C}"/>
              </a:ext>
            </a:extLst>
          </p:cNvPr>
          <p:cNvSpPr txBox="1"/>
          <p:nvPr/>
        </p:nvSpPr>
        <p:spPr>
          <a:xfrm>
            <a:off x="6224972" y="5834373"/>
            <a:ext cx="314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※Windows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仮想マシンは全体で最大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台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507AFBD-72CD-4915-BD60-21C5983A0226}"/>
              </a:ext>
            </a:extLst>
          </p:cNvPr>
          <p:cNvSpPr txBox="1"/>
          <p:nvPr/>
        </p:nvSpPr>
        <p:spPr>
          <a:xfrm>
            <a:off x="10022720" y="4673570"/>
            <a:ext cx="156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つのセキュリティグループに最大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ルール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88BEA52-0B12-4399-A4DA-B01CC22F963C}"/>
              </a:ext>
            </a:extLst>
          </p:cNvPr>
          <p:cNvCxnSpPr>
            <a:endCxn id="87" idx="0"/>
          </p:cNvCxnSpPr>
          <p:nvPr/>
        </p:nvCxnSpPr>
        <p:spPr bwMode="auto">
          <a:xfrm>
            <a:off x="2282237" y="3303438"/>
            <a:ext cx="3130904" cy="8160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2C56C231-B5D5-4687-92FC-C77BC2951465}"/>
              </a:ext>
            </a:extLst>
          </p:cNvPr>
          <p:cNvCxnSpPr>
            <a:endCxn id="65" idx="0"/>
          </p:cNvCxnSpPr>
          <p:nvPr/>
        </p:nvCxnSpPr>
        <p:spPr bwMode="auto">
          <a:xfrm>
            <a:off x="2306309" y="3303438"/>
            <a:ext cx="1162918" cy="8160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00BCC2A1-B1A0-4A0A-919A-653293BC8762}"/>
              </a:ext>
            </a:extLst>
          </p:cNvPr>
          <p:cNvCxnSpPr>
            <a:endCxn id="90" idx="0"/>
          </p:cNvCxnSpPr>
          <p:nvPr/>
        </p:nvCxnSpPr>
        <p:spPr bwMode="auto">
          <a:xfrm flipH="1">
            <a:off x="6814889" y="3246625"/>
            <a:ext cx="3219868" cy="87285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9214BF1E-8362-4362-B90C-2CE17B53F9CD}"/>
              </a:ext>
            </a:extLst>
          </p:cNvPr>
          <p:cNvCxnSpPr>
            <a:endCxn id="92" idx="0"/>
          </p:cNvCxnSpPr>
          <p:nvPr/>
        </p:nvCxnSpPr>
        <p:spPr bwMode="auto">
          <a:xfrm flipH="1">
            <a:off x="8758803" y="3225398"/>
            <a:ext cx="1287990" cy="89407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F42FD90-3EAC-4987-9EB9-6CE4C0DD2742}"/>
              </a:ext>
            </a:extLst>
          </p:cNvPr>
          <p:cNvSpPr txBox="1"/>
          <p:nvPr/>
        </p:nvSpPr>
        <p:spPr>
          <a:xfrm>
            <a:off x="3950189" y="2875636"/>
            <a:ext cx="411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つの仮想ネットワークにサブネットは最大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つ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B78264B3-620D-4612-AE62-D19230503607}"/>
              </a:ext>
            </a:extLst>
          </p:cNvPr>
          <p:cNvSpPr txBox="1"/>
          <p:nvPr/>
        </p:nvSpPr>
        <p:spPr>
          <a:xfrm>
            <a:off x="3974864" y="4926392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CA74D489-9EE8-476D-A6BF-963D990E4BBC}"/>
              </a:ext>
            </a:extLst>
          </p:cNvPr>
          <p:cNvSpPr txBox="1"/>
          <p:nvPr/>
        </p:nvSpPr>
        <p:spPr>
          <a:xfrm>
            <a:off x="7314234" y="4926392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47CAB83-DAEF-436E-9773-93CB56A0592C}"/>
              </a:ext>
            </a:extLst>
          </p:cNvPr>
          <p:cNvSpPr/>
          <p:nvPr/>
        </p:nvSpPr>
        <p:spPr>
          <a:xfrm>
            <a:off x="9469298" y="5664598"/>
            <a:ext cx="2535995" cy="627368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※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仮想マシンは全体で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10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台（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Linux/Windows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それぞれ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5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台）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91176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FABC01750754469A9A21C30F936C75" ma:contentTypeVersion="10" ma:contentTypeDescription="新しいドキュメントを作成します。" ma:contentTypeScope="" ma:versionID="7c9317cb8e15abe940e9c1329b8b4475">
  <xsd:schema xmlns:xsd="http://www.w3.org/2001/XMLSchema" xmlns:xs="http://www.w3.org/2001/XMLSchema" xmlns:p="http://schemas.microsoft.com/office/2006/metadata/properties" xmlns:ns2="e3c7534c-8447-4121-a676-7eb0e8edc712" targetNamespace="http://schemas.microsoft.com/office/2006/metadata/properties" ma:root="true" ma:fieldsID="b5acee7d53e9b795c6da65c014eb365c" ns2:_="">
    <xsd:import namespace="e3c7534c-8447-4121-a676-7eb0e8edc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x30e2__x30c7__x30eb__x540d_" minOccurs="0"/>
                <xsd:element ref="ns2:_x6587__x66f8__x540d_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7534c-8447-4121-a676-7eb0e8edc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x30e2__x30c7__x30eb__x540d_" ma:index="10" nillable="true" ma:displayName="モデル名" ma:format="Dropdown" ma:internalName="_x30e2__x30c7__x30eb__x540d_">
      <xsd:simpleType>
        <xsd:restriction base="dms:Text">
          <xsd:maxLength value="255"/>
        </xsd:restriction>
      </xsd:simpleType>
    </xsd:element>
    <xsd:element name="_x6587__x66f8__x540d_" ma:index="11" nillable="true" ma:displayName="文書名" ma:format="Dropdown" ma:internalName="_x6587__x66f8__x540d_">
      <xsd:simpleType>
        <xsd:restriction base="dms:Text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6587__x66f8__x540d_ xmlns="e3c7534c-8447-4121-a676-7eb0e8edc712" xsi:nil="true"/>
    <_x30e2__x30c7__x30eb__x540d_ xmlns="e3c7534c-8447-4121-a676-7eb0e8edc712" xsi:nil="true"/>
  </documentManagement>
</p:properties>
</file>

<file path=customXml/itemProps1.xml><?xml version="1.0" encoding="utf-8"?>
<ds:datastoreItem xmlns:ds="http://schemas.openxmlformats.org/officeDocument/2006/customXml" ds:itemID="{13F84729-594C-4E0F-8EA2-5AB0534BB9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A3879-10DF-4727-A3E8-3E55D66414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c7534c-8447-4121-a676-7eb0e8edc7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2DF80A-40B4-495F-A15B-9E9755F00A7A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3c7534c-8447-4121-a676-7eb0e8edc71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1738</Words>
  <Application>Microsoft Office PowerPoint</Application>
  <PresentationFormat>ワイド画面</PresentationFormat>
  <Paragraphs>351</Paragraphs>
  <Slides>15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HGP創英角ｺﾞｼｯｸUB</vt:lpstr>
      <vt:lpstr>メイリオ</vt:lpstr>
      <vt:lpstr>Arial</vt:lpstr>
      <vt:lpstr>Calibri</vt:lpstr>
      <vt:lpstr>Tahoma</vt:lpstr>
      <vt:lpstr>Wingdings</vt:lpstr>
      <vt:lpstr>NEC_standard4_3</vt:lpstr>
      <vt:lpstr>Setting samples Azureモデル 概要</vt:lpstr>
      <vt:lpstr>目次</vt:lpstr>
      <vt:lpstr>1. はじめに</vt:lpstr>
      <vt:lpstr>2. Azureモデルとは</vt:lpstr>
      <vt:lpstr>3. 自動化の目的</vt:lpstr>
      <vt:lpstr>4. 自動化の仕組み</vt:lpstr>
      <vt:lpstr>5. RBACによる誤操作防止</vt:lpstr>
      <vt:lpstr>6. 自動化対象作業</vt:lpstr>
      <vt:lpstr>6.1 仮想マシン作成</vt:lpstr>
      <vt:lpstr>6.2 リソースグループとWorkspaceの関係</vt:lpstr>
      <vt:lpstr>7. 困ったときは</vt:lpstr>
      <vt:lpstr>Conductor一覧</vt:lpstr>
      <vt:lpstr>パラメータシート一覧</vt:lpstr>
      <vt:lpstr>パラメータシート一覧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CloudSystemテンプレート 4th-Model 概要</dc:title>
  <dc:creator/>
  <cp:lastModifiedBy/>
  <cp:revision>1083</cp:revision>
  <dcterms:created xsi:type="dcterms:W3CDTF">2017-07-14T05:50:27Z</dcterms:created>
  <dcterms:modified xsi:type="dcterms:W3CDTF">2022-06-27T04:43:41Z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0x01010084FABC01750754469A9A21C30F936C75</vt:lpwstr>
  </property>
</Properties>
</file>