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9"/>
  </p:notesMasterIdLst>
  <p:handoutMasterIdLst>
    <p:handoutMasterId r:id="rId40"/>
  </p:handoutMasterIdLst>
  <p:sldIdLst>
    <p:sldId id="262" r:id="rId3"/>
    <p:sldId id="507" r:id="rId4"/>
    <p:sldId id="505" r:id="rId5"/>
    <p:sldId id="508" r:id="rId6"/>
    <p:sldId id="509" r:id="rId7"/>
    <p:sldId id="530" r:id="rId8"/>
    <p:sldId id="545" r:id="rId9"/>
    <p:sldId id="546" r:id="rId10"/>
    <p:sldId id="512" r:id="rId11"/>
    <p:sldId id="513" r:id="rId12"/>
    <p:sldId id="515" r:id="rId13"/>
    <p:sldId id="516" r:id="rId14"/>
    <p:sldId id="517" r:id="rId15"/>
    <p:sldId id="533" r:id="rId16"/>
    <p:sldId id="518" r:id="rId17"/>
    <p:sldId id="541" r:id="rId18"/>
    <p:sldId id="543" r:id="rId19"/>
    <p:sldId id="548" r:id="rId20"/>
    <p:sldId id="549" r:id="rId21"/>
    <p:sldId id="550" r:id="rId22"/>
    <p:sldId id="547" r:id="rId23"/>
    <p:sldId id="544" r:id="rId24"/>
    <p:sldId id="521" r:id="rId25"/>
    <p:sldId id="537" r:id="rId26"/>
    <p:sldId id="538" r:id="rId27"/>
    <p:sldId id="542" r:id="rId28"/>
    <p:sldId id="522" r:id="rId29"/>
    <p:sldId id="551" r:id="rId30"/>
    <p:sldId id="524" r:id="rId31"/>
    <p:sldId id="554" r:id="rId32"/>
    <p:sldId id="555" r:id="rId33"/>
    <p:sldId id="556" r:id="rId34"/>
    <p:sldId id="557" r:id="rId35"/>
    <p:sldId id="552" r:id="rId36"/>
    <p:sldId id="553" r:id="rId37"/>
    <p:sldId id="318" r:id="rId3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</p14:sldIdLst>
        </p14:section>
        <p14:section name="タイトルなしのセクション" id="{C3A9AD5C-C798-4414-A4A9-AFB1A33D4C74}">
          <p14:sldIdLst>
            <p14:sldId id="530"/>
            <p14:sldId id="545"/>
            <p14:sldId id="546"/>
          </p14:sldIdLst>
        </p14:section>
        <p14:section name="3.　OASE環境構築手順" id="{80AA9663-4D64-45AD-996E-69C03C14D297}">
          <p14:sldIdLst>
            <p14:sldId id="512"/>
            <p14:sldId id="513"/>
            <p14:sldId id="515"/>
            <p14:sldId id="516"/>
            <p14:sldId id="517"/>
            <p14:sldId id="533"/>
            <p14:sldId id="518"/>
            <p14:sldId id="541"/>
            <p14:sldId id="543"/>
            <p14:sldId id="548"/>
            <p14:sldId id="549"/>
            <p14:sldId id="550"/>
            <p14:sldId id="547"/>
            <p14:sldId id="544"/>
            <p14:sldId id="521"/>
            <p14:sldId id="537"/>
            <p14:sldId id="538"/>
            <p14:sldId id="542"/>
            <p14:sldId id="522"/>
            <p14:sldId id="551"/>
          </p14:sldIdLst>
        </p14:section>
        <p14:section name="4.　OASE動作確認" id="{997E25C5-536A-441F-84BA-3CB1FBC6F6F3}">
          <p14:sldIdLst>
            <p14:sldId id="524"/>
            <p14:sldId id="554"/>
            <p14:sldId id="555"/>
            <p14:sldId id="556"/>
            <p14:sldId id="557"/>
          </p14:sldIdLst>
        </p14:section>
        <p14:section name="参考" id="{3507ED23-8656-473F-B0E3-4C0D7A8BC35A}">
          <p14:sldIdLst>
            <p14:sldId id="552"/>
            <p14:sldId id="55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CBCDD3"/>
    <a:srgbClr val="FFFFCC"/>
    <a:srgbClr val="3366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6" autoAdjust="0"/>
    <p:restoredTop sz="95473" autoAdjust="0"/>
  </p:normalViewPr>
  <p:slideViewPr>
    <p:cSldViewPr>
      <p:cViewPr varScale="1">
        <p:scale>
          <a:sx n="85" d="100"/>
          <a:sy n="85" d="100"/>
        </p:scale>
        <p:origin x="77" y="63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2021/7/6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2021/7/6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52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769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522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909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 smtClean="0"/>
              <a:t>Ver</a:t>
            </a:r>
            <a:r>
              <a:rPr lang="en-US" altLang="ja-JP" dirty="0" smtClean="0"/>
              <a:t> 1.2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Offline </a:t>
            </a:r>
            <a:r>
              <a:rPr lang="en-US" altLang="ja-JP" sz="4000" b="1" dirty="0"/>
              <a:t>I</a:t>
            </a:r>
            <a:r>
              <a:rPr lang="en-US" altLang="ja-JP" sz="4000" b="1" dirty="0" smtClean="0"/>
              <a:t>nstallation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“Operation Autonomy Support engine” will be written as “OASE”.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/>
          <p:cNvGrpSpPr/>
          <p:nvPr/>
        </p:nvGrpSpPr>
        <p:grpSpPr>
          <a:xfrm>
            <a:off x="5718974" y="3606490"/>
            <a:ext cx="149040" cy="2026707"/>
            <a:chOff x="5130800" y="3568700"/>
            <a:chExt cx="377330" cy="1985520"/>
          </a:xfrm>
        </p:grpSpPr>
        <p:sp>
          <p:nvSpPr>
            <p:cNvPr id="56" name="フリーフォーム 55"/>
            <p:cNvSpPr/>
            <p:nvPr/>
          </p:nvSpPr>
          <p:spPr>
            <a:xfrm>
              <a:off x="5130800" y="3568700"/>
              <a:ext cx="304811" cy="1981200"/>
            </a:xfrm>
            <a:custGeom>
              <a:avLst/>
              <a:gdLst>
                <a:gd name="connsiteX0" fmla="*/ 266700 w 304811"/>
                <a:gd name="connsiteY0" fmla="*/ 0 h 1981200"/>
                <a:gd name="connsiteX1" fmla="*/ 0 w 304811"/>
                <a:gd name="connsiteY1" fmla="*/ 76200 h 1981200"/>
                <a:gd name="connsiteX2" fmla="*/ 266700 w 304811"/>
                <a:gd name="connsiteY2" fmla="*/ 190500 h 1981200"/>
                <a:gd name="connsiteX3" fmla="*/ 12700 w 304811"/>
                <a:gd name="connsiteY3" fmla="*/ 266700 h 1981200"/>
                <a:gd name="connsiteX4" fmla="*/ 292100 w 304811"/>
                <a:gd name="connsiteY4" fmla="*/ 393700 h 1981200"/>
                <a:gd name="connsiteX5" fmla="*/ 12700 w 304811"/>
                <a:gd name="connsiteY5" fmla="*/ 495300 h 1981200"/>
                <a:gd name="connsiteX6" fmla="*/ 292100 w 304811"/>
                <a:gd name="connsiteY6" fmla="*/ 609600 h 1981200"/>
                <a:gd name="connsiteX7" fmla="*/ 25400 w 304811"/>
                <a:gd name="connsiteY7" fmla="*/ 711200 h 1981200"/>
                <a:gd name="connsiteX8" fmla="*/ 292100 w 304811"/>
                <a:gd name="connsiteY8" fmla="*/ 774700 h 1981200"/>
                <a:gd name="connsiteX9" fmla="*/ 12700 w 304811"/>
                <a:gd name="connsiteY9" fmla="*/ 863600 h 1981200"/>
                <a:gd name="connsiteX10" fmla="*/ 304800 w 304811"/>
                <a:gd name="connsiteY10" fmla="*/ 939800 h 1981200"/>
                <a:gd name="connsiteX11" fmla="*/ 25400 w 304811"/>
                <a:gd name="connsiteY11" fmla="*/ 1041400 h 1981200"/>
                <a:gd name="connsiteX12" fmla="*/ 292100 w 304811"/>
                <a:gd name="connsiteY12" fmla="*/ 1104900 h 1981200"/>
                <a:gd name="connsiteX13" fmla="*/ 25400 w 304811"/>
                <a:gd name="connsiteY13" fmla="*/ 1219200 h 1981200"/>
                <a:gd name="connsiteX14" fmla="*/ 304800 w 304811"/>
                <a:gd name="connsiteY14" fmla="*/ 1295400 h 1981200"/>
                <a:gd name="connsiteX15" fmla="*/ 25400 w 304811"/>
                <a:gd name="connsiteY15" fmla="*/ 1384300 h 1981200"/>
                <a:gd name="connsiteX16" fmla="*/ 304800 w 304811"/>
                <a:gd name="connsiteY16" fmla="*/ 1473200 h 1981200"/>
                <a:gd name="connsiteX17" fmla="*/ 25400 w 304811"/>
                <a:gd name="connsiteY17" fmla="*/ 1549400 h 1981200"/>
                <a:gd name="connsiteX18" fmla="*/ 304800 w 304811"/>
                <a:gd name="connsiteY18" fmla="*/ 1638300 h 1981200"/>
                <a:gd name="connsiteX19" fmla="*/ 25400 w 304811"/>
                <a:gd name="connsiteY19" fmla="*/ 1714500 h 1981200"/>
                <a:gd name="connsiteX20" fmla="*/ 292100 w 304811"/>
                <a:gd name="connsiteY20" fmla="*/ 1803400 h 1981200"/>
                <a:gd name="connsiteX21" fmla="*/ 38100 w 304811"/>
                <a:gd name="connsiteY21" fmla="*/ 1892300 h 1981200"/>
                <a:gd name="connsiteX22" fmla="*/ 165100 w 304811"/>
                <a:gd name="connsiteY22" fmla="*/ 198120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11" h="1981200">
                  <a:moveTo>
                    <a:pt x="266700" y="0"/>
                  </a:moveTo>
                  <a:cubicBezTo>
                    <a:pt x="133350" y="22225"/>
                    <a:pt x="0" y="44450"/>
                    <a:pt x="0" y="76200"/>
                  </a:cubicBezTo>
                  <a:cubicBezTo>
                    <a:pt x="0" y="107950"/>
                    <a:pt x="264583" y="158750"/>
                    <a:pt x="266700" y="190500"/>
                  </a:cubicBezTo>
                  <a:cubicBezTo>
                    <a:pt x="268817" y="222250"/>
                    <a:pt x="8467" y="232833"/>
                    <a:pt x="12700" y="266700"/>
                  </a:cubicBezTo>
                  <a:cubicBezTo>
                    <a:pt x="16933" y="300567"/>
                    <a:pt x="292100" y="355600"/>
                    <a:pt x="292100" y="393700"/>
                  </a:cubicBezTo>
                  <a:cubicBezTo>
                    <a:pt x="292100" y="431800"/>
                    <a:pt x="12700" y="459317"/>
                    <a:pt x="12700" y="495300"/>
                  </a:cubicBezTo>
                  <a:cubicBezTo>
                    <a:pt x="12700" y="531283"/>
                    <a:pt x="289983" y="573617"/>
                    <a:pt x="292100" y="609600"/>
                  </a:cubicBezTo>
                  <a:cubicBezTo>
                    <a:pt x="294217" y="645583"/>
                    <a:pt x="25400" y="683683"/>
                    <a:pt x="25400" y="711200"/>
                  </a:cubicBezTo>
                  <a:cubicBezTo>
                    <a:pt x="25400" y="738717"/>
                    <a:pt x="294217" y="749300"/>
                    <a:pt x="292100" y="774700"/>
                  </a:cubicBezTo>
                  <a:cubicBezTo>
                    <a:pt x="289983" y="800100"/>
                    <a:pt x="10583" y="836083"/>
                    <a:pt x="12700" y="863600"/>
                  </a:cubicBezTo>
                  <a:cubicBezTo>
                    <a:pt x="14817" y="891117"/>
                    <a:pt x="302683" y="910167"/>
                    <a:pt x="304800" y="939800"/>
                  </a:cubicBezTo>
                  <a:cubicBezTo>
                    <a:pt x="306917" y="969433"/>
                    <a:pt x="27517" y="1013883"/>
                    <a:pt x="25400" y="1041400"/>
                  </a:cubicBezTo>
                  <a:cubicBezTo>
                    <a:pt x="23283" y="1068917"/>
                    <a:pt x="292100" y="1075267"/>
                    <a:pt x="292100" y="1104900"/>
                  </a:cubicBezTo>
                  <a:cubicBezTo>
                    <a:pt x="292100" y="1134533"/>
                    <a:pt x="23283" y="1187450"/>
                    <a:pt x="25400" y="1219200"/>
                  </a:cubicBezTo>
                  <a:cubicBezTo>
                    <a:pt x="27517" y="1250950"/>
                    <a:pt x="304800" y="1267883"/>
                    <a:pt x="304800" y="1295400"/>
                  </a:cubicBezTo>
                  <a:cubicBezTo>
                    <a:pt x="304800" y="1322917"/>
                    <a:pt x="25400" y="1354667"/>
                    <a:pt x="25400" y="1384300"/>
                  </a:cubicBezTo>
                  <a:cubicBezTo>
                    <a:pt x="25400" y="1413933"/>
                    <a:pt x="304800" y="1445683"/>
                    <a:pt x="304800" y="1473200"/>
                  </a:cubicBezTo>
                  <a:cubicBezTo>
                    <a:pt x="304800" y="1500717"/>
                    <a:pt x="25400" y="1521883"/>
                    <a:pt x="25400" y="1549400"/>
                  </a:cubicBezTo>
                  <a:cubicBezTo>
                    <a:pt x="25400" y="1576917"/>
                    <a:pt x="304800" y="1610783"/>
                    <a:pt x="304800" y="1638300"/>
                  </a:cubicBezTo>
                  <a:cubicBezTo>
                    <a:pt x="304800" y="1665817"/>
                    <a:pt x="27517" y="1686983"/>
                    <a:pt x="25400" y="1714500"/>
                  </a:cubicBezTo>
                  <a:cubicBezTo>
                    <a:pt x="23283" y="1742017"/>
                    <a:pt x="289983" y="1773767"/>
                    <a:pt x="292100" y="1803400"/>
                  </a:cubicBezTo>
                  <a:cubicBezTo>
                    <a:pt x="294217" y="1833033"/>
                    <a:pt x="59267" y="1862667"/>
                    <a:pt x="38100" y="1892300"/>
                  </a:cubicBezTo>
                  <a:cubicBezTo>
                    <a:pt x="16933" y="1921933"/>
                    <a:pt x="91016" y="1951566"/>
                    <a:pt x="165100" y="1981200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5203319" y="3573020"/>
              <a:ext cx="304811" cy="1981200"/>
            </a:xfrm>
            <a:custGeom>
              <a:avLst/>
              <a:gdLst>
                <a:gd name="connsiteX0" fmla="*/ 266700 w 304811"/>
                <a:gd name="connsiteY0" fmla="*/ 0 h 1981200"/>
                <a:gd name="connsiteX1" fmla="*/ 0 w 304811"/>
                <a:gd name="connsiteY1" fmla="*/ 76200 h 1981200"/>
                <a:gd name="connsiteX2" fmla="*/ 266700 w 304811"/>
                <a:gd name="connsiteY2" fmla="*/ 190500 h 1981200"/>
                <a:gd name="connsiteX3" fmla="*/ 12700 w 304811"/>
                <a:gd name="connsiteY3" fmla="*/ 266700 h 1981200"/>
                <a:gd name="connsiteX4" fmla="*/ 292100 w 304811"/>
                <a:gd name="connsiteY4" fmla="*/ 393700 h 1981200"/>
                <a:gd name="connsiteX5" fmla="*/ 12700 w 304811"/>
                <a:gd name="connsiteY5" fmla="*/ 495300 h 1981200"/>
                <a:gd name="connsiteX6" fmla="*/ 292100 w 304811"/>
                <a:gd name="connsiteY6" fmla="*/ 609600 h 1981200"/>
                <a:gd name="connsiteX7" fmla="*/ 25400 w 304811"/>
                <a:gd name="connsiteY7" fmla="*/ 711200 h 1981200"/>
                <a:gd name="connsiteX8" fmla="*/ 292100 w 304811"/>
                <a:gd name="connsiteY8" fmla="*/ 774700 h 1981200"/>
                <a:gd name="connsiteX9" fmla="*/ 12700 w 304811"/>
                <a:gd name="connsiteY9" fmla="*/ 863600 h 1981200"/>
                <a:gd name="connsiteX10" fmla="*/ 304800 w 304811"/>
                <a:gd name="connsiteY10" fmla="*/ 939800 h 1981200"/>
                <a:gd name="connsiteX11" fmla="*/ 25400 w 304811"/>
                <a:gd name="connsiteY11" fmla="*/ 1041400 h 1981200"/>
                <a:gd name="connsiteX12" fmla="*/ 292100 w 304811"/>
                <a:gd name="connsiteY12" fmla="*/ 1104900 h 1981200"/>
                <a:gd name="connsiteX13" fmla="*/ 25400 w 304811"/>
                <a:gd name="connsiteY13" fmla="*/ 1219200 h 1981200"/>
                <a:gd name="connsiteX14" fmla="*/ 304800 w 304811"/>
                <a:gd name="connsiteY14" fmla="*/ 1295400 h 1981200"/>
                <a:gd name="connsiteX15" fmla="*/ 25400 w 304811"/>
                <a:gd name="connsiteY15" fmla="*/ 1384300 h 1981200"/>
                <a:gd name="connsiteX16" fmla="*/ 304800 w 304811"/>
                <a:gd name="connsiteY16" fmla="*/ 1473200 h 1981200"/>
                <a:gd name="connsiteX17" fmla="*/ 25400 w 304811"/>
                <a:gd name="connsiteY17" fmla="*/ 1549400 h 1981200"/>
                <a:gd name="connsiteX18" fmla="*/ 304800 w 304811"/>
                <a:gd name="connsiteY18" fmla="*/ 1638300 h 1981200"/>
                <a:gd name="connsiteX19" fmla="*/ 25400 w 304811"/>
                <a:gd name="connsiteY19" fmla="*/ 1714500 h 1981200"/>
                <a:gd name="connsiteX20" fmla="*/ 292100 w 304811"/>
                <a:gd name="connsiteY20" fmla="*/ 1803400 h 1981200"/>
                <a:gd name="connsiteX21" fmla="*/ 38100 w 304811"/>
                <a:gd name="connsiteY21" fmla="*/ 1892300 h 1981200"/>
                <a:gd name="connsiteX22" fmla="*/ 165100 w 304811"/>
                <a:gd name="connsiteY22" fmla="*/ 198120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4811" h="1981200">
                  <a:moveTo>
                    <a:pt x="266700" y="0"/>
                  </a:moveTo>
                  <a:cubicBezTo>
                    <a:pt x="133350" y="22225"/>
                    <a:pt x="0" y="44450"/>
                    <a:pt x="0" y="76200"/>
                  </a:cubicBezTo>
                  <a:cubicBezTo>
                    <a:pt x="0" y="107950"/>
                    <a:pt x="264583" y="158750"/>
                    <a:pt x="266700" y="190500"/>
                  </a:cubicBezTo>
                  <a:cubicBezTo>
                    <a:pt x="268817" y="222250"/>
                    <a:pt x="8467" y="232833"/>
                    <a:pt x="12700" y="266700"/>
                  </a:cubicBezTo>
                  <a:cubicBezTo>
                    <a:pt x="16933" y="300567"/>
                    <a:pt x="292100" y="355600"/>
                    <a:pt x="292100" y="393700"/>
                  </a:cubicBezTo>
                  <a:cubicBezTo>
                    <a:pt x="292100" y="431800"/>
                    <a:pt x="12700" y="459317"/>
                    <a:pt x="12700" y="495300"/>
                  </a:cubicBezTo>
                  <a:cubicBezTo>
                    <a:pt x="12700" y="531283"/>
                    <a:pt x="289983" y="573617"/>
                    <a:pt x="292100" y="609600"/>
                  </a:cubicBezTo>
                  <a:cubicBezTo>
                    <a:pt x="294217" y="645583"/>
                    <a:pt x="25400" y="683683"/>
                    <a:pt x="25400" y="711200"/>
                  </a:cubicBezTo>
                  <a:cubicBezTo>
                    <a:pt x="25400" y="738717"/>
                    <a:pt x="294217" y="749300"/>
                    <a:pt x="292100" y="774700"/>
                  </a:cubicBezTo>
                  <a:cubicBezTo>
                    <a:pt x="289983" y="800100"/>
                    <a:pt x="10583" y="836083"/>
                    <a:pt x="12700" y="863600"/>
                  </a:cubicBezTo>
                  <a:cubicBezTo>
                    <a:pt x="14817" y="891117"/>
                    <a:pt x="302683" y="910167"/>
                    <a:pt x="304800" y="939800"/>
                  </a:cubicBezTo>
                  <a:cubicBezTo>
                    <a:pt x="306917" y="969433"/>
                    <a:pt x="27517" y="1013883"/>
                    <a:pt x="25400" y="1041400"/>
                  </a:cubicBezTo>
                  <a:cubicBezTo>
                    <a:pt x="23283" y="1068917"/>
                    <a:pt x="292100" y="1075267"/>
                    <a:pt x="292100" y="1104900"/>
                  </a:cubicBezTo>
                  <a:cubicBezTo>
                    <a:pt x="292100" y="1134533"/>
                    <a:pt x="23283" y="1187450"/>
                    <a:pt x="25400" y="1219200"/>
                  </a:cubicBezTo>
                  <a:cubicBezTo>
                    <a:pt x="27517" y="1250950"/>
                    <a:pt x="304800" y="1267883"/>
                    <a:pt x="304800" y="1295400"/>
                  </a:cubicBezTo>
                  <a:cubicBezTo>
                    <a:pt x="304800" y="1322917"/>
                    <a:pt x="25400" y="1354667"/>
                    <a:pt x="25400" y="1384300"/>
                  </a:cubicBezTo>
                  <a:cubicBezTo>
                    <a:pt x="25400" y="1413933"/>
                    <a:pt x="304800" y="1445683"/>
                    <a:pt x="304800" y="1473200"/>
                  </a:cubicBezTo>
                  <a:cubicBezTo>
                    <a:pt x="304800" y="1500717"/>
                    <a:pt x="25400" y="1521883"/>
                    <a:pt x="25400" y="1549400"/>
                  </a:cubicBezTo>
                  <a:cubicBezTo>
                    <a:pt x="25400" y="1576917"/>
                    <a:pt x="304800" y="1610783"/>
                    <a:pt x="304800" y="1638300"/>
                  </a:cubicBezTo>
                  <a:cubicBezTo>
                    <a:pt x="304800" y="1665817"/>
                    <a:pt x="27517" y="1686983"/>
                    <a:pt x="25400" y="1714500"/>
                  </a:cubicBezTo>
                  <a:cubicBezTo>
                    <a:pt x="23283" y="1742017"/>
                    <a:pt x="289983" y="1773767"/>
                    <a:pt x="292100" y="1803400"/>
                  </a:cubicBezTo>
                  <a:cubicBezTo>
                    <a:pt x="294217" y="1833033"/>
                    <a:pt x="59267" y="1862667"/>
                    <a:pt x="38100" y="1892300"/>
                  </a:cubicBezTo>
                  <a:cubicBezTo>
                    <a:pt x="16933" y="1921933"/>
                    <a:pt x="91016" y="1951566"/>
                    <a:pt x="165100" y="1981200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Offline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Installation procedure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If the OASE server is in an offline environment, please follow the procedure below.</a:t>
            </a:r>
          </a:p>
          <a:p>
            <a:pPr lvl="1"/>
            <a:r>
              <a:rPr lang="en-US" altLang="ja-JP" dirty="0"/>
              <a:t>Collect required library from server for library collection (online) via internet, then compress installation package and libraries in to one installation package(for offline</a:t>
            </a:r>
            <a:r>
              <a:rPr lang="en-US" altLang="ja-JP" dirty="0" smtClean="0"/>
              <a:t>).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Use storage media to move installation package (for offline) to OASE Server.</a:t>
            </a:r>
          </a:p>
          <a:p>
            <a:pPr lvl="1"/>
            <a:r>
              <a:rPr kumimoji="1" lang="en-US" altLang="ja-JP" dirty="0" smtClean="0"/>
              <a:t>Create local repository from installation package (for offline), install required libraries and then run OASE installer.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510" y="5118701"/>
            <a:ext cx="4261332" cy="1304405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10" name="テキスト ボックス 348"/>
          <p:cNvSpPr txBox="1"/>
          <p:nvPr/>
        </p:nvSpPr>
        <p:spPr>
          <a:xfrm>
            <a:off x="1178101" y="4943842"/>
            <a:ext cx="1340183" cy="28489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OASE </a:t>
            </a:r>
            <a:r>
              <a:rPr kumimoji="0" lang="en-US" altLang="ja-JP" sz="1000" kern="100" noProof="0" dirty="0" smtClean="0">
                <a:latin typeface="+mn-ea"/>
                <a:cs typeface="Times New Roman" panose="02020603050405020304" pitchFamily="18" charset="0"/>
              </a:rPr>
              <a:t>server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340"/>
          <p:cNvSpPr txBox="1"/>
          <p:nvPr/>
        </p:nvSpPr>
        <p:spPr>
          <a:xfrm>
            <a:off x="2564201" y="6449438"/>
            <a:ext cx="917619" cy="27830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Offline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78101" y="5830128"/>
            <a:ext cx="2213252" cy="305340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 dirty="0" err="1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RabbitMQ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Server</a:t>
            </a:r>
            <a:r>
              <a:rPr kumimoji="0" lang="ja-JP" altLang="en-US" sz="1050" kern="100" dirty="0" err="1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en-US" altLang="ja-JP" sz="1050" kern="100" dirty="0" err="1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Server</a:t>
            </a:r>
            <a:r>
              <a:rPr kumimoji="0" lang="ja-JP" altLang="en-US" sz="1050" kern="100" dirty="0" err="1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Apache</a:t>
            </a:r>
            <a:endParaRPr kumimoji="0" lang="ja-JP" altLang="en-US" sz="1050" kern="100" dirty="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78101" y="5490073"/>
            <a:ext cx="2213252" cy="305340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JAVA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kumimoji="0" lang="en-US" altLang="ja-JP" sz="105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openJDK</a:t>
            </a: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kumimoji="0" lang="ja-JP" altLang="en-US" sz="1050" b="0" i="0" u="none" strike="noStrike" kern="1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en-US" altLang="ja-JP" sz="1050" b="0" i="0" u="none" strike="noStrike" kern="1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JBoss</a:t>
            </a:r>
            <a:r>
              <a:rPr kumimoji="0" lang="ja-JP" altLang="en-US" sz="1050" b="0" i="0" u="none" strike="noStrike" kern="1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endParaRPr kumimoji="0" lang="en-US" altLang="ja-JP" sz="105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Python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kumimoji="0" lang="en-US" altLang="ja-JP" sz="1050" b="0" i="0" u="none" strike="noStrike" kern="1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uWSGI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r>
              <a:rPr kumimoji="0" lang="ja-JP" altLang="en-US" sz="1050" kern="100" dirty="0" err="1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ja-JP" altLang="en-US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Django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8101" y="5282500"/>
            <a:ext cx="2213252" cy="169448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100" cap="none" spc="0" normalizeH="0" baseline="0" noProof="0">
                <a:ln>
                  <a:noFill/>
                </a:ln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OASE</a:t>
            </a:r>
            <a:endParaRPr kumimoji="0" lang="ja-JP" altLang="en-US" sz="1050" b="0" i="0" u="none" strike="noStrike" kern="100" cap="none" spc="0" normalizeH="0" baseline="0" noProof="0">
              <a:ln>
                <a:noFill/>
              </a:ln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101" y="6170183"/>
            <a:ext cx="2213252" cy="174196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 dirty="0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RHDM</a:t>
            </a:r>
            <a:r>
              <a:rPr kumimoji="0" lang="ja-JP" altLang="en-US" sz="1050" kern="100" dirty="0" err="1" smtClean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ja-JP" altLang="en-US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kumimoji="0" lang="en-US" altLang="ja-JP" sz="1050" kern="100" dirty="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Maven</a:t>
            </a:r>
            <a:endParaRPr kumimoji="0" lang="ja-JP" altLang="en-US" sz="1050" kern="100" dirty="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340"/>
          <p:cNvSpPr txBox="1"/>
          <p:nvPr/>
        </p:nvSpPr>
        <p:spPr>
          <a:xfrm>
            <a:off x="2404580" y="3429000"/>
            <a:ext cx="917619" cy="278309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Online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43510" y="3665430"/>
            <a:ext cx="2347843" cy="877191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1178101" y="3964979"/>
            <a:ext cx="2088290" cy="464436"/>
            <a:chOff x="-95" y="15902"/>
            <a:chExt cx="1496774" cy="410882"/>
          </a:xfrm>
        </p:grpSpPr>
        <p:sp>
          <p:nvSpPr>
            <p:cNvPr id="30" name="台形 29"/>
            <p:cNvSpPr/>
            <p:nvPr/>
          </p:nvSpPr>
          <p:spPr>
            <a:xfrm>
              <a:off x="79513" y="15902"/>
              <a:ext cx="270344" cy="191770"/>
            </a:xfrm>
            <a:prstGeom prst="trapezoid">
              <a:avLst>
                <a:gd name="adj" fmla="val 3288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-95" y="103322"/>
              <a:ext cx="1496774" cy="323462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Installation packages</a:t>
              </a:r>
            </a:p>
            <a:p>
              <a:pPr lvl="0" algn="just">
                <a:defRPr/>
              </a:pP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(</a:t>
              </a: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for offline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)</a:t>
              </a:r>
              <a:endParaRPr kumimoji="0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テキスト ボックス 348"/>
          <p:cNvSpPr txBox="1"/>
          <p:nvPr/>
        </p:nvSpPr>
        <p:spPr>
          <a:xfrm>
            <a:off x="1101072" y="3489769"/>
            <a:ext cx="1340183" cy="37538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  <a:t>Server for </a:t>
            </a:r>
            <a:b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000" kern="100" dirty="0" smtClean="0">
                <a:latin typeface="+mn-ea"/>
                <a:cs typeface="Times New Roman" panose="02020603050405020304" pitchFamily="18" charset="0"/>
              </a:rPr>
              <a:t>library collection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1043510" y="4758651"/>
            <a:ext cx="4261332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>
          <a:xfrm>
            <a:off x="3525944" y="5282500"/>
            <a:ext cx="1684717" cy="1061879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dash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36" name="テキスト ボックス 340"/>
          <p:cNvSpPr txBox="1"/>
          <p:nvPr/>
        </p:nvSpPr>
        <p:spPr>
          <a:xfrm>
            <a:off x="3812129" y="5917835"/>
            <a:ext cx="1112346" cy="35076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50" kern="100" dirty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Local</a:t>
            </a:r>
            <a:b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050" kern="10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Repository</a:t>
            </a:r>
            <a:endParaRPr kumimoji="0" lang="en-US" altLang="ja-JP" sz="1050" kern="100" noProof="0" dirty="0" smtClean="0">
              <a:solidFill>
                <a:sysClr val="windowText" lastClr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円柱 7"/>
          <p:cNvSpPr/>
          <p:nvPr/>
        </p:nvSpPr>
        <p:spPr>
          <a:xfrm>
            <a:off x="3722580" y="5388338"/>
            <a:ext cx="576080" cy="169448"/>
          </a:xfrm>
          <a:prstGeom prst="can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8" name="円柱 37"/>
          <p:cNvSpPr/>
          <p:nvPr/>
        </p:nvSpPr>
        <p:spPr>
          <a:xfrm>
            <a:off x="4145211" y="5463750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9" name="円柱 38"/>
          <p:cNvSpPr/>
          <p:nvPr/>
        </p:nvSpPr>
        <p:spPr>
          <a:xfrm>
            <a:off x="3874980" y="5540738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0" name="円柱 39"/>
          <p:cNvSpPr/>
          <p:nvPr/>
        </p:nvSpPr>
        <p:spPr>
          <a:xfrm>
            <a:off x="4330123" y="5619370"/>
            <a:ext cx="576080" cy="169448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66653" y="3768782"/>
            <a:ext cx="1684717" cy="1061879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sp>
        <p:nvSpPr>
          <p:cNvPr id="42" name="テキスト ボックス 348"/>
          <p:cNvSpPr txBox="1"/>
          <p:nvPr/>
        </p:nvSpPr>
        <p:spPr>
          <a:xfrm>
            <a:off x="6438919" y="3671714"/>
            <a:ext cx="1340183" cy="284892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rgbClr val="002060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00" kern="100" noProof="0" dirty="0" smtClean="0">
                <a:latin typeface="+mn-ea"/>
                <a:cs typeface="Times New Roman" panose="02020603050405020304" pitchFamily="18" charset="0"/>
              </a:rPr>
              <a:t>Repository</a:t>
            </a:r>
            <a:endParaRPr kumimoji="0" lang="ja-JP" altLang="en-US" sz="1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340"/>
          <p:cNvSpPr txBox="1"/>
          <p:nvPr/>
        </p:nvSpPr>
        <p:spPr>
          <a:xfrm>
            <a:off x="6602109" y="3444130"/>
            <a:ext cx="1128902" cy="162361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Internet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円柱 43"/>
          <p:cNvSpPr/>
          <p:nvPr/>
        </p:nvSpPr>
        <p:spPr>
          <a:xfrm>
            <a:off x="6539637" y="4075235"/>
            <a:ext cx="576080" cy="305536"/>
          </a:xfrm>
          <a:prstGeom prst="can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5" name="円柱 44"/>
          <p:cNvSpPr/>
          <p:nvPr/>
        </p:nvSpPr>
        <p:spPr>
          <a:xfrm>
            <a:off x="6962268" y="4150647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6" name="円柱 45"/>
          <p:cNvSpPr/>
          <p:nvPr/>
        </p:nvSpPr>
        <p:spPr>
          <a:xfrm>
            <a:off x="6692037" y="4227635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7147180" y="4306267"/>
            <a:ext cx="576080" cy="305536"/>
          </a:xfrm>
          <a:prstGeom prst="can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 rot="10800000">
            <a:off x="3050359" y="4169080"/>
            <a:ext cx="3304366" cy="190953"/>
          </a:xfrm>
          <a:prstGeom prst="rightArrow">
            <a:avLst/>
          </a:prstGeom>
          <a:solidFill>
            <a:sysClr val="window" lastClr="FFFFFF"/>
          </a:solidFill>
          <a:ln w="63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4159375" y="3894531"/>
            <a:ext cx="1051285" cy="529366"/>
            <a:chOff x="-95" y="15902"/>
            <a:chExt cx="640923" cy="346466"/>
          </a:xfrm>
        </p:grpSpPr>
        <p:sp>
          <p:nvSpPr>
            <p:cNvPr id="50" name="台形 49"/>
            <p:cNvSpPr/>
            <p:nvPr/>
          </p:nvSpPr>
          <p:spPr>
            <a:xfrm>
              <a:off x="79513" y="15902"/>
              <a:ext cx="270344" cy="191770"/>
            </a:xfrm>
            <a:prstGeom prst="trapezoid">
              <a:avLst>
                <a:gd name="adj" fmla="val 32887"/>
              </a:avLst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-95" y="103322"/>
              <a:ext cx="640923" cy="25904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defRPr/>
              </a:pPr>
              <a:r>
                <a:rPr kumimoji="0" lang="en-US" altLang="ja-JP" sz="1000" kern="100" dirty="0" smtClean="0">
                  <a:solidFill>
                    <a:srgbClr val="000000"/>
                  </a:solidFill>
                  <a:ea typeface="ＭＳ Ｐゴシック" panose="020B0600070205080204" pitchFamily="50" charset="-128"/>
                  <a:cs typeface="Times New Roman" panose="02020603050405020304" pitchFamily="18" charset="0"/>
                </a:rPr>
                <a:t>Library</a:t>
              </a:r>
              <a:endParaRPr kumimoji="0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右矢印 51"/>
          <p:cNvSpPr/>
          <p:nvPr/>
        </p:nvSpPr>
        <p:spPr>
          <a:xfrm rot="5400000">
            <a:off x="2320786" y="4647109"/>
            <a:ext cx="967448" cy="303333"/>
          </a:xfrm>
          <a:prstGeom prst="rightArrow">
            <a:avLst/>
          </a:prstGeom>
          <a:solidFill>
            <a:sysClr val="window" lastClr="FFFFFF"/>
          </a:solidFill>
          <a:ln w="635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 Environment construction tools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lists the tools used for construction OASE.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RHEL</a:t>
            </a:r>
            <a:r>
              <a:rPr lang="ja-JP" altLang="en-US" dirty="0"/>
              <a:t> </a:t>
            </a:r>
            <a:r>
              <a:rPr lang="en-US" altLang="ja-JP" dirty="0" smtClean="0"/>
              <a:t>Subscription</a:t>
            </a:r>
            <a:endParaRPr lang="en-US" altLang="ja-JP" dirty="0"/>
          </a:p>
          <a:p>
            <a:pPr lvl="1"/>
            <a:r>
              <a:rPr lang="en-US" altLang="ja-JP" dirty="0"/>
              <a:t>If you want to collect libraries in an non-cloud environment RHEL7/RHEL8 OS, please make sure that you are subscribed to the environment ITA is going to be installed to in advance. 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6897"/>
              </p:ext>
            </p:extLst>
          </p:nvPr>
        </p:nvGraphicFramePr>
        <p:xfrm>
          <a:off x="197392" y="1772771"/>
          <a:ext cx="8749216" cy="15122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Descritpion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  <a:endParaRPr lang="en-US" altLang="ja-JP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oase_installer.sh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oase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/>
                        <a:t>oase_answers.txt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file e</a:t>
                      </a:r>
                      <a:r>
                        <a:rPr lang="en-US" altLang="ja-JP" sz="900" kern="100" dirty="0" smtClean="0">
                          <a:effectLst/>
                        </a:rPr>
                        <a:t>xtract path)/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oase_install_package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endParaRPr lang="ja-JP" altLang="en-US" sz="900" dirty="0"/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/>
          <p:cNvCxnSpPr/>
          <p:nvPr/>
        </p:nvCxnSpPr>
        <p:spPr>
          <a:xfrm>
            <a:off x="6804310" y="1713217"/>
            <a:ext cx="0" cy="271595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OASE</a:t>
            </a:r>
            <a:r>
              <a:rPr lang="ja-JP" altLang="en-US" dirty="0"/>
              <a:t>環境構築フロー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Construction flow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offline</a:t>
            </a:r>
            <a:r>
              <a:rPr kumimoji="1" lang="ja-JP" altLang="en-US" dirty="0" smtClean="0"/>
              <a:t>）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construction flow is as follows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2440994" y="2932899"/>
            <a:ext cx="0" cy="337650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683461" y="1977287"/>
            <a:ext cx="3528490" cy="3323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907548" y="3765430"/>
            <a:ext cx="3066892" cy="139181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Run OASE installer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(collect libraries)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●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Process contents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Configure Yum repository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Collect libraries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Create compressed file for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offline installation</a:t>
            </a: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907548" y="3106284"/>
            <a:ext cx="3066892" cy="445229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907548" y="5472940"/>
            <a:ext cx="3066892" cy="61029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Move installation package (for offline) to OASE server via storage memory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907548" y="2461080"/>
            <a:ext cx="3066892" cy="473524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files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2"/>
          <p:cNvSpPr>
            <a:spLocks noChangeArrowheads="1"/>
          </p:cNvSpPr>
          <p:nvPr/>
        </p:nvSpPr>
        <p:spPr bwMode="auto">
          <a:xfrm>
            <a:off x="428030" y="1706674"/>
            <a:ext cx="2656614" cy="605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Server for library collection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(offline)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04060" y="2009553"/>
            <a:ext cx="3528490" cy="41558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92"/>
          <p:cNvSpPr>
            <a:spLocks noChangeArrowheads="1"/>
          </p:cNvSpPr>
          <p:nvPr/>
        </p:nvSpPr>
        <p:spPr bwMode="auto">
          <a:xfrm>
            <a:off x="4715900" y="1713217"/>
            <a:ext cx="1872380" cy="6057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OASE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server operations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(offline)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正方形/長方形 95"/>
          <p:cNvSpPr>
            <a:spLocks noChangeArrowheads="1"/>
          </p:cNvSpPr>
          <p:nvPr/>
        </p:nvSpPr>
        <p:spPr bwMode="auto">
          <a:xfrm>
            <a:off x="5249628" y="2464447"/>
            <a:ext cx="3066892" cy="61029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Extract installation package 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(for offline)</a:t>
            </a:r>
          </a:p>
        </p:txBody>
      </p:sp>
      <p:sp>
        <p:nvSpPr>
          <p:cNvPr id="19" name="正方形/長方形 94"/>
          <p:cNvSpPr>
            <a:spLocks noChangeArrowheads="1"/>
          </p:cNvSpPr>
          <p:nvPr/>
        </p:nvSpPr>
        <p:spPr bwMode="auto">
          <a:xfrm>
            <a:off x="5249628" y="3220209"/>
            <a:ext cx="3066892" cy="445229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⑥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0" name="正方形/長方形 92"/>
          <p:cNvSpPr>
            <a:spLocks noChangeArrowheads="1"/>
          </p:cNvSpPr>
          <p:nvPr/>
        </p:nvSpPr>
        <p:spPr bwMode="auto">
          <a:xfrm>
            <a:off x="5234859" y="3837440"/>
            <a:ext cx="3066892" cy="218392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Run OASE Installer</a:t>
            </a:r>
            <a:b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(for offline)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●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Process contents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Oconfigure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OS Environment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Configure Yum repository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Maria \DB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Apache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Python related files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RHDM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RabbitMQ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 OASE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4143" y="692620"/>
            <a:ext cx="8964487" cy="5832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※Execute in </a:t>
            </a:r>
            <a:r>
              <a:rPr lang="en-US" altLang="ja-JP" dirty="0">
                <a:solidFill>
                  <a:srgbClr val="FF0000"/>
                </a:solidFill>
              </a:rPr>
              <a:t>online environment</a:t>
            </a:r>
          </a:p>
          <a:p>
            <a:pPr marL="0" indent="0">
              <a:buNone/>
            </a:pPr>
            <a:r>
              <a:rPr lang="en-US" altLang="ja-JP" dirty="0"/>
              <a:t>※Execute as root user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500" dirty="0"/>
              <a:t># curl -OL https://</a:t>
            </a:r>
            <a:r>
              <a:rPr lang="en-US" altLang="ja-JP" sz="1500" dirty="0" smtClean="0"/>
              <a:t>github.com/exastro-suite/it-automation/releases/download/v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/exastro-oase-</a:t>
            </a:r>
            <a:r>
              <a:rPr lang="en-US" altLang="ja-JP" sz="1500" dirty="0" smtClean="0">
                <a:solidFill>
                  <a:srgbClr val="FF0000"/>
                </a:solidFill>
              </a:rPr>
              <a:t>x.x.x</a:t>
            </a:r>
            <a:r>
              <a:rPr lang="en-US" altLang="ja-JP" sz="1500" dirty="0" smtClean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Extract file</a:t>
            </a:r>
          </a:p>
          <a:p>
            <a:pPr lvl="1"/>
            <a:r>
              <a:rPr lang="en-US" altLang="ja-JP" dirty="0"/>
              <a:t>Extract .tar.gz file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exastro-oase-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cd </a:t>
            </a:r>
            <a:r>
              <a:rPr lang="en-US" altLang="ja-JP" sz="1400" dirty="0" smtClean="0"/>
              <a:t>Exastro-</a:t>
            </a:r>
            <a:r>
              <a:rPr lang="en-US" altLang="ja-JP" sz="1400" dirty="0" err="1" smtClean="0"/>
              <a:t>oase</a:t>
            </a:r>
            <a:r>
              <a:rPr lang="en-US" altLang="ja-JP" sz="1400" dirty="0" smtClean="0"/>
              <a:t>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oase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</a:t>
            </a:r>
            <a:r>
              <a:rPr lang="en-US" altLang="ja-JP" dirty="0" smtClean="0"/>
              <a:t>Answer </a:t>
            </a:r>
            <a:r>
              <a:rPr lang="en-US" altLang="ja-JP" dirty="0"/>
              <a:t>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_answers.txt).</a:t>
            </a:r>
          </a:p>
          <a:p>
            <a:pPr lvl="1"/>
            <a:r>
              <a:rPr lang="en-US" altLang="ja-JP" dirty="0" smtClean="0"/>
              <a:t>Create </a:t>
            </a:r>
            <a:r>
              <a:rPr lang="en-US" altLang="ja-JP" dirty="0"/>
              <a:t>the answer file before gathering any libraries.</a:t>
            </a:r>
          </a:p>
          <a:p>
            <a:pPr lvl="1"/>
            <a:r>
              <a:rPr lang="en-US" altLang="ja-JP" dirty="0"/>
              <a:t>If you want to collect libraries, change the "</a:t>
            </a:r>
            <a:r>
              <a:rPr lang="en-US" altLang="ja-JP" dirty="0" err="1"/>
              <a:t>install_mode</a:t>
            </a:r>
            <a:r>
              <a:rPr lang="en-US" altLang="ja-JP" dirty="0"/>
              <a:t>" setting value to "</a:t>
            </a:r>
            <a:r>
              <a:rPr lang="en-US" altLang="ja-JP" dirty="0" err="1"/>
              <a:t>gather_library</a:t>
            </a:r>
            <a:r>
              <a:rPr lang="en-US" altLang="ja-JP" dirty="0" smtClean="0"/>
              <a:t>“.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25458"/>
              </p:ext>
            </p:extLst>
          </p:nvPr>
        </p:nvGraphicFramePr>
        <p:xfrm>
          <a:off x="179513" y="2060810"/>
          <a:ext cx="8784000" cy="405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Install</a:t>
                      </a:r>
                      <a:r>
                        <a:rPr lang="en-US" altLang="ja-JP" sz="1050" baseline="0" dirty="0" smtClean="0"/>
                        <a:t> mode settings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Install_Online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Online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Install_Offline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Offline</a:t>
                      </a:r>
                      <a:r>
                        <a:rPr lang="en-US" altLang="ja-JP" sz="900" baseline="0" dirty="0" smtClean="0"/>
                        <a:t> install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Gather_Library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Gather</a:t>
                      </a:r>
                      <a:r>
                        <a:rPr lang="en-US" altLang="ja-JP" sz="900" baseline="0" dirty="0" smtClean="0"/>
                        <a:t> library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(with library installation)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err="1" smtClean="0"/>
                        <a:t>Versionup_OASE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Update OASE (without library installation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dirty="0" smtClean="0"/>
                        <a:t>・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ja-JP" altLang="en-US" sz="900" dirty="0" smtClean="0"/>
                        <a:t>：</a:t>
                      </a:r>
                      <a:r>
                        <a:rPr lang="en-US" altLang="ja-JP" sz="900" dirty="0" smtClean="0"/>
                        <a:t>Uninstall</a:t>
                      </a:r>
                      <a:r>
                        <a:rPr lang="en-US" altLang="ja-JP" sz="900" baseline="0" dirty="0" smtClean="0"/>
                        <a:t> OASE</a:t>
                      </a:r>
                      <a:endParaRPr lang="en-US" altLang="ja-JP" sz="9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※See</a:t>
                      </a:r>
                      <a:r>
                        <a:rPr lang="en-US" altLang="ja-JP" sz="90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references for more details.</a:t>
                      </a:r>
                      <a:endParaRPr lang="en-US" altLang="ja-JP" sz="90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oase_answers.txt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(2/3)</a:t>
            </a:r>
            <a:endParaRPr lang="ja-JP" altLang="en-US" dirty="0" smtClean="0"/>
          </a:p>
          <a:p>
            <a:pPr lvl="1"/>
            <a:r>
              <a:rPr lang="en-US" altLang="ja-JP" dirty="0"/>
              <a:t>Edit the OASE Environment Construction setting file (oase_answers.txt) by using the table below.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90189"/>
              </p:ext>
            </p:extLst>
          </p:nvPr>
        </p:nvGraphicFramePr>
        <p:xfrm>
          <a:off x="179513" y="1772770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password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DB when uninstalling OASE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directory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administrator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and Port that Apply service starts,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storage place.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36901"/>
              </p:ext>
            </p:extLst>
          </p:nvPr>
        </p:nvGraphicFramePr>
        <p:xfrm>
          <a:off x="179513" y="1683186"/>
          <a:ext cx="8784000" cy="195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+mn-lt"/>
                        </a:rPr>
                        <a:t>○</a:t>
                      </a:r>
                      <a:endParaRPr lang="ja-JP" sz="1100" kern="10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server Certificate.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certificate. Specify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 path for user specified SSL Private keys.</a:t>
                      </a:r>
                      <a:b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(enter only when using an user specified SSL private key. 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 absolute path)</a:t>
                      </a:r>
                      <a:endParaRPr lang="ja-JP" sz="11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9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924"/>
            <a:ext cx="8964487" cy="583250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Execute library collection script</a:t>
            </a:r>
          </a:p>
          <a:p>
            <a:pPr lvl="1"/>
            <a:r>
              <a:rPr lang="en-US" altLang="ja-JP" dirty="0"/>
              <a:t>Execute the following script to execute library collection script.</a:t>
            </a:r>
          </a:p>
          <a:p>
            <a:pPr marL="360000" lvl="2" indent="0">
              <a:buNone/>
            </a:pPr>
            <a:endParaRPr lang="en-US" altLang="ja-JP" sz="10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oase_gather_library.sh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operation</a:t>
            </a:r>
            <a:endParaRPr lang="ja-JP" altLang="en-US" dirty="0"/>
          </a:p>
          <a:p>
            <a:pPr lvl="1"/>
            <a:r>
              <a:rPr lang="en-US" altLang="ja-JP" dirty="0"/>
              <a:t>After executing library collection script, the content of operation will be output to ita_gather.log</a:t>
            </a:r>
            <a:endParaRPr lang="ja-JP" altLang="en-US" dirty="0"/>
          </a:p>
          <a:p>
            <a:pPr lvl="1"/>
            <a:r>
              <a:rPr lang="en-US" altLang="ja-JP" dirty="0"/>
              <a:t>Log storage path</a:t>
            </a:r>
            <a:endParaRPr lang="ja-JP" altLang="en-US" dirty="0"/>
          </a:p>
          <a:p>
            <a:pPr marL="180000" lvl="1" indent="0">
              <a:buNone/>
            </a:pPr>
            <a:r>
              <a:rPr lang="ja-JP" altLang="en-US" dirty="0"/>
              <a:t>   </a:t>
            </a:r>
            <a:r>
              <a:rPr lang="en-US" altLang="ja-JP" dirty="0"/>
              <a:t>/(installation file extract path</a:t>
            </a:r>
            <a:r>
              <a:rPr lang="en-US" altLang="ja-JP" dirty="0" smtClean="0"/>
              <a:t>)/</a:t>
            </a:r>
            <a:r>
              <a:rPr lang="en-US" altLang="ja-JP" dirty="0" err="1" smtClean="0"/>
              <a:t>oase_install_package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</a:t>
            </a:r>
            <a:r>
              <a:rPr lang="en-US" altLang="ja-JP" dirty="0"/>
              <a:t>/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Move file</a:t>
            </a:r>
            <a:endParaRPr lang="ja-JP" altLang="en-US" dirty="0"/>
          </a:p>
          <a:p>
            <a:pPr lvl="1"/>
            <a:r>
              <a:rPr lang="en-US" altLang="ja-JP" dirty="0"/>
              <a:t>Move installation package (for offline) to </a:t>
            </a:r>
            <a:r>
              <a:rPr lang="en-US" altLang="ja-JP" dirty="0" smtClean="0"/>
              <a:t>OASE </a:t>
            </a:r>
            <a:r>
              <a:rPr lang="en-US" altLang="ja-JP" dirty="0"/>
              <a:t>server via storage media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en-US" altLang="ja-JP" sz="1900" dirty="0">
                <a:solidFill>
                  <a:srgbClr val="FF0000"/>
                </a:solidFill>
              </a:rPr>
              <a:t>The following command are executed in ITA server (Offline environment)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Extract installation package(for offline)</a:t>
            </a:r>
          </a:p>
          <a:p>
            <a:pPr lvl="1"/>
            <a:r>
              <a:rPr lang="en-US" altLang="ja-JP" dirty="0"/>
              <a:t>Extract installation package(for offline) on ITA server</a:t>
            </a:r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tar </a:t>
            </a:r>
            <a:r>
              <a:rPr lang="en-US" altLang="ja-JP" dirty="0" err="1"/>
              <a:t>zxf</a:t>
            </a:r>
            <a:r>
              <a:rPr lang="ja-JP" altLang="en-US" dirty="0"/>
              <a:t> </a:t>
            </a:r>
            <a:r>
              <a:rPr lang="en-US" altLang="ja-JP" dirty="0" err="1" smtClean="0"/>
              <a:t>oase_Ver</a:t>
            </a:r>
            <a:r>
              <a:rPr lang="en-US" altLang="ja-JP" dirty="0" err="1" smtClean="0">
                <a:solidFill>
                  <a:srgbClr val="FF0000"/>
                </a:solidFill>
              </a:rPr>
              <a:t>x.x</a:t>
            </a:r>
            <a:r>
              <a:rPr lang="en-US" altLang="ja-JP" dirty="0" err="1" smtClean="0"/>
              <a:t>_offline_</a:t>
            </a:r>
            <a:r>
              <a:rPr lang="en-US" altLang="ja-JP" dirty="0" err="1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err="1" smtClean="0"/>
              <a:t>.tar.gzx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479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</a:t>
            </a:r>
            <a:endParaRPr lang="ja-JP" altLang="en-US" dirty="0"/>
          </a:p>
          <a:p>
            <a:pPr lvl="1"/>
            <a:r>
              <a:rPr lang="en-US" altLang="ja-JP" dirty="0" smtClean="0"/>
              <a:t>Please create answer file before collecting any libraries.</a:t>
            </a:r>
          </a:p>
          <a:p>
            <a:pPr lvl="1"/>
            <a:r>
              <a:rPr lang="en-US" altLang="ja-JP" dirty="0"/>
              <a:t>If you want to collect libraries, change the "</a:t>
            </a:r>
            <a:r>
              <a:rPr lang="en-US" altLang="ja-JP" dirty="0" err="1"/>
              <a:t>install_mode</a:t>
            </a:r>
            <a:r>
              <a:rPr lang="en-US" altLang="ja-JP" dirty="0"/>
              <a:t>" setting value to "</a:t>
            </a:r>
            <a:r>
              <a:rPr lang="en-US" altLang="ja-JP" dirty="0" err="1"/>
              <a:t>gather_library</a:t>
            </a:r>
            <a:r>
              <a:rPr lang="en-US" altLang="ja-JP" dirty="0"/>
              <a:t>“.</a:t>
            </a:r>
          </a:p>
          <a:p>
            <a:pPr lvl="2"/>
            <a:r>
              <a:rPr lang="en-US" altLang="ja-JP" dirty="0" smtClean="0"/>
              <a:t>Answer</a:t>
            </a:r>
            <a:r>
              <a:rPr lang="ja-JP" altLang="en-US" dirty="0"/>
              <a:t> </a:t>
            </a:r>
            <a:r>
              <a:rPr lang="en-US" altLang="ja-JP" dirty="0" smtClean="0"/>
              <a:t>fil</a:t>
            </a:r>
            <a:r>
              <a:rPr lang="en-US" altLang="ja-JP" dirty="0"/>
              <a:t>e</a:t>
            </a:r>
            <a:r>
              <a:rPr lang="ja-JP" altLang="en-US" dirty="0" smtClean="0"/>
              <a:t> </a:t>
            </a:r>
            <a:r>
              <a:rPr lang="en-US" altLang="ja-JP" dirty="0" smtClean="0"/>
              <a:t>Item list</a:t>
            </a:r>
            <a:r>
              <a:rPr lang="ja-JP" altLang="en-US" dirty="0" smtClean="0"/>
              <a:t> </a:t>
            </a:r>
            <a:r>
              <a:rPr lang="en-US" altLang="ja-JP" dirty="0" smtClean="0"/>
              <a:t>(oase_answers.txt)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0638"/>
              </p:ext>
            </p:extLst>
          </p:nvPr>
        </p:nvGraphicFramePr>
        <p:xfrm>
          <a:off x="179513" y="2276840"/>
          <a:ext cx="8784000" cy="41648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Install_Online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200" dirty="0" smtClean="0"/>
                        <a:t>Install</a:t>
                      </a:r>
                      <a:r>
                        <a:rPr lang="en-US" altLang="ja-JP" sz="1200" baseline="0" dirty="0" smtClean="0"/>
                        <a:t> mode settings</a:t>
                      </a:r>
                      <a:endParaRPr lang="en-US" altLang="ja-JP" sz="120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err="1" smtClean="0"/>
                        <a:t>Install_Online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Online</a:t>
                      </a:r>
                      <a:r>
                        <a:rPr lang="en-US" altLang="ja-JP" sz="1050" baseline="0" dirty="0" smtClean="0"/>
                        <a:t> install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err="1" smtClean="0"/>
                        <a:t>Install_Offline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Offline</a:t>
                      </a:r>
                      <a:r>
                        <a:rPr lang="en-US" altLang="ja-JP" sz="1050" baseline="0" dirty="0" smtClean="0"/>
                        <a:t> install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err="1" smtClean="0"/>
                        <a:t>Gather_Library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Gather</a:t>
                      </a:r>
                      <a:r>
                        <a:rPr lang="en-US" altLang="ja-JP" sz="1050" baseline="0" dirty="0" smtClean="0"/>
                        <a:t> library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err="1" smtClean="0"/>
                        <a:t>Versionup_All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Update OASE (with library installation)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err="1" smtClean="0"/>
                        <a:t>Versionup_OASE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Update OASE (without library installation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dirty="0" smtClean="0"/>
                        <a:t>・</a:t>
                      </a:r>
                      <a:r>
                        <a:rPr lang="en-US" altLang="ja-JP" sz="1050" dirty="0" smtClean="0"/>
                        <a:t>Uninstall</a:t>
                      </a:r>
                      <a:r>
                        <a:rPr lang="ja-JP" altLang="en-US" sz="1050" dirty="0" smtClean="0"/>
                        <a:t>：</a:t>
                      </a:r>
                      <a:r>
                        <a:rPr lang="en-US" altLang="ja-JP" sz="1050" dirty="0" smtClean="0"/>
                        <a:t>Uninstall</a:t>
                      </a:r>
                      <a:r>
                        <a:rPr lang="en-US" altLang="ja-JP" sz="1050" baseline="0" dirty="0" smtClean="0"/>
                        <a:t> OASE</a:t>
                      </a:r>
                      <a:endParaRPr lang="en-US" altLang="ja-JP" sz="1050" dirty="0" smtClean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※See</a:t>
                      </a:r>
                      <a:r>
                        <a:rPr lang="en-US" altLang="ja-JP" sz="1050" kern="1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references for more details.</a:t>
                      </a:r>
                      <a:endParaRPr lang="en-US" altLang="ja-JP" sz="1050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Password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Queue name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r>
                        <a:rPr lang="ja-JP" altLang="en-US" sz="1050" kern="100" baseline="0" dirty="0" smtClean="0">
                          <a:effectLst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IP Address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Password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OASE_DB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OASE_USER</a:t>
                      </a:r>
                      <a:endParaRPr kumimoji="1" lang="ja-JP" sz="9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kumimoji="1" lang="ja-JP" altLang="en-US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username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4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file(oase_answers.txt)(2/3)</a:t>
            </a:r>
            <a:endParaRPr lang="ja-JP" altLang="en-US" dirty="0" smtClean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43126"/>
              </p:ext>
            </p:extLst>
          </p:nvPr>
        </p:nvGraphicFramePr>
        <p:xfrm>
          <a:off x="179513" y="1772770"/>
          <a:ext cx="8784000" cy="408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OASE_PASSWD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password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Decides</a:t>
                      </a:r>
                      <a:r>
                        <a:rPr kumimoji="1" lang="en-US" altLang="ja-JP" sz="105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whether to delete or leave the DB when uninstalling OASE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WildFly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directory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admin0000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RHDM</a:t>
                      </a:r>
                      <a:r>
                        <a:rPr lang="ja-JP" altLang="en-US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administrator name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password@1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localhost:8080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IP address and port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/rule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lang="ja-JP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 setting file path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generated</a:t>
                      </a:r>
                      <a:r>
                        <a:rPr lang="ja-JP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apply_ipaddrport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127.0.0.1:50001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and Port that Apply service starts,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mavenrep_path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/root/.m2/repository/com/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storage place.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oasemail_smtp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"{'IPADDR':'127.0.0.1','PORT':25,'AUTH':False}"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server settings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oase_directory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en-US" altLang="ja-JP" sz="9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exastro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22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600500" cy="614733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document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construction</a:t>
            </a: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</a:t>
            </a: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Conditions(1/2)</a:t>
            </a:r>
          </a:p>
          <a:p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2.2    </a:t>
            </a:r>
            <a:r>
              <a:rPr lang="en-US" altLang="ja-JP" sz="1400" dirty="0" smtClean="0">
                <a:latin typeface="+mn-ea"/>
              </a:rPr>
              <a:t>Environment</a:t>
            </a:r>
            <a:r>
              <a:rPr lang="ja-JP" altLang="en-US" sz="1400" dirty="0" smtClean="0">
                <a:latin typeface="+mn-ea"/>
              </a:rPr>
              <a:t>・</a:t>
            </a:r>
            <a:r>
              <a:rPr lang="en-US" altLang="ja-JP" sz="1400" dirty="0" smtClean="0">
                <a:latin typeface="+mn-ea"/>
              </a:rPr>
              <a:t>Conditions(2/2</a:t>
            </a:r>
            <a:r>
              <a:rPr lang="en-US" altLang="ja-JP" sz="1400" dirty="0">
                <a:latin typeface="+mn-ea"/>
              </a:rPr>
              <a:t>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 smtClean="0">
                <a:latin typeface="+mn-ea"/>
              </a:rPr>
              <a:t>Environment </a:t>
            </a:r>
            <a:br>
              <a:rPr lang="en-US" altLang="zh-TW" sz="1400" dirty="0" smtClean="0">
                <a:latin typeface="+mn-ea"/>
              </a:rPr>
            </a:br>
            <a:r>
              <a:rPr lang="en-US" altLang="zh-TW" sz="1400" dirty="0" smtClean="0">
                <a:latin typeface="+mn-ea"/>
              </a:rPr>
              <a:t>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Offline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Preparation</a:t>
            </a: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3.3    OASE environment 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3.9</a:t>
            </a:r>
            <a:r>
              <a:rPr lang="ja-JP" altLang="en-US" sz="1400" dirty="0" smtClean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6/16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7/16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3.11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8/16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3.12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3.13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3.14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11/16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3.15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12/16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3.16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13/16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3.17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14/16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3.18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15/16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   3.19  Environment Construction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16/16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076070" y="523360"/>
            <a:ext cx="360050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3/4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4/4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altLang="ja-JP" sz="1400" dirty="0" smtClean="0">
                <a:latin typeface="+mn-ea"/>
              </a:rPr>
              <a:t>References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5.1   References</a:t>
            </a:r>
            <a:endParaRPr lang="en-US" altLang="ja-JP" sz="1400" dirty="0">
              <a:latin typeface="+mn-ea"/>
            </a:endParaRPr>
          </a:p>
          <a:p>
            <a:endParaRPr lang="en-US" altLang="zh-TW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</a:p>
          <a:p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8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file(oase_answers.txt)(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7337"/>
              </p:ext>
            </p:extLst>
          </p:nvPr>
        </p:nvGraphicFramePr>
        <p:xfrm>
          <a:off x="179513" y="1683186"/>
          <a:ext cx="8784000" cy="2043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000" kern="1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oase_domain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○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exastro-oase.local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certificate_path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</a:t>
                      </a:r>
                      <a:b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11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 err="1" smtClean="0">
                          <a:solidFill>
                            <a:schemeClr val="bg1"/>
                          </a:solidFill>
                          <a:effectLst/>
                        </a:rPr>
                        <a:t>private_key_path</a:t>
                      </a:r>
                      <a:endParaRPr lang="ja-JP" sz="11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12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8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3.12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9</a:t>
            </a:r>
            <a:r>
              <a:rPr lang="en-US" altLang="ja-JP" dirty="0" smtClean="0"/>
              <a:t>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</a:t>
            </a:r>
            <a:r>
              <a:rPr lang="en-US" altLang="ja-JP" sz="1200" dirty="0" smtClean="0"/>
              <a:t>)-&gt;(</a:t>
            </a:r>
            <a:r>
              <a:rPr lang="en-US" altLang="ja-JP" sz="1200" dirty="0"/>
              <a:t>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r>
              <a:rPr lang="en-US" altLang="ja-JP" sz="1100" dirty="0"/>
              <a:t/>
            </a: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", </a:t>
            </a:r>
            <a:br>
              <a:rPr lang="en-US" altLang="ja-JP" dirty="0"/>
            </a:br>
            <a:r>
              <a:rPr lang="en-US" altLang="ja-JP" dirty="0"/>
              <a:t>The ITA installer will use the value of "</a:t>
            </a:r>
            <a:r>
              <a:rPr lang="en-US" altLang="ja-JP" dirty="0" err="1"/>
              <a:t>ita_domain</a:t>
            </a:r>
            <a:r>
              <a:rPr lang="en-US" altLang="ja-JP" dirty="0"/>
              <a:t>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</a:t>
            </a:r>
            <a:r>
              <a:rPr lang="en-US" altLang="ja-JP" dirty="0" err="1"/>
              <a:t>ita_domain</a:t>
            </a:r>
            <a:r>
              <a:rPr lang="en-US" altLang="ja-JP" dirty="0"/>
              <a:t>" is used as the common name when creating the self-certificate. It is also the file name for the self-certificate and the private key.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4624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3.13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</a:t>
            </a:r>
            <a:r>
              <a:rPr lang="en-US" altLang="ja-JP" dirty="0" err="1"/>
              <a:t>certificate_path</a:t>
            </a:r>
            <a:r>
              <a:rPr lang="en-US" altLang="ja-JP" dirty="0"/>
              <a:t>" and "</a:t>
            </a:r>
            <a:r>
              <a:rPr lang="en-US" altLang="ja-JP" dirty="0" err="1"/>
              <a:t>private_key_path</a:t>
            </a:r>
            <a:r>
              <a:rPr lang="en-US" altLang="ja-JP" dirty="0"/>
              <a:t>" in the answer file </a:t>
            </a:r>
            <a:r>
              <a:rPr lang="en-US" altLang="ja-JP" dirty="0" smtClean="0"/>
              <a:t>(oase_answers.txt</a:t>
            </a:r>
            <a:r>
              <a:rPr lang="en-US" altLang="ja-JP" dirty="0"/>
              <a:t>) are specified, the specified files will be deleted. If no file is specified, the name specified in 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oase_domain</a:t>
            </a:r>
            <a:r>
              <a:rPr lang="en-US" altLang="ja-JP" dirty="0"/>
              <a:t>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436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81" y="1450564"/>
            <a:ext cx="5312464" cy="50026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11/16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Answer file example.(oase_answers.txt)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1/4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shows an example of the answer file(oase_answers.txt):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3037756" y="4249052"/>
            <a:ext cx="64809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3.15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12/16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The following shows an example of the answer file(oase_answers.txt)2/4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85" y="1366110"/>
            <a:ext cx="4873340" cy="5141178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2555720" y="1667307"/>
            <a:ext cx="36005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13/16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The following shows an example of the answer file(oase_answers.txt)3/4</a:t>
            </a:r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23" y="1336390"/>
            <a:ext cx="4435580" cy="5207596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 bwMode="auto">
          <a:xfrm>
            <a:off x="3059790" y="5157240"/>
            <a:ext cx="50407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2785453" y="6165380"/>
            <a:ext cx="346347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14/16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The following shows an example of the answer file(oase_answers.txt)4/4</a:t>
            </a:r>
          </a:p>
          <a:p>
            <a:pPr lvl="1"/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0" y="1382811"/>
            <a:ext cx="4376458" cy="50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3.18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15/16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</a:t>
            </a:r>
            <a:r>
              <a:rPr lang="en-US" altLang="ja-JP" dirty="0" smtClean="0">
                <a:solidFill>
                  <a:srgbClr val="000000"/>
                </a:solidFill>
              </a:rPr>
              <a:t>offline </a:t>
            </a:r>
            <a:r>
              <a:rPr lang="en-US" altLang="ja-JP" dirty="0">
                <a:solidFill>
                  <a:srgbClr val="000000"/>
                </a:solidFill>
              </a:rPr>
              <a:t>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oase</a:t>
            </a:r>
            <a:r>
              <a:rPr lang="en-US" altLang="ja-JP" sz="1600" kern="100" dirty="0" smtClean="0"/>
              <a:t>_installer.sh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oase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smtClean="0"/>
              <a:t>OASE </a:t>
            </a:r>
            <a:r>
              <a:rPr lang="en-US" altLang="ja-JP" dirty="0"/>
              <a:t>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3.19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16/16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List of libraries installed during construction.</a:t>
            </a:r>
            <a:endParaRPr lang="en-US" altLang="ja-JP" dirty="0"/>
          </a:p>
          <a:p>
            <a:pPr lvl="1"/>
            <a:r>
              <a:rPr lang="en-US" altLang="ja-JP" dirty="0" smtClean="0"/>
              <a:t>The following table lists the libraries installed after running the OASE installer (for offline).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endParaRPr lang="en-US" altLang="ja-JP" sz="1600" kern="100" dirty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75720"/>
              </p:ext>
            </p:extLst>
          </p:nvPr>
        </p:nvGraphicFramePr>
        <p:xfrm>
          <a:off x="611450" y="1844780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655">
                  <a:extLst>
                    <a:ext uri="{9D8B030D-6E8A-4147-A177-3AD203B41FA5}">
                      <a16:colId xmlns:a16="http://schemas.microsoft.com/office/drawing/2014/main" val="1399282811"/>
                    </a:ext>
                  </a:extLst>
                </a:gridCol>
                <a:gridCol w="293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Installed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overview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httpd-devel</a:t>
                      </a: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-server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MariaDB-devel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MariaDB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-shared expect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RabbitMQ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python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python36 python36-libs python36-devel python36-pip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18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smtClean="0"/>
              <a:t>Access </a:t>
            </a:r>
            <a:r>
              <a:rPr lang="en-US" altLang="ja-JP" dirty="0" smtClean="0"/>
              <a:t>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Please check from Operation check(3/7) for the method to access from 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 err="1"/>
              <a:t>oaseoaseoase</a:t>
            </a:r>
            <a:endParaRPr lang="en-US" altLang="ja-JP" dirty="0"/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2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 err="1">
                <a:solidFill>
                  <a:srgbClr val="FF0000"/>
                </a:solidFill>
              </a:rPr>
              <a:t>oaseoaseoase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Preparation for accessing with HTTPS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ja-JP" altLang="en-US" dirty="0"/>
          </a:p>
          <a:p>
            <a:pPr lvl="1"/>
            <a:r>
              <a:rPr lang="en-US" altLang="ja-JP" dirty="0"/>
              <a:t>Register the host set in the Answer file's "</a:t>
            </a:r>
            <a:r>
              <a:rPr lang="en-US" altLang="ja-JP" dirty="0" err="1"/>
              <a:t>oase_domain</a:t>
            </a:r>
            <a:r>
              <a:rPr lang="en-US" altLang="ja-JP" dirty="0"/>
              <a:t>" to the environment's DNS Server or the operator device's "hosts</a:t>
            </a:r>
            <a:r>
              <a:rPr lang="en-US" altLang="ja-JP" dirty="0" smtClean="0"/>
              <a:t>".</a:t>
            </a:r>
          </a:p>
          <a:p>
            <a:pPr lvl="1"/>
            <a:r>
              <a:rPr lang="en-US" altLang="ja-JP" dirty="0"/>
              <a:t>Import the certificate to the Operator device (Windows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/>
              <a:t>If you are not using user specified server certificates, the server  </a:t>
            </a:r>
            <a:r>
              <a:rPr lang="en-US" altLang="ja-JP" dirty="0" smtClean="0"/>
              <a:t>certificate </a:t>
            </a:r>
            <a:r>
              <a:rPr lang="en-US" altLang="ja-JP" dirty="0"/>
              <a:t>can be found in the following path in the OASE install package.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　</a:t>
            </a:r>
            <a:r>
              <a:rPr lang="en-US" altLang="ja-JP" dirty="0"/>
              <a:t>If you are using user certificates, please use the certificate file set in the Answer file's "</a:t>
            </a:r>
            <a:r>
              <a:rPr lang="en-US" altLang="ja-JP" dirty="0" err="1"/>
              <a:t>Certificate_path</a:t>
            </a:r>
            <a:r>
              <a:rPr lang="en-US" altLang="ja-JP" dirty="0"/>
              <a:t>".</a:t>
            </a:r>
            <a:endParaRPr lang="en-US" altLang="ja-JP" sz="1300" dirty="0"/>
          </a:p>
          <a:p>
            <a:pPr lvl="1"/>
            <a:r>
              <a:rPr lang="en-US" altLang="ja-JP" dirty="0" smtClean="0"/>
              <a:t>Import the certificate to your Web browser.</a:t>
            </a:r>
          </a:p>
          <a:p>
            <a:pPr lvl="1"/>
            <a:endParaRPr lang="ja-JP" altLang="en-US" dirty="0"/>
          </a:p>
          <a:p>
            <a:pPr lvl="0"/>
            <a:r>
              <a:rPr lang="en-US" altLang="ja-JP" dirty="0"/>
              <a:t>Access URL via HTTP</a:t>
            </a:r>
          </a:p>
          <a:p>
            <a:pPr lvl="1"/>
            <a:r>
              <a:rPr lang="en-US" altLang="ja-JP" dirty="0"/>
              <a:t>Please access the login screen via the following URL</a:t>
            </a:r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http://</a:t>
            </a:r>
            <a:r>
              <a:rPr lang="ja-JP" altLang="en-US" dirty="0">
                <a:solidFill>
                  <a:srgbClr val="FF0000"/>
                </a:solidFill>
              </a:rPr>
              <a:t>（</a:t>
            </a:r>
            <a:r>
              <a:rPr lang="en-US" altLang="ja-JP" dirty="0">
                <a:solidFill>
                  <a:srgbClr val="FF0000"/>
                </a:solidFill>
              </a:rPr>
              <a:t>IP address of server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endParaRPr lang="en-US" altLang="ja-JP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/>
              <a:t>※ </a:t>
            </a:r>
            <a:r>
              <a:rPr lang="en-US" altLang="ja-JP" sz="1400" dirty="0" smtClean="0"/>
              <a:t>You </a:t>
            </a:r>
            <a:r>
              <a:rPr lang="en-US" altLang="ja-JP" sz="1400" dirty="0"/>
              <a:t>can also access through the server's IP Address.</a:t>
            </a:r>
          </a:p>
          <a:p>
            <a:pPr marL="180000" lvl="1" indent="0">
              <a:buNone/>
            </a:pPr>
            <a:r>
              <a:rPr lang="en-US" altLang="ja-JP" dirty="0"/>
              <a:t>The steps after connection is the same as HTTPS.</a:t>
            </a:r>
            <a:endParaRPr lang="ja-JP" altLang="en-US" dirty="0"/>
          </a:p>
          <a:p>
            <a:pPr lvl="1"/>
            <a:endParaRPr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115033" y="2708900"/>
          <a:ext cx="691296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80">
                  <a:extLst>
                    <a:ext uri="{9D8B030D-6E8A-4147-A177-3AD203B41FA5}">
                      <a16:colId xmlns:a16="http://schemas.microsoft.com/office/drawing/2014/main" val="854185673"/>
                    </a:ext>
                  </a:extLst>
                </a:gridCol>
                <a:gridCol w="4896680">
                  <a:extLst>
                    <a:ext uri="{9D8B030D-6E8A-4147-A177-3AD203B41FA5}">
                      <a16:colId xmlns:a16="http://schemas.microsoft.com/office/drawing/2014/main" val="4426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Directory</a:t>
                      </a:r>
                      <a:endParaRPr kumimoji="1" lang="ja-JP" altLang="en-US" sz="12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File</a:t>
                      </a:r>
                      <a:r>
                        <a:rPr kumimoji="1" lang="en-US" altLang="ja-JP" sz="1200" baseline="0" dirty="0" smtClean="0"/>
                        <a:t> name</a:t>
                      </a:r>
                      <a:endParaRPr kumimoji="1" lang="ja-JP" altLang="en-US" sz="1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133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etc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pki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en-US" altLang="ja-JP" sz="1200" dirty="0" err="1" smtClean="0"/>
                        <a:t>tls</a:t>
                      </a:r>
                      <a:r>
                        <a:rPr kumimoji="1" lang="en-US" altLang="ja-JP" sz="1200" dirty="0" smtClean="0"/>
                        <a:t>/certs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[Host name set in the Answer file's "</a:t>
                      </a:r>
                      <a:r>
                        <a:rPr kumimoji="1" lang="en-US" altLang="ja-JP" sz="1200" dirty="0" err="1" smtClean="0"/>
                        <a:t>oase_domain</a:t>
                      </a:r>
                      <a:r>
                        <a:rPr kumimoji="1" lang="en-US" altLang="ja-JP" sz="1200" dirty="0" smtClean="0"/>
                        <a:t>"].</a:t>
                      </a:r>
                      <a:r>
                        <a:rPr kumimoji="1" lang="en-US" altLang="ja-JP" sz="1200" dirty="0" err="1" smtClean="0"/>
                        <a:t>crt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28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3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Appendix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Install modes</a:t>
            </a:r>
            <a:endParaRPr lang="en-US" altLang="ja-JP" sz="1800" dirty="0"/>
          </a:p>
          <a:p>
            <a:pPr lvl="1"/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behavior of the installer branches depending on the “</a:t>
            </a:r>
            <a:r>
              <a:rPr lang="en-US" altLang="ja-JP" dirty="0" err="1" smtClean="0"/>
              <a:t>install_mode</a:t>
            </a:r>
            <a:r>
              <a:rPr lang="en-US" altLang="ja-JP" dirty="0" smtClean="0"/>
              <a:t>” value in the answer file (oase_answers.txt)</a:t>
            </a:r>
          </a:p>
          <a:p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en-US" altLang="ja-JP" dirty="0" smtClean="0"/>
              <a:t>Installs OASE </a:t>
            </a:r>
            <a:r>
              <a:rPr lang="en-US" altLang="ja-JP" dirty="0"/>
              <a:t>after installing the </a:t>
            </a:r>
            <a:r>
              <a:rPr lang="en-US" altLang="ja-JP" dirty="0" err="1"/>
              <a:t>neccessary</a:t>
            </a:r>
            <a:r>
              <a:rPr lang="en-US" altLang="ja-JP" dirty="0"/>
              <a:t>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</a:t>
            </a:r>
            <a:r>
              <a:rPr lang="en-US" altLang="ja-JP" dirty="0" smtClean="0"/>
              <a:t>OASE </a:t>
            </a:r>
            <a:r>
              <a:rPr lang="en-US" altLang="ja-JP" dirty="0"/>
              <a:t>and libraries using the package created by </a:t>
            </a:r>
            <a:r>
              <a:rPr lang="en-US" altLang="ja-JP" dirty="0" err="1"/>
              <a:t>gather_library</a:t>
            </a:r>
            <a:r>
              <a:rPr lang="en-US" altLang="ja-JP" dirty="0"/>
              <a:t>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</a:t>
            </a:r>
            <a:r>
              <a:rPr lang="en-US" altLang="ja-JP" dirty="0" smtClean="0"/>
              <a:t>OASE </a:t>
            </a:r>
            <a:r>
              <a:rPr lang="en-US" altLang="ja-JP" dirty="0"/>
              <a:t>Libraries and creates a package that can be used for </a:t>
            </a:r>
            <a:r>
              <a:rPr lang="en-US" altLang="ja-JP" dirty="0" err="1"/>
              <a:t>Install_offline</a:t>
            </a:r>
            <a:r>
              <a:rPr lang="en-US" altLang="ja-JP" dirty="0"/>
              <a:t>.(Use this before </a:t>
            </a:r>
            <a:r>
              <a:rPr lang="en-US" altLang="ja-JP" dirty="0" err="1"/>
              <a:t>install_offline</a:t>
            </a:r>
            <a:r>
              <a:rPr lang="en-US" altLang="ja-JP" dirty="0"/>
              <a:t>) </a:t>
            </a:r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</a:t>
            </a:r>
            <a:r>
              <a:rPr lang="en-US" altLang="ja-JP" dirty="0" smtClean="0"/>
              <a:t>OASE </a:t>
            </a:r>
            <a:r>
              <a:rPr lang="en-US" altLang="ja-JP" dirty="0"/>
              <a:t>after installing the necessary libraries online. </a:t>
            </a:r>
          </a:p>
          <a:p>
            <a:pPr lvl="2"/>
            <a:r>
              <a:rPr lang="en-US" altLang="ja-JP" dirty="0" err="1" smtClean="0"/>
              <a:t>Versionup_OASE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en-US" altLang="ja-JP" dirty="0"/>
              <a:t>Updates </a:t>
            </a:r>
            <a:r>
              <a:rPr lang="en-US" altLang="ja-JP" dirty="0" smtClean="0"/>
              <a:t>OASE </a:t>
            </a:r>
            <a:r>
              <a:rPr lang="en-US" altLang="ja-JP" dirty="0"/>
              <a:t>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</a:t>
            </a:r>
            <a:r>
              <a:rPr lang="en-US" altLang="ja-JP" dirty="0" smtClean="0"/>
              <a:t>OASE. </a:t>
            </a:r>
            <a:r>
              <a:rPr lang="en-US" altLang="ja-JP" dirty="0"/>
              <a:t>(Libraries will not be deleted) </a:t>
            </a:r>
          </a:p>
          <a:p>
            <a:pPr marL="1800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548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document</a:t>
            </a:r>
            <a:endParaRPr lang="en-US" altLang="ja-JP" dirty="0"/>
          </a:p>
          <a:p>
            <a:pPr lvl="1"/>
            <a:r>
              <a:rPr lang="en-US" altLang="ja-JP" dirty="0" smtClean="0"/>
              <a:t>This document serves as a guide on how to construct an OASE Server in an offline environment.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construction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Environment necessary to use OASE.</a:t>
            </a:r>
            <a:endParaRPr lang="en-US" altLang="ja-JP" dirty="0"/>
          </a:p>
          <a:p>
            <a:pPr lvl="1"/>
            <a:r>
              <a:rPr lang="en-US" altLang="ja-JP" dirty="0" smtClean="0"/>
              <a:t>For details regarding the environment needed in order to use OASE, please refer to the “Exastro-</a:t>
            </a:r>
            <a:r>
              <a:rPr lang="en-US" altLang="ja-JP" dirty="0" err="1" smtClean="0"/>
              <a:t>OASE_Environment_Construction_manual_Basics</a:t>
            </a:r>
            <a:r>
              <a:rPr lang="en-US" altLang="ja-JP" dirty="0" smtClean="0"/>
              <a:t>”</a:t>
            </a:r>
          </a:p>
          <a:p>
            <a:pPr marL="180000" lvl="1" indent="0">
              <a:buNone/>
            </a:pPr>
            <a:r>
              <a:rPr lang="ja-JP" altLang="en-US" dirty="0" smtClean="0"/>
              <a:t>　　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Prerequisites for gathering libraries.</a:t>
            </a:r>
            <a:endParaRPr lang="en-US" altLang="ja-JP" dirty="0"/>
          </a:p>
          <a:p>
            <a:pPr lvl="1"/>
            <a:r>
              <a:rPr lang="en-US" altLang="ja-JP" dirty="0"/>
              <a:t>When gathering libraries, the server for gathering libraries (online environment / OASE server (Offline </a:t>
            </a:r>
            <a:r>
              <a:rPr lang="en-US" altLang="ja-JP" dirty="0" smtClean="0"/>
              <a:t>environment both </a:t>
            </a:r>
            <a:r>
              <a:rPr lang="en-US" altLang="ja-JP" dirty="0"/>
              <a:t>needs to have the same specs ( OS Version and installed packages</a:t>
            </a:r>
            <a:r>
              <a:rPr lang="en-US" altLang="ja-JP" dirty="0" smtClean="0"/>
              <a:t>).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The server for library gathering (online environment</a:t>
            </a:r>
            <a:r>
              <a:rPr lang="en-US" altLang="ja-JP" dirty="0" smtClean="0"/>
              <a:t>) </a:t>
            </a:r>
            <a:r>
              <a:rPr lang="en-US" altLang="ja-JP" dirty="0"/>
              <a:t>must be able to reference the following repositories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See the next page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0665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 Environment</a:t>
            </a:r>
            <a:r>
              <a:rPr lang="ja-JP" altLang="en-US" dirty="0">
                <a:latin typeface="+mn-ea"/>
              </a:rPr>
              <a:t>・</a:t>
            </a:r>
            <a:r>
              <a:rPr lang="en-US" altLang="ja-JP" dirty="0" smtClean="0">
                <a:latin typeface="+mn-ea"/>
              </a:rPr>
              <a:t>Conditions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Pre-requisites if you want to collect libraries.</a:t>
            </a:r>
            <a:endParaRPr lang="en-US" altLang="ja-JP" dirty="0"/>
          </a:p>
          <a:p>
            <a:pPr lvl="1"/>
            <a:r>
              <a:rPr lang="en-US" altLang="ja-JP" dirty="0" smtClean="0"/>
              <a:t>Repository references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sz="900" kern="1200" dirty="0">
              <a:cs typeface="+mn-cs"/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32757"/>
              </p:ext>
            </p:extLst>
          </p:nvPr>
        </p:nvGraphicFramePr>
        <p:xfrm>
          <a:off x="611450" y="1556740"/>
          <a:ext cx="7849090" cy="360050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23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1">
                <a:tc rowSpan="5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RHEL7</a:t>
                      </a:r>
                      <a:endParaRPr kumimoji="1" lang="ja-JP" altLang="ja-JP" sz="10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https://dl.fedoraproject.org/pub/epel/epel-release-latest-7.noarch.rpm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9896345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err="1" smtClean="0">
                          <a:effectLst/>
                        </a:rPr>
                        <a:t>epel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356409"/>
                  </a:ext>
                </a:extLst>
              </a:tr>
              <a:tr h="22975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rhel-7-server-optional-rpms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675381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rhel-server-rhscl-7-rpms</a:t>
                      </a:r>
                      <a:endParaRPr kumimoji="1" 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026947"/>
                  </a:ext>
                </a:extLst>
              </a:tr>
              <a:tr h="346329">
                <a:tc rowSpan="3"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RHEL8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https://dl.fedoraproject.org/pub/epel/epel-release-latest-8.noarch.rpm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altLang="ja-JP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805609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rabbitmq_rabbitmq</a:t>
                      </a:r>
                      <a:r>
                        <a:rPr lang="en-US" altLang="ja-JP" sz="900" kern="100" dirty="0" smtClean="0">
                          <a:effectLst/>
                        </a:rPr>
                        <a:t>-server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1197266"/>
                  </a:ext>
                </a:extLst>
              </a:tr>
              <a:tr h="377766">
                <a:tc rowSpan="3">
                  <a:txBody>
                    <a:bodyPr/>
                    <a:lstStyle/>
                    <a:p>
                      <a:r>
                        <a:rPr kumimoji="1" lang="en-US" altLang="ja-JP" sz="1050" dirty="0" smtClean="0">
                          <a:solidFill>
                            <a:schemeClr val="tx1"/>
                          </a:solidFill>
                        </a:rPr>
                        <a:t>CentOS7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kern="100" dirty="0" smtClean="0">
                          <a:effectLst/>
                        </a:rPr>
                        <a:t>https</a:t>
                      </a:r>
                      <a:r>
                        <a:rPr lang="en-US" altLang="ja-JP" sz="1050" kern="100" dirty="0" smtClean="0">
                          <a:effectLst/>
                        </a:rPr>
                        <a:t>://</a:t>
                      </a:r>
                      <a:r>
                        <a:rPr kumimoji="1" lang="en-US" altLang="ja-JP" sz="900" kern="100" dirty="0" smtClean="0">
                          <a:effectLst/>
                        </a:rPr>
                        <a:t>downloads.mariadb.com/MariaDB/mariadb_repo_setup</a:t>
                      </a:r>
                      <a:endParaRPr kumimoji="1" lang="ja-JP" altLang="ja-JP" sz="9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098158"/>
                  </a:ext>
                </a:extLst>
              </a:tr>
              <a:tr h="2703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epel</a:t>
                      </a:r>
                      <a:endParaRPr lang="en-US" altLang="ja-JP" sz="900" kern="1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0698255"/>
                  </a:ext>
                </a:extLst>
              </a:tr>
              <a:tr h="3600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epel</a:t>
                      </a:r>
                      <a:r>
                        <a:rPr lang="en-US" altLang="ja-JP" sz="900" kern="100" dirty="0" smtClean="0">
                          <a:effectLst/>
                        </a:rPr>
                        <a:t>-release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84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4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 Environment 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2738</Words>
  <Application>Microsoft Office PowerPoint</Application>
  <PresentationFormat>画面に合わせる (4:3)</PresentationFormat>
  <Paragraphs>578</Paragraphs>
  <Slides>36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51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System construction</vt:lpstr>
      <vt:lpstr>2.1　 Environment・Conditions（1/3）</vt:lpstr>
      <vt:lpstr>2.1　 Environment・Conditions（2/3）</vt:lpstr>
      <vt:lpstr>2.1　 Environment・Conditions（3/3）</vt:lpstr>
      <vt:lpstr>3.　OASE Environment Construction Procedure</vt:lpstr>
      <vt:lpstr>3.1　Offline installation</vt:lpstr>
      <vt:lpstr>3.2　Preparation</vt:lpstr>
      <vt:lpstr>3.3　OASE環境構築フロー</vt:lpstr>
      <vt:lpstr>3.4　Environment Construction（1/16）</vt:lpstr>
      <vt:lpstr>3.5　Environment Construction（2/16）</vt:lpstr>
      <vt:lpstr>3.6　Environment Construction（3/16）</vt:lpstr>
      <vt:lpstr>3.7　Environment Construction（4/16）</vt:lpstr>
      <vt:lpstr>3.8　Environment Construction（5/16）</vt:lpstr>
      <vt:lpstr>3.9　Environment Construction（6/16）</vt:lpstr>
      <vt:lpstr>3.10　Environment Construction（7/16）</vt:lpstr>
      <vt:lpstr>3.11　Environment Construction（8/16）</vt:lpstr>
      <vt:lpstr>3.12　Environment Construction（9/16）</vt:lpstr>
      <vt:lpstr>3.13　Environment Construction（10/16）</vt:lpstr>
      <vt:lpstr>3.14　Environment Construction（11/16）</vt:lpstr>
      <vt:lpstr>3.15　Environment Construction（12/16）</vt:lpstr>
      <vt:lpstr>3.16　Environment Construction（13/16）</vt:lpstr>
      <vt:lpstr>3.17　Environment Construction（14/16）</vt:lpstr>
      <vt:lpstr>3.18　Environment Construction（15/16）</vt:lpstr>
      <vt:lpstr>3.19　Environment Construction（16/16）</vt:lpstr>
      <vt:lpstr>4.　OASE Operation Check</vt:lpstr>
      <vt:lpstr>4.1　Operation check（1/4）</vt:lpstr>
      <vt:lpstr>4.4　Operation check（2/4）</vt:lpstr>
      <vt:lpstr>4.5　Operation check（3/4）</vt:lpstr>
      <vt:lpstr>4.4　Operation check（4/4）</vt:lpstr>
      <vt:lpstr>5.　Appendix</vt:lpstr>
      <vt:lpstr>5.1　Appendix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2021-07-06T07:27:58Z</dcterms:modified>
</cp:coreProperties>
</file>