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0"/>
  </p:notesMasterIdLst>
  <p:handoutMasterIdLst>
    <p:handoutMasterId r:id="rId31"/>
  </p:handoutMasterIdLst>
  <p:sldIdLst>
    <p:sldId id="262" r:id="rId3"/>
    <p:sldId id="541" r:id="rId4"/>
    <p:sldId id="505" r:id="rId5"/>
    <p:sldId id="508" r:id="rId6"/>
    <p:sldId id="509" r:id="rId7"/>
    <p:sldId id="542" r:id="rId8"/>
    <p:sldId id="512" r:id="rId9"/>
    <p:sldId id="513" r:id="rId10"/>
    <p:sldId id="543" r:id="rId11"/>
    <p:sldId id="516" r:id="rId12"/>
    <p:sldId id="517" r:id="rId13"/>
    <p:sldId id="533" r:id="rId14"/>
    <p:sldId id="518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22" r:id="rId23"/>
    <p:sldId id="524" r:id="rId24"/>
    <p:sldId id="525" r:id="rId25"/>
    <p:sldId id="528" r:id="rId26"/>
    <p:sldId id="529" r:id="rId27"/>
    <p:sldId id="551" r:id="rId28"/>
    <p:sldId id="318" r:id="rId2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・Menu" id="{35DD3A7B-A3B5-49A5-9CD2-FA74D1CAA38D}">
          <p14:sldIdLst>
            <p14:sldId id="262"/>
            <p14:sldId id="541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42"/>
          </p14:sldIdLst>
        </p14:section>
        <p14:section name="3.　OASE environment construction procedure" id="{80AA9663-4D64-45AD-996E-69C03C14D297}">
          <p14:sldIdLst>
            <p14:sldId id="512"/>
            <p14:sldId id="513"/>
            <p14:sldId id="543"/>
            <p14:sldId id="516"/>
            <p14:sldId id="517"/>
            <p14:sldId id="533"/>
            <p14:sldId id="518"/>
            <p14:sldId id="544"/>
            <p14:sldId id="545"/>
            <p14:sldId id="546"/>
            <p14:sldId id="547"/>
            <p14:sldId id="548"/>
            <p14:sldId id="549"/>
            <p14:sldId id="550"/>
            <p14:sldId id="522"/>
          </p14:sldIdLst>
        </p14:section>
        <p14:section name="4.　ITA operation check" id="{997E25C5-536A-441F-84BA-3CB1FBC6F6F3}">
          <p14:sldIdLst>
            <p14:sldId id="524"/>
            <p14:sldId id="525"/>
            <p14:sldId id="528"/>
            <p14:sldId id="529"/>
            <p14:sldId id="551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002B62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4" autoAdjust="0"/>
    <p:restoredTop sz="95460" autoAdjust="0"/>
  </p:normalViewPr>
  <p:slideViewPr>
    <p:cSldViewPr>
      <p:cViewPr varScale="1">
        <p:scale>
          <a:sx n="79" d="100"/>
          <a:sy n="79" d="100"/>
        </p:scale>
        <p:origin x="91" y="78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-3049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2021/7/6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2021/7/6</a:t>
            </a:fld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</a:t>
            </a:r>
            <a:r>
              <a:rPr lang="ja-JP" altLang="en-US" dirty="0" smtClean="0"/>
              <a:t>２</a:t>
            </a:r>
            <a:endParaRPr lang="en-US" altLang="ja-JP" dirty="0"/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417234"/>
            <a:ext cx="9143999" cy="65190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000" b="1" dirty="0" smtClean="0"/>
              <a:t>Online</a:t>
            </a:r>
            <a:r>
              <a:rPr lang="ja-JP" altLang="en-US" sz="4000" b="1" dirty="0" smtClean="0"/>
              <a:t> </a:t>
            </a:r>
            <a:r>
              <a:rPr lang="en-US" altLang="ja-JP" sz="4000" b="1" dirty="0" smtClean="0"/>
              <a:t>installation</a:t>
            </a:r>
            <a:endParaRPr lang="en-US" altLang="ja-JP" sz="40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※”Operation Autonomy Support Engine” is referred to as “OASE” in this manual.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157398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environment 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Environment </a:t>
            </a:r>
            <a:r>
              <a:rPr lang="en-US" altLang="ja-JP" dirty="0"/>
              <a:t>construction flow </a:t>
            </a:r>
            <a:r>
              <a:rPr kumimoji="1" lang="en-US" altLang="ja-JP" dirty="0" smtClean="0"/>
              <a:t> (Online)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The flow of environment construction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59945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Change privilege of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installation script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8067" y="3491506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40408" y="4383553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environment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construction tool (online version)</a:t>
            </a: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Process content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Connect </a:t>
            </a:r>
            <a:r>
              <a:rPr kumimoji="0" lang="en-US" altLang="ja-JP" sz="105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RabbitMQ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Setup MySQL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Install </a:t>
            </a:r>
            <a:r>
              <a:rPr kumimoji="0" lang="en-US" altLang="ja-JP" sz="1050" dirty="0" err="1" smtClean="0">
                <a:latin typeface="+mn-ea"/>
                <a:cs typeface="Times New Roman" panose="02020603050405020304" pitchFamily="18" charset="0"/>
              </a:rPr>
              <a:t>JBoss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effectLst/>
              <a:latin typeface="+mn-ea"/>
              <a:cs typeface="Times New Roman" panose="02020603050405020304" pitchFamily="18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Setup other services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OASE installer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880399" y="1403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Download</a:t>
            </a:r>
            <a:r>
              <a:rPr kumimoji="0" lang="en-US" altLang="ja-JP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 file from 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3.5</a:t>
            </a:r>
            <a:r>
              <a:rPr kumimoji="1"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 smtClean="0"/>
              <a:t>Download file via the following command.</a:t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$ </a:t>
            </a:r>
            <a:r>
              <a:rPr lang="en-US" altLang="ja-JP" sz="1400" dirty="0" err="1"/>
              <a:t>wget</a:t>
            </a:r>
            <a:r>
              <a:rPr lang="en-US" altLang="ja-JP" sz="1400" dirty="0"/>
              <a:t> https://github.com/exastro-suite/oase/archive/v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※Please install </a:t>
            </a:r>
            <a:r>
              <a:rPr lang="en-US" altLang="ja-JP" dirty="0" err="1" smtClean="0"/>
              <a:t>wget</a:t>
            </a:r>
            <a:r>
              <a:rPr lang="en-US" altLang="ja-JP" dirty="0" smtClean="0"/>
              <a:t> command beforehand.</a:t>
            </a:r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 smtClean="0">
                <a:solidFill>
                  <a:srgbClr val="FF0000"/>
                </a:solidFill>
              </a:rPr>
              <a:t>Please change the version(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 properly.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Change the privilege of installation script</a:t>
            </a:r>
            <a:endParaRPr lang="en-US" altLang="ja-JP" dirty="0"/>
          </a:p>
          <a:p>
            <a:pPr lvl="1"/>
            <a:r>
              <a:rPr lang="en-US" altLang="ja-JP" dirty="0" smtClean="0"/>
              <a:t>Extract zip file and change the privilege of installation script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$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r>
              <a:rPr lang="en-US" altLang="ja-JP" sz="1400" dirty="0"/>
              <a:t>$ find ./</a:t>
            </a:r>
            <a:r>
              <a:rPr lang="en-US" altLang="ja-JP" sz="1400" dirty="0" err="1"/>
              <a:t>oase-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dirty="0" err="1"/>
              <a:t>oase_install_package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 -type f -name *.</a:t>
            </a:r>
            <a:r>
              <a:rPr lang="en-US" altLang="ja-JP" sz="1400" dirty="0" err="1"/>
              <a:t>sh</a:t>
            </a:r>
            <a:r>
              <a:rPr lang="en-US" altLang="ja-JP" sz="1400" dirty="0"/>
              <a:t> | </a:t>
            </a:r>
            <a:r>
              <a:rPr lang="en-US" altLang="ja-JP" sz="1400" dirty="0" err="1"/>
              <a:t>xargs</a:t>
            </a:r>
            <a:r>
              <a:rPr lang="en-US" altLang="ja-JP" sz="1400" dirty="0"/>
              <a:t> </a:t>
            </a:r>
            <a:r>
              <a:rPr lang="en-US" altLang="ja-JP" sz="1400" dirty="0" err="1"/>
              <a:t>chmod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755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Edit answers file</a:t>
            </a:r>
            <a:endParaRPr lang="en-US" altLang="ja-JP" dirty="0"/>
          </a:p>
          <a:p>
            <a:pPr lvl="1"/>
            <a:r>
              <a:rPr lang="en-US" altLang="ja-JP" dirty="0"/>
              <a:t>/</a:t>
            </a:r>
            <a:r>
              <a:rPr lang="en-US" altLang="ja-JP" dirty="0" err="1" smtClean="0"/>
              <a:t>oase-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oase_install_package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/oase_answers.txt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file(1/3)</a:t>
            </a:r>
            <a:endParaRPr lang="ja-JP" altLang="en-US" dirty="0"/>
          </a:p>
          <a:p>
            <a:pPr lvl="1"/>
            <a:r>
              <a:rPr lang="en-US" altLang="ja-JP" dirty="0" smtClean="0"/>
              <a:t>The following list shows how to edit the OASE Environment Setting file (oase_answers.txt).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93875"/>
              </p:ext>
            </p:extLst>
          </p:nvPr>
        </p:nvGraphicFramePr>
        <p:xfrm>
          <a:off x="179513" y="1683186"/>
          <a:ext cx="8784000" cy="5022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Default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err="1">
                          <a:solidFill>
                            <a:schemeClr val="bg1"/>
                          </a:solidFill>
                          <a:effectLst/>
                        </a:rPr>
                        <a:t>install_mode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Choose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between one of the following modes.</a:t>
                      </a:r>
                      <a:endParaRPr lang="en-US" altLang="ja-JP" sz="105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Install_Online</a:t>
                      </a: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Install_Offline</a:t>
                      </a: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Gather_Library</a:t>
                      </a: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Versionup_All</a:t>
                      </a:r>
                      <a:r>
                        <a:rPr lang="en-US" altLang="ja-JP" sz="1050" kern="100" baseline="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Versionup_OASE</a:t>
                      </a: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 Uninstall)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RabbitMQ_username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Username of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RabbitMQ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RabbitMQ_password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Password of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RabbitMQ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RabbitMQ_queuename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Queu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 name of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(Since it will be generated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ny desired name is OK)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RabbitMQ_ipaddr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IP address of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RabbitMQ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db_root_password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password</a:t>
                      </a: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password</a:t>
                      </a:r>
                      <a:r>
                        <a:rPr kumimoji="1" lang="en-US" altLang="ja-JP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db_name</a:t>
                      </a:r>
                      <a:endParaRPr lang="ja-JP" alt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OASE_DB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 of the MySQL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database for 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db_username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OASE_USER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ame of the MySQL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database for 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db_password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OASE_PASSWD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Password of the MySQL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database for 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db_erase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Erase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or keep the database when uninstalling OASE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err="1">
                          <a:solidFill>
                            <a:schemeClr val="bg1"/>
                          </a:solidFill>
                          <a:effectLst/>
                        </a:rPr>
                        <a:t>jboss_root_directory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/Exastro/</a:t>
                      </a:r>
                      <a:r>
                        <a:rPr lang="en-US" sz="900" kern="100" dirty="0" err="1" smtClean="0">
                          <a:effectLst/>
                        </a:rPr>
                        <a:t>WildFly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Installation path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err="1">
                          <a:solidFill>
                            <a:schemeClr val="bg1"/>
                          </a:solidFill>
                          <a:effectLst/>
                        </a:rPr>
                        <a:t>rhdm_adminname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admin000</a:t>
                      </a: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 name of RHDM</a:t>
                      </a:r>
                      <a:endParaRPr kumimoji="1" 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file(2/3)</a:t>
            </a:r>
            <a:endParaRPr lang="ja-JP" altLang="en-US" dirty="0"/>
          </a:p>
          <a:p>
            <a:pPr lvl="1"/>
            <a:r>
              <a:rPr lang="en-US" altLang="ja-JP" dirty="0"/>
              <a:t>The following list shows how to edit the OASE Environment Setting file (oase_answers.txt).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931441"/>
              </p:ext>
            </p:extLst>
          </p:nvPr>
        </p:nvGraphicFramePr>
        <p:xfrm>
          <a:off x="179513" y="1683186"/>
          <a:ext cx="8784000" cy="4290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Default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err="1">
                          <a:solidFill>
                            <a:schemeClr val="bg1"/>
                          </a:solidFill>
                          <a:effectLst/>
                        </a:rPr>
                        <a:t>rhdm_password</a:t>
                      </a:r>
                      <a:endParaRPr lang="ja-JP" sz="11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password@1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of RHDM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err="1">
                          <a:solidFill>
                            <a:schemeClr val="bg1"/>
                          </a:solidFill>
                          <a:effectLst/>
                        </a:rPr>
                        <a:t>dm_ipaddrport</a:t>
                      </a:r>
                      <a:endParaRPr lang="ja-JP" sz="11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localhost:8080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address and port number of 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7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err="1">
                          <a:solidFill>
                            <a:schemeClr val="bg1"/>
                          </a:solidFill>
                          <a:effectLst/>
                        </a:rPr>
                        <a:t>rulefile_rootpath</a:t>
                      </a:r>
                      <a:endParaRPr lang="ja-JP" sz="11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/rule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Root path of RHDM rule setting file (Since it will be generated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ny desired path is OK)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2">
                <a:tc>
                  <a:txBody>
                    <a:bodyPr/>
                    <a:lstStyle/>
                    <a:p>
                      <a:r>
                        <a:rPr lang="en-US" altLang="ja-JP" sz="1100" err="1"/>
                        <a:t>apply_ipaddrport</a:t>
                      </a:r>
                      <a:endParaRPr lang="ja-JP" altLang="en-US" sz="110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127.0.0.1:50001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address and port to start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service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err="1"/>
                        <a:t>mavenrep_path</a:t>
                      </a:r>
                      <a:endParaRPr lang="ja-JP" altLang="en-US" sz="110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/root/.m2/repository/com/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 path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266">
                <a:tc>
                  <a:txBody>
                    <a:bodyPr/>
                    <a:lstStyle/>
                    <a:p>
                      <a:r>
                        <a:rPr lang="en-US" altLang="ja-JP" sz="1100" err="1"/>
                        <a:t>oasemail_smtp</a:t>
                      </a:r>
                      <a:endParaRPr lang="ja-JP" altLang="en-US" sz="110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"{'IPADDR':'127.0.0.1','PORT':25,'AUTH':False}"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mail server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r>
                        <a:rPr lang="en-US" altLang="ja-JP" sz="1100" err="1"/>
                        <a:t>oase_directory</a:t>
                      </a:r>
                      <a:endParaRPr lang="ja-JP" altLang="en-US" sz="110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exastro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 target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directory of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kumimoji="1" lang="en-US" alt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r>
                        <a:rPr lang="en-US" altLang="ja-JP" sz="1100" err="1"/>
                        <a:t>oase_session_engine</a:t>
                      </a:r>
                      <a:endParaRPr lang="ja-JP" altLang="en-US" sz="110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way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keep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session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781">
                <a:tc>
                  <a:txBody>
                    <a:bodyPr/>
                    <a:lstStyle/>
                    <a:p>
                      <a:r>
                        <a:rPr lang="en-US" altLang="ja-JP" sz="1100" err="1"/>
                        <a:t>ev_location</a:t>
                      </a:r>
                      <a:endParaRPr lang="ja-JP" altLang="en-US" sz="110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 to execute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clone job when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</a:t>
                      </a:r>
                      <a:r>
                        <a:rPr kumimoji="1" lang="en-US" altLang="ja-JP" sz="1100" kern="1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ActiveDirectory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err="1"/>
                        <a:t>oase_language</a:t>
                      </a:r>
                      <a:endParaRPr lang="ja-JP" altLang="en-US" sz="110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 of OASE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r>
                        <a:rPr lang="en-US" altLang="ja-JP" sz="1100" err="1"/>
                        <a:t>oase_os</a:t>
                      </a:r>
                      <a:endParaRPr lang="ja-JP" altLang="en-US" sz="110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 OS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/>
              <a:t> Environment construction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answers</a:t>
            </a:r>
            <a:r>
              <a:rPr lang="ja-JP" altLang="en-US" dirty="0"/>
              <a:t> </a:t>
            </a:r>
            <a:r>
              <a:rPr lang="en-US" altLang="ja-JP" dirty="0" smtClean="0"/>
              <a:t>file(3/3)</a:t>
            </a:r>
            <a:endParaRPr lang="ja-JP" altLang="en-US" dirty="0"/>
          </a:p>
          <a:p>
            <a:pPr lvl="1"/>
            <a:r>
              <a:rPr lang="en-US" altLang="ja-JP" dirty="0"/>
              <a:t>The following list shows how to edit the OASE Environment Setting file (oase_answers.txt).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22877"/>
              </p:ext>
            </p:extLst>
          </p:nvPr>
        </p:nvGraphicFramePr>
        <p:xfrm>
          <a:off x="179513" y="1683186"/>
          <a:ext cx="8784000" cy="1956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oase_domain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exastro-oase.local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 name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certificate_path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 path for user specified SSL server Certificate.</a:t>
                      </a:r>
                      <a:b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(Enter only when using an user specified SSL certificate. Specify an absolute path)</a:t>
                      </a:r>
                      <a:endParaRPr lang="ja-JP" sz="11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private_key_path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 path for user specified SSL Private keys.</a:t>
                      </a:r>
                      <a:b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(enter only when using an user specified SSL private key. Specify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an absolute path)</a:t>
                      </a:r>
                      <a:endParaRPr lang="ja-JP" sz="11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5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3.8</a:t>
            </a:r>
            <a:r>
              <a:rPr kumimoji="1" lang="ja-JP" altLang="en-US" dirty="0"/>
              <a:t>　</a:t>
            </a:r>
            <a:r>
              <a:rPr lang="ja-JP" altLang="en-US" dirty="0"/>
              <a:t>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keys. If you want to use them, please prepare both a server certificate and a private key and input their file paths to "</a:t>
            </a:r>
            <a:r>
              <a:rPr lang="en-US" altLang="ja-JP" dirty="0" err="1"/>
              <a:t>Certificate_path</a:t>
            </a:r>
            <a:r>
              <a:rPr lang="en-US" altLang="ja-JP" dirty="0"/>
              <a:t>" and "</a:t>
            </a:r>
            <a:r>
              <a:rPr lang="en-US" altLang="ja-JP" dirty="0" err="1"/>
              <a:t>private_key_path</a:t>
            </a:r>
            <a:r>
              <a:rPr lang="en-US" altLang="ja-JP" dirty="0"/>
              <a:t>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br>
              <a:rPr lang="en-US" altLang="ja-JP" sz="1800" dirty="0"/>
            </a:br>
            <a:endParaRPr lang="en-US" altLang="ja-JP" sz="1700" dirty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</a:t>
            </a:r>
            <a:r>
              <a:rPr lang="en-US" altLang="ja-JP" dirty="0" err="1"/>
              <a:t>certificate_path</a:t>
            </a:r>
            <a:r>
              <a:rPr lang="en-US" altLang="ja-JP" dirty="0"/>
              <a:t>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command</a:t>
            </a:r>
            <a:br>
              <a:rPr lang="en-US" altLang="ja-JP" sz="1200" dirty="0"/>
            </a:br>
            <a:r>
              <a:rPr lang="en-US" altLang="ja-JP" sz="1200" dirty="0"/>
              <a:t> #cat(Server certificate file)(Intermediate certificate file)-&gt;(Linked server certificate file).</a:t>
            </a:r>
            <a:r>
              <a:rPr lang="en-US" altLang="ja-JP" sz="1100" dirty="0"/>
              <a:t> </a:t>
            </a:r>
            <a:br>
              <a:rPr lang="en-US" altLang="ja-JP" sz="1100" dirty="0"/>
            </a:br>
            <a:r>
              <a:rPr lang="en-US" altLang="ja-JP" sz="1100" dirty="0"/>
              <a:t/>
            </a:r>
            <a:br>
              <a:rPr lang="en-US" altLang="ja-JP" sz="1100" dirty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</a:t>
            </a:r>
            <a:r>
              <a:rPr lang="en-US" altLang="ja-JP" dirty="0" err="1"/>
              <a:t>certificate_path</a:t>
            </a:r>
            <a:r>
              <a:rPr lang="en-US" altLang="ja-JP" dirty="0"/>
              <a:t>" and "</a:t>
            </a:r>
            <a:r>
              <a:rPr lang="en-US" altLang="ja-JP" dirty="0" err="1"/>
              <a:t>private_key_path</a:t>
            </a:r>
            <a:r>
              <a:rPr lang="en-US" altLang="ja-JP" dirty="0"/>
              <a:t>", </a:t>
            </a:r>
            <a:br>
              <a:rPr lang="en-US" altLang="ja-JP" dirty="0"/>
            </a:br>
            <a:r>
              <a:rPr lang="en-US" altLang="ja-JP" dirty="0"/>
              <a:t>The ITA installer will use the value of "</a:t>
            </a:r>
            <a:r>
              <a:rPr lang="en-US" altLang="ja-JP" dirty="0" err="1"/>
              <a:t>ita_domain</a:t>
            </a:r>
            <a:r>
              <a:rPr lang="en-US" altLang="ja-JP" dirty="0"/>
              <a:t>" in the answer file to create and install the self-certificate. 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※The "</a:t>
            </a:r>
            <a:r>
              <a:rPr lang="en-US" altLang="ja-JP" dirty="0" err="1"/>
              <a:t>ita_domain</a:t>
            </a:r>
            <a:r>
              <a:rPr lang="en-US" altLang="ja-JP" dirty="0"/>
              <a:t>" is used as the common name when creating the self-certificate. It is also the file name for the self-certificate and the private key.</a:t>
            </a:r>
          </a:p>
        </p:txBody>
      </p:sp>
    </p:spTree>
    <p:extLst>
      <p:ext uri="{BB962C8B-B14F-4D97-AF65-F5344CB8AC3E}">
        <p14:creationId xmlns:p14="http://schemas.microsoft.com/office/powerpoint/2010/main" val="15205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kumimoji="1" lang="ja-JP" altLang="en-US" dirty="0"/>
              <a:t>　</a:t>
            </a:r>
            <a:r>
              <a:rPr lang="ja-JP" altLang="en-US" dirty="0"/>
              <a:t>環境構築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/certs). However, since they will be removed from that directory when uninstalled, please manage the original server certificate and private key files with care when using user-specified server certificates and private keys. </a:t>
            </a: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/>
              <a:t>When uninstalling, if both "</a:t>
            </a:r>
            <a:r>
              <a:rPr lang="en-US" altLang="ja-JP" dirty="0" err="1"/>
              <a:t>certificate_path</a:t>
            </a:r>
            <a:r>
              <a:rPr lang="en-US" altLang="ja-JP" dirty="0"/>
              <a:t>" and "</a:t>
            </a:r>
            <a:r>
              <a:rPr lang="en-US" altLang="ja-JP" dirty="0" err="1"/>
              <a:t>private_key_path</a:t>
            </a:r>
            <a:r>
              <a:rPr lang="en-US" altLang="ja-JP" dirty="0"/>
              <a:t>" in the answer file (oase_answers.txt) are specified, the specified files will be deleted. If no file is specified, the name specified in “</a:t>
            </a:r>
            <a:r>
              <a:rPr lang="en-US" altLang="ja-JP" dirty="0" err="1"/>
              <a:t>oase_domain</a:t>
            </a:r>
            <a:r>
              <a:rPr lang="en-US" altLang="ja-JP" dirty="0"/>
              <a:t>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 example.(oase_answers.txt)</a:t>
            </a:r>
            <a:r>
              <a:rPr lang="ja-JP" altLang="en-US" dirty="0"/>
              <a:t> </a:t>
            </a:r>
            <a:r>
              <a:rPr lang="en-US" altLang="ja-JP" dirty="0"/>
              <a:t>1/4</a:t>
            </a:r>
          </a:p>
          <a:p>
            <a:pPr lvl="1"/>
            <a:r>
              <a:rPr lang="en-US" altLang="ja-JP" dirty="0"/>
              <a:t>The following shows an example of the answer file(oase_answers.txt):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40"/>
            <a:ext cx="4743450" cy="4552950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 bwMode="auto">
          <a:xfrm>
            <a:off x="3275820" y="4077090"/>
            <a:ext cx="43206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11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8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Answer file (oase_answers.txt) description sample 2/4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43" y="1196690"/>
            <a:ext cx="4873340" cy="5141178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 bwMode="auto">
          <a:xfrm>
            <a:off x="2555720" y="1667307"/>
            <a:ext cx="36005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189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9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 (oase_answers.txt) description sample </a:t>
            </a:r>
            <a:r>
              <a:rPr lang="en-US" altLang="ja-JP" dirty="0" smtClean="0"/>
              <a:t>3/4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23" y="1196690"/>
            <a:ext cx="4435580" cy="5207596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 bwMode="auto">
          <a:xfrm>
            <a:off x="3059790" y="5157240"/>
            <a:ext cx="50407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直線コネクタ 8"/>
          <p:cNvCxnSpPr/>
          <p:nvPr/>
        </p:nvCxnSpPr>
        <p:spPr bwMode="auto">
          <a:xfrm>
            <a:off x="2785453" y="6165380"/>
            <a:ext cx="346347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680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60050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Introduction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About this manual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+mn-ea"/>
              </a:rPr>
              <a:t>System configuration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Requirements(1/2)</a:t>
            </a:r>
          </a:p>
          <a:p>
            <a:r>
              <a:rPr lang="en-US" altLang="ja-JP" sz="1400" dirty="0">
                <a:latin typeface="+mn-ea"/>
              </a:rPr>
              <a:t>    2.2    Requirements(2/2)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>
                <a:latin typeface="+mn-ea"/>
              </a:rPr>
              <a:t>OASE environment 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Online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P</a:t>
            </a:r>
            <a:r>
              <a:rPr lang="en-US" altLang="ja-JP" sz="1400" dirty="0" smtClean="0">
                <a:latin typeface="+mn-ea"/>
              </a:rPr>
              <a:t>reparation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3.3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OASE</a:t>
            </a:r>
            <a:r>
              <a:rPr lang="en-US" altLang="zh-TW" sz="1400" dirty="0">
                <a:latin typeface="+mn-ea"/>
              </a:rPr>
              <a:t> environment 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 smtClean="0">
                <a:latin typeface="+mn-ea"/>
              </a:rPr>
              <a:t>   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3.9 </a:t>
            </a:r>
            <a:r>
              <a:rPr lang="ja-JP" altLang="en-US" sz="1400" dirty="0" smtClean="0">
                <a:latin typeface="+mn-ea"/>
              </a:rPr>
              <a:t>   </a:t>
            </a:r>
            <a:r>
              <a:rPr lang="en-US" altLang="ja-JP" sz="1400" dirty="0" smtClean="0">
                <a:latin typeface="+mn-ea"/>
              </a:rPr>
              <a:t>E</a:t>
            </a:r>
            <a:r>
              <a:rPr lang="en-US" altLang="zh-TW" sz="1400" dirty="0" smtClean="0">
                <a:latin typeface="+mn-ea"/>
              </a:rPr>
              <a:t>nvironment </a:t>
            </a:r>
            <a:r>
              <a:rPr lang="en-US" altLang="zh-TW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3.10 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7/11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3.11</a:t>
            </a:r>
            <a:r>
              <a:rPr lang="ja-JP" altLang="en-US" sz="1400" dirty="0" smtClean="0">
                <a:latin typeface="+mn-ea"/>
              </a:rPr>
              <a:t>  </a:t>
            </a:r>
            <a:r>
              <a:rPr lang="en-US" altLang="ja-JP" sz="1400" dirty="0" smtClean="0">
                <a:latin typeface="+mn-ea"/>
              </a:rPr>
              <a:t>E</a:t>
            </a:r>
            <a:r>
              <a:rPr lang="en-US" altLang="zh-TW" sz="1400" dirty="0" smtClean="0">
                <a:latin typeface="+mn-ea"/>
              </a:rPr>
              <a:t>nvironment </a:t>
            </a:r>
            <a:r>
              <a:rPr lang="en-US" altLang="zh-TW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8</a:t>
            </a:r>
            <a:r>
              <a:rPr lang="en-US" altLang="ja-JP" sz="1400" dirty="0" smtClean="0">
                <a:latin typeface="+mn-ea"/>
              </a:rPr>
              <a:t>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3.12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9</a:t>
            </a:r>
            <a:r>
              <a:rPr lang="en-US" altLang="ja-JP" sz="1400" dirty="0" smtClean="0">
                <a:latin typeface="+mn-ea"/>
              </a:rPr>
              <a:t>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3.13 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10/11)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3.14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en-US" altLang="zh-TW" sz="1400" dirty="0" smtClean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en-US" altLang="ja-JP" sz="1400" dirty="0">
                <a:latin typeface="+mn-ea"/>
              </a:rPr>
              <a:t>)</a:t>
            </a: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76070" y="523360"/>
            <a:ext cx="360050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OASE 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</a:t>
            </a:r>
            <a:r>
              <a:rPr lang="en-US" altLang="ja-JP" sz="1400" dirty="0">
                <a:latin typeface="+mn-ea"/>
              </a:rPr>
              <a:t>peration check 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1/4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</a:t>
            </a:r>
            <a:r>
              <a:rPr lang="en-US" altLang="ja-JP" sz="1400" dirty="0">
                <a:latin typeface="+mn-ea"/>
              </a:rPr>
              <a:t>peration check 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2/4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</a:t>
            </a:r>
            <a:r>
              <a:rPr lang="en-US" altLang="ja-JP" sz="1400" dirty="0">
                <a:latin typeface="+mn-ea"/>
              </a:rPr>
              <a:t>peration check 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3/4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</a:t>
            </a:r>
            <a:r>
              <a:rPr lang="en-US" altLang="ja-JP" sz="1400" dirty="0">
                <a:latin typeface="+mn-ea"/>
              </a:rPr>
              <a:t>peration check 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4/4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3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 (oase_answers.txt) description sample </a:t>
            </a:r>
            <a:r>
              <a:rPr lang="en-US" altLang="ja-JP" dirty="0" smtClean="0"/>
              <a:t>4/4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90" y="1196690"/>
            <a:ext cx="4376458" cy="50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Change directory</a:t>
            </a:r>
            <a:endParaRPr lang="en-US" altLang="ja-JP" dirty="0"/>
          </a:p>
          <a:p>
            <a:pPr lvl="1"/>
            <a:r>
              <a:rPr lang="en-US" altLang="ja-JP" dirty="0" smtClean="0"/>
              <a:t>Move to the directory which contains the settings file and shell for environment construction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500" dirty="0"/>
              <a:t>$ cd </a:t>
            </a:r>
            <a:r>
              <a:rPr lang="en-US" altLang="ja-JP" sz="1500" dirty="0" err="1"/>
              <a:t>oase-</a:t>
            </a:r>
            <a:r>
              <a:rPr lang="en-US" altLang="ja-JP" sz="1500" dirty="0" err="1">
                <a:solidFill>
                  <a:srgbClr val="FF0000"/>
                </a:solidFill>
              </a:rPr>
              <a:t>x.x.x</a:t>
            </a:r>
            <a:r>
              <a:rPr lang="en-US" altLang="ja-JP" sz="1500" dirty="0"/>
              <a:t>/</a:t>
            </a:r>
            <a:r>
              <a:rPr lang="en-US" altLang="ja-JP" sz="1500" dirty="0" err="1"/>
              <a:t>oase_install_package</a:t>
            </a:r>
            <a:r>
              <a:rPr lang="en-US" altLang="ja-JP" sz="1500" dirty="0"/>
              <a:t>/</a:t>
            </a:r>
            <a:r>
              <a:rPr lang="en-US" altLang="ja-JP" sz="1500" dirty="0" err="1"/>
              <a:t>install_scripts</a:t>
            </a:r>
            <a:endParaRPr lang="en-US" altLang="ja-JP" sz="1500" dirty="0"/>
          </a:p>
          <a:p>
            <a:endParaRPr lang="en-US" altLang="ja-JP" dirty="0" smtClean="0"/>
          </a:p>
          <a:p>
            <a:r>
              <a:rPr lang="en-US" altLang="ja-JP" dirty="0" smtClean="0"/>
              <a:t>Execute environment construction tool(online version)</a:t>
            </a:r>
            <a:endParaRPr lang="en-US" altLang="ja-JP" dirty="0"/>
          </a:p>
          <a:p>
            <a:pPr lvl="1"/>
            <a:r>
              <a:rPr lang="en-US" altLang="ja-JP" dirty="0" smtClean="0"/>
              <a:t>Execute environment construction tool with the following command.</a:t>
            </a:r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500" dirty="0" smtClean="0"/>
              <a:t>$ </a:t>
            </a:r>
            <a:r>
              <a:rPr lang="en-US" altLang="ja-JP" sz="1500" dirty="0" err="1" smtClean="0"/>
              <a:t>sh</a:t>
            </a:r>
            <a:r>
              <a:rPr lang="en-US" altLang="ja-JP" sz="1500" dirty="0" smtClean="0"/>
              <a:t> </a:t>
            </a:r>
            <a:r>
              <a:rPr lang="en-US" altLang="ja-JP" sz="1500" kern="100" dirty="0"/>
              <a:t>oase_online_installer.sh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The installation of OASE is completed.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endParaRPr lang="en-US" altLang="ja-JP" sz="1600" kern="100" dirty="0"/>
          </a:p>
          <a:p>
            <a:pPr marL="360000" lvl="2" indent="0">
              <a:buNone/>
            </a:pP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OASE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smtClean="0"/>
              <a:t>Access </a:t>
            </a:r>
            <a:r>
              <a:rPr lang="en-US" altLang="ja-JP" dirty="0" smtClean="0"/>
              <a:t>URL</a:t>
            </a:r>
            <a:endParaRPr lang="en-US" altLang="ja-JP" dirty="0"/>
          </a:p>
          <a:p>
            <a:pPr lvl="1"/>
            <a:r>
              <a:rPr lang="en-US" altLang="ja-JP" dirty="0" smtClean="0"/>
              <a:t>Please access the login screen from the following URL.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 smtClean="0"/>
              <a:t>：</a:t>
            </a:r>
            <a:r>
              <a:rPr lang="en-US" altLang="ja-JP" b="1" dirty="0" smtClean="0">
                <a:solidFill>
                  <a:srgbClr val="FF0000"/>
                </a:solidFill>
              </a:rPr>
              <a:t>https</a:t>
            </a:r>
            <a:r>
              <a:rPr lang="en-US" altLang="ja-JP" b="1" dirty="0">
                <a:solidFill>
                  <a:srgbClr val="FF0000"/>
                </a:solidFill>
              </a:rPr>
              <a:t>://exastro-oase/oase_web/top/login</a:t>
            </a: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※Accessing from both HTTP and HTTPS are available after installation.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Please check from Operation check(3/7) for the method to access from HTTP. </a:t>
            </a:r>
          </a:p>
          <a:p>
            <a:pPr lvl="1"/>
            <a:endParaRPr lang="en-US" altLang="ja-JP" dirty="0" smtClean="0"/>
          </a:p>
          <a:p>
            <a:pPr lvl="0"/>
            <a:r>
              <a:rPr lang="en-US" altLang="ja-JP" dirty="0" smtClean="0"/>
              <a:t>Login</a:t>
            </a:r>
            <a:endParaRPr lang="en-US" altLang="ja-JP" dirty="0"/>
          </a:p>
          <a:p>
            <a:pPr lvl="1"/>
            <a:r>
              <a:rPr lang="en-US" altLang="ja-JP" dirty="0" smtClean="0"/>
              <a:t>Please enter the specific Login ID and default password then click the [Login] button when the login screen of OASE is displayed.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Login ID</a:t>
            </a:r>
            <a:r>
              <a:rPr lang="ja-JP" altLang="ja-JP" dirty="0"/>
              <a:t>　　：</a:t>
            </a:r>
            <a:r>
              <a:rPr lang="ja-JP" altLang="en-US" dirty="0"/>
              <a:t> </a:t>
            </a:r>
            <a:r>
              <a:rPr lang="en-US" altLang="ja-JP" dirty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Default password</a:t>
            </a:r>
            <a:r>
              <a:rPr lang="ja-JP" altLang="ja-JP" dirty="0" smtClean="0"/>
              <a:t>： </a:t>
            </a:r>
            <a:r>
              <a:rPr lang="en-US" altLang="ja-JP" dirty="0" err="1"/>
              <a:t>oaseoaseoase</a:t>
            </a:r>
            <a:endParaRPr lang="en-US" altLang="ja-JP" dirty="0"/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 smtClean="0"/>
              <a:t>The screen will move to [Change password screen] if it is the first login after installation.</a:t>
            </a:r>
            <a:endParaRPr lang="ja-JP" altLang="ja-JP" dirty="0"/>
          </a:p>
          <a:p>
            <a:pPr lvl="1"/>
            <a:r>
              <a:rPr lang="en-US" altLang="ja-JP" dirty="0" smtClean="0"/>
              <a:t>Please change the default password from the change password screen.</a:t>
            </a:r>
            <a:endParaRPr lang="ja-JP" altLang="ja-JP" dirty="0"/>
          </a:p>
          <a:p>
            <a:pPr lvl="1"/>
            <a:endParaRPr lang="ja-JP" altLang="en-US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7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68"/>
          <a:stretch/>
        </p:blipFill>
        <p:spPr>
          <a:xfrm>
            <a:off x="543190" y="846707"/>
            <a:ext cx="8056646" cy="40945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OASE login screen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If OASE is installed properly, the following login screen will be displayed.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436535" y="3356990"/>
            <a:ext cx="983305" cy="28685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3419840" y="335699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643561" y="3633803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539440" y="3441340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Login ID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436535" y="3933782"/>
            <a:ext cx="983306" cy="19875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3419840" y="3933782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589738" y="4127519"/>
            <a:ext cx="1854073" cy="816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74738" y="3933782"/>
            <a:ext cx="2276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Default password</a:t>
            </a:r>
            <a:r>
              <a:rPr lang="ja-JP" altLang="en-US" sz="1000" dirty="0" smtClean="0">
                <a:solidFill>
                  <a:srgbClr val="FF0000"/>
                </a:solidFill>
              </a:rPr>
              <a:t>：</a:t>
            </a:r>
            <a:r>
              <a:rPr lang="en-US" altLang="ja-JP" sz="1000" dirty="0" err="1">
                <a:solidFill>
                  <a:srgbClr val="FF0000"/>
                </a:solidFill>
              </a:rPr>
              <a:t>oaseoaseoase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Check contents according to the display of each menu</a:t>
            </a:r>
            <a:endParaRPr lang="en-US" altLang="ja-JP" dirty="0"/>
          </a:p>
          <a:p>
            <a:pPr lvl="1"/>
            <a:r>
              <a:rPr lang="en-US" altLang="ja-JP" dirty="0" smtClean="0"/>
              <a:t>Please check if the following menu are displayed after login.</a:t>
            </a:r>
            <a:endParaRPr lang="ja-JP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47295"/>
              </p:ext>
            </p:extLst>
          </p:nvPr>
        </p:nvGraphicFramePr>
        <p:xfrm>
          <a:off x="1259540" y="2276841"/>
          <a:ext cx="6624920" cy="253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Function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1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screen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DashBoard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Rule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73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Preparation for accessing with HTTPS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ja-JP" altLang="en-US" dirty="0"/>
          </a:p>
          <a:p>
            <a:pPr lvl="1"/>
            <a:r>
              <a:rPr lang="en-US" altLang="ja-JP" dirty="0"/>
              <a:t>Register the host set in the Answer file's "</a:t>
            </a:r>
            <a:r>
              <a:rPr lang="en-US" altLang="ja-JP" dirty="0" err="1"/>
              <a:t>oase_domain</a:t>
            </a:r>
            <a:r>
              <a:rPr lang="en-US" altLang="ja-JP" dirty="0"/>
              <a:t>" to the environment's DNS Server or the operator device's "hosts</a:t>
            </a:r>
            <a:r>
              <a:rPr lang="en-US" altLang="ja-JP" dirty="0" smtClean="0"/>
              <a:t>".</a:t>
            </a:r>
          </a:p>
          <a:p>
            <a:pPr lvl="1"/>
            <a:r>
              <a:rPr lang="en-US" altLang="ja-JP" dirty="0"/>
              <a:t>Import the certificate to the Operator device (Windows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/>
              <a:t>If you are not using user specified server certificates, the server  </a:t>
            </a:r>
            <a:r>
              <a:rPr lang="en-US" altLang="ja-JP" dirty="0" smtClean="0"/>
              <a:t>certificate </a:t>
            </a:r>
            <a:r>
              <a:rPr lang="en-US" altLang="ja-JP" dirty="0"/>
              <a:t>can be found in the following path in the OASE install package.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　　</a:t>
            </a:r>
            <a:r>
              <a:rPr lang="en-US" altLang="ja-JP" dirty="0"/>
              <a:t>If you are using user certificates, please use the certificate file set in the Answer file's "</a:t>
            </a:r>
            <a:r>
              <a:rPr lang="en-US" altLang="ja-JP" dirty="0" err="1"/>
              <a:t>Certificate_path</a:t>
            </a:r>
            <a:r>
              <a:rPr lang="en-US" altLang="ja-JP" dirty="0"/>
              <a:t>".</a:t>
            </a:r>
            <a:endParaRPr lang="en-US" altLang="ja-JP" sz="1300" dirty="0"/>
          </a:p>
          <a:p>
            <a:pPr lvl="1"/>
            <a:r>
              <a:rPr lang="en-US" altLang="ja-JP" dirty="0" smtClean="0"/>
              <a:t>Import the certificate to your Web browser.</a:t>
            </a:r>
            <a:endParaRPr lang="en-US" altLang="ja-JP" dirty="0" smtClean="0"/>
          </a:p>
          <a:p>
            <a:pPr lvl="1"/>
            <a:endParaRPr lang="ja-JP" altLang="en-US" dirty="0"/>
          </a:p>
          <a:p>
            <a:pPr lvl="0"/>
            <a:r>
              <a:rPr lang="en-US" altLang="ja-JP" dirty="0"/>
              <a:t>Access URL via HTTP</a:t>
            </a:r>
          </a:p>
          <a:p>
            <a:pPr lvl="1"/>
            <a:r>
              <a:rPr lang="en-US" altLang="ja-JP" dirty="0"/>
              <a:t>Please access the login screen via the following URL</a:t>
            </a:r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solidFill>
                  <a:srgbClr val="FF0000"/>
                </a:solidFill>
              </a:rPr>
              <a:t>http://</a:t>
            </a:r>
            <a:r>
              <a:rPr lang="ja-JP" altLang="en-US" dirty="0">
                <a:solidFill>
                  <a:srgbClr val="FF0000"/>
                </a:solidFill>
              </a:rPr>
              <a:t>（</a:t>
            </a:r>
            <a:r>
              <a:rPr lang="en-US" altLang="ja-JP" dirty="0">
                <a:solidFill>
                  <a:srgbClr val="FF0000"/>
                </a:solidFill>
              </a:rPr>
              <a:t>IP address of server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sz="1400" dirty="0"/>
              <a:t>※ </a:t>
            </a:r>
            <a:r>
              <a:rPr lang="en-US" altLang="ja-JP" sz="1400" dirty="0" smtClean="0"/>
              <a:t>You </a:t>
            </a:r>
            <a:r>
              <a:rPr lang="en-US" altLang="ja-JP" sz="1400" dirty="0"/>
              <a:t>can also access through the server's IP Address.</a:t>
            </a:r>
          </a:p>
          <a:p>
            <a:pPr marL="180000" lvl="1" indent="0">
              <a:buNone/>
            </a:pPr>
            <a:r>
              <a:rPr lang="en-US" altLang="ja-JP" dirty="0"/>
              <a:t>The steps after connection is the same as HTTPS.</a:t>
            </a:r>
            <a:endParaRPr lang="ja-JP" altLang="en-US" dirty="0"/>
          </a:p>
          <a:p>
            <a:pPr lvl="1"/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1178"/>
              </p:ext>
            </p:extLst>
          </p:nvPr>
        </p:nvGraphicFramePr>
        <p:xfrm>
          <a:off x="1115033" y="2708900"/>
          <a:ext cx="691296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80">
                  <a:extLst>
                    <a:ext uri="{9D8B030D-6E8A-4147-A177-3AD203B41FA5}">
                      <a16:colId xmlns:a16="http://schemas.microsoft.com/office/drawing/2014/main" val="854185673"/>
                    </a:ext>
                  </a:extLst>
                </a:gridCol>
                <a:gridCol w="4896680">
                  <a:extLst>
                    <a:ext uri="{9D8B030D-6E8A-4147-A177-3AD203B41FA5}">
                      <a16:colId xmlns:a16="http://schemas.microsoft.com/office/drawing/2014/main" val="44267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Directory</a:t>
                      </a:r>
                      <a:endParaRPr kumimoji="1" lang="ja-JP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0133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en-US" altLang="ja-JP" sz="1200" dirty="0" err="1" smtClean="0"/>
                        <a:t>etc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en-US" altLang="ja-JP" sz="1200" dirty="0" err="1" smtClean="0"/>
                        <a:t>pki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en-US" altLang="ja-JP" sz="1200" dirty="0" err="1" smtClean="0"/>
                        <a:t>tls</a:t>
                      </a:r>
                      <a:r>
                        <a:rPr kumimoji="1" lang="en-US" altLang="ja-JP" sz="1200" dirty="0" smtClean="0"/>
                        <a:t>/certs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[Host name set in the Answer file's "</a:t>
                      </a:r>
                      <a:r>
                        <a:rPr kumimoji="1" lang="en-US" altLang="ja-JP" sz="1200" dirty="0" err="1" smtClean="0"/>
                        <a:t>oase_domain</a:t>
                      </a:r>
                      <a:r>
                        <a:rPr kumimoji="1" lang="en-US" altLang="ja-JP" sz="1200" dirty="0" smtClean="0"/>
                        <a:t>"].</a:t>
                      </a:r>
                      <a:r>
                        <a:rPr kumimoji="1" lang="en-US" altLang="ja-JP" sz="1200" dirty="0" err="1" smtClean="0"/>
                        <a:t>crt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28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8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lang="en-US" altLang="ja-JP" dirty="0" smtClean="0"/>
              <a:t>About this manual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manual</a:t>
            </a:r>
            <a:endParaRPr lang="en-US" altLang="ja-JP" dirty="0"/>
          </a:p>
          <a:p>
            <a:pPr lvl="1"/>
            <a:r>
              <a:rPr lang="en-US" altLang="ja-JP" dirty="0" smtClean="0"/>
              <a:t>This manual describes the procedure to construct OASE in all-in-one configuration(described later) with installer using external repository.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 smtClean="0"/>
              <a:t>Environment</a:t>
            </a:r>
            <a:r>
              <a:rPr lang="ja-JP" altLang="en-US" dirty="0" smtClean="0"/>
              <a:t>・</a:t>
            </a:r>
            <a:r>
              <a:rPr lang="en-US" altLang="ja-JP" dirty="0" smtClean="0"/>
              <a:t>Conditions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Environment necessary to use OASE.</a:t>
            </a:r>
          </a:p>
          <a:p>
            <a:pPr lvl="1"/>
            <a:r>
              <a:rPr lang="en-US" altLang="ja-JP" dirty="0"/>
              <a:t>For details regarding the environment needed in order to use OASE, please refer to the “Exastro-</a:t>
            </a:r>
            <a:r>
              <a:rPr lang="en-US" altLang="ja-JP" dirty="0" err="1"/>
              <a:t>OASE_Environment_Construction_manual_Basics</a:t>
            </a:r>
            <a:r>
              <a:rPr lang="en-US" altLang="ja-JP" dirty="0"/>
              <a:t>”</a:t>
            </a:r>
          </a:p>
          <a:p>
            <a:pPr marL="180000" lvl="1" indent="0">
              <a:buNone/>
            </a:pPr>
            <a:r>
              <a:rPr lang="ja-JP" altLang="en-US" dirty="0"/>
              <a:t>　　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5353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environment 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Online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About the installation procedure</a:t>
            </a:r>
            <a:endParaRPr lang="ja-JP" altLang="en-US" dirty="0"/>
          </a:p>
          <a:p>
            <a:pPr lvl="1"/>
            <a:r>
              <a:rPr lang="en-US" altLang="ja-JP" dirty="0" smtClean="0"/>
              <a:t>If the OASE server is in online environment, the system configuration is performed by installing required library from internet and executing OASE installer.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195670" y="2276840"/>
            <a:ext cx="4261332" cy="4137450"/>
            <a:chOff x="0" y="0"/>
            <a:chExt cx="3052859" cy="2569467"/>
          </a:xfrm>
        </p:grpSpPr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2123737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OASE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1218732" y="2314870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Online</a:t>
              </a: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OASE</a:t>
                </a:r>
                <a:r>
                  <a:rPr kumimoji="0" lang="en-US" altLang="ja-JP" sz="1000" kern="100" dirty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ja-JP" sz="1000" kern="10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err="1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RabbitMQ</a:t>
                </a:r>
                <a:r>
                  <a:rPr kumimoji="0" lang="en-US" altLang="ja-JP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 Server</a:t>
                </a:r>
                <a:r>
                  <a:rPr kumimoji="0" lang="ja-JP" altLang="en-US" sz="1050" kern="100" err="1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ja-JP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MySQL Server</a:t>
                </a:r>
                <a:r>
                  <a:rPr kumimoji="0" lang="ja-JP" altLang="en-US" sz="1050" kern="100" err="1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ja-JP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Nginx</a:t>
                </a:r>
                <a:endParaRPr kumimoji="0" lang="ja-JP" altLang="en-US" sz="1050" kern="10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err="1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memcached</a:t>
                </a:r>
                <a:r>
                  <a:rPr kumimoji="0" lang="en-US" altLang="ja-JP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, </a:t>
                </a: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b="0" i="0" u="none" strike="noStrike" kern="1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JAVA</a:t>
                </a:r>
                <a:r>
                  <a:rPr kumimoji="0" lang="en-US" altLang="ja-JP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ja-JP" sz="1050" b="0" i="0" u="none" strike="noStrike" kern="100" cap="none" spc="0" normalizeH="0" baseline="0" noProof="0" err="1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openJDK</a:t>
                </a:r>
                <a:r>
                  <a:rPr kumimoji="0" lang="en-US" altLang="ja-JP" sz="1050" b="0" i="0" u="none" strike="noStrike" kern="1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)</a:t>
                </a:r>
                <a:r>
                  <a:rPr kumimoji="0" lang="ja-JP" altLang="en-US" sz="1050" b="0" i="0" u="none" strike="noStrike" kern="100" cap="none" spc="0" normalizeH="0" baseline="0" noProof="0" err="1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ja-JP" sz="1050" b="0" i="0" u="none" strike="noStrike" kern="100" cap="none" spc="0" normalizeH="0" baseline="0" noProof="0" err="1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Jboss</a:t>
                </a:r>
                <a:r>
                  <a:rPr kumimoji="0" lang="en-US" altLang="ja-JP" sz="1050" b="0" i="0" u="none" strike="noStrike" kern="100" cap="none" spc="0" normalizeH="0" noProof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 EAP</a:t>
                </a:r>
                <a:r>
                  <a:rPr kumimoji="0" lang="ja-JP" altLang="en-US" sz="1050" b="0" i="0" u="none" strike="noStrike" kern="100" cap="none" spc="0" normalizeH="0" noProof="0" err="1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、</a:t>
                </a:r>
                <a:endParaRPr kumimoji="0" lang="en-US" altLang="ja-JP" sz="1050" b="0" i="0" u="none" strike="noStrike" kern="100" cap="none" spc="0" normalizeH="0" baseline="0" noProof="0">
                  <a:ln>
                    <a:noFill/>
                  </a:ln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b="0" i="0" u="none" strike="noStrike" kern="1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Python</a:t>
                </a:r>
                <a:r>
                  <a:rPr kumimoji="0" lang="en-US" altLang="ja-JP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ja-JP" sz="1050" b="0" i="0" u="none" strike="noStrike" kern="100" cap="none" spc="0" normalizeH="0" baseline="0" noProof="0" err="1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uWSGI</a:t>
                </a:r>
                <a:r>
                  <a:rPr kumimoji="0" lang="en-US" altLang="ja-JP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)</a:t>
                </a:r>
                <a:r>
                  <a:rPr kumimoji="0" lang="ja-JP" altLang="en-US" sz="1050" kern="100" err="1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、</a:t>
                </a:r>
                <a:r>
                  <a:rPr kumimoji="0" lang="ja-JP" altLang="en-US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ja-JP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Django</a:t>
                </a:r>
                <a:endParaRPr kumimoji="0" lang="ja-JP" altLang="en-US" sz="1050" b="0" i="0" u="none" strike="noStrike" kern="100" cap="none" spc="0" normalizeH="0" baseline="0" noProof="0">
                  <a:ln>
                    <a:noFill/>
                  </a:ln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b="0" i="0" u="none" strike="noStrike" kern="1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OASE</a:t>
                </a:r>
                <a:endParaRPr kumimoji="0" lang="ja-JP" altLang="en-US" sz="1050" b="0" i="0" u="none" strike="noStrike" kern="100" cap="none" spc="0" normalizeH="0" baseline="0" noProof="0">
                  <a:ln>
                    <a:noFill/>
                  </a:ln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525779"/>
            </a:xfrm>
            <a:prstGeom prst="rightBrace">
              <a:avLst>
                <a:gd name="adj1" fmla="val 8333"/>
                <a:gd name="adj2" fmla="val 50972"/>
              </a:avLst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5012393" y="4379816"/>
            <a:ext cx="914400" cy="1130233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Advance</a:t>
            </a:r>
            <a:r>
              <a:rPr kumimoji="0" lang="en-US" altLang="ja-JP" sz="1050" b="0" i="0" u="none" strike="noStrike" kern="1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 installation</a:t>
            </a:r>
          </a:p>
          <a:p>
            <a:pPr marL="0" marR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kern="100" noProof="0" dirty="0" smtClean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  <a:t>and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384350" y="5249312"/>
            <a:ext cx="2213252" cy="521475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kumimoji="0" lang="en-US" altLang="ja-JP" sz="1050" kern="10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Decision Manager</a:t>
            </a:r>
            <a:r>
              <a:rPr kumimoji="0" lang="ja-JP" altLang="en-US" sz="1050" kern="100" err="1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kumimoji="0" lang="ja-JP" altLang="en-US" sz="1050" kern="10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　</a:t>
            </a:r>
            <a:r>
              <a:rPr kumimoji="0" lang="en-US" altLang="ja-JP" sz="1050" kern="10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Maven</a:t>
            </a:r>
            <a:endParaRPr kumimoji="0" lang="ja-JP" altLang="en-US" sz="1050" kern="100"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OASE Environment Construction tools</a:t>
            </a:r>
            <a:endParaRPr lang="en-US" altLang="ja-JP" dirty="0"/>
          </a:p>
          <a:p>
            <a:pPr lvl="1"/>
            <a:r>
              <a:rPr lang="en-US" altLang="ja-JP" dirty="0" smtClean="0"/>
              <a:t>The tools used to construct OASE Environments are listed below.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98373"/>
              </p:ext>
            </p:extLst>
          </p:nvPr>
        </p:nvGraphicFramePr>
        <p:xfrm>
          <a:off x="197392" y="1772771"/>
          <a:ext cx="8749216" cy="1512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Storage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OASE</a:t>
                      </a:r>
                      <a:r>
                        <a:rPr lang="ja-JP" altLang="en-US" sz="1100" baseline="0" dirty="0" smtClean="0"/>
                        <a:t> </a:t>
                      </a:r>
                      <a:r>
                        <a:rPr lang="en-US" altLang="ja-JP" sz="1100" baseline="0" dirty="0" smtClean="0"/>
                        <a:t>Installer</a:t>
                      </a:r>
                      <a:endParaRPr lang="en-US" altLang="ja-JP" sz="110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oase_installer.sh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 file storage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oase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oase_install_package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57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Answer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File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oase_answers.txt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/(installation file storage)/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oase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oase_install_package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endParaRPr lang="ja-JP" altLang="en-US" sz="90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0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sysDash"/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>
        <a:solidFill>
          <a:sysClr val="window" lastClr="FFFFFF"/>
        </a:solidFill>
        <a:ln w="6350">
          <a:noFill/>
        </a:ln>
        <a:effectLst/>
      </a:spPr>
      <a:bodyPr rot="0" spcFirstLastPara="0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just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0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ea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1763</Words>
  <Application>Microsoft Office PowerPoint</Application>
  <PresentationFormat>画面に合わせる (4:3)</PresentationFormat>
  <Paragraphs>321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41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manual</vt:lpstr>
      <vt:lpstr>2.　System configuration</vt:lpstr>
      <vt:lpstr>2.1　Environment・Conditions</vt:lpstr>
      <vt:lpstr>3.　OASE environment construction procedure</vt:lpstr>
      <vt:lpstr>3.1　Online installation</vt:lpstr>
      <vt:lpstr>3.2　Preparation</vt:lpstr>
      <vt:lpstr>3.4　OASE environment construction flow</vt:lpstr>
      <vt:lpstr>3.5　Environment construction（1/11）</vt:lpstr>
      <vt:lpstr>3.6　Environment construction（2/7）</vt:lpstr>
      <vt:lpstr>3.7　Environment construction（3/7）</vt:lpstr>
      <vt:lpstr>3.7　 Environment construction （4/11）</vt:lpstr>
      <vt:lpstr>3.8　環境構築（5/11）</vt:lpstr>
      <vt:lpstr>3.9　環境構築（6/11）</vt:lpstr>
      <vt:lpstr>3.10　環境構築（7/11）</vt:lpstr>
      <vt:lpstr>3.11　環境構築（8/11）</vt:lpstr>
      <vt:lpstr>3.12　環境構築（9/11）</vt:lpstr>
      <vt:lpstr>3.13　環境構築（10/11）</vt:lpstr>
      <vt:lpstr>3.11　Environment construction（7/7）</vt:lpstr>
      <vt:lpstr>4.　OASE operation check</vt:lpstr>
      <vt:lpstr>4.1　Operation check（1/4）</vt:lpstr>
      <vt:lpstr>4.4　Operation check（2/4）</vt:lpstr>
      <vt:lpstr>4.5　Operation check（3/4）</vt:lpstr>
      <vt:lpstr>4.4　Operation check（4/4）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2021-07-06T07:08:23Z</dcterms:modified>
</cp:coreProperties>
</file>