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D0323-BDEA-4EFB-A701-BDFFA087C15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2CC4-47C9-432D-BE8A-85C1AD69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2CC4-47C9-432D-BE8A-85C1AD69D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2CC4-47C9-432D-BE8A-85C1AD69D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4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159682"/>
          </a:xfrm>
        </p:spPr>
        <p:txBody>
          <a:bodyPr/>
          <a:lstStyle/>
          <a:p>
            <a:r>
              <a:rPr lang="en-US" dirty="0"/>
              <a:t>Security Awareness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698944"/>
            <a:ext cx="8676222" cy="4092256"/>
          </a:xfrm>
        </p:spPr>
        <p:txBody>
          <a:bodyPr/>
          <a:lstStyle/>
          <a:p>
            <a:r>
              <a:rPr lang="en-US" dirty="0"/>
              <a:t>How attacks occur, and how you can help prevent them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27" y="2800913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Bachelors Degree – Information Systems Security</a:t>
            </a:r>
          </a:p>
          <a:p>
            <a:r>
              <a:rPr lang="en-US" dirty="0"/>
              <a:t>Bachelors Degree – Computer Network Management</a:t>
            </a:r>
          </a:p>
          <a:p>
            <a:r>
              <a:rPr lang="en-US" dirty="0"/>
              <a:t>3 Years Experience Teaching IT Security and IT Networking</a:t>
            </a:r>
          </a:p>
          <a:p>
            <a:r>
              <a:rPr lang="en-US" dirty="0"/>
              <a:t>4+ Years Experience Conducting HIPAA Security Assessments</a:t>
            </a:r>
          </a:p>
          <a:p>
            <a:r>
              <a:rPr lang="en-US" dirty="0"/>
              <a:t>15+ Years Experience in IT Industry</a:t>
            </a:r>
          </a:p>
        </p:txBody>
      </p:sp>
      <p:pic>
        <p:nvPicPr>
          <p:cNvPr id="6" name="Picture 5" title="Jacob Kelle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45" y="563909"/>
            <a:ext cx="1895740" cy="1886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04100" y="2460491"/>
            <a:ext cx="16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Jacob Kelley</a:t>
            </a:r>
          </a:p>
        </p:txBody>
      </p:sp>
    </p:spTree>
    <p:extLst>
      <p:ext uri="{BB962C8B-B14F-4D97-AF65-F5344CB8AC3E}">
        <p14:creationId xmlns:p14="http://schemas.microsoft.com/office/powerpoint/2010/main" val="160995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8523"/>
          </a:xfrm>
        </p:spPr>
        <p:txBody>
          <a:bodyPr/>
          <a:lstStyle/>
          <a:p>
            <a:r>
              <a:rPr lang="en-US" dirty="0"/>
              <a:t>General IT Security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42231"/>
            <a:ext cx="9905998" cy="40489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84 Million Samples of New Malware Detected in 2015</a:t>
            </a:r>
          </a:p>
          <a:p>
            <a:pPr lvl="1"/>
            <a:r>
              <a:rPr lang="en-US" dirty="0"/>
              <a:t>9 Million more than 2014</a:t>
            </a:r>
          </a:p>
          <a:p>
            <a:r>
              <a:rPr lang="en-US" dirty="0"/>
              <a:t>Directed Attacks Grew by 40% from 2014 to 2015</a:t>
            </a:r>
          </a:p>
          <a:p>
            <a:pPr lvl="1"/>
            <a:r>
              <a:rPr lang="en-US" dirty="0"/>
              <a:t>From first spam email, it takes only 82 seconds for someone to become a victim</a:t>
            </a:r>
          </a:p>
          <a:p>
            <a:r>
              <a:rPr lang="en-US" dirty="0" err="1"/>
              <a:t>RansomWare</a:t>
            </a:r>
            <a:r>
              <a:rPr lang="en-US" dirty="0"/>
              <a:t> increased 113% from 2014 to 2015</a:t>
            </a:r>
          </a:p>
          <a:p>
            <a:pPr lvl="1"/>
            <a:r>
              <a:rPr lang="en-US" dirty="0"/>
              <a:t>Expected to be largest threat in 2016</a:t>
            </a:r>
          </a:p>
          <a:p>
            <a:pPr lvl="1"/>
            <a:r>
              <a:rPr lang="en-US" dirty="0"/>
              <a:t>Estimated $5 million per year lost to ransomware infections</a:t>
            </a:r>
          </a:p>
          <a:p>
            <a:pPr lvl="1"/>
            <a:r>
              <a:rPr lang="en-US" dirty="0"/>
              <a:t>Detected 4 million samples of ransomware Q2 2015 (1.2 million new)</a:t>
            </a:r>
          </a:p>
          <a:p>
            <a:pPr lvl="2"/>
            <a:r>
              <a:rPr lang="en-US" dirty="0"/>
              <a:t>Compared to 1.5 million total in 2013 (Fewer than 400,000 new)</a:t>
            </a:r>
          </a:p>
          <a:p>
            <a:pPr lvl="1"/>
            <a:r>
              <a:rPr lang="en-US" dirty="0"/>
              <a:t>Ransomware-as-a-service Gaining in Popularity – could further accelerate trend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14" y="294430"/>
            <a:ext cx="3405103" cy="22700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http://news.softpedia.com/news/malware-numbers-were-insanely-high-in-2015-499377.shtml</a:t>
            </a:r>
          </a:p>
          <a:p>
            <a:r>
              <a:rPr lang="en-US" dirty="0">
                <a:effectLst/>
              </a:rPr>
              <a:t>http://money.cnn.com/2015/04/14/technology/security/cyber-attack-hacks-security/</a:t>
            </a:r>
            <a:endParaRPr lang="en-US" dirty="0"/>
          </a:p>
          <a:p>
            <a:r>
              <a:rPr lang="en-US" dirty="0">
                <a:effectLst/>
              </a:rPr>
              <a:t>http://www.securitymagazine.com/articles/86787-ransomware-attacks-to-grow-in-2016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00360"/>
          </a:xfrm>
        </p:spPr>
        <p:txBody>
          <a:bodyPr/>
          <a:lstStyle/>
          <a:p>
            <a:r>
              <a:rPr lang="en-US" dirty="0"/>
              <a:t>Vulnerable Applications, by popularity </a:t>
            </a:r>
            <a:br>
              <a:rPr lang="en-US" dirty="0"/>
            </a:br>
            <a:r>
              <a:rPr lang="en-US" i="1" dirty="0"/>
              <a:t>(Q1, 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83101"/>
            <a:ext cx="9905998" cy="3708099"/>
          </a:xfrm>
        </p:spPr>
        <p:txBody>
          <a:bodyPr/>
          <a:lstStyle/>
          <a:p>
            <a:r>
              <a:rPr lang="en-US" dirty="0"/>
              <a:t>Browser-based infections 			</a:t>
            </a:r>
            <a:r>
              <a:rPr lang="en-US" b="1" dirty="0"/>
              <a:t>64%</a:t>
            </a:r>
          </a:p>
          <a:p>
            <a:pPr lvl="1"/>
            <a:r>
              <a:rPr lang="en-US" dirty="0"/>
              <a:t>Includes Internet Explorer exploits</a:t>
            </a:r>
          </a:p>
          <a:p>
            <a:pPr lvl="1"/>
            <a:r>
              <a:rPr lang="en-US" dirty="0"/>
              <a:t>Includes email links</a:t>
            </a:r>
          </a:p>
          <a:p>
            <a:r>
              <a:rPr lang="en-US" dirty="0"/>
              <a:t>Java-based infections				</a:t>
            </a:r>
            <a:r>
              <a:rPr lang="en-US" b="1" dirty="0"/>
              <a:t>14%</a:t>
            </a:r>
          </a:p>
          <a:p>
            <a:r>
              <a:rPr lang="en-US" dirty="0"/>
              <a:t>Android OS							</a:t>
            </a:r>
            <a:r>
              <a:rPr lang="en-US" b="1" dirty="0"/>
              <a:t>13%</a:t>
            </a:r>
          </a:p>
          <a:p>
            <a:r>
              <a:rPr lang="en-US" dirty="0"/>
              <a:t>Microsoft Office					</a:t>
            </a:r>
            <a:r>
              <a:rPr lang="en-US" b="1" dirty="0"/>
              <a:t>5%		</a:t>
            </a:r>
          </a:p>
          <a:p>
            <a:r>
              <a:rPr lang="en-US" dirty="0"/>
              <a:t>Adobe Flash Player					</a:t>
            </a:r>
            <a:r>
              <a:rPr lang="en-US" b="1" dirty="0"/>
              <a:t>3%</a:t>
            </a:r>
          </a:p>
          <a:p>
            <a:r>
              <a:rPr lang="en-US" dirty="0"/>
              <a:t>Adobe Reader						</a:t>
            </a:r>
            <a:r>
              <a:rPr lang="en-US" b="1" dirty="0"/>
              <a:t>1%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592" y="1739906"/>
            <a:ext cx="3067197" cy="427318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6388487" y="4355574"/>
            <a:ext cx="481548" cy="3841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380370" y="3449670"/>
            <a:ext cx="465315" cy="407602"/>
          </a:xfrm>
          <a:prstGeom prst="downArrow">
            <a:avLst>
              <a:gd name="adj1" fmla="val 50000"/>
              <a:gd name="adj2" fmla="val 52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6388487" y="4796803"/>
            <a:ext cx="481548" cy="3841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388487" y="5238032"/>
            <a:ext cx="465315" cy="407602"/>
          </a:xfrm>
          <a:prstGeom prst="downArrow">
            <a:avLst>
              <a:gd name="adj1" fmla="val 50000"/>
              <a:gd name="adj2" fmla="val 52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364137" y="2190152"/>
            <a:ext cx="481548" cy="3841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6372254" y="3914345"/>
            <a:ext cx="481548" cy="3841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https://securelist.com/analysis/quarterly-malware-reports/69872/it-threat-evolution-in-q1-2015/</a:t>
            </a:r>
          </a:p>
        </p:txBody>
      </p:sp>
    </p:spTree>
    <p:extLst>
      <p:ext uri="{BB962C8B-B14F-4D97-AF65-F5344CB8AC3E}">
        <p14:creationId xmlns:p14="http://schemas.microsoft.com/office/powerpoint/2010/main" val="164227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RansomWare</a:t>
            </a:r>
            <a:r>
              <a:rPr lang="en-US" dirty="0"/>
              <a:t> – Infection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96531"/>
            <a:ext cx="9905998" cy="3863204"/>
          </a:xfrm>
        </p:spPr>
        <p:txBody>
          <a:bodyPr>
            <a:normAutofit/>
          </a:bodyPr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User receives email offering software or system update – when user accepts the malware infection begins</a:t>
            </a:r>
          </a:p>
          <a:p>
            <a:pPr lvl="1"/>
            <a:r>
              <a:rPr lang="en-US" dirty="0"/>
              <a:t>User has to </a:t>
            </a:r>
            <a:r>
              <a:rPr lang="en-US" b="1" u="sng" dirty="0"/>
              <a:t>click on a link </a:t>
            </a:r>
            <a:r>
              <a:rPr lang="en-US" dirty="0"/>
              <a:t>to initiate process</a:t>
            </a:r>
          </a:p>
          <a:p>
            <a:r>
              <a:rPr lang="en-US" dirty="0" err="1"/>
              <a:t>Malvertising</a:t>
            </a:r>
            <a:endParaRPr lang="en-US" dirty="0"/>
          </a:p>
          <a:p>
            <a:pPr lvl="1"/>
            <a:r>
              <a:rPr lang="en-US" dirty="0"/>
              <a:t>Hackers infect global advertisements – when user </a:t>
            </a:r>
            <a:r>
              <a:rPr lang="en-US" b="1" u="sng" dirty="0"/>
              <a:t>clicks on a link </a:t>
            </a:r>
            <a:r>
              <a:rPr lang="en-US" dirty="0"/>
              <a:t>of what appears to be a legitimate advertisement the process is initiated and encryption starts</a:t>
            </a:r>
          </a:p>
          <a:p>
            <a:r>
              <a:rPr lang="en-US" dirty="0"/>
              <a:t>Zero-Day Exploit</a:t>
            </a:r>
          </a:p>
          <a:p>
            <a:pPr lvl="1"/>
            <a:r>
              <a:rPr lang="en-US" dirty="0"/>
              <a:t>User visits website that is infected with an unknown security exploit, triggering the download and installation of malware </a:t>
            </a:r>
            <a:r>
              <a:rPr lang="en-US" b="1" u="sng" dirty="0"/>
              <a:t>without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005" y="132308"/>
            <a:ext cx="2723979" cy="18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 – Malware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48028"/>
            <a:ext cx="9905998" cy="3787455"/>
          </a:xfrm>
        </p:spPr>
        <p:txBody>
          <a:bodyPr>
            <a:normAutofit/>
          </a:bodyPr>
          <a:lstStyle/>
          <a:p>
            <a:r>
              <a:rPr lang="en-US" dirty="0"/>
              <a:t>Once infected, malicious software begins encrypting all files the user has access to</a:t>
            </a:r>
          </a:p>
          <a:p>
            <a:pPr lvl="1"/>
            <a:r>
              <a:rPr lang="en-US" dirty="0"/>
              <a:t>Encryption is the process of randomizing data, only allowing it to be put back when issued a specific key/password that the malware author charges for</a:t>
            </a:r>
          </a:p>
          <a:p>
            <a:r>
              <a:rPr lang="en-US" dirty="0"/>
              <a:t>When finished encrypting, the user is given a message, allowing a set number of days (usually about 3) to follow a process in which the cybercriminal is paid</a:t>
            </a:r>
          </a:p>
          <a:p>
            <a:pPr lvl="1"/>
            <a:r>
              <a:rPr lang="en-US" dirty="0"/>
              <a:t>If the user does not pay the ransom in the allotted time, their data is lost</a:t>
            </a:r>
          </a:p>
          <a:p>
            <a:pPr lvl="2"/>
            <a:r>
              <a:rPr lang="en-US" dirty="0"/>
              <a:t>Of course, if suitable backups are available users are able to restore from that</a:t>
            </a:r>
          </a:p>
          <a:p>
            <a:pPr lvl="3"/>
            <a:r>
              <a:rPr lang="en-US" dirty="0"/>
              <a:t>With new ransomware, backups are detected and destroyed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154" y="4730838"/>
            <a:ext cx="2082846" cy="21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Office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Protected View</a:t>
            </a:r>
          </a:p>
          <a:p>
            <a:pPr lvl="1"/>
            <a:r>
              <a:rPr lang="en-US" dirty="0"/>
              <a:t>Read-only mode for files that have been downloaded from untrusted sources</a:t>
            </a:r>
          </a:p>
          <a:p>
            <a:pPr lvl="1"/>
            <a:r>
              <a:rPr lang="en-US" dirty="0"/>
              <a:t>Built-in protection to prevent viruses from spreading on a network</a:t>
            </a:r>
          </a:p>
          <a:p>
            <a:r>
              <a:rPr lang="en-US" dirty="0"/>
              <a:t>Attachments and/or Macros disabled</a:t>
            </a:r>
          </a:p>
          <a:p>
            <a:pPr lvl="1"/>
            <a:r>
              <a:rPr lang="en-US" dirty="0"/>
              <a:t>Microsoft has implemented security controls to slow down the spread of malicious software, particularly macro-based malware</a:t>
            </a:r>
          </a:p>
          <a:p>
            <a:pPr lvl="1"/>
            <a:r>
              <a:rPr lang="en-US" dirty="0"/>
              <a:t>Just like email attachments and malicious website links, Microsoft Office documents can contain malicious code to download further malware and infect your PC</a:t>
            </a:r>
          </a:p>
          <a:p>
            <a:pPr lvl="2"/>
            <a:r>
              <a:rPr lang="en-US" dirty="0"/>
              <a:t>To mitigate this problem, Microsoft disables these links by default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197" y="5316514"/>
            <a:ext cx="3388057" cy="154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723" y="268583"/>
            <a:ext cx="3219007" cy="17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0817"/>
          </a:xfrm>
        </p:spPr>
        <p:txBody>
          <a:bodyPr/>
          <a:lstStyle/>
          <a:p>
            <a:r>
              <a:rPr lang="en-US" dirty="0"/>
              <a:t>Malware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70535"/>
            <a:ext cx="9905998" cy="48110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 Skeptical, </a:t>
            </a:r>
            <a:r>
              <a:rPr lang="en-US" b="1" u="sng" dirty="0"/>
              <a:t>always</a:t>
            </a:r>
          </a:p>
          <a:p>
            <a:pPr lvl="1"/>
            <a:r>
              <a:rPr lang="en-US" dirty="0"/>
              <a:t>Do not click on any emails or attachments you do not recognize</a:t>
            </a:r>
          </a:p>
          <a:p>
            <a:pPr lvl="1"/>
            <a:r>
              <a:rPr lang="en-US" dirty="0"/>
              <a:t>Avoid suspicious websites altogether, such as ads/links that often appear at the right or bottom of a website</a:t>
            </a:r>
          </a:p>
          <a:p>
            <a:pPr lvl="1"/>
            <a:r>
              <a:rPr lang="en-US" dirty="0"/>
              <a:t>Do not ever accept software updates that are triggered by a website or email</a:t>
            </a:r>
          </a:p>
          <a:p>
            <a:pPr lvl="2"/>
            <a:r>
              <a:rPr lang="en-US" dirty="0"/>
              <a:t>This includes Windows 10, Adobe Flash, and Java</a:t>
            </a:r>
          </a:p>
          <a:p>
            <a:pPr lvl="1"/>
            <a:r>
              <a:rPr lang="en-US" dirty="0"/>
              <a:t>If you are even slightly suspicious of something, do not click any links, and immediately alert your supervisor and/or IT contact</a:t>
            </a:r>
          </a:p>
          <a:p>
            <a:pPr lvl="2"/>
            <a:r>
              <a:rPr lang="en-US" dirty="0"/>
              <a:t>We can easily and safely scan links and let you know if they are safe or not</a:t>
            </a:r>
          </a:p>
          <a:p>
            <a:r>
              <a:rPr lang="en-US" dirty="0"/>
              <a:t>Be vigilant</a:t>
            </a:r>
          </a:p>
          <a:p>
            <a:pPr lvl="1"/>
            <a:r>
              <a:rPr lang="en-US" dirty="0"/>
              <a:t>Due to the rapidly evolving threats, and the asymmetrical nature of offensive security, you can never expect security measures to protect you completely from attacks</a:t>
            </a:r>
          </a:p>
          <a:p>
            <a:pPr lvl="1"/>
            <a:r>
              <a:rPr lang="en-US" dirty="0"/>
              <a:t>Always question things, and educate yourself </a:t>
            </a:r>
            <a:r>
              <a:rPr lang="en-US"/>
              <a:t>about threats</a:t>
            </a:r>
            <a:endParaRPr lang="en-US" dirty="0"/>
          </a:p>
          <a:p>
            <a:r>
              <a:rPr lang="en-US" dirty="0"/>
              <a:t>If you note that your software is out of date, notify IT</a:t>
            </a:r>
          </a:p>
          <a:p>
            <a:pPr lvl="1"/>
            <a:r>
              <a:rPr lang="en-US" dirty="0"/>
              <a:t>Do not attempt to update it yourself</a:t>
            </a:r>
          </a:p>
          <a:p>
            <a:r>
              <a:rPr lang="en-US" dirty="0"/>
              <a:t>Where possible, always save documents to the server</a:t>
            </a:r>
          </a:p>
          <a:p>
            <a:pPr lvl="1"/>
            <a:r>
              <a:rPr lang="en-US" dirty="0"/>
              <a:t>In the worst case scenario, you can recover documents and only lose minimal amounts of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792" y="478696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95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106</TotalTime>
  <Words>773</Words>
  <Application>Microsoft Office PowerPoint</Application>
  <PresentationFormat>Widescreen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Security Awareness </vt:lpstr>
      <vt:lpstr>Who am I?      </vt:lpstr>
      <vt:lpstr>General IT Security Statistics</vt:lpstr>
      <vt:lpstr>Vulnerable Applications, by popularity  (Q1, 2015)</vt:lpstr>
      <vt:lpstr>RansomWare – Infection Vectors</vt:lpstr>
      <vt:lpstr>Ransomware – Malware activity</vt:lpstr>
      <vt:lpstr>Microsoft Office Security </vt:lpstr>
      <vt:lpstr>Malware 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Awareness</dc:title>
  <dc:creator>Jacob Kelley</dc:creator>
  <cp:lastModifiedBy>Kelley, Jacob</cp:lastModifiedBy>
  <cp:revision>30</cp:revision>
  <dcterms:created xsi:type="dcterms:W3CDTF">2016-02-09T02:10:38Z</dcterms:created>
  <dcterms:modified xsi:type="dcterms:W3CDTF">2020-12-13T06:40:03Z</dcterms:modified>
</cp:coreProperties>
</file>