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70" r:id="rId5"/>
    <p:sldId id="286" r:id="rId6"/>
    <p:sldId id="275" r:id="rId7"/>
    <p:sldId id="288" r:id="rId8"/>
    <p:sldId id="289" r:id="rId9"/>
    <p:sldId id="290" r:id="rId10"/>
    <p:sldId id="281" r:id="rId11"/>
    <p:sldId id="282" r:id="rId12"/>
    <p:sldId id="272" r:id="rId13"/>
    <p:sldId id="284" r:id="rId14"/>
    <p:sldId id="285" r:id="rId15"/>
    <p:sldId id="283" r:id="rId16"/>
    <p:sldId id="28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23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v.bugaevskii@corp.mail.ru" TargetMode="External"/><Relationship Id="rId2" Type="http://schemas.openxmlformats.org/officeDocument/2006/relationships/hyperlink" Target="mailto:k.Izmailov@corp.mail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joinchat/BbDUnRY3Qdc6i3YjKpWROA" TargetMode="External"/><Relationship Id="rId4" Type="http://schemas.openxmlformats.org/officeDocument/2006/relationships/hyperlink" Target="https://sphere.mail.ru/blog/view/5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41358" y="4056709"/>
            <a:ext cx="6384589" cy="1788486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анализ </a:t>
            </a:r>
            <a:r>
              <a:rPr lang="ru-RU" dirty="0" smtClean="0"/>
              <a:t>данных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693111" y="6289355"/>
            <a:ext cx="5132836" cy="47662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Измайлов Константин/</a:t>
            </a:r>
            <a:r>
              <a:rPr lang="ru-RU" dirty="0" err="1" smtClean="0"/>
              <a:t>Бугаевский</a:t>
            </a:r>
            <a:r>
              <a:rPr lang="ru-RU" dirty="0" smtClean="0"/>
              <a:t>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Picture 4" descr="Python Ð´Ð»Ñ Ð°Ð½Ð°Ð»Ð¸Ð·Ð° Ð´Ð°Ð½Ð½ÑÑ Ð¾Ð´Ð¸Ð½ Ð¸Ð· ÑÐ°Ð¼ÑÑ ÑÐ°ÑÐ¿ÑÐ¾ÑÑÑÐ°Ð½ÐµÐ½Ð½ÑÑ ÑÐ·ÑÐºÐ¾Ð² Ð¿ÑÐ¾Ð³ÑÐ°Ð¼Ð¼Ð¸ÑÐ¾Ð²Ð°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1" y="2446915"/>
            <a:ext cx="7612023" cy="30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533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Прост в освоении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6" name="Picture 4" descr="ÐÐ»Ñ Ð°Ð½Ð°Ð»Ð¸Ð·Ð° Ð´Ð°Ð½Ð½ÑÑ Ð½ÐµÑ ÑÐ¼ÑÑÐ»Ð° Ð¸Ð·ÑÑÐ°ÑÑ Python ÑÐµÐ»Ð¸Ðº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08" y="2446460"/>
            <a:ext cx="4028172" cy="26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python language for k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0" y="2446460"/>
            <a:ext cx="3579990" cy="26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093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599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Освоение </a:t>
            </a:r>
            <a:r>
              <a:rPr lang="ru-RU" dirty="0"/>
              <a:t>основных принципов программирования.</a:t>
            </a:r>
          </a:p>
          <a:p>
            <a:endParaRPr lang="ru-RU" dirty="0"/>
          </a:p>
        </p:txBody>
      </p:sp>
      <p:pic>
        <p:nvPicPr>
          <p:cNvPr id="4098" name="Picture 2" descr="https://cdn-images-1.medium.com/max/900/0*aT9-nA8YKeHL43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84" y="2033358"/>
            <a:ext cx="2563213" cy="33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python for data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32" y="2018967"/>
            <a:ext cx="2573053" cy="33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stackove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1" y="4775333"/>
            <a:ext cx="6626917" cy="19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54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53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Изучение библиотек, необходимых для анализа данных.</a:t>
            </a:r>
          </a:p>
          <a:p>
            <a:endParaRPr lang="ru-RU" dirty="0"/>
          </a:p>
        </p:txBody>
      </p:sp>
      <p:pic>
        <p:nvPicPr>
          <p:cNvPr id="5122" name="Picture 2" descr="Ð£ Python Ð´Ð»Ñ Ð°Ð½Ð°Ð»Ð¸Ð·Ð° Ð´Ð°Ð½Ð½ÑÑ ÐµÑÑÑ Ð±Ð¸Ð±Ð»Ð¸Ð¾ÑÐµ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1" y="1896182"/>
            <a:ext cx="7223280" cy="43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405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404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</a:t>
            </a:r>
            <a:r>
              <a:rPr lang="ru-RU" dirty="0" smtClean="0"/>
              <a:t>. Закрепление знаний на практике.</a:t>
            </a:r>
            <a:endParaRPr lang="ru-RU" dirty="0"/>
          </a:p>
          <a:p>
            <a:endParaRPr lang="ru-RU" dirty="0"/>
          </a:p>
        </p:txBody>
      </p:sp>
      <p:pic>
        <p:nvPicPr>
          <p:cNvPr id="7170" name="Picture 2" descr="ÐÐ°ÑÑÐ¸Ð½ÐºÐ¸ Ð¿Ð¾ Ð·Ð°Ð¿ÑÐ¾ÑÑ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2" y="2032369"/>
            <a:ext cx="6096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873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44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3. Закрепление знаний на </a:t>
            </a:r>
            <a:r>
              <a:rPr lang="ru-RU" dirty="0" smtClean="0"/>
              <a:t>практике</a:t>
            </a:r>
            <a:r>
              <a:rPr lang="en-US" dirty="0" smtClean="0"/>
              <a:t> (pythonchallenge.com)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842976"/>
            <a:ext cx="8499390" cy="4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92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147" y="1549667"/>
            <a:ext cx="86531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Измайлов Константин </a:t>
            </a:r>
            <a:endParaRPr lang="ru-RU" sz="2400" b="1" dirty="0"/>
          </a:p>
          <a:p>
            <a:pPr algn="ctr"/>
            <a:r>
              <a:rPr lang="en-US" dirty="0" smtClean="0"/>
              <a:t>Mail: </a:t>
            </a:r>
            <a:r>
              <a:rPr lang="en-US" dirty="0" smtClean="0">
                <a:hlinkClick r:id="rId2"/>
              </a:rPr>
              <a:t>k.Izmailov@corp.mail.ru</a:t>
            </a:r>
            <a:endParaRPr lang="en-US" dirty="0" smtClean="0"/>
          </a:p>
          <a:p>
            <a:pPr algn="ctr"/>
            <a:r>
              <a:rPr lang="en-US" dirty="0"/>
              <a:t>Telegram: </a:t>
            </a:r>
            <a:r>
              <a:rPr lang="en-US" dirty="0" smtClean="0"/>
              <a:t>@</a:t>
            </a:r>
            <a:r>
              <a:rPr lang="en-US" dirty="0" err="1" smtClean="0"/>
              <a:t>KonstantinIzmaylov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sz="2400" b="1" dirty="0" err="1" smtClean="0"/>
              <a:t>Бугаевский</a:t>
            </a:r>
            <a:r>
              <a:rPr lang="ru-RU" sz="2400" b="1" dirty="0" smtClean="0"/>
              <a:t> Владимир</a:t>
            </a:r>
            <a:endParaRPr lang="ru-RU" sz="2400" b="1" dirty="0"/>
          </a:p>
          <a:p>
            <a:pPr algn="ctr"/>
            <a:r>
              <a:rPr lang="en-US" dirty="0"/>
              <a:t>Mail: </a:t>
            </a:r>
            <a:r>
              <a:rPr lang="en-US" dirty="0" smtClean="0">
                <a:hlinkClick r:id="rId3"/>
              </a:rPr>
              <a:t>v.bugaevskii@corp.mail.ru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Блог на портале </a:t>
            </a:r>
            <a:r>
              <a:rPr lang="ru-RU" dirty="0" err="1" smtClean="0"/>
              <a:t>Техносферы</a:t>
            </a:r>
            <a:r>
              <a:rPr lang="ru-RU" dirty="0" smtClean="0"/>
              <a:t>: </a:t>
            </a:r>
            <a:r>
              <a:rPr lang="en-US" dirty="0">
                <a:hlinkClick r:id="rId4"/>
              </a:rPr>
              <a:t>https://sphere.mail.ru/blog/view/53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algn="ctr"/>
            <a:r>
              <a:rPr lang="ru-RU" dirty="0" smtClean="0"/>
              <a:t>Чат в Телеграмме</a:t>
            </a:r>
            <a:r>
              <a:rPr lang="ru-RU" dirty="0" smtClean="0"/>
              <a:t>: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t.me/joinchat/BbDUnRY3Qdc6i3YjKpWROA</a:t>
            </a:r>
            <a:endParaRPr lang="ru-RU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843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3" y="510139"/>
            <a:ext cx="2115376" cy="2824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4464" y="510139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Измайлов Константин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24464" y="1014225"/>
            <a:ext cx="2704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Аналитик </a:t>
            </a:r>
            <a:r>
              <a:rPr lang="en-US" sz="1600" dirty="0" smtClean="0"/>
              <a:t>Delivery Club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24463" y="1358021"/>
            <a:ext cx="570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Занимаюсь анализом операционной деятельности, разработкой алгоритмов и построением предиктивных моделей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24462" y="2189018"/>
            <a:ext cx="5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Kaggle</a:t>
            </a:r>
            <a:r>
              <a:rPr lang="en-US" sz="1600" dirty="0" smtClean="0"/>
              <a:t> Master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/>
        </p:blipFill>
        <p:spPr>
          <a:xfrm>
            <a:off x="893891" y="3580269"/>
            <a:ext cx="1872000" cy="2804760"/>
          </a:xfrm>
          <a:prstGeom prst="rect">
            <a:avLst/>
          </a:prstGeom>
          <a:ln>
            <a:noFill/>
          </a:ln>
        </p:spPr>
      </p:pic>
      <p:sp>
        <p:nvSpPr>
          <p:cNvPr id="9" name="TextShape 6"/>
          <p:cNvSpPr txBox="1"/>
          <p:nvPr/>
        </p:nvSpPr>
        <p:spPr>
          <a:xfrm>
            <a:off x="3224462" y="3678784"/>
            <a:ext cx="5112000" cy="217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strike="noStrike" spc="-1" dirty="0" err="1">
                <a:solidFill>
                  <a:srgbClr val="000000"/>
                </a:solidFill>
                <a:latin typeface="HelveticaCyr"/>
              </a:rPr>
              <a:t>Бугаевский</a:t>
            </a:r>
            <a:r>
              <a:rPr lang="ru-RU" sz="1800" b="1" strike="noStrike" spc="-1" dirty="0">
                <a:solidFill>
                  <a:srgbClr val="000000"/>
                </a:solidFill>
                <a:latin typeface="HelveticaCyr"/>
              </a:rPr>
              <a:t> Владимир</a:t>
            </a:r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Программист в </a:t>
            </a:r>
            <a:r>
              <a:rPr lang="ru-RU" sz="1600" b="0" strike="noStrike" spc="-1" dirty="0" err="1" smtClean="0">
                <a:solidFill>
                  <a:srgbClr val="000000"/>
                </a:solidFill>
                <a:latin typeface="HelveticaCyr"/>
              </a:rPr>
              <a:t>Поиске@Mail.Ru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 </a:t>
            </a:r>
            <a:endParaRPr lang="ru-RU" sz="1600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Выпускник </a:t>
            </a: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проекта «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HelveticaCyr"/>
              </a:rPr>
              <a:t>Техносфера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» </a:t>
            </a:r>
            <a:endParaRPr lang="ru-RU" sz="1600" b="0" strike="noStrike" spc="-1" dirty="0">
              <a:latin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Занимаюсь построением ML-решений и их внедрением в различных проектах компании </a:t>
            </a:r>
            <a:r>
              <a:rPr lang="ru-RU" sz="1600" dirty="0" err="1"/>
              <a:t>Mail.Ru</a:t>
            </a:r>
            <a:r>
              <a:rPr lang="ru-RU" sz="1600" dirty="0"/>
              <a:t> </a:t>
            </a:r>
            <a:r>
              <a:rPr lang="ru-RU" sz="1600" dirty="0" err="1"/>
              <a:t>Group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21912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Получить основы программирования на </a:t>
            </a:r>
            <a:r>
              <a:rPr lang="en-US" sz="2000" dirty="0" smtClean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Освоить базовые прикладные инструменты для анализа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Изучить базовые понятия математической статистики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Ð°Ð½Ð°Ð»Ð¸ÑÐ¸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2" y="3247298"/>
            <a:ext cx="3935162" cy="33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336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(</a:t>
            </a:r>
            <a:r>
              <a:rPr lang="ru-RU" sz="2000" i="1" dirty="0" smtClean="0"/>
              <a:t>ДЗ 1 – 10 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Библиотека </a:t>
            </a:r>
            <a:r>
              <a:rPr lang="ru-RU" sz="2000" dirty="0" err="1" smtClean="0"/>
              <a:t>Numpy</a:t>
            </a:r>
            <a:r>
              <a:rPr lang="ru-RU" sz="2000" dirty="0" smtClean="0"/>
              <a:t> </a:t>
            </a:r>
            <a:r>
              <a:rPr lang="ru-RU" sz="2000" dirty="0" smtClean="0"/>
              <a:t>(</a:t>
            </a:r>
            <a:r>
              <a:rPr lang="ru-RU" sz="2000" i="1" dirty="0" smtClean="0"/>
              <a:t>КР 1</a:t>
            </a:r>
            <a:r>
              <a:rPr lang="ru-RU" sz="2000" i="1" dirty="0" smtClean="0"/>
              <a:t> – 10 баллов</a:t>
            </a:r>
            <a:r>
              <a:rPr lang="ru-RU" sz="2000" dirty="0" smtClean="0"/>
              <a:t>)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Библиотека </a:t>
            </a:r>
            <a:r>
              <a:rPr lang="en-US" sz="2000" dirty="0" smtClean="0"/>
              <a:t>Pandas (</a:t>
            </a:r>
            <a:r>
              <a:rPr lang="ru-RU" sz="2000" i="1" dirty="0" smtClean="0"/>
              <a:t>КР  2 – 10 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Визуализация </a:t>
            </a:r>
            <a:r>
              <a:rPr lang="ru-RU" sz="2000" dirty="0" smtClean="0"/>
              <a:t>данных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- 1 (</a:t>
            </a:r>
            <a:r>
              <a:rPr lang="ru-RU" sz="2000" i="1" dirty="0" smtClean="0">
                <a:solidFill>
                  <a:srgbClr val="FF0000"/>
                </a:solidFill>
              </a:rPr>
              <a:t>ДЗ 2 – 20 баллов</a:t>
            </a:r>
            <a:r>
              <a:rPr lang="ru-RU" sz="2000" i="1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- 2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Парсинг</a:t>
            </a:r>
            <a:r>
              <a:rPr lang="ru-RU" sz="2000" dirty="0"/>
              <a:t> данных с помощью </a:t>
            </a:r>
            <a:r>
              <a:rPr lang="ru-RU" sz="2000" dirty="0" err="1"/>
              <a:t>Python</a:t>
            </a:r>
            <a:r>
              <a:rPr lang="ru-RU" sz="2000" dirty="0"/>
              <a:t> </a:t>
            </a:r>
            <a:r>
              <a:rPr lang="ru-RU" sz="2000" i="1" dirty="0"/>
              <a:t>(ДЗ </a:t>
            </a:r>
            <a:r>
              <a:rPr lang="ru-RU" sz="2000" i="1" dirty="0" smtClean="0"/>
              <a:t>3 </a:t>
            </a:r>
            <a:r>
              <a:rPr lang="ru-RU" sz="2000" i="1" dirty="0"/>
              <a:t>– </a:t>
            </a:r>
            <a:r>
              <a:rPr lang="ru-RU" sz="2000" i="1" dirty="0" smtClean="0"/>
              <a:t>10 </a:t>
            </a:r>
            <a:r>
              <a:rPr lang="ru-RU" sz="2000" i="1" dirty="0"/>
              <a:t>баллов</a:t>
            </a:r>
            <a:r>
              <a:rPr lang="ru-RU" sz="2000" i="1" dirty="0" smtClean="0"/>
              <a:t>)</a:t>
            </a:r>
            <a:r>
              <a:rPr lang="ru-RU" sz="2000" dirty="0" smtClean="0"/>
              <a:t>.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статистику – 1 </a:t>
            </a:r>
            <a:r>
              <a:rPr lang="ru-RU" sz="2000" i="1" dirty="0" smtClean="0"/>
              <a:t>(</a:t>
            </a:r>
            <a:r>
              <a:rPr lang="ru-RU" sz="2000" i="1" dirty="0" smtClean="0">
                <a:solidFill>
                  <a:srgbClr val="FF0000"/>
                </a:solidFill>
              </a:rPr>
              <a:t>Мини-проект </a:t>
            </a:r>
            <a:r>
              <a:rPr lang="ru-RU" sz="2000" i="1" dirty="0" smtClean="0">
                <a:solidFill>
                  <a:srgbClr val="FF0000"/>
                </a:solidFill>
              </a:rPr>
              <a:t>– </a:t>
            </a:r>
            <a:r>
              <a:rPr lang="ru-RU" sz="2000" i="1" dirty="0" smtClean="0">
                <a:solidFill>
                  <a:srgbClr val="FF0000"/>
                </a:solidFill>
              </a:rPr>
              <a:t>35 </a:t>
            </a:r>
            <a:r>
              <a:rPr lang="ru-RU" sz="2000" i="1" dirty="0" smtClean="0">
                <a:solidFill>
                  <a:srgbClr val="FF0000"/>
                </a:solidFill>
              </a:rPr>
              <a:t>баллов</a:t>
            </a:r>
            <a:r>
              <a:rPr lang="ru-RU" sz="2000" i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Введение в статистику – </a:t>
            </a:r>
            <a:r>
              <a:rPr lang="ru-RU" sz="2000" dirty="0" smtClean="0"/>
              <a:t>2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Временные </a:t>
            </a:r>
            <a:r>
              <a:rPr lang="ru-RU" sz="2000" dirty="0" smtClean="0"/>
              <a:t>ряды (</a:t>
            </a:r>
            <a:r>
              <a:rPr lang="ru-RU" sz="2000" i="1" dirty="0" smtClean="0"/>
              <a:t>КР 3 – 10 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SQL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Колоквиум</a:t>
            </a:r>
            <a:r>
              <a:rPr lang="ru-RU" sz="2000" dirty="0" smtClean="0"/>
              <a:t> (</a:t>
            </a:r>
            <a:r>
              <a:rPr lang="ru-RU" sz="2000" i="1" dirty="0" smtClean="0"/>
              <a:t>КР 4 – 10 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Пересдача (</a:t>
            </a:r>
            <a:r>
              <a:rPr lang="ru-RU" sz="2000" i="1" dirty="0" smtClean="0"/>
              <a:t>15 баллов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511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оценка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23216" y="2612347"/>
            <a:ext cx="7527727" cy="1439889"/>
          </a:xfrm>
        </p:spPr>
        <p:txBody>
          <a:bodyPr/>
          <a:lstStyle/>
          <a:p>
            <a:pPr algn="ctr"/>
            <a:r>
              <a:rPr lang="ru-RU" b="1" dirty="0" smtClean="0"/>
              <a:t>85 – 100 </a:t>
            </a:r>
            <a:r>
              <a:rPr lang="ru-RU" dirty="0" smtClean="0"/>
              <a:t>баллов – «Отлично»</a:t>
            </a:r>
          </a:p>
          <a:p>
            <a:pPr algn="ctr"/>
            <a:r>
              <a:rPr lang="ru-RU" b="1" dirty="0" smtClean="0"/>
              <a:t>70 – 85 </a:t>
            </a:r>
            <a:r>
              <a:rPr lang="ru-RU" dirty="0" smtClean="0"/>
              <a:t>баллов – «Хорошо»</a:t>
            </a:r>
          </a:p>
          <a:p>
            <a:pPr algn="ctr"/>
            <a:r>
              <a:rPr lang="ru-RU" b="1" dirty="0" smtClean="0"/>
              <a:t>50 – 70 </a:t>
            </a:r>
            <a:r>
              <a:rPr lang="ru-RU" dirty="0" smtClean="0"/>
              <a:t>баллов – «Удовлетворительно»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82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лекционного занятия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[</a:t>
            </a:r>
            <a:r>
              <a:rPr lang="ru-RU" sz="2000" dirty="0" smtClean="0"/>
              <a:t>Разбор домашнего задания</a:t>
            </a:r>
            <a:r>
              <a:rPr lang="en-US" sz="2000" dirty="0" smtClean="0"/>
              <a:t>]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Лекция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[</a:t>
            </a:r>
            <a:r>
              <a:rPr lang="ru-RU" sz="2000" dirty="0" smtClean="0"/>
              <a:t>Самостоятельная работа</a:t>
            </a:r>
            <a:r>
              <a:rPr lang="en-US" sz="2000" dirty="0" smtClean="0"/>
              <a:t>]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jupyter note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06" y="2092586"/>
            <a:ext cx="5055205" cy="35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201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6" y="1530416"/>
            <a:ext cx="8058389" cy="45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81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Специалисты по анализу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7" y="1703672"/>
            <a:ext cx="7804733" cy="43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40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строится работа специалиста по анализу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026" name="Picture 2" descr="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15" y="1444191"/>
            <a:ext cx="5624539" cy="239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st Enjoy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15" y="4015457"/>
            <a:ext cx="5624539" cy="239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603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анализ данных</Template>
  <TotalTime>375</TotalTime>
  <Words>337</Words>
  <Application>Microsoft Office PowerPoint</Application>
  <PresentationFormat>Экран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 PL SungtiL GB</vt:lpstr>
      <vt:lpstr>Arial</vt:lpstr>
      <vt:lpstr>Calibri</vt:lpstr>
      <vt:lpstr>HelveticaCyr</vt:lpstr>
      <vt:lpstr>HelveticaNeueCyr</vt:lpstr>
      <vt:lpstr>PF Isotext Pro</vt:lpstr>
      <vt:lpstr>PT Mono</vt:lpstr>
      <vt:lpstr>Wingdings</vt:lpstr>
      <vt:lpstr>Тема Office</vt:lpstr>
      <vt:lpstr>Введение в анализ данных на Python</vt:lpstr>
      <vt:lpstr>Презентация PowerPoint</vt:lpstr>
      <vt:lpstr>Цели курса</vt:lpstr>
      <vt:lpstr>План курса</vt:lpstr>
      <vt:lpstr>Итоговая оценка</vt:lpstr>
      <vt:lpstr>Структура лекционного занятия</vt:lpstr>
      <vt:lpstr>Data Science</vt:lpstr>
      <vt:lpstr>Специалисты по анализу данных</vt:lpstr>
      <vt:lpstr>Из чего строится работа специалиста по анализу данных</vt:lpstr>
      <vt:lpstr>Почему Python?</vt:lpstr>
      <vt:lpstr>Почему Python?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Izmailov Konstantin</dc:creator>
  <cp:lastModifiedBy>Izmailov Konstantin</cp:lastModifiedBy>
  <cp:revision>44</cp:revision>
  <dcterms:created xsi:type="dcterms:W3CDTF">2018-07-30T20:51:03Z</dcterms:created>
  <dcterms:modified xsi:type="dcterms:W3CDTF">2019-02-22T20:56:47Z</dcterms:modified>
</cp:coreProperties>
</file>