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C5FC9-C740-414B-9745-32106AE1A58D}">
          <p14:sldIdLst>
            <p14:sldId id="256"/>
          </p14:sldIdLst>
        </p14:section>
        <p14:section name="Spring" id="{CF4F7373-5865-3941-815A-D3241F89972B}">
          <p14:sldIdLst>
            <p14:sldId id="257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94"/>
  </p:normalViewPr>
  <p:slideViewPr>
    <p:cSldViewPr snapToGrid="0" snapToObjects="1">
      <p:cViewPr>
        <p:scale>
          <a:sx n="108" d="100"/>
          <a:sy n="108" d="100"/>
        </p:scale>
        <p:origin x="3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AD5CF-1178-4B42-88A4-A1FF6C376100}"/>
              </a:ext>
            </a:extLst>
          </p:cNvPr>
          <p:cNvSpPr/>
          <p:nvPr/>
        </p:nvSpPr>
        <p:spPr>
          <a:xfrm>
            <a:off x="9196435" y="3529236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3F7AD-A2E3-3A4E-AEA2-F626E3D3A718}"/>
              </a:ext>
            </a:extLst>
          </p:cNvPr>
          <p:cNvSpPr/>
          <p:nvPr/>
        </p:nvSpPr>
        <p:spPr>
          <a:xfrm>
            <a:off x="0" y="759102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B6B016-8DDA-6046-8C80-0EBDE3297308}"/>
              </a:ext>
            </a:extLst>
          </p:cNvPr>
          <p:cNvSpPr txBox="1">
            <a:spLocks/>
          </p:cNvSpPr>
          <p:nvPr/>
        </p:nvSpPr>
        <p:spPr>
          <a:xfrm>
            <a:off x="1129283" y="1199286"/>
            <a:ext cx="9974145" cy="2029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456C6-2E90-4748-816F-5CA6C32DDDAB}"/>
              </a:ext>
            </a:extLst>
          </p:cNvPr>
          <p:cNvSpPr/>
          <p:nvPr/>
        </p:nvSpPr>
        <p:spPr>
          <a:xfrm>
            <a:off x="1129283" y="3285826"/>
            <a:ext cx="7834414" cy="330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83C58-35C1-7C45-B0DE-E61AD68B4DD8}"/>
              </a:ext>
            </a:extLst>
          </p:cNvPr>
          <p:cNvSpPr/>
          <p:nvPr/>
        </p:nvSpPr>
        <p:spPr>
          <a:xfrm>
            <a:off x="0" y="-825"/>
            <a:ext cx="12192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F991AC5-CB90-D549-985D-7219EF3D92CD}"/>
              </a:ext>
            </a:extLst>
          </p:cNvPr>
          <p:cNvSpPr txBox="1">
            <a:spLocks/>
          </p:cNvSpPr>
          <p:nvPr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314033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F57F5A8-71AA-684F-8E2D-06085304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ABAFCC-4E9A-3246-9CC8-5E3EA3E1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06663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82750" y="1314450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7300" y="5054600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251450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701A4-4337-2547-AACD-E4E4084ED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BBF528-069F-AC40-83E4-5D9AD10D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4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0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4300" y="468112"/>
            <a:ext cx="8661400" cy="714375"/>
          </a:xfrm>
          <a:prstGeom prst="rect">
            <a:avLst/>
          </a:prstGeo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11300"/>
            <a:ext cx="12192000" cy="53467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4332F-D1E4-6F4C-A70B-B8521DA8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9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5" y="4067503"/>
            <a:ext cx="9315450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02870"/>
            <a:ext cx="10515600" cy="66463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54758D-0255-DB4B-A05C-BF268405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4046" y="900113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5" y="1685926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4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4A478-AD90-C548-BB9E-CCB1F34FA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5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1361152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2340803"/>
            <a:ext cx="459131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2806406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4DDFD-E8D6-7A48-B070-A81595E5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4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215929"/>
            <a:ext cx="12191999" cy="364207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58" y="689134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59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C8B01C-6AA8-5D4A-80FF-2740D734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2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2168729"/>
            <a:ext cx="5067526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4014756"/>
            <a:ext cx="521448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485CD-0473-484D-B0F1-E860C6B8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1126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9832" y="0"/>
            <a:ext cx="4587875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1018" y="2278250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54109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46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637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68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426677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32D66-F01A-4140-8011-DE507DBF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4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500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75" y="4044043"/>
            <a:ext cx="3032811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674482" y="1151476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74483" y="2878747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74483" y="462946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5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0" y="1202062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0" y="2929333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0" y="4680050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3E8D2-AAF1-1549-9940-B7A1F8E4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7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2" y="4164731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2" y="372882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2" y="4164731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1155" y="3708679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1" y="4164731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1" y="3708679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34"/>
          </p:nvPr>
        </p:nvSpPr>
        <p:spPr>
          <a:xfrm>
            <a:off x="1577202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5"/>
          </p:nvPr>
        </p:nvSpPr>
        <p:spPr>
          <a:xfrm>
            <a:off x="529717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903215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357731-600F-4C45-8A18-87619438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F76AF-9B4C-C447-803C-9B9F93B8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0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AA1E9-88EF-6944-B274-04FF10357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3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6DE95-CA0D-3847-9F34-0CF01D4B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391B9-E065-1D43-9C54-66E1E2F3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ABB9654E-0C3B-274B-8D4D-BAC6B26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F03D6-AAB3-474A-BEC5-E4DCAABA7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85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06521-BFE7-F240-B608-7E74DC3E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82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886E5-5675-9D41-A925-DDCBAB72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97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897938" cy="5396818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FBEA9-248C-154F-A0CC-BEC1DA8D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7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daolore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88C1D-B3E1-D942-A53A-8C7D4D61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4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8DA1F-434C-6145-8E7A-F1285E067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93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795B5-95AF-DF45-8573-0EF9E5D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4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CF02D-6C09-2240-9CC7-4A2D2B42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5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791DA-3147-E449-AD52-F82414A4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4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86318-24BB-B641-A17F-A5BE7A07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4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6044" y="1277021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043" y="337435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458" y="205669"/>
            <a:ext cx="7405915" cy="6652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1" y="4953758"/>
            <a:ext cx="2967359" cy="70651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7254965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12062" y="300242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13339" b="17079"/>
          <a:stretch/>
        </p:blipFill>
        <p:spPr>
          <a:xfrm>
            <a:off x="937425" y="0"/>
            <a:ext cx="11254575" cy="68580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-898902" y="-542441"/>
            <a:ext cx="7981627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43444" y="279141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7425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0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696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843"/>
          <a:stretch/>
        </p:blipFill>
        <p:spPr>
          <a:xfrm>
            <a:off x="944879" y="127000"/>
            <a:ext cx="5588000" cy="1009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28254" y="1649356"/>
            <a:ext cx="5919388" cy="13460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055065" y="4223821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4879" y="350715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" b="56493"/>
          <a:stretch/>
        </p:blipFill>
        <p:spPr>
          <a:xfrm>
            <a:off x="944879" y="4924288"/>
            <a:ext cx="5588000" cy="167971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553" y="3990943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53" y="199098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2838" y="891540"/>
            <a:ext cx="4617720" cy="7968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264353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5359" r="-1"/>
          <a:stretch/>
        </p:blipFill>
        <p:spPr>
          <a:xfrm>
            <a:off x="-2743200" y="3082789"/>
            <a:ext cx="9759479" cy="377521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472838" y="1482725"/>
            <a:ext cx="6624240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200" b="1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254965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1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86C67-F53A-5741-A82D-1CB5C0286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202774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65003-E22B-3341-9A21-6E4C9DEF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6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A3B0E0-D23D-414E-819F-D3DE0A931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Spring Boot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A1FE8B-B7FA-6C47-AECB-0AACCB0B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425" y="3139892"/>
            <a:ext cx="6411685" cy="1206026"/>
          </a:xfrm>
        </p:spPr>
        <p:txBody>
          <a:bodyPr/>
          <a:lstStyle/>
          <a:p>
            <a:r>
              <a:rPr lang="en-US" dirty="0"/>
              <a:t>Kenneth Russell</a:t>
            </a:r>
          </a:p>
        </p:txBody>
      </p:sp>
    </p:spTree>
    <p:extLst>
      <p:ext uri="{BB962C8B-B14F-4D97-AF65-F5344CB8AC3E}">
        <p14:creationId xmlns:p14="http://schemas.microsoft.com/office/powerpoint/2010/main" val="32367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238BA-2924-4B42-A56F-4143D62D871D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1CAD0-62E1-D14A-81F0-CF25832089B2}"/>
              </a:ext>
            </a:extLst>
          </p:cNvPr>
          <p:cNvSpPr txBox="1"/>
          <p:nvPr/>
        </p:nvSpPr>
        <p:spPr>
          <a:xfrm>
            <a:off x="7752696" y="1212189"/>
            <a:ext cx="4074350" cy="5126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Sometimes, we need to setup additional configurations in order for our application to integrate with other microservices.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would create a config file to override default beans created by Spring / dependencies. You can define a configuration file with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@Configuration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annotation.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create and override beans by adding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@Bean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annotation on a method in a configuration file.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A4FEB-4FDA-9945-9CED-475DE62B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4" y="1257149"/>
            <a:ext cx="6878605" cy="50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CAC8-312F-584D-BEC5-64470447D735}"/>
              </a:ext>
            </a:extLst>
          </p:cNvPr>
          <p:cNvSpPr txBox="1"/>
          <p:nvPr/>
        </p:nvSpPr>
        <p:spPr>
          <a:xfrm>
            <a:off x="0" y="2186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Inversion of Control (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IoC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2D7B0F-7513-3642-861D-900D608EF9E9}"/>
              </a:ext>
            </a:extLst>
          </p:cNvPr>
          <p:cNvSpPr/>
          <p:nvPr/>
        </p:nvSpPr>
        <p:spPr>
          <a:xfrm>
            <a:off x="1600201" y="2330632"/>
            <a:ext cx="114300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01964-6664-FE40-B809-D345928B1E28}"/>
              </a:ext>
            </a:extLst>
          </p:cNvPr>
          <p:cNvSpPr/>
          <p:nvPr/>
        </p:nvSpPr>
        <p:spPr>
          <a:xfrm>
            <a:off x="1299118" y="3697117"/>
            <a:ext cx="1745165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B740B5-6D51-0A4A-BB78-CD64BF18B200}"/>
              </a:ext>
            </a:extLst>
          </p:cNvPr>
          <p:cNvSpPr/>
          <p:nvPr/>
        </p:nvSpPr>
        <p:spPr>
          <a:xfrm>
            <a:off x="3951397" y="3697117"/>
            <a:ext cx="1849243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922632-67AB-0F48-83EE-AFE7DF7019A8}"/>
              </a:ext>
            </a:extLst>
          </p:cNvPr>
          <p:cNvSpPr/>
          <p:nvPr/>
        </p:nvSpPr>
        <p:spPr>
          <a:xfrm>
            <a:off x="587103" y="4985850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847E58-299D-EB45-9224-07E3022B5B80}"/>
              </a:ext>
            </a:extLst>
          </p:cNvPr>
          <p:cNvSpPr/>
          <p:nvPr/>
        </p:nvSpPr>
        <p:spPr>
          <a:xfrm>
            <a:off x="2332268" y="4985849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0059C-950F-DB45-99D5-0A3E0CD94D52}"/>
              </a:ext>
            </a:extLst>
          </p:cNvPr>
          <p:cNvSpPr txBox="1"/>
          <p:nvPr/>
        </p:nvSpPr>
        <p:spPr>
          <a:xfrm>
            <a:off x="0" y="76873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14A395-3AC2-CD40-8922-9DAD77D1DB11}"/>
              </a:ext>
            </a:extLst>
          </p:cNvPr>
          <p:cNvSpPr/>
          <p:nvPr/>
        </p:nvSpPr>
        <p:spPr>
          <a:xfrm>
            <a:off x="4376610" y="4985848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059845-A4D8-AA49-B447-B0A4A5FD43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171701" y="2976963"/>
            <a:ext cx="0" cy="72015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A9BFB1-2167-6245-B0B6-9C26F651F2C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299118" y="4343448"/>
            <a:ext cx="872583" cy="642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4BB330-BF6D-174A-9A6E-3A728476851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71701" y="4343448"/>
            <a:ext cx="872582" cy="6424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DCA86-FD4B-4645-8AB9-A67D61BFC930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2743201" y="2653798"/>
            <a:ext cx="2132818" cy="10433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580028-8770-4A40-B363-B950127B87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876019" y="4343448"/>
            <a:ext cx="212606" cy="642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E5974-72AF-5549-B7C9-7816A4487B98}"/>
              </a:ext>
            </a:extLst>
          </p:cNvPr>
          <p:cNvSpPr/>
          <p:nvPr/>
        </p:nvSpPr>
        <p:spPr>
          <a:xfrm>
            <a:off x="360947" y="1938817"/>
            <a:ext cx="6051885" cy="406667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D65DC-1650-3E40-A3A9-DBB0C026F5FE}"/>
              </a:ext>
            </a:extLst>
          </p:cNvPr>
          <p:cNvSpPr txBox="1"/>
          <p:nvPr/>
        </p:nvSpPr>
        <p:spPr>
          <a:xfrm>
            <a:off x="360947" y="1565829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8A5D-58DE-DB4F-8C30-D42725241AAC}"/>
              </a:ext>
            </a:extLst>
          </p:cNvPr>
          <p:cNvSpPr txBox="1"/>
          <p:nvPr/>
        </p:nvSpPr>
        <p:spPr>
          <a:xfrm>
            <a:off x="7756703" y="1515787"/>
            <a:ext cx="4074350" cy="50089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Components are responsible for bringing in dependencies.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Commonly used resources cannot be shared since they’re defined by the components.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Implementations cannot be swapped based on the environment.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is difficult; true unit tests are difficult to build because this pattern makes it difficult to mock.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CAC8-312F-584D-BEC5-64470447D735}"/>
              </a:ext>
            </a:extLst>
          </p:cNvPr>
          <p:cNvSpPr txBox="1"/>
          <p:nvPr/>
        </p:nvSpPr>
        <p:spPr>
          <a:xfrm>
            <a:off x="0" y="2186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Inversion of Control (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IoC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2D7B0F-7513-3642-861D-900D608EF9E9}"/>
              </a:ext>
            </a:extLst>
          </p:cNvPr>
          <p:cNvSpPr/>
          <p:nvPr/>
        </p:nvSpPr>
        <p:spPr>
          <a:xfrm>
            <a:off x="727618" y="2517600"/>
            <a:ext cx="114300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01964-6664-FE40-B809-D345928B1E28}"/>
              </a:ext>
            </a:extLst>
          </p:cNvPr>
          <p:cNvSpPr/>
          <p:nvPr/>
        </p:nvSpPr>
        <p:spPr>
          <a:xfrm>
            <a:off x="485274" y="3954739"/>
            <a:ext cx="1745165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B740B5-6D51-0A4A-BB78-CD64BF18B200}"/>
              </a:ext>
            </a:extLst>
          </p:cNvPr>
          <p:cNvSpPr/>
          <p:nvPr/>
        </p:nvSpPr>
        <p:spPr>
          <a:xfrm>
            <a:off x="2315441" y="3967002"/>
            <a:ext cx="1849243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922632-67AB-0F48-83EE-AFE7DF7019A8}"/>
              </a:ext>
            </a:extLst>
          </p:cNvPr>
          <p:cNvSpPr/>
          <p:nvPr/>
        </p:nvSpPr>
        <p:spPr>
          <a:xfrm>
            <a:off x="4288894" y="3967002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847E58-299D-EB45-9224-07E3022B5B80}"/>
              </a:ext>
            </a:extLst>
          </p:cNvPr>
          <p:cNvSpPr/>
          <p:nvPr/>
        </p:nvSpPr>
        <p:spPr>
          <a:xfrm>
            <a:off x="5837418" y="3954738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0059C-950F-DB45-99D5-0A3E0CD94D52}"/>
              </a:ext>
            </a:extLst>
          </p:cNvPr>
          <p:cNvSpPr txBox="1"/>
          <p:nvPr/>
        </p:nvSpPr>
        <p:spPr>
          <a:xfrm>
            <a:off x="0" y="76873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059845-A4D8-AA49-B447-B0A4A5FD43A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357857" y="3163931"/>
            <a:ext cx="2179427" cy="7908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E5974-72AF-5549-B7C9-7816A4487B98}"/>
              </a:ext>
            </a:extLst>
          </p:cNvPr>
          <p:cNvSpPr/>
          <p:nvPr/>
        </p:nvSpPr>
        <p:spPr>
          <a:xfrm>
            <a:off x="360946" y="2102107"/>
            <a:ext cx="7061173" cy="282741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D65DC-1650-3E40-A3A9-DBB0C026F5FE}"/>
              </a:ext>
            </a:extLst>
          </p:cNvPr>
          <p:cNvSpPr txBox="1"/>
          <p:nvPr/>
        </p:nvSpPr>
        <p:spPr>
          <a:xfrm>
            <a:off x="360947" y="1729119"/>
            <a:ext cx="19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Spring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8A5D-58DE-DB4F-8C30-D42725241AAC}"/>
              </a:ext>
            </a:extLst>
          </p:cNvPr>
          <p:cNvSpPr txBox="1"/>
          <p:nvPr/>
        </p:nvSpPr>
        <p:spPr>
          <a:xfrm>
            <a:off x="7752696" y="1630348"/>
            <a:ext cx="4074350" cy="523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Loosely coupled code.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Much easier to test; injected dependencies can be mocked and true unit tests can be made.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Resources / implementations are reusable and can be shared by multiple components.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Implementations can be swapped based on the environment.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63E6C9-7C07-4043-890E-26504D152335}"/>
              </a:ext>
            </a:extLst>
          </p:cNvPr>
          <p:cNvSpPr/>
          <p:nvPr/>
        </p:nvSpPr>
        <p:spPr>
          <a:xfrm>
            <a:off x="3152663" y="2517600"/>
            <a:ext cx="3631264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046856-3A4F-AC4F-AED3-00F59C8EE4C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240063" y="3167587"/>
            <a:ext cx="779392" cy="7994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9FA6DC-D2D9-DF4C-8A5E-8F4076BD8275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4968295" y="3163931"/>
            <a:ext cx="32614" cy="80307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BEB4B6-A7F8-B74D-8786-9F342B000A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0429" y="3157799"/>
            <a:ext cx="539004" cy="79693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538469-FD6C-A849-A58B-DD1AC45A60B5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870618" y="2840766"/>
            <a:ext cx="128204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5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10094-21A7-AE4F-AA41-B76D8A3336E7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Spring Beans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07339-0FF4-514A-9C0D-0D7FA538B023}"/>
              </a:ext>
            </a:extLst>
          </p:cNvPr>
          <p:cNvSpPr txBox="1"/>
          <p:nvPr/>
        </p:nvSpPr>
        <p:spPr>
          <a:xfrm>
            <a:off x="7849751" y="1608581"/>
            <a:ext cx="3928534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bēn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noun</a:t>
            </a:r>
          </a:p>
          <a:p>
            <a:pPr marL="342900" indent="-342900">
              <a:spcBef>
                <a:spcPts val="20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edible seed, typically kidney-shaped, growing in long pods on certain leguminous plants.</a:t>
            </a:r>
          </a:p>
          <a:p>
            <a:pPr marL="342900" indent="-342900">
              <a:spcBef>
                <a:spcPts val="2000"/>
              </a:spcBef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 object that is instantiated, assembled, and otherwise managed by a Spring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container.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8C03EF-350F-EE43-AC9E-50B588B639B4}"/>
              </a:ext>
            </a:extLst>
          </p:cNvPr>
          <p:cNvSpPr/>
          <p:nvPr/>
        </p:nvSpPr>
        <p:spPr>
          <a:xfrm>
            <a:off x="727618" y="2517600"/>
            <a:ext cx="1143000" cy="646331"/>
          </a:xfrm>
          <a:prstGeom prst="roundRect">
            <a:avLst/>
          </a:prstGeom>
          <a:solidFill>
            <a:schemeClr val="bg1">
              <a:lumMod val="25000"/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  <a:alpha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196A0D1-BA14-7844-900B-F7DBB0C51757}"/>
              </a:ext>
            </a:extLst>
          </p:cNvPr>
          <p:cNvSpPr/>
          <p:nvPr/>
        </p:nvSpPr>
        <p:spPr>
          <a:xfrm>
            <a:off x="485274" y="3954739"/>
            <a:ext cx="1745165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787B4D7-E67E-3F4B-B01A-C95355774513}"/>
              </a:ext>
            </a:extLst>
          </p:cNvPr>
          <p:cNvSpPr/>
          <p:nvPr/>
        </p:nvSpPr>
        <p:spPr>
          <a:xfrm>
            <a:off x="2315441" y="3967002"/>
            <a:ext cx="1849243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4DB0D4-E26F-0646-AAAA-F5A84EC282BB}"/>
              </a:ext>
            </a:extLst>
          </p:cNvPr>
          <p:cNvSpPr/>
          <p:nvPr/>
        </p:nvSpPr>
        <p:spPr>
          <a:xfrm>
            <a:off x="4288894" y="3967002"/>
            <a:ext cx="1424030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61FC85-C357-E441-B91A-29489D86A280}"/>
              </a:ext>
            </a:extLst>
          </p:cNvPr>
          <p:cNvSpPr/>
          <p:nvPr/>
        </p:nvSpPr>
        <p:spPr>
          <a:xfrm>
            <a:off x="5837418" y="3954738"/>
            <a:ext cx="1424030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BA7F63-956B-024E-BBDD-9903FB581AE4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357857" y="3163931"/>
            <a:ext cx="2179427" cy="790808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1C2B0-0B84-1C47-A3E5-2980EE78ED1C}"/>
              </a:ext>
            </a:extLst>
          </p:cNvPr>
          <p:cNvSpPr/>
          <p:nvPr/>
        </p:nvSpPr>
        <p:spPr>
          <a:xfrm>
            <a:off x="360946" y="2102107"/>
            <a:ext cx="7061173" cy="282741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B6CBF-3F64-6149-91D4-0F3FCAD4667A}"/>
              </a:ext>
            </a:extLst>
          </p:cNvPr>
          <p:cNvSpPr txBox="1"/>
          <p:nvPr/>
        </p:nvSpPr>
        <p:spPr>
          <a:xfrm>
            <a:off x="360947" y="1729119"/>
            <a:ext cx="19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Spring 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F85916-BD03-A541-927E-E024DCF0D627}"/>
              </a:ext>
            </a:extLst>
          </p:cNvPr>
          <p:cNvSpPr/>
          <p:nvPr/>
        </p:nvSpPr>
        <p:spPr>
          <a:xfrm>
            <a:off x="3152663" y="2517600"/>
            <a:ext cx="3631264" cy="646331"/>
          </a:xfrm>
          <a:prstGeom prst="roundRect">
            <a:avLst/>
          </a:prstGeom>
          <a:solidFill>
            <a:schemeClr val="bg1">
              <a:lumMod val="25000"/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  <a:alpha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18CA21-FF78-B348-95C8-4033A37FA5A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240063" y="3167587"/>
            <a:ext cx="779392" cy="799415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7154C2-6F3A-F049-B03D-116830BE8C89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4968295" y="3163931"/>
            <a:ext cx="32614" cy="803071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785758-06C0-364B-AAD9-1E72540643A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10429" y="3157799"/>
            <a:ext cx="539004" cy="7969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5FAEDC-613E-4449-BD43-8A0F34168CB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1870618" y="2840766"/>
            <a:ext cx="1282045" cy="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E5B87B-DFAE-D943-850E-B387D88A058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064818" y="5054849"/>
            <a:ext cx="826714" cy="91132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C248E3-8E8E-4A4D-9AC1-BF31EE69E457}"/>
              </a:ext>
            </a:extLst>
          </p:cNvPr>
          <p:cNvSpPr txBox="1"/>
          <p:nvPr/>
        </p:nvSpPr>
        <p:spPr>
          <a:xfrm>
            <a:off x="1870618" y="5966172"/>
            <a:ext cx="23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are beans!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9338322-9242-5246-8F18-925611982624}"/>
              </a:ext>
            </a:extLst>
          </p:cNvPr>
          <p:cNvSpPr/>
          <p:nvPr/>
        </p:nvSpPr>
        <p:spPr>
          <a:xfrm>
            <a:off x="186389" y="3497911"/>
            <a:ext cx="7417944" cy="1556938"/>
          </a:xfrm>
          <a:custGeom>
            <a:avLst/>
            <a:gdLst>
              <a:gd name="connsiteX0" fmla="*/ 7394625 w 7417944"/>
              <a:gd name="connsiteY0" fmla="*/ 720953 h 1556938"/>
              <a:gd name="connsiteX1" fmla="*/ 5789109 w 7417944"/>
              <a:gd name="connsiteY1" fmla="*/ 61734 h 1556938"/>
              <a:gd name="connsiteX2" fmla="*/ 1121416 w 7417944"/>
              <a:gd name="connsiteY2" fmla="*/ 114897 h 1556938"/>
              <a:gd name="connsiteX3" fmla="*/ 58160 w 7417944"/>
              <a:gd name="connsiteY3" fmla="*/ 827278 h 1556938"/>
              <a:gd name="connsiteX4" fmla="*/ 813071 w 7417944"/>
              <a:gd name="connsiteY4" fmla="*/ 1369539 h 1556938"/>
              <a:gd name="connsiteX5" fmla="*/ 6288839 w 7417944"/>
              <a:gd name="connsiteY5" fmla="*/ 1518394 h 1556938"/>
              <a:gd name="connsiteX6" fmla="*/ 7394625 w 7417944"/>
              <a:gd name="connsiteY6" fmla="*/ 720953 h 155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7944" h="1556938">
                <a:moveTo>
                  <a:pt x="7394625" y="720953"/>
                </a:moveTo>
                <a:cubicBezTo>
                  <a:pt x="7311337" y="478176"/>
                  <a:pt x="6834644" y="162743"/>
                  <a:pt x="5789109" y="61734"/>
                </a:cubicBezTo>
                <a:cubicBezTo>
                  <a:pt x="4743574" y="-39275"/>
                  <a:pt x="2076574" y="-12694"/>
                  <a:pt x="1121416" y="114897"/>
                </a:cubicBezTo>
                <a:cubicBezTo>
                  <a:pt x="166258" y="242488"/>
                  <a:pt x="109551" y="618171"/>
                  <a:pt x="58160" y="827278"/>
                </a:cubicBezTo>
                <a:cubicBezTo>
                  <a:pt x="6769" y="1036385"/>
                  <a:pt x="-225375" y="1254353"/>
                  <a:pt x="813071" y="1369539"/>
                </a:cubicBezTo>
                <a:cubicBezTo>
                  <a:pt x="1851517" y="1484725"/>
                  <a:pt x="5190141" y="1626492"/>
                  <a:pt x="6288839" y="1518394"/>
                </a:cubicBezTo>
                <a:cubicBezTo>
                  <a:pt x="7387537" y="1410296"/>
                  <a:pt x="7477913" y="963730"/>
                  <a:pt x="7394625" y="720953"/>
                </a:cubicBezTo>
                <a:close/>
              </a:path>
            </a:pathLst>
          </a:cu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779FD-2B5B-7847-B38B-B31912226037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 or Bean?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96E3B3-E691-5E48-B1A7-4F8AC399D342}"/>
              </a:ext>
            </a:extLst>
          </p:cNvPr>
          <p:cNvGrpSpPr/>
          <p:nvPr/>
        </p:nvGrpSpPr>
        <p:grpSpPr>
          <a:xfrm>
            <a:off x="1984923" y="2220039"/>
            <a:ext cx="3303911" cy="3145293"/>
            <a:chOff x="2033910" y="1972616"/>
            <a:chExt cx="3303911" cy="3145293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A99DE0B-8115-3544-AC6A-418D4328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405" y="1972616"/>
              <a:ext cx="2113222" cy="21132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6FF085-9CAA-5C42-BB4B-0FF029A8CDFA}"/>
                </a:ext>
              </a:extLst>
            </p:cNvPr>
            <p:cNvSpPr txBox="1"/>
            <p:nvPr/>
          </p:nvSpPr>
          <p:spPr>
            <a:xfrm>
              <a:off x="2033910" y="4286912"/>
              <a:ext cx="3303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component</a:t>
              </a:r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 the blueprint for a bean.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7776B5-3B5B-3E4D-8BD2-C5FBA369119A}"/>
              </a:ext>
            </a:extLst>
          </p:cNvPr>
          <p:cNvGrpSpPr/>
          <p:nvPr/>
        </p:nvGrpSpPr>
        <p:grpSpPr>
          <a:xfrm>
            <a:off x="6903166" y="2220039"/>
            <a:ext cx="3303911" cy="3145293"/>
            <a:chOff x="6952153" y="1972616"/>
            <a:chExt cx="3303911" cy="314529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18723C6-ACB2-9644-8058-76B6DCBD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1345" y="1972616"/>
              <a:ext cx="2113222" cy="21132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58B8CD-7C9E-B342-874D-C9C94A2A9A34}"/>
                </a:ext>
              </a:extLst>
            </p:cNvPr>
            <p:cNvSpPr txBox="1"/>
            <p:nvPr/>
          </p:nvSpPr>
          <p:spPr>
            <a:xfrm>
              <a:off x="6952153" y="4286912"/>
              <a:ext cx="3303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bean</a:t>
              </a:r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 the building built from the blueprint.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293BE1-4B9F-C341-A8A2-9DE4B7486E63}"/>
              </a:ext>
            </a:extLst>
          </p:cNvPr>
          <p:cNvSpPr txBox="1"/>
          <p:nvPr/>
        </p:nvSpPr>
        <p:spPr>
          <a:xfrm>
            <a:off x="3420872" y="1267042"/>
            <a:ext cx="5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Objective: you need to build a city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 app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919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497E4-4E7E-DA4C-B65E-91537FE18063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B54F10-88C3-3C4E-A792-A0B761EBFD5D}"/>
              </a:ext>
            </a:extLst>
          </p:cNvPr>
          <p:cNvGrpSpPr/>
          <p:nvPr/>
        </p:nvGrpSpPr>
        <p:grpSpPr>
          <a:xfrm>
            <a:off x="1428997" y="1661476"/>
            <a:ext cx="3990457" cy="3446365"/>
            <a:chOff x="807522" y="1423973"/>
            <a:chExt cx="3990457" cy="34463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A7836-E792-D940-8B06-D4C411997830}"/>
                </a:ext>
              </a:extLst>
            </p:cNvPr>
            <p:cNvSpPr txBox="1"/>
            <p:nvPr/>
          </p:nvSpPr>
          <p:spPr>
            <a:xfrm>
              <a:off x="807522" y="1423973"/>
              <a:ext cx="399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Spring Boot does a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component scan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, searching for blueprints (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components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77BCC53-7820-4345-AE5C-0AF7E35FE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2222" y="2629283"/>
              <a:ext cx="2241055" cy="224105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9DB10-989A-C249-8625-9049CF1612C3}"/>
              </a:ext>
            </a:extLst>
          </p:cNvPr>
          <p:cNvGrpSpPr/>
          <p:nvPr/>
        </p:nvGrpSpPr>
        <p:grpSpPr>
          <a:xfrm>
            <a:off x="6174822" y="1661475"/>
            <a:ext cx="4588180" cy="3446365"/>
            <a:chOff x="5553347" y="1423972"/>
            <a:chExt cx="4588180" cy="34463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F7B1B2-F58D-8A4B-AEA5-C02A23A824B4}"/>
                </a:ext>
              </a:extLst>
            </p:cNvPr>
            <p:cNvSpPr txBox="1"/>
            <p:nvPr/>
          </p:nvSpPr>
          <p:spPr>
            <a:xfrm>
              <a:off x="5553347" y="1423972"/>
              <a:ext cx="4588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After Spring Boot collects the blueprints, it creates the infrastructure for the city (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beans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2B8A584-7834-D740-A527-20E79F15A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6909" y="2629281"/>
              <a:ext cx="2241056" cy="224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94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497E4-4E7E-DA4C-B65E-91537FE18063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3AD4AD2-42C6-B34B-9DF4-81AAA197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344" y="2886344"/>
            <a:ext cx="1085311" cy="108531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ABD7152-051C-CF4F-B24D-0379188D9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368" y="2886344"/>
            <a:ext cx="1085311" cy="108531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4634BC-B6D7-A64D-993B-493F76414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6257" y="2886344"/>
            <a:ext cx="1085311" cy="1085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A7836-E792-D940-8B06-D4C411997830}"/>
              </a:ext>
            </a:extLst>
          </p:cNvPr>
          <p:cNvSpPr txBox="1"/>
          <p:nvPr/>
        </p:nvSpPr>
        <p:spPr>
          <a:xfrm>
            <a:off x="0" y="91249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define components by adding an annotation to a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FA6A9-92D1-1349-9BCB-4D5D69185633}"/>
              </a:ext>
            </a:extLst>
          </p:cNvPr>
          <p:cNvSpPr txBox="1"/>
          <p:nvPr/>
        </p:nvSpPr>
        <p:spPr>
          <a:xfrm>
            <a:off x="0" y="1356669"/>
            <a:ext cx="12192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3 basic types of components.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C02D-4B5D-8346-9B9E-1FE7702B6B44}"/>
              </a:ext>
            </a:extLst>
          </p:cNvPr>
          <p:cNvSpPr txBox="1"/>
          <p:nvPr/>
        </p:nvSpPr>
        <p:spPr>
          <a:xfrm>
            <a:off x="1535753" y="4266694"/>
            <a:ext cx="2446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routes requests to ensure the application responds to the request with the right information.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E7A9D90A-FB2D-D74F-BEA2-FD5E32B50D41}"/>
              </a:ext>
            </a:extLst>
          </p:cNvPr>
          <p:cNvSpPr/>
          <p:nvPr/>
        </p:nvSpPr>
        <p:spPr>
          <a:xfrm>
            <a:off x="348221" y="2005665"/>
            <a:ext cx="1187532" cy="585641"/>
          </a:xfrm>
          <a:prstGeom prst="wav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A60F7-0419-F84E-BC6E-DC7C69E48C08}"/>
              </a:ext>
            </a:extLst>
          </p:cNvPr>
          <p:cNvSpPr txBox="1"/>
          <p:nvPr/>
        </p:nvSpPr>
        <p:spPr>
          <a:xfrm>
            <a:off x="4872840" y="4266693"/>
            <a:ext cx="2446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typically where business logic lives. You’ll find things like validations and calculations here.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4AD05-8F35-3242-A330-18277E68DDD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301568" y="3429000"/>
            <a:ext cx="225177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6835D2-B05C-9149-B6D7-B06A6771F60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638655" y="3429000"/>
            <a:ext cx="2102713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0ACFC18B-7600-C740-B5C0-3A98E8E87930}"/>
              </a:ext>
            </a:extLst>
          </p:cNvPr>
          <p:cNvSpPr/>
          <p:nvPr/>
        </p:nvSpPr>
        <p:spPr>
          <a:xfrm>
            <a:off x="10844081" y="3010603"/>
            <a:ext cx="645455" cy="836791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35384-596A-DA44-B564-77CD2FE0FBDB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 flipV="1">
            <a:off x="9826679" y="3428999"/>
            <a:ext cx="1017402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179B39-9880-F446-A9F0-6F75621B0562}"/>
              </a:ext>
            </a:extLst>
          </p:cNvPr>
          <p:cNvSpPr txBox="1"/>
          <p:nvPr/>
        </p:nvSpPr>
        <p:spPr>
          <a:xfrm>
            <a:off x="8060864" y="4266693"/>
            <a:ext cx="2446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middleman between the database and the application. It sends / delivers data to the database.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4F3DF-8852-9245-BD16-1465F3060370}"/>
              </a:ext>
            </a:extLst>
          </p:cNvPr>
          <p:cNvSpPr txBox="1"/>
          <p:nvPr/>
        </p:nvSpPr>
        <p:spPr>
          <a:xfrm>
            <a:off x="-4308" y="609721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 you need a bean to be created and it doesn’t match the use cases above,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just use the @Component annotation.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065794B-4663-0D4A-8A00-3ADB33292AB3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1123672" y="2336415"/>
            <a:ext cx="910899" cy="1274270"/>
          </a:xfrm>
          <a:prstGeom prst="bentConnector4">
            <a:avLst>
              <a:gd name="adj1" fmla="val 100059"/>
              <a:gd name="adj2" fmla="val 73298"/>
            </a:avLst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2D001B-BAB5-634C-B7DA-544519A55A90}"/>
              </a:ext>
            </a:extLst>
          </p:cNvPr>
          <p:cNvSpPr txBox="1"/>
          <p:nvPr/>
        </p:nvSpPr>
        <p:spPr>
          <a:xfrm>
            <a:off x="4868533" y="2270570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A1A8A-2909-1D4C-AFF8-1C052C20E762}"/>
              </a:ext>
            </a:extLst>
          </p:cNvPr>
          <p:cNvSpPr txBox="1"/>
          <p:nvPr/>
        </p:nvSpPr>
        <p:spPr>
          <a:xfrm>
            <a:off x="1535752" y="2270570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957C8-A39F-EF4C-A0E2-5CF6C5561F03}"/>
              </a:ext>
            </a:extLst>
          </p:cNvPr>
          <p:cNvSpPr txBox="1"/>
          <p:nvPr/>
        </p:nvSpPr>
        <p:spPr>
          <a:xfrm>
            <a:off x="8060864" y="2276683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193192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238BA-2924-4B42-A56F-4143D62D871D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D8E8F9-55D5-7D47-8ABA-22BA5861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4" y="1206219"/>
            <a:ext cx="6815271" cy="5111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D1CAD0-62E1-D14A-81F0-CF25832089B2}"/>
              </a:ext>
            </a:extLst>
          </p:cNvPr>
          <p:cNvSpPr txBox="1"/>
          <p:nvPr/>
        </p:nvSpPr>
        <p:spPr>
          <a:xfrm>
            <a:off x="7752696" y="1630348"/>
            <a:ext cx="4074350" cy="4687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and tasks are found in the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may include useful libraries that have objects / methods that can be used in your code.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that have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spring-boot-starter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have a default implementation and don’t require much setup.</a:t>
            </a:r>
          </a:p>
        </p:txBody>
      </p:sp>
    </p:spTree>
    <p:extLst>
      <p:ext uri="{BB962C8B-B14F-4D97-AF65-F5344CB8AC3E}">
        <p14:creationId xmlns:p14="http://schemas.microsoft.com/office/powerpoint/2010/main" val="390396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238BA-2924-4B42-A56F-4143D62D871D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1CAD0-62E1-D14A-81F0-CF25832089B2}"/>
              </a:ext>
            </a:extLst>
          </p:cNvPr>
          <p:cNvSpPr txBox="1"/>
          <p:nvPr/>
        </p:nvSpPr>
        <p:spPr>
          <a:xfrm>
            <a:off x="7752696" y="1630348"/>
            <a:ext cx="4074350" cy="4687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application.yml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developers to customize your application without adding configuration files. 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variables can be added here as well and can be injected into components using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annotation.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1526F-92A3-2E44-8513-E90FBC2D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3" y="1206219"/>
            <a:ext cx="6700963" cy="44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1262"/>
      </p:ext>
    </p:extLst>
  </p:cSld>
  <p:clrMapOvr>
    <a:masterClrMapping/>
  </p:clrMapOvr>
</p:sld>
</file>

<file path=ppt/theme/theme1.xml><?xml version="1.0" encoding="utf-8"?>
<a:theme xmlns:a="http://schemas.openxmlformats.org/drawingml/2006/main" name="Excella">
  <a:themeElements>
    <a:clrScheme name="Custom 30">
      <a:dk1>
        <a:srgbClr val="2F2E35"/>
      </a:dk1>
      <a:lt1>
        <a:srgbClr val="FEFFFF"/>
      </a:lt1>
      <a:dk2>
        <a:srgbClr val="3382AE"/>
      </a:dk2>
      <a:lt2>
        <a:srgbClr val="D63B3B"/>
      </a:lt2>
      <a:accent1>
        <a:srgbClr val="91CFD4"/>
      </a:accent1>
      <a:accent2>
        <a:srgbClr val="2C266D"/>
      </a:accent2>
      <a:accent3>
        <a:srgbClr val="D73C3C"/>
      </a:accent3>
      <a:accent4>
        <a:srgbClr val="F1CE18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" id="{D4E58E38-3A4E-B145-80EA-47F66BB6C691}" vid="{10BDAAAF-9D18-8142-9F50-D10F1C3605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201</TotalTime>
  <Words>511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Regular</vt:lpstr>
      <vt:lpstr>Calibri</vt:lpstr>
      <vt:lpstr>Calibri Light</vt:lpstr>
      <vt:lpstr>Excella</vt:lpstr>
      <vt:lpstr>Spring Boot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&amp; Spring Reactor</dc:title>
  <dc:creator>Kenneth Russell</dc:creator>
  <cp:lastModifiedBy>Kenneth Russell</cp:lastModifiedBy>
  <cp:revision>41</cp:revision>
  <dcterms:created xsi:type="dcterms:W3CDTF">2019-09-16T14:45:15Z</dcterms:created>
  <dcterms:modified xsi:type="dcterms:W3CDTF">2019-09-16T18:06:41Z</dcterms:modified>
</cp:coreProperties>
</file>