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32"/>
  </p:notesMasterIdLst>
  <p:handoutMasterIdLst>
    <p:handoutMasterId r:id="rId33"/>
  </p:handoutMasterIdLst>
  <p:sldIdLst>
    <p:sldId id="256" r:id="rId4"/>
    <p:sldId id="322" r:id="rId5"/>
    <p:sldId id="326" r:id="rId6"/>
    <p:sldId id="312" r:id="rId7"/>
    <p:sldId id="265" r:id="rId8"/>
    <p:sldId id="267" r:id="rId9"/>
    <p:sldId id="271" r:id="rId10"/>
    <p:sldId id="281" r:id="rId11"/>
    <p:sldId id="313" r:id="rId12"/>
    <p:sldId id="339" r:id="rId13"/>
    <p:sldId id="293" r:id="rId14"/>
    <p:sldId id="311" r:id="rId15"/>
    <p:sldId id="296" r:id="rId16"/>
    <p:sldId id="325" r:id="rId17"/>
    <p:sldId id="299" r:id="rId18"/>
    <p:sldId id="329" r:id="rId19"/>
    <p:sldId id="330" r:id="rId20"/>
    <p:sldId id="331" r:id="rId21"/>
    <p:sldId id="303" r:id="rId22"/>
    <p:sldId id="288" r:id="rId23"/>
    <p:sldId id="342" r:id="rId24"/>
    <p:sldId id="305" r:id="rId25"/>
    <p:sldId id="340" r:id="rId26"/>
    <p:sldId id="341" r:id="rId27"/>
    <p:sldId id="308" r:id="rId28"/>
    <p:sldId id="337" r:id="rId29"/>
    <p:sldId id="336" r:id="rId30"/>
    <p:sldId id="328" r:id="rId31"/>
  </p:sldIdLst>
  <p:sldSz cx="9144000" cy="6858000" type="screen4x3"/>
  <p:notesSz cx="6858000" cy="1885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6" autoAdjust="0"/>
    <p:restoredTop sz="68464" autoAdjust="0"/>
  </p:normalViewPr>
  <p:slideViewPr>
    <p:cSldViewPr snapToGrid="0" snapToObjects="1" showGuides="1">
      <p:cViewPr varScale="1">
        <p:scale>
          <a:sx n="91" d="100"/>
          <a:sy n="91" d="100"/>
        </p:scale>
        <p:origin x="307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6" d="100"/>
          <a:sy n="116" d="100"/>
        </p:scale>
        <p:origin x="30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E0AD-6CE3-154F-A2AD-E818703A9B4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F7DC0-61B2-5C4B-AD33-569EEEBB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8DA6C-6FD4-4148-B8A2-4742DA7EED8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C7E6-4584-054C-AEAD-6AF719C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6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6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6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Notes here:</a:t>
            </a:r>
          </a:p>
          <a:p>
            <a:endParaRPr lang="sv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6C1503-978F-2F4F-87C7-7B8355F0948E}"/>
              </a:ext>
            </a:extLst>
          </p:cNvPr>
          <p:cNvSpPr/>
          <p:nvPr userDrawn="1"/>
        </p:nvSpPr>
        <p:spPr>
          <a:xfrm>
            <a:off x="6516007" y="2905959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E4CB-35F0-534D-AB2C-23E4236C9FEC}"/>
              </a:ext>
            </a:extLst>
          </p:cNvPr>
          <p:cNvSpPr/>
          <p:nvPr userDrawn="1"/>
        </p:nvSpPr>
        <p:spPr>
          <a:xfrm>
            <a:off x="0" y="759103"/>
            <a:ext cx="9144000" cy="1769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F9D256-451A-F64C-A116-1B160A8B05A3}"/>
              </a:ext>
            </a:extLst>
          </p:cNvPr>
          <p:cNvSpPr txBox="1">
            <a:spLocks/>
          </p:cNvSpPr>
          <p:nvPr userDrawn="1"/>
        </p:nvSpPr>
        <p:spPr>
          <a:xfrm>
            <a:off x="700659" y="1199286"/>
            <a:ext cx="8043292" cy="1472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4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4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4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4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4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A4D02-03B5-BC4F-8AF7-3C5DA4A93375}"/>
              </a:ext>
            </a:extLst>
          </p:cNvPr>
          <p:cNvSpPr/>
          <p:nvPr userDrawn="1"/>
        </p:nvSpPr>
        <p:spPr>
          <a:xfrm>
            <a:off x="700659" y="2763084"/>
            <a:ext cx="5757292" cy="390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49419-9215-1847-9EC1-901758766519}"/>
              </a:ext>
            </a:extLst>
          </p:cNvPr>
          <p:cNvSpPr/>
          <p:nvPr userDrawn="1"/>
        </p:nvSpPr>
        <p:spPr>
          <a:xfrm>
            <a:off x="0" y="-825"/>
            <a:ext cx="9144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3BAB212-4178-B241-944C-469C52372D9E}"/>
              </a:ext>
            </a:extLst>
          </p:cNvPr>
          <p:cNvSpPr txBox="1">
            <a:spLocks/>
          </p:cNvSpPr>
          <p:nvPr userDrawn="1"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8149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D55C4-68C1-914F-B726-80818FF90E4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F05A079-89F2-B146-9B58-5741CCDC0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35446"/>
            <a:ext cx="9144000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6BE5AD8-2144-5041-B509-598E1B3F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23061"/>
            <a:ext cx="91440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CDA8A-A7C5-844A-B42F-52EE3E6BFD09}"/>
              </a:ext>
            </a:extLst>
          </p:cNvPr>
          <p:cNvCxnSpPr/>
          <p:nvPr userDrawn="1"/>
        </p:nvCxnSpPr>
        <p:spPr>
          <a:xfrm>
            <a:off x="4160521" y="3795352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AE81A4-6DF5-6C41-BDDB-0D171E297E63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AAA43A-C138-EF45-9E57-890C3FFBB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FBE30E5E-E59C-C846-920E-28B24FBE37A4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4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0094B3-6C59-2247-BF68-07EBFCD22FB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F97A67E-3807-6845-8E52-45000EC5B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35446"/>
            <a:ext cx="9144000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7E4EB1F-1D9E-CE43-B4F9-D54AABC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23061"/>
            <a:ext cx="91440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A513B2-237E-8344-B829-FC0C082EA374}"/>
              </a:ext>
            </a:extLst>
          </p:cNvPr>
          <p:cNvCxnSpPr/>
          <p:nvPr userDrawn="1"/>
        </p:nvCxnSpPr>
        <p:spPr>
          <a:xfrm>
            <a:off x="4160521" y="3795352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FFB55-9AE8-0C4C-B2AF-BF90598C6F3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037796-B818-3A4E-8E04-96B063E2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4AEA80B4-AEFE-3348-93ED-18ED0AF114E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8518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CE7837-D2D5-EA43-8F71-D14E9BF68BA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E2D3BA-A38C-4341-98D9-776947C9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59777"/>
            <a:ext cx="9144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D22A20-C350-C843-B033-09BAA80D6B64}"/>
              </a:ext>
            </a:extLst>
          </p:cNvPr>
          <p:cNvSpPr/>
          <p:nvPr userDrawn="1"/>
        </p:nvSpPr>
        <p:spPr>
          <a:xfrm>
            <a:off x="1193008" y="1067562"/>
            <a:ext cx="6757987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BBF21-6B5B-F345-850C-D2FDE44BDED8}"/>
              </a:ext>
            </a:extLst>
          </p:cNvPr>
          <p:cNvSpPr/>
          <p:nvPr userDrawn="1"/>
        </p:nvSpPr>
        <p:spPr>
          <a:xfrm>
            <a:off x="2334754" y="4807712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DC4F88-4616-D54F-A5B5-657BC8961F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4754" y="5004562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33D714-F225-404D-8FEC-B6AE39AE1F90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24F9DF-4303-4B4F-8E09-604D200C5A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79D6E446-5F1A-5E47-ACFD-4E42955806F6}"/>
              </a:ext>
            </a:extLst>
          </p:cNvPr>
          <p:cNvSpPr txBox="1">
            <a:spLocks/>
          </p:cNvSpPr>
          <p:nvPr userDrawn="1"/>
        </p:nvSpPr>
        <p:spPr>
          <a:xfrm>
            <a:off x="5957412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31477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3212F-487D-CA4F-9394-939E59694F4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84DB1-45D0-2340-A0F4-2ECB53177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BF01543-2151-DC43-9121-7DA0CB405074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66606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69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F776008-01C1-A44D-A640-E13B7DFBD2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00200"/>
            <a:ext cx="9144000" cy="48340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CF4297-8176-3D45-83F8-60C6F912C6D2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6CA7AC-2914-9C48-AD0F-FFA5D6FC7A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9F0C935-AEC5-C34F-83C2-FB73C6C9731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9" name="Title 12">
            <a:extLst>
              <a:ext uri="{FF2B5EF4-FFF2-40B4-BE49-F238E27FC236}">
                <a16:creationId xmlns:a16="http://schemas.microsoft.com/office/drawing/2014/main" id="{A672E54C-984D-3D40-BD39-828D29E7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617046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B633790-DF85-6E47-8608-26E380AEB0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272891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AEB4A2-FA88-D146-9AAC-44950D7CE4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8664" y="3716830"/>
            <a:ext cx="7300912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83CDC8-5DBB-0A46-B3C3-FB3E6D6B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3239195"/>
            <a:ext cx="6215063" cy="400585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5241-3585-7B42-B95A-1842098EF6A6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3D578D-3D91-9F42-A692-E3CA73CC4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BB033F99-3245-024F-ADA7-D3582A11D2E1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56260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75C80F-AC52-D04E-9BE6-D075DDF49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797" b="19774"/>
          <a:stretch/>
        </p:blipFill>
        <p:spPr>
          <a:xfrm rot="5400000">
            <a:off x="-1362994" y="1850233"/>
            <a:ext cx="6854616" cy="3157538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F879E4-9EE5-A84E-B59D-AD1A3371E00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43413" y="1512095"/>
            <a:ext cx="4057650" cy="38338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7F297B-3213-D443-85D4-F28CD9CC98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2350296"/>
            <a:ext cx="3300183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2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A2E5D-FE9D-B741-9D32-5A2BA524FA9E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509D59-D04C-0844-8FCD-BB64BF2F50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B2AFD524-9751-E34E-A0DA-7E72FE8686F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27152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7EDB7DE-9C3C-AE40-8583-4A4B3D74B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3476" y="0"/>
            <a:ext cx="4200525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B6CCA2-8EEF-2847-8E70-519369967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388" y="1333720"/>
            <a:ext cx="3430588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A44DBC5-2604-6044-B6B0-89600F445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1388" y="2313371"/>
            <a:ext cx="3430588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F66882E0-367F-D94E-B8D8-7852C3ACE1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41389" y="2778974"/>
            <a:ext cx="3430587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F9CD0E-CB4E-174D-8541-A26492AA1B24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5FAA32-FC97-2545-9002-56E399D67C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FCB8FF8F-4B5B-614D-96D3-7D2544CE74C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41595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2DADC304-8F80-E249-95CC-7F11D4996F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215931"/>
            <a:ext cx="9144000" cy="321833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9F0B73-0DA6-B344-99CC-BB872D90A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883" y="689136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F6BA97C-BC3D-4B4E-8CD3-1CD949D38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884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946F7-7BB2-514F-93D7-523CF519184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F3F35-35EF-5141-82CE-924FEAC105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172D349-222B-874E-A41D-6199271A031C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4831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7D5E50-0590-2F46-A9CE-156B8D6B587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169F8-17AA-6A44-AE17-A7C55787D021}"/>
              </a:ext>
            </a:extLst>
          </p:cNvPr>
          <p:cNvSpPr txBox="1"/>
          <p:nvPr userDrawn="1"/>
        </p:nvSpPr>
        <p:spPr>
          <a:xfrm>
            <a:off x="0" y="42967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45AC6-DAD9-814B-A3FE-E082BB415E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44" y="1531100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5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B8F97214-0DD4-5541-8987-3A77244C5A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630" y="0"/>
            <a:ext cx="4441371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C5488D-6529-D74C-870A-F3E6FE023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19" y="1876699"/>
            <a:ext cx="3761242" cy="1671636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0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F316592-1CED-7E46-A993-4E39B3F75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019" y="3548335"/>
            <a:ext cx="3101975" cy="52943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12AC8-B9CC-3642-8E0F-2C7BE60FE77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00ED2B-D6AE-434E-8112-E725E7BA3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D57460AC-DEE6-4243-8ECC-68BD0FD7D04C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81513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1244FB-BD21-F745-8C81-A9C2C72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7127" y="969560"/>
            <a:ext cx="3172412" cy="88781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8820CA-E001-0C41-9BBD-39142380C6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831" y="0"/>
            <a:ext cx="4195260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81C10BE-EF76-9B49-88F5-6602CE59D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7019" y="1901901"/>
            <a:ext cx="3658295" cy="277174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AC45D-195D-BC4D-A824-CFDA8C1041A8}"/>
              </a:ext>
            </a:extLst>
          </p:cNvPr>
          <p:cNvSpPr/>
          <p:nvPr userDrawn="1"/>
        </p:nvSpPr>
        <p:spPr>
          <a:xfrm>
            <a:off x="8601058" y="0"/>
            <a:ext cx="552773" cy="6434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E3D98-6EE4-FF4F-8997-11472758FC7E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3C4EDB-C91F-6142-BBD7-14EF0DD73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D408E4A4-AE46-4C42-9FE1-57AA4B16706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140548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AA87DE-1444-E54F-A512-B17CE9AC9A06}"/>
              </a:ext>
            </a:extLst>
          </p:cNvPr>
          <p:cNvSpPr/>
          <p:nvPr userDrawn="1"/>
        </p:nvSpPr>
        <p:spPr>
          <a:xfrm>
            <a:off x="0" y="1663700"/>
            <a:ext cx="9144000" cy="41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9B2CBD53-E65E-9E44-9C91-0D6A9FFA7C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20" y="2372479"/>
            <a:ext cx="7587193" cy="24995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F7422BFC-EA5A-2446-9DD4-4C9A5A92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617046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33E32-D79E-204A-A1DA-A47E4E03A112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1D6EBE-5330-7A47-82FD-F843F8F0C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BB739761-6AB1-6F4A-9184-F9A9BC1376D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248344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0694DD6-AC39-0E47-887B-6E386F6BCB12}"/>
              </a:ext>
            </a:extLst>
          </p:cNvPr>
          <p:cNvSpPr/>
          <p:nvPr userDrawn="1"/>
        </p:nvSpPr>
        <p:spPr>
          <a:xfrm>
            <a:off x="1" y="0"/>
            <a:ext cx="42005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01AFC1-C8CB-FC48-8B9F-284DD1F65E7E}"/>
              </a:ext>
            </a:extLst>
          </p:cNvPr>
          <p:cNvCxnSpPr/>
          <p:nvPr userDrawn="1"/>
        </p:nvCxnSpPr>
        <p:spPr>
          <a:xfrm>
            <a:off x="955243" y="3351440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7E287AB-CC8E-234B-9811-746153617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4018" y="3792312"/>
            <a:ext cx="2659649" cy="16940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buNone/>
              <a:defRPr lang="en-US" sz="24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7E5BFEC-38E1-FD45-9A93-9ED5CEF52A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124" y="1021477"/>
            <a:ext cx="3054977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33808F05-68EA-C34F-9C6D-6F10B2FE12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125" y="2760471"/>
            <a:ext cx="3054976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0454C66-6F7E-DA43-A345-6D0B5E3754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125" y="4499465"/>
            <a:ext cx="3054976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ED9E3278-AC7A-7242-B46D-5D7C615E76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020" y="1438276"/>
            <a:ext cx="2814638" cy="137278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D045F11-B016-EB47-BA6F-8E25B5602AC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22676" y="1072065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9444016-E63A-FF48-9061-B93C9AAF22A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2676" y="2811059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9D0BB36-86B9-AA4E-9A72-F6A337222BB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22676" y="4550053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29A86-D960-F148-80A6-681A43E92E0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2D58A1-109D-0146-8305-0E4CA87A3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2AE60792-8C36-3542-A8C5-0FEB3B8D5A25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27967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13172A5-2791-4A4C-A161-DD117A57E86F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1253822-51C4-2C47-92BF-3748D0433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36" y="4146445"/>
            <a:ext cx="2536493" cy="11577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99B69C1-796E-E343-BF69-1F7F02BEF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9636" y="3728826"/>
            <a:ext cx="2536493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bullet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FB3612-DA2E-B24C-9AD7-3048AC2656A5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0558" y="2248648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itle 12">
            <a:extLst>
              <a:ext uri="{FF2B5EF4-FFF2-40B4-BE49-F238E27FC236}">
                <a16:creationId xmlns:a16="http://schemas.microsoft.com/office/drawing/2014/main" id="{D152226E-FEC5-C040-A2CF-5145635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617046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2E095-4565-CE4B-ABE7-F85AD9674473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1F3173-7C94-4C45-BDE2-A57012C66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A3D701F4-73A4-C449-B97B-9A9EFFC74C3D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3EB1A636-9BDB-F64A-8F2B-321EECE66C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178" y="4146445"/>
            <a:ext cx="2536493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5F56786F-C51E-6C44-8A32-C01848E22D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22178" y="3728826"/>
            <a:ext cx="2536493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bullet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2D1F385-2BFC-C34E-8D87-F6A151D5A4E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753099" y="2248648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63B5D4D8-53C5-7C46-A4F7-D9FD3AED1F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04720" y="4146445"/>
            <a:ext cx="2536493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83686419-D903-A649-85F2-9D3F82F734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04720" y="3728826"/>
            <a:ext cx="2536493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bullet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56615A9-822E-A843-8E1F-1C343572BAFE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435642" y="2248648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944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47330F-630F-2D4B-8F80-5F3C2F81BC4A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782451-4443-6C42-81D6-F1F746E01A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74102-9043-D94E-BD8D-4AAEF20599F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B936B8-24B5-D94C-9ACA-198C69C848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3F04AD0-1AB9-6F45-B312-57CDA52D351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20" name="Title 12">
            <a:extLst>
              <a:ext uri="{FF2B5EF4-FFF2-40B4-BE49-F238E27FC236}">
                <a16:creationId xmlns:a16="http://schemas.microsoft.com/office/drawing/2014/main" id="{E20B12CF-FFDC-C543-844A-8D805C09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77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C8828B-4B56-694E-913E-0CBA0732DEDC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3F89A8C-83BE-E04F-97C0-D3E7B5078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1748B-B27B-644D-8D98-EB8F89F25A0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382945-93D1-354C-909F-95E643A8B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DF37123-8F31-584C-AFF6-2123EA10A43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22" name="Title 12">
            <a:extLst>
              <a:ext uri="{FF2B5EF4-FFF2-40B4-BE49-F238E27FC236}">
                <a16:creationId xmlns:a16="http://schemas.microsoft.com/office/drawing/2014/main" id="{650B6C01-2562-094C-9C61-36DA2B86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3C8D0-C03A-0345-A3C6-E1DBCF90C2AB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784435-6CD4-4447-B7C9-15E0B028B5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59ABB-C4DD-1142-BC04-F58CAFA97E07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C6299-39BD-C949-9A37-F8FD71185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7F9544D-0EEF-F943-B535-0DD63C5BE29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F60CD82F-947E-D948-B6F8-AED97F55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2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37C23E-0B70-5040-8640-D06085EEA554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A1F441E-E7C5-4A4C-BB9B-BDABE41C99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24889-CF51-2F47-A25E-33C44EC22A4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459DF9-DDF7-4143-A008-EFC748C9C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112C2B0-1B20-664A-AB0D-F0644CF1C76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9172A2EA-B763-2046-9243-C1010994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6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374486-A1CE-3245-A08B-958F189535F1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F1C940-1766-2143-9751-2A2B2AE910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FB399-A50F-EB49-AF80-A9F6E8682FF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68A62-FF92-744F-B0CB-452CEA76D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B145EB1-09CC-5546-8F5D-D424B07D053D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6DDFC880-0EC7-564B-9CB5-EAA62F2B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03039-0FFF-E345-8AA9-FFCFCF1D7D9F}"/>
              </a:ext>
            </a:extLst>
          </p:cNvPr>
          <p:cNvSpPr txBox="1"/>
          <p:nvPr userDrawn="1"/>
        </p:nvSpPr>
        <p:spPr>
          <a:xfrm>
            <a:off x="0" y="42967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8F007-4C60-134F-89E4-4F165B63F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44" y="1531100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1725D4-9E46-6943-8D14-779E31E7EB7B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8ABD9CA-6917-AC4E-A7C5-7E63931E3B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17076-B00B-4246-8380-48822D4C79F8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960B3-0A8B-B94A-8F16-43AE653D2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A0F3CA10-B1AD-3645-A74E-6AABCCF86EA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2ECD5A17-7F8C-0640-8C81-23811F31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1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F22F81-A8CA-7348-9282-A4134587D767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C7A41C-B09E-D24E-9D21-8A74060A0A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7CE17-B197-5740-BF41-8619B002D41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36E1F-D5F6-A640-BB21-6E75A87FD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5B193A4-65E1-194F-96DD-144915F0CA0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5CD14491-55DB-7F47-AC66-7062E30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9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9B88CDB-5C6F-F445-9309-9DA51A6C79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0DE79-06AC-0A4F-BC06-F5AB73896540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83F51-F0FD-C44F-9854-744D7B1938F4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3139BE-7C68-1B42-91D4-A30F6603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A8B7EC79-3511-1C42-8C4F-3EB8488E0540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CACA7C29-0A7E-C546-B2A6-9123AA69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3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D96CC6-B756-CF49-A2D6-7BEE45934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1C40B-8FC8-1842-BE19-C288B2850042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6D8B8-4360-3949-827E-287144AD5F6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7CC9E-8E6A-1F4B-BE0F-F47F47AC6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0C831B1-61C2-4D43-BC3A-53F9F4842810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1ECC0B78-ADF3-D848-9F00-D9814221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F7260A9-3EBD-0642-A410-EAD2BCEAA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6F2A63-0869-3C46-91B1-8C2000A4FC3C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26401-CA07-4542-AE38-8BE60CF408A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E620E-4F46-C944-AF85-FCB462826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DDE2FF1-C3E0-4D40-BA8E-CE96920B752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BCFDD554-A53E-9C46-A9CC-86694620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92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07F8777-01BD-3645-A008-A8202D02EF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A61746-288A-074C-81D3-48488E6B35C9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038B4-D169-E649-B3B3-7399E6C167E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77BF55-5697-944D-AFA8-25B678432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2FF9EF4-89CE-A34F-9D16-04BCC5AB1F2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EB698DA4-2225-9644-B0DC-329EB512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1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EB72E2-EE8F-4442-8321-1B72FA892716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CA33E8-8F39-994D-BD2B-FB744595AB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A6D98-05B2-AA41-98FD-5A22BBF6D5C0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A0914-B49D-8148-8544-6335275B9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D182E58-D25A-F64E-B154-4C325C9924BA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C2E80968-4D97-E447-97CD-4FA54666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97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0AB4F2-F932-014C-ACBB-B284F93028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9B839-1A8E-794A-83BE-526555193954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7726FD-528F-E14C-8002-DD2E0F1831F4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B20B0E-C8D5-7D4D-8775-5295D27D9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EFFA4F9-13AB-A549-892E-6AB9E7976F00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FB3A0A3E-AB65-074C-A05E-9CCF4627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6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8A6DA6-869F-6743-8BC6-67E4B8C54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EE5B-C5D4-C94E-9487-DD759534E95F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10FC79-7CA4-5446-B194-1F4797A1BD05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2B58A1-AE30-3F4D-B447-14D44799D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660161-2189-DE4D-8BCE-1AB82D6E79A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16DBD3E6-0979-A643-923D-9AF221CD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504D1A-B8BE-E442-9AA2-FFFA1250FF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71280" y="794109"/>
            <a:ext cx="5772720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27C51B8-4FA3-FB4D-83A9-92A4E6FE55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280" y="2891440"/>
            <a:ext cx="5772720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840D4-A2BE-6B4D-9C26-D30CA6502D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93169" y="973654"/>
            <a:ext cx="6550933" cy="5884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A6B65-C8A8-9141-B6AD-720C9D9254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14" y="4265110"/>
            <a:ext cx="2967359" cy="70651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CAF3D66-A456-944D-B401-AF9EA0B2DFB7}"/>
              </a:ext>
            </a:extLst>
          </p:cNvPr>
          <p:cNvSpPr txBox="1">
            <a:spLocks/>
          </p:cNvSpPr>
          <p:nvPr userDrawn="1"/>
        </p:nvSpPr>
        <p:spPr>
          <a:xfrm>
            <a:off x="3329788" y="4971624"/>
            <a:ext cx="4465274" cy="397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0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FB85DE-C74E-D64B-AC76-DC1FEC5ED969}"/>
              </a:ext>
            </a:extLst>
          </p:cNvPr>
          <p:cNvSpPr/>
          <p:nvPr userDrawn="1"/>
        </p:nvSpPr>
        <p:spPr>
          <a:xfrm>
            <a:off x="3477298" y="251951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066204-991D-CC48-8002-C2F2488F2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7" t="35519" r="19316" b="17079"/>
          <a:stretch/>
        </p:blipFill>
        <p:spPr>
          <a:xfrm>
            <a:off x="2714626" y="11220"/>
            <a:ext cx="6429375" cy="6858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7FD29AC5-2C11-F446-9873-5DF16EF0EA9F}"/>
              </a:ext>
            </a:extLst>
          </p:cNvPr>
          <p:cNvSpPr/>
          <p:nvPr userDrawn="1"/>
        </p:nvSpPr>
        <p:spPr>
          <a:xfrm>
            <a:off x="1108" y="-38261"/>
            <a:ext cx="6602762" cy="6915392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  <a:gd name="connsiteX0" fmla="*/ 7594170 w 7981627"/>
              <a:gd name="connsiteY0" fmla="*/ 0 h 7578671"/>
              <a:gd name="connsiteX1" fmla="*/ 7981627 w 7981627"/>
              <a:gd name="connsiteY1" fmla="*/ 1751308 h 7578671"/>
              <a:gd name="connsiteX2" fmla="*/ 7206712 w 7981627"/>
              <a:gd name="connsiteY2" fmla="*/ 3626603 h 7578671"/>
              <a:gd name="connsiteX3" fmla="*/ 6044339 w 7981627"/>
              <a:gd name="connsiteY3" fmla="*/ 7578671 h 7578671"/>
              <a:gd name="connsiteX4" fmla="*/ 0 w 7981627"/>
              <a:gd name="connsiteY4" fmla="*/ 7501179 h 7578671"/>
              <a:gd name="connsiteX5" fmla="*/ 2607590 w 7981627"/>
              <a:gd name="connsiteY5" fmla="*/ 1224608 h 7578671"/>
              <a:gd name="connsiteX6" fmla="*/ 7594170 w 7981627"/>
              <a:gd name="connsiteY6" fmla="*/ 0 h 7578671"/>
              <a:gd name="connsiteX0" fmla="*/ 7594170 w 7981627"/>
              <a:gd name="connsiteY0" fmla="*/ 0 h 7578671"/>
              <a:gd name="connsiteX1" fmla="*/ 7981627 w 7981627"/>
              <a:gd name="connsiteY1" fmla="*/ 1751308 h 7578671"/>
              <a:gd name="connsiteX2" fmla="*/ 7206712 w 7981627"/>
              <a:gd name="connsiteY2" fmla="*/ 3626603 h 7578671"/>
              <a:gd name="connsiteX3" fmla="*/ 6044339 w 7981627"/>
              <a:gd name="connsiteY3" fmla="*/ 7578671 h 7578671"/>
              <a:gd name="connsiteX4" fmla="*/ 0 w 7981627"/>
              <a:gd name="connsiteY4" fmla="*/ 7501179 h 7578671"/>
              <a:gd name="connsiteX5" fmla="*/ 3179090 w 7981627"/>
              <a:gd name="connsiteY5" fmla="*/ 581670 h 7578671"/>
              <a:gd name="connsiteX6" fmla="*/ 7594170 w 7981627"/>
              <a:gd name="connsiteY6" fmla="*/ 0 h 7578671"/>
              <a:gd name="connsiteX0" fmla="*/ 7737045 w 7981627"/>
              <a:gd name="connsiteY0" fmla="*/ 0 h 7064321"/>
              <a:gd name="connsiteX1" fmla="*/ 7981627 w 7981627"/>
              <a:gd name="connsiteY1" fmla="*/ 1236958 h 7064321"/>
              <a:gd name="connsiteX2" fmla="*/ 7206712 w 7981627"/>
              <a:gd name="connsiteY2" fmla="*/ 3112253 h 7064321"/>
              <a:gd name="connsiteX3" fmla="*/ 6044339 w 7981627"/>
              <a:gd name="connsiteY3" fmla="*/ 7064321 h 7064321"/>
              <a:gd name="connsiteX4" fmla="*/ 0 w 7981627"/>
              <a:gd name="connsiteY4" fmla="*/ 6986829 h 7064321"/>
              <a:gd name="connsiteX5" fmla="*/ 3179090 w 7981627"/>
              <a:gd name="connsiteY5" fmla="*/ 67320 h 7064321"/>
              <a:gd name="connsiteX6" fmla="*/ 7737045 w 7981627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7206712 w 9781852"/>
              <a:gd name="connsiteY2" fmla="*/ 3112253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8806912 w 9781852"/>
              <a:gd name="connsiteY2" fmla="*/ 5312528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8806912 w 9781852"/>
              <a:gd name="connsiteY2" fmla="*/ 5312528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8806912 w 9781852"/>
              <a:gd name="connsiteY2" fmla="*/ 5312528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806912 w 9781852"/>
              <a:gd name="connsiteY2" fmla="*/ 5312528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806912 w 9781852"/>
              <a:gd name="connsiteY2" fmla="*/ 5312528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806912 w 9781852"/>
              <a:gd name="connsiteY2" fmla="*/ 5312528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906924 w 9781852"/>
              <a:gd name="connsiteY2" fmla="*/ 5326816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906924 w 9781852"/>
              <a:gd name="connsiteY2" fmla="*/ 5326816 h 6986829"/>
              <a:gd name="connsiteX3" fmla="*/ 8073164 w 9781852"/>
              <a:gd name="connsiteY3" fmla="*/ 6964309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4557955 w 6602762"/>
              <a:gd name="connsiteY0" fmla="*/ 0 h 6964309"/>
              <a:gd name="connsiteX1" fmla="*/ 6602762 w 6602762"/>
              <a:gd name="connsiteY1" fmla="*/ 2494258 h 6964309"/>
              <a:gd name="connsiteX2" fmla="*/ 5727834 w 6602762"/>
              <a:gd name="connsiteY2" fmla="*/ 5326816 h 6964309"/>
              <a:gd name="connsiteX3" fmla="*/ 4894074 w 6602762"/>
              <a:gd name="connsiteY3" fmla="*/ 6964309 h 6964309"/>
              <a:gd name="connsiteX4" fmla="*/ 192761 w 6602762"/>
              <a:gd name="connsiteY4" fmla="*/ 6872529 h 6964309"/>
              <a:gd name="connsiteX5" fmla="*/ 0 w 6602762"/>
              <a:gd name="connsiteY5" fmla="*/ 67320 h 6964309"/>
              <a:gd name="connsiteX6" fmla="*/ 4557955 w 6602762"/>
              <a:gd name="connsiteY6" fmla="*/ 0 h 6964309"/>
              <a:gd name="connsiteX0" fmla="*/ 4557955 w 6602762"/>
              <a:gd name="connsiteY0" fmla="*/ 0 h 6964309"/>
              <a:gd name="connsiteX1" fmla="*/ 6602762 w 6602762"/>
              <a:gd name="connsiteY1" fmla="*/ 2494258 h 6964309"/>
              <a:gd name="connsiteX2" fmla="*/ 5727834 w 6602762"/>
              <a:gd name="connsiteY2" fmla="*/ 5326816 h 6964309"/>
              <a:gd name="connsiteX3" fmla="*/ 4894074 w 6602762"/>
              <a:gd name="connsiteY3" fmla="*/ 6964309 h 6964309"/>
              <a:gd name="connsiteX4" fmla="*/ 21311 w 6602762"/>
              <a:gd name="connsiteY4" fmla="*/ 6915392 h 6964309"/>
              <a:gd name="connsiteX5" fmla="*/ 0 w 6602762"/>
              <a:gd name="connsiteY5" fmla="*/ 67320 h 6964309"/>
              <a:gd name="connsiteX6" fmla="*/ 4557955 w 6602762"/>
              <a:gd name="connsiteY6" fmla="*/ 0 h 6964309"/>
              <a:gd name="connsiteX0" fmla="*/ 4557955 w 6602762"/>
              <a:gd name="connsiteY0" fmla="*/ 0 h 6915392"/>
              <a:gd name="connsiteX1" fmla="*/ 6602762 w 6602762"/>
              <a:gd name="connsiteY1" fmla="*/ 2494258 h 6915392"/>
              <a:gd name="connsiteX2" fmla="*/ 5727834 w 6602762"/>
              <a:gd name="connsiteY2" fmla="*/ 5326816 h 6915392"/>
              <a:gd name="connsiteX3" fmla="*/ 4916513 w 6602762"/>
              <a:gd name="connsiteY3" fmla="*/ 6913821 h 6915392"/>
              <a:gd name="connsiteX4" fmla="*/ 21311 w 6602762"/>
              <a:gd name="connsiteY4" fmla="*/ 6915392 h 6915392"/>
              <a:gd name="connsiteX5" fmla="*/ 0 w 6602762"/>
              <a:gd name="connsiteY5" fmla="*/ 67320 h 6915392"/>
              <a:gd name="connsiteX6" fmla="*/ 4557955 w 6602762"/>
              <a:gd name="connsiteY6" fmla="*/ 0 h 6915392"/>
              <a:gd name="connsiteX0" fmla="*/ 4557955 w 6602762"/>
              <a:gd name="connsiteY0" fmla="*/ 0 h 6915392"/>
              <a:gd name="connsiteX1" fmla="*/ 6602762 w 6602762"/>
              <a:gd name="connsiteY1" fmla="*/ 2494258 h 6915392"/>
              <a:gd name="connsiteX2" fmla="*/ 5727834 w 6602762"/>
              <a:gd name="connsiteY2" fmla="*/ 5326816 h 6915392"/>
              <a:gd name="connsiteX3" fmla="*/ 4916513 w 6602762"/>
              <a:gd name="connsiteY3" fmla="*/ 6913821 h 6915392"/>
              <a:gd name="connsiteX4" fmla="*/ 21311 w 6602762"/>
              <a:gd name="connsiteY4" fmla="*/ 6915392 h 6915392"/>
              <a:gd name="connsiteX5" fmla="*/ 0 w 6602762"/>
              <a:gd name="connsiteY5" fmla="*/ 67320 h 6915392"/>
              <a:gd name="connsiteX6" fmla="*/ 4557955 w 6602762"/>
              <a:gd name="connsiteY6" fmla="*/ 0 h 691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2762" h="6915392">
                <a:moveTo>
                  <a:pt x="4557955" y="0"/>
                </a:moveTo>
                <a:lnTo>
                  <a:pt x="6602762" y="2494258"/>
                </a:lnTo>
                <a:lnTo>
                  <a:pt x="5727834" y="5326816"/>
                </a:lnTo>
                <a:cubicBezTo>
                  <a:pt x="5649939" y="5439260"/>
                  <a:pt x="5604651" y="5538994"/>
                  <a:pt x="4916513" y="6913821"/>
                </a:cubicBezTo>
                <a:lnTo>
                  <a:pt x="21311" y="6915392"/>
                </a:lnTo>
                <a:cubicBezTo>
                  <a:pt x="14207" y="4632701"/>
                  <a:pt x="7104" y="2350011"/>
                  <a:pt x="0" y="67320"/>
                </a:cubicBezTo>
                <a:lnTo>
                  <a:pt x="455795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50415A-AC57-5F4E-8773-32FFFF453F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879010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0E969-9C70-EA44-A61C-B35BC9D9F176}"/>
              </a:ext>
            </a:extLst>
          </p:cNvPr>
          <p:cNvSpPr txBox="1"/>
          <p:nvPr userDrawn="1"/>
        </p:nvSpPr>
        <p:spPr>
          <a:xfrm>
            <a:off x="11480801" y="369824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9DAB81-C345-654F-804A-F7EAC6D21FF5}"/>
              </a:ext>
            </a:extLst>
          </p:cNvPr>
          <p:cNvSpPr/>
          <p:nvPr userDrawn="1"/>
        </p:nvSpPr>
        <p:spPr>
          <a:xfrm>
            <a:off x="1043444" y="2791414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CDFBA54-E303-C147-B354-919AC65E9C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7426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D812270-4EAA-3F43-A747-02440D3457CB}"/>
              </a:ext>
            </a:extLst>
          </p:cNvPr>
          <p:cNvSpPr txBox="1">
            <a:spLocks/>
          </p:cNvSpPr>
          <p:nvPr userDrawn="1"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5716F8-2B85-104B-81F2-1C88224110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1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8CFFD1-D744-6341-B479-8A9597CD1566}"/>
              </a:ext>
            </a:extLst>
          </p:cNvPr>
          <p:cNvSpPr/>
          <p:nvPr userDrawn="1"/>
        </p:nvSpPr>
        <p:spPr>
          <a:xfrm>
            <a:off x="1" y="0"/>
            <a:ext cx="50090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E6D2C0-98A5-D74F-A116-60D2CBAA12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843" r="35091"/>
          <a:stretch/>
        </p:blipFill>
        <p:spPr>
          <a:xfrm>
            <a:off x="745807" y="127000"/>
            <a:ext cx="3627121" cy="100984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F76A9DE-3821-F94F-A35A-9C3F15A516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5806" y="1649358"/>
            <a:ext cx="3627121" cy="112241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2486C5F-4FB3-EE41-9A1D-835719DE752E}"/>
              </a:ext>
            </a:extLst>
          </p:cNvPr>
          <p:cNvSpPr txBox="1">
            <a:spLocks/>
          </p:cNvSpPr>
          <p:nvPr userDrawn="1"/>
        </p:nvSpPr>
        <p:spPr>
          <a:xfrm>
            <a:off x="5009016" y="4223821"/>
            <a:ext cx="4134985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0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2BB4BA-677C-B949-9965-52F077D9A0B9}"/>
              </a:ext>
            </a:extLst>
          </p:cNvPr>
          <p:cNvSpPr/>
          <p:nvPr userDrawn="1"/>
        </p:nvSpPr>
        <p:spPr>
          <a:xfrm>
            <a:off x="745806" y="333506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C1AE44-C675-A644-9FE0-3E3E1DE1D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r="35091" b="56493"/>
          <a:stretch/>
        </p:blipFill>
        <p:spPr>
          <a:xfrm>
            <a:off x="745807" y="4924288"/>
            <a:ext cx="3627121" cy="1679712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E4B18E6-B68B-A149-8656-735379ECF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5807" y="3990943"/>
            <a:ext cx="3627121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CBD189-4E10-F94C-8DDD-F144B1684C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05" y="211937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B6AA33-8CDF-9A41-80DD-EF9D8AC354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4213" y="657479"/>
            <a:ext cx="5138274" cy="16504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5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6B40FFB-DBB5-FC41-8A0E-9FF1E8717D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4214" y="206285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5FBF4-23DB-374F-88EF-D1FFC4116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408" r="-1" b="9113"/>
          <a:stretch/>
        </p:blipFill>
        <p:spPr>
          <a:xfrm>
            <a:off x="1" y="3272909"/>
            <a:ext cx="5961247" cy="358509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3948197-7972-3A4A-B7B4-46226D2161FE}"/>
              </a:ext>
            </a:extLst>
          </p:cNvPr>
          <p:cNvSpPr txBox="1">
            <a:spLocks/>
          </p:cNvSpPr>
          <p:nvPr userDrawn="1"/>
        </p:nvSpPr>
        <p:spPr>
          <a:xfrm>
            <a:off x="5046222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748E8-AEE9-2C40-8EDF-47F3FE206B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78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0ACF5A-6FD5-3440-80EB-AF97F5FF2B71}"/>
              </a:ext>
            </a:extLst>
          </p:cNvPr>
          <p:cNvSpPr/>
          <p:nvPr userDrawn="1"/>
        </p:nvSpPr>
        <p:spPr>
          <a:xfrm>
            <a:off x="-1" y="2"/>
            <a:ext cx="9144001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ACA63E9-7E10-5C41-B05D-26D5FBFD0A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" y="2481716"/>
            <a:ext cx="9144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1B221E-4AFE-A647-8F08-8AE56B190759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4BD783-1580-7441-B890-7DC14DD949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B0A04A4-AEFF-6643-8C24-D1986FAC9553}"/>
              </a:ext>
            </a:extLst>
          </p:cNvPr>
          <p:cNvSpPr txBox="1">
            <a:spLocks/>
          </p:cNvSpPr>
          <p:nvPr userDrawn="1"/>
        </p:nvSpPr>
        <p:spPr>
          <a:xfrm>
            <a:off x="6010275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610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C1A038-C32B-8542-B38C-AF5C1AE54FC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81082F-0249-FD40-A880-67A8DD196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35446"/>
            <a:ext cx="9144000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3F1E465-2CB2-224C-ADC5-8429C306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23061"/>
            <a:ext cx="91440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E434D-2449-AA4B-869A-EB4824BADBE8}"/>
              </a:ext>
            </a:extLst>
          </p:cNvPr>
          <p:cNvCxnSpPr/>
          <p:nvPr userDrawn="1"/>
        </p:nvCxnSpPr>
        <p:spPr>
          <a:xfrm>
            <a:off x="4160521" y="3795352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6B037-F258-154F-9178-CE8773819660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58C87-3123-824D-8A72-951A94013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2294FF6B-BF92-0A49-9769-169530295DF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0944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1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5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7A9C2-5B67-C647-9E03-C03F125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3" y="578521"/>
            <a:ext cx="6359525" cy="416286"/>
          </a:xfrm>
        </p:spPr>
        <p:txBody>
          <a:bodyPr/>
          <a:lstStyle/>
          <a:p>
            <a:r>
              <a:rPr lang="sv-SE" dirty="0"/>
              <a:t>Streaming Technologies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D5B25-C2B4-4305-AABD-635F73619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1612"/>
              </p:ext>
            </p:extLst>
          </p:nvPr>
        </p:nvGraphicFramePr>
        <p:xfrm>
          <a:off x="207818" y="1898072"/>
          <a:ext cx="8783228" cy="353477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4364750"/>
                    </a:ext>
                  </a:extLst>
                </a:gridCol>
                <a:gridCol w="1722119">
                  <a:extLst>
                    <a:ext uri="{9D8B030D-6E8A-4147-A177-3AD203B41FA5}">
                      <a16:colId xmlns:a16="http://schemas.microsoft.com/office/drawing/2014/main" val="1385087054"/>
                    </a:ext>
                  </a:extLst>
                </a:gridCol>
                <a:gridCol w="1871418">
                  <a:extLst>
                    <a:ext uri="{9D8B030D-6E8A-4147-A177-3AD203B41FA5}">
                      <a16:colId xmlns:a16="http://schemas.microsoft.com/office/drawing/2014/main" val="1962954913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332528181"/>
                    </a:ext>
                  </a:extLst>
                </a:gridCol>
                <a:gridCol w="1516851">
                  <a:extLst>
                    <a:ext uri="{9D8B030D-6E8A-4147-A177-3AD203B41FA5}">
                      <a16:colId xmlns:a16="http://schemas.microsoft.com/office/drawing/2014/main" val="3584566422"/>
                    </a:ext>
                  </a:extLst>
                </a:gridCol>
              </a:tblGrid>
              <a:tr h="82316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Azure Stream Analytics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600" dirty="0" err="1"/>
                        <a:t>HDInsight</a:t>
                      </a:r>
                      <a:r>
                        <a:rPr lang="sv-SE" sz="1600" dirty="0"/>
                        <a:t> </a:t>
                      </a:r>
                      <a:r>
                        <a:rPr lang="sv-SE" sz="1600" dirty="0" err="1"/>
                        <a:t>with</a:t>
                      </a:r>
                      <a:endParaRPr lang="en-US" sz="1600" dirty="0" err="1"/>
                    </a:p>
                    <a:p>
                      <a:pPr lvl="0">
                        <a:buNone/>
                      </a:pPr>
                      <a:r>
                        <a:rPr lang="sv-SE" sz="1600" dirty="0"/>
                        <a:t>Spark Streaming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Apache Spark in Azure Databricks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HDInsight with Storm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687775"/>
                  </a:ext>
                </a:extLst>
              </a:tr>
              <a:tr h="903870">
                <a:tc>
                  <a:txBody>
                    <a:bodyPr/>
                    <a:lstStyle/>
                    <a:p>
                      <a:r>
                        <a:rPr lang="sv-SE" sz="1600" dirty="0"/>
                        <a:t>Programmability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ASQL, JavaScript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Scala, Python, Java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Scala, Python, Java, 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Java, C#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682553"/>
                  </a:ext>
                </a:extLst>
              </a:tr>
              <a:tr h="903870">
                <a:tc>
                  <a:txBody>
                    <a:bodyPr/>
                    <a:lstStyle/>
                    <a:p>
                      <a:r>
                        <a:rPr lang="sv-SE" sz="1600" dirty="0"/>
                        <a:t>Programming paradigm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Declarative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 err="1"/>
                        <a:t>Declarative</a:t>
                      </a:r>
                      <a:r>
                        <a:rPr lang="sv-SE" sz="1600" dirty="0"/>
                        <a:t> and </a:t>
                      </a:r>
                      <a:r>
                        <a:rPr lang="sv-SE" sz="1600" dirty="0" err="1"/>
                        <a:t>Imperative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600" b="0" i="0" u="none" strike="noStrike" noProof="0" dirty="0" err="1">
                          <a:latin typeface="Arial"/>
                        </a:rPr>
                        <a:t>Declarative</a:t>
                      </a:r>
                      <a:r>
                        <a:rPr lang="sv-SE" sz="1600" b="0" i="0" u="none" strike="noStrike" noProof="0" dirty="0">
                          <a:latin typeface="Arial"/>
                        </a:rPr>
                        <a:t> and I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sv-SE" sz="1600" b="0" i="0" u="none" strike="noStrike" noProof="0" dirty="0" err="1">
                          <a:latin typeface="Arial"/>
                        </a:rPr>
                        <a:t>mperative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Imperative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99198"/>
                  </a:ext>
                </a:extLst>
              </a:tr>
              <a:tr h="903870">
                <a:tc>
                  <a:txBody>
                    <a:bodyPr/>
                    <a:lstStyle/>
                    <a:p>
                      <a:r>
                        <a:rPr lang="sv-SE" sz="1600" dirty="0"/>
                        <a:t>Pricing model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Streaming units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Per cluster hour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Databricks units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Per cluster hour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311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1315C0-4CA9-4169-BEE5-60ED12CD93D1}"/>
              </a:ext>
            </a:extLst>
          </p:cNvPr>
          <p:cNvSpPr txBox="1"/>
          <p:nvPr/>
        </p:nvSpPr>
        <p:spPr>
          <a:xfrm flipH="1">
            <a:off x="145047" y="5605435"/>
            <a:ext cx="238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*Azure Functions</a:t>
            </a:r>
          </a:p>
          <a:p>
            <a:r>
              <a:rPr lang="sv-SE" sz="1600" dirty="0"/>
              <a:t>*Azure WebJobs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22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6E30D1-9688-7348-93AB-D082ADFEEA51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62808"/>
            <a:ext cx="9144000" cy="1696958"/>
          </a:xfrm>
        </p:spPr>
        <p:txBody>
          <a:bodyPr/>
          <a:lstStyle/>
          <a:p>
            <a:r>
              <a:rPr lang="en-US" dirty="0"/>
              <a:t>Azure Stream</a:t>
            </a:r>
            <a:br>
              <a:rPr lang="en-US" dirty="0"/>
            </a:br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185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8F05ADB2-D848-CF43-A98A-8B59D104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2" y="578521"/>
            <a:ext cx="6359525" cy="416286"/>
          </a:xfrm>
        </p:spPr>
        <p:txBody>
          <a:bodyPr/>
          <a:lstStyle/>
          <a:p>
            <a:r>
              <a:rPr lang="en-US" dirty="0"/>
              <a:t>Azure Stream Analytics</a:t>
            </a:r>
          </a:p>
        </p:txBody>
      </p:sp>
      <p:pic>
        <p:nvPicPr>
          <p:cNvPr id="16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E0F143-EEB8-460D-AC5A-4D6A5966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6" y="2186516"/>
            <a:ext cx="8767312" cy="38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4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3771DA-2769-8D40-8FEE-9CAB82240794}"/>
              </a:ext>
            </a:extLst>
          </p:cNvPr>
          <p:cNvSpPr/>
          <p:nvPr/>
        </p:nvSpPr>
        <p:spPr>
          <a:xfrm>
            <a:off x="680224" y="3155797"/>
            <a:ext cx="1628078" cy="535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CFFDCE5-5AC2-4642-91D0-D54BDB7F015F}"/>
              </a:ext>
            </a:extLst>
          </p:cNvPr>
          <p:cNvSpPr txBox="1">
            <a:spLocks/>
          </p:cNvSpPr>
          <p:nvPr/>
        </p:nvSpPr>
        <p:spPr>
          <a:xfrm>
            <a:off x="529522" y="2110121"/>
            <a:ext cx="3300183" cy="2157413"/>
          </a:xfrm>
          <a:prstGeom prst="rect">
            <a:avLst/>
          </a:prstGeom>
        </p:spPr>
        <p:txBody>
          <a:bodyPr anchor="ctr" anchorCtr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chemeClr val="bg1"/>
                </a:solidFill>
              </a:rPr>
              <a:t>Ingress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219A85-EC15-E84A-910D-6829D1B1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37" y="3204713"/>
            <a:ext cx="1172114" cy="11721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670C48-56E0-C542-B805-40FA21084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40" y="245471"/>
            <a:ext cx="1292463" cy="12924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CB4A7A-E2E0-F243-AB4D-E8152DE8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17" y="4763029"/>
            <a:ext cx="2119300" cy="1112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8790DD-9991-4246-BBC0-39AC49CF1C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0"/>
            <a:ext cx="2998776" cy="2579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2A5A42-A939-054C-B785-1139B7B55F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3837711"/>
            <a:ext cx="2998776" cy="2579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B7DDEA-995E-4992-8B55-06E484338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26" y="1566014"/>
            <a:ext cx="1366594" cy="13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3771DA-2769-8D40-8FEE-9CAB82240794}"/>
              </a:ext>
            </a:extLst>
          </p:cNvPr>
          <p:cNvSpPr/>
          <p:nvPr/>
        </p:nvSpPr>
        <p:spPr>
          <a:xfrm>
            <a:off x="680224" y="3155797"/>
            <a:ext cx="1628078" cy="535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CFFDCE5-5AC2-4642-91D0-D54BDB7F015F}"/>
              </a:ext>
            </a:extLst>
          </p:cNvPr>
          <p:cNvSpPr txBox="1">
            <a:spLocks/>
          </p:cNvSpPr>
          <p:nvPr/>
        </p:nvSpPr>
        <p:spPr>
          <a:xfrm>
            <a:off x="529522" y="2110121"/>
            <a:ext cx="3300183" cy="2157413"/>
          </a:xfrm>
          <a:prstGeom prst="rect">
            <a:avLst/>
          </a:prstGeom>
        </p:spPr>
        <p:txBody>
          <a:bodyPr anchor="ctr" anchorCtr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 err="1">
                <a:solidFill>
                  <a:schemeClr val="bg1"/>
                </a:solidFill>
              </a:rPr>
              <a:t>Egress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88790DD-9991-4246-BBC0-39AC49CF1C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0"/>
            <a:ext cx="2998776" cy="2579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2A5A42-A939-054C-B785-1139B7B5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3837711"/>
            <a:ext cx="2998776" cy="25793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4F8A1AE-9C79-3F45-8590-12F697D24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281" y="129703"/>
            <a:ext cx="1659684" cy="871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F7A676-F0E6-1848-AEAD-CF121E496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967" y="129703"/>
            <a:ext cx="1659685" cy="871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50E6EF-2E0E-4843-B6E6-DA98D654F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772" y="1330752"/>
            <a:ext cx="1909597" cy="1002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4FDFE-278B-1248-9D8A-1FD1670C9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781" y="1330856"/>
            <a:ext cx="1106073" cy="1106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109B96-5253-C946-979E-625A5F0A2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278" y="2663002"/>
            <a:ext cx="1106074" cy="1106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9D436C-2502-5B44-A143-BE7F5697D6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779" y="2663003"/>
            <a:ext cx="1099746" cy="1106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12BCC-D337-1945-9A2C-287825AE64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5625" y="4098787"/>
            <a:ext cx="2187690" cy="1051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D778DC-D708-984F-B796-C9742A721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839" y="4137490"/>
            <a:ext cx="1855939" cy="9743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354A69-7477-534A-836F-4F2FC832FB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4277" y="5275057"/>
            <a:ext cx="2003379" cy="10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F0652-B279-C243-AC9C-160C3079202D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7412"/>
            <a:ext cx="9144000" cy="95518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Temporal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5412B-001B-47BD-8E01-DA34817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Tumbling window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AE1E4-3ED9-4DAA-A86D-9AE05285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6" y="2248877"/>
            <a:ext cx="8872396" cy="2863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5CE3B5-041E-4922-A059-B9792F010CC8}"/>
              </a:ext>
            </a:extLst>
          </p:cNvPr>
          <p:cNvSpPr/>
          <p:nvPr/>
        </p:nvSpPr>
        <p:spPr>
          <a:xfrm>
            <a:off x="248928" y="5663513"/>
            <a:ext cx="618686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GROUP BY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TumblingWindow(minute, 1)</a:t>
            </a:r>
          </a:p>
        </p:txBody>
      </p:sp>
    </p:spTree>
    <p:extLst>
      <p:ext uri="{BB962C8B-B14F-4D97-AF65-F5344CB8AC3E}">
        <p14:creationId xmlns:p14="http://schemas.microsoft.com/office/powerpoint/2010/main" val="325414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5412B-001B-47BD-8E01-DA34817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Hopping window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CE3B5-041E-4922-A059-B9792F010CC8}"/>
              </a:ext>
            </a:extLst>
          </p:cNvPr>
          <p:cNvSpPr/>
          <p:nvPr/>
        </p:nvSpPr>
        <p:spPr>
          <a:xfrm>
            <a:off x="234551" y="5606004"/>
            <a:ext cx="858803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GROUP BY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HoppingWindow(Duration(minute, 1), </a:t>
            </a:r>
            <a:r>
              <a:rPr lang="en-US" sz="2000" dirty="0">
                <a:latin typeface="Consolas"/>
              </a:rPr>
              <a:t>Hop(second, 5))</a:t>
            </a:r>
            <a:endParaRPr lang="en-US" sz="200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78467-8CCA-4553-8FF8-CE95F601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4" y="1852545"/>
            <a:ext cx="8678271" cy="32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5412B-001B-47BD-8E01-DA34817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Sliding window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CE3B5-041E-4922-A059-B9792F010CC8}"/>
              </a:ext>
            </a:extLst>
          </p:cNvPr>
          <p:cNvSpPr/>
          <p:nvPr/>
        </p:nvSpPr>
        <p:spPr>
          <a:xfrm>
            <a:off x="263308" y="5519739"/>
            <a:ext cx="845529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GROUP BY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 err="1">
                <a:latin typeface="Consolas"/>
              </a:rPr>
              <a:t>SlidingWindow</a:t>
            </a:r>
            <a:r>
              <a:rPr lang="en-US" sz="2000">
                <a:latin typeface="Consolas"/>
              </a:rPr>
              <a:t>(seconds, 10) HAVING </a:t>
            </a:r>
            <a:r>
              <a:rPr lang="en-US" sz="2000" dirty="0">
                <a:latin typeface="Consolas"/>
              </a:rPr>
              <a:t>COUNT(*) &gt; 10</a:t>
            </a:r>
            <a:endParaRPr lang="en-US" sz="200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361C-8618-4F86-9FE3-2560214D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4" y="1768530"/>
            <a:ext cx="8843853" cy="33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6836C-DA59-394B-9065-E33EE453111A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34598"/>
            <a:ext cx="9144000" cy="1588807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Temporal SQL </a:t>
            </a:r>
          </a:p>
        </p:txBody>
      </p:sp>
    </p:spTree>
    <p:extLst>
      <p:ext uri="{BB962C8B-B14F-4D97-AF65-F5344CB8AC3E}">
        <p14:creationId xmlns:p14="http://schemas.microsoft.com/office/powerpoint/2010/main" val="416532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835-5880-4481-84CD-F9E6925AE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492" y="657480"/>
            <a:ext cx="7438672" cy="191845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sv-SE" sz="4400" dirty="0">
                <a:latin typeface="Arial"/>
                <a:cs typeface="Arial"/>
              </a:rPr>
              <a:t>Real-</a:t>
            </a:r>
            <a:r>
              <a:rPr lang="sv-SE" sz="4400" dirty="0" err="1">
                <a:latin typeface="Arial"/>
                <a:cs typeface="Arial"/>
              </a:rPr>
              <a:t>Time</a:t>
            </a:r>
            <a:br>
              <a:rPr lang="sv-SE" sz="4400" dirty="0"/>
            </a:br>
            <a:r>
              <a:rPr lang="sv-SE" sz="4400" dirty="0">
                <a:latin typeface="Arial"/>
                <a:cs typeface="Arial"/>
              </a:rPr>
              <a:t>Data Streaming </a:t>
            </a:r>
            <a:r>
              <a:rPr lang="sv-SE" sz="4400" dirty="0" err="1">
                <a:latin typeface="Arial"/>
                <a:cs typeface="Arial"/>
              </a:rPr>
              <a:t>with</a:t>
            </a:r>
            <a:br>
              <a:rPr lang="sv-SE" sz="4400" dirty="0"/>
            </a:br>
            <a:r>
              <a:rPr lang="sv-SE" sz="4400" dirty="0" err="1">
                <a:latin typeface="Arial"/>
                <a:cs typeface="Arial"/>
              </a:rPr>
              <a:t>Azure</a:t>
            </a:r>
            <a:r>
              <a:rPr lang="sv-SE" sz="4400" dirty="0">
                <a:latin typeface="Arial"/>
                <a:cs typeface="Arial"/>
              </a:rPr>
              <a:t> </a:t>
            </a:r>
            <a:r>
              <a:rPr lang="sv-SE" sz="4400" dirty="0" err="1">
                <a:latin typeface="Arial"/>
                <a:cs typeface="Arial"/>
              </a:rPr>
              <a:t>Stream</a:t>
            </a:r>
            <a:r>
              <a:rPr lang="sv-SE" sz="4400" dirty="0">
                <a:latin typeface="Arial"/>
                <a:cs typeface="Arial"/>
              </a:rPr>
              <a:t> </a:t>
            </a:r>
            <a:r>
              <a:rPr lang="sv-SE" sz="4400" dirty="0" err="1">
                <a:latin typeface="Arial"/>
                <a:cs typeface="Arial"/>
              </a:rPr>
              <a:t>Analytics</a:t>
            </a:r>
            <a:endParaRPr lang="en-US" sz="4400" dirty="0" err="1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F7A8F-47D3-4916-A72A-C1FDB10F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494" y="2789204"/>
            <a:ext cx="6411685" cy="542154"/>
          </a:xfrm>
        </p:spPr>
        <p:txBody>
          <a:bodyPr/>
          <a:lstStyle/>
          <a:p>
            <a:r>
              <a:rPr lang="sv-SE" dirty="0"/>
              <a:t>Alexander Slotte - @alexslotte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0F302-243C-8044-8E66-0A0E425E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Azure Stream Analytics -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81512-B866-4B41-8291-89A269D012FD}"/>
              </a:ext>
            </a:extLst>
          </p:cNvPr>
          <p:cNvSpPr/>
          <p:nvPr/>
        </p:nvSpPr>
        <p:spPr>
          <a:xfrm>
            <a:off x="1107584" y="2745022"/>
            <a:ext cx="7495504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/>
              </a:rPr>
              <a:t>SELECT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*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569CD6"/>
                </a:solidFill>
                <a:latin typeface="Consolas"/>
              </a:rPr>
              <a:t>FROM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 input</a:t>
            </a:r>
            <a:endParaRPr lang="en-US"/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TumblingWindow(minute,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0F302-243C-8044-8E66-0A0E425E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Built-In Functions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E3DA1-EACA-4370-8CB2-EC103AB1A0B2}"/>
              </a:ext>
            </a:extLst>
          </p:cNvPr>
          <p:cNvSpPr/>
          <p:nvPr/>
        </p:nvSpPr>
        <p:spPr>
          <a:xfrm>
            <a:off x="5205663" y="1716954"/>
            <a:ext cx="2953752" cy="5139869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solidFill>
                  <a:schemeClr val="bg1"/>
                </a:solidFill>
              </a:rPr>
              <a:t>Conversion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CAST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GETTYPE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TRY_CAST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400" u="sng" dirty="0">
                <a:solidFill>
                  <a:schemeClr val="bg1"/>
                </a:solidFill>
              </a:rPr>
              <a:t>Geo Spatial</a:t>
            </a:r>
            <a:endParaRPr lang="en-US" sz="2000" b="1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CREATELINESTRING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CREATEPOINT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CREATEPOLYGON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ST_DISTANCE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ST_OVERLAPS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ST_INTERSECT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ST_WITHIN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7CCB6-37CE-49E8-9F99-1222B3D7C0B8}"/>
              </a:ext>
            </a:extLst>
          </p:cNvPr>
          <p:cNvSpPr/>
          <p:nvPr/>
        </p:nvSpPr>
        <p:spPr>
          <a:xfrm>
            <a:off x="1290479" y="1716954"/>
            <a:ext cx="2953752" cy="5139869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solidFill>
                  <a:schemeClr val="bg1"/>
                </a:solidFill>
              </a:rPr>
              <a:t>Analytic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LAG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SFIRST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</a:rPr>
              <a:t>IRST	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SLAST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L</a:t>
            </a:r>
            <a:r>
              <a:rPr lang="en-US" sz="2000" dirty="0">
                <a:solidFill>
                  <a:schemeClr val="bg1"/>
                </a:solidFill>
              </a:rPr>
              <a:t>AST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ANOMOLYDETECTION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400" u="sng" dirty="0">
                <a:solidFill>
                  <a:schemeClr val="bg1"/>
                </a:solidFill>
              </a:rPr>
              <a:t>A</a:t>
            </a:r>
            <a:r>
              <a:rPr lang="en-US" sz="2400" u="sng" err="1">
                <a:solidFill>
                  <a:schemeClr val="bg1"/>
                </a:solidFill>
              </a:rPr>
              <a:t>rray</a:t>
            </a:r>
            <a:r>
              <a:rPr lang="en-US" sz="2400" u="sng" dirty="0">
                <a:solidFill>
                  <a:schemeClr val="bg1"/>
                </a:solidFill>
              </a:rPr>
              <a:t> Functions</a:t>
            </a:r>
            <a:endParaRPr lang="en-US" sz="2400" u="sng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GETARRAYLENGTH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GETARRAYELEMENT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GETARRAYELEMENTS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93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21D1A-A3D2-FD4F-BD74-66C1DCA42A83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02933"/>
            <a:ext cx="9144000" cy="1652137"/>
          </a:xfrm>
        </p:spPr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and Scaling</a:t>
            </a:r>
          </a:p>
        </p:txBody>
      </p:sp>
    </p:spTree>
    <p:extLst>
      <p:ext uri="{BB962C8B-B14F-4D97-AF65-F5344CB8AC3E}">
        <p14:creationId xmlns:p14="http://schemas.microsoft.com/office/powerpoint/2010/main" val="306860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756C5-64F3-4980-9060-E626E5552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CPU + Memory + Storage =&gt; Streaming units (SU)</a:t>
            </a:r>
          </a:p>
          <a:p>
            <a:pPr marL="342900" indent="-342900">
              <a:buFont typeface="Arial,Sans-Serif"/>
              <a:buChar char="•"/>
            </a:pPr>
            <a:r>
              <a:rPr lang="sv-SE">
                <a:latin typeface="Arial"/>
                <a:cs typeface="Arial"/>
              </a:rPr>
              <a:t>$0.11 h per SU = $82/month</a:t>
            </a: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Max 192 SU per job</a:t>
            </a: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Query Performance</a:t>
            </a:r>
            <a:endParaRPr lang="sv-SE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648A1-FAFF-44D7-9DF5-3422501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Scaling and Pricing</a:t>
            </a:r>
          </a:p>
        </p:txBody>
      </p:sp>
    </p:spTree>
    <p:extLst>
      <p:ext uri="{BB962C8B-B14F-4D97-AF65-F5344CB8AC3E}">
        <p14:creationId xmlns:p14="http://schemas.microsoft.com/office/powerpoint/2010/main" val="36908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756C5-64F3-4980-9060-E626E5552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020" y="1573328"/>
            <a:ext cx="7587192" cy="4860940"/>
          </a:xfrm>
        </p:spPr>
        <p:txBody>
          <a:bodyPr/>
          <a:lstStyle/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Use PARTITION BY to run in parallel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An EvenHub has 2-32 partitions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Not all jobs are possible to run in parallel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648A1-FAFF-44D7-9DF5-3422501D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</p:spPr>
        <p:txBody>
          <a:bodyPr anchor="t"/>
          <a:lstStyle/>
          <a:p>
            <a:r>
              <a:rPr lang="en-US">
                <a:latin typeface="Arial"/>
                <a:cs typeface="Arial"/>
              </a:rPr>
              <a:t>Performance</a:t>
            </a:r>
            <a:endParaRPr lang="en-US"/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3370AED-D50A-4055-873E-0A8811EE2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r="294" b="971"/>
          <a:stretch/>
        </p:blipFill>
        <p:spPr>
          <a:xfrm>
            <a:off x="1906437" y="4252415"/>
            <a:ext cx="5446152" cy="1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ED222E-1204-3044-9463-14B82D0F2F04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1407"/>
            <a:ext cx="9144000" cy="95518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4FBE81-8143-41F8-872F-F8C569DC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6" y="578521"/>
            <a:ext cx="6359525" cy="416286"/>
          </a:xfrm>
        </p:spPr>
        <p:txBody>
          <a:bodyPr anchor="t"/>
          <a:lstStyle/>
          <a:p>
            <a:r>
              <a:rPr lang="en-US" dirty="0">
                <a:latin typeface="Arial"/>
                <a:cs typeface="Arial"/>
              </a:rPr>
              <a:t>Raspberry Pi – IoT Data</a:t>
            </a:r>
            <a:endParaRPr lang="en-US" dirty="0"/>
          </a:p>
        </p:txBody>
      </p:sp>
      <p:pic>
        <p:nvPicPr>
          <p:cNvPr id="2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2122C5A-5373-4620-8A67-5BAFEE40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7" y="1908873"/>
            <a:ext cx="8532339" cy="41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4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10524-A35E-42A0-BC31-802187BB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01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dirty="0">
                <a:latin typeface="+mj-lt"/>
                <a:ea typeface="+mj-ea"/>
                <a:cs typeface="+mj-cs"/>
              </a:rPr>
              <a:t>Twitter – Sentiment Analysis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D0AE6A-E8EC-45D6-929F-2B1A82EF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3" y="2284815"/>
            <a:ext cx="8112210" cy="31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6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B9BC42-8C9B-704C-92BE-E8EE8BAA6B73}"/>
              </a:ext>
            </a:extLst>
          </p:cNvPr>
          <p:cNvSpPr/>
          <p:nvPr/>
        </p:nvSpPr>
        <p:spPr>
          <a:xfrm>
            <a:off x="975974" y="1182032"/>
            <a:ext cx="7192052" cy="3836019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938E31-B1BA-BC4D-9141-E2857852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1809"/>
            <a:ext cx="9144000" cy="1038650"/>
          </a:xfrm>
        </p:spPr>
        <p:txBody>
          <a:bodyPr/>
          <a:lstStyle/>
          <a:p>
            <a:r>
              <a:rPr lang="en-US" sz="6600" dirty="0"/>
              <a:t>Questions?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7E67E1D-313A-7642-80F4-A216438C0C23}"/>
              </a:ext>
            </a:extLst>
          </p:cNvPr>
          <p:cNvSpPr txBox="1">
            <a:spLocks/>
          </p:cNvSpPr>
          <p:nvPr/>
        </p:nvSpPr>
        <p:spPr>
          <a:xfrm>
            <a:off x="920097" y="3440458"/>
            <a:ext cx="7303806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info@excella.com | 703-840-8600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761FF7B-A929-D944-A687-B38E8DC558F5}"/>
              </a:ext>
            </a:extLst>
          </p:cNvPr>
          <p:cNvSpPr txBox="1">
            <a:spLocks/>
          </p:cNvSpPr>
          <p:nvPr/>
        </p:nvSpPr>
        <p:spPr>
          <a:xfrm>
            <a:off x="2648536" y="4783099"/>
            <a:ext cx="3846928" cy="53603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</a:rPr>
              <a:t>www.excella.com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6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EFC1F-9B77-7844-B630-A8E3C70D1BFC}"/>
              </a:ext>
            </a:extLst>
          </p:cNvPr>
          <p:cNvSpPr/>
          <p:nvPr/>
        </p:nvSpPr>
        <p:spPr>
          <a:xfrm>
            <a:off x="646772" y="1025914"/>
            <a:ext cx="3925229" cy="3992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7B38A-4910-404E-B695-AC598A54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73" y="1293544"/>
            <a:ext cx="4036741" cy="3724507"/>
          </a:xfrm>
        </p:spPr>
        <p:txBody>
          <a:bodyPr anchor="ctr" anchorCtr="0"/>
          <a:lstStyle/>
          <a:p>
            <a:r>
              <a:rPr lang="en-US" sz="1800" dirty="0" err="1"/>
              <a:t>Excella</a:t>
            </a:r>
            <a:r>
              <a:rPr lang="en-US" sz="1800" dirty="0"/>
              <a:t> is an Agile technology firm and transformative partner to Washington, DC’s leading organizations. Since 2002, federal agencies, prominent brands and trailblazing non-profits have turned to </a:t>
            </a:r>
            <a:r>
              <a:rPr lang="en-US" sz="1800" dirty="0" err="1"/>
              <a:t>Excella</a:t>
            </a:r>
            <a:r>
              <a:rPr lang="en-US" sz="1800" dirty="0"/>
              <a:t> to transform bold ideas into elegant technology solutions. We believe technology exists to solve challenges and evolve thinking – we help organizations harness this power to make real progress.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Learn more at </a:t>
            </a:r>
            <a:r>
              <a:rPr lang="en-US" sz="1800" b="1" dirty="0">
                <a:solidFill>
                  <a:schemeClr val="accent4"/>
                </a:solidFill>
              </a:rPr>
              <a:t>www.excella.com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3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2B343C-815A-7D46-9A7D-F28EB93A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2350296"/>
            <a:ext cx="3300183" cy="2157413"/>
          </a:xfrm>
        </p:spPr>
        <p:txBody>
          <a:bodyPr/>
          <a:lstStyle/>
          <a:p>
            <a:r>
              <a:rPr lang="sv-SE" sz="3600" dirty="0">
                <a:latin typeface="Arial"/>
                <a:cs typeface="Arial"/>
              </a:rPr>
              <a:t>8 </a:t>
            </a:r>
            <a:r>
              <a:rPr lang="sv-SE" sz="3600" dirty="0" err="1">
                <a:latin typeface="Arial"/>
                <a:cs typeface="Arial"/>
              </a:rPr>
              <a:t>reasons</a:t>
            </a:r>
            <a:r>
              <a:rPr lang="sv-SE" sz="3600" dirty="0">
                <a:latin typeface="Arial"/>
                <a:cs typeface="Arial"/>
              </a:rPr>
              <a:t> to </a:t>
            </a:r>
            <a:r>
              <a:rPr lang="sv-SE" sz="3600" dirty="0" err="1">
                <a:latin typeface="Arial"/>
                <a:cs typeface="Arial"/>
              </a:rPr>
              <a:t>stay</a:t>
            </a:r>
            <a:r>
              <a:rPr lang="sv-SE" sz="3600" dirty="0">
                <a:latin typeface="Arial"/>
                <a:cs typeface="Arial"/>
              </a:rPr>
              <a:t> </a:t>
            </a:r>
            <a:r>
              <a:rPr lang="sv-SE" sz="3600" dirty="0" err="1">
                <a:latin typeface="Arial"/>
                <a:cs typeface="Arial"/>
              </a:rPr>
              <a:t>awake</a:t>
            </a:r>
            <a:endParaRPr lang="en-US" sz="3600" dirty="0" err="1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3C3CD-62C0-4E3A-90EC-986129360281}"/>
              </a:ext>
            </a:extLst>
          </p:cNvPr>
          <p:cNvSpPr txBox="1"/>
          <p:nvPr/>
        </p:nvSpPr>
        <p:spPr>
          <a:xfrm>
            <a:off x="4199827" y="1566128"/>
            <a:ext cx="4377847" cy="37286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b="1" dirty="0"/>
              <a:t>Azure Stream Analytics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EventHubs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Service Bus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Logic App</a:t>
            </a:r>
            <a:endParaRPr lang="sv-SE" sz="20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Cognitive Services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Twitter Streaming 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Power BI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sv-SE" sz="2000" dirty="0" err="1">
                <a:ea typeface="+mn-lt"/>
                <a:cs typeface="+mn-lt"/>
              </a:rPr>
              <a:t>Raspberry</a:t>
            </a:r>
            <a:r>
              <a:rPr lang="sv-SE" sz="2000" dirty="0">
                <a:ea typeface="+mn-lt"/>
                <a:cs typeface="+mn-lt"/>
              </a:rPr>
              <a:t> PI</a:t>
            </a:r>
            <a:endParaRPr lang="sv-SE" sz="20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55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C8DBC-B65F-8E4D-97DF-5C128D7DAE99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7F55BD-7C79-1E4C-BCE8-B2EEDE69FC06}"/>
              </a:ext>
            </a:extLst>
          </p:cNvPr>
          <p:cNvSpPr txBox="1">
            <a:spLocks/>
          </p:cNvSpPr>
          <p:nvPr/>
        </p:nvSpPr>
        <p:spPr>
          <a:xfrm>
            <a:off x="1" y="1975775"/>
            <a:ext cx="9144000" cy="2518167"/>
          </a:xfrm>
          <a:prstGeom prst="rect">
            <a:avLst/>
          </a:prstGeom>
        </p:spPr>
        <p:txBody>
          <a:bodyPr anchor="t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6000" dirty="0"/>
              <a:t>What is</a:t>
            </a:r>
            <a:br>
              <a:rPr lang="en-US" sz="6000" dirty="0"/>
            </a:br>
            <a:r>
              <a:rPr lang="en-US" sz="6000" dirty="0"/>
              <a:t>Real Time Stream Processing?</a:t>
            </a:r>
          </a:p>
        </p:txBody>
      </p:sp>
    </p:spTree>
    <p:extLst>
      <p:ext uri="{BB962C8B-B14F-4D97-AF65-F5344CB8AC3E}">
        <p14:creationId xmlns:p14="http://schemas.microsoft.com/office/powerpoint/2010/main" val="37926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2568F-B00B-4999-A465-721874E8A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3" r="24080" b="-4"/>
          <a:stretch/>
        </p:blipFill>
        <p:spPr>
          <a:xfrm>
            <a:off x="22" y="12"/>
            <a:ext cx="3002259" cy="338888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86724-0F2B-4480-BE2C-8A4601F37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47" r="19425" b="1"/>
          <a:stretch/>
        </p:blipFill>
        <p:spPr>
          <a:xfrm>
            <a:off x="22" y="3469104"/>
            <a:ext cx="3002259" cy="338889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85632-D939-4D1B-B5CD-64B30458E2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19" r="12550"/>
          <a:stretch/>
        </p:blipFill>
        <p:spPr>
          <a:xfrm>
            <a:off x="3070861" y="10"/>
            <a:ext cx="3010535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FF3853-71B4-4D3E-9C7B-C8B6A39BC0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22" r="8626" b="4"/>
          <a:stretch/>
        </p:blipFill>
        <p:spPr>
          <a:xfrm>
            <a:off x="6141722" y="10"/>
            <a:ext cx="3002279" cy="338327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EB9B4-F16F-45F3-9F47-9E352AB0D4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88" r="21240" b="3"/>
          <a:stretch/>
        </p:blipFill>
        <p:spPr>
          <a:xfrm>
            <a:off x="6149974" y="3469104"/>
            <a:ext cx="2994026" cy="338889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466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5E9AAE-E039-084F-898E-C6BD0EFFF7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07320" y="2486700"/>
            <a:ext cx="4557518" cy="1867594"/>
          </a:xfrm>
        </p:spPr>
        <p:txBody>
          <a:bodyPr anchor="t">
            <a:noAutofit/>
          </a:bodyPr>
          <a:lstStyle/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Arial"/>
                <a:cs typeface="Arial"/>
              </a:rPr>
              <a:t>Continuous</a:t>
            </a:r>
            <a:endParaRPr lang="sv-SE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Arial"/>
                <a:cs typeface="Arial"/>
              </a:rPr>
              <a:t>Stems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Arial"/>
                <a:cs typeface="Arial"/>
              </a:rPr>
              <a:t>Small (Kb)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Arial"/>
                <a:cs typeface="Arial"/>
              </a:rPr>
              <a:t>Timestamp/value</a:t>
            </a:r>
          </a:p>
          <a:p>
            <a:pPr>
              <a:lnSpc>
                <a:spcPct val="113999"/>
              </a:lnSpc>
            </a:pP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2B343C-815A-7D46-9A7D-F28EB93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Arial"/>
                <a:cs typeface="Arial"/>
              </a:rPr>
              <a:t>What</a:t>
            </a:r>
            <a:r>
              <a:rPr lang="sv-SE" sz="3600" dirty="0">
                <a:latin typeface="Arial"/>
                <a:cs typeface="Arial"/>
              </a:rPr>
              <a:t> is a </a:t>
            </a:r>
            <a:r>
              <a:rPr lang="sv-SE" sz="3600" dirty="0" err="1">
                <a:latin typeface="Arial"/>
                <a:cs typeface="Arial"/>
              </a:rPr>
              <a:t>stream</a:t>
            </a:r>
            <a:r>
              <a:rPr lang="sv-SE" sz="3600" dirty="0">
                <a:latin typeface="Arial"/>
                <a:cs typeface="Arial"/>
              </a:rPr>
              <a:t>?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6427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7A9C2-5B67-C647-9E03-C03F125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4" y="578521"/>
            <a:ext cx="6359525" cy="416286"/>
          </a:xfrm>
        </p:spPr>
        <p:txBody>
          <a:bodyPr/>
          <a:lstStyle/>
          <a:p>
            <a:r>
              <a:rPr lang="en-US" dirty="0"/>
              <a:t>Batch vs Stream Processing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D5B25-C2B4-4305-AABD-635F73619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09575"/>
              </p:ext>
            </p:extLst>
          </p:nvPr>
        </p:nvGraphicFramePr>
        <p:xfrm>
          <a:off x="491412" y="2180771"/>
          <a:ext cx="8161176" cy="35917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0998">
                  <a:extLst>
                    <a:ext uri="{9D8B030D-6E8A-4147-A177-3AD203B41FA5}">
                      <a16:colId xmlns:a16="http://schemas.microsoft.com/office/drawing/2014/main" val="2814364750"/>
                    </a:ext>
                  </a:extLst>
                </a:gridCol>
                <a:gridCol w="2932770">
                  <a:extLst>
                    <a:ext uri="{9D8B030D-6E8A-4147-A177-3AD203B41FA5}">
                      <a16:colId xmlns:a16="http://schemas.microsoft.com/office/drawing/2014/main" val="1385087054"/>
                    </a:ext>
                  </a:extLst>
                </a:gridCol>
                <a:gridCol w="2887408">
                  <a:extLst>
                    <a:ext uri="{9D8B030D-6E8A-4147-A177-3AD203B41FA5}">
                      <a16:colId xmlns:a16="http://schemas.microsoft.com/office/drawing/2014/main" val="1962954913"/>
                    </a:ext>
                  </a:extLst>
                </a:gridCol>
              </a:tblGrid>
              <a:tr h="7183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b="1" dirty="0"/>
                        <a:t>Batch Processing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b="1" dirty="0"/>
                        <a:t>Stream Processing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687775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Data Volume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Large volumes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Small volumes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682553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Query Processing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Entire dataset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Subset of data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99198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Query Latency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Minutes to hours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Milliseconds to seconds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31154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Data Insight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Processed hourly to daily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Near real-time insights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11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89E050-90C1-F444-A40B-CC48C2757F57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1" y="2878224"/>
            <a:ext cx="9144000" cy="968946"/>
          </a:xfrm>
        </p:spPr>
        <p:txBody>
          <a:bodyPr/>
          <a:lstStyle/>
          <a:p>
            <a:r>
              <a:rPr lang="sv-SE" dirty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2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2F2E35"/>
      </a:dk1>
      <a:lt1>
        <a:srgbClr val="FEFFFF"/>
      </a:lt1>
      <a:dk2>
        <a:srgbClr val="3382AE"/>
      </a:dk2>
      <a:lt2>
        <a:srgbClr val="D63B3B"/>
      </a:lt2>
      <a:accent1>
        <a:srgbClr val="91CFD4"/>
      </a:accent1>
      <a:accent2>
        <a:srgbClr val="2C266D"/>
      </a:accent2>
      <a:accent3>
        <a:srgbClr val="D73C3C"/>
      </a:accent3>
      <a:accent4>
        <a:srgbClr val="F1CE18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Standard Size Template 3 - Logo Information Bottom" id="{DC142156-7BE9-6F4A-9F6E-A5D5D176997D}" vid="{8D70A5D0-06B2-E942-AF93-CC72669AE2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FF81612CCC64AA410D4B1570458CF" ma:contentTypeVersion="2" ma:contentTypeDescription="Create a new document." ma:contentTypeScope="" ma:versionID="e26ec1dc886f93c3b41a4ab375df27cd">
  <xsd:schema xmlns:xsd="http://www.w3.org/2001/XMLSchema" xmlns:xs="http://www.w3.org/2001/XMLSchema" xmlns:p="http://schemas.microsoft.com/office/2006/metadata/properties" xmlns:ns2="7ada1e2f-e1e8-4e51-a8e0-982e6dc14b31" targetNamespace="http://schemas.microsoft.com/office/2006/metadata/properties" ma:root="true" ma:fieldsID="067f5a1642f80774289e18c13e6c5623" ns2:_="">
    <xsd:import namespace="7ada1e2f-e1e8-4e51-a8e0-982e6dc14b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a1e2f-e1e8-4e51-a8e0-982e6dc14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F484D-D4A6-4083-ABE6-DF78E4E519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BB18E-8448-47CF-A401-B5BE8CB6F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a1e2f-e1e8-4e51-a8e0-982e6dc14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12604</TotalTime>
  <Words>374</Words>
  <Application>Microsoft Office PowerPoint</Application>
  <PresentationFormat>On-screen Show (4:3)</PresentationFormat>
  <Paragraphs>139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Arial,Sans-Serif</vt:lpstr>
      <vt:lpstr>Calibri</vt:lpstr>
      <vt:lpstr>Consolas</vt:lpstr>
      <vt:lpstr>Office Theme</vt:lpstr>
      <vt:lpstr>PowerPoint Presentation</vt:lpstr>
      <vt:lpstr>Real-Time Data Streaming with Azure Stream Analytics</vt:lpstr>
      <vt:lpstr>PowerPoint Presentation</vt:lpstr>
      <vt:lpstr>8 reasons to stay awake</vt:lpstr>
      <vt:lpstr>PowerPoint Presentation</vt:lpstr>
      <vt:lpstr>PowerPoint Presentation</vt:lpstr>
      <vt:lpstr>What is a stream?</vt:lpstr>
      <vt:lpstr>Batch vs Stream Processing</vt:lpstr>
      <vt:lpstr>Technologies</vt:lpstr>
      <vt:lpstr>Streaming Technologies</vt:lpstr>
      <vt:lpstr>Azure Stream Analytics</vt:lpstr>
      <vt:lpstr>Azure Stream Analytics</vt:lpstr>
      <vt:lpstr>PowerPoint Presentation</vt:lpstr>
      <vt:lpstr>PowerPoint Presentation</vt:lpstr>
      <vt:lpstr>Temporal Windows</vt:lpstr>
      <vt:lpstr>Tumbling window</vt:lpstr>
      <vt:lpstr>Hopping window</vt:lpstr>
      <vt:lpstr>Sliding window</vt:lpstr>
      <vt:lpstr>Temporal SQL </vt:lpstr>
      <vt:lpstr>Azure Stream Analytics - SQL</vt:lpstr>
      <vt:lpstr>Built-In Functions</vt:lpstr>
      <vt:lpstr>Performance and Scaling</vt:lpstr>
      <vt:lpstr>Scaling and Pricing</vt:lpstr>
      <vt:lpstr>Performance</vt:lpstr>
      <vt:lpstr>Demo(s)</vt:lpstr>
      <vt:lpstr>Raspberry Pi – IoT Data</vt:lpstr>
      <vt:lpstr>Twitter – Sentiment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Slotte</dc:creator>
  <cp:lastModifiedBy>Alexander Slotte</cp:lastModifiedBy>
  <cp:revision>736</cp:revision>
  <dcterms:created xsi:type="dcterms:W3CDTF">2018-11-17T02:21:36Z</dcterms:created>
  <dcterms:modified xsi:type="dcterms:W3CDTF">2019-07-27T16:50:51Z</dcterms:modified>
</cp:coreProperties>
</file>