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414" r:id="rId2"/>
    <p:sldId id="415" r:id="rId3"/>
    <p:sldId id="424" r:id="rId4"/>
    <p:sldId id="425" r:id="rId5"/>
    <p:sldId id="427" r:id="rId6"/>
    <p:sldId id="426" r:id="rId7"/>
    <p:sldId id="428" r:id="rId8"/>
    <p:sldId id="429" r:id="rId9"/>
    <p:sldId id="430" r:id="rId10"/>
    <p:sldId id="431" r:id="rId11"/>
    <p:sldId id="432" r:id="rId12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dan Goldmeier" initials="JG" lastIdx="3" clrIdx="0">
    <p:extLst>
      <p:ext uri="{19B8F6BF-5375-455C-9EA6-DF929625EA0E}">
        <p15:presenceInfo xmlns:p15="http://schemas.microsoft.com/office/powerpoint/2012/main" userId="4c36466e89134d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4576" autoAdjust="0"/>
  </p:normalViewPr>
  <p:slideViewPr>
    <p:cSldViewPr snapToGrid="0">
      <p:cViewPr varScale="1">
        <p:scale>
          <a:sx n="75" d="100"/>
          <a:sy n="75" d="100"/>
        </p:scale>
        <p:origin x="141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3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3200" b="1" dirty="0">
                <a:solidFill>
                  <a:schemeClr val="tx1"/>
                </a:solidFill>
              </a:rPr>
              <a:t>Sample Chart Title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2400" b="0" dirty="0">
                <a:solidFill>
                  <a:schemeClr val="tx1"/>
                </a:solidFill>
              </a:rPr>
              <a:t>Subtitle</a:t>
            </a:r>
          </a:p>
        </c:rich>
      </c:tx>
      <c:layout>
        <c:manualLayout>
          <c:xMode val="edge"/>
          <c:yMode val="edge"/>
          <c:x val="7.8835956985994521E-2"/>
          <c:y val="1.09989205506147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3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2171517675138084E-2"/>
          <c:y val="0.18818929530105175"/>
          <c:w val="0.87991533726031246"/>
          <c:h val="0.666673391505224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0E-419E-A78C-78F0A4B62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9330080"/>
        <c:axId val="542693936"/>
      </c:barChart>
      <c:catAx>
        <c:axId val="58933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693936"/>
        <c:crosses val="autoZero"/>
        <c:auto val="1"/>
        <c:lblAlgn val="ctr"/>
        <c:lblOffset val="100"/>
        <c:noMultiLvlLbl val="0"/>
      </c:catAx>
      <c:valAx>
        <c:axId val="542693936"/>
        <c:scaling>
          <c:orientation val="minMax"/>
          <c:max val="5"/>
          <c:min val="0"/>
        </c:scaling>
        <c:delete val="0"/>
        <c:axPos val="l"/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330080"/>
        <c:crosses val="autoZero"/>
        <c:crossBetween val="between"/>
        <c:majorUnit val="1"/>
      </c:valAx>
      <c:spPr>
        <a:noFill/>
        <a:ln>
          <a:solidFill>
            <a:schemeClr val="bg1">
              <a:lumMod val="7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7907677926951644"/>
          <c:y val="0.11599065304866293"/>
          <c:w val="0.1882942120108447"/>
          <c:h val="6.823323748841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8B002-8E94-46F3-A0E9-FECCA9419D1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2296F-ABC9-4097-90B9-6927B26F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42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748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2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91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1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41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056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5593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47796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40326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99249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409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87704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4041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5129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3943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067187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137984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877542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267837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77344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4269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538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641024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01869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995278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12818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8912687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344801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12815160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5960701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1814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4965696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42509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153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9265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211024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566921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899327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5919207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20888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9135774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535757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0420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9073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3554426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11925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126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6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8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4786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9411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8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713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>
          <p15:clr>
            <a:srgbClr val="F26B43"/>
          </p15:clr>
        </p15:guide>
        <p15:guide id="2" pos="234">
          <p15:clr>
            <a:srgbClr val="F26B43"/>
          </p15:clr>
        </p15:guide>
        <p15:guide id="3" orient="horz" pos="4133">
          <p15:clr>
            <a:srgbClr val="F26B43"/>
          </p15:clr>
        </p15:guide>
        <p15:guide id="4" pos="7491">
          <p15:clr>
            <a:srgbClr val="F26B43"/>
          </p15:clr>
        </p15:guide>
        <p15:guide id="5" orient="horz" pos="640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4020">
          <p15:clr>
            <a:srgbClr val="F26B43"/>
          </p15:clr>
        </p15:guide>
        <p15:guide id="8" orient="horz" pos="39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xcel.tv/" TargetMode="External"/><Relationship Id="rId2" Type="http://schemas.openxmlformats.org/officeDocument/2006/relationships/hyperlink" Target="https://chandoo.org/wp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informationisbeautiful.net/" TargetMode="External"/><Relationship Id="rId5" Type="http://schemas.openxmlformats.org/officeDocument/2006/relationships/hyperlink" Target="https://eagereyes.org/" TargetMode="External"/><Relationship Id="rId4" Type="http://schemas.openxmlformats.org/officeDocument/2006/relationships/hyperlink" Target="https://www.nytimes.com/section/upsho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Magnifying glass showing decling performance">
            <a:extLst>
              <a:ext uri="{FF2B5EF4-FFF2-40B4-BE49-F238E27FC236}">
                <a16:creationId xmlns:a16="http://schemas.microsoft.com/office/drawing/2014/main" id="{48017C61-841B-408F-B752-D2BB68F9568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9573"/>
          <a:stretch/>
        </p:blipFill>
        <p:spPr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Table and Chart Guidelines</a:t>
            </a:r>
            <a:endParaRPr lang="en-US" sz="3200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D053262-2061-4965-B80F-2395898ED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Jordan Goldmeier</a:t>
            </a:r>
          </a:p>
        </p:txBody>
      </p:sp>
    </p:spTree>
    <p:extLst>
      <p:ext uri="{BB962C8B-B14F-4D97-AF65-F5344CB8AC3E}">
        <p14:creationId xmlns:p14="http://schemas.microsoft.com/office/powerpoint/2010/main" val="2204387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C7B3-FFF0-40B4-A771-51D90816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Materials</a:t>
            </a:r>
          </a:p>
        </p:txBody>
      </p:sp>
      <p:pic>
        <p:nvPicPr>
          <p:cNvPr id="6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D045A39-B964-45BB-8984-25BB678FA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60" y="1084936"/>
            <a:ext cx="7221008" cy="540870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B6B5F-8E94-4D70-9FA1-ECD05073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007A-716D-4865-AA12-9C435C69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Materials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E9540-6243-4214-9902-57E15CED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6729571-7984-4233-A02C-64E3BA00D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399" y="1060341"/>
            <a:ext cx="8437033" cy="56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5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07DA2A-7487-4732-A782-3910F7A6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Charting Activities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0937B-6468-46D7-A1C3-61668C135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Chart Layout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Tables Layout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Connecting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Visualization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 Materials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705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1651-16E1-44F8-9617-EBBEB3DE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38D85-43D0-4D2F-B421-CCC987EB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0605196A-8251-4649-A5B2-242916D29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510522"/>
              </p:ext>
            </p:extLst>
          </p:nvPr>
        </p:nvGraphicFramePr>
        <p:xfrm>
          <a:off x="2720538" y="1019175"/>
          <a:ext cx="7566462" cy="523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672FEA8-D9D6-412C-A80B-469171DFC431}"/>
              </a:ext>
            </a:extLst>
          </p:cNvPr>
          <p:cNvSpPr txBox="1"/>
          <p:nvPr/>
        </p:nvSpPr>
        <p:spPr>
          <a:xfrm>
            <a:off x="3691758" y="143010"/>
            <a:ext cx="2404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Bold, left aligned chart title / lighter subtitle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2814E-4D4E-4774-A7A7-FCFA31313D3C}"/>
              </a:ext>
            </a:extLst>
          </p:cNvPr>
          <p:cNvSpPr txBox="1"/>
          <p:nvPr/>
        </p:nvSpPr>
        <p:spPr>
          <a:xfrm>
            <a:off x="301349" y="1813172"/>
            <a:ext cx="2404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Axis matches significant digits of 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00F01D-4207-4699-A38A-7AB1064B5EDB}"/>
              </a:ext>
            </a:extLst>
          </p:cNvPr>
          <p:cNvSpPr txBox="1"/>
          <p:nvPr/>
        </p:nvSpPr>
        <p:spPr>
          <a:xfrm>
            <a:off x="8580055" y="420452"/>
            <a:ext cx="2404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 is out of the way and not on plot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E5D67A-EDB2-4191-8D65-087499F10908}"/>
              </a:ext>
            </a:extLst>
          </p:cNvPr>
          <p:cNvSpPr txBox="1"/>
          <p:nvPr/>
        </p:nvSpPr>
        <p:spPr>
          <a:xfrm>
            <a:off x="229913" y="4841264"/>
            <a:ext cx="2404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Bar and column charts have axes that always start at zero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6B19D5-7BAF-4917-BCAE-616AD738D960}"/>
              </a:ext>
            </a:extLst>
          </p:cNvPr>
          <p:cNvSpPr txBox="1"/>
          <p:nvPr/>
        </p:nvSpPr>
        <p:spPr>
          <a:xfrm>
            <a:off x="4929597" y="2160922"/>
            <a:ext cx="2404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horizonal gridlines unless necessary. Data labels provide specific information.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E7D2DA-CC7C-4ED6-A38F-CC19771B56DB}"/>
              </a:ext>
            </a:extLst>
          </p:cNvPr>
          <p:cNvSpPr txBox="1"/>
          <p:nvPr/>
        </p:nvSpPr>
        <p:spPr>
          <a:xfrm>
            <a:off x="10177588" y="1942505"/>
            <a:ext cx="1713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horizonal gridlines unless necessary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66A4D4-1A31-46AD-BAC5-E132C1300768}"/>
              </a:ext>
            </a:extLst>
          </p:cNvPr>
          <p:cNvSpPr txBox="1"/>
          <p:nvPr/>
        </p:nvSpPr>
        <p:spPr>
          <a:xfrm>
            <a:off x="10249024" y="4241099"/>
            <a:ext cx="17130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area has light border / chart area has no border. White or clear backgrounds.</a:t>
            </a:r>
          </a:p>
        </p:txBody>
      </p:sp>
    </p:spTree>
    <p:extLst>
      <p:ext uri="{BB962C8B-B14F-4D97-AF65-F5344CB8AC3E}">
        <p14:creationId xmlns:p14="http://schemas.microsoft.com/office/powerpoint/2010/main" val="292319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8A0125-D2AB-4708-8738-B4E394E6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Layout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EE2AF23-3BA9-4AB7-B273-8E73ECE36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569113"/>
              </p:ext>
            </p:extLst>
          </p:nvPr>
        </p:nvGraphicFramePr>
        <p:xfrm>
          <a:off x="2197100" y="1434403"/>
          <a:ext cx="9321800" cy="397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4360">
                  <a:extLst>
                    <a:ext uri="{9D8B030D-6E8A-4147-A177-3AD203B41FA5}">
                      <a16:colId xmlns:a16="http://schemas.microsoft.com/office/drawing/2014/main" val="608953022"/>
                    </a:ext>
                  </a:extLst>
                </a:gridCol>
                <a:gridCol w="1864360">
                  <a:extLst>
                    <a:ext uri="{9D8B030D-6E8A-4147-A177-3AD203B41FA5}">
                      <a16:colId xmlns:a16="http://schemas.microsoft.com/office/drawing/2014/main" val="2695274692"/>
                    </a:ext>
                  </a:extLst>
                </a:gridCol>
                <a:gridCol w="1864360">
                  <a:extLst>
                    <a:ext uri="{9D8B030D-6E8A-4147-A177-3AD203B41FA5}">
                      <a16:colId xmlns:a16="http://schemas.microsoft.com/office/drawing/2014/main" val="1956984827"/>
                    </a:ext>
                  </a:extLst>
                </a:gridCol>
                <a:gridCol w="1864360">
                  <a:extLst>
                    <a:ext uri="{9D8B030D-6E8A-4147-A177-3AD203B41FA5}">
                      <a16:colId xmlns:a16="http://schemas.microsoft.com/office/drawing/2014/main" val="1502050719"/>
                    </a:ext>
                  </a:extLst>
                </a:gridCol>
                <a:gridCol w="1864360">
                  <a:extLst>
                    <a:ext uri="{9D8B030D-6E8A-4147-A177-3AD203B41FA5}">
                      <a16:colId xmlns:a16="http://schemas.microsoft.com/office/drawing/2014/main" val="3217388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Key 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Date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Categorical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Freeform Text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Numerical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2576846"/>
                  </a:ext>
                </a:extLst>
              </a:tr>
              <a:tr h="173672">
                <a:tc>
                  <a:txBody>
                    <a:bodyPr/>
                    <a:lstStyle/>
                    <a:p>
                      <a:r>
                        <a:rPr lang="en-US" dirty="0"/>
                        <a:t>Project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8/2/1999 </a:t>
                      </a:r>
                    </a:p>
                  </a:txBody>
                  <a:tcPr marL="4233" marR="4233" marT="423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Blah blah blah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$5000.00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24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Project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10/23/1999</a:t>
                      </a:r>
                    </a:p>
                  </a:txBody>
                  <a:tcPr marL="4233" marR="4233" marT="423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$7000.00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74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1/28/2000</a:t>
                      </a:r>
                    </a:p>
                  </a:txBody>
                  <a:tcPr marL="4233" marR="4233" marT="423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$3000.20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0643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2/7/2000</a:t>
                      </a:r>
                    </a:p>
                  </a:txBody>
                  <a:tcPr marL="4233" marR="4233" marT="423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Canceled project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$500.00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8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3/29/2000</a:t>
                      </a:r>
                    </a:p>
                  </a:txBody>
                  <a:tcPr marL="4233" marR="4233" marT="423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Medium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 project!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$200.00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476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6/18/2000</a:t>
                      </a:r>
                    </a:p>
                  </a:txBody>
                  <a:tcPr marL="4233" marR="4233" marT="423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$5500.00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483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7/16/2000</a:t>
                      </a:r>
                    </a:p>
                  </a:txBody>
                  <a:tcPr marL="4233" marR="4233" marT="423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$9800.59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358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10/10/2000</a:t>
                      </a:r>
                    </a:p>
                  </a:txBody>
                  <a:tcPr marL="4233" marR="4233" marT="423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$10,000.00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36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11/11/2000</a:t>
                      </a:r>
                    </a:p>
                  </a:txBody>
                  <a:tcPr marL="4233" marR="4233" marT="423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$500.00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41777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8C68C-BE8A-444E-AAE3-B461A5F4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6521A-04FE-4568-AFE8-9F21CC37B2F3}"/>
              </a:ext>
            </a:extLst>
          </p:cNvPr>
          <p:cNvSpPr txBox="1"/>
          <p:nvPr/>
        </p:nvSpPr>
        <p:spPr>
          <a:xfrm>
            <a:off x="371475" y="3936999"/>
            <a:ext cx="1584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required, add a light horizontal line.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20DF4F-B6EC-4DB9-B79D-E9B147464BDD}"/>
              </a:ext>
            </a:extLst>
          </p:cNvPr>
          <p:cNvSpPr/>
          <p:nvPr/>
        </p:nvSpPr>
        <p:spPr>
          <a:xfrm>
            <a:off x="220133" y="1397675"/>
            <a:ext cx="19769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Key value is always to the left of the table. Unless it’s an index column, should be left-aligned.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BF126-E315-4C99-B630-68722EF8E5C0}"/>
              </a:ext>
            </a:extLst>
          </p:cNvPr>
          <p:cNvSpPr/>
          <p:nvPr/>
        </p:nvSpPr>
        <p:spPr>
          <a:xfrm>
            <a:off x="3502814" y="5480423"/>
            <a:ext cx="2472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Left-align dates.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8EF53-63BA-46FD-976B-BAF58ABACF73}"/>
              </a:ext>
            </a:extLst>
          </p:cNvPr>
          <p:cNvSpPr/>
          <p:nvPr/>
        </p:nvSpPr>
        <p:spPr>
          <a:xfrm>
            <a:off x="5621866" y="5528347"/>
            <a:ext cx="2472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Categorical data is center-aligned.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560DE8-3A55-440F-91A6-1004666FE07B}"/>
              </a:ext>
            </a:extLst>
          </p:cNvPr>
          <p:cNvSpPr/>
          <p:nvPr/>
        </p:nvSpPr>
        <p:spPr>
          <a:xfrm>
            <a:off x="7594599" y="2181997"/>
            <a:ext cx="247226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Free form text is left-aligned and wrapped.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846714-8919-4B12-8507-1345446DB007}"/>
              </a:ext>
            </a:extLst>
          </p:cNvPr>
          <p:cNvSpPr/>
          <p:nvPr/>
        </p:nvSpPr>
        <p:spPr>
          <a:xfrm>
            <a:off x="8737600" y="5561648"/>
            <a:ext cx="29678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Numerical data is always right-aligned and taken to most significant digit.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5BCF6E-6AD0-4C4D-8FC8-D7D1B7F2844B}"/>
              </a:ext>
            </a:extLst>
          </p:cNvPr>
          <p:cNvSpPr/>
          <p:nvPr/>
        </p:nvSpPr>
        <p:spPr>
          <a:xfrm>
            <a:off x="3522131" y="437613"/>
            <a:ext cx="32295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inside table always matches alignment of its header.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2B05BB-C42A-481D-BED6-EADFA95473EE}"/>
              </a:ext>
            </a:extLst>
          </p:cNvPr>
          <p:cNvSpPr/>
          <p:nvPr/>
        </p:nvSpPr>
        <p:spPr>
          <a:xfrm>
            <a:off x="7522633" y="4474197"/>
            <a:ext cx="247226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Only important data is highlighted</a:t>
            </a:r>
          </a:p>
        </p:txBody>
      </p:sp>
    </p:spTree>
    <p:extLst>
      <p:ext uri="{BB962C8B-B14F-4D97-AF65-F5344CB8AC3E}">
        <p14:creationId xmlns:p14="http://schemas.microsoft.com/office/powerpoint/2010/main" val="113641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1DAF-1C02-420F-AF05-D1738AD6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75111-856D-41C1-8FCB-40B0758CC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we present must always be the natural extension of the underlying problem.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instance, it would not make sense to…</a:t>
            </a:r>
          </a:p>
          <a:p>
            <a:r>
              <a:rPr lang="en-US" dirty="0"/>
              <a:t>Use pie charts for time series data</a:t>
            </a:r>
          </a:p>
          <a:p>
            <a:r>
              <a:rPr lang="en-US" dirty="0"/>
              <a:t>Use discrete charts for connected data</a:t>
            </a:r>
          </a:p>
          <a:p>
            <a:r>
              <a:rPr lang="en-US" dirty="0"/>
              <a:t>Use 3d charts when the third dimension is just an embellishment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879FB-60C9-4A93-907A-BBED519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6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F10B-48C5-47E4-9F7B-1E98E8A3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4A5A3-ABEF-4594-BF44-6E0CF319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406261-2D69-43B8-8A81-51B1CF312F68}"/>
              </a:ext>
            </a:extLst>
          </p:cNvPr>
          <p:cNvCxnSpPr/>
          <p:nvPr/>
        </p:nvCxnSpPr>
        <p:spPr>
          <a:xfrm>
            <a:off x="939800" y="2455333"/>
            <a:ext cx="10312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F36DF4-2FB3-44E2-9E62-E8CF552292D1}"/>
              </a:ext>
            </a:extLst>
          </p:cNvPr>
          <p:cNvSpPr txBox="1"/>
          <p:nvPr/>
        </p:nvSpPr>
        <p:spPr>
          <a:xfrm>
            <a:off x="-136526" y="1755800"/>
            <a:ext cx="357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Development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F12F8-A428-409E-901D-C8B1DD696757}"/>
              </a:ext>
            </a:extLst>
          </p:cNvPr>
          <p:cNvSpPr txBox="1"/>
          <p:nvPr/>
        </p:nvSpPr>
        <p:spPr>
          <a:xfrm>
            <a:off x="8131439" y="1755799"/>
            <a:ext cx="357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D12CF-75D0-4F76-A6B1-81FA9F051730}"/>
              </a:ext>
            </a:extLst>
          </p:cNvPr>
          <p:cNvSpPr txBox="1"/>
          <p:nvPr/>
        </p:nvSpPr>
        <p:spPr>
          <a:xfrm>
            <a:off x="591608" y="2658640"/>
            <a:ext cx="2913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 creative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Trial /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Break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Get as many “views” as you can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66713-6175-4991-83D1-47C54B7D7BC8}"/>
              </a:ext>
            </a:extLst>
          </p:cNvPr>
          <p:cNvSpPr txBox="1"/>
          <p:nvPr/>
        </p:nvSpPr>
        <p:spPr>
          <a:xfrm>
            <a:off x="3991505" y="1744289"/>
            <a:ext cx="357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Refinement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295D08-5C9C-4147-A3D6-B1528AE82B04}"/>
              </a:ext>
            </a:extLst>
          </p:cNvPr>
          <p:cNvSpPr txBox="1"/>
          <p:nvPr/>
        </p:nvSpPr>
        <p:spPr>
          <a:xfrm>
            <a:off x="4511673" y="2650950"/>
            <a:ext cx="35231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Present to leadership for initial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Reduce charts down favorites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Solicit feedback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Identify main messages / themes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3B688A-F474-48C4-BC64-F41B8AC66E1B}"/>
              </a:ext>
            </a:extLst>
          </p:cNvPr>
          <p:cNvSpPr txBox="1"/>
          <p:nvPr/>
        </p:nvSpPr>
        <p:spPr>
          <a:xfrm>
            <a:off x="8618008" y="2700237"/>
            <a:ext cx="3404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Focus on design &amp; color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Identify audience match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Save improvements for next version</a:t>
            </a:r>
          </a:p>
        </p:txBody>
      </p:sp>
    </p:spTree>
    <p:extLst>
      <p:ext uri="{BB962C8B-B14F-4D97-AF65-F5344CB8AC3E}">
        <p14:creationId xmlns:p14="http://schemas.microsoft.com/office/powerpoint/2010/main" val="79371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3385-D9E4-420A-AB14-F4B9BC3C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in Data Visualization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F8ED-B800-46AB-BF8E-63654E643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focused on data visualization rules early on</a:t>
            </a:r>
          </a:p>
          <a:p>
            <a:r>
              <a:rPr lang="en-US" dirty="0"/>
              <a:t>Putting perfection ahead of delivery</a:t>
            </a:r>
          </a:p>
          <a:p>
            <a:r>
              <a:rPr lang="en-US" dirty="0"/>
              <a:t>Creating the story before the chart</a:t>
            </a:r>
          </a:p>
          <a:p>
            <a:r>
              <a:rPr lang="en-US" dirty="0"/>
              <a:t>Not soliciting feedback</a:t>
            </a:r>
          </a:p>
          <a:p>
            <a:r>
              <a:rPr lang="en-US" dirty="0"/>
              <a:t>Not receiving feedback</a:t>
            </a:r>
          </a:p>
          <a:p>
            <a:r>
              <a:rPr lang="en-US" dirty="0"/>
              <a:t>Assuming there is only one 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57849-D0CE-4884-9B22-6AD95DC2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33B1-FCE8-44A0-A046-FD893A14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E6EB9-3896-4D34-AD85-F4BF66EDB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Books</a:t>
            </a:r>
          </a:p>
          <a:p>
            <a:r>
              <a:rPr lang="en-US" dirty="0"/>
              <a:t>Storytelling with Data: A Data Visualization Guide for Business Professionals</a:t>
            </a:r>
          </a:p>
          <a:p>
            <a:r>
              <a:rPr lang="en-US" dirty="0"/>
              <a:t>The Functional Art: An Introduction to Information Graphics and Visualization</a:t>
            </a:r>
          </a:p>
          <a:p>
            <a:r>
              <a:rPr lang="en-US" dirty="0"/>
              <a:t>Information Dashboard Design</a:t>
            </a:r>
          </a:p>
          <a:p>
            <a:r>
              <a:rPr lang="en-US" dirty="0"/>
              <a:t>Dashboards for Excel</a:t>
            </a:r>
          </a:p>
          <a:p>
            <a:r>
              <a:rPr lang="en-US" dirty="0"/>
              <a:t>The Big Book of Dashboards: Visualizing Your Data Using Real-World Business Scenarios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8C71A-86DA-4037-B79C-7AF00CE0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9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3AB38-FB46-44B6-8148-9E8888E4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3D5F3-6E42-4B57-838C-92FFB5FDA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Blogs</a:t>
            </a:r>
          </a:p>
          <a:p>
            <a:r>
              <a:rPr lang="en-US" dirty="0" err="1"/>
              <a:t>Chandoo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https://chandoo.org/wp/</a:t>
            </a:r>
            <a:endParaRPr lang="en-US" dirty="0"/>
          </a:p>
          <a:p>
            <a:r>
              <a:rPr lang="en-US" dirty="0"/>
              <a:t>Excel.tv – </a:t>
            </a:r>
            <a:r>
              <a:rPr lang="en-US" dirty="0">
                <a:hlinkClick r:id="rId3"/>
              </a:rPr>
              <a:t>https://Excel.tv</a:t>
            </a:r>
            <a:endParaRPr lang="en-US" dirty="0"/>
          </a:p>
          <a:p>
            <a:r>
              <a:rPr lang="en-US" dirty="0"/>
              <a:t>New York Times “Upshot” - </a:t>
            </a:r>
            <a:r>
              <a:rPr lang="en-US" dirty="0">
                <a:hlinkClick r:id="rId4"/>
              </a:rPr>
              <a:t>https://www.nytimes.com/section/upshot</a:t>
            </a:r>
            <a:endParaRPr lang="en-US" dirty="0"/>
          </a:p>
          <a:p>
            <a:r>
              <a:rPr lang="en-US" dirty="0"/>
              <a:t>Eager Eyes - </a:t>
            </a:r>
            <a:r>
              <a:rPr lang="en-US" dirty="0">
                <a:hlinkClick r:id="rId5"/>
              </a:rPr>
              <a:t>https://eagereyes.org/</a:t>
            </a:r>
            <a:endParaRPr lang="en-US" dirty="0"/>
          </a:p>
          <a:p>
            <a:r>
              <a:rPr lang="en-US" dirty="0"/>
              <a:t>Information is beautiful.net - </a:t>
            </a:r>
            <a:r>
              <a:rPr lang="en-US" dirty="0">
                <a:hlinkClick r:id="rId6"/>
              </a:rPr>
              <a:t>https://informationisbeautiful.net/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9053A-86E5-4CAA-8331-B2720089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546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38">
      <a:majorFont>
        <a:latin typeface="Segoe UI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Classic_Bold_Block_01_MS_v5" id="{AA60D5CE-876A-47D1-9228-3D76491083AD}" vid="{07E49AEA-13A3-4305-88B7-82B9D72D0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508</Words>
  <Application>Microsoft Office PowerPoint</Application>
  <PresentationFormat>Widescreen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Roboto</vt:lpstr>
      <vt:lpstr>Segoe UI</vt:lpstr>
      <vt:lpstr>1_Office Theme</vt:lpstr>
      <vt:lpstr>Table and Chart Guidelines</vt:lpstr>
      <vt:lpstr>Charting Activities</vt:lpstr>
      <vt:lpstr>Chart Layout</vt:lpstr>
      <vt:lpstr>Table Layout</vt:lpstr>
      <vt:lpstr>Connecting the data</vt:lpstr>
      <vt:lpstr>Data visualization process</vt:lpstr>
      <vt:lpstr>Pitfalls in Data Visualization Process</vt:lpstr>
      <vt:lpstr>Resources</vt:lpstr>
      <vt:lpstr>Resources</vt:lpstr>
      <vt:lpstr>Reference Materials</vt:lpstr>
      <vt:lpstr>Reference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Goldmeier</dc:creator>
  <cp:lastModifiedBy>Jordan Goldmeier</cp:lastModifiedBy>
  <cp:revision>19</cp:revision>
  <cp:lastPrinted>2020-07-07T14:11:58Z</cp:lastPrinted>
  <dcterms:created xsi:type="dcterms:W3CDTF">2020-07-05T18:28:34Z</dcterms:created>
  <dcterms:modified xsi:type="dcterms:W3CDTF">2020-08-03T16:39:02Z</dcterms:modified>
</cp:coreProperties>
</file>