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E22-E9F5-4014-8068-69D2EEA56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859B7-657E-4944-BBD7-58B72FAB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D261-4121-49D7-B1F7-252D52A3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B0FC-B220-4A44-B8BA-1E11376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3D61-3F97-4E38-98D9-49DF3108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F6C7-0F96-49A7-ACAD-F0BB64B3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70A-0FE1-44D1-9177-EEF616B6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1FB6-0E16-410B-B427-C643B62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F36B-B859-44B8-955E-27601550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47F9-9671-49A2-A923-504E05D2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9F11E-14F4-4BB2-BE62-532F4C08D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6104-7834-41FD-93BC-C2E24A81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5299-0740-48DE-8883-97445704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135E-8F58-45ED-90EC-1E845592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0C44-F02C-4CA4-AF1A-6F738055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6269-28E0-4561-BAD2-19414776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1CCD-EF58-4EB3-9509-477AF6EC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367B-44E6-41B9-A192-FB49D130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5837-93C8-4492-B75B-B8056E4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6E9E-DB3E-4427-A851-5EC9D3F8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5B9C-92C8-4A67-8A7E-B8114A5D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9605-5E66-450F-823E-D5576828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676A-24D5-407F-BA03-BCC56A6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0F7B-0285-4BA7-8BB3-D07E144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6DF9-1393-4CE7-928E-907503B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1A1B-A614-4DE8-81FF-9915991C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3209-68F5-4112-9F8C-FDD7941C6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1B125-A5C7-4F35-AE6C-61646155C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79FEF-1A1F-4D99-9A38-A286DCA8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6433-A98F-46C8-9306-F910BB1E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BF56-837C-4016-8C5D-39E46E81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728D-C8B8-4A9D-B85A-44136126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F594-BD69-4084-AC7D-B8548166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BB196-44F5-4A20-B10A-BC3F2B1BB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24759-2123-4B56-89C2-83A500AC0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DE51C-E2B0-4F9C-9A30-D27C325BE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719D9-3925-4E41-A07A-CC64E35C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2D00E-C9B6-45AA-87AB-43F54E3C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F0F65-C3BC-4720-B81D-EDE7AFC1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0061-7E29-4749-9EE3-3A8232D0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EE03-28E5-48CB-A12A-8C988B6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805EC-4895-427C-9D66-D18D99F6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8406F-BC93-4D5D-AA3F-69D279EB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16D87-221C-42EA-9CC0-6AF5CF01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10F1F-6D50-4760-B84B-52823D0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3373-0F3D-47DF-ABA2-A5396BE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39C9-4FC3-4B96-BF8C-AFB8965B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4A41-4720-4A9F-B967-A241A506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8C8FE-B87D-45CC-A27B-C36E6EB78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E003-CBF6-4472-903B-8A14DCFF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81C5-5720-47B3-A978-B3E1EC78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B59EE-40CC-409D-BBF2-67534773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7DF2-ECA0-494C-B761-5377124F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A56A5-816C-4406-85EB-B14EEAD89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DA47-FDAC-4DED-B1A0-D2000698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E2CB-1504-4271-9A05-E3FF54D0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132E-3601-4EE5-9203-043C12AB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71CC-1F53-4272-B5D2-016B6D4A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B286C-76D7-4DCC-9182-4B8F7AAF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4DC9D-0667-429C-BB78-762B37E7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F136-E197-4287-B186-4D67D217A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4768-3E38-4DFA-AFDE-CE5C358BF52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5A39-BD21-488B-8F19-0CA74FC46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BF78-3B4B-4121-A815-0F77BDB4C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90A8-288A-4180-BCA6-82CC0132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itsnotaboutthecell.com/" TargetMode="External"/><Relationship Id="rId3" Type="http://schemas.openxmlformats.org/officeDocument/2006/relationships/hyperlink" Target="http://dailydoseofexcel.com/" TargetMode="External"/><Relationship Id="rId7" Type="http://schemas.openxmlformats.org/officeDocument/2006/relationships/hyperlink" Target="https://www.optionexplicitvba.com/" TargetMode="External"/><Relationship Id="rId2" Type="http://schemas.openxmlformats.org/officeDocument/2006/relationships/hyperlink" Target="http://www.chando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cel.tv/blog/" TargetMode="External"/><Relationship Id="rId5" Type="http://schemas.openxmlformats.org/officeDocument/2006/relationships/hyperlink" Target="https://peltiertech.com/" TargetMode="External"/><Relationship Id="rId4" Type="http://schemas.openxmlformats.org/officeDocument/2006/relationships/hyperlink" Target="https://www.mrexcel.com/excel-tip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agereyes.org/" TargetMode="External"/><Relationship Id="rId2" Type="http://schemas.openxmlformats.org/officeDocument/2006/relationships/hyperlink" Target="http://www.storytellingwithda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ephen-few.com/blo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Visual-Display-Quantitative-Information/dp/0961392142/ref=asap_bc?ie=UTF8" TargetMode="External"/><Relationship Id="rId2" Type="http://schemas.openxmlformats.org/officeDocument/2006/relationships/hyperlink" Target="https://www.amazon.com/Now-You-See-Visualization-Quantitative/dp/097060198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ashboards-Excel-Jordan-Goldmeier/dp/1430249447/" TargetMode="External"/><Relationship Id="rId2" Type="http://schemas.openxmlformats.org/officeDocument/2006/relationships/hyperlink" Target="https://www.amazon.com/Advanced-Excel-Essentials-Jordan-Goldmeier/dp/148420735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excelonline.com/blog/in-cell-bar-charts-with-the-excel-rept-function/" TargetMode="External"/><Relationship Id="rId2" Type="http://schemas.openxmlformats.org/officeDocument/2006/relationships/hyperlink" Target="https://excel.tv/info-graphics-with-exc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learlyandsimply.com/clearly_and_simply/2010/09/scroll-and-search-in-excel-dashboard-tabl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ltiertech.com/trellis-plot-alternative-to-stacked-bar-chart/" TargetMode="External"/><Relationship Id="rId2" Type="http://schemas.openxmlformats.org/officeDocument/2006/relationships/hyperlink" Target="https://peltiertech.com/bullet-charts-in-exc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Xm4xMuI_1A&amp;list=PLjME7Jc7vMladhoF0dWaF4ycvnbO73FZA" TargetMode="External"/><Relationship Id="rId4" Type="http://schemas.openxmlformats.org/officeDocument/2006/relationships/hyperlink" Target="https://www.pryor.com/blog/interactive-excel-charts-create-a-chart-selecto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.tv/excel-resources/" TargetMode="External"/><Relationship Id="rId2" Type="http://schemas.openxmlformats.org/officeDocument/2006/relationships/hyperlink" Target="https://exceljet.net/keyboard-shortcu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.tv/best_excel_book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xcelTVSeries/" TargetMode="External"/><Relationship Id="rId2" Type="http://schemas.openxmlformats.org/officeDocument/2006/relationships/hyperlink" Target="mailto:Jordan@excel.t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ExcelTV" TargetMode="External"/><Relationship Id="rId5" Type="http://schemas.openxmlformats.org/officeDocument/2006/relationships/hyperlink" Target="https://www.linkedin.com/in/jordangoldmeier/" TargetMode="External"/><Relationship Id="rId4" Type="http://schemas.openxmlformats.org/officeDocument/2006/relationships/hyperlink" Target="https://www.facebook.com/groups/62148078792256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6848-740C-497C-A3B0-F13FF85E3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Analytics </a:t>
            </a:r>
            <a:br>
              <a:rPr lang="en-US" dirty="0"/>
            </a:br>
            <a:r>
              <a:rPr lang="en-US" dirty="0"/>
              <a:t>Class Resources</a:t>
            </a:r>
          </a:p>
        </p:txBody>
      </p:sp>
    </p:spTree>
    <p:extLst>
      <p:ext uri="{BB962C8B-B14F-4D97-AF65-F5344CB8AC3E}">
        <p14:creationId xmlns:p14="http://schemas.microsoft.com/office/powerpoint/2010/main" val="127728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D1D7-D6EA-43DB-A729-34DD107A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 to read -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2C46-5000-47B5-ACBE-F55480CF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http://www.Chandoo.org</a:t>
            </a:r>
            <a:endParaRPr lang="en-US" dirty="0"/>
          </a:p>
          <a:p>
            <a:r>
              <a:rPr lang="en-US" dirty="0">
                <a:hlinkClick r:id="rId3"/>
              </a:rPr>
              <a:t>http://dailydoseofexcel.com/</a:t>
            </a:r>
            <a:endParaRPr lang="en-US" dirty="0"/>
          </a:p>
          <a:p>
            <a:r>
              <a:rPr lang="en-US" dirty="0">
                <a:hlinkClick r:id="rId4"/>
              </a:rPr>
              <a:t>https://www.mrexcel.com/excel-tips/</a:t>
            </a:r>
            <a:endParaRPr lang="en-US" dirty="0"/>
          </a:p>
          <a:p>
            <a:r>
              <a:rPr lang="en-US" dirty="0">
                <a:hlinkClick r:id="rId5"/>
              </a:rPr>
              <a:t>https://peltiertech.com/</a:t>
            </a:r>
            <a:endParaRPr lang="en-US" dirty="0"/>
          </a:p>
          <a:p>
            <a:r>
              <a:rPr lang="en-US" dirty="0">
                <a:hlinkClick r:id="rId6"/>
              </a:rPr>
              <a:t>https://excel.tv/blog/</a:t>
            </a:r>
            <a:endParaRPr lang="en-US" dirty="0"/>
          </a:p>
          <a:p>
            <a:r>
              <a:rPr lang="en-US" dirty="0">
                <a:hlinkClick r:id="rId7"/>
              </a:rPr>
              <a:t>https://www.optionexplicitvba.com</a:t>
            </a:r>
            <a:endParaRPr lang="en-US" dirty="0"/>
          </a:p>
          <a:p>
            <a:r>
              <a:rPr lang="en-US" dirty="0">
                <a:hlinkClick r:id="rId8"/>
              </a:rPr>
              <a:t>http://itsnotaboutthecell.com/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81E1-6228-432E-A1F6-4F77B2A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 to read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A097-D6A5-482D-8FC3-F0D6609C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http://www.storytellingwithdata.com/</a:t>
            </a:r>
            <a:endParaRPr lang="en-US" dirty="0"/>
          </a:p>
          <a:p>
            <a:r>
              <a:rPr lang="en-US" dirty="0">
                <a:hlinkClick r:id="rId3"/>
              </a:rPr>
              <a:t>https://eagereyes.org/</a:t>
            </a:r>
            <a:endParaRPr lang="en-US" dirty="0"/>
          </a:p>
          <a:p>
            <a:r>
              <a:rPr lang="en-US" dirty="0">
                <a:hlinkClick r:id="rId4"/>
              </a:rPr>
              <a:t>https://www.stephen-few.com/blog/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1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72F1-4CF5-4BF7-AAC5-71044FBD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Mentioned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C442-A423-4AC1-92AD-DB2D6154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See It: Simple Visualization Techniques for Quantitative Analysis</a:t>
            </a:r>
            <a:br>
              <a:rPr lang="en-US" dirty="0"/>
            </a:br>
            <a:r>
              <a:rPr lang="en-US" dirty="0">
                <a:hlinkClick r:id="rId2"/>
              </a:rPr>
              <a:t>https://www.amazon.com/Now-You-See-Visualization-Quantitative/dp/0970601980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Visual Display of Quantitative Information</a:t>
            </a:r>
            <a:br>
              <a:rPr lang="en-US" dirty="0"/>
            </a:br>
            <a:r>
              <a:rPr lang="en-US" dirty="0">
                <a:hlinkClick r:id="rId3"/>
              </a:rPr>
              <a:t>https://www.amazon.com/Visual-Display-Quantitative-Information/dp/0961392142/ref=asap_bc?ie=UTF8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C7D3-76B6-48C5-A468-762C4BEC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5B2-57B1-4708-ADA6-1D75B609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Advanced Excel Essentials</a:t>
            </a:r>
            <a:br>
              <a:rPr lang="en-US" dirty="0"/>
            </a:br>
            <a:r>
              <a:rPr lang="en-US" dirty="0">
                <a:hlinkClick r:id="rId2"/>
              </a:rPr>
              <a:t>https://www.amazon.com/Advanced-Excel-Essentials-Jordan-Goldmeier/dp/1484207351/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Dashboards for Excel</a:t>
            </a:r>
            <a:br>
              <a:rPr lang="en-US" dirty="0"/>
            </a:br>
            <a:r>
              <a:rPr lang="en-US" dirty="0">
                <a:hlinkClick r:id="rId3"/>
              </a:rPr>
              <a:t>https://www.amazon.com/Dashboards-Excel-Jordan-Goldmeier/dp/1430249447/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8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DB9C-CBE3-4446-9295-0AD267F8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articles, tips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C9D0-81F6-4C66-A93A-60E66589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Infographics with Excel</a:t>
            </a:r>
            <a:br>
              <a:rPr lang="en-US" dirty="0"/>
            </a:br>
            <a:r>
              <a:rPr lang="en-US" dirty="0">
                <a:hlinkClick r:id="rId2"/>
              </a:rPr>
              <a:t>https://excel.tv/info-graphics-with-excel/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In-Cell Bar Charts with the REPT Function</a:t>
            </a:r>
            <a:br>
              <a:rPr lang="en-US" dirty="0"/>
            </a:br>
            <a:r>
              <a:rPr lang="en-US" dirty="0">
                <a:hlinkClick r:id="rId3"/>
              </a:rPr>
              <a:t>https://www.myexcelonline.com/blog/in-cell-bar-charts-with-the-excel-rept-function/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Scroll and Search in Excel Dashboard Tables</a:t>
            </a:r>
            <a:br>
              <a:rPr lang="en-US" dirty="0"/>
            </a:br>
            <a:r>
              <a:rPr lang="en-US" dirty="0">
                <a:hlinkClick r:id="rId4"/>
              </a:rPr>
              <a:t>http://www.clearlyandsimply.com/clearly_and_simply/2010/09/scroll-and-search-in-excel-dashboard-tables.html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6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F86043-27A4-40DA-801C-D19D345E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Bullet Charts in Excel (updated and simplified)</a:t>
            </a:r>
            <a:br>
              <a:rPr lang="en-US" dirty="0"/>
            </a:br>
            <a:r>
              <a:rPr lang="en-US" dirty="0">
                <a:hlinkClick r:id="rId2"/>
              </a:rPr>
              <a:t>https://peltiertech.com/bullet-charts-in-excel/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Trellis Plot Alternative to Stacked Bar Chart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https://peltiertech.com/trellis-plot-alternative-to-stacked-bar-chart/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Interactive Excel Charts: Create a Chart Selector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https://www.pryor.com/blog/interactive-excel-charts-create-a-chart-selector/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Outstanding Spreadsheet Models</a:t>
            </a:r>
            <a:br>
              <a:rPr lang="en-US" dirty="0"/>
            </a:br>
            <a:r>
              <a:rPr lang="en-US" dirty="0">
                <a:hlinkClick r:id="rId5"/>
              </a:rPr>
              <a:t>https://www.youtube.com/watch?v=oXm4xMuI_1A&amp;list=PLjME7Jc7vMladhoF0dWaF4ycvnbO73FZA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12E8-AC0F-4D24-AF68-07097AE1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99"/>
            <a:ext cx="10515600" cy="5440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Excel Keyboard Shortcuts</a:t>
            </a:r>
            <a:br>
              <a:rPr lang="en-US" dirty="0"/>
            </a:br>
            <a:r>
              <a:rPr lang="en-US" dirty="0">
                <a:hlinkClick r:id="rId2"/>
              </a:rPr>
              <a:t>https://exceljet.net/keyboard-shortcuts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100+ BEST EXCEL RESOURCES AND WEBSITES</a:t>
            </a:r>
            <a:br>
              <a:rPr lang="en-US" dirty="0"/>
            </a:br>
            <a:r>
              <a:rPr lang="en-US" dirty="0">
                <a:hlinkClick r:id="rId3"/>
              </a:rPr>
              <a:t>https://excel.tv/excel-resources/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100+ BEST EXCEL BOOKS – LEARNING SPREADSHEETS</a:t>
            </a:r>
            <a:br>
              <a:rPr lang="en-US" dirty="0"/>
            </a:br>
            <a:r>
              <a:rPr lang="en-US" dirty="0">
                <a:hlinkClick r:id="rId4"/>
              </a:rPr>
              <a:t>https://excel.tv/best_excel_books/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0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278-261C-4471-A8F8-C9E8EF60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FDB7-DCCE-4DF4-BB83-55778CAD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Jordan Goldmeier</a:t>
            </a:r>
          </a:p>
          <a:p>
            <a:pPr marL="0" indent="0">
              <a:buNone/>
            </a:pPr>
            <a:r>
              <a:rPr lang="en-US" dirty="0"/>
              <a:t>Cell: 614-397-8832</a:t>
            </a:r>
            <a:br>
              <a:rPr lang="en-US" dirty="0"/>
            </a:br>
            <a:r>
              <a:rPr lang="en-US" dirty="0"/>
              <a:t>Email: </a:t>
            </a:r>
            <a:r>
              <a:rPr lang="en-US" dirty="0">
                <a:hlinkClick r:id="rId2"/>
              </a:rPr>
              <a:t>Jordan@excel.tv</a:t>
            </a:r>
            <a:br>
              <a:rPr lang="en-US" dirty="0"/>
            </a:br>
            <a:r>
              <a:rPr lang="en-US" dirty="0"/>
              <a:t>Facebook Page: </a:t>
            </a:r>
            <a:r>
              <a:rPr lang="en-US" dirty="0">
                <a:hlinkClick r:id="rId3"/>
              </a:rPr>
              <a:t>https://www.facebook.com/ExcelTVSeries/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Facebook Group: </a:t>
            </a:r>
            <a:r>
              <a:rPr lang="en-US" dirty="0">
                <a:hlinkClick r:id="rId4"/>
              </a:rPr>
              <a:t>https://www.facebook.com/groups/621480787922563/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LinkedIn: </a:t>
            </a:r>
            <a:r>
              <a:rPr lang="en-US" dirty="0">
                <a:hlinkClick r:id="rId5"/>
              </a:rPr>
              <a:t>https://www.linkedin.com/in/jordangoldmeier/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6"/>
              </a:rPr>
              <a:t>https://twitter.com/ExcelTV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Excel Analytics  Class Resources</vt:lpstr>
      <vt:lpstr>Blogs to read - Excel</vt:lpstr>
      <vt:lpstr>Blogs to read – Data Visualization</vt:lpstr>
      <vt:lpstr>Books Mentioned in Class</vt:lpstr>
      <vt:lpstr>My Books</vt:lpstr>
      <vt:lpstr>Various articles, tips and resources</vt:lpstr>
      <vt:lpstr>PowerPoint Presentation</vt:lpstr>
      <vt:lpstr>PowerPoint Presentation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Analytics  Class Resources</dc:title>
  <dc:creator>Jordan Goldmeier</dc:creator>
  <cp:lastModifiedBy>Jordan Goldmeier</cp:lastModifiedBy>
  <cp:revision>6</cp:revision>
  <dcterms:created xsi:type="dcterms:W3CDTF">2018-04-11T17:06:36Z</dcterms:created>
  <dcterms:modified xsi:type="dcterms:W3CDTF">2018-04-11T17:58:18Z</dcterms:modified>
</cp:coreProperties>
</file>