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5" r:id="rId1"/>
  </p:sldMasterIdLst>
  <p:notesMasterIdLst>
    <p:notesMasterId r:id="rId46"/>
  </p:notesMasterIdLst>
  <p:handoutMasterIdLst>
    <p:handoutMasterId r:id="rId47"/>
  </p:handoutMasterIdLst>
  <p:sldIdLst>
    <p:sldId id="539" r:id="rId2"/>
    <p:sldId id="516" r:id="rId3"/>
    <p:sldId id="332" r:id="rId4"/>
    <p:sldId id="373" r:id="rId5"/>
    <p:sldId id="361" r:id="rId6"/>
    <p:sldId id="368" r:id="rId7"/>
    <p:sldId id="378" r:id="rId8"/>
    <p:sldId id="526" r:id="rId9"/>
    <p:sldId id="527" r:id="rId10"/>
    <p:sldId id="528" r:id="rId11"/>
    <p:sldId id="529" r:id="rId12"/>
    <p:sldId id="530" r:id="rId13"/>
    <p:sldId id="531" r:id="rId14"/>
    <p:sldId id="540" r:id="rId15"/>
    <p:sldId id="541" r:id="rId16"/>
    <p:sldId id="542" r:id="rId17"/>
    <p:sldId id="543" r:id="rId18"/>
    <p:sldId id="544" r:id="rId19"/>
    <p:sldId id="545" r:id="rId20"/>
    <p:sldId id="546" r:id="rId21"/>
    <p:sldId id="547" r:id="rId22"/>
    <p:sldId id="548" r:id="rId23"/>
    <p:sldId id="549" r:id="rId24"/>
    <p:sldId id="550" r:id="rId25"/>
    <p:sldId id="551" r:id="rId26"/>
    <p:sldId id="552" r:id="rId27"/>
    <p:sldId id="553" r:id="rId28"/>
    <p:sldId id="554" r:id="rId29"/>
    <p:sldId id="555" r:id="rId30"/>
    <p:sldId id="556" r:id="rId31"/>
    <p:sldId id="557" r:id="rId32"/>
    <p:sldId id="558" r:id="rId33"/>
    <p:sldId id="559" r:id="rId34"/>
    <p:sldId id="560" r:id="rId35"/>
    <p:sldId id="561" r:id="rId36"/>
    <p:sldId id="562" r:id="rId37"/>
    <p:sldId id="563" r:id="rId38"/>
    <p:sldId id="564" r:id="rId39"/>
    <p:sldId id="571" r:id="rId40"/>
    <p:sldId id="565" r:id="rId41"/>
    <p:sldId id="566" r:id="rId42"/>
    <p:sldId id="567" r:id="rId43"/>
    <p:sldId id="568" r:id="rId44"/>
    <p:sldId id="569" r:id="rId45"/>
  </p:sldIdLst>
  <p:sldSz cx="9144000" cy="6858000" type="screen4x3"/>
  <p:notesSz cx="9283700" cy="6985000"/>
  <p:defaultTextStyle>
    <a:defPPr>
      <a:defRPr lang="en-US"/>
    </a:defPPr>
    <a:lvl1pPr algn="l" rtl="0" fontAlgn="base">
      <a:spcBef>
        <a:spcPct val="0"/>
      </a:spcBef>
      <a:spcAft>
        <a:spcPct val="0"/>
      </a:spcAft>
      <a:defRPr sz="2800" b="1" kern="1200">
        <a:solidFill>
          <a:schemeClr val="tx1"/>
        </a:solidFill>
        <a:latin typeface="Arial Narrow" pitchFamily="34" charset="0"/>
        <a:ea typeface="+mn-ea"/>
        <a:cs typeface="+mn-cs"/>
      </a:defRPr>
    </a:lvl1pPr>
    <a:lvl2pPr marL="457200" algn="l" rtl="0" fontAlgn="base">
      <a:spcBef>
        <a:spcPct val="0"/>
      </a:spcBef>
      <a:spcAft>
        <a:spcPct val="0"/>
      </a:spcAft>
      <a:defRPr sz="2800" b="1" kern="1200">
        <a:solidFill>
          <a:schemeClr val="tx1"/>
        </a:solidFill>
        <a:latin typeface="Arial Narrow" pitchFamily="34" charset="0"/>
        <a:ea typeface="+mn-ea"/>
        <a:cs typeface="+mn-cs"/>
      </a:defRPr>
    </a:lvl2pPr>
    <a:lvl3pPr marL="914400" algn="l" rtl="0" fontAlgn="base">
      <a:spcBef>
        <a:spcPct val="0"/>
      </a:spcBef>
      <a:spcAft>
        <a:spcPct val="0"/>
      </a:spcAft>
      <a:defRPr sz="2800" b="1" kern="1200">
        <a:solidFill>
          <a:schemeClr val="tx1"/>
        </a:solidFill>
        <a:latin typeface="Arial Narrow" pitchFamily="34" charset="0"/>
        <a:ea typeface="+mn-ea"/>
        <a:cs typeface="+mn-cs"/>
      </a:defRPr>
    </a:lvl3pPr>
    <a:lvl4pPr marL="1371600" algn="l" rtl="0" fontAlgn="base">
      <a:spcBef>
        <a:spcPct val="0"/>
      </a:spcBef>
      <a:spcAft>
        <a:spcPct val="0"/>
      </a:spcAft>
      <a:defRPr sz="2800" b="1" kern="1200">
        <a:solidFill>
          <a:schemeClr val="tx1"/>
        </a:solidFill>
        <a:latin typeface="Arial Narrow" pitchFamily="34" charset="0"/>
        <a:ea typeface="+mn-ea"/>
        <a:cs typeface="+mn-cs"/>
      </a:defRPr>
    </a:lvl4pPr>
    <a:lvl5pPr marL="1828800" algn="l" rtl="0" fontAlgn="base">
      <a:spcBef>
        <a:spcPct val="0"/>
      </a:spcBef>
      <a:spcAft>
        <a:spcPct val="0"/>
      </a:spcAft>
      <a:defRPr sz="2800" b="1" kern="1200">
        <a:solidFill>
          <a:schemeClr val="tx1"/>
        </a:solidFill>
        <a:latin typeface="Arial Narrow" pitchFamily="34" charset="0"/>
        <a:ea typeface="+mn-ea"/>
        <a:cs typeface="+mn-cs"/>
      </a:defRPr>
    </a:lvl5pPr>
    <a:lvl6pPr marL="2286000" algn="l" defTabSz="914400" rtl="0" eaLnBrk="1" latinLnBrk="0" hangingPunct="1">
      <a:defRPr sz="2800" b="1" kern="1200">
        <a:solidFill>
          <a:schemeClr val="tx1"/>
        </a:solidFill>
        <a:latin typeface="Arial Narrow" pitchFamily="34" charset="0"/>
        <a:ea typeface="+mn-ea"/>
        <a:cs typeface="+mn-cs"/>
      </a:defRPr>
    </a:lvl6pPr>
    <a:lvl7pPr marL="2743200" algn="l" defTabSz="914400" rtl="0" eaLnBrk="1" latinLnBrk="0" hangingPunct="1">
      <a:defRPr sz="2800" b="1" kern="1200">
        <a:solidFill>
          <a:schemeClr val="tx1"/>
        </a:solidFill>
        <a:latin typeface="Arial Narrow" pitchFamily="34" charset="0"/>
        <a:ea typeface="+mn-ea"/>
        <a:cs typeface="+mn-cs"/>
      </a:defRPr>
    </a:lvl7pPr>
    <a:lvl8pPr marL="3200400" algn="l" defTabSz="914400" rtl="0" eaLnBrk="1" latinLnBrk="0" hangingPunct="1">
      <a:defRPr sz="2800" b="1" kern="1200">
        <a:solidFill>
          <a:schemeClr val="tx1"/>
        </a:solidFill>
        <a:latin typeface="Arial Narrow" pitchFamily="34" charset="0"/>
        <a:ea typeface="+mn-ea"/>
        <a:cs typeface="+mn-cs"/>
      </a:defRPr>
    </a:lvl8pPr>
    <a:lvl9pPr marL="3657600" algn="l" defTabSz="914400" rtl="0" eaLnBrk="1" latinLnBrk="0" hangingPunct="1">
      <a:defRPr sz="28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FF"/>
    <a:srgbClr val="FBD3D8"/>
    <a:srgbClr val="FF9966"/>
    <a:srgbClr val="FFFF66"/>
    <a:srgbClr val="99FF99"/>
    <a:srgbClr val="66FF66"/>
    <a:srgbClr val="CCFF66"/>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2" autoAdjust="0"/>
    <p:restoredTop sz="88206" autoAdjust="0"/>
  </p:normalViewPr>
  <p:slideViewPr>
    <p:cSldViewPr>
      <p:cViewPr varScale="1">
        <p:scale>
          <a:sx n="83" d="100"/>
          <a:sy n="83" d="100"/>
        </p:scale>
        <p:origin x="-294" y="-84"/>
      </p:cViewPr>
      <p:guideLst>
        <p:guide orient="horz" pos="2160"/>
        <p:guide pos="2880"/>
      </p:guideLst>
    </p:cSldViewPr>
  </p:slideViewPr>
  <p:outlineViewPr>
    <p:cViewPr>
      <p:scale>
        <a:sx n="33" d="100"/>
        <a:sy n="33" d="100"/>
      </p:scale>
      <p:origin x="0" y="15498"/>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624" y="-78"/>
      </p:cViewPr>
      <p:guideLst>
        <p:guide orient="horz" pos="2200"/>
        <p:guide pos="292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64B3A4-13A1-4FA4-A131-79C7B4963DC6}"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4A7FFD09-4CB3-4447-BA25-E0276904E758}">
      <dgm:prSet/>
      <dgm:spPr/>
      <dgm:t>
        <a:bodyPr/>
        <a:lstStyle/>
        <a:p>
          <a:pPr rtl="0"/>
          <a:r>
            <a:rPr lang="en-US" u="sng" dirty="0" smtClean="0"/>
            <a:t>R4-PO</a:t>
          </a:r>
        </a:p>
        <a:p>
          <a:pPr rtl="0"/>
          <a:r>
            <a:rPr lang="en-US" dirty="0" smtClean="0"/>
            <a:t>So, I’ve been assigned to a RLF Grant.  What Do I Do First ? </a:t>
          </a:r>
          <a:endParaRPr lang="en-US" dirty="0"/>
        </a:p>
      </dgm:t>
    </dgm:pt>
    <dgm:pt modelId="{23FA65C8-EB68-4E15-A9A9-664BCD7F0988}" type="parTrans" cxnId="{6B552FA5-6438-47FE-9AFD-050259D422CA}">
      <dgm:prSet/>
      <dgm:spPr/>
      <dgm:t>
        <a:bodyPr/>
        <a:lstStyle/>
        <a:p>
          <a:endParaRPr lang="en-US"/>
        </a:p>
      </dgm:t>
    </dgm:pt>
    <dgm:pt modelId="{E2C08E88-9D95-46C3-99D8-A2336AFF7CBA}" type="sibTrans" cxnId="{6B552FA5-6438-47FE-9AFD-050259D422CA}">
      <dgm:prSet/>
      <dgm:spPr/>
      <dgm:t>
        <a:bodyPr/>
        <a:lstStyle/>
        <a:p>
          <a:endParaRPr lang="en-US"/>
        </a:p>
      </dgm:t>
    </dgm:pt>
    <dgm:pt modelId="{634DFA96-3394-4A5E-A331-E5D8A3BA7F3E}" type="pres">
      <dgm:prSet presAssocID="{1964B3A4-13A1-4FA4-A131-79C7B4963DC6}" presName="composite" presStyleCnt="0">
        <dgm:presLayoutVars>
          <dgm:chMax val="1"/>
          <dgm:dir/>
          <dgm:resizeHandles val="exact"/>
        </dgm:presLayoutVars>
      </dgm:prSet>
      <dgm:spPr/>
      <dgm:t>
        <a:bodyPr/>
        <a:lstStyle/>
        <a:p>
          <a:endParaRPr lang="en-US"/>
        </a:p>
      </dgm:t>
    </dgm:pt>
    <dgm:pt modelId="{622BF83C-0866-4BA3-8B62-623B572E66A3}" type="pres">
      <dgm:prSet presAssocID="{1964B3A4-13A1-4FA4-A131-79C7B4963DC6}" presName="radial" presStyleCnt="0">
        <dgm:presLayoutVars>
          <dgm:animLvl val="ctr"/>
        </dgm:presLayoutVars>
      </dgm:prSet>
      <dgm:spPr/>
    </dgm:pt>
    <dgm:pt modelId="{5B8A4E52-73CD-4867-988E-8AA5517ABD52}" type="pres">
      <dgm:prSet presAssocID="{4A7FFD09-4CB3-4447-BA25-E0276904E758}" presName="centerShape" presStyleLbl="vennNode1" presStyleIdx="0" presStyleCnt="1" custScaleX="253333" custLinFactNeighborX="0"/>
      <dgm:spPr/>
      <dgm:t>
        <a:bodyPr/>
        <a:lstStyle/>
        <a:p>
          <a:endParaRPr lang="en-US"/>
        </a:p>
      </dgm:t>
    </dgm:pt>
  </dgm:ptLst>
  <dgm:cxnLst>
    <dgm:cxn modelId="{6B552FA5-6438-47FE-9AFD-050259D422CA}" srcId="{1964B3A4-13A1-4FA4-A131-79C7B4963DC6}" destId="{4A7FFD09-4CB3-4447-BA25-E0276904E758}" srcOrd="0" destOrd="0" parTransId="{23FA65C8-EB68-4E15-A9A9-664BCD7F0988}" sibTransId="{E2C08E88-9D95-46C3-99D8-A2336AFF7CBA}"/>
    <dgm:cxn modelId="{54627C71-C7CF-45E1-B02B-AD5E653DC51F}" type="presOf" srcId="{4A7FFD09-4CB3-4447-BA25-E0276904E758}" destId="{5B8A4E52-73CD-4867-988E-8AA5517ABD52}" srcOrd="0" destOrd="0" presId="urn:microsoft.com/office/officeart/2005/8/layout/radial3"/>
    <dgm:cxn modelId="{D349A569-554C-4AE4-8CE1-B7ECAD1C0908}" type="presOf" srcId="{1964B3A4-13A1-4FA4-A131-79C7B4963DC6}" destId="{634DFA96-3394-4A5E-A331-E5D8A3BA7F3E}" srcOrd="0" destOrd="0" presId="urn:microsoft.com/office/officeart/2005/8/layout/radial3"/>
    <dgm:cxn modelId="{DDF2CC48-1EDC-456B-A38E-4201524939A0}" type="presParOf" srcId="{634DFA96-3394-4A5E-A331-E5D8A3BA7F3E}" destId="{622BF83C-0866-4BA3-8B62-623B572E66A3}" srcOrd="0" destOrd="0" presId="urn:microsoft.com/office/officeart/2005/8/layout/radial3"/>
    <dgm:cxn modelId="{5CA20596-9A1F-4248-9ED3-EB1D01A8483E}" type="presParOf" srcId="{622BF83C-0866-4BA3-8B62-623B572E66A3}" destId="{5B8A4E52-73CD-4867-988E-8AA5517ABD52}" srcOrd="0"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64B3A4-13A1-4FA4-A131-79C7B4963DC6}"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4A7FFD09-4CB3-4447-BA25-E0276904E758}">
      <dgm:prSet/>
      <dgm:spPr/>
      <dgm:t>
        <a:bodyPr/>
        <a:lstStyle/>
        <a:p>
          <a:pPr rtl="0"/>
          <a:r>
            <a:rPr lang="en-US" u="sng" dirty="0" smtClean="0"/>
            <a:t>R4-RLF Grantee’s</a:t>
          </a:r>
        </a:p>
        <a:p>
          <a:pPr rtl="0"/>
          <a:r>
            <a:rPr lang="en-US" dirty="0" smtClean="0"/>
            <a:t>So, I have a RLF Grant.  What Do I Do First ?</a:t>
          </a:r>
          <a:endParaRPr lang="en-US" dirty="0"/>
        </a:p>
      </dgm:t>
    </dgm:pt>
    <dgm:pt modelId="{23FA65C8-EB68-4E15-A9A9-664BCD7F0988}" type="parTrans" cxnId="{6B552FA5-6438-47FE-9AFD-050259D422CA}">
      <dgm:prSet/>
      <dgm:spPr/>
      <dgm:t>
        <a:bodyPr/>
        <a:lstStyle/>
        <a:p>
          <a:endParaRPr lang="en-US"/>
        </a:p>
      </dgm:t>
    </dgm:pt>
    <dgm:pt modelId="{E2C08E88-9D95-46C3-99D8-A2336AFF7CBA}" type="sibTrans" cxnId="{6B552FA5-6438-47FE-9AFD-050259D422CA}">
      <dgm:prSet/>
      <dgm:spPr/>
      <dgm:t>
        <a:bodyPr/>
        <a:lstStyle/>
        <a:p>
          <a:endParaRPr lang="en-US"/>
        </a:p>
      </dgm:t>
    </dgm:pt>
    <dgm:pt modelId="{634DFA96-3394-4A5E-A331-E5D8A3BA7F3E}" type="pres">
      <dgm:prSet presAssocID="{1964B3A4-13A1-4FA4-A131-79C7B4963DC6}" presName="composite" presStyleCnt="0">
        <dgm:presLayoutVars>
          <dgm:chMax val="1"/>
          <dgm:dir/>
          <dgm:resizeHandles val="exact"/>
        </dgm:presLayoutVars>
      </dgm:prSet>
      <dgm:spPr/>
      <dgm:t>
        <a:bodyPr/>
        <a:lstStyle/>
        <a:p>
          <a:endParaRPr lang="en-US"/>
        </a:p>
      </dgm:t>
    </dgm:pt>
    <dgm:pt modelId="{622BF83C-0866-4BA3-8B62-623B572E66A3}" type="pres">
      <dgm:prSet presAssocID="{1964B3A4-13A1-4FA4-A131-79C7B4963DC6}" presName="radial" presStyleCnt="0">
        <dgm:presLayoutVars>
          <dgm:animLvl val="ctr"/>
        </dgm:presLayoutVars>
      </dgm:prSet>
      <dgm:spPr/>
    </dgm:pt>
    <dgm:pt modelId="{5B8A4E52-73CD-4867-988E-8AA5517ABD52}" type="pres">
      <dgm:prSet presAssocID="{4A7FFD09-4CB3-4447-BA25-E0276904E758}" presName="centerShape" presStyleLbl="vennNode1" presStyleIdx="0" presStyleCnt="1" custScaleX="253333"/>
      <dgm:spPr/>
      <dgm:t>
        <a:bodyPr/>
        <a:lstStyle/>
        <a:p>
          <a:endParaRPr lang="en-US"/>
        </a:p>
      </dgm:t>
    </dgm:pt>
  </dgm:ptLst>
  <dgm:cxnLst>
    <dgm:cxn modelId="{6B552FA5-6438-47FE-9AFD-050259D422CA}" srcId="{1964B3A4-13A1-4FA4-A131-79C7B4963DC6}" destId="{4A7FFD09-4CB3-4447-BA25-E0276904E758}" srcOrd="0" destOrd="0" parTransId="{23FA65C8-EB68-4E15-A9A9-664BCD7F0988}" sibTransId="{E2C08E88-9D95-46C3-99D8-A2336AFF7CBA}"/>
    <dgm:cxn modelId="{A717CDFF-434A-43A9-AFCB-9939B9148C37}" type="presOf" srcId="{4A7FFD09-4CB3-4447-BA25-E0276904E758}" destId="{5B8A4E52-73CD-4867-988E-8AA5517ABD52}" srcOrd="0" destOrd="0" presId="urn:microsoft.com/office/officeart/2005/8/layout/radial3"/>
    <dgm:cxn modelId="{7C2406B4-D16E-4813-9D0F-ACD63F0B0296}" type="presOf" srcId="{1964B3A4-13A1-4FA4-A131-79C7B4963DC6}" destId="{634DFA96-3394-4A5E-A331-E5D8A3BA7F3E}" srcOrd="0" destOrd="0" presId="urn:microsoft.com/office/officeart/2005/8/layout/radial3"/>
    <dgm:cxn modelId="{1A547695-AB6C-4AEB-BE0A-DE96543BECEC}" type="presParOf" srcId="{634DFA96-3394-4A5E-A331-E5D8A3BA7F3E}" destId="{622BF83C-0866-4BA3-8B62-623B572E66A3}" srcOrd="0" destOrd="0" presId="urn:microsoft.com/office/officeart/2005/8/layout/radial3"/>
    <dgm:cxn modelId="{4324F997-1918-407B-B8E2-02B729D2DB55}" type="presParOf" srcId="{622BF83C-0866-4BA3-8B62-623B572E66A3}" destId="{5B8A4E52-73CD-4867-988E-8AA5517ABD52}" srcOrd="0"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8A4E52-73CD-4867-988E-8AA5517ABD52}">
      <dsp:nvSpPr>
        <dsp:cNvPr id="0" name=""/>
        <dsp:cNvSpPr/>
      </dsp:nvSpPr>
      <dsp:spPr>
        <a:xfrm>
          <a:off x="1371603" y="0"/>
          <a:ext cx="5791192" cy="22860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rtl="0">
            <a:lnSpc>
              <a:spcPct val="90000"/>
            </a:lnSpc>
            <a:spcBef>
              <a:spcPct val="0"/>
            </a:spcBef>
            <a:spcAft>
              <a:spcPct val="35000"/>
            </a:spcAft>
          </a:pPr>
          <a:r>
            <a:rPr lang="en-US" sz="2700" u="sng" kern="1200" dirty="0" smtClean="0"/>
            <a:t>R4-PO</a:t>
          </a:r>
        </a:p>
        <a:p>
          <a:pPr lvl="0" algn="ctr" defTabSz="1200150" rtl="0">
            <a:lnSpc>
              <a:spcPct val="90000"/>
            </a:lnSpc>
            <a:spcBef>
              <a:spcPct val="0"/>
            </a:spcBef>
            <a:spcAft>
              <a:spcPct val="35000"/>
            </a:spcAft>
          </a:pPr>
          <a:r>
            <a:rPr lang="en-US" sz="2700" kern="1200" dirty="0" smtClean="0"/>
            <a:t>So, I’ve been assigned to a RLF Grant.  What Do I Do First ? </a:t>
          </a:r>
          <a:endParaRPr lang="en-US" sz="2700" kern="1200" dirty="0"/>
        </a:p>
      </dsp:txBody>
      <dsp:txXfrm>
        <a:off x="1371603" y="0"/>
        <a:ext cx="5791192" cy="2286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8A4E52-73CD-4867-988E-8AA5517ABD52}">
      <dsp:nvSpPr>
        <dsp:cNvPr id="0" name=""/>
        <dsp:cNvSpPr/>
      </dsp:nvSpPr>
      <dsp:spPr>
        <a:xfrm>
          <a:off x="1371603" y="0"/>
          <a:ext cx="5791192" cy="22860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u="sng" kern="1200" dirty="0" smtClean="0"/>
            <a:t>R4-RLF Grantee’s</a:t>
          </a:r>
        </a:p>
        <a:p>
          <a:pPr lvl="0" algn="ctr" defTabSz="1422400" rtl="0">
            <a:lnSpc>
              <a:spcPct val="90000"/>
            </a:lnSpc>
            <a:spcBef>
              <a:spcPct val="0"/>
            </a:spcBef>
            <a:spcAft>
              <a:spcPct val="35000"/>
            </a:spcAft>
          </a:pPr>
          <a:r>
            <a:rPr lang="en-US" sz="3200" kern="1200" dirty="0" smtClean="0"/>
            <a:t>So, I have a RLF Grant.  What Do I Do First ?</a:t>
          </a:r>
          <a:endParaRPr lang="en-US" sz="3200" kern="1200" dirty="0"/>
        </a:p>
      </dsp:txBody>
      <dsp:txXfrm>
        <a:off x="1371603" y="0"/>
        <a:ext cx="5791192" cy="2286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4022936" cy="349250"/>
          </a:xfrm>
          <a:prstGeom prst="rect">
            <a:avLst/>
          </a:prstGeom>
          <a:noFill/>
          <a:ln w="9525">
            <a:noFill/>
            <a:miter lim="800000"/>
            <a:headEnd/>
            <a:tailEnd/>
          </a:ln>
          <a:effectLst/>
        </p:spPr>
        <p:txBody>
          <a:bodyPr vert="horz" wrap="square" lIns="92396" tIns="46198" rIns="92396" bIns="4619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61443" name="Rectangle 3"/>
          <p:cNvSpPr>
            <a:spLocks noGrp="1" noChangeArrowheads="1"/>
          </p:cNvSpPr>
          <p:nvPr>
            <p:ph type="dt" sz="quarter" idx="1"/>
          </p:nvPr>
        </p:nvSpPr>
        <p:spPr bwMode="auto">
          <a:xfrm>
            <a:off x="5260764" y="0"/>
            <a:ext cx="4022936" cy="349250"/>
          </a:xfrm>
          <a:prstGeom prst="rect">
            <a:avLst/>
          </a:prstGeom>
          <a:noFill/>
          <a:ln w="9525">
            <a:noFill/>
            <a:miter lim="800000"/>
            <a:headEnd/>
            <a:tailEnd/>
          </a:ln>
          <a:effectLst/>
        </p:spPr>
        <p:txBody>
          <a:bodyPr vert="horz" wrap="square" lIns="92396" tIns="46198" rIns="92396" bIns="4619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61444" name="Rectangle 4"/>
          <p:cNvSpPr>
            <a:spLocks noGrp="1" noChangeArrowheads="1"/>
          </p:cNvSpPr>
          <p:nvPr>
            <p:ph type="ftr" sz="quarter" idx="2"/>
          </p:nvPr>
        </p:nvSpPr>
        <p:spPr bwMode="auto">
          <a:xfrm>
            <a:off x="2" y="6635750"/>
            <a:ext cx="4022936" cy="349250"/>
          </a:xfrm>
          <a:prstGeom prst="rect">
            <a:avLst/>
          </a:prstGeom>
          <a:noFill/>
          <a:ln w="9525">
            <a:noFill/>
            <a:miter lim="800000"/>
            <a:headEnd/>
            <a:tailEnd/>
          </a:ln>
          <a:effectLst/>
        </p:spPr>
        <p:txBody>
          <a:bodyPr vert="horz" wrap="square" lIns="92396" tIns="46198" rIns="92396" bIns="46198" numCol="1" anchor="b"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61445" name="Rectangle 5"/>
          <p:cNvSpPr>
            <a:spLocks noGrp="1" noChangeArrowheads="1"/>
          </p:cNvSpPr>
          <p:nvPr>
            <p:ph type="sldNum" sz="quarter" idx="3"/>
          </p:nvPr>
        </p:nvSpPr>
        <p:spPr bwMode="auto">
          <a:xfrm>
            <a:off x="5260764" y="6635750"/>
            <a:ext cx="4022936" cy="349250"/>
          </a:xfrm>
          <a:prstGeom prst="rect">
            <a:avLst/>
          </a:prstGeom>
          <a:noFill/>
          <a:ln w="9525">
            <a:noFill/>
            <a:miter lim="800000"/>
            <a:headEnd/>
            <a:tailEnd/>
          </a:ln>
          <a:effectLst/>
        </p:spPr>
        <p:txBody>
          <a:bodyPr vert="horz" wrap="square" lIns="92396" tIns="46198" rIns="92396" bIns="46198" numCol="1" anchor="b" anchorCtr="0" compatLnSpc="1">
            <a:prstTxWarp prst="textNoShape">
              <a:avLst/>
            </a:prstTxWarp>
          </a:bodyPr>
          <a:lstStyle>
            <a:lvl1pPr algn="r" eaLnBrk="0" hangingPunct="0">
              <a:defRPr sz="1200" b="0">
                <a:latin typeface="Times New Roman" pitchFamily="18" charset="0"/>
              </a:defRPr>
            </a:lvl1pPr>
          </a:lstStyle>
          <a:p>
            <a:pPr>
              <a:defRPr/>
            </a:pPr>
            <a:fld id="{A2D77F86-2784-446B-8138-158995ED3A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2" y="0"/>
            <a:ext cx="4022936" cy="349250"/>
          </a:xfrm>
          <a:prstGeom prst="rect">
            <a:avLst/>
          </a:prstGeom>
          <a:noFill/>
          <a:ln w="9525">
            <a:noFill/>
            <a:miter lim="800000"/>
            <a:headEnd/>
            <a:tailEnd/>
          </a:ln>
          <a:effectLst/>
        </p:spPr>
        <p:txBody>
          <a:bodyPr vert="horz" wrap="square" lIns="92396" tIns="46198" rIns="92396" bIns="4619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63491" name="Rectangle 3"/>
          <p:cNvSpPr>
            <a:spLocks noGrp="1" noChangeArrowheads="1"/>
          </p:cNvSpPr>
          <p:nvPr>
            <p:ph type="dt" idx="1"/>
          </p:nvPr>
        </p:nvSpPr>
        <p:spPr bwMode="auto">
          <a:xfrm>
            <a:off x="5260764" y="0"/>
            <a:ext cx="4022936" cy="349250"/>
          </a:xfrm>
          <a:prstGeom prst="rect">
            <a:avLst/>
          </a:prstGeom>
          <a:noFill/>
          <a:ln w="9525">
            <a:noFill/>
            <a:miter lim="800000"/>
            <a:headEnd/>
            <a:tailEnd/>
          </a:ln>
          <a:effectLst/>
        </p:spPr>
        <p:txBody>
          <a:bodyPr vert="horz" wrap="square" lIns="92396" tIns="46198" rIns="92396" bIns="4619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2895600" y="523875"/>
            <a:ext cx="3492500" cy="2619375"/>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1237829" y="3317875"/>
            <a:ext cx="6808047" cy="3143250"/>
          </a:xfrm>
          <a:prstGeom prst="rect">
            <a:avLst/>
          </a:prstGeom>
          <a:noFill/>
          <a:ln w="9525">
            <a:noFill/>
            <a:miter lim="800000"/>
            <a:headEnd/>
            <a:tailEnd/>
          </a:ln>
          <a:effectLst/>
        </p:spPr>
        <p:txBody>
          <a:bodyPr vert="horz" wrap="square" lIns="92396" tIns="46198" rIns="92396" bIns="461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4" name="Rectangle 6"/>
          <p:cNvSpPr>
            <a:spLocks noGrp="1" noChangeArrowheads="1"/>
          </p:cNvSpPr>
          <p:nvPr>
            <p:ph type="ftr" sz="quarter" idx="4"/>
          </p:nvPr>
        </p:nvSpPr>
        <p:spPr bwMode="auto">
          <a:xfrm>
            <a:off x="2" y="6635750"/>
            <a:ext cx="4022936" cy="349250"/>
          </a:xfrm>
          <a:prstGeom prst="rect">
            <a:avLst/>
          </a:prstGeom>
          <a:noFill/>
          <a:ln w="9525">
            <a:noFill/>
            <a:miter lim="800000"/>
            <a:headEnd/>
            <a:tailEnd/>
          </a:ln>
          <a:effectLst/>
        </p:spPr>
        <p:txBody>
          <a:bodyPr vert="horz" wrap="square" lIns="92396" tIns="46198" rIns="92396" bIns="46198" numCol="1" anchor="b"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63495" name="Rectangle 7"/>
          <p:cNvSpPr>
            <a:spLocks noGrp="1" noChangeArrowheads="1"/>
          </p:cNvSpPr>
          <p:nvPr>
            <p:ph type="sldNum" sz="quarter" idx="5"/>
          </p:nvPr>
        </p:nvSpPr>
        <p:spPr bwMode="auto">
          <a:xfrm>
            <a:off x="5260764" y="6635750"/>
            <a:ext cx="4022936" cy="349250"/>
          </a:xfrm>
          <a:prstGeom prst="rect">
            <a:avLst/>
          </a:prstGeom>
          <a:noFill/>
          <a:ln w="9525">
            <a:noFill/>
            <a:miter lim="800000"/>
            <a:headEnd/>
            <a:tailEnd/>
          </a:ln>
          <a:effectLst/>
        </p:spPr>
        <p:txBody>
          <a:bodyPr vert="horz" wrap="square" lIns="92396" tIns="46198" rIns="92396" bIns="46198" numCol="1" anchor="b" anchorCtr="0" compatLnSpc="1">
            <a:prstTxWarp prst="textNoShape">
              <a:avLst/>
            </a:prstTxWarp>
          </a:bodyPr>
          <a:lstStyle>
            <a:lvl1pPr algn="r" eaLnBrk="0" hangingPunct="0">
              <a:defRPr sz="1200" b="0">
                <a:latin typeface="Times New Roman" pitchFamily="18" charset="0"/>
              </a:defRPr>
            </a:lvl1pPr>
          </a:lstStyle>
          <a:p>
            <a:pPr>
              <a:defRPr/>
            </a:pPr>
            <a:fld id="{E105BD19-31EE-4169-A32D-2D1609FFEEA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23D7F8C-8E82-413A-859A-F5E407651E85}" type="slidenum">
              <a:rPr lang="en-US" smtClean="0"/>
              <a:pPr/>
              <a:t>1</a:t>
            </a:fld>
            <a:endParaRPr lang="en-US" smtClean="0"/>
          </a:p>
        </p:txBody>
      </p:sp>
      <p:sp>
        <p:nvSpPr>
          <p:cNvPr id="60419"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542D27-29C1-4809-B421-B8CDC6A32BC8}" type="slidenum">
              <a:rPr lang="en-US" smtClean="0"/>
              <a:pPr/>
              <a:t>10</a:t>
            </a:fld>
            <a:endParaRPr lang="en-US" smtClean="0"/>
          </a:p>
        </p:txBody>
      </p:sp>
      <p:sp>
        <p:nvSpPr>
          <p:cNvPr id="64515"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542D27-29C1-4809-B421-B8CDC6A32BC8}" type="slidenum">
              <a:rPr lang="en-US" smtClean="0"/>
              <a:pPr/>
              <a:t>11</a:t>
            </a:fld>
            <a:endParaRPr lang="en-US" smtClean="0"/>
          </a:p>
        </p:txBody>
      </p:sp>
      <p:sp>
        <p:nvSpPr>
          <p:cNvPr id="64515"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542D27-29C1-4809-B421-B8CDC6A32BC8}" type="slidenum">
              <a:rPr lang="en-US" smtClean="0"/>
              <a:pPr/>
              <a:t>12</a:t>
            </a:fld>
            <a:endParaRPr lang="en-US" smtClean="0"/>
          </a:p>
        </p:txBody>
      </p:sp>
      <p:sp>
        <p:nvSpPr>
          <p:cNvPr id="64515"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23D7F8C-8E82-413A-859A-F5E407651E85}"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endParaRPr lang="en-US" smtClean="0"/>
          </a:p>
        </p:txBody>
      </p:sp>
      <p:sp>
        <p:nvSpPr>
          <p:cNvPr id="26628" name="Slide Number Placeholder 3"/>
          <p:cNvSpPr>
            <a:spLocks noGrp="1"/>
          </p:cNvSpPr>
          <p:nvPr>
            <p:ph type="sldNum" sz="quarter" idx="5"/>
          </p:nvPr>
        </p:nvSpPr>
        <p:spPr>
          <a:noFill/>
          <a:ln>
            <a:miter lim="800000"/>
            <a:headEnd/>
            <a:tailEnd/>
          </a:ln>
        </p:spPr>
        <p:txBody>
          <a:bodyPr/>
          <a:lstStyle/>
          <a:p>
            <a:fld id="{33A9796A-C8EE-43BF-8E0C-E0EEF0EB9EC3}"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contains proposal package, letters of support, team list etc.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3BAB34-D43C-4378-913B-D26981EBF1D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is populated after the EPA award announcement.  All grant documentation is contained here inclusive of detailed budget and grant timeline with milestones.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3BAB34-D43C-4378-913B-D26981EBF1D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program file contains all the relevant loan policies and procedures, inclusive of collateral materials and application forms.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RLF/</a:t>
            </a:r>
            <a:r>
              <a:rPr lang="en-US" sz="1200" kern="1200" dirty="0" err="1" smtClean="0">
                <a:solidFill>
                  <a:schemeClr val="tx1"/>
                </a:solidFill>
                <a:latin typeface="+mn-lt"/>
                <a:ea typeface="+mn-ea"/>
                <a:cs typeface="+mn-cs"/>
              </a:rPr>
              <a:t>Subgrant</a:t>
            </a:r>
            <a:r>
              <a:rPr lang="en-US" sz="1200" kern="1200" dirty="0" smtClean="0">
                <a:solidFill>
                  <a:schemeClr val="tx1"/>
                </a:solidFill>
                <a:latin typeface="+mn-lt"/>
                <a:ea typeface="+mn-ea"/>
                <a:cs typeface="+mn-cs"/>
              </a:rPr>
              <a:t> application forms should also be accessible on grantee’s website.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All quarterly report templates are here as well.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This file is populated after the award file is established.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Program manager’s project accounting should reconcile to EPA budget categories.</a:t>
            </a:r>
          </a:p>
          <a:p>
            <a:endParaRPr lang="en-US" dirty="0"/>
          </a:p>
        </p:txBody>
      </p:sp>
      <p:sp>
        <p:nvSpPr>
          <p:cNvPr id="4" name="Slide Number Placeholder 3"/>
          <p:cNvSpPr>
            <a:spLocks noGrp="1"/>
          </p:cNvSpPr>
          <p:nvPr>
            <p:ph type="sldNum" sz="quarter" idx="10"/>
          </p:nvPr>
        </p:nvSpPr>
        <p:spPr/>
        <p:txBody>
          <a:bodyPr/>
          <a:lstStyle/>
          <a:p>
            <a:fld id="{5C3BAB34-D43C-4378-913B-D26981EBF1D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is populated after the program file is established and is designed to contain all project specific materials relating to:</a:t>
            </a:r>
          </a:p>
          <a:p>
            <a:pPr lvl="0"/>
            <a:r>
              <a:rPr lang="en-US" sz="1200" kern="1200" dirty="0" smtClean="0">
                <a:solidFill>
                  <a:schemeClr val="tx1"/>
                </a:solidFill>
                <a:latin typeface="+mn-lt"/>
                <a:ea typeface="+mn-ea"/>
                <a:cs typeface="+mn-cs"/>
              </a:rPr>
              <a:t>Cleanup</a:t>
            </a:r>
          </a:p>
          <a:p>
            <a:pPr lvl="0"/>
            <a:r>
              <a:rPr lang="en-US" sz="1200" kern="1200" dirty="0" smtClean="0">
                <a:solidFill>
                  <a:schemeClr val="tx1"/>
                </a:solidFill>
                <a:latin typeface="+mn-lt"/>
                <a:ea typeface="+mn-ea"/>
                <a:cs typeface="+mn-cs"/>
              </a:rPr>
              <a:t>Community Relations Plan</a:t>
            </a:r>
          </a:p>
          <a:p>
            <a:pPr lvl="0"/>
            <a:r>
              <a:rPr lang="en-US" sz="1200" kern="1200" dirty="0" smtClean="0">
                <a:solidFill>
                  <a:schemeClr val="tx1"/>
                </a:solidFill>
                <a:latin typeface="+mn-lt"/>
                <a:ea typeface="+mn-ea"/>
                <a:cs typeface="+mn-cs"/>
              </a:rPr>
              <a:t>Project Budget</a:t>
            </a:r>
          </a:p>
          <a:p>
            <a:pPr lvl="0"/>
            <a:r>
              <a:rPr lang="en-US" sz="1200" kern="1200" dirty="0" smtClean="0">
                <a:solidFill>
                  <a:schemeClr val="tx1"/>
                </a:solidFill>
                <a:latin typeface="+mn-lt"/>
                <a:ea typeface="+mn-ea"/>
                <a:cs typeface="+mn-cs"/>
              </a:rPr>
              <a:t>Cleanup Contractor</a:t>
            </a:r>
          </a:p>
          <a:p>
            <a:pPr lvl="0"/>
            <a:r>
              <a:rPr lang="en-US" sz="1200" kern="1200" dirty="0" smtClean="0">
                <a:solidFill>
                  <a:schemeClr val="tx1"/>
                </a:solidFill>
                <a:latin typeface="+mn-lt"/>
                <a:ea typeface="+mn-ea"/>
                <a:cs typeface="+mn-cs"/>
              </a:rPr>
              <a:t>Loan/Grant Applications and related Agreements</a:t>
            </a:r>
          </a:p>
          <a:p>
            <a:pPr lvl="0"/>
            <a:r>
              <a:rPr lang="en-US" sz="1200" kern="1200" dirty="0" smtClean="0">
                <a:solidFill>
                  <a:schemeClr val="tx1"/>
                </a:solidFill>
                <a:latin typeface="+mn-lt"/>
                <a:ea typeface="+mn-ea"/>
                <a:cs typeface="+mn-cs"/>
              </a:rPr>
              <a:t>Generic and Site Specific QAPP</a:t>
            </a:r>
          </a:p>
          <a:p>
            <a:endParaRPr lang="en-US" dirty="0"/>
          </a:p>
        </p:txBody>
      </p:sp>
      <p:sp>
        <p:nvSpPr>
          <p:cNvPr id="4" name="Slide Number Placeholder 3"/>
          <p:cNvSpPr>
            <a:spLocks noGrp="1"/>
          </p:cNvSpPr>
          <p:nvPr>
            <p:ph type="sldNum" sz="quarter" idx="10"/>
          </p:nvPr>
        </p:nvSpPr>
        <p:spPr/>
        <p:txBody>
          <a:bodyPr/>
          <a:lstStyle/>
          <a:p>
            <a:fld id="{5C3BAB34-D43C-4378-913B-D26981EBF1D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EPA may conduct a limited scope review of grantee’s administrative and financial management systems for managing EPA grant funds.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This file should reflect grantee’s most recent financial statements and audits and written policies and procedures for contracting, procurement, etc.</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What internal controls does grantee have in place to ensure that costs charged to EPA grants are reasonable, allocable and allowable.</a:t>
            </a:r>
          </a:p>
          <a:p>
            <a:endParaRPr lang="en-US" dirty="0"/>
          </a:p>
        </p:txBody>
      </p:sp>
      <p:sp>
        <p:nvSpPr>
          <p:cNvPr id="4" name="Slide Number Placeholder 3"/>
          <p:cNvSpPr>
            <a:spLocks noGrp="1"/>
          </p:cNvSpPr>
          <p:nvPr>
            <p:ph type="sldNum" sz="quarter" idx="10"/>
          </p:nvPr>
        </p:nvSpPr>
        <p:spPr/>
        <p:txBody>
          <a:bodyPr/>
          <a:lstStyle/>
          <a:p>
            <a:fld id="{5C3BAB34-D43C-4378-913B-D26981EBF1D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6" name="Slide Number Placeholder 3"/>
          <p:cNvSpPr>
            <a:spLocks noGrp="1"/>
          </p:cNvSpPr>
          <p:nvPr>
            <p:ph type="sldNum" sz="quarter" idx="5"/>
          </p:nvPr>
        </p:nvSpPr>
        <p:spPr>
          <a:noFill/>
        </p:spPr>
        <p:txBody>
          <a:bodyPr/>
          <a:lstStyle/>
          <a:p>
            <a:fld id="{DA1B7AC9-5BEF-4F34-ACD4-366DCB3589E4}"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contains proposal package, letters of support, team list etc.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3BAB34-D43C-4378-913B-D26981EBF1DC}"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contains proposal package, letters of support, team list etc.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3BAB34-D43C-4378-913B-D26981EBF1DC}"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file contains proposal package, letters of support, team list etc.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3BAB34-D43C-4378-913B-D26981EBF1DC}"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endParaRPr lang="en-US" smtClean="0"/>
          </a:p>
        </p:txBody>
      </p:sp>
      <p:sp>
        <p:nvSpPr>
          <p:cNvPr id="26628" name="Slide Number Placeholder 3"/>
          <p:cNvSpPr>
            <a:spLocks noGrp="1"/>
          </p:cNvSpPr>
          <p:nvPr>
            <p:ph type="sldNum" sz="quarter" idx="5"/>
          </p:nvPr>
        </p:nvSpPr>
        <p:spPr>
          <a:noFill/>
          <a:ln>
            <a:miter lim="800000"/>
            <a:headEnd/>
            <a:tailEnd/>
          </a:ln>
        </p:spPr>
        <p:txBody>
          <a:bodyPr/>
          <a:lstStyle/>
          <a:p>
            <a:fld id="{33A9796A-C8EE-43BF-8E0C-E0EEF0EB9EC3}" type="slidenum">
              <a:rPr lang="en-US" smtClean="0"/>
              <a:pPr/>
              <a:t>27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564DC4-CA4A-49EC-A71F-7253A35A7AE1}"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564DC4-CA4A-49EC-A71F-7253A35A7AE1}"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endParaRPr lang="en-US" smtClean="0"/>
          </a:p>
        </p:txBody>
      </p:sp>
      <p:sp>
        <p:nvSpPr>
          <p:cNvPr id="27652" name="Slide Number Placeholder 3"/>
          <p:cNvSpPr>
            <a:spLocks noGrp="1"/>
          </p:cNvSpPr>
          <p:nvPr>
            <p:ph type="sldNum" sz="quarter" idx="5"/>
          </p:nvPr>
        </p:nvSpPr>
        <p:spPr>
          <a:noFill/>
          <a:ln>
            <a:miter lim="800000"/>
            <a:headEnd/>
            <a:tailEnd/>
          </a:ln>
        </p:spPr>
        <p:txBody>
          <a:bodyPr/>
          <a:lstStyle/>
          <a:p>
            <a:fld id="{C77D34A4-83F7-432C-BAF8-330782432DEB}" type="slidenum">
              <a:rPr lang="en-US" smtClean="0"/>
              <a:pPr/>
              <a:t>37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endParaRPr lang="en-US" smtClean="0"/>
          </a:p>
        </p:txBody>
      </p:sp>
      <p:sp>
        <p:nvSpPr>
          <p:cNvPr id="28676" name="Slide Number Placeholder 3"/>
          <p:cNvSpPr>
            <a:spLocks noGrp="1"/>
          </p:cNvSpPr>
          <p:nvPr>
            <p:ph type="sldNum" sz="quarter" idx="5"/>
          </p:nvPr>
        </p:nvSpPr>
        <p:spPr>
          <a:noFill/>
          <a:ln>
            <a:miter lim="800000"/>
            <a:headEnd/>
            <a:tailEnd/>
          </a:ln>
        </p:spPr>
        <p:txBody>
          <a:bodyPr/>
          <a:lstStyle/>
          <a:p>
            <a:fld id="{4080B1A5-BA1D-432C-BA97-B0B6DC3B3CEA}" type="slidenum">
              <a:rPr lang="en-US" smtClean="0"/>
              <a:pPr/>
              <a:t>38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smtClean="0"/>
          </a:p>
        </p:txBody>
      </p:sp>
      <p:sp>
        <p:nvSpPr>
          <p:cNvPr id="29700" name="Slide Number Placeholder 3"/>
          <p:cNvSpPr>
            <a:spLocks noGrp="1"/>
          </p:cNvSpPr>
          <p:nvPr>
            <p:ph type="sldNum" sz="quarter" idx="5"/>
          </p:nvPr>
        </p:nvSpPr>
        <p:spPr>
          <a:noFill/>
          <a:ln>
            <a:miter lim="800000"/>
            <a:headEnd/>
            <a:tailEnd/>
          </a:ln>
        </p:spPr>
        <p:txBody>
          <a:bodyPr/>
          <a:lstStyle/>
          <a:p>
            <a:fld id="{5F9BEE9D-C561-4FC4-A465-121C5486CC6D}" type="slidenum">
              <a:rPr lang="en-US" smtClean="0"/>
              <a:pPr/>
              <a:t>39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smtClean="0"/>
          </a:p>
        </p:txBody>
      </p:sp>
      <p:sp>
        <p:nvSpPr>
          <p:cNvPr id="29700" name="Slide Number Placeholder 3"/>
          <p:cNvSpPr>
            <a:spLocks noGrp="1"/>
          </p:cNvSpPr>
          <p:nvPr>
            <p:ph type="sldNum" sz="quarter" idx="5"/>
          </p:nvPr>
        </p:nvSpPr>
        <p:spPr>
          <a:noFill/>
          <a:ln>
            <a:miter lim="800000"/>
            <a:headEnd/>
            <a:tailEnd/>
          </a:ln>
        </p:spPr>
        <p:txBody>
          <a:bodyPr/>
          <a:lstStyle/>
          <a:p>
            <a:fld id="{5F9BEE9D-C561-4FC4-A465-121C5486CC6D}" type="slidenum">
              <a:rPr lang="en-US" smtClean="0"/>
              <a:pPr/>
              <a:t>40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23D7F8C-8E82-413A-859A-F5E407651E85}" type="slidenum">
              <a:rPr lang="en-US" smtClean="0"/>
              <a:pPr/>
              <a:t>3</a:t>
            </a:fld>
            <a:endParaRPr lang="en-US" smtClean="0"/>
          </a:p>
        </p:txBody>
      </p:sp>
      <p:sp>
        <p:nvSpPr>
          <p:cNvPr id="60419"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endParaRPr lang="en-US" smtClean="0"/>
          </a:p>
        </p:txBody>
      </p:sp>
      <p:sp>
        <p:nvSpPr>
          <p:cNvPr id="30724" name="Slide Number Placeholder 3"/>
          <p:cNvSpPr>
            <a:spLocks noGrp="1"/>
          </p:cNvSpPr>
          <p:nvPr>
            <p:ph type="sldNum" sz="quarter" idx="5"/>
          </p:nvPr>
        </p:nvSpPr>
        <p:spPr>
          <a:noFill/>
          <a:ln>
            <a:miter lim="800000"/>
            <a:headEnd/>
            <a:tailEnd/>
          </a:ln>
        </p:spPr>
        <p:txBody>
          <a:bodyPr/>
          <a:lstStyle/>
          <a:p>
            <a:fld id="{B4999928-FC43-4E73-AE8B-E056283BD15D}" type="slidenum">
              <a:rPr lang="en-US" smtClean="0"/>
              <a:pPr/>
              <a:t>41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endParaRPr lang="en-US" smtClean="0"/>
          </a:p>
        </p:txBody>
      </p:sp>
      <p:sp>
        <p:nvSpPr>
          <p:cNvPr id="31748" name="Slide Number Placeholder 3"/>
          <p:cNvSpPr>
            <a:spLocks noGrp="1"/>
          </p:cNvSpPr>
          <p:nvPr>
            <p:ph type="sldNum" sz="quarter" idx="5"/>
          </p:nvPr>
        </p:nvSpPr>
        <p:spPr>
          <a:noFill/>
          <a:ln>
            <a:miter lim="800000"/>
            <a:headEnd/>
            <a:tailEnd/>
          </a:ln>
        </p:spPr>
        <p:txBody>
          <a:bodyPr/>
          <a:lstStyle/>
          <a:p>
            <a:fld id="{9B919246-9F9C-4BBD-A081-8CF259FB5BD6}" type="slidenum">
              <a:rPr lang="en-US" smtClean="0"/>
              <a:pPr/>
              <a:t>44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60" name="Slide Number Placeholder 3"/>
          <p:cNvSpPr>
            <a:spLocks noGrp="1"/>
          </p:cNvSpPr>
          <p:nvPr>
            <p:ph type="sldNum" sz="quarter" idx="5"/>
          </p:nvPr>
        </p:nvSpPr>
        <p:spPr>
          <a:noFill/>
        </p:spPr>
        <p:txBody>
          <a:bodyPr/>
          <a:lstStyle/>
          <a:p>
            <a:fld id="{FF052E11-478A-4A11-9C65-291EA3F13AAC}" type="slidenum">
              <a:rPr lang="en-US" smtClean="0"/>
              <a:pPr/>
              <a:t>4</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D693DF4-4C4A-480F-914E-25B66DB20653}" type="slidenum">
              <a:rPr lang="en-US" smtClean="0"/>
              <a:pPr/>
              <a:t>5</a:t>
            </a:fld>
            <a:endParaRPr lang="en-US" smtClean="0"/>
          </a:p>
        </p:txBody>
      </p:sp>
      <p:sp>
        <p:nvSpPr>
          <p:cNvPr id="66563" name="Rectangle 2"/>
          <p:cNvSpPr>
            <a:spLocks noGrp="1" noRot="1" noChangeAspect="1" noChangeArrowheads="1" noTextEdit="1"/>
          </p:cNvSpPr>
          <p:nvPr>
            <p:ph type="sldImg"/>
          </p:nvPr>
        </p:nvSpPr>
        <p:spPr>
          <a:xfrm>
            <a:off x="2855913" y="387350"/>
            <a:ext cx="3494087" cy="2619375"/>
          </a:xfrm>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2" name="Slide Number Placeholder 3"/>
          <p:cNvSpPr>
            <a:spLocks noGrp="1"/>
          </p:cNvSpPr>
          <p:nvPr>
            <p:ph type="sldNum" sz="quarter" idx="5"/>
          </p:nvPr>
        </p:nvSpPr>
        <p:spPr>
          <a:noFill/>
        </p:spPr>
        <p:txBody>
          <a:bodyPr/>
          <a:lstStyle/>
          <a:p>
            <a:fld id="{2A8473D5-C4A9-4A28-B95A-B06D67219016}" type="slidenum">
              <a:rPr lang="en-US" smtClean="0"/>
              <a:pPr/>
              <a:t>6</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542D27-29C1-4809-B421-B8CDC6A32BC8}" type="slidenum">
              <a:rPr lang="en-US" smtClean="0"/>
              <a:pPr/>
              <a:t>7</a:t>
            </a:fld>
            <a:endParaRPr lang="en-US" smtClean="0"/>
          </a:p>
        </p:txBody>
      </p:sp>
      <p:sp>
        <p:nvSpPr>
          <p:cNvPr id="64515"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542D27-29C1-4809-B421-B8CDC6A32BC8}" type="slidenum">
              <a:rPr lang="en-US" smtClean="0"/>
              <a:pPr/>
              <a:t>8</a:t>
            </a:fld>
            <a:endParaRPr lang="en-US" smtClean="0"/>
          </a:p>
        </p:txBody>
      </p:sp>
      <p:sp>
        <p:nvSpPr>
          <p:cNvPr id="64515"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6" name="Slide Number Placeholder 3"/>
          <p:cNvSpPr>
            <a:spLocks noGrp="1"/>
          </p:cNvSpPr>
          <p:nvPr>
            <p:ph type="sldNum" sz="quarter" idx="5"/>
          </p:nvPr>
        </p:nvSpPr>
        <p:spPr>
          <a:noFill/>
        </p:spPr>
        <p:txBody>
          <a:bodyPr/>
          <a:lstStyle/>
          <a:p>
            <a:fld id="{9CC2BDFE-778D-43B8-AE37-2ADBD799EC5B}" type="slidenum">
              <a:rPr lang="en-US" smtClean="0"/>
              <a:pPr/>
              <a:t>9</a:t>
            </a:fld>
            <a:endParaRPr lang="en-US" smtClean="0"/>
          </a:p>
        </p:txBody>
      </p:sp>
      <p:sp>
        <p:nvSpPr>
          <p:cNvPr id="5" name="Notes Placeholder 4"/>
          <p:cNvSpPr>
            <a:spLocks noGrp="1"/>
          </p:cNvSpPr>
          <p:nvPr>
            <p:ph type="body" sz="quarter" idx="10"/>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fld id="{D6AED155-5904-4A6B-9B42-D06C8E91F50B}" type="datetime1">
              <a:rPr lang="en-US" smtClean="0"/>
              <a:pPr>
                <a:defRPr/>
              </a:pPr>
              <a:t>11/4/2013</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69151CDB-DECE-4D4D-A62B-9EB046886B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fld id="{B9BADCD2-904B-47AC-B66E-133A319610DF}" type="datetime1">
              <a:rPr lang="en-US" smtClean="0"/>
              <a:pPr>
                <a:defRPr/>
              </a:pPr>
              <a:t>11/4/2013</a:t>
            </a:fld>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BC6027BE-748A-445C-9D8E-E7C576DE45C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5B0954-C02A-4F08-8080-75267D55162C}" type="datetime1">
              <a:rPr lang="en-US" smtClean="0"/>
              <a:pPr>
                <a:defRPr/>
              </a:pPr>
              <a:t>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966D19-1745-4143-B1FC-14C80668F17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0663"/>
            <a:ext cx="8991600" cy="927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676400"/>
            <a:ext cx="4354513" cy="483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35513" y="1676400"/>
            <a:ext cx="4356100" cy="233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35513" y="4168775"/>
            <a:ext cx="43561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7876060-EB50-4C2B-8060-2BCB906BB746}" type="datetime1">
              <a:rPr lang="en-US" smtClean="0"/>
              <a:pPr>
                <a:defRPr/>
              </a:pPr>
              <a:t>11/4/2013</a:t>
            </a:fld>
            <a:endParaRPr lang="en-US"/>
          </a:p>
        </p:txBody>
      </p:sp>
      <p:sp>
        <p:nvSpPr>
          <p:cNvPr id="5" name="Footer Placeholder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8229600" y="6473825"/>
            <a:ext cx="758825" cy="247650"/>
          </a:xfrm>
        </p:spPr>
        <p:txBody>
          <a:bodyPr/>
          <a:lstStyle>
            <a:lvl1pPr>
              <a:defRPr/>
            </a:lvl1pPr>
          </a:lstStyle>
          <a:p>
            <a:pPr>
              <a:defRPr/>
            </a:pPr>
            <a:fld id="{C3EE1931-887C-49CA-B564-414CCC7997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fld id="{9F029404-CBA7-4134-B8ED-72DCD1B6690B}" type="datetime1">
              <a:rPr lang="en-US" smtClean="0"/>
              <a:pPr>
                <a:defRPr/>
              </a:pPr>
              <a:t>11/4/2013</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A3AB4EDD-855B-4D11-9A0D-6665C075D61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fld id="{34D5AAD8-FED3-4196-9A47-8185F63C335D}" type="datetime1">
              <a:rPr lang="en-US" smtClean="0"/>
              <a:pPr>
                <a:defRPr/>
              </a:pPr>
              <a:t>11/4/2013</a:t>
            </a:fld>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01135043-6149-46B6-AF6C-D93FDE7C57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fld id="{F9D53BAC-B0DA-4A9A-BFA9-6A56233FACF8}" type="datetime1">
              <a:rPr lang="en-US" smtClean="0"/>
              <a:pPr>
                <a:defRPr/>
              </a:pPr>
              <a:t>11/4/2013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2078DE14-B798-4429-81B3-AEC984C85AB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fld id="{9DEC8D58-8E5B-419B-A8FD-D4D9AE6DE79E}" type="datetime1">
              <a:rPr lang="en-US" smtClean="0"/>
              <a:pPr>
                <a:defRPr/>
              </a:pPr>
              <a:t>11/4/2013</a:t>
            </a:fld>
            <a:endParaRPr lang="en-US"/>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6DC6068-885B-4311-A36A-43C723E7CD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BC723AB6-6452-4245-BD69-82FA5C3D48E0}" type="datetime1">
              <a:rPr lang="en-US" smtClean="0"/>
              <a:pPr>
                <a:defRPr/>
              </a:pPr>
              <a:t>11/4/2013</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16EBB8B2-FC01-40EA-A58B-9C0082677C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fld id="{3E3A8515-1188-41FB-89FA-845A225454CF}" type="datetime1">
              <a:rPr lang="en-US" smtClean="0"/>
              <a:pPr>
                <a:defRPr/>
              </a:pPr>
              <a:t>11/4/2013</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0EAAD4D-B3A3-4D0E-ACEF-D49A5A375E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6"/>
          <p:cNvSpPr>
            <a:spLocks noGrp="1"/>
          </p:cNvSpPr>
          <p:nvPr>
            <p:ph type="dt" sz="half" idx="10"/>
          </p:nvPr>
        </p:nvSpPr>
        <p:spPr/>
        <p:txBody>
          <a:bodyPr/>
          <a:lstStyle>
            <a:lvl1pPr>
              <a:defRPr/>
            </a:lvl1pPr>
          </a:lstStyle>
          <a:p>
            <a:pPr>
              <a:defRPr/>
            </a:pPr>
            <a:fld id="{8C13FF72-96D7-4743-A8A9-E24803F95888}" type="datetime1">
              <a:rPr lang="en-US" smtClean="0"/>
              <a:pPr>
                <a:defRPr/>
              </a:pPr>
              <a:t>11/4/2013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69E7E44A-78F7-41FE-ADCC-ECC27383CD4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3077"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480B0C06-5156-4819-8CB3-38EFE64289A3}" type="datetime1">
              <a:rPr lang="en-US" smtClean="0"/>
              <a:pPr>
                <a:defRPr/>
              </a:pPr>
              <a:t>11/4/2013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089DA3FA-E8A8-43B0-AFDA-2663AB37C8E6}"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19" r:id="rId4"/>
    <p:sldLayoutId id="2147483825" r:id="rId5"/>
    <p:sldLayoutId id="2147483820" r:id="rId6"/>
    <p:sldLayoutId id="2147483826" r:id="rId7"/>
    <p:sldLayoutId id="2147483827" r:id="rId8"/>
    <p:sldLayoutId id="2147483828" r:id="rId9"/>
    <p:sldLayoutId id="2147483821" r:id="rId10"/>
    <p:sldLayoutId id="2147483829" r:id="rId11"/>
    <p:sldLayoutId id="2147483830" r:id="rId12"/>
  </p:sldLayoutIdLst>
  <p:hf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tcrpc.org/" TargetMode="External"/><Relationship Id="rId2" Type="http://schemas.openxmlformats.org/officeDocument/2006/relationships/hyperlink" Target="mailto:gvaday@tcrpc.org"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hyperlink" Target="mailto:kate@landofsky.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ctrTitle"/>
          </p:nvPr>
        </p:nvSpPr>
        <p:spPr/>
        <p:txBody>
          <a:bodyPr/>
          <a:lstStyle/>
          <a:p>
            <a:r>
              <a:rPr lang="en-US" dirty="0" smtClean="0"/>
              <a:t>EPA </a:t>
            </a:r>
            <a:r>
              <a:rPr lang="en-US" dirty="0" err="1" smtClean="0"/>
              <a:t>Rlf</a:t>
            </a:r>
            <a:r>
              <a:rPr lang="en-US" dirty="0" smtClean="0"/>
              <a:t> webinar</a:t>
            </a:r>
            <a:endParaRPr lang="en-US" dirty="0"/>
          </a:p>
        </p:txBody>
      </p:sp>
      <p:sp>
        <p:nvSpPr>
          <p:cNvPr id="10" name="Subtitle 9"/>
          <p:cNvSpPr>
            <a:spLocks noGrp="1"/>
          </p:cNvSpPr>
          <p:nvPr>
            <p:ph type="subTitle" idx="1"/>
          </p:nvPr>
        </p:nvSpPr>
        <p:spPr>
          <a:xfrm>
            <a:off x="457200" y="3048000"/>
            <a:ext cx="8458200" cy="914400"/>
          </a:xfrm>
        </p:spPr>
        <p:txBody>
          <a:bodyPr/>
          <a:lstStyle/>
          <a:p>
            <a:pPr algn="ctr"/>
            <a:endParaRPr lang="en-US" sz="3200" b="1" i="1" dirty="0" smtClean="0"/>
          </a:p>
          <a:p>
            <a:pPr algn="ctr"/>
            <a:r>
              <a:rPr lang="en-US" sz="3200" b="1" i="1" dirty="0" smtClean="0"/>
              <a:t>ACING AN AUDIT: </a:t>
            </a:r>
          </a:p>
          <a:p>
            <a:pPr algn="ctr"/>
            <a:r>
              <a:rPr lang="en-US" sz="3200" b="1" i="1" dirty="0" smtClean="0"/>
              <a:t>MANAGING YOUR RLF GRANT FILE</a:t>
            </a:r>
          </a:p>
          <a:p>
            <a:pPr algn="ctr"/>
            <a:endParaRPr lang="en-US" i="1" dirty="0" smtClean="0"/>
          </a:p>
          <a:p>
            <a:pPr algn="ctr"/>
            <a:r>
              <a:rPr lang="en-US" i="1" dirty="0" smtClean="0"/>
              <a:t>Audio</a:t>
            </a:r>
          </a:p>
          <a:p>
            <a:pPr algn="ctr"/>
            <a:r>
              <a:rPr lang="en-US" i="1" dirty="0" smtClean="0"/>
              <a:t>866-299-3188</a:t>
            </a:r>
          </a:p>
          <a:p>
            <a:pPr algn="ctr"/>
            <a:r>
              <a:rPr lang="en-US" i="1" dirty="0" smtClean="0"/>
              <a:t>Code: 202 566 2773</a:t>
            </a:r>
          </a:p>
          <a:p>
            <a:pPr algn="ctr"/>
            <a:endParaRPr lang="en-US" i="1" dirty="0"/>
          </a:p>
        </p:txBody>
      </p:sp>
      <p:sp>
        <p:nvSpPr>
          <p:cNvPr id="6" name="Slide Number Placeholder 5"/>
          <p:cNvSpPr>
            <a:spLocks noGrp="1"/>
          </p:cNvSpPr>
          <p:nvPr>
            <p:ph type="sldNum" sz="quarter" idx="12"/>
          </p:nvPr>
        </p:nvSpPr>
        <p:spPr/>
        <p:txBody>
          <a:bodyPr/>
          <a:lstStyle/>
          <a:p>
            <a:fld id="{69151CDB-DECE-4D4D-A62B-9EB046886B73}" type="slidenum">
              <a:rPr lang="en-US" smtClean="0"/>
              <a:pPr/>
              <a:t>1</a:t>
            </a:fld>
            <a:endParaRPr lang="en-US"/>
          </a:p>
        </p:txBody>
      </p:sp>
      <p:sp>
        <p:nvSpPr>
          <p:cNvPr id="4" name="Rectangle 4"/>
          <p:cNvSpPr txBox="1">
            <a:spLocks noChangeArrowheads="1"/>
          </p:cNvSpPr>
          <p:nvPr/>
        </p:nvSpPr>
        <p:spPr>
          <a:xfrm>
            <a:off x="304800" y="228601"/>
            <a:ext cx="8839200" cy="914400"/>
          </a:xfrm>
          <a:prstGeom prst="rect">
            <a:avLst/>
          </a:prstGeom>
        </p:spPr>
        <p:txBody>
          <a:bodyPr/>
          <a:lstStyle/>
          <a:p>
            <a:pPr algn="ctr" fontAlgn="auto">
              <a:spcAft>
                <a:spcPts val="0"/>
              </a:spcAft>
              <a:defRPr/>
            </a:pPr>
            <a:endParaRPr lang="en-US" sz="3600" cap="all" dirty="0">
              <a:solidFill>
                <a:schemeClr val="tx2"/>
              </a:solidFill>
              <a:effectLst>
                <a:reflection blurRad="12700" stA="48000" endA="300" endPos="55000" dir="5400000" sy="-90000" algn="bl" rotWithShape="0"/>
              </a:effectLst>
              <a:latin typeface="+mj-lt"/>
              <a:ea typeface="+mj-ea"/>
              <a:cs typeface="+mj-cs"/>
            </a:endParaRPr>
          </a:p>
        </p:txBody>
      </p:sp>
      <p:sp>
        <p:nvSpPr>
          <p:cNvPr id="5" name="Rectangle 4"/>
          <p:cNvSpPr txBox="1">
            <a:spLocks noChangeArrowheads="1"/>
          </p:cNvSpPr>
          <p:nvPr/>
        </p:nvSpPr>
        <p:spPr>
          <a:xfrm>
            <a:off x="1295400" y="5486400"/>
            <a:ext cx="7239000" cy="914400"/>
          </a:xfrm>
          <a:prstGeom prst="rect">
            <a:avLst/>
          </a:prstGeom>
        </p:spPr>
        <p:txBody>
          <a:bodyPr vert="horz" anchor="t">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cap="all" dirty="0" smtClean="0">
                <a:solidFill>
                  <a:schemeClr val="tx2"/>
                </a:solidFill>
                <a:effectLst>
                  <a:reflection blurRad="12700" stA="48000" endA="300" endPos="55000" dir="5400000" sy="-90000" algn="bl" rotWithShape="0"/>
                </a:effectLst>
                <a:latin typeface="+mj-lt"/>
                <a:ea typeface="+mj-ea"/>
                <a:cs typeface="+mj-cs"/>
              </a:rPr>
              <a:t>October 31, 2013</a:t>
            </a:r>
            <a:endParaRPr kumimoji="0" lang="en-US" sz="44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28600" y="228600"/>
            <a:ext cx="8686800" cy="841248"/>
          </a:xfrm>
        </p:spPr>
        <p:txBody>
          <a:bodyPr>
            <a:normAutofit fontScale="90000"/>
          </a:bodyPr>
          <a:lstStyle/>
          <a:p>
            <a:pPr algn="ctr" eaLnBrk="1" fontAlgn="auto" hangingPunct="1">
              <a:spcAft>
                <a:spcPts val="0"/>
              </a:spcAft>
              <a:defRPr/>
            </a:pPr>
            <a:r>
              <a:rPr lang="en-US" dirty="0" smtClean="0"/>
              <a:t>PART 4- (Post award monitoring Doc’s) Checklist</a:t>
            </a:r>
            <a:endParaRPr lang="en-US" b="1" dirty="0"/>
          </a:p>
        </p:txBody>
      </p:sp>
      <p:sp>
        <p:nvSpPr>
          <p:cNvPr id="18435" name="Rectangle 12"/>
          <p:cNvSpPr>
            <a:spLocks noGrp="1" noChangeArrowheads="1"/>
          </p:cNvSpPr>
          <p:nvPr>
            <p:ph sz="half" idx="2"/>
          </p:nvPr>
        </p:nvSpPr>
        <p:spPr>
          <a:xfrm>
            <a:off x="685800" y="1524000"/>
            <a:ext cx="7467600" cy="5105400"/>
          </a:xfrm>
        </p:spPr>
        <p:txBody>
          <a:bodyPr/>
          <a:lstStyle/>
          <a:p>
            <a:pPr eaLnBrk="1" hangingPunct="1">
              <a:buFont typeface="Tahoma" pitchFamily="34" charset="0"/>
              <a:buNone/>
            </a:pPr>
            <a:r>
              <a:rPr lang="en-US" sz="2400" b="1" dirty="0" smtClean="0">
                <a:solidFill>
                  <a:schemeClr val="hlink"/>
                </a:solidFill>
              </a:rPr>
              <a:t>	  </a:t>
            </a:r>
            <a:endParaRPr lang="en-US" sz="2400" dirty="0" smtClean="0"/>
          </a:p>
          <a:p>
            <a:pPr eaLnBrk="1" hangingPunct="1">
              <a:buFont typeface="Wingdings" pitchFamily="2" charset="2"/>
              <a:buChar char="q"/>
            </a:pPr>
            <a:r>
              <a:rPr lang="en-US" sz="3600" dirty="0" smtClean="0"/>
              <a:t>Baseline Monitoring Reports</a:t>
            </a:r>
          </a:p>
          <a:p>
            <a:pPr eaLnBrk="1" hangingPunct="1">
              <a:buFont typeface="Wingdings" pitchFamily="2" charset="2"/>
              <a:buChar char="q"/>
            </a:pPr>
            <a:r>
              <a:rPr lang="en-US" sz="3600" dirty="0" smtClean="0"/>
              <a:t>Advance Monitoring Reports (Including Davis Bacon Compliance)</a:t>
            </a:r>
          </a:p>
          <a:p>
            <a:pPr eaLnBrk="1" hangingPunct="1">
              <a:buFont typeface="Wingdings" pitchFamily="2" charset="2"/>
              <a:buChar char="q"/>
            </a:pPr>
            <a:r>
              <a:rPr lang="en-US" sz="3600" dirty="0" smtClean="0"/>
              <a:t>Semi annual Docs (MBE/WBE </a:t>
            </a:r>
            <a:r>
              <a:rPr lang="en-US" sz="3600" dirty="0" err="1" smtClean="0"/>
              <a:t>Rpts</a:t>
            </a:r>
            <a:r>
              <a:rPr lang="en-US" sz="3600" dirty="0" smtClean="0"/>
              <a:t>)</a:t>
            </a:r>
          </a:p>
          <a:p>
            <a:pPr eaLnBrk="1" hangingPunct="1">
              <a:buFont typeface="Wingdings" pitchFamily="2" charset="2"/>
              <a:buChar char="q"/>
            </a:pPr>
            <a:r>
              <a:rPr lang="en-US" sz="3600" dirty="0" smtClean="0"/>
              <a:t> Annual </a:t>
            </a:r>
            <a:r>
              <a:rPr lang="en-US" sz="3600" dirty="0" err="1" smtClean="0"/>
              <a:t>Rpts</a:t>
            </a:r>
            <a:r>
              <a:rPr lang="en-US" sz="3600" dirty="0" smtClean="0"/>
              <a:t> (FFR)</a:t>
            </a:r>
          </a:p>
          <a:p>
            <a:pPr eaLnBrk="1" hangingPunct="1">
              <a:buFont typeface="Wingdings 2" pitchFamily="18" charset="2"/>
              <a:buNone/>
            </a:pPr>
            <a:endParaRPr lang="en-US" sz="2400" dirty="0" smtClean="0"/>
          </a:p>
          <a:p>
            <a:pPr lvl="1" eaLnBrk="1" hangingPunct="1">
              <a:buFont typeface="Wingdings" pitchFamily="2" charset="2"/>
              <a:buChar char="ü"/>
            </a:pPr>
            <a:endParaRPr lang="en-US" sz="2600" dirty="0" smtClean="0"/>
          </a:p>
        </p:txBody>
      </p:sp>
      <p:sp>
        <p:nvSpPr>
          <p:cNvPr id="5" name="Slide Number Placeholder 4"/>
          <p:cNvSpPr>
            <a:spLocks noGrp="1"/>
          </p:cNvSpPr>
          <p:nvPr>
            <p:ph type="sldNum" sz="quarter" idx="12"/>
          </p:nvPr>
        </p:nvSpPr>
        <p:spPr/>
        <p:txBody>
          <a:bodyPr/>
          <a:lstStyle/>
          <a:p>
            <a:pPr>
              <a:defRPr/>
            </a:pPr>
            <a:fld id="{01135043-6149-46B6-AF6C-D93FDE7C5790}" type="slidenum">
              <a:rPr lang="en-US" smtClean="0"/>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ormAutofit/>
          </a:bodyPr>
          <a:lstStyle/>
          <a:p>
            <a:pPr algn="ctr" eaLnBrk="1" fontAlgn="auto" hangingPunct="1">
              <a:spcAft>
                <a:spcPts val="0"/>
              </a:spcAft>
              <a:defRPr/>
            </a:pPr>
            <a:r>
              <a:rPr lang="en-US" dirty="0" smtClean="0"/>
              <a:t>PART 5- (Correspondences) Checklist</a:t>
            </a:r>
            <a:endParaRPr lang="en-US" b="1" dirty="0"/>
          </a:p>
        </p:txBody>
      </p:sp>
      <p:sp>
        <p:nvSpPr>
          <p:cNvPr id="18435" name="Rectangle 12"/>
          <p:cNvSpPr>
            <a:spLocks noGrp="1" noChangeArrowheads="1"/>
          </p:cNvSpPr>
          <p:nvPr>
            <p:ph sz="half" idx="2"/>
          </p:nvPr>
        </p:nvSpPr>
        <p:spPr>
          <a:xfrm>
            <a:off x="685800" y="1524000"/>
            <a:ext cx="7467600" cy="4722813"/>
          </a:xfrm>
        </p:spPr>
        <p:txBody>
          <a:bodyPr/>
          <a:lstStyle/>
          <a:p>
            <a:pPr eaLnBrk="1" hangingPunct="1">
              <a:buFont typeface="Tahoma" pitchFamily="34" charset="0"/>
              <a:buNone/>
            </a:pPr>
            <a:r>
              <a:rPr lang="en-US" sz="2400" b="1" dirty="0" smtClean="0">
                <a:solidFill>
                  <a:schemeClr val="hlink"/>
                </a:solidFill>
              </a:rPr>
              <a:t>	  </a:t>
            </a:r>
            <a:endParaRPr lang="en-US" sz="2400" dirty="0" smtClean="0"/>
          </a:p>
          <a:p>
            <a:pPr eaLnBrk="1" hangingPunct="1">
              <a:buFont typeface="Wingdings" pitchFamily="2" charset="2"/>
              <a:buChar char="q"/>
            </a:pPr>
            <a:r>
              <a:rPr lang="en-US" sz="3200" dirty="0" smtClean="0"/>
              <a:t>Emails/Letters</a:t>
            </a:r>
          </a:p>
          <a:p>
            <a:pPr eaLnBrk="1" hangingPunct="1">
              <a:buFont typeface="Wingdings" pitchFamily="2" charset="2"/>
              <a:buChar char="q"/>
            </a:pPr>
            <a:endParaRPr lang="en-US" sz="3200" dirty="0" smtClean="0"/>
          </a:p>
          <a:p>
            <a:pPr eaLnBrk="1" hangingPunct="1">
              <a:buFont typeface="Wingdings" pitchFamily="2" charset="2"/>
              <a:buChar char="q"/>
            </a:pPr>
            <a:r>
              <a:rPr lang="en-US" sz="3200" dirty="0" smtClean="0"/>
              <a:t>Faxes</a:t>
            </a:r>
          </a:p>
          <a:p>
            <a:pPr eaLnBrk="1" hangingPunct="1">
              <a:buFont typeface="Wingdings" pitchFamily="2" charset="2"/>
              <a:buChar char="q"/>
            </a:pPr>
            <a:endParaRPr lang="en-US" sz="3200" dirty="0" smtClean="0"/>
          </a:p>
          <a:p>
            <a:pPr eaLnBrk="1" hangingPunct="1">
              <a:buFont typeface="Wingdings" pitchFamily="2" charset="2"/>
              <a:buChar char="q"/>
            </a:pPr>
            <a:r>
              <a:rPr lang="en-US" sz="3200" dirty="0" smtClean="0"/>
              <a:t>Hand Written Notes, Memos, Etc.</a:t>
            </a:r>
          </a:p>
          <a:p>
            <a:pPr lvl="1" eaLnBrk="1" hangingPunct="1">
              <a:buFont typeface="Wingdings" pitchFamily="2" charset="2"/>
              <a:buChar char="ü"/>
            </a:pPr>
            <a:endParaRPr lang="en-US" sz="2600" dirty="0" smtClean="0"/>
          </a:p>
        </p:txBody>
      </p:sp>
      <p:sp>
        <p:nvSpPr>
          <p:cNvPr id="5" name="Slide Number Placeholder 4"/>
          <p:cNvSpPr>
            <a:spLocks noGrp="1"/>
          </p:cNvSpPr>
          <p:nvPr>
            <p:ph type="sldNum" sz="quarter" idx="12"/>
          </p:nvPr>
        </p:nvSpPr>
        <p:spPr/>
        <p:txBody>
          <a:bodyPr/>
          <a:lstStyle/>
          <a:p>
            <a:pPr>
              <a:defRPr/>
            </a:pPr>
            <a:fld id="{01135043-6149-46B6-AF6C-D93FDE7C5790}" type="slidenum">
              <a:rPr lang="en-US" smtClean="0"/>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304800"/>
            <a:ext cx="8686800" cy="841248"/>
          </a:xfrm>
        </p:spPr>
        <p:txBody>
          <a:bodyPr>
            <a:normAutofit fontScale="90000"/>
          </a:bodyPr>
          <a:lstStyle/>
          <a:p>
            <a:pPr algn="ctr" eaLnBrk="1" fontAlgn="auto" hangingPunct="1">
              <a:spcAft>
                <a:spcPts val="0"/>
              </a:spcAft>
              <a:defRPr/>
            </a:pPr>
            <a:r>
              <a:rPr lang="en-US" dirty="0" smtClean="0"/>
              <a:t>PART 6- (</a:t>
            </a:r>
            <a:r>
              <a:rPr lang="en-US" dirty="0" err="1" smtClean="0"/>
              <a:t>Brownfields</a:t>
            </a:r>
            <a:r>
              <a:rPr lang="en-US" dirty="0" smtClean="0"/>
              <a:t> Proposal info) Checklist</a:t>
            </a:r>
            <a:endParaRPr lang="en-US" b="1" dirty="0"/>
          </a:p>
        </p:txBody>
      </p:sp>
      <p:sp>
        <p:nvSpPr>
          <p:cNvPr id="18435" name="Rectangle 12"/>
          <p:cNvSpPr>
            <a:spLocks noGrp="1" noChangeArrowheads="1"/>
          </p:cNvSpPr>
          <p:nvPr>
            <p:ph sz="half" idx="2"/>
          </p:nvPr>
        </p:nvSpPr>
        <p:spPr>
          <a:xfrm>
            <a:off x="685800" y="1524000"/>
            <a:ext cx="7467600" cy="4722813"/>
          </a:xfrm>
        </p:spPr>
        <p:txBody>
          <a:bodyPr/>
          <a:lstStyle/>
          <a:p>
            <a:pPr eaLnBrk="1" hangingPunct="1">
              <a:buFont typeface="Tahoma" pitchFamily="34" charset="0"/>
              <a:buNone/>
            </a:pPr>
            <a:r>
              <a:rPr lang="en-US" sz="2400" b="1" dirty="0" smtClean="0">
                <a:solidFill>
                  <a:schemeClr val="hlink"/>
                </a:solidFill>
              </a:rPr>
              <a:t>	  </a:t>
            </a:r>
            <a:endParaRPr lang="en-US" sz="2400" dirty="0" smtClean="0"/>
          </a:p>
          <a:p>
            <a:pPr eaLnBrk="1" hangingPunct="1">
              <a:buFont typeface="Wingdings" pitchFamily="2" charset="2"/>
              <a:buChar char="q"/>
            </a:pPr>
            <a:r>
              <a:rPr lang="en-US" sz="3600" dirty="0" smtClean="0"/>
              <a:t>Original Proposal</a:t>
            </a:r>
          </a:p>
          <a:p>
            <a:pPr eaLnBrk="1" hangingPunct="1">
              <a:buFont typeface="Wingdings" pitchFamily="2" charset="2"/>
              <a:buChar char="q"/>
            </a:pPr>
            <a:endParaRPr lang="en-US" sz="3600" dirty="0" smtClean="0"/>
          </a:p>
          <a:p>
            <a:pPr eaLnBrk="1" hangingPunct="1">
              <a:buFont typeface="Wingdings" pitchFamily="2" charset="2"/>
              <a:buChar char="q"/>
            </a:pPr>
            <a:r>
              <a:rPr lang="en-US" sz="3600" dirty="0" smtClean="0"/>
              <a:t>Congratulatory Letter</a:t>
            </a:r>
          </a:p>
          <a:p>
            <a:pPr eaLnBrk="1" hangingPunct="1">
              <a:buFont typeface="Wingdings" pitchFamily="2" charset="2"/>
              <a:buChar char="q"/>
            </a:pPr>
            <a:endParaRPr lang="en-US" sz="3600" dirty="0" smtClean="0"/>
          </a:p>
          <a:p>
            <a:pPr eaLnBrk="1" hangingPunct="1">
              <a:buFont typeface="Wingdings" pitchFamily="2" charset="2"/>
              <a:buChar char="q"/>
            </a:pPr>
            <a:r>
              <a:rPr lang="en-US" sz="3600" dirty="0" smtClean="0"/>
              <a:t>Fact Sheet</a:t>
            </a:r>
          </a:p>
          <a:p>
            <a:pPr lvl="1" eaLnBrk="1" hangingPunct="1">
              <a:buFont typeface="Wingdings" pitchFamily="2" charset="2"/>
              <a:buChar char="ü"/>
            </a:pPr>
            <a:endParaRPr lang="en-US" sz="2600" dirty="0" smtClean="0"/>
          </a:p>
        </p:txBody>
      </p:sp>
      <p:sp>
        <p:nvSpPr>
          <p:cNvPr id="5" name="Slide Number Placeholder 4"/>
          <p:cNvSpPr>
            <a:spLocks noGrp="1"/>
          </p:cNvSpPr>
          <p:nvPr>
            <p:ph type="sldNum" sz="quarter" idx="12"/>
          </p:nvPr>
        </p:nvSpPr>
        <p:spPr/>
        <p:txBody>
          <a:bodyPr/>
          <a:lstStyle/>
          <a:p>
            <a:pPr>
              <a:defRPr/>
            </a:pPr>
            <a:fld id="{01135043-6149-46B6-AF6C-D93FDE7C5790}" type="slidenum">
              <a:rPr lang="en-US" smtClean="0"/>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ctrTitle"/>
          </p:nvPr>
        </p:nvSpPr>
        <p:spPr>
          <a:xfrm>
            <a:off x="381000" y="4114800"/>
            <a:ext cx="8458200" cy="1828800"/>
          </a:xfrm>
        </p:spPr>
        <p:txBody>
          <a:bodyPr>
            <a:normAutofit fontScale="90000"/>
          </a:bodyPr>
          <a:lstStyle/>
          <a:p>
            <a:pPr algn="ctr" eaLnBrk="1" fontAlgn="auto" hangingPunct="1">
              <a:spcAft>
                <a:spcPts val="0"/>
              </a:spcAft>
              <a:defRPr/>
            </a:pPr>
            <a:r>
              <a:rPr lang="en-US" sz="6000" b="1" dirty="0" smtClean="0"/>
              <a:t>RLF Grants Management</a:t>
            </a:r>
            <a:r>
              <a:rPr lang="en-US" sz="3200" b="1" dirty="0" smtClean="0"/>
              <a:t/>
            </a:r>
            <a:br>
              <a:rPr lang="en-US" sz="3200" b="1" dirty="0" smtClean="0"/>
            </a:br>
            <a:endParaRPr lang="en-US" sz="4000" b="1" dirty="0"/>
          </a:p>
        </p:txBody>
      </p:sp>
      <p:graphicFrame>
        <p:nvGraphicFramePr>
          <p:cNvPr id="8" name="Diagram 7"/>
          <p:cNvGraphicFramePr/>
          <p:nvPr/>
        </p:nvGraphicFramePr>
        <p:xfrm>
          <a:off x="304800" y="1524000"/>
          <a:ext cx="85344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4"/>
          <p:cNvSpPr txBox="1">
            <a:spLocks noChangeArrowheads="1"/>
          </p:cNvSpPr>
          <p:nvPr/>
        </p:nvSpPr>
        <p:spPr>
          <a:xfrm>
            <a:off x="304800" y="228601"/>
            <a:ext cx="8839200" cy="914400"/>
          </a:xfrm>
          <a:prstGeom prst="rect">
            <a:avLst/>
          </a:prstGeom>
        </p:spPr>
        <p:txBody>
          <a:bodyPr/>
          <a:lstStyle/>
          <a:p>
            <a:pPr algn="ctr" fontAlgn="auto">
              <a:spcAft>
                <a:spcPts val="0"/>
              </a:spcAft>
              <a:defRPr/>
            </a:pPr>
            <a:r>
              <a:rPr lang="en-US" sz="3600" cap="all" dirty="0" smtClean="0">
                <a:solidFill>
                  <a:schemeClr val="tx2"/>
                </a:solidFill>
                <a:effectLst>
                  <a:reflection blurRad="12700" stA="48000" endA="300" endPos="55000" dir="5400000" sy="-90000" algn="bl" rotWithShape="0"/>
                </a:effectLst>
                <a:latin typeface="+mj-lt"/>
                <a:ea typeface="+mj-ea"/>
                <a:cs typeface="+mj-cs"/>
              </a:rPr>
              <a:t>Section (B)</a:t>
            </a:r>
            <a:endParaRPr lang="en-US" sz="3600" cap="all" dirty="0">
              <a:solidFill>
                <a:schemeClr val="tx2"/>
              </a:solidFill>
              <a:effectLst>
                <a:reflection blurRad="12700" stA="48000" endA="300" endPos="55000" dir="5400000" sy="-90000" algn="bl" rotWithShape="0"/>
              </a:effectLst>
              <a:latin typeface="+mj-lt"/>
              <a:ea typeface="+mj-ea"/>
              <a:cs typeface="+mj-cs"/>
            </a:endParaRPr>
          </a:p>
        </p:txBody>
      </p:sp>
      <p:pic>
        <p:nvPicPr>
          <p:cNvPr id="5" name="Picture 3"/>
          <p:cNvPicPr>
            <a:picLocks noChangeAspect="1" noChangeArrowheads="1"/>
          </p:cNvPicPr>
          <p:nvPr/>
        </p:nvPicPr>
        <p:blipFill>
          <a:blip r:embed="rId8" cstate="print"/>
          <a:srcRect/>
          <a:stretch>
            <a:fillRect/>
          </a:stretch>
        </p:blipFill>
        <p:spPr bwMode="auto">
          <a:xfrm>
            <a:off x="4876800" y="5867400"/>
            <a:ext cx="1447800" cy="990600"/>
          </a:xfrm>
          <a:prstGeom prst="rect">
            <a:avLst/>
          </a:prstGeom>
          <a:noFill/>
          <a:ln w="9525" cap="flat" cmpd="sng" algn="ctr">
            <a:noFill/>
            <a:prstDash val="solid"/>
            <a:miter lim="800000"/>
            <a:headEnd/>
            <a:tailEnd/>
          </a:ln>
          <a:effectLst/>
          <a:scene3d>
            <a:camera prst="isometricOffAxis1Right"/>
            <a:lightRig rig="threePt" dir="t"/>
          </a:scene3d>
        </p:spPr>
      </p:pic>
      <p:pic>
        <p:nvPicPr>
          <p:cNvPr id="6" name="Picture 3"/>
          <p:cNvPicPr>
            <a:picLocks noChangeAspect="1" noChangeArrowheads="1"/>
          </p:cNvPicPr>
          <p:nvPr/>
        </p:nvPicPr>
        <p:blipFill>
          <a:blip r:embed="rId9" cstate="print"/>
          <a:srcRect/>
          <a:stretch>
            <a:fillRect/>
          </a:stretch>
        </p:blipFill>
        <p:spPr bwMode="auto">
          <a:xfrm>
            <a:off x="3733800" y="5257800"/>
            <a:ext cx="1295400" cy="1219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69151CDB-DECE-4D4D-A62B-9EB046886B73}" type="slidenum">
              <a:rPr lang="en-US" smtClean="0"/>
              <a:pPr>
                <a:defRPr/>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RLF Grants Management</a:t>
            </a:r>
            <a:endParaRPr lang="en-US" dirty="0"/>
          </a:p>
        </p:txBody>
      </p:sp>
      <p:sp>
        <p:nvSpPr>
          <p:cNvPr id="8195" name="Subtitle 2"/>
          <p:cNvSpPr>
            <a:spLocks noGrp="1"/>
          </p:cNvSpPr>
          <p:nvPr>
            <p:ph type="subTitle" idx="1"/>
          </p:nvPr>
        </p:nvSpPr>
        <p:spPr>
          <a:xfrm>
            <a:off x="381000" y="5638800"/>
            <a:ext cx="8001000" cy="609600"/>
          </a:xfrm>
        </p:spPr>
        <p:txBody>
          <a:bodyPr>
            <a:normAutofit fontScale="70000" lnSpcReduction="20000"/>
          </a:bodyPr>
          <a:lstStyle/>
          <a:p>
            <a:pPr eaLnBrk="1" hangingPunct="1">
              <a:defRPr/>
            </a:pPr>
            <a:r>
              <a:rPr lang="en-US" dirty="0" smtClean="0"/>
              <a:t>Webinar </a:t>
            </a:r>
          </a:p>
          <a:p>
            <a:pPr eaLnBrk="1" hangingPunct="1">
              <a:defRPr/>
            </a:pPr>
            <a:r>
              <a:rPr lang="en-US" dirty="0" smtClean="0"/>
              <a:t>October 31, 2013</a:t>
            </a:r>
          </a:p>
        </p:txBody>
      </p:sp>
      <p:sp>
        <p:nvSpPr>
          <p:cNvPr id="12" name="Rectangle 11"/>
          <p:cNvSpPr>
            <a:spLocks noChangeArrowheads="1"/>
          </p:cNvSpPr>
          <p:nvPr/>
        </p:nvSpPr>
        <p:spPr bwMode="auto">
          <a:xfrm>
            <a:off x="1588" y="4267200"/>
            <a:ext cx="9142412" cy="5334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pic>
        <p:nvPicPr>
          <p:cNvPr id="14" name="Picture 13" descr="TCRPC logo.jpg"/>
          <p:cNvPicPr>
            <a:picLocks noChangeAspect="1"/>
          </p:cNvPicPr>
          <p:nvPr/>
        </p:nvPicPr>
        <p:blipFill>
          <a:blip r:embed="rId3" cstate="print"/>
          <a:stretch>
            <a:fillRect/>
          </a:stretch>
        </p:blipFill>
        <p:spPr>
          <a:xfrm>
            <a:off x="5943600" y="5181600"/>
            <a:ext cx="2932176" cy="12588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RLF Loan Program Checklist (TCRPC)</a:t>
            </a:r>
            <a:endParaRPr lang="en-US" dirty="0"/>
          </a:p>
        </p:txBody>
      </p:sp>
      <p:sp>
        <p:nvSpPr>
          <p:cNvPr id="3" name="Subtitle 2"/>
          <p:cNvSpPr>
            <a:spLocks noGrp="1"/>
          </p:cNvSpPr>
          <p:nvPr>
            <p:ph type="subTitle" idx="1"/>
          </p:nvPr>
        </p:nvSpPr>
        <p:spPr/>
        <p:txBody>
          <a:bodyPr/>
          <a:lstStyle/>
          <a:p>
            <a:r>
              <a:rPr lang="en-US" dirty="0" smtClean="0"/>
              <a:t>Grantee Files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RLF Checklist</a:t>
            </a:r>
            <a:endParaRPr lang="en-US" dirty="0"/>
          </a:p>
        </p:txBody>
      </p:sp>
      <p:sp>
        <p:nvSpPr>
          <p:cNvPr id="3" name="Content Placeholder 2"/>
          <p:cNvSpPr>
            <a:spLocks noGrp="1"/>
          </p:cNvSpPr>
          <p:nvPr>
            <p:ph idx="1"/>
          </p:nvPr>
        </p:nvSpPr>
        <p:spPr/>
        <p:txBody>
          <a:bodyPr/>
          <a:lstStyle/>
          <a:p>
            <a:pPr>
              <a:buNone/>
            </a:pPr>
            <a:r>
              <a:rPr lang="en-US" dirty="0" smtClean="0"/>
              <a:t>Five part file system:</a:t>
            </a:r>
          </a:p>
          <a:p>
            <a:pPr lvl="1"/>
            <a:r>
              <a:rPr lang="en-US" dirty="0" smtClean="0"/>
              <a:t>Proposal </a:t>
            </a:r>
          </a:p>
          <a:p>
            <a:pPr lvl="1"/>
            <a:r>
              <a:rPr lang="en-US" dirty="0" smtClean="0"/>
              <a:t>Award</a:t>
            </a:r>
          </a:p>
          <a:p>
            <a:pPr lvl="1"/>
            <a:r>
              <a:rPr lang="en-US" dirty="0" smtClean="0"/>
              <a:t>Program</a:t>
            </a:r>
          </a:p>
          <a:p>
            <a:pPr lvl="1"/>
            <a:r>
              <a:rPr lang="en-US" dirty="0" smtClean="0"/>
              <a:t>Administrative Record / Project</a:t>
            </a:r>
          </a:p>
          <a:p>
            <a:pPr lvl="1"/>
            <a:r>
              <a:rPr lang="en-US" dirty="0" smtClean="0"/>
              <a:t>Audit</a:t>
            </a:r>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File</a:t>
            </a:r>
            <a:endParaRPr lang="en-US" dirty="0"/>
          </a:p>
        </p:txBody>
      </p:sp>
      <p:sp>
        <p:nvSpPr>
          <p:cNvPr id="3" name="Content Placeholder 2"/>
          <p:cNvSpPr>
            <a:spLocks noGrp="1"/>
          </p:cNvSpPr>
          <p:nvPr>
            <p:ph idx="1"/>
          </p:nvPr>
        </p:nvSpPr>
        <p:spPr/>
        <p:txBody>
          <a:bodyPr/>
          <a:lstStyle/>
          <a:p>
            <a:pPr>
              <a:buNone/>
            </a:pPr>
            <a:r>
              <a:rPr lang="en-US" dirty="0" smtClean="0"/>
              <a:t>Contains:</a:t>
            </a:r>
          </a:p>
          <a:p>
            <a:pPr lvl="1"/>
            <a:r>
              <a:rPr lang="en-US" dirty="0"/>
              <a:t>Original EPA Grant Proposal</a:t>
            </a:r>
          </a:p>
          <a:p>
            <a:pPr lvl="1"/>
            <a:r>
              <a:rPr lang="en-US" dirty="0"/>
              <a:t>List of Brownfield Sites</a:t>
            </a:r>
          </a:p>
          <a:p>
            <a:pPr lvl="1"/>
            <a:r>
              <a:rPr lang="en-US" dirty="0"/>
              <a:t>Project Partners</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Award File</a:t>
            </a:r>
            <a:endParaRPr lang="en-US" dirty="0"/>
          </a:p>
        </p:txBody>
      </p:sp>
      <p:sp>
        <p:nvSpPr>
          <p:cNvPr id="3" name="Content Placeholder 2"/>
          <p:cNvSpPr>
            <a:spLocks noGrp="1"/>
          </p:cNvSpPr>
          <p:nvPr>
            <p:ph idx="1"/>
          </p:nvPr>
        </p:nvSpPr>
        <p:spPr/>
        <p:txBody>
          <a:bodyPr/>
          <a:lstStyle/>
          <a:p>
            <a:pPr>
              <a:buNone/>
            </a:pPr>
            <a:r>
              <a:rPr lang="en-US" dirty="0" smtClean="0"/>
              <a:t>Contains:</a:t>
            </a:r>
          </a:p>
          <a:p>
            <a:pPr lvl="1"/>
            <a:r>
              <a:rPr lang="en-US" dirty="0"/>
              <a:t>EPA Grant Application</a:t>
            </a:r>
          </a:p>
          <a:p>
            <a:pPr lvl="1"/>
            <a:r>
              <a:rPr lang="en-US" dirty="0"/>
              <a:t>EPA-Approved </a:t>
            </a:r>
            <a:r>
              <a:rPr lang="en-US" dirty="0" err="1"/>
              <a:t>Workplan</a:t>
            </a:r>
            <a:endParaRPr lang="en-US" dirty="0"/>
          </a:p>
          <a:p>
            <a:pPr lvl="1"/>
            <a:r>
              <a:rPr lang="en-US" dirty="0"/>
              <a:t>Signed Cooperative Agreement</a:t>
            </a:r>
          </a:p>
          <a:p>
            <a:pPr lvl="1"/>
            <a:r>
              <a:rPr lang="en-US" dirty="0"/>
              <a:t>Detailed project budget by expense categories</a:t>
            </a:r>
          </a:p>
          <a:p>
            <a:pPr lvl="1"/>
            <a:r>
              <a:rPr lang="en-US" dirty="0"/>
              <a:t>Project Timeline</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a:t>
            </a:r>
            <a:endParaRPr lang="en-US" dirty="0"/>
          </a:p>
        </p:txBody>
      </p:sp>
      <p:sp>
        <p:nvSpPr>
          <p:cNvPr id="3" name="Content Placeholder 2"/>
          <p:cNvSpPr>
            <a:spLocks noGrp="1"/>
          </p:cNvSpPr>
          <p:nvPr>
            <p:ph idx="1"/>
          </p:nvPr>
        </p:nvSpPr>
        <p:spPr>
          <a:xfrm>
            <a:off x="457200" y="1447800"/>
            <a:ext cx="8229600" cy="5105400"/>
          </a:xfrm>
        </p:spPr>
        <p:txBody>
          <a:bodyPr>
            <a:normAutofit fontScale="55000" lnSpcReduction="20000"/>
          </a:bodyPr>
          <a:lstStyle/>
          <a:p>
            <a:pPr>
              <a:buNone/>
            </a:pPr>
            <a:r>
              <a:rPr lang="en-US" b="1" dirty="0" smtClean="0"/>
              <a:t>Contains:</a:t>
            </a:r>
          </a:p>
          <a:p>
            <a:pPr>
              <a:buNone/>
            </a:pPr>
            <a:endParaRPr lang="en-US" b="1" dirty="0" smtClean="0"/>
          </a:p>
          <a:p>
            <a:pPr lvl="1">
              <a:buNone/>
            </a:pPr>
            <a:r>
              <a:rPr lang="en-US" b="1" u="sng" dirty="0" smtClean="0"/>
              <a:t>RLF </a:t>
            </a:r>
            <a:r>
              <a:rPr lang="en-US" b="1" u="sng" dirty="0"/>
              <a:t>Loan Program </a:t>
            </a:r>
            <a:r>
              <a:rPr lang="en-US" b="1" u="sng" dirty="0" smtClean="0"/>
              <a:t>Materials:</a:t>
            </a:r>
            <a:endParaRPr lang="en-US" dirty="0" smtClean="0"/>
          </a:p>
          <a:p>
            <a:pPr lvl="1"/>
            <a:r>
              <a:rPr lang="en-US" dirty="0" smtClean="0"/>
              <a:t>Loan </a:t>
            </a:r>
            <a:r>
              <a:rPr lang="en-US" dirty="0"/>
              <a:t>Policies and Procedures </a:t>
            </a:r>
            <a:r>
              <a:rPr lang="en-US" dirty="0" smtClean="0"/>
              <a:t>Plan</a:t>
            </a:r>
          </a:p>
          <a:p>
            <a:pPr lvl="1"/>
            <a:r>
              <a:rPr lang="en-US" dirty="0" smtClean="0"/>
              <a:t>Marketing </a:t>
            </a:r>
            <a:r>
              <a:rPr lang="en-US" dirty="0"/>
              <a:t>Plan with Collateral </a:t>
            </a:r>
            <a:r>
              <a:rPr lang="en-US" dirty="0" smtClean="0"/>
              <a:t>Materials</a:t>
            </a:r>
          </a:p>
          <a:p>
            <a:pPr lvl="1"/>
            <a:r>
              <a:rPr lang="en-US" dirty="0" smtClean="0"/>
              <a:t>RLF </a:t>
            </a:r>
            <a:r>
              <a:rPr lang="en-US" dirty="0"/>
              <a:t>Loan/</a:t>
            </a:r>
            <a:r>
              <a:rPr lang="en-US" dirty="0" err="1"/>
              <a:t>Subgrant</a:t>
            </a:r>
            <a:r>
              <a:rPr lang="en-US" dirty="0"/>
              <a:t> Application </a:t>
            </a:r>
            <a:r>
              <a:rPr lang="en-US" dirty="0" smtClean="0"/>
              <a:t>Forms</a:t>
            </a:r>
          </a:p>
          <a:p>
            <a:pPr lvl="1"/>
            <a:r>
              <a:rPr lang="en-US" dirty="0" smtClean="0"/>
              <a:t>Loan/</a:t>
            </a:r>
            <a:r>
              <a:rPr lang="en-US" dirty="0" err="1" smtClean="0"/>
              <a:t>Subgrant</a:t>
            </a:r>
            <a:r>
              <a:rPr lang="en-US" dirty="0" smtClean="0"/>
              <a:t> Agreements</a:t>
            </a:r>
          </a:p>
          <a:p>
            <a:pPr lvl="1"/>
            <a:r>
              <a:rPr lang="en-US" dirty="0" smtClean="0"/>
              <a:t>Site </a:t>
            </a:r>
            <a:r>
              <a:rPr lang="en-US" dirty="0"/>
              <a:t>Access </a:t>
            </a:r>
            <a:r>
              <a:rPr lang="en-US" dirty="0" smtClean="0"/>
              <a:t>Agreement</a:t>
            </a:r>
          </a:p>
          <a:p>
            <a:pPr lvl="1"/>
            <a:r>
              <a:rPr lang="en-US" dirty="0" smtClean="0"/>
              <a:t>Partner MOUs</a:t>
            </a:r>
          </a:p>
          <a:p>
            <a:pPr lvl="1"/>
            <a:r>
              <a:rPr lang="en-US" dirty="0" smtClean="0"/>
              <a:t>EPA </a:t>
            </a:r>
            <a:r>
              <a:rPr lang="en-US" dirty="0"/>
              <a:t>Property Profile Form</a:t>
            </a:r>
          </a:p>
          <a:p>
            <a:pPr marL="342900" lvl="1" indent="-342900">
              <a:buFont typeface="Arial" pitchFamily="34" charset="0"/>
              <a:buChar char="•"/>
            </a:pPr>
            <a:endParaRPr lang="en-US" dirty="0" smtClean="0"/>
          </a:p>
          <a:p>
            <a:pPr marL="342900" lvl="1" indent="-342900">
              <a:buNone/>
            </a:pPr>
            <a:r>
              <a:rPr lang="en-US" b="1" dirty="0" smtClean="0"/>
              <a:t>	</a:t>
            </a:r>
            <a:r>
              <a:rPr lang="en-US" b="1" u="sng" dirty="0" smtClean="0"/>
              <a:t>Program Manager Materials:</a:t>
            </a:r>
            <a:endParaRPr lang="en-US" dirty="0" smtClean="0"/>
          </a:p>
          <a:p>
            <a:endParaRPr lang="en-US" dirty="0"/>
          </a:p>
          <a:p>
            <a:pPr lvl="1"/>
            <a:r>
              <a:rPr lang="en-US" dirty="0"/>
              <a:t>Sample Quarterly Report Template</a:t>
            </a:r>
          </a:p>
          <a:p>
            <a:pPr lvl="1"/>
            <a:r>
              <a:rPr lang="en-US" dirty="0"/>
              <a:t>Financial Report Template</a:t>
            </a:r>
          </a:p>
          <a:p>
            <a:pPr lvl="1"/>
            <a:r>
              <a:rPr lang="en-US" dirty="0"/>
              <a:t>MBE/WBE Reports</a:t>
            </a:r>
          </a:p>
          <a:p>
            <a:pPr lvl="1"/>
            <a:r>
              <a:rPr lang="en-US" dirty="0"/>
              <a:t>RFQ Process Documentation</a:t>
            </a:r>
          </a:p>
          <a:p>
            <a:pPr lvl="1"/>
            <a:r>
              <a:rPr lang="en-US" dirty="0"/>
              <a:t>List of approved consultants</a:t>
            </a:r>
          </a:p>
          <a:p>
            <a:pPr lvl="1"/>
            <a:r>
              <a:rPr lang="en-US" dirty="0"/>
              <a:t>Team contact list</a:t>
            </a:r>
          </a:p>
          <a:p>
            <a:pPr lvl="1"/>
            <a:r>
              <a:rPr lang="en-US" dirty="0"/>
              <a:t>Consultant contact list</a:t>
            </a:r>
          </a:p>
          <a:p>
            <a:pPr lvl="1"/>
            <a:r>
              <a:rPr lang="en-US" dirty="0"/>
              <a:t>DOL Wage Determination, including interviews and certified payrolls </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Purpose of Presentation</a:t>
            </a:r>
            <a:endParaRPr lang="en-US" dirty="0"/>
          </a:p>
        </p:txBody>
      </p:sp>
      <p:sp>
        <p:nvSpPr>
          <p:cNvPr id="13315" name="Content Placeholder 2"/>
          <p:cNvSpPr>
            <a:spLocks noGrp="1"/>
          </p:cNvSpPr>
          <p:nvPr>
            <p:ph idx="1"/>
          </p:nvPr>
        </p:nvSpPr>
        <p:spPr>
          <a:xfrm>
            <a:off x="304800" y="1600200"/>
            <a:ext cx="8686800" cy="4525963"/>
          </a:xfrm>
        </p:spPr>
        <p:txBody>
          <a:bodyPr/>
          <a:lstStyle/>
          <a:p>
            <a:pPr eaLnBrk="1" hangingPunct="1">
              <a:buFont typeface="Wingdings" pitchFamily="2" charset="2"/>
              <a:buChar char="§"/>
            </a:pPr>
            <a:endParaRPr lang="en-US" dirty="0" smtClean="0"/>
          </a:p>
          <a:p>
            <a:pPr eaLnBrk="1" hangingPunct="1">
              <a:buFont typeface="Wingdings" pitchFamily="2" charset="2"/>
              <a:buChar char="§"/>
            </a:pPr>
            <a:r>
              <a:rPr lang="en-US" dirty="0" smtClean="0"/>
              <a:t>(</a:t>
            </a:r>
            <a:r>
              <a:rPr lang="en-US" dirty="0" smtClean="0">
                <a:solidFill>
                  <a:srgbClr val="FF0000"/>
                </a:solidFill>
              </a:rPr>
              <a:t>Section A</a:t>
            </a:r>
            <a:r>
              <a:rPr lang="en-US" dirty="0" smtClean="0"/>
              <a:t>)- Acing an Audit: Grants File Management-R4 RLF PO Perspective </a:t>
            </a:r>
          </a:p>
          <a:p>
            <a:pPr eaLnBrk="1" hangingPunct="1">
              <a:buFont typeface="Wingdings" pitchFamily="2" charset="2"/>
              <a:buChar char="§"/>
            </a:pPr>
            <a:endParaRPr lang="en-US" dirty="0" smtClean="0"/>
          </a:p>
          <a:p>
            <a:pPr eaLnBrk="1" hangingPunct="1">
              <a:buFont typeface="Wingdings" pitchFamily="2" charset="2"/>
              <a:buChar char="§"/>
            </a:pPr>
            <a:r>
              <a:rPr lang="en-US" dirty="0" smtClean="0"/>
              <a:t>(</a:t>
            </a:r>
            <a:r>
              <a:rPr lang="en-US" dirty="0" smtClean="0">
                <a:solidFill>
                  <a:srgbClr val="FF0000"/>
                </a:solidFill>
              </a:rPr>
              <a:t>Section B</a:t>
            </a:r>
            <a:r>
              <a:rPr lang="en-US" dirty="0" smtClean="0"/>
              <a:t>)- Acing an Audit: Grants File Management-EPA R4 RLF Grantee’s  Perspective</a:t>
            </a:r>
          </a:p>
        </p:txBody>
      </p:sp>
      <p:sp>
        <p:nvSpPr>
          <p:cNvPr id="5" name="Slide Number Placeholder 4"/>
          <p:cNvSpPr>
            <a:spLocks noGrp="1"/>
          </p:cNvSpPr>
          <p:nvPr>
            <p:ph type="sldNum" sz="quarter" idx="12"/>
          </p:nvPr>
        </p:nvSpPr>
        <p:spPr/>
        <p:txBody>
          <a:bodyPr/>
          <a:lstStyle/>
          <a:p>
            <a:pPr>
              <a:defRPr/>
            </a:pPr>
            <a:fld id="{C3EE1931-887C-49CA-B564-414CCC799767}"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Administrative Record/Project File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Contains:</a:t>
            </a:r>
          </a:p>
          <a:p>
            <a:pPr lvl="1"/>
            <a:r>
              <a:rPr lang="en-US" dirty="0"/>
              <a:t>Brownfield Site Information (Legal, designation, Brownfield Site Rehabilitation Agreement (BSRA), etc)</a:t>
            </a:r>
          </a:p>
          <a:p>
            <a:pPr lvl="1"/>
            <a:r>
              <a:rPr lang="en-US" dirty="0"/>
              <a:t>ABCA</a:t>
            </a:r>
          </a:p>
          <a:p>
            <a:pPr lvl="1"/>
            <a:r>
              <a:rPr lang="en-US" dirty="0"/>
              <a:t>Assessment Reports</a:t>
            </a:r>
          </a:p>
          <a:p>
            <a:pPr lvl="1"/>
            <a:r>
              <a:rPr lang="en-US" dirty="0"/>
              <a:t>QAPP</a:t>
            </a:r>
          </a:p>
          <a:p>
            <a:pPr lvl="1"/>
            <a:r>
              <a:rPr lang="en-US" dirty="0"/>
              <a:t>Public Involvement Plan</a:t>
            </a:r>
          </a:p>
          <a:p>
            <a:pPr lvl="1"/>
            <a:r>
              <a:rPr lang="en-US" dirty="0"/>
              <a:t>RLF Match (Grantee and/or Loan or </a:t>
            </a:r>
            <a:r>
              <a:rPr lang="en-US" dirty="0" err="1"/>
              <a:t>Subgrantee</a:t>
            </a:r>
            <a:r>
              <a:rPr lang="en-US" dirty="0"/>
              <a:t>)</a:t>
            </a:r>
          </a:p>
          <a:p>
            <a:pPr lvl="1"/>
            <a:r>
              <a:rPr lang="en-US" dirty="0"/>
              <a:t>Qualified Environmental Professional</a:t>
            </a:r>
          </a:p>
          <a:p>
            <a:pPr lvl="1"/>
            <a:r>
              <a:rPr lang="en-US" dirty="0"/>
              <a:t>Cleanup Budget</a:t>
            </a:r>
          </a:p>
          <a:p>
            <a:pPr lvl="1"/>
            <a:r>
              <a:rPr lang="en-US" dirty="0"/>
              <a:t>Cleanup Contract</a:t>
            </a:r>
          </a:p>
          <a:p>
            <a:pPr lvl="1"/>
            <a:r>
              <a:rPr lang="en-US" dirty="0"/>
              <a:t>Cleanup Contractor Insurance</a:t>
            </a:r>
          </a:p>
          <a:p>
            <a:pPr lvl="1"/>
            <a:r>
              <a:rPr lang="en-US" dirty="0"/>
              <a:t>Loan/Grant Commitment Letter</a:t>
            </a:r>
          </a:p>
          <a:p>
            <a:pPr lvl="1"/>
            <a:r>
              <a:rPr lang="en-US" dirty="0"/>
              <a:t>Loan/Grant Agreement</a:t>
            </a:r>
          </a:p>
          <a:p>
            <a:pPr lvl="1"/>
            <a:r>
              <a:rPr lang="en-US" dirty="0"/>
              <a:t>Site Photos (Before and After)</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File</a:t>
            </a:r>
            <a:endParaRPr lang="en-US" dirty="0"/>
          </a:p>
        </p:txBody>
      </p:sp>
      <p:sp>
        <p:nvSpPr>
          <p:cNvPr id="3" name="Content Placeholder 2"/>
          <p:cNvSpPr>
            <a:spLocks noGrp="1"/>
          </p:cNvSpPr>
          <p:nvPr>
            <p:ph idx="1"/>
          </p:nvPr>
        </p:nvSpPr>
        <p:spPr/>
        <p:txBody>
          <a:bodyPr/>
          <a:lstStyle/>
          <a:p>
            <a:pPr>
              <a:buNone/>
            </a:pPr>
            <a:r>
              <a:rPr lang="en-US" dirty="0" smtClean="0"/>
              <a:t>Contains:</a:t>
            </a:r>
          </a:p>
          <a:p>
            <a:pPr lvl="1"/>
            <a:r>
              <a:rPr lang="en-US" dirty="0"/>
              <a:t>Written Policies and Procedures for:</a:t>
            </a:r>
          </a:p>
          <a:p>
            <a:pPr>
              <a:buNone/>
            </a:pPr>
            <a:r>
              <a:rPr lang="en-US" dirty="0" smtClean="0"/>
              <a:t>	Procurements </a:t>
            </a:r>
            <a:r>
              <a:rPr lang="en-US" dirty="0"/>
              <a:t>with respect to purchases, goods and services, consultant contracts and </a:t>
            </a:r>
            <a:r>
              <a:rPr lang="en-US" dirty="0" smtClean="0"/>
              <a:t>sub-awards.</a:t>
            </a:r>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7185474"/>
        </p:xfrm>
        <a:graphic>
          <a:graphicData uri="http://schemas.openxmlformats.org/drawingml/2006/table">
            <a:tbl>
              <a:tblPr/>
              <a:tblGrid>
                <a:gridCol w="5510240"/>
                <a:gridCol w="3633760"/>
              </a:tblGrid>
              <a:tr h="131697">
                <a:tc>
                  <a:txBody>
                    <a:bodyPr/>
                    <a:lstStyle/>
                    <a:p>
                      <a:pPr marL="0" marR="0">
                        <a:lnSpc>
                          <a:spcPts val="1200"/>
                        </a:lnSpc>
                        <a:spcBef>
                          <a:spcPts val="0"/>
                        </a:spcBef>
                        <a:spcAft>
                          <a:spcPts val="0"/>
                        </a:spcAft>
                      </a:pPr>
                      <a:r>
                        <a:rPr lang="en-US" sz="800" b="1" dirty="0">
                          <a:solidFill>
                            <a:srgbClr val="000000"/>
                          </a:solidFill>
                          <a:latin typeface="Helvetica"/>
                          <a:ea typeface="Times New Roman"/>
                          <a:cs typeface="Courier"/>
                        </a:rPr>
                        <a:t>PROPOSAL FILE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ts val="1200"/>
                        </a:lnSpc>
                        <a:spcBef>
                          <a:spcPts val="0"/>
                        </a:spcBef>
                        <a:spcAft>
                          <a:spcPts val="0"/>
                        </a:spcAft>
                      </a:pPr>
                      <a:r>
                        <a:rPr lang="en-US" sz="800" b="1" dirty="0">
                          <a:solidFill>
                            <a:srgbClr val="000000"/>
                          </a:solidFill>
                          <a:latin typeface="Helvetica"/>
                          <a:ea typeface="Times New Roman"/>
                          <a:cs typeface="Courier"/>
                        </a:rPr>
                        <a:t>NOTES</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422606">
                <a:tc>
                  <a:txBody>
                    <a:bodyPr/>
                    <a:lstStyle/>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Original EPA Grant Proposal</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List of Brownfield Sites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Project Partners</a:t>
                      </a:r>
                      <a:endParaRPr lang="en-US" sz="800" dirty="0">
                        <a:solidFill>
                          <a:srgbClr val="000000"/>
                        </a:solidFill>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 marR="0">
                        <a:lnSpc>
                          <a:spcPts val="1200"/>
                        </a:lnSpc>
                        <a:spcBef>
                          <a:spcPts val="0"/>
                        </a:spcBef>
                        <a:spcAft>
                          <a:spcPts val="0"/>
                        </a:spcAft>
                      </a:pPr>
                      <a:r>
                        <a:rPr lang="en-US" sz="800">
                          <a:solidFill>
                            <a:srgbClr val="000000"/>
                          </a:solidFill>
                          <a:latin typeface="Helvetica"/>
                          <a:ea typeface="Times New Roman"/>
                          <a:cs typeface="Courier"/>
                        </a:rPr>
                        <a:t>This file contains proposal package, letters of support, team list etc.</a:t>
                      </a:r>
                      <a:endParaRPr lang="en-US" sz="80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97">
                <a:tc gridSpan="2">
                  <a:txBody>
                    <a:bodyPr/>
                    <a:lstStyle/>
                    <a:p>
                      <a:pPr marL="0" marR="0">
                        <a:lnSpc>
                          <a:spcPts val="1200"/>
                        </a:lnSpc>
                        <a:spcBef>
                          <a:spcPts val="0"/>
                        </a:spcBef>
                        <a:spcAft>
                          <a:spcPts val="0"/>
                        </a:spcAft>
                      </a:pPr>
                      <a:r>
                        <a:rPr lang="en-US" sz="800" b="1" dirty="0">
                          <a:solidFill>
                            <a:srgbClr val="000000"/>
                          </a:solidFill>
                          <a:latin typeface="Helvetica"/>
                          <a:ea typeface="Times New Roman"/>
                          <a:cs typeface="Courier"/>
                        </a:rPr>
                        <a:t>AWARD FILE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669090">
                <a:tc>
                  <a:txBody>
                    <a:bodyPr/>
                    <a:lstStyle/>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EPA Grant Application</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EPA-Approved </a:t>
                      </a:r>
                      <a:r>
                        <a:rPr lang="en-US" sz="800" dirty="0" err="1">
                          <a:solidFill>
                            <a:srgbClr val="000000"/>
                          </a:solidFill>
                          <a:latin typeface="Helvetica"/>
                          <a:ea typeface="Times New Roman"/>
                          <a:cs typeface="Courier"/>
                        </a:rPr>
                        <a:t>Workplan</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cs typeface="Courier"/>
                        </a:rPr>
                        <a:t>Signed Cooperative Agreement</a:t>
                      </a:r>
                      <a:endParaRPr lang="en-US" sz="800" dirty="0">
                        <a:solidFill>
                          <a:srgbClr val="000000"/>
                        </a:solidFill>
                        <a:latin typeface="Times New Roman"/>
                        <a:ea typeface="Times New Roman"/>
                      </a:endParaRPr>
                    </a:p>
                    <a:p>
                      <a:pPr marL="342900" marR="0" lvl="0" indent="-342900">
                        <a:spcBef>
                          <a:spcPts val="0"/>
                        </a:spcBef>
                        <a:spcAft>
                          <a:spcPts val="0"/>
                        </a:spcAft>
                        <a:buFont typeface="Symbol"/>
                        <a:buChar char=""/>
                      </a:pPr>
                      <a:r>
                        <a:rPr lang="en-US" sz="800" dirty="0">
                          <a:solidFill>
                            <a:srgbClr val="000000"/>
                          </a:solidFill>
                          <a:latin typeface="Helvetica"/>
                          <a:ea typeface="Times New Roman"/>
                          <a:cs typeface="Courier"/>
                        </a:rPr>
                        <a:t>Detailed project budget by expense categories</a:t>
                      </a:r>
                      <a:endParaRPr lang="en-US" sz="800" dirty="0">
                        <a:latin typeface="Times New Roman"/>
                        <a:ea typeface="Times New Roman"/>
                      </a:endParaRPr>
                    </a:p>
                    <a:p>
                      <a:pPr marL="342900" marR="0" lvl="0" indent="-342900">
                        <a:spcBef>
                          <a:spcPts val="0"/>
                        </a:spcBef>
                        <a:spcAft>
                          <a:spcPts val="0"/>
                        </a:spcAft>
                        <a:buFont typeface="Symbol"/>
                        <a:buChar char=""/>
                      </a:pPr>
                      <a:r>
                        <a:rPr lang="en-US" sz="800" dirty="0">
                          <a:solidFill>
                            <a:srgbClr val="000000"/>
                          </a:solidFill>
                          <a:latin typeface="Helvetica"/>
                          <a:ea typeface="Times New Roman"/>
                          <a:cs typeface="Courier"/>
                        </a:rPr>
                        <a:t>Project Timeline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 marR="0">
                        <a:lnSpc>
                          <a:spcPts val="1200"/>
                        </a:lnSpc>
                        <a:spcBef>
                          <a:spcPts val="0"/>
                        </a:spcBef>
                        <a:spcAft>
                          <a:spcPts val="0"/>
                        </a:spcAft>
                      </a:pPr>
                      <a:r>
                        <a:rPr lang="en-US" sz="800">
                          <a:solidFill>
                            <a:srgbClr val="000000"/>
                          </a:solidFill>
                          <a:latin typeface="Helvetica"/>
                          <a:ea typeface="Times New Roman"/>
                          <a:cs typeface="Courier"/>
                        </a:rPr>
                        <a:t>This file is populated after the EPA award announcement.  All grant documentation is contained here inclusive of detailed budget and grant timeline with milestones.</a:t>
                      </a:r>
                      <a:endParaRPr lang="en-US" sz="80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97">
                <a:tc gridSpan="2">
                  <a:txBody>
                    <a:bodyPr/>
                    <a:lstStyle/>
                    <a:p>
                      <a:pPr marL="0" marR="0">
                        <a:lnSpc>
                          <a:spcPts val="1200"/>
                        </a:lnSpc>
                        <a:spcBef>
                          <a:spcPts val="0"/>
                        </a:spcBef>
                        <a:spcAft>
                          <a:spcPts val="0"/>
                        </a:spcAft>
                      </a:pPr>
                      <a:r>
                        <a:rPr lang="en-US" sz="800" b="1" dirty="0">
                          <a:solidFill>
                            <a:srgbClr val="000000"/>
                          </a:solidFill>
                          <a:latin typeface="Helvetica"/>
                          <a:ea typeface="Times New Roman"/>
                          <a:cs typeface="Courier"/>
                        </a:rPr>
                        <a:t>PROGRAM FILE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2226242">
                <a:tc>
                  <a:txBody>
                    <a:bodyPr/>
                    <a:lstStyle/>
                    <a:p>
                      <a:pPr marL="457200" marR="0">
                        <a:lnSpc>
                          <a:spcPts val="1200"/>
                        </a:lnSpc>
                        <a:spcBef>
                          <a:spcPts val="0"/>
                        </a:spcBef>
                        <a:spcAft>
                          <a:spcPts val="0"/>
                        </a:spcAft>
                      </a:pPr>
                      <a:r>
                        <a:rPr lang="en-US" sz="800" b="1" u="sng" dirty="0">
                          <a:solidFill>
                            <a:srgbClr val="000000"/>
                          </a:solidFill>
                          <a:latin typeface="Helvetica"/>
                          <a:ea typeface="Times New Roman"/>
                          <a:cs typeface="Courier"/>
                        </a:rPr>
                        <a:t>RLF Loan Program Materials:</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Loan Policies and Procedures Plan</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Marketing Plan with Collateral Materials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 RLF Loan/</a:t>
                      </a:r>
                      <a:r>
                        <a:rPr lang="en-US" sz="800" dirty="0" err="1">
                          <a:solidFill>
                            <a:srgbClr val="000000"/>
                          </a:solidFill>
                          <a:latin typeface="Helvetica"/>
                          <a:ea typeface="Times New Roman"/>
                          <a:cs typeface="Courier"/>
                        </a:rPr>
                        <a:t>Subgrant</a:t>
                      </a:r>
                      <a:r>
                        <a:rPr lang="en-US" sz="800" dirty="0">
                          <a:solidFill>
                            <a:srgbClr val="000000"/>
                          </a:solidFill>
                          <a:latin typeface="Helvetica"/>
                          <a:ea typeface="Times New Roman"/>
                          <a:cs typeface="Courier"/>
                        </a:rPr>
                        <a:t> Application Forms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 Loan/</a:t>
                      </a:r>
                      <a:r>
                        <a:rPr lang="en-US" sz="800" dirty="0" err="1">
                          <a:solidFill>
                            <a:srgbClr val="000000"/>
                          </a:solidFill>
                          <a:latin typeface="Helvetica"/>
                          <a:ea typeface="Times New Roman"/>
                          <a:cs typeface="Courier"/>
                        </a:rPr>
                        <a:t>Subgrant</a:t>
                      </a:r>
                      <a:r>
                        <a:rPr lang="en-US" sz="800" dirty="0">
                          <a:solidFill>
                            <a:srgbClr val="000000"/>
                          </a:solidFill>
                          <a:latin typeface="Helvetica"/>
                          <a:ea typeface="Times New Roman"/>
                          <a:cs typeface="Courier"/>
                        </a:rPr>
                        <a:t> Agreements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Site Access Agreement</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Partner MOUs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EPA Property Profile Form</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cs typeface="Courier"/>
                        </a:rPr>
                        <a:t>Sample Quarterly Report Template</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cs typeface="Courier"/>
                        </a:rPr>
                        <a:t>Financial Report Template</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cs typeface="Courier"/>
                        </a:rPr>
                        <a:t>MBE/WBE Reports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RFQ Process Documentation</a:t>
                      </a:r>
                      <a:endParaRPr lang="en-US" sz="800" dirty="0">
                        <a:solidFill>
                          <a:srgbClr val="000000"/>
                        </a:solidFill>
                        <a:latin typeface="Times New Roman"/>
                        <a:ea typeface="Times New Roman"/>
                      </a:endParaRPr>
                    </a:p>
                    <a:p>
                      <a:pPr marL="342900" marR="0" lvl="0" indent="-342900">
                        <a:spcBef>
                          <a:spcPts val="0"/>
                        </a:spcBef>
                        <a:spcAft>
                          <a:spcPts val="0"/>
                        </a:spcAft>
                        <a:buFont typeface="Symbol"/>
                        <a:buChar char=""/>
                      </a:pPr>
                      <a:r>
                        <a:rPr lang="en-US" sz="800" dirty="0">
                          <a:solidFill>
                            <a:srgbClr val="000000"/>
                          </a:solidFill>
                          <a:latin typeface="Helvetica"/>
                          <a:ea typeface="Times New Roman"/>
                          <a:cs typeface="Courier"/>
                        </a:rPr>
                        <a:t>List of approved consultants</a:t>
                      </a:r>
                      <a:endParaRPr lang="en-US" sz="800" dirty="0">
                        <a:latin typeface="Times New Roman"/>
                        <a:ea typeface="Times New Roman"/>
                      </a:endParaRPr>
                    </a:p>
                    <a:p>
                      <a:pPr marL="342900" marR="0" lvl="0" indent="-342900">
                        <a:spcBef>
                          <a:spcPts val="0"/>
                        </a:spcBef>
                        <a:spcAft>
                          <a:spcPts val="0"/>
                        </a:spcAft>
                        <a:buFont typeface="Symbol"/>
                        <a:buChar char=""/>
                      </a:pPr>
                      <a:r>
                        <a:rPr lang="en-US" sz="800" dirty="0">
                          <a:solidFill>
                            <a:srgbClr val="000000"/>
                          </a:solidFill>
                          <a:latin typeface="Helvetica"/>
                          <a:ea typeface="Times New Roman"/>
                          <a:cs typeface="Courier"/>
                        </a:rPr>
                        <a:t>Team contact list</a:t>
                      </a:r>
                      <a:endParaRPr lang="en-US" sz="800" dirty="0">
                        <a:latin typeface="Times New Roman"/>
                        <a:ea typeface="Times New Roman"/>
                      </a:endParaRPr>
                    </a:p>
                    <a:p>
                      <a:pPr marL="342900" marR="0" lvl="0" indent="-342900">
                        <a:spcBef>
                          <a:spcPts val="0"/>
                        </a:spcBef>
                        <a:spcAft>
                          <a:spcPts val="0"/>
                        </a:spcAft>
                        <a:buFont typeface="Symbol"/>
                        <a:buChar char=""/>
                      </a:pPr>
                      <a:r>
                        <a:rPr lang="en-US" sz="800" dirty="0">
                          <a:solidFill>
                            <a:srgbClr val="000000"/>
                          </a:solidFill>
                          <a:latin typeface="Helvetica"/>
                          <a:ea typeface="Times New Roman"/>
                          <a:cs typeface="Courier"/>
                        </a:rPr>
                        <a:t>Consultant contact list</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DOL Wage Determination, including interviews and certified payrolls </a:t>
                      </a:r>
                      <a:endParaRPr lang="en-US" sz="800" dirty="0">
                        <a:solidFill>
                          <a:srgbClr val="000000"/>
                        </a:solidFill>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 marR="0">
                        <a:lnSpc>
                          <a:spcPts val="1200"/>
                        </a:lnSpc>
                        <a:spcBef>
                          <a:spcPts val="0"/>
                        </a:spcBef>
                        <a:spcAft>
                          <a:spcPts val="0"/>
                        </a:spcAft>
                      </a:pPr>
                      <a:r>
                        <a:rPr lang="en-US" sz="800" dirty="0">
                          <a:solidFill>
                            <a:srgbClr val="000000"/>
                          </a:solidFill>
                          <a:latin typeface="Helvetica"/>
                          <a:ea typeface="Times New Roman"/>
                          <a:cs typeface="Courier"/>
                        </a:rPr>
                        <a:t>The program file contains all the relevant loan policies and procedures, inclusive of collateral materials and application forms.  </a:t>
                      </a:r>
                      <a:endParaRPr lang="en-US" sz="800" dirty="0">
                        <a:latin typeface="Times New Roman"/>
                        <a:ea typeface="Times New Roman"/>
                      </a:endParaRPr>
                    </a:p>
                    <a:p>
                      <a:pPr marL="16510" marR="0">
                        <a:lnSpc>
                          <a:spcPts val="1200"/>
                        </a:lnSpc>
                        <a:spcBef>
                          <a:spcPts val="0"/>
                        </a:spcBef>
                        <a:spcAft>
                          <a:spcPts val="0"/>
                        </a:spcAft>
                      </a:pPr>
                      <a:r>
                        <a:rPr lang="en-US" sz="800" dirty="0">
                          <a:solidFill>
                            <a:srgbClr val="000000"/>
                          </a:solidFill>
                          <a:latin typeface="Helvetica"/>
                          <a:ea typeface="Times New Roman"/>
                          <a:cs typeface="Courier"/>
                        </a:rPr>
                        <a:t>RLF/</a:t>
                      </a:r>
                      <a:r>
                        <a:rPr lang="en-US" sz="800" dirty="0" err="1">
                          <a:solidFill>
                            <a:srgbClr val="000000"/>
                          </a:solidFill>
                          <a:latin typeface="Helvetica"/>
                          <a:ea typeface="Times New Roman"/>
                          <a:cs typeface="Courier"/>
                        </a:rPr>
                        <a:t>Subgrant</a:t>
                      </a:r>
                      <a:r>
                        <a:rPr lang="en-US" sz="800" dirty="0">
                          <a:solidFill>
                            <a:srgbClr val="000000"/>
                          </a:solidFill>
                          <a:latin typeface="Helvetica"/>
                          <a:ea typeface="Times New Roman"/>
                          <a:cs typeface="Courier"/>
                        </a:rPr>
                        <a:t> application forms should also be accessible on grantee’s website</a:t>
                      </a:r>
                      <a:r>
                        <a:rPr lang="en-US" sz="800" dirty="0" smtClean="0">
                          <a:solidFill>
                            <a:srgbClr val="000000"/>
                          </a:solidFill>
                          <a:latin typeface="Helvetica"/>
                          <a:ea typeface="Times New Roman"/>
                          <a:cs typeface="Courier"/>
                        </a:rPr>
                        <a:t>.</a:t>
                      </a:r>
                      <a:endParaRPr lang="en-US" sz="800" dirty="0" smtClean="0">
                        <a:latin typeface="Times New Roman"/>
                        <a:ea typeface="Times New Roman"/>
                      </a:endParaRPr>
                    </a:p>
                    <a:p>
                      <a:pPr marL="16510" marR="0">
                        <a:lnSpc>
                          <a:spcPts val="1200"/>
                        </a:lnSpc>
                        <a:spcBef>
                          <a:spcPts val="0"/>
                        </a:spcBef>
                        <a:spcAft>
                          <a:spcPts val="0"/>
                        </a:spcAft>
                      </a:pPr>
                      <a:r>
                        <a:rPr lang="en-US" sz="800" dirty="0" smtClean="0">
                          <a:solidFill>
                            <a:srgbClr val="000000"/>
                          </a:solidFill>
                          <a:latin typeface="Helvetica"/>
                          <a:ea typeface="Times New Roman"/>
                          <a:cs typeface="Courier"/>
                        </a:rPr>
                        <a:t>All quarterly report templates are here as well. </a:t>
                      </a:r>
                      <a:endParaRPr lang="en-US" sz="800" dirty="0" smtClean="0">
                        <a:latin typeface="Times New Roman"/>
                        <a:ea typeface="Times New Roman"/>
                      </a:endParaRPr>
                    </a:p>
                    <a:p>
                      <a:pPr marL="16510" marR="0">
                        <a:lnSpc>
                          <a:spcPts val="1200"/>
                        </a:lnSpc>
                        <a:spcBef>
                          <a:spcPts val="0"/>
                        </a:spcBef>
                        <a:spcAft>
                          <a:spcPts val="0"/>
                        </a:spcAft>
                      </a:pPr>
                      <a:r>
                        <a:rPr lang="en-US" sz="800" dirty="0" smtClean="0">
                          <a:solidFill>
                            <a:srgbClr val="000000"/>
                          </a:solidFill>
                          <a:latin typeface="Helvetica"/>
                          <a:ea typeface="Times New Roman"/>
                          <a:cs typeface="Courier"/>
                        </a:rPr>
                        <a:t>This </a:t>
                      </a:r>
                      <a:r>
                        <a:rPr lang="en-US" sz="800" dirty="0">
                          <a:solidFill>
                            <a:srgbClr val="000000"/>
                          </a:solidFill>
                          <a:latin typeface="Helvetica"/>
                          <a:ea typeface="Times New Roman"/>
                          <a:cs typeface="Courier"/>
                        </a:rPr>
                        <a:t>file is populated after the award file is established.</a:t>
                      </a:r>
                      <a:endParaRPr lang="en-US" sz="800" dirty="0">
                        <a:latin typeface="Times New Roman"/>
                        <a:ea typeface="Times New Roman"/>
                      </a:endParaRPr>
                    </a:p>
                    <a:p>
                      <a:pPr marL="16510" marR="0">
                        <a:lnSpc>
                          <a:spcPts val="1200"/>
                        </a:lnSpc>
                        <a:spcBef>
                          <a:spcPts val="0"/>
                        </a:spcBef>
                        <a:spcAft>
                          <a:spcPts val="0"/>
                        </a:spcAft>
                      </a:pPr>
                      <a:r>
                        <a:rPr lang="en-US" sz="800" dirty="0">
                          <a:solidFill>
                            <a:srgbClr val="000000"/>
                          </a:solidFill>
                          <a:latin typeface="Helvetica"/>
                          <a:ea typeface="Times New Roman"/>
                          <a:cs typeface="Courier"/>
                        </a:rPr>
                        <a:t>Program manager’s project accounting should reconcile to EPA budget categories.</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97">
                <a:tc gridSpan="2">
                  <a:txBody>
                    <a:bodyPr/>
                    <a:lstStyle/>
                    <a:p>
                      <a:pPr marL="0" marR="0">
                        <a:lnSpc>
                          <a:spcPts val="1200"/>
                        </a:lnSpc>
                        <a:spcBef>
                          <a:spcPts val="0"/>
                        </a:spcBef>
                        <a:spcAft>
                          <a:spcPts val="0"/>
                        </a:spcAft>
                      </a:pPr>
                      <a:r>
                        <a:rPr lang="en-US" sz="800" b="1" dirty="0">
                          <a:solidFill>
                            <a:srgbClr val="000000"/>
                          </a:solidFill>
                          <a:latin typeface="Helvetica"/>
                          <a:ea typeface="Times New Roman"/>
                          <a:cs typeface="Courier"/>
                        </a:rPr>
                        <a:t>ADMINISTRATIVE RECORD / PROJECT FILE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1877151">
                <a:tc>
                  <a:txBody>
                    <a:bodyPr/>
                    <a:lstStyle/>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Brownfield Site Information (Legal, designation, Brownfield Site Rehabilitation Agreement (BSRA), etc)</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ABCA</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Assessment Reports</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QAPP</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Public Involvement Plan</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RLF Match (Grantee and/or Loan or </a:t>
                      </a:r>
                      <a:r>
                        <a:rPr lang="en-US" sz="800" dirty="0" err="1">
                          <a:solidFill>
                            <a:srgbClr val="000000"/>
                          </a:solidFill>
                          <a:latin typeface="Helvetica"/>
                          <a:ea typeface="Times New Roman"/>
                        </a:rPr>
                        <a:t>Subgrantee</a:t>
                      </a:r>
                      <a:r>
                        <a:rPr lang="en-US" sz="800" dirty="0">
                          <a:solidFill>
                            <a:srgbClr val="000000"/>
                          </a:solidFill>
                          <a:latin typeface="Helvetica"/>
                          <a:ea typeface="Times New Roman"/>
                        </a:rPr>
                        <a:t>)</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Qualified Environmental Professional</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Cleanup Budget</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Cleanup Contract</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Cleanup Contractor Insurance</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Loan/Grant Commitment Letter</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Loan/Grant Agreement</a:t>
                      </a:r>
                      <a:endParaRPr lang="en-US" sz="800" dirty="0">
                        <a:solidFill>
                          <a:srgbClr val="000000"/>
                        </a:solidFill>
                        <a:latin typeface="Times New Roman"/>
                        <a:ea typeface="Times New Roman"/>
                      </a:endParaRPr>
                    </a:p>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Site Photos (Before and After)</a:t>
                      </a:r>
                      <a:endParaRPr lang="en-US" sz="800" dirty="0">
                        <a:solidFill>
                          <a:srgbClr val="000000"/>
                        </a:solidFill>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 marR="0">
                        <a:lnSpc>
                          <a:spcPts val="1200"/>
                        </a:lnSpc>
                        <a:spcBef>
                          <a:spcPts val="0"/>
                        </a:spcBef>
                        <a:spcAft>
                          <a:spcPts val="0"/>
                        </a:spcAft>
                      </a:pPr>
                      <a:r>
                        <a:rPr lang="en-US" sz="800" dirty="0">
                          <a:solidFill>
                            <a:srgbClr val="000000"/>
                          </a:solidFill>
                          <a:latin typeface="Helvetica"/>
                          <a:ea typeface="Times New Roman"/>
                          <a:cs typeface="Courier"/>
                        </a:rPr>
                        <a:t>This file is populated after the program file is established and is designed to contain all project specific materials relating to:</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Cleanup</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Community Relations Plan</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Project Budget</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Cleanup Contractor</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Loan/Grant Applications and related Agreements</a:t>
                      </a:r>
                      <a:endParaRPr lang="en-US" sz="800" dirty="0">
                        <a:latin typeface="Times New Roman"/>
                        <a:ea typeface="Times New Roman"/>
                      </a:endParaRPr>
                    </a:p>
                    <a:p>
                      <a:pPr marL="342900" marR="0" lvl="0" indent="-342900">
                        <a:lnSpc>
                          <a:spcPts val="1200"/>
                        </a:lnSpc>
                        <a:spcBef>
                          <a:spcPts val="0"/>
                        </a:spcBef>
                        <a:spcAft>
                          <a:spcPts val="0"/>
                        </a:spcAft>
                        <a:buFont typeface="Symbol"/>
                        <a:buChar char=""/>
                      </a:pPr>
                      <a:r>
                        <a:rPr lang="en-US" sz="800" dirty="0">
                          <a:solidFill>
                            <a:srgbClr val="000000"/>
                          </a:solidFill>
                          <a:latin typeface="Helvetica"/>
                          <a:ea typeface="Times New Roman"/>
                          <a:cs typeface="Courier"/>
                        </a:rPr>
                        <a:t>Generic and Site Specific QAPP</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697">
                <a:tc gridSpan="2">
                  <a:txBody>
                    <a:bodyPr/>
                    <a:lstStyle/>
                    <a:p>
                      <a:pPr marL="0" marR="0">
                        <a:lnSpc>
                          <a:spcPts val="1200"/>
                        </a:lnSpc>
                        <a:spcBef>
                          <a:spcPts val="0"/>
                        </a:spcBef>
                        <a:spcAft>
                          <a:spcPts val="0"/>
                        </a:spcAft>
                      </a:pPr>
                      <a:r>
                        <a:rPr lang="en-US" sz="800" b="1" dirty="0">
                          <a:solidFill>
                            <a:srgbClr val="000000"/>
                          </a:solidFill>
                          <a:latin typeface="Helvetica"/>
                          <a:ea typeface="Times New Roman"/>
                          <a:cs typeface="Courier"/>
                        </a:rPr>
                        <a:t>AUDIT FILE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858970">
                <a:tc>
                  <a:txBody>
                    <a:bodyPr/>
                    <a:lstStyle/>
                    <a:p>
                      <a:pPr marL="342900" marR="0" lvl="0" indent="-342900">
                        <a:lnSpc>
                          <a:spcPts val="1200"/>
                        </a:lnSpc>
                        <a:spcBef>
                          <a:spcPts val="0"/>
                        </a:spcBef>
                        <a:spcAft>
                          <a:spcPts val="0"/>
                        </a:spcAft>
                        <a:buFont typeface="Symbol"/>
                        <a:buChar char=""/>
                        <a:tabLst>
                          <a:tab pos="457200" algn="l"/>
                        </a:tabLst>
                      </a:pPr>
                      <a:r>
                        <a:rPr lang="en-US" sz="800" dirty="0">
                          <a:solidFill>
                            <a:srgbClr val="000000"/>
                          </a:solidFill>
                          <a:latin typeface="Helvetica"/>
                          <a:ea typeface="Times New Roman"/>
                        </a:rPr>
                        <a:t>Written Policies and Procedures for:</a:t>
                      </a:r>
                      <a:endParaRPr lang="en-US" sz="800" dirty="0">
                        <a:solidFill>
                          <a:srgbClr val="000000"/>
                        </a:solidFill>
                        <a:latin typeface="Times New Roman"/>
                        <a:ea typeface="Times New Roman"/>
                      </a:endParaRPr>
                    </a:p>
                    <a:p>
                      <a:pPr marL="457200" marR="0">
                        <a:lnSpc>
                          <a:spcPts val="1200"/>
                        </a:lnSpc>
                        <a:spcBef>
                          <a:spcPts val="0"/>
                        </a:spcBef>
                        <a:spcAft>
                          <a:spcPts val="0"/>
                        </a:spcAft>
                      </a:pPr>
                      <a:r>
                        <a:rPr lang="en-US" sz="800" dirty="0">
                          <a:solidFill>
                            <a:srgbClr val="000000"/>
                          </a:solidFill>
                          <a:latin typeface="Helvetica"/>
                          <a:ea typeface="Times New Roman"/>
                        </a:rPr>
                        <a:t>Procurements with respect to purchases, goods and services, consultant contracts and sub-awards</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 marR="0">
                        <a:lnSpc>
                          <a:spcPts val="1200"/>
                        </a:lnSpc>
                        <a:spcBef>
                          <a:spcPts val="0"/>
                        </a:spcBef>
                        <a:spcAft>
                          <a:spcPts val="0"/>
                        </a:spcAft>
                      </a:pPr>
                      <a:r>
                        <a:rPr lang="en-US" sz="800" dirty="0">
                          <a:solidFill>
                            <a:srgbClr val="000000"/>
                          </a:solidFill>
                          <a:latin typeface="Helvetica"/>
                          <a:ea typeface="Times New Roman"/>
                          <a:cs typeface="Courier"/>
                        </a:rPr>
                        <a:t>EPA may conduct a limited scope review of grantee’s administrative and financial management systems for managing EPA grant funds.</a:t>
                      </a:r>
                      <a:endParaRPr lang="en-US" sz="800" dirty="0">
                        <a:latin typeface="Times New Roman"/>
                        <a:ea typeface="Times New Roman"/>
                      </a:endParaRPr>
                    </a:p>
                    <a:p>
                      <a:pPr marL="16510" marR="0">
                        <a:lnSpc>
                          <a:spcPts val="1200"/>
                        </a:lnSpc>
                        <a:spcBef>
                          <a:spcPts val="0"/>
                        </a:spcBef>
                        <a:spcAft>
                          <a:spcPts val="0"/>
                        </a:spcAft>
                      </a:pPr>
                      <a:r>
                        <a:rPr lang="en-US" sz="800" dirty="0">
                          <a:solidFill>
                            <a:srgbClr val="000000"/>
                          </a:solidFill>
                          <a:latin typeface="Helvetica"/>
                          <a:ea typeface="Times New Roman"/>
                          <a:cs typeface="Courier"/>
                        </a:rPr>
                        <a:t>This file should reflect grantee’s most recent financial statements and audits and written policies and procedures for contracting, procurement, etc</a:t>
                      </a:r>
                      <a:r>
                        <a:rPr lang="en-US" sz="800" dirty="0" smtClean="0">
                          <a:solidFill>
                            <a:srgbClr val="000000"/>
                          </a:solidFill>
                          <a:latin typeface="Helvetica"/>
                          <a:ea typeface="Times New Roman"/>
                          <a:cs typeface="Courier"/>
                        </a:rPr>
                        <a:t>. What </a:t>
                      </a:r>
                      <a:r>
                        <a:rPr lang="en-US" sz="800" dirty="0">
                          <a:solidFill>
                            <a:srgbClr val="000000"/>
                          </a:solidFill>
                          <a:latin typeface="Helvetica"/>
                          <a:ea typeface="Times New Roman"/>
                          <a:cs typeface="Courier"/>
                        </a:rPr>
                        <a:t>internal controls does grantee have in place to ensure that costs charged to EPA grants are reasonable, allocable and allowable.</a:t>
                      </a:r>
                      <a:endParaRPr lang="en-US" sz="800" dirty="0">
                        <a:latin typeface="Times New Roman"/>
                        <a:ea typeface="Times New Roman"/>
                      </a:endParaRPr>
                    </a:p>
                  </a:txBody>
                  <a:tcPr marL="30282" marR="302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54">
                <a:tc gridSpan="2">
                  <a:txBody>
                    <a:bodyPr/>
                    <a:lstStyle/>
                    <a:p>
                      <a:pPr marL="0" marR="0">
                        <a:lnSpc>
                          <a:spcPts val="1200"/>
                        </a:lnSpc>
                        <a:spcBef>
                          <a:spcPts val="0"/>
                        </a:spcBef>
                        <a:spcAft>
                          <a:spcPts val="0"/>
                        </a:spcAft>
                      </a:pPr>
                      <a:endParaRPr lang="en-US" sz="800" dirty="0">
                        <a:latin typeface="Times New Roman"/>
                        <a:ea typeface="Times New Roman"/>
                      </a:endParaRPr>
                    </a:p>
                  </a:txBody>
                  <a:tcPr marL="30282" marR="30282"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Considerations </a:t>
            </a:r>
            <a:endParaRPr lang="en-US" dirty="0"/>
          </a:p>
        </p:txBody>
      </p:sp>
      <p:sp>
        <p:nvSpPr>
          <p:cNvPr id="3" name="Content Placeholder 2"/>
          <p:cNvSpPr>
            <a:spLocks noGrp="1"/>
          </p:cNvSpPr>
          <p:nvPr>
            <p:ph idx="1"/>
          </p:nvPr>
        </p:nvSpPr>
        <p:spPr/>
        <p:txBody>
          <a:bodyPr/>
          <a:lstStyle/>
          <a:p>
            <a:pPr>
              <a:buNone/>
            </a:pPr>
            <a:r>
              <a:rPr lang="en-US" dirty="0" smtClean="0"/>
              <a:t>Cost Share:</a:t>
            </a:r>
            <a:endParaRPr lang="en-US" dirty="0"/>
          </a:p>
          <a:p>
            <a:pPr lvl="1"/>
            <a:r>
              <a:rPr lang="en-US" dirty="0" smtClean="0"/>
              <a:t>Cost share can be met by cooperative agreement recipient and/or loan recipient </a:t>
            </a:r>
          </a:p>
          <a:p>
            <a:pPr lvl="1"/>
            <a:r>
              <a:rPr lang="en-US" dirty="0" smtClean="0"/>
              <a:t>If borne by loan recipient, the loan application should reflect local match</a:t>
            </a:r>
            <a:endParaRPr lang="en-US" dirty="0"/>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Considerations </a:t>
            </a:r>
            <a:endParaRPr lang="en-US" dirty="0"/>
          </a:p>
        </p:txBody>
      </p:sp>
      <p:sp>
        <p:nvSpPr>
          <p:cNvPr id="3" name="Content Placeholder 2"/>
          <p:cNvSpPr>
            <a:spLocks noGrp="1"/>
          </p:cNvSpPr>
          <p:nvPr>
            <p:ph idx="1"/>
          </p:nvPr>
        </p:nvSpPr>
        <p:spPr/>
        <p:txBody>
          <a:bodyPr>
            <a:normAutofit/>
          </a:bodyPr>
          <a:lstStyle/>
          <a:p>
            <a:pPr>
              <a:buNone/>
            </a:pPr>
            <a:r>
              <a:rPr lang="en-US" dirty="0" smtClean="0"/>
              <a:t>Administrative Costs:</a:t>
            </a:r>
            <a:endParaRPr lang="en-US" dirty="0"/>
          </a:p>
          <a:p>
            <a:pPr lvl="1"/>
            <a:r>
              <a:rPr lang="en-US" dirty="0" smtClean="0"/>
              <a:t>Only eligible programmatic costs can be reimbursed by EPA</a:t>
            </a:r>
          </a:p>
          <a:p>
            <a:pPr lvl="1"/>
            <a:r>
              <a:rPr lang="en-US" dirty="0" smtClean="0"/>
              <a:t>Administrative costs are not allowed</a:t>
            </a:r>
          </a:p>
          <a:p>
            <a:pPr lvl="1"/>
            <a:r>
              <a:rPr lang="en-US" dirty="0" smtClean="0"/>
              <a:t>Other funds to consider to offset programmatic expenses include:</a:t>
            </a:r>
          </a:p>
          <a:p>
            <a:pPr lvl="2"/>
            <a:r>
              <a:rPr lang="en-US" dirty="0" smtClean="0"/>
              <a:t>Other federal grants such as:</a:t>
            </a:r>
          </a:p>
          <a:p>
            <a:pPr lvl="2"/>
            <a:r>
              <a:rPr lang="en-US" dirty="0" smtClean="0"/>
              <a:t>EDA District Planning Grants / Public Works Grants</a:t>
            </a:r>
          </a:p>
          <a:p>
            <a:pPr lvl="2"/>
            <a:r>
              <a:rPr lang="en-US" dirty="0" smtClean="0"/>
              <a:t>HUD Community Planning Challenge Grants</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Considerations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ACRES/Financial Reports:</a:t>
            </a:r>
            <a:endParaRPr lang="en-US" dirty="0"/>
          </a:p>
          <a:p>
            <a:pPr lvl="1"/>
            <a:r>
              <a:rPr lang="en-US" dirty="0" smtClean="0"/>
              <a:t>Update ACRES on a regular basis </a:t>
            </a:r>
            <a:r>
              <a:rPr lang="en-US" b="1" u="sng" dirty="0" smtClean="0"/>
              <a:t>but especially </a:t>
            </a:r>
            <a:r>
              <a:rPr lang="en-US" dirty="0" smtClean="0"/>
              <a:t>after site milestones:</a:t>
            </a:r>
          </a:p>
          <a:p>
            <a:pPr lvl="2"/>
            <a:r>
              <a:rPr lang="en-US" dirty="0" smtClean="0"/>
              <a:t>Completion of Phase I ESA/Phase II ESA</a:t>
            </a:r>
          </a:p>
          <a:p>
            <a:pPr lvl="2"/>
            <a:r>
              <a:rPr lang="en-US" dirty="0" smtClean="0"/>
              <a:t>Completion of Site Assessment Report</a:t>
            </a:r>
          </a:p>
          <a:p>
            <a:pPr lvl="2"/>
            <a:r>
              <a:rPr lang="en-US" dirty="0" smtClean="0"/>
              <a:t>Receipt of site closure order/letter from your state department of environmental protection/regulation</a:t>
            </a:r>
          </a:p>
          <a:p>
            <a:pPr lvl="1"/>
            <a:r>
              <a:rPr lang="en-US" dirty="0" smtClean="0"/>
              <a:t>Consultants hired to complete assessments and/or site cleanup should be required to update ACRES for your agency</a:t>
            </a:r>
          </a:p>
          <a:p>
            <a:pPr lvl="1"/>
            <a:r>
              <a:rPr lang="en-US" dirty="0" smtClean="0"/>
              <a:t>Agency program manager should review ACRES update after input by Consultant and request corrections, if needed</a:t>
            </a:r>
          </a:p>
          <a:p>
            <a:pPr lvl="1"/>
            <a:endParaRPr lang="en-US" dirty="0" smtClean="0"/>
          </a:p>
          <a:p>
            <a:pPr lvl="1"/>
            <a:r>
              <a:rPr lang="en-US" dirty="0" smtClean="0"/>
              <a:t>Financial Reports:</a:t>
            </a:r>
          </a:p>
          <a:p>
            <a:pPr lvl="2"/>
            <a:r>
              <a:rPr lang="en-US" dirty="0" smtClean="0"/>
              <a:t>File once a year, program manager completes with finance manager</a:t>
            </a:r>
          </a:p>
          <a:p>
            <a:endParaRPr lang="en-US" dirty="0"/>
          </a:p>
        </p:txBody>
      </p:sp>
      <p:sp>
        <p:nvSpPr>
          <p:cNvPr id="4" name="Slide Number Placeholder 3"/>
          <p:cNvSpPr>
            <a:spLocks noGrp="1"/>
          </p:cNvSpPr>
          <p:nvPr>
            <p:ph type="sldNum" sz="quarter" idx="12"/>
          </p:nvPr>
        </p:nvSpPr>
        <p:spPr/>
        <p:txBody>
          <a:bodyPr/>
          <a:lstStyle/>
          <a:p>
            <a:fld id="{27AD043C-24AE-485A-B9B2-91BB7F1EF4E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Contact Information	</a:t>
            </a:r>
          </a:p>
        </p:txBody>
      </p:sp>
      <p:sp>
        <p:nvSpPr>
          <p:cNvPr id="98307" name="Rectangle 3"/>
          <p:cNvSpPr>
            <a:spLocks noGrp="1" noChangeArrowheads="1"/>
          </p:cNvSpPr>
          <p:nvPr>
            <p:ph type="body" idx="1"/>
          </p:nvPr>
        </p:nvSpPr>
        <p:spPr>
          <a:xfrm>
            <a:off x="457200" y="1600200"/>
            <a:ext cx="8229600" cy="2819400"/>
          </a:xfrm>
        </p:spPr>
        <p:txBody>
          <a:bodyPr/>
          <a:lstStyle/>
          <a:p>
            <a:pPr>
              <a:lnSpc>
                <a:spcPct val="80000"/>
              </a:lnSpc>
            </a:pPr>
            <a:r>
              <a:rPr lang="en-US" sz="2800"/>
              <a:t>Greg Vaday</a:t>
            </a:r>
          </a:p>
          <a:p>
            <a:pPr>
              <a:lnSpc>
                <a:spcPct val="80000"/>
              </a:lnSpc>
            </a:pPr>
            <a:r>
              <a:rPr lang="en-US" sz="2800"/>
              <a:t>Economic Development Coordinator </a:t>
            </a:r>
          </a:p>
          <a:p>
            <a:pPr>
              <a:lnSpc>
                <a:spcPct val="80000"/>
              </a:lnSpc>
            </a:pPr>
            <a:r>
              <a:rPr lang="en-US" sz="2800"/>
              <a:t>Treasure Coast Regional Planning Council </a:t>
            </a:r>
          </a:p>
          <a:p>
            <a:pPr>
              <a:lnSpc>
                <a:spcPct val="80000"/>
              </a:lnSpc>
            </a:pPr>
            <a:r>
              <a:rPr lang="en-US" sz="2800"/>
              <a:t>(772) 221-4060</a:t>
            </a:r>
          </a:p>
          <a:p>
            <a:pPr>
              <a:lnSpc>
                <a:spcPct val="80000"/>
              </a:lnSpc>
            </a:pPr>
            <a:r>
              <a:rPr lang="en-US" sz="2800"/>
              <a:t>Email: </a:t>
            </a:r>
            <a:r>
              <a:rPr lang="en-US" sz="2800">
                <a:hlinkClick r:id="rId2"/>
              </a:rPr>
              <a:t>gvaday@tcrpc.org</a:t>
            </a:r>
            <a:endParaRPr lang="en-US" sz="2800"/>
          </a:p>
          <a:p>
            <a:pPr>
              <a:lnSpc>
                <a:spcPct val="80000"/>
              </a:lnSpc>
            </a:pPr>
            <a:r>
              <a:rPr lang="en-US" sz="2800"/>
              <a:t>Website: </a:t>
            </a:r>
            <a:r>
              <a:rPr lang="en-US" sz="2800">
                <a:hlinkClick r:id="rId3"/>
              </a:rPr>
              <a:t>www.tcrpc.org</a:t>
            </a:r>
            <a:endParaRPr lang="en-US" sz="2800"/>
          </a:p>
          <a:p>
            <a:pPr>
              <a:lnSpc>
                <a:spcPct val="80000"/>
              </a:lnSpc>
              <a:buFont typeface="Wingdings" pitchFamily="2" charset="2"/>
              <a:buNone/>
            </a:pPr>
            <a:endParaRPr lang="en-US" sz="2800"/>
          </a:p>
        </p:txBody>
      </p:sp>
      <p:pic>
        <p:nvPicPr>
          <p:cNvPr id="98308" name="Picture 4" descr="TCRPC logo"/>
          <p:cNvPicPr>
            <a:picLocks noChangeAspect="1" noChangeArrowheads="1"/>
          </p:cNvPicPr>
          <p:nvPr/>
        </p:nvPicPr>
        <p:blipFill>
          <a:blip r:embed="rId4" cstate="print"/>
          <a:srcRect/>
          <a:stretch>
            <a:fillRect/>
          </a:stretch>
        </p:blipFill>
        <p:spPr bwMode="auto">
          <a:xfrm>
            <a:off x="4876800" y="4419600"/>
            <a:ext cx="3975100" cy="2273300"/>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RLF Grants Management</a:t>
            </a:r>
            <a:endParaRPr lang="en-US" dirty="0"/>
          </a:p>
        </p:txBody>
      </p:sp>
      <p:sp>
        <p:nvSpPr>
          <p:cNvPr id="8195" name="Subtitle 2"/>
          <p:cNvSpPr>
            <a:spLocks noGrp="1"/>
          </p:cNvSpPr>
          <p:nvPr>
            <p:ph type="subTitle" idx="1"/>
          </p:nvPr>
        </p:nvSpPr>
        <p:spPr>
          <a:xfrm>
            <a:off x="533400" y="5486400"/>
            <a:ext cx="8001000" cy="609600"/>
          </a:xfrm>
        </p:spPr>
        <p:txBody>
          <a:bodyPr>
            <a:normAutofit fontScale="70000" lnSpcReduction="20000"/>
          </a:bodyPr>
          <a:lstStyle/>
          <a:p>
            <a:pPr eaLnBrk="1" hangingPunct="1">
              <a:defRPr/>
            </a:pPr>
            <a:r>
              <a:rPr lang="en-US" dirty="0" smtClean="0"/>
              <a:t>Webinar </a:t>
            </a:r>
          </a:p>
          <a:p>
            <a:pPr eaLnBrk="1" hangingPunct="1">
              <a:defRPr/>
            </a:pPr>
            <a:r>
              <a:rPr lang="en-US" dirty="0" smtClean="0"/>
              <a:t>October 31, 2013</a:t>
            </a:r>
          </a:p>
        </p:txBody>
      </p:sp>
      <p:grpSp>
        <p:nvGrpSpPr>
          <p:cNvPr id="3" name="Group 12"/>
          <p:cNvGrpSpPr>
            <a:grpSpLocks/>
          </p:cNvGrpSpPr>
          <p:nvPr/>
        </p:nvGrpSpPr>
        <p:grpSpPr bwMode="auto">
          <a:xfrm>
            <a:off x="0" y="0"/>
            <a:ext cx="9144000" cy="2057400"/>
            <a:chOff x="0" y="240"/>
            <a:chExt cx="5760" cy="1008"/>
          </a:xfrm>
        </p:grpSpPr>
        <p:pic>
          <p:nvPicPr>
            <p:cNvPr id="8199" name="Picture 4"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6" name="Rectangle 5"/>
            <p:cNvSpPr>
              <a:spLocks noChangeArrowheads="1"/>
            </p:cNvSpPr>
            <p:nvPr/>
          </p:nvSpPr>
          <p:spPr bwMode="auto">
            <a:xfrm>
              <a:off x="672"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7" name="Rectangle 6"/>
            <p:cNvSpPr>
              <a:spLocks noChangeArrowheads="1"/>
            </p:cNvSpPr>
            <p:nvPr/>
          </p:nvSpPr>
          <p:spPr bwMode="auto">
            <a:xfrm>
              <a:off x="4560"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288" y="240"/>
              <a:ext cx="386"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9" name="Rectangle 8"/>
            <p:cNvSpPr>
              <a:spLocks noChangeArrowheads="1"/>
            </p:cNvSpPr>
            <p:nvPr/>
          </p:nvSpPr>
          <p:spPr bwMode="auto">
            <a:xfrm>
              <a:off x="5040"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10"/>
            <p:cNvSpPr>
              <a:spLocks noChangeArrowheads="1"/>
            </p:cNvSpPr>
            <p:nvPr/>
          </p:nvSpPr>
          <p:spPr bwMode="auto">
            <a:xfrm>
              <a:off x="5472"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1"/>
            <p:cNvSpPr>
              <a:spLocks noChangeArrowheads="1"/>
            </p:cNvSpPr>
            <p:nvPr/>
          </p:nvSpPr>
          <p:spPr bwMode="auto">
            <a:xfrm>
              <a:off x="0"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2" name="Rectangle 11"/>
          <p:cNvSpPr>
            <a:spLocks noChangeArrowheads="1"/>
          </p:cNvSpPr>
          <p:nvPr/>
        </p:nvSpPr>
        <p:spPr bwMode="auto">
          <a:xfrm>
            <a:off x="1588" y="4267200"/>
            <a:ext cx="9142412" cy="5334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pic>
        <p:nvPicPr>
          <p:cNvPr id="8198" name="Picture 4"/>
          <p:cNvPicPr>
            <a:picLocks noChangeAspect="1"/>
          </p:cNvPicPr>
          <p:nvPr/>
        </p:nvPicPr>
        <p:blipFill>
          <a:blip r:embed="rId4" cstate="print"/>
          <a:srcRect/>
          <a:stretch>
            <a:fillRect/>
          </a:stretch>
        </p:blipFill>
        <p:spPr bwMode="auto">
          <a:xfrm>
            <a:off x="7215188" y="5849938"/>
            <a:ext cx="1676400" cy="75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Site Specific RLF File</a:t>
            </a:r>
            <a:endParaRPr lang="en-US" dirty="0"/>
          </a:p>
        </p:txBody>
      </p:sp>
      <p:grpSp>
        <p:nvGrpSpPr>
          <p:cNvPr id="3" name="Group 12"/>
          <p:cNvGrpSpPr>
            <a:grpSpLocks/>
          </p:cNvGrpSpPr>
          <p:nvPr/>
        </p:nvGrpSpPr>
        <p:grpSpPr bwMode="auto">
          <a:xfrm>
            <a:off x="0" y="0"/>
            <a:ext cx="9144000" cy="2057400"/>
            <a:chOff x="0" y="240"/>
            <a:chExt cx="5760" cy="1008"/>
          </a:xfrm>
        </p:grpSpPr>
        <p:pic>
          <p:nvPicPr>
            <p:cNvPr id="9222" name="Picture 12"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14" name="Rectangle 13"/>
            <p:cNvSpPr>
              <a:spLocks noChangeArrowheads="1"/>
            </p:cNvSpPr>
            <p:nvPr/>
          </p:nvSpPr>
          <p:spPr bwMode="auto">
            <a:xfrm>
              <a:off x="672"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15" name="Rectangle 14"/>
            <p:cNvSpPr>
              <a:spLocks noChangeArrowheads="1"/>
            </p:cNvSpPr>
            <p:nvPr/>
          </p:nvSpPr>
          <p:spPr bwMode="auto">
            <a:xfrm>
              <a:off x="4560"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16" name="Rectangle 15"/>
            <p:cNvSpPr>
              <a:spLocks noChangeArrowheads="1"/>
            </p:cNvSpPr>
            <p:nvPr/>
          </p:nvSpPr>
          <p:spPr bwMode="auto">
            <a:xfrm>
              <a:off x="288" y="240"/>
              <a:ext cx="386"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7" name="Rectangle 16"/>
            <p:cNvSpPr>
              <a:spLocks noChangeArrowheads="1"/>
            </p:cNvSpPr>
            <p:nvPr/>
          </p:nvSpPr>
          <p:spPr bwMode="auto">
            <a:xfrm>
              <a:off x="5040"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8" name="Rectangle 10"/>
            <p:cNvSpPr>
              <a:spLocks noChangeArrowheads="1"/>
            </p:cNvSpPr>
            <p:nvPr/>
          </p:nvSpPr>
          <p:spPr bwMode="auto">
            <a:xfrm>
              <a:off x="5472"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9" name="Rectangle 11"/>
            <p:cNvSpPr>
              <a:spLocks noChangeArrowheads="1"/>
            </p:cNvSpPr>
            <p:nvPr/>
          </p:nvSpPr>
          <p:spPr bwMode="auto">
            <a:xfrm>
              <a:off x="0"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2" name="Rectangle 11"/>
          <p:cNvSpPr>
            <a:spLocks noChangeArrowheads="1"/>
          </p:cNvSpPr>
          <p:nvPr/>
        </p:nvSpPr>
        <p:spPr bwMode="auto">
          <a:xfrm>
            <a:off x="0" y="4419600"/>
            <a:ext cx="9144000" cy="4191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9221" name="Text Placeholder 2"/>
          <p:cNvSpPr>
            <a:spLocks noGrp="1"/>
          </p:cNvSpPr>
          <p:nvPr>
            <p:ph type="body" idx="1"/>
          </p:nvPr>
        </p:nvSpPr>
        <p:spPr>
          <a:xfrm>
            <a:off x="457200" y="4629150"/>
            <a:ext cx="8229600" cy="549275"/>
          </a:xfrm>
        </p:spPr>
        <p:txBody>
          <a:bodyPr/>
          <a:lstStyle/>
          <a:p>
            <a:pPr eaLnBrk="1" hangingPunct="1"/>
            <a:r>
              <a:rPr lang="en-US" smtClean="0"/>
              <a:t>Recommend 6 part file folder</a:t>
            </a:r>
          </a:p>
        </p:txBody>
      </p:sp>
      <p:sp>
        <p:nvSpPr>
          <p:cNvPr id="21" name="Slide Number Placeholder 20"/>
          <p:cNvSpPr>
            <a:spLocks noGrp="1"/>
          </p:cNvSpPr>
          <p:nvPr>
            <p:ph type="sldNum" sz="quarter" idx="12"/>
          </p:nvPr>
        </p:nvSpPr>
        <p:spPr>
          <a:xfrm>
            <a:off x="7162800" y="6019800"/>
            <a:ext cx="1216025" cy="365125"/>
          </a:xfrm>
        </p:spPr>
        <p:txBody>
          <a:bodyPr/>
          <a:lstStyle/>
          <a:p>
            <a:pPr>
              <a:defRPr/>
            </a:pPr>
            <a:fld id="{044496F4-9639-40EA-96D5-1DBF65F84354}" type="slidenum">
              <a:rPr lang="en-US" sz="1200" smtClean="0">
                <a:solidFill>
                  <a:schemeClr val="tx1"/>
                </a:solidFill>
              </a:rPr>
              <a:pPr>
                <a:defRPr/>
              </a:pPr>
              <a:t>28</a:t>
            </a:fld>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3"/>
            <a:ext cx="3124200" cy="1111250"/>
          </a:xfrm>
        </p:spPr>
        <p:txBody>
          <a:bodyPr/>
          <a:lstStyle/>
          <a:p>
            <a:pPr eaLnBrk="1" fontAlgn="auto" hangingPunct="1">
              <a:spcAft>
                <a:spcPts val="0"/>
              </a:spcAft>
              <a:defRPr/>
            </a:pPr>
            <a:r>
              <a:rPr lang="en-US" dirty="0" smtClean="0"/>
              <a:t> Checklist</a:t>
            </a:r>
            <a:endParaRPr lang="en-US" dirty="0"/>
          </a:p>
        </p:txBody>
      </p:sp>
      <p:sp>
        <p:nvSpPr>
          <p:cNvPr id="10243" name="Content Placeholder 3"/>
          <p:cNvSpPr>
            <a:spLocks noGrp="1"/>
          </p:cNvSpPr>
          <p:nvPr>
            <p:ph sz="half" idx="2"/>
          </p:nvPr>
        </p:nvSpPr>
        <p:spPr>
          <a:xfrm>
            <a:off x="457200" y="1905000"/>
            <a:ext cx="4040188" cy="4724400"/>
          </a:xfrm>
        </p:spPr>
        <p:txBody>
          <a:bodyPr/>
          <a:lstStyle/>
          <a:p>
            <a:pPr eaLnBrk="1" hangingPunct="1">
              <a:buClr>
                <a:srgbClr val="F4680B"/>
              </a:buClr>
            </a:pPr>
            <a:r>
              <a:rPr lang="en-US" sz="1800" smtClean="0">
                <a:solidFill>
                  <a:srgbClr val="55554A"/>
                </a:solidFill>
              </a:rPr>
              <a:t>Application</a:t>
            </a:r>
          </a:p>
          <a:p>
            <a:pPr eaLnBrk="1" hangingPunct="1">
              <a:buClr>
                <a:srgbClr val="F4680B"/>
              </a:buClr>
            </a:pPr>
            <a:r>
              <a:rPr lang="en-US" sz="1800" smtClean="0">
                <a:solidFill>
                  <a:srgbClr val="55554A"/>
                </a:solidFill>
              </a:rPr>
              <a:t>EPA Property Profile Form (WAM)</a:t>
            </a:r>
          </a:p>
          <a:p>
            <a:pPr eaLnBrk="1" hangingPunct="1">
              <a:buClr>
                <a:srgbClr val="F4680B"/>
              </a:buClr>
            </a:pPr>
            <a:r>
              <a:rPr lang="en-US" sz="1800" smtClean="0">
                <a:solidFill>
                  <a:srgbClr val="55554A"/>
                </a:solidFill>
              </a:rPr>
              <a:t>Legal Property Description</a:t>
            </a:r>
          </a:p>
          <a:p>
            <a:pPr eaLnBrk="1" hangingPunct="1">
              <a:buClr>
                <a:srgbClr val="F4680B"/>
              </a:buClr>
            </a:pPr>
            <a:r>
              <a:rPr lang="en-US" sz="1800" smtClean="0">
                <a:solidFill>
                  <a:srgbClr val="55554A"/>
                </a:solidFill>
              </a:rPr>
              <a:t>Assessment Reports</a:t>
            </a:r>
          </a:p>
          <a:p>
            <a:pPr eaLnBrk="1" hangingPunct="1">
              <a:buClr>
                <a:srgbClr val="F4680B"/>
              </a:buClr>
            </a:pPr>
            <a:r>
              <a:rPr lang="en-US" sz="1800" smtClean="0">
                <a:solidFill>
                  <a:srgbClr val="55554A"/>
                </a:solidFill>
              </a:rPr>
              <a:t>Brownfields Agreement (if applicable)</a:t>
            </a:r>
          </a:p>
          <a:p>
            <a:pPr eaLnBrk="1" hangingPunct="1">
              <a:buClr>
                <a:srgbClr val="F4680B"/>
              </a:buClr>
            </a:pPr>
            <a:r>
              <a:rPr lang="en-US" sz="1800" smtClean="0">
                <a:solidFill>
                  <a:srgbClr val="55554A"/>
                </a:solidFill>
              </a:rPr>
              <a:t>Final Remedial Action Plan</a:t>
            </a:r>
          </a:p>
          <a:p>
            <a:pPr eaLnBrk="1" hangingPunct="1">
              <a:buClr>
                <a:srgbClr val="F4680B"/>
              </a:buClr>
            </a:pPr>
            <a:r>
              <a:rPr lang="en-US" sz="1800" smtClean="0">
                <a:solidFill>
                  <a:srgbClr val="55554A"/>
                </a:solidFill>
              </a:rPr>
              <a:t>ABCA</a:t>
            </a:r>
          </a:p>
          <a:p>
            <a:pPr eaLnBrk="1" hangingPunct="1">
              <a:buClr>
                <a:srgbClr val="F4680B"/>
              </a:buClr>
            </a:pPr>
            <a:r>
              <a:rPr lang="en-US" sz="1800" smtClean="0">
                <a:solidFill>
                  <a:srgbClr val="55554A"/>
                </a:solidFill>
              </a:rPr>
              <a:t>30-day Public Review Notice</a:t>
            </a:r>
          </a:p>
          <a:p>
            <a:pPr eaLnBrk="1" hangingPunct="1">
              <a:buClr>
                <a:srgbClr val="F4680B"/>
              </a:buClr>
            </a:pPr>
            <a:r>
              <a:rPr lang="en-US" sz="1800" smtClean="0">
                <a:solidFill>
                  <a:srgbClr val="55554A"/>
                </a:solidFill>
              </a:rPr>
              <a:t>QAPP</a:t>
            </a:r>
          </a:p>
          <a:p>
            <a:pPr eaLnBrk="1" hangingPunct="1">
              <a:buClr>
                <a:srgbClr val="F4680B"/>
              </a:buClr>
            </a:pPr>
            <a:r>
              <a:rPr lang="en-US" sz="1800" smtClean="0">
                <a:solidFill>
                  <a:srgbClr val="55554A"/>
                </a:solidFill>
              </a:rPr>
              <a:t>Public Information Plan</a:t>
            </a:r>
          </a:p>
          <a:p>
            <a:pPr eaLnBrk="1" hangingPunct="1">
              <a:buClr>
                <a:srgbClr val="F4680B"/>
              </a:buClr>
            </a:pPr>
            <a:r>
              <a:rPr lang="en-US" sz="1800" smtClean="0">
                <a:solidFill>
                  <a:srgbClr val="55554A"/>
                </a:solidFill>
              </a:rPr>
              <a:t>ESA Consultation</a:t>
            </a:r>
          </a:p>
          <a:p>
            <a:pPr eaLnBrk="1" hangingPunct="1">
              <a:buClr>
                <a:srgbClr val="F4680B"/>
              </a:buClr>
            </a:pPr>
            <a:r>
              <a:rPr lang="en-US" sz="1800" smtClean="0">
                <a:solidFill>
                  <a:srgbClr val="55554A"/>
                </a:solidFill>
              </a:rPr>
              <a:t>SHPO Consultation</a:t>
            </a:r>
          </a:p>
          <a:p>
            <a:endParaRPr lang="en-US" smtClean="0"/>
          </a:p>
        </p:txBody>
      </p:sp>
      <p:sp>
        <p:nvSpPr>
          <p:cNvPr id="10244" name="Content Placeholder 12"/>
          <p:cNvSpPr>
            <a:spLocks noGrp="1"/>
          </p:cNvSpPr>
          <p:nvPr>
            <p:ph sz="quarter" idx="4"/>
          </p:nvPr>
        </p:nvSpPr>
        <p:spPr>
          <a:xfrm>
            <a:off x="4645025" y="1905000"/>
            <a:ext cx="4041775" cy="4221163"/>
          </a:xfrm>
        </p:spPr>
        <p:txBody>
          <a:bodyPr/>
          <a:lstStyle/>
          <a:p>
            <a:pPr>
              <a:buClr>
                <a:srgbClr val="F4680B"/>
              </a:buClr>
            </a:pPr>
            <a:r>
              <a:rPr lang="en-US" sz="1800" smtClean="0">
                <a:solidFill>
                  <a:srgbClr val="55554A"/>
                </a:solidFill>
              </a:rPr>
              <a:t>Match</a:t>
            </a:r>
          </a:p>
          <a:p>
            <a:pPr>
              <a:buClr>
                <a:srgbClr val="F4680B"/>
              </a:buClr>
            </a:pPr>
            <a:r>
              <a:rPr lang="en-US" sz="1800" smtClean="0">
                <a:solidFill>
                  <a:srgbClr val="55554A"/>
                </a:solidFill>
              </a:rPr>
              <a:t>Davis Bacon Wage Rates</a:t>
            </a:r>
          </a:p>
          <a:p>
            <a:pPr>
              <a:buClr>
                <a:srgbClr val="F4680B"/>
              </a:buClr>
            </a:pPr>
            <a:r>
              <a:rPr lang="en-US" sz="1800" smtClean="0">
                <a:solidFill>
                  <a:srgbClr val="55554A"/>
                </a:solidFill>
              </a:rPr>
              <a:t>Qualified Environmental Professional (QEP)</a:t>
            </a:r>
          </a:p>
          <a:p>
            <a:pPr>
              <a:buClr>
                <a:srgbClr val="F4680B"/>
              </a:buClr>
            </a:pPr>
            <a:r>
              <a:rPr lang="en-US" sz="1800" smtClean="0">
                <a:solidFill>
                  <a:srgbClr val="55554A"/>
                </a:solidFill>
              </a:rPr>
              <a:t>Cleanup Budget</a:t>
            </a:r>
          </a:p>
          <a:p>
            <a:pPr>
              <a:buClr>
                <a:srgbClr val="F4680B"/>
              </a:buClr>
            </a:pPr>
            <a:r>
              <a:rPr lang="en-US" sz="1800" smtClean="0">
                <a:solidFill>
                  <a:srgbClr val="55554A"/>
                </a:solidFill>
              </a:rPr>
              <a:t>Cleanup Contract</a:t>
            </a:r>
          </a:p>
          <a:p>
            <a:pPr>
              <a:buClr>
                <a:srgbClr val="F4680B"/>
              </a:buClr>
            </a:pPr>
            <a:r>
              <a:rPr lang="en-US" sz="1800" smtClean="0">
                <a:solidFill>
                  <a:srgbClr val="55554A"/>
                </a:solidFill>
              </a:rPr>
              <a:t>Contractor Insurance</a:t>
            </a:r>
          </a:p>
          <a:p>
            <a:pPr>
              <a:buClr>
                <a:srgbClr val="F4680B"/>
              </a:buClr>
            </a:pPr>
            <a:r>
              <a:rPr lang="en-US" sz="1800" smtClean="0">
                <a:solidFill>
                  <a:srgbClr val="55554A"/>
                </a:solidFill>
              </a:rPr>
              <a:t>Loan/Grant Commitment Letter</a:t>
            </a:r>
          </a:p>
          <a:p>
            <a:pPr>
              <a:buClr>
                <a:srgbClr val="F4680B"/>
              </a:buClr>
            </a:pPr>
            <a:r>
              <a:rPr lang="en-US" sz="1800" smtClean="0">
                <a:solidFill>
                  <a:srgbClr val="55554A"/>
                </a:solidFill>
              </a:rPr>
              <a:t>Loan/Grant Agreement</a:t>
            </a:r>
          </a:p>
          <a:p>
            <a:pPr>
              <a:buClr>
                <a:srgbClr val="F4680B"/>
              </a:buClr>
            </a:pPr>
            <a:r>
              <a:rPr lang="en-US" sz="1800" smtClean="0">
                <a:solidFill>
                  <a:srgbClr val="55554A"/>
                </a:solidFill>
              </a:rPr>
              <a:t>Promissory Note</a:t>
            </a:r>
          </a:p>
          <a:p>
            <a:pPr>
              <a:buClr>
                <a:srgbClr val="F4680B"/>
              </a:buClr>
            </a:pPr>
            <a:r>
              <a:rPr lang="en-US" sz="1800" smtClean="0">
                <a:solidFill>
                  <a:srgbClr val="55554A"/>
                </a:solidFill>
              </a:rPr>
              <a:t>Photos</a:t>
            </a:r>
          </a:p>
        </p:txBody>
      </p:sp>
      <p:grpSp>
        <p:nvGrpSpPr>
          <p:cNvPr id="3" name="Group 12"/>
          <p:cNvGrpSpPr>
            <a:grpSpLocks/>
          </p:cNvGrpSpPr>
          <p:nvPr/>
        </p:nvGrpSpPr>
        <p:grpSpPr bwMode="auto">
          <a:xfrm>
            <a:off x="6318250" y="228600"/>
            <a:ext cx="2752725" cy="1066800"/>
            <a:chOff x="0" y="240"/>
            <a:chExt cx="5760" cy="1008"/>
          </a:xfrm>
        </p:grpSpPr>
        <p:pic>
          <p:nvPicPr>
            <p:cNvPr id="10246"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83878613-A946-45FD-86D9-BA409579D988}"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ctrTitle"/>
          </p:nvPr>
        </p:nvSpPr>
        <p:spPr>
          <a:xfrm>
            <a:off x="381000" y="4114800"/>
            <a:ext cx="8458200" cy="1828800"/>
          </a:xfrm>
        </p:spPr>
        <p:txBody>
          <a:bodyPr>
            <a:normAutofit fontScale="90000"/>
          </a:bodyPr>
          <a:lstStyle/>
          <a:p>
            <a:pPr algn="ctr" eaLnBrk="1" fontAlgn="auto" hangingPunct="1">
              <a:spcAft>
                <a:spcPts val="0"/>
              </a:spcAft>
              <a:defRPr/>
            </a:pPr>
            <a:r>
              <a:rPr lang="en-US" sz="6000" b="1" dirty="0" err="1" smtClean="0"/>
              <a:t>Rlf</a:t>
            </a:r>
            <a:r>
              <a:rPr lang="en-US" sz="6000" b="1" dirty="0" smtClean="0"/>
              <a:t> grants Management</a:t>
            </a:r>
            <a:endParaRPr lang="en-US" sz="4000" b="1" dirty="0"/>
          </a:p>
        </p:txBody>
      </p:sp>
      <p:graphicFrame>
        <p:nvGraphicFramePr>
          <p:cNvPr id="8" name="Diagram 7"/>
          <p:cNvGraphicFramePr/>
          <p:nvPr/>
        </p:nvGraphicFramePr>
        <p:xfrm>
          <a:off x="304800" y="1524000"/>
          <a:ext cx="85344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4"/>
          <p:cNvSpPr txBox="1">
            <a:spLocks noChangeArrowheads="1"/>
          </p:cNvSpPr>
          <p:nvPr/>
        </p:nvSpPr>
        <p:spPr>
          <a:xfrm>
            <a:off x="304800" y="228601"/>
            <a:ext cx="8839200" cy="914400"/>
          </a:xfrm>
          <a:prstGeom prst="rect">
            <a:avLst/>
          </a:prstGeom>
        </p:spPr>
        <p:txBody>
          <a:bodyPr/>
          <a:lstStyle/>
          <a:p>
            <a:pPr algn="ctr" fontAlgn="auto">
              <a:spcAft>
                <a:spcPts val="0"/>
              </a:spcAft>
              <a:defRPr/>
            </a:pPr>
            <a:r>
              <a:rPr lang="en-US" sz="3600" cap="all" dirty="0" smtClean="0">
                <a:solidFill>
                  <a:schemeClr val="tx2"/>
                </a:solidFill>
                <a:effectLst>
                  <a:reflection blurRad="12700" stA="48000" endA="300" endPos="55000" dir="5400000" sy="-90000" algn="bl" rotWithShape="0"/>
                </a:effectLst>
                <a:latin typeface="+mj-lt"/>
                <a:ea typeface="+mj-ea"/>
                <a:cs typeface="+mj-cs"/>
              </a:rPr>
              <a:t>Section </a:t>
            </a:r>
            <a:r>
              <a:rPr lang="en-US" sz="3600" cap="all" smtClean="0">
                <a:solidFill>
                  <a:schemeClr val="tx2"/>
                </a:solidFill>
                <a:effectLst>
                  <a:reflection blurRad="12700" stA="48000" endA="300" endPos="55000" dir="5400000" sy="-90000" algn="bl" rotWithShape="0"/>
                </a:effectLst>
                <a:latin typeface="+mj-lt"/>
                <a:ea typeface="+mj-ea"/>
                <a:cs typeface="+mj-cs"/>
              </a:rPr>
              <a:t>(a)</a:t>
            </a:r>
            <a:endParaRPr lang="en-US" sz="3600" cap="all" dirty="0">
              <a:solidFill>
                <a:schemeClr val="tx2"/>
              </a:solidFill>
              <a:effectLst>
                <a:reflection blurRad="12700" stA="48000" endA="300" endPos="55000" dir="5400000" sy="-90000" algn="bl" rotWithShape="0"/>
              </a:effectLst>
              <a:latin typeface="+mj-lt"/>
              <a:ea typeface="+mj-ea"/>
              <a:cs typeface="+mj-cs"/>
            </a:endParaRPr>
          </a:p>
        </p:txBody>
      </p:sp>
      <p:pic>
        <p:nvPicPr>
          <p:cNvPr id="5" name="Picture 3"/>
          <p:cNvPicPr>
            <a:picLocks noChangeAspect="1" noChangeArrowheads="1"/>
          </p:cNvPicPr>
          <p:nvPr/>
        </p:nvPicPr>
        <p:blipFill>
          <a:blip r:embed="rId8" cstate="print"/>
          <a:srcRect/>
          <a:stretch>
            <a:fillRect/>
          </a:stretch>
        </p:blipFill>
        <p:spPr bwMode="auto">
          <a:xfrm>
            <a:off x="4876800" y="5867400"/>
            <a:ext cx="1447800" cy="990600"/>
          </a:xfrm>
          <a:prstGeom prst="rect">
            <a:avLst/>
          </a:prstGeom>
          <a:noFill/>
          <a:ln w="9525" cap="flat" cmpd="sng" algn="ctr">
            <a:noFill/>
            <a:prstDash val="solid"/>
            <a:miter lim="800000"/>
            <a:headEnd/>
            <a:tailEnd/>
          </a:ln>
          <a:effectLst/>
          <a:scene3d>
            <a:camera prst="isometricOffAxis1Right"/>
            <a:lightRig rig="threePt" dir="t"/>
          </a:scene3d>
        </p:spPr>
      </p:pic>
      <p:pic>
        <p:nvPicPr>
          <p:cNvPr id="23555" name="Picture 3"/>
          <p:cNvPicPr>
            <a:picLocks noChangeAspect="1" noChangeArrowheads="1"/>
          </p:cNvPicPr>
          <p:nvPr/>
        </p:nvPicPr>
        <p:blipFill>
          <a:blip r:embed="rId9" cstate="print"/>
          <a:srcRect/>
          <a:stretch>
            <a:fillRect/>
          </a:stretch>
        </p:blipFill>
        <p:spPr bwMode="auto">
          <a:xfrm>
            <a:off x="3733800" y="5257800"/>
            <a:ext cx="1295400" cy="1219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69151CDB-DECE-4D4D-A62B-9EB046886B73}" type="slidenum">
              <a:rPr lang="en-US" smtClean="0"/>
              <a:pPr>
                <a:defRPr/>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520700"/>
          </a:xfrm>
        </p:spPr>
        <p:txBody>
          <a:bodyPr/>
          <a:lstStyle/>
          <a:p>
            <a:pPr eaLnBrk="1" fontAlgn="auto" hangingPunct="1">
              <a:spcAft>
                <a:spcPts val="0"/>
              </a:spcAft>
              <a:defRPr/>
            </a:pPr>
            <a:r>
              <a:rPr lang="en-US" dirty="0" smtClean="0"/>
              <a:t>Administrative Record Contents</a:t>
            </a:r>
            <a:endParaRPr lang="en-US" dirty="0"/>
          </a:p>
        </p:txBody>
      </p:sp>
      <p:sp>
        <p:nvSpPr>
          <p:cNvPr id="11267" name="Content Placeholder 2"/>
          <p:cNvSpPr>
            <a:spLocks noGrp="1"/>
          </p:cNvSpPr>
          <p:nvPr>
            <p:ph idx="1"/>
          </p:nvPr>
        </p:nvSpPr>
        <p:spPr>
          <a:xfrm>
            <a:off x="381000" y="1295400"/>
            <a:ext cx="7620000" cy="4724400"/>
          </a:xfrm>
        </p:spPr>
        <p:txBody>
          <a:bodyPr/>
          <a:lstStyle/>
          <a:p>
            <a:pPr eaLnBrk="1" hangingPunct="1"/>
            <a:r>
              <a:rPr lang="en-US" sz="2800" dirty="0" smtClean="0"/>
              <a:t>News Releases</a:t>
            </a:r>
          </a:p>
          <a:p>
            <a:pPr eaLnBrk="1" hangingPunct="1"/>
            <a:r>
              <a:rPr lang="en-US" sz="2800" dirty="0" smtClean="0"/>
              <a:t>ABCA</a:t>
            </a:r>
          </a:p>
          <a:p>
            <a:pPr eaLnBrk="1" hangingPunct="1"/>
            <a:r>
              <a:rPr lang="en-US" sz="2800" dirty="0" smtClean="0"/>
              <a:t>Remedial Action Plan</a:t>
            </a:r>
          </a:p>
          <a:p>
            <a:pPr eaLnBrk="1" hangingPunct="1"/>
            <a:r>
              <a:rPr lang="en-US" sz="2800" dirty="0" smtClean="0"/>
              <a:t>Community Involvement Plan (CIP)</a:t>
            </a:r>
          </a:p>
          <a:p>
            <a:pPr eaLnBrk="1" hangingPunct="1"/>
            <a:r>
              <a:rPr lang="en-US" sz="2800" dirty="0" smtClean="0"/>
              <a:t> Photos</a:t>
            </a:r>
          </a:p>
          <a:p>
            <a:pPr eaLnBrk="1" hangingPunct="1"/>
            <a:r>
              <a:rPr lang="en-US" sz="2800" dirty="0" smtClean="0"/>
              <a:t>Name &amp; contact information of spokesperson for the project</a:t>
            </a:r>
          </a:p>
          <a:p>
            <a:pPr eaLnBrk="1" hangingPunct="1"/>
            <a:r>
              <a:rPr lang="en-US" sz="2800" dirty="0" smtClean="0"/>
              <a:t>Brownfields Agreement (if applicable)</a:t>
            </a:r>
          </a:p>
          <a:p>
            <a:pPr eaLnBrk="1" hangingPunct="1"/>
            <a:r>
              <a:rPr lang="en-US" sz="2800" dirty="0" smtClean="0"/>
              <a:t>Personal financial information- Not required*</a:t>
            </a:r>
            <a:endParaRPr lang="en-US" dirty="0" smtClean="0"/>
          </a:p>
        </p:txBody>
      </p:sp>
      <p:grpSp>
        <p:nvGrpSpPr>
          <p:cNvPr id="3" name="Group 12"/>
          <p:cNvGrpSpPr>
            <a:grpSpLocks/>
          </p:cNvGrpSpPr>
          <p:nvPr/>
        </p:nvGrpSpPr>
        <p:grpSpPr bwMode="auto">
          <a:xfrm>
            <a:off x="6318250" y="228600"/>
            <a:ext cx="2752725" cy="1066800"/>
            <a:chOff x="0" y="240"/>
            <a:chExt cx="5760" cy="1008"/>
          </a:xfrm>
        </p:grpSpPr>
        <p:pic>
          <p:nvPicPr>
            <p:cNvPr id="11269"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520700"/>
          </a:xfrm>
        </p:spPr>
        <p:txBody>
          <a:bodyPr/>
          <a:lstStyle/>
          <a:p>
            <a:pPr eaLnBrk="1" fontAlgn="auto" hangingPunct="1">
              <a:spcAft>
                <a:spcPts val="0"/>
              </a:spcAft>
              <a:defRPr/>
            </a:pPr>
            <a:r>
              <a:rPr lang="en-US" dirty="0" smtClean="0"/>
              <a:t>Sample Forms- 30 Day Public Review</a:t>
            </a:r>
            <a:endParaRPr lang="en-US" dirty="0"/>
          </a:p>
        </p:txBody>
      </p:sp>
      <p:grpSp>
        <p:nvGrpSpPr>
          <p:cNvPr id="3" name="Group 12"/>
          <p:cNvGrpSpPr>
            <a:grpSpLocks/>
          </p:cNvGrpSpPr>
          <p:nvPr/>
        </p:nvGrpSpPr>
        <p:grpSpPr bwMode="auto">
          <a:xfrm>
            <a:off x="6318250" y="228600"/>
            <a:ext cx="2752725" cy="1066800"/>
            <a:chOff x="0" y="240"/>
            <a:chExt cx="5760" cy="1008"/>
          </a:xfrm>
        </p:grpSpPr>
        <p:pic>
          <p:nvPicPr>
            <p:cNvPr id="12294"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2292" name="Rectangle 12329"/>
          <p:cNvSpPr>
            <a:spLocks noChangeArrowheads="1"/>
          </p:cNvSpPr>
          <p:nvPr/>
        </p:nvSpPr>
        <p:spPr bwMode="auto">
          <a:xfrm>
            <a:off x="304800" y="1371600"/>
            <a:ext cx="8448675" cy="1200329"/>
          </a:xfrm>
          <a:prstGeom prst="rect">
            <a:avLst/>
          </a:prstGeom>
          <a:noFill/>
          <a:ln w="9525">
            <a:noFill/>
            <a:miter lim="800000"/>
            <a:headEnd/>
            <a:tailEnd/>
          </a:ln>
        </p:spPr>
        <p:txBody>
          <a:bodyPr>
            <a:spAutoFit/>
          </a:bodyPr>
          <a:lstStyle/>
          <a:p>
            <a:r>
              <a:rPr lang="en-US" sz="1800" dirty="0"/>
              <a:t>Please run the below ad one time on </a:t>
            </a:r>
            <a:r>
              <a:rPr lang="en-US" sz="1800" i="1" dirty="0"/>
              <a:t>(date) </a:t>
            </a:r>
            <a:r>
              <a:rPr lang="en-US" sz="1800" dirty="0"/>
              <a:t>in the NON-LEGAL SECTION of the Classifieds.  Place a border around the ad and bold the lead lines. The ad should be created in the most economical size.  Please bill to Sunshine Ventures, LLC, reference should be EPA Brownfields.</a:t>
            </a:r>
          </a:p>
        </p:txBody>
      </p:sp>
      <p:sp>
        <p:nvSpPr>
          <p:cNvPr id="12293" name="TextBox 12330"/>
          <p:cNvSpPr txBox="1">
            <a:spLocks noChangeArrowheads="1"/>
          </p:cNvSpPr>
          <p:nvPr/>
        </p:nvSpPr>
        <p:spPr bwMode="auto">
          <a:xfrm>
            <a:off x="228600" y="2819400"/>
            <a:ext cx="8915400" cy="3416320"/>
          </a:xfrm>
          <a:prstGeom prst="rect">
            <a:avLst/>
          </a:prstGeom>
          <a:noFill/>
          <a:ln w="9525">
            <a:noFill/>
            <a:miter lim="800000"/>
            <a:headEnd/>
            <a:tailEnd/>
          </a:ln>
        </p:spPr>
        <p:txBody>
          <a:bodyPr wrap="square">
            <a:spAutoFit/>
          </a:bodyPr>
          <a:lstStyle/>
          <a:p>
            <a:r>
              <a:rPr lang="en-US" sz="1800" b="1" dirty="0"/>
              <a:t>Analysis of Brownfields Cleanup Alternatives (ABCA) and other documents for the Sunshine Ventures, LLC Project can be viewed at</a:t>
            </a:r>
            <a:r>
              <a:rPr lang="en-US" sz="1800" dirty="0"/>
              <a:t>:</a:t>
            </a:r>
          </a:p>
          <a:p>
            <a:r>
              <a:rPr lang="en-US" sz="1800" dirty="0"/>
              <a:t> </a:t>
            </a:r>
          </a:p>
          <a:p>
            <a:r>
              <a:rPr lang="en-US" sz="1800" dirty="0"/>
              <a:t>                                          	Downtown Library Annex</a:t>
            </a:r>
          </a:p>
          <a:p>
            <a:r>
              <a:rPr lang="en-US" sz="1800" dirty="0"/>
              <a:t>			123 Main Street</a:t>
            </a:r>
          </a:p>
          <a:p>
            <a:r>
              <a:rPr lang="en-US" sz="1800" dirty="0"/>
              <a:t>                                           </a:t>
            </a:r>
            <a:r>
              <a:rPr lang="en-US" sz="1800" dirty="0" smtClean="0"/>
              <a:t>	 </a:t>
            </a:r>
            <a:r>
              <a:rPr lang="en-US" sz="1800" dirty="0" err="1"/>
              <a:t>Anytown</a:t>
            </a:r>
            <a:r>
              <a:rPr lang="en-US" sz="1800" dirty="0"/>
              <a:t>, USA</a:t>
            </a:r>
          </a:p>
          <a:p>
            <a:r>
              <a:rPr lang="en-US" sz="1800" dirty="0"/>
              <a:t> </a:t>
            </a:r>
          </a:p>
          <a:p>
            <a:r>
              <a:rPr lang="en-US" sz="1800" dirty="0"/>
              <a:t>Questions and comments concerning the plan should be directed to Sam Jones, </a:t>
            </a:r>
          </a:p>
          <a:p>
            <a:r>
              <a:rPr lang="en-US" sz="1800" dirty="0"/>
              <a:t>Sunshine Ventures, LLC</a:t>
            </a:r>
          </a:p>
          <a:p>
            <a:r>
              <a:rPr lang="en-US" sz="1800" dirty="0"/>
              <a:t>987 First Street</a:t>
            </a:r>
          </a:p>
          <a:p>
            <a:r>
              <a:rPr lang="en-US" sz="1800" dirty="0" err="1"/>
              <a:t>Anytown</a:t>
            </a:r>
            <a:r>
              <a:rPr lang="en-US" sz="1800" dirty="0"/>
              <a:t>, USA</a:t>
            </a:r>
          </a:p>
          <a:p>
            <a:r>
              <a:rPr lang="en-US" sz="1800" dirty="0"/>
              <a:t>Phone: (101) 987-6543</a:t>
            </a:r>
          </a:p>
        </p:txBody>
      </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609600"/>
          </a:xfrm>
        </p:spPr>
        <p:txBody>
          <a:bodyPr>
            <a:normAutofit fontScale="90000"/>
          </a:bodyPr>
          <a:lstStyle/>
          <a:p>
            <a:pPr eaLnBrk="1" fontAlgn="auto" hangingPunct="1">
              <a:spcAft>
                <a:spcPts val="0"/>
              </a:spcAft>
              <a:defRPr/>
            </a:pPr>
            <a:r>
              <a:rPr lang="en-US" dirty="0" smtClean="0"/>
              <a:t>Sample Forms- </a:t>
            </a:r>
            <a:br>
              <a:rPr lang="en-US" dirty="0" smtClean="0"/>
            </a:br>
            <a:r>
              <a:rPr lang="en-US" dirty="0" smtClean="0"/>
              <a:t>Community Involvement Plan- CIP</a:t>
            </a:r>
            <a:endParaRPr lang="en-US" dirty="0"/>
          </a:p>
        </p:txBody>
      </p:sp>
      <p:sp>
        <p:nvSpPr>
          <p:cNvPr id="14339" name="Content Placeholder 2"/>
          <p:cNvSpPr>
            <a:spLocks noGrp="1"/>
          </p:cNvSpPr>
          <p:nvPr>
            <p:ph idx="1"/>
          </p:nvPr>
        </p:nvSpPr>
        <p:spPr>
          <a:xfrm>
            <a:off x="609600" y="1295400"/>
            <a:ext cx="8247063" cy="5029200"/>
          </a:xfrm>
        </p:spPr>
        <p:txBody>
          <a:bodyPr/>
          <a:lstStyle/>
          <a:p>
            <a:pPr marL="0" indent="0" algn="ctr">
              <a:buFont typeface="Wingdings" pitchFamily="2" charset="2"/>
              <a:buNone/>
              <a:defRPr/>
            </a:pPr>
            <a:r>
              <a:rPr lang="en-US" sz="2800" b="1" dirty="0" smtClean="0">
                <a:solidFill>
                  <a:schemeClr val="accent1"/>
                </a:solidFill>
              </a:rPr>
              <a:t>Sunshine Ventures</a:t>
            </a:r>
            <a:r>
              <a:rPr lang="en-US" sz="2800" b="1" dirty="0">
                <a:solidFill>
                  <a:schemeClr val="accent1"/>
                </a:solidFill>
              </a:rPr>
              <a:t>, LLC </a:t>
            </a:r>
            <a:r>
              <a:rPr lang="en-US" sz="2800" b="1" dirty="0" smtClean="0">
                <a:solidFill>
                  <a:schemeClr val="accent1"/>
                </a:solidFill>
              </a:rPr>
              <a:t>– Community Involvement</a:t>
            </a:r>
          </a:p>
          <a:p>
            <a:pPr marL="0" indent="0" algn="ctr">
              <a:buFont typeface="Wingdings" pitchFamily="2" charset="2"/>
              <a:buNone/>
              <a:defRPr/>
            </a:pPr>
            <a:r>
              <a:rPr lang="en-US" sz="2800" b="1" dirty="0" smtClean="0">
                <a:solidFill>
                  <a:schemeClr val="accent1"/>
                </a:solidFill>
              </a:rPr>
              <a:t>Plan for Sunshine Ventures Brownfields </a:t>
            </a:r>
            <a:r>
              <a:rPr lang="en-US" sz="2800" b="1" dirty="0">
                <a:solidFill>
                  <a:schemeClr val="accent1"/>
                </a:solidFill>
              </a:rPr>
              <a:t>Cleanup </a:t>
            </a:r>
            <a:r>
              <a:rPr lang="en-US" sz="2800" b="1" dirty="0" smtClean="0">
                <a:solidFill>
                  <a:schemeClr val="accent1"/>
                </a:solidFill>
              </a:rPr>
              <a:t>Project</a:t>
            </a:r>
          </a:p>
          <a:p>
            <a:pPr eaLnBrk="1" hangingPunct="1">
              <a:defRPr/>
            </a:pPr>
            <a:r>
              <a:rPr lang="en-US" sz="2000" dirty="0" smtClean="0"/>
              <a:t>Overview of Project</a:t>
            </a:r>
          </a:p>
          <a:p>
            <a:pPr eaLnBrk="1" hangingPunct="1">
              <a:defRPr/>
            </a:pPr>
            <a:r>
              <a:rPr lang="en-US" sz="2000" dirty="0" smtClean="0"/>
              <a:t>Spokesperson &amp; Administrative Record</a:t>
            </a:r>
          </a:p>
          <a:p>
            <a:pPr eaLnBrk="1" hangingPunct="1">
              <a:defRPr/>
            </a:pPr>
            <a:r>
              <a:rPr lang="en-US" sz="2000" dirty="0" smtClean="0"/>
              <a:t>Site Description &amp; History</a:t>
            </a:r>
          </a:p>
          <a:p>
            <a:pPr eaLnBrk="1" hangingPunct="1">
              <a:defRPr/>
            </a:pPr>
            <a:r>
              <a:rPr lang="en-US" sz="2000" dirty="0" smtClean="0"/>
              <a:t>Community Involvement</a:t>
            </a:r>
          </a:p>
          <a:p>
            <a:pPr eaLnBrk="1" hangingPunct="1">
              <a:defRPr/>
            </a:pPr>
            <a:r>
              <a:rPr lang="en-US" sz="2000" dirty="0" smtClean="0"/>
              <a:t>Key Community Contacts</a:t>
            </a:r>
          </a:p>
          <a:p>
            <a:pPr eaLnBrk="1" hangingPunct="1">
              <a:defRPr/>
            </a:pPr>
            <a:r>
              <a:rPr lang="en-US" sz="2000" dirty="0" smtClean="0"/>
              <a:t>Local and elected officials</a:t>
            </a:r>
          </a:p>
          <a:p>
            <a:pPr eaLnBrk="1" hangingPunct="1">
              <a:defRPr/>
            </a:pPr>
            <a:r>
              <a:rPr lang="en-US" sz="2000" dirty="0" smtClean="0"/>
              <a:t>Media contacts and meeting places</a:t>
            </a:r>
          </a:p>
          <a:p>
            <a:pPr eaLnBrk="1" hangingPunct="1">
              <a:defRPr/>
            </a:pPr>
            <a:r>
              <a:rPr lang="en-US" sz="2000" b="1" dirty="0" smtClean="0">
                <a:solidFill>
                  <a:schemeClr val="accent1"/>
                </a:solidFill>
              </a:rPr>
              <a:t>Use the EPA template!</a:t>
            </a:r>
          </a:p>
        </p:txBody>
      </p:sp>
      <p:grpSp>
        <p:nvGrpSpPr>
          <p:cNvPr id="3" name="Group 12"/>
          <p:cNvGrpSpPr>
            <a:grpSpLocks/>
          </p:cNvGrpSpPr>
          <p:nvPr/>
        </p:nvGrpSpPr>
        <p:grpSpPr bwMode="auto">
          <a:xfrm>
            <a:off x="6318250" y="228600"/>
            <a:ext cx="2752725" cy="1066800"/>
            <a:chOff x="0" y="240"/>
            <a:chExt cx="5760" cy="1008"/>
          </a:xfrm>
        </p:grpSpPr>
        <p:pic>
          <p:nvPicPr>
            <p:cNvPr id="13317"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520700"/>
          </a:xfrm>
        </p:spPr>
        <p:txBody>
          <a:bodyPr/>
          <a:lstStyle/>
          <a:p>
            <a:pPr eaLnBrk="1" fontAlgn="auto" hangingPunct="1">
              <a:spcAft>
                <a:spcPts val="0"/>
              </a:spcAft>
              <a:defRPr/>
            </a:pPr>
            <a:r>
              <a:rPr lang="en-US" dirty="0" smtClean="0"/>
              <a:t>ESA Consultation Sample Letter</a:t>
            </a:r>
            <a:endParaRPr lang="en-US" dirty="0"/>
          </a:p>
        </p:txBody>
      </p:sp>
      <p:sp>
        <p:nvSpPr>
          <p:cNvPr id="14339" name="Content Placeholder 2"/>
          <p:cNvSpPr>
            <a:spLocks noGrp="1"/>
          </p:cNvSpPr>
          <p:nvPr>
            <p:ph idx="1"/>
          </p:nvPr>
        </p:nvSpPr>
        <p:spPr>
          <a:xfrm>
            <a:off x="228600" y="1219200"/>
            <a:ext cx="8516938" cy="4529137"/>
          </a:xfrm>
        </p:spPr>
        <p:txBody>
          <a:bodyPr/>
          <a:lstStyle/>
          <a:p>
            <a:pPr marL="0" indent="0">
              <a:buFont typeface="Wingdings" pitchFamily="2" charset="2"/>
              <a:buNone/>
            </a:pPr>
            <a:r>
              <a:rPr lang="en-US" sz="1600" dirty="0" smtClean="0"/>
              <a:t>Mr. Joe Jones</a:t>
            </a:r>
          </a:p>
          <a:p>
            <a:pPr marL="0" indent="0">
              <a:buFont typeface="Wingdings" pitchFamily="2" charset="2"/>
              <a:buNone/>
            </a:pPr>
            <a:r>
              <a:rPr lang="en-US" sz="1600" dirty="0" smtClean="0"/>
              <a:t>US Fish &amp; Wildlife</a:t>
            </a:r>
          </a:p>
          <a:p>
            <a:pPr marL="0" indent="0">
              <a:buFont typeface="Wingdings" pitchFamily="2" charset="2"/>
              <a:buNone/>
            </a:pPr>
            <a:endParaRPr lang="en-US" sz="1600" dirty="0" smtClean="0"/>
          </a:p>
          <a:p>
            <a:pPr marL="0" indent="0">
              <a:buFont typeface="Wingdings" pitchFamily="2" charset="2"/>
              <a:buNone/>
            </a:pPr>
            <a:r>
              <a:rPr lang="en-US" sz="1600" dirty="0" smtClean="0"/>
              <a:t>Our agency (name) plans to use grant funds from the Environmental Protection Agency (EPA) to lend for Brownfields remediation activities at property located at  _________    , North Carolina. The intended reuse of the property is _________________________________________.</a:t>
            </a:r>
          </a:p>
          <a:p>
            <a:pPr marL="0" indent="0">
              <a:buFont typeface="Wingdings" pitchFamily="2" charset="2"/>
              <a:buNone/>
            </a:pPr>
            <a:r>
              <a:rPr lang="en-US" sz="1600" dirty="0" smtClean="0"/>
              <a:t> </a:t>
            </a:r>
          </a:p>
          <a:p>
            <a:pPr marL="0" indent="0">
              <a:buFont typeface="Wingdings" pitchFamily="2" charset="2"/>
              <a:buNone/>
            </a:pPr>
            <a:r>
              <a:rPr lang="en-US" sz="1600" dirty="0" smtClean="0"/>
              <a:t>The scope of work consists of ____________________________.</a:t>
            </a:r>
          </a:p>
          <a:p>
            <a:pPr marL="0" indent="0">
              <a:buFont typeface="Wingdings" pitchFamily="2" charset="2"/>
              <a:buNone/>
            </a:pPr>
            <a:r>
              <a:rPr lang="en-US" sz="1600" dirty="0" smtClean="0"/>
              <a:t> </a:t>
            </a:r>
          </a:p>
          <a:p>
            <a:pPr marL="0" indent="0">
              <a:buFont typeface="Wingdings" pitchFamily="2" charset="2"/>
              <a:buNone/>
            </a:pPr>
            <a:r>
              <a:rPr lang="en-US" sz="1600" dirty="0" smtClean="0"/>
              <a:t>Please comment on this project as soon as possible concerning its possible impact on endangered species in the area.  If you have questions or require additional information, please contact me at 101- 234-5678  or _(email)_________________________.</a:t>
            </a:r>
          </a:p>
          <a:p>
            <a:pPr marL="0" indent="0">
              <a:buFont typeface="Wingdings" pitchFamily="2" charset="2"/>
              <a:buNone/>
            </a:pPr>
            <a:endParaRPr lang="en-US" sz="1600" dirty="0" smtClean="0"/>
          </a:p>
          <a:p>
            <a:pPr marL="0" indent="0">
              <a:buFont typeface="Wingdings" pitchFamily="2" charset="2"/>
              <a:buNone/>
            </a:pPr>
            <a:r>
              <a:rPr lang="en-US" sz="1600" dirty="0" smtClean="0"/>
              <a:t>A location and site map is included for your reference.</a:t>
            </a:r>
          </a:p>
          <a:p>
            <a:pPr marL="0" indent="0">
              <a:buFont typeface="Wingdings" pitchFamily="2" charset="2"/>
              <a:buNone/>
            </a:pPr>
            <a:r>
              <a:rPr lang="en-US" sz="1600" dirty="0" smtClean="0"/>
              <a:t> </a:t>
            </a:r>
          </a:p>
          <a:p>
            <a:pPr marL="0" indent="0">
              <a:buFont typeface="Wingdings" pitchFamily="2" charset="2"/>
              <a:buNone/>
            </a:pPr>
            <a:r>
              <a:rPr lang="en-US" sz="1600" dirty="0" smtClean="0"/>
              <a:t>Thank you for your time and cooperation.</a:t>
            </a:r>
          </a:p>
          <a:p>
            <a:pPr marL="0" indent="0" eaLnBrk="1" hangingPunct="1">
              <a:buFont typeface="Wingdings" pitchFamily="2" charset="2"/>
              <a:buNone/>
            </a:pPr>
            <a:endParaRPr lang="en-US" sz="1600" dirty="0" smtClean="0"/>
          </a:p>
        </p:txBody>
      </p:sp>
      <p:grpSp>
        <p:nvGrpSpPr>
          <p:cNvPr id="3" name="Group 12"/>
          <p:cNvGrpSpPr>
            <a:grpSpLocks/>
          </p:cNvGrpSpPr>
          <p:nvPr/>
        </p:nvGrpSpPr>
        <p:grpSpPr bwMode="auto">
          <a:xfrm>
            <a:off x="6318250" y="228600"/>
            <a:ext cx="2752725" cy="1066800"/>
            <a:chOff x="0" y="240"/>
            <a:chExt cx="5760" cy="1008"/>
          </a:xfrm>
        </p:grpSpPr>
        <p:pic>
          <p:nvPicPr>
            <p:cNvPr id="14341"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520700"/>
          </a:xfrm>
        </p:spPr>
        <p:txBody>
          <a:bodyPr/>
          <a:lstStyle/>
          <a:p>
            <a:pPr eaLnBrk="1" fontAlgn="auto" hangingPunct="1">
              <a:spcAft>
                <a:spcPts val="0"/>
              </a:spcAft>
              <a:defRPr/>
            </a:pPr>
            <a:r>
              <a:rPr lang="en-US" dirty="0" smtClean="0"/>
              <a:t>SHPO Consultation Letter Sample</a:t>
            </a:r>
            <a:endParaRPr lang="en-US" dirty="0"/>
          </a:p>
        </p:txBody>
      </p:sp>
      <p:sp>
        <p:nvSpPr>
          <p:cNvPr id="15363" name="Content Placeholder 2"/>
          <p:cNvSpPr>
            <a:spLocks noGrp="1"/>
          </p:cNvSpPr>
          <p:nvPr>
            <p:ph idx="1"/>
          </p:nvPr>
        </p:nvSpPr>
        <p:spPr>
          <a:xfrm>
            <a:off x="304800" y="1371600"/>
            <a:ext cx="8629650" cy="4535487"/>
          </a:xfrm>
        </p:spPr>
        <p:txBody>
          <a:bodyPr/>
          <a:lstStyle/>
          <a:p>
            <a:pPr marL="0" indent="0">
              <a:buFont typeface="Wingdings" pitchFamily="2" charset="2"/>
              <a:buNone/>
            </a:pPr>
            <a:r>
              <a:rPr lang="en-US" sz="1600" dirty="0" smtClean="0"/>
              <a:t>To: State Historic Preservation Office (or equivalent)</a:t>
            </a:r>
          </a:p>
          <a:p>
            <a:pPr marL="0" indent="0">
              <a:buFont typeface="Wingdings" pitchFamily="2" charset="2"/>
              <a:buNone/>
            </a:pPr>
            <a:endParaRPr lang="en-US" sz="1600" dirty="0" smtClean="0"/>
          </a:p>
          <a:p>
            <a:pPr marL="0" indent="0">
              <a:buFont typeface="Wingdings" pitchFamily="2" charset="2"/>
              <a:buNone/>
            </a:pPr>
            <a:r>
              <a:rPr lang="en-US" sz="1600" dirty="0" smtClean="0"/>
              <a:t>Our agency intends to use grant funds from the Environmental Protection Agency to lend for Brownfields cleanup activities at (site address).</a:t>
            </a:r>
          </a:p>
          <a:p>
            <a:pPr marL="0" indent="0">
              <a:buFont typeface="Wingdings" pitchFamily="2" charset="2"/>
              <a:buNone/>
            </a:pPr>
            <a:endParaRPr lang="en-US" sz="1600" dirty="0" smtClean="0"/>
          </a:p>
          <a:p>
            <a:pPr marL="0" indent="0">
              <a:buFont typeface="Wingdings" pitchFamily="2" charset="2"/>
              <a:buNone/>
            </a:pPr>
            <a:r>
              <a:rPr lang="en-US" sz="1600" dirty="0" smtClean="0"/>
              <a:t>Under the terms of our Brownfields grant, we are required to investigate through the appropriate state office what, if any, adverse impact our project activities may have on historic properties.  We have researched the available history of this property and the adjacent properties, and we are of the opinion that our project activities would have no adverse impact on historic properties whatsoever.  </a:t>
            </a:r>
          </a:p>
          <a:p>
            <a:pPr marL="0" indent="0">
              <a:buFont typeface="Wingdings" pitchFamily="2" charset="2"/>
              <a:buNone/>
            </a:pPr>
            <a:r>
              <a:rPr lang="en-US" sz="1600" dirty="0" smtClean="0"/>
              <a:t> </a:t>
            </a:r>
          </a:p>
          <a:p>
            <a:pPr marL="0" indent="0">
              <a:buFont typeface="Wingdings" pitchFamily="2" charset="2"/>
              <a:buNone/>
            </a:pPr>
            <a:r>
              <a:rPr lang="en-US" sz="1600" dirty="0" smtClean="0"/>
              <a:t>We are formally requesting that your office investigate this matter and provide us with written communication relative to your position.  Concurrence that assessment activities at this time will not have any effect on historic preservation in the area is appreciated. Please feel free to contact me if there is any additional information that we can provide to aid in your determination.</a:t>
            </a:r>
          </a:p>
          <a:p>
            <a:pPr marL="0" indent="0" eaLnBrk="1" hangingPunct="1">
              <a:buFont typeface="Wingdings" pitchFamily="2" charset="2"/>
              <a:buNone/>
            </a:pPr>
            <a:r>
              <a:rPr lang="en-US" sz="1600" dirty="0" smtClean="0"/>
              <a:t>                                                              (continued)</a:t>
            </a:r>
          </a:p>
        </p:txBody>
      </p:sp>
      <p:grpSp>
        <p:nvGrpSpPr>
          <p:cNvPr id="3" name="Group 12"/>
          <p:cNvGrpSpPr>
            <a:grpSpLocks/>
          </p:cNvGrpSpPr>
          <p:nvPr/>
        </p:nvGrpSpPr>
        <p:grpSpPr bwMode="auto">
          <a:xfrm>
            <a:off x="6318250" y="228600"/>
            <a:ext cx="2752725" cy="1066800"/>
            <a:chOff x="0" y="240"/>
            <a:chExt cx="5760" cy="1008"/>
          </a:xfrm>
        </p:grpSpPr>
        <p:pic>
          <p:nvPicPr>
            <p:cNvPr id="15365"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520700"/>
          </a:xfrm>
        </p:spPr>
        <p:txBody>
          <a:bodyPr/>
          <a:lstStyle/>
          <a:p>
            <a:pPr eaLnBrk="1" fontAlgn="auto" hangingPunct="1">
              <a:spcAft>
                <a:spcPts val="0"/>
              </a:spcAft>
              <a:defRPr/>
            </a:pPr>
            <a:r>
              <a:rPr lang="en-US" dirty="0" smtClean="0"/>
              <a:t>SHPO Consultation Letter Sample (2)</a:t>
            </a:r>
            <a:endParaRPr lang="en-US" dirty="0"/>
          </a:p>
        </p:txBody>
      </p:sp>
      <p:sp>
        <p:nvSpPr>
          <p:cNvPr id="16387" name="Content Placeholder 2"/>
          <p:cNvSpPr>
            <a:spLocks noGrp="1"/>
          </p:cNvSpPr>
          <p:nvPr>
            <p:ph idx="1"/>
          </p:nvPr>
        </p:nvSpPr>
        <p:spPr>
          <a:xfrm>
            <a:off x="533400" y="990600"/>
            <a:ext cx="8248650" cy="4535487"/>
          </a:xfrm>
        </p:spPr>
        <p:txBody>
          <a:bodyPr/>
          <a:lstStyle/>
          <a:p>
            <a:pPr marL="0" indent="0">
              <a:buFont typeface="Wingdings" pitchFamily="2" charset="2"/>
              <a:buNone/>
            </a:pPr>
            <a:endParaRPr lang="en-US" sz="1600" b="1" dirty="0" smtClean="0"/>
          </a:p>
          <a:p>
            <a:pPr marL="0" indent="0">
              <a:buFont typeface="Wingdings" pitchFamily="2" charset="2"/>
              <a:buNone/>
            </a:pPr>
            <a:endParaRPr lang="en-US" sz="1600" b="1" dirty="0" smtClean="0"/>
          </a:p>
          <a:p>
            <a:pPr marL="0" indent="0">
              <a:buFont typeface="Wingdings" pitchFamily="2" charset="2"/>
              <a:buNone/>
            </a:pPr>
            <a:r>
              <a:rPr lang="en-US" sz="1600" b="1" dirty="0" smtClean="0"/>
              <a:t>Brief description </a:t>
            </a:r>
            <a:r>
              <a:rPr lang="en-US" sz="1600" dirty="0" smtClean="0"/>
              <a:t>of the site, including a description of the physical site characteristics such as vegetation, slope, the presence of any structures, and a brief history of the development of the site, if known. This could include such things as if the site was built on imported fill, or filled and graded.</a:t>
            </a:r>
          </a:p>
          <a:p>
            <a:pPr marL="0" indent="0">
              <a:buFont typeface="Wingdings" pitchFamily="2" charset="2"/>
              <a:buNone/>
            </a:pPr>
            <a:endParaRPr lang="en-US" sz="1600" dirty="0" smtClean="0"/>
          </a:p>
          <a:p>
            <a:pPr marL="0" indent="0">
              <a:buFont typeface="Wingdings" pitchFamily="2" charset="2"/>
              <a:buNone/>
            </a:pPr>
            <a:r>
              <a:rPr lang="en-US" sz="1600" b="1" dirty="0" smtClean="0"/>
              <a:t>Information in your files or reports as to </a:t>
            </a:r>
            <a:r>
              <a:rPr lang="en-US" sz="1600" dirty="0" smtClean="0"/>
              <a:t>whether the site or any part of it is listed on, or eligible for listing on, the National Register of Historic Places, and/or an Indian Reservation.  Please include any correspondence with your State Historic Preservation Officer (SHPO).</a:t>
            </a:r>
          </a:p>
          <a:p>
            <a:pPr marL="0" indent="0">
              <a:buFont typeface="Wingdings" pitchFamily="2" charset="2"/>
              <a:buNone/>
            </a:pPr>
            <a:endParaRPr lang="en-US" sz="1600" dirty="0" smtClean="0"/>
          </a:p>
          <a:p>
            <a:pPr marL="0" indent="0">
              <a:buFont typeface="Wingdings" pitchFamily="2" charset="2"/>
              <a:buNone/>
            </a:pPr>
            <a:r>
              <a:rPr lang="en-US" sz="1600" b="1" dirty="0" smtClean="0"/>
              <a:t>Activity Information</a:t>
            </a:r>
            <a:r>
              <a:rPr lang="en-US" sz="1600" dirty="0" smtClean="0"/>
              <a:t>: provide EPA details of the kinds of activities that will occur, where they will occur, and what care will be taken to minimize any potential impacts.</a:t>
            </a:r>
          </a:p>
          <a:p>
            <a:pPr marL="0" indent="0" eaLnBrk="1" hangingPunct="1">
              <a:buFont typeface="Wingdings" pitchFamily="2" charset="2"/>
              <a:buNone/>
            </a:pPr>
            <a:endParaRPr lang="en-US" sz="1600" dirty="0" smtClean="0"/>
          </a:p>
          <a:p>
            <a:pPr marL="0" indent="0" eaLnBrk="1" hangingPunct="1">
              <a:buFont typeface="Wingdings" pitchFamily="2" charset="2"/>
              <a:buNone/>
            </a:pPr>
            <a:r>
              <a:rPr lang="en-US" sz="1800" b="1" dirty="0" smtClean="0">
                <a:solidFill>
                  <a:schemeClr val="accent1"/>
                </a:solidFill>
              </a:rPr>
              <a:t>If historic tax credits are part of the funding, the borrower will have necessary documentation. </a:t>
            </a:r>
          </a:p>
        </p:txBody>
      </p:sp>
      <p:grpSp>
        <p:nvGrpSpPr>
          <p:cNvPr id="3" name="Group 12"/>
          <p:cNvGrpSpPr>
            <a:grpSpLocks/>
          </p:cNvGrpSpPr>
          <p:nvPr/>
        </p:nvGrpSpPr>
        <p:grpSpPr bwMode="auto">
          <a:xfrm>
            <a:off x="6318250" y="228600"/>
            <a:ext cx="2752725" cy="1066800"/>
            <a:chOff x="0" y="240"/>
            <a:chExt cx="5760" cy="1008"/>
          </a:xfrm>
        </p:grpSpPr>
        <p:pic>
          <p:nvPicPr>
            <p:cNvPr id="16389"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520700"/>
          </a:xfrm>
        </p:spPr>
        <p:txBody>
          <a:bodyPr/>
          <a:lstStyle/>
          <a:p>
            <a:pPr eaLnBrk="1" fontAlgn="auto" hangingPunct="1">
              <a:spcAft>
                <a:spcPts val="0"/>
              </a:spcAft>
              <a:defRPr/>
            </a:pPr>
            <a:r>
              <a:rPr lang="en-US" dirty="0" smtClean="0"/>
              <a:t>Sample Commitment Letter</a:t>
            </a:r>
            <a:endParaRPr lang="en-US" dirty="0"/>
          </a:p>
        </p:txBody>
      </p:sp>
      <p:sp>
        <p:nvSpPr>
          <p:cNvPr id="20483" name="Content Placeholder 2"/>
          <p:cNvSpPr>
            <a:spLocks noGrp="1"/>
          </p:cNvSpPr>
          <p:nvPr>
            <p:ph idx="1"/>
          </p:nvPr>
        </p:nvSpPr>
        <p:spPr>
          <a:xfrm>
            <a:off x="228600" y="1371601"/>
            <a:ext cx="8553450" cy="5181599"/>
          </a:xfrm>
        </p:spPr>
        <p:txBody>
          <a:bodyPr/>
          <a:lstStyle/>
          <a:p>
            <a:pPr marL="0" indent="0" eaLnBrk="1" hangingPunct="1">
              <a:buFont typeface="Wingdings" pitchFamily="2" charset="2"/>
              <a:buNone/>
              <a:defRPr/>
            </a:pPr>
            <a:r>
              <a:rPr lang="en-US" sz="1400" dirty="0"/>
              <a:t>Based upon the information supplied in your loan request for additional funding, </a:t>
            </a:r>
            <a:r>
              <a:rPr lang="en-US" sz="1400" dirty="0" smtClean="0"/>
              <a:t>the </a:t>
            </a:r>
            <a:r>
              <a:rPr lang="en-US" sz="1400" dirty="0"/>
              <a:t>Loan Review Board has approved your request for a loan of </a:t>
            </a:r>
            <a:r>
              <a:rPr lang="en-US" sz="1400" dirty="0" smtClean="0"/>
              <a:t>$</a:t>
            </a:r>
            <a:r>
              <a:rPr lang="en-US" sz="1400" dirty="0" err="1" smtClean="0"/>
              <a:t>xxxxx</a:t>
            </a:r>
            <a:r>
              <a:rPr lang="en-US" sz="1400" dirty="0" smtClean="0"/>
              <a:t>.   </a:t>
            </a:r>
            <a:r>
              <a:rPr lang="en-US" sz="1400" dirty="0"/>
              <a:t>According to </a:t>
            </a:r>
            <a:r>
              <a:rPr lang="en-US" sz="1400" dirty="0" smtClean="0"/>
              <a:t>our </a:t>
            </a:r>
            <a:r>
              <a:rPr lang="en-US" sz="1400" dirty="0"/>
              <a:t>internal policies, this loan will be made from </a:t>
            </a:r>
            <a:r>
              <a:rPr lang="en-US" sz="1400" dirty="0" smtClean="0"/>
              <a:t>a grant from the </a:t>
            </a:r>
            <a:r>
              <a:rPr lang="en-US" sz="1400" dirty="0"/>
              <a:t>Environmental Protection Agency (EPA) Revolving Loan Fund </a:t>
            </a:r>
            <a:r>
              <a:rPr lang="en-US" sz="1400" dirty="0" smtClean="0"/>
              <a:t>Program. </a:t>
            </a:r>
            <a:endParaRPr lang="en-US" sz="1400" dirty="0"/>
          </a:p>
          <a:p>
            <a:pPr eaLnBrk="1" hangingPunct="1">
              <a:defRPr/>
            </a:pPr>
            <a:endParaRPr lang="en-US" sz="1400" dirty="0"/>
          </a:p>
          <a:p>
            <a:pPr marL="0" indent="0" eaLnBrk="1" hangingPunct="1">
              <a:buFont typeface="Wingdings" pitchFamily="2" charset="2"/>
              <a:buNone/>
              <a:defRPr/>
            </a:pPr>
            <a:r>
              <a:rPr lang="en-US" sz="1400" dirty="0" smtClean="0"/>
              <a:t>The </a:t>
            </a:r>
            <a:r>
              <a:rPr lang="en-US" sz="1400" dirty="0"/>
              <a:t>loan term shall be based on a </a:t>
            </a:r>
            <a:r>
              <a:rPr lang="en-US" sz="1400" dirty="0" smtClean="0"/>
              <a:t>thirty-year </a:t>
            </a:r>
            <a:r>
              <a:rPr lang="en-US" sz="1400" dirty="0"/>
              <a:t>term with a 5-year full maturity rate.  The interest rate shall be </a:t>
            </a:r>
            <a:r>
              <a:rPr lang="en-US" sz="1400" dirty="0" smtClean="0"/>
              <a:t>xxx </a:t>
            </a:r>
            <a:r>
              <a:rPr lang="en-US" sz="1400" dirty="0"/>
              <a:t>percent </a:t>
            </a:r>
            <a:r>
              <a:rPr lang="en-US" sz="1400" dirty="0" smtClean="0"/>
              <a:t>(x%) </a:t>
            </a:r>
            <a:r>
              <a:rPr lang="en-US" sz="1400" dirty="0"/>
              <a:t>fixed</a:t>
            </a:r>
            <a:r>
              <a:rPr lang="en-US" sz="1400" dirty="0" smtClean="0"/>
              <a:t>.  </a:t>
            </a:r>
            <a:r>
              <a:rPr lang="en-US" sz="1400" dirty="0">
                <a:solidFill>
                  <a:schemeClr val="accent1"/>
                </a:solidFill>
              </a:rPr>
              <a:t>Principal and interest are accrued and deferred until no later than July 1, 2013. </a:t>
            </a:r>
            <a:r>
              <a:rPr lang="en-US" sz="1400" dirty="0"/>
              <a:t>Beginning July 1, 2013, monthly payments shall be in the amount of </a:t>
            </a:r>
            <a:r>
              <a:rPr lang="en-US" sz="1400" dirty="0" smtClean="0"/>
              <a:t>$xxx </a:t>
            </a:r>
            <a:r>
              <a:rPr lang="en-US" sz="1400" dirty="0"/>
              <a:t>with the balance of the loan payable in full on July 1, 2018.   </a:t>
            </a:r>
            <a:r>
              <a:rPr lang="en-US" sz="1400" dirty="0" smtClean="0"/>
              <a:t>Further</a:t>
            </a:r>
            <a:r>
              <a:rPr lang="en-US" sz="1400" dirty="0"/>
              <a:t>, this loan offer is subject to the following additional terms and conditions:</a:t>
            </a:r>
          </a:p>
          <a:p>
            <a:pPr marL="0" indent="0" eaLnBrk="1" hangingPunct="1">
              <a:buFont typeface="Wingdings" pitchFamily="2" charset="2"/>
              <a:buNone/>
              <a:defRPr/>
            </a:pPr>
            <a:r>
              <a:rPr lang="en-US" sz="1400" dirty="0" smtClean="0"/>
              <a:t>The </a:t>
            </a:r>
            <a:r>
              <a:rPr lang="en-US" sz="1400" dirty="0"/>
              <a:t>RBI RLF funds shall be used to pay for cleanup planning activities and for asbestos remediation activities at </a:t>
            </a:r>
            <a:r>
              <a:rPr lang="en-US" sz="1400" dirty="0" smtClean="0"/>
              <a:t>505 Summer Hill Road, </a:t>
            </a:r>
            <a:r>
              <a:rPr lang="en-US" sz="1400" dirty="0" err="1" smtClean="0"/>
              <a:t>Anytown</a:t>
            </a:r>
            <a:r>
              <a:rPr lang="en-US" sz="1400" dirty="0" smtClean="0"/>
              <a:t>, USA.</a:t>
            </a:r>
            <a:endParaRPr lang="en-US" sz="1400" dirty="0"/>
          </a:p>
          <a:p>
            <a:pPr eaLnBrk="1" hangingPunct="1">
              <a:defRPr/>
            </a:pPr>
            <a:endParaRPr lang="en-US" sz="1400" dirty="0"/>
          </a:p>
          <a:p>
            <a:pPr marL="0" indent="0" eaLnBrk="1" hangingPunct="1">
              <a:buFont typeface="Wingdings" pitchFamily="2" charset="2"/>
              <a:buNone/>
              <a:defRPr/>
            </a:pPr>
            <a:r>
              <a:rPr lang="en-US" sz="1400" dirty="0" smtClean="0"/>
              <a:t>Mr. Sam Jones will provide his </a:t>
            </a:r>
            <a:r>
              <a:rPr lang="en-US" sz="1400" dirty="0"/>
              <a:t>unconditional personal </a:t>
            </a:r>
            <a:r>
              <a:rPr lang="en-US" sz="1400" dirty="0" smtClean="0"/>
              <a:t>guarantee </a:t>
            </a:r>
            <a:r>
              <a:rPr lang="en-US" sz="1400" dirty="0"/>
              <a:t>and </a:t>
            </a:r>
            <a:r>
              <a:rPr lang="en-US" sz="1400" dirty="0" smtClean="0"/>
              <a:t>will </a:t>
            </a:r>
            <a:r>
              <a:rPr lang="en-US" sz="1400" dirty="0"/>
              <a:t>provide a title policy for the property</a:t>
            </a:r>
            <a:r>
              <a:rPr lang="en-US" sz="1400" dirty="0" smtClean="0"/>
              <a:t>. Current </a:t>
            </a:r>
            <a:r>
              <a:rPr lang="en-US" sz="1400" dirty="0"/>
              <a:t>business casualty/hazard insurance shall be </a:t>
            </a:r>
            <a:r>
              <a:rPr lang="en-US" sz="1400" dirty="0" smtClean="0"/>
              <a:t>maintained on Sunshine </a:t>
            </a:r>
            <a:r>
              <a:rPr lang="en-US" sz="1400" dirty="0"/>
              <a:t>Ventures, LLC, in an amount sufficient to cover the </a:t>
            </a:r>
            <a:r>
              <a:rPr lang="en-US" sz="1400" dirty="0" smtClean="0"/>
              <a:t> total </a:t>
            </a:r>
            <a:r>
              <a:rPr lang="en-US" sz="1400" dirty="0"/>
              <a:t>outstanding debt, with </a:t>
            </a:r>
            <a:r>
              <a:rPr lang="en-US" sz="1400" dirty="0" smtClean="0"/>
              <a:t>(Grantor- your name)  </a:t>
            </a:r>
            <a:r>
              <a:rPr lang="en-US" sz="1400" dirty="0"/>
              <a:t>named as loss </a:t>
            </a:r>
            <a:r>
              <a:rPr lang="en-US" sz="1400" dirty="0" smtClean="0"/>
              <a:t> payee</a:t>
            </a:r>
            <a:r>
              <a:rPr lang="en-US" sz="1400" dirty="0"/>
              <a:t>. </a:t>
            </a:r>
            <a:endParaRPr lang="en-US" sz="1400" dirty="0" smtClean="0"/>
          </a:p>
          <a:p>
            <a:pPr marL="0" indent="0" eaLnBrk="1" hangingPunct="1">
              <a:buFont typeface="Wingdings" pitchFamily="2" charset="2"/>
              <a:buNone/>
              <a:defRPr/>
            </a:pPr>
            <a:endParaRPr lang="en-US" sz="1400" dirty="0"/>
          </a:p>
          <a:p>
            <a:pPr marL="0" indent="0" eaLnBrk="1" hangingPunct="1">
              <a:buFont typeface="Wingdings" pitchFamily="2" charset="2"/>
              <a:buNone/>
              <a:defRPr/>
            </a:pPr>
            <a:r>
              <a:rPr lang="en-US" sz="1400" dirty="0" smtClean="0"/>
              <a:t>All </a:t>
            </a:r>
            <a:r>
              <a:rPr lang="en-US" sz="1400" dirty="0"/>
              <a:t>closing costs and recoding fees are the responsibility of </a:t>
            </a:r>
            <a:r>
              <a:rPr lang="en-US" sz="1400" dirty="0" smtClean="0"/>
              <a:t> the </a:t>
            </a:r>
            <a:r>
              <a:rPr lang="en-US" sz="1400" dirty="0"/>
              <a:t>borrowers and shall be paid at the time of closing. </a:t>
            </a:r>
          </a:p>
          <a:p>
            <a:pPr lvl="1" eaLnBrk="1" hangingPunct="1">
              <a:defRPr/>
            </a:pPr>
            <a:endParaRPr lang="en-US" sz="1000" dirty="0"/>
          </a:p>
          <a:p>
            <a:pPr marL="0" indent="0" eaLnBrk="1" hangingPunct="1">
              <a:buFont typeface="Wingdings" pitchFamily="2" charset="2"/>
              <a:buNone/>
              <a:defRPr/>
            </a:pPr>
            <a:r>
              <a:rPr lang="en-US" sz="1400" dirty="0" smtClean="0"/>
              <a:t>We are pleased </a:t>
            </a:r>
            <a:r>
              <a:rPr lang="en-US" sz="1400" dirty="0"/>
              <a:t>to be able to support this exciting project.</a:t>
            </a:r>
          </a:p>
          <a:p>
            <a:pPr marL="0" indent="0" eaLnBrk="1" hangingPunct="1">
              <a:buFont typeface="Wingdings" pitchFamily="2" charset="2"/>
              <a:buNone/>
              <a:defRPr/>
            </a:pPr>
            <a:r>
              <a:rPr lang="en-US" sz="1400" dirty="0"/>
              <a:t> </a:t>
            </a:r>
          </a:p>
          <a:p>
            <a:pPr eaLnBrk="1" hangingPunct="1">
              <a:defRPr/>
            </a:pPr>
            <a:endParaRPr lang="en-US" sz="1200" dirty="0" smtClean="0"/>
          </a:p>
        </p:txBody>
      </p:sp>
      <p:grpSp>
        <p:nvGrpSpPr>
          <p:cNvPr id="3" name="Group 12"/>
          <p:cNvGrpSpPr>
            <a:grpSpLocks/>
          </p:cNvGrpSpPr>
          <p:nvPr/>
        </p:nvGrpSpPr>
        <p:grpSpPr bwMode="auto">
          <a:xfrm>
            <a:off x="6318250" y="228600"/>
            <a:ext cx="2752725" cy="1066800"/>
            <a:chOff x="0" y="240"/>
            <a:chExt cx="5760" cy="1008"/>
          </a:xfrm>
        </p:grpSpPr>
        <p:pic>
          <p:nvPicPr>
            <p:cNvPr id="17413"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58200" cy="520700"/>
          </a:xfrm>
        </p:spPr>
        <p:txBody>
          <a:bodyPr/>
          <a:lstStyle/>
          <a:p>
            <a:pPr>
              <a:defRPr/>
            </a:pPr>
            <a:r>
              <a:rPr lang="en-US" dirty="0" smtClean="0"/>
              <a:t>Match Report Sample</a:t>
            </a:r>
            <a:endParaRPr lang="en-US" dirty="0"/>
          </a:p>
        </p:txBody>
      </p:sp>
      <p:graphicFrame>
        <p:nvGraphicFramePr>
          <p:cNvPr id="13" name="Content Placeholder 12"/>
          <p:cNvGraphicFramePr>
            <a:graphicFrameLocks noGrp="1"/>
          </p:cNvGraphicFramePr>
          <p:nvPr>
            <p:ph idx="1"/>
          </p:nvPr>
        </p:nvGraphicFramePr>
        <p:xfrm>
          <a:off x="384175" y="1676400"/>
          <a:ext cx="7693026" cy="2668609"/>
        </p:xfrm>
        <a:graphic>
          <a:graphicData uri="http://schemas.openxmlformats.org/drawingml/2006/table">
            <a:tbl>
              <a:tblPr>
                <a:tableStyleId>{5C22544A-7EE6-4342-B048-85BDC9FD1C3A}</a:tableStyleId>
              </a:tblPr>
              <a:tblGrid>
                <a:gridCol w="1349574"/>
                <a:gridCol w="1381930"/>
                <a:gridCol w="1456321"/>
                <a:gridCol w="3505201"/>
              </a:tblGrid>
              <a:tr h="933160">
                <a:tc>
                  <a:txBody>
                    <a:bodyPr/>
                    <a:lstStyle/>
                    <a:p>
                      <a:pPr algn="r" fontAlgn="b"/>
                      <a:r>
                        <a:rPr lang="en-US" sz="1600" u="none" strike="noStrike" dirty="0" smtClean="0">
                          <a:effectLst/>
                        </a:rPr>
                        <a:t>Task 5</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b="0" i="0" u="none" strike="noStrike" dirty="0" smtClean="0">
                          <a:solidFill>
                            <a:schemeClr val="dk1"/>
                          </a:solidFill>
                          <a:effectLst/>
                          <a:latin typeface="+mn-lt"/>
                        </a:rPr>
                        <a:t>date</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u="none" strike="noStrike" dirty="0">
                          <a:effectLst/>
                        </a:rPr>
                        <a:t>$9,023.85</a:t>
                      </a:r>
                      <a:endParaRPr lang="en-US" sz="1600" b="0" i="0" u="none" strike="noStrike" dirty="0">
                        <a:solidFill>
                          <a:srgbClr val="000000"/>
                        </a:solidFill>
                        <a:effectLst/>
                        <a:latin typeface="Calibri"/>
                      </a:endParaRPr>
                    </a:p>
                  </a:txBody>
                  <a:tcPr marL="9525" marR="9525" marT="9523" marB="0" anchor="b">
                    <a:noFill/>
                  </a:tcPr>
                </a:tc>
                <a:tc>
                  <a:txBody>
                    <a:bodyPr/>
                    <a:lstStyle/>
                    <a:p>
                      <a:pPr algn="l" fontAlgn="b"/>
                      <a:r>
                        <a:rPr lang="en-US" sz="1600" u="none" strike="noStrike" dirty="0" smtClean="0">
                          <a:effectLst/>
                        </a:rPr>
                        <a:t>   Cleanup </a:t>
                      </a:r>
                      <a:r>
                        <a:rPr lang="en-US" sz="1600" u="none" strike="noStrike" dirty="0">
                          <a:effectLst/>
                        </a:rPr>
                        <a:t>planning per </a:t>
                      </a:r>
                      <a:r>
                        <a:rPr lang="en-US" sz="1600" u="none" strike="noStrike" dirty="0" smtClean="0">
                          <a:effectLst/>
                        </a:rPr>
                        <a:t>technical</a:t>
                      </a:r>
                    </a:p>
                    <a:p>
                      <a:pPr algn="l" fontAlgn="b"/>
                      <a:r>
                        <a:rPr lang="en-US" sz="1600" u="none" strike="noStrike" dirty="0" smtClean="0">
                          <a:effectLst/>
                        </a:rPr>
                        <a:t>   assistance </a:t>
                      </a:r>
                      <a:r>
                        <a:rPr lang="en-US" sz="1600" u="none" strike="noStrike" dirty="0">
                          <a:effectLst/>
                        </a:rPr>
                        <a:t>contract with the Town </a:t>
                      </a:r>
                      <a:r>
                        <a:rPr lang="en-US" sz="1600" u="none" strike="noStrike" dirty="0" smtClean="0">
                          <a:effectLst/>
                        </a:rPr>
                        <a:t>of</a:t>
                      </a:r>
                    </a:p>
                    <a:p>
                      <a:pPr algn="l" fontAlgn="b"/>
                      <a:r>
                        <a:rPr lang="en-US" sz="1600" u="none" strike="noStrike" dirty="0" smtClean="0">
                          <a:effectLst/>
                        </a:rPr>
                        <a:t>   Whooville</a:t>
                      </a:r>
                      <a:endParaRPr lang="en-US" sz="1600" b="0" i="0" u="none" strike="noStrike" dirty="0">
                        <a:solidFill>
                          <a:srgbClr val="000000"/>
                        </a:solidFill>
                        <a:effectLst/>
                        <a:latin typeface="Calibri"/>
                      </a:endParaRPr>
                    </a:p>
                  </a:txBody>
                  <a:tcPr marL="9525" marR="9525" marT="9523" marB="0" anchor="b">
                    <a:noFill/>
                  </a:tcPr>
                </a:tc>
              </a:tr>
              <a:tr h="497197">
                <a:tc>
                  <a:txBody>
                    <a:bodyPr/>
                    <a:lstStyle/>
                    <a:p>
                      <a:pPr algn="r" fontAlgn="b"/>
                      <a:r>
                        <a:rPr lang="en-US" sz="1600" u="none" strike="noStrike" dirty="0" smtClean="0">
                          <a:effectLst/>
                        </a:rPr>
                        <a:t>Task 3</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b="0" i="0" u="none" strike="noStrike" dirty="0" smtClean="0">
                          <a:solidFill>
                            <a:schemeClr val="dk1"/>
                          </a:solidFill>
                          <a:effectLst/>
                          <a:latin typeface="+mn-lt"/>
                        </a:rPr>
                        <a:t>date</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u="none" strike="noStrike" dirty="0">
                          <a:effectLst/>
                        </a:rPr>
                        <a:t>$150.00</a:t>
                      </a:r>
                      <a:endParaRPr lang="en-US" sz="1600" b="0" i="0" u="none" strike="noStrike" dirty="0">
                        <a:solidFill>
                          <a:srgbClr val="000000"/>
                        </a:solidFill>
                        <a:effectLst/>
                        <a:latin typeface="Calibri"/>
                      </a:endParaRPr>
                    </a:p>
                  </a:txBody>
                  <a:tcPr marL="9525" marR="9525" marT="9523" marB="0" anchor="b">
                    <a:noFill/>
                  </a:tcPr>
                </a:tc>
                <a:tc>
                  <a:txBody>
                    <a:bodyPr/>
                    <a:lstStyle/>
                    <a:p>
                      <a:pPr algn="l" fontAlgn="b"/>
                      <a:r>
                        <a:rPr lang="en-US" sz="1600" u="none" strike="noStrike" dirty="0" smtClean="0">
                          <a:effectLst/>
                        </a:rPr>
                        <a:t>   Town </a:t>
                      </a:r>
                      <a:r>
                        <a:rPr lang="en-US" sz="1600" u="none" strike="noStrike" dirty="0">
                          <a:effectLst/>
                        </a:rPr>
                        <a:t>of </a:t>
                      </a:r>
                      <a:r>
                        <a:rPr lang="en-US" sz="1600" u="none" strike="noStrike" dirty="0" smtClean="0">
                          <a:effectLst/>
                        </a:rPr>
                        <a:t> Whooville </a:t>
                      </a:r>
                      <a:r>
                        <a:rPr lang="en-US" sz="1600" u="none" strike="noStrike" dirty="0">
                          <a:effectLst/>
                        </a:rPr>
                        <a:t>subgrant </a:t>
                      </a:r>
                      <a:endParaRPr lang="en-US" sz="1600" u="none" strike="noStrike" dirty="0" smtClean="0">
                        <a:effectLst/>
                      </a:endParaRPr>
                    </a:p>
                    <a:p>
                      <a:pPr algn="l" fontAlgn="b"/>
                      <a:r>
                        <a:rPr lang="en-US" sz="1600" u="none" strike="noStrike" dirty="0" smtClean="0">
                          <a:effectLst/>
                        </a:rPr>
                        <a:t>   application </a:t>
                      </a:r>
                      <a:r>
                        <a:rPr lang="en-US" sz="1600" u="none" strike="noStrike" dirty="0">
                          <a:effectLst/>
                        </a:rPr>
                        <a:t>fee </a:t>
                      </a:r>
                      <a:endParaRPr lang="en-US" sz="1600" b="0" i="0" u="none" strike="noStrike" dirty="0">
                        <a:solidFill>
                          <a:srgbClr val="000000"/>
                        </a:solidFill>
                        <a:effectLst/>
                        <a:latin typeface="Calibri"/>
                      </a:endParaRPr>
                    </a:p>
                  </a:txBody>
                  <a:tcPr marL="9525" marR="9525" marT="9523" marB="0" anchor="b">
                    <a:noFill/>
                  </a:tcPr>
                </a:tc>
              </a:tr>
              <a:tr h="741034">
                <a:tc>
                  <a:txBody>
                    <a:bodyPr/>
                    <a:lstStyle/>
                    <a:p>
                      <a:pPr algn="r" fontAlgn="b"/>
                      <a:r>
                        <a:rPr lang="en-US" sz="1600" u="none" strike="noStrike" dirty="0" smtClean="0">
                          <a:effectLst/>
                        </a:rPr>
                        <a:t>Task 8</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b="0" i="0" u="none" strike="noStrike" dirty="0" smtClean="0">
                          <a:solidFill>
                            <a:schemeClr val="dk1"/>
                          </a:solidFill>
                          <a:effectLst/>
                          <a:latin typeface="+mn-lt"/>
                        </a:rPr>
                        <a:t>date</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u="none" strike="noStrike">
                          <a:effectLst/>
                        </a:rPr>
                        <a:t>$18,000.00</a:t>
                      </a:r>
                      <a:endParaRPr lang="en-US" sz="1600" b="0" i="0" u="none" strike="noStrike">
                        <a:solidFill>
                          <a:srgbClr val="000000"/>
                        </a:solidFill>
                        <a:effectLst/>
                        <a:latin typeface="Calibri"/>
                      </a:endParaRPr>
                    </a:p>
                  </a:txBody>
                  <a:tcPr marL="9525" marR="9525" marT="9523" marB="0" anchor="b">
                    <a:noFill/>
                  </a:tcPr>
                </a:tc>
                <a:tc>
                  <a:txBody>
                    <a:bodyPr/>
                    <a:lstStyle/>
                    <a:p>
                      <a:pPr algn="l" fontAlgn="b"/>
                      <a:r>
                        <a:rPr lang="en-US" sz="1600" u="none" strike="noStrike" dirty="0" smtClean="0">
                          <a:effectLst/>
                        </a:rPr>
                        <a:t>   Town </a:t>
                      </a:r>
                      <a:r>
                        <a:rPr lang="en-US" sz="1600" u="none" strike="noStrike" dirty="0">
                          <a:effectLst/>
                        </a:rPr>
                        <a:t>of </a:t>
                      </a:r>
                      <a:r>
                        <a:rPr lang="en-US" sz="1600" u="none" strike="noStrike" dirty="0" smtClean="0">
                          <a:effectLst/>
                        </a:rPr>
                        <a:t>Whooville in-kind </a:t>
                      </a:r>
                      <a:r>
                        <a:rPr lang="en-US" sz="1600" u="none" strike="noStrike" dirty="0">
                          <a:effectLst/>
                        </a:rPr>
                        <a:t>staff </a:t>
                      </a:r>
                      <a:r>
                        <a:rPr lang="en-US" sz="1600" u="none" strike="noStrike" dirty="0" smtClean="0">
                          <a:effectLst/>
                        </a:rPr>
                        <a:t>salary</a:t>
                      </a:r>
                    </a:p>
                    <a:p>
                      <a:pPr algn="l" fontAlgn="b"/>
                      <a:r>
                        <a:rPr lang="en-US" sz="1600" u="none" strike="noStrike" dirty="0" smtClean="0">
                          <a:effectLst/>
                        </a:rPr>
                        <a:t>   match</a:t>
                      </a:r>
                      <a:r>
                        <a:rPr lang="en-US" sz="1600" u="none" strike="noStrike" dirty="0">
                          <a:effectLst/>
                        </a:rPr>
                        <a:t>; letter on file for </a:t>
                      </a:r>
                      <a:endParaRPr lang="en-US" sz="1600" u="none" strike="noStrike" dirty="0" smtClean="0">
                        <a:effectLst/>
                      </a:endParaRPr>
                    </a:p>
                    <a:p>
                      <a:pPr algn="l" fontAlgn="b"/>
                      <a:r>
                        <a:rPr lang="en-US" sz="1600" u="none" strike="noStrike" dirty="0" smtClean="0">
                          <a:effectLst/>
                        </a:rPr>
                        <a:t>   documentation</a:t>
                      </a:r>
                      <a:endParaRPr lang="en-US" sz="1600" b="0" i="0" u="none" strike="noStrike" dirty="0">
                        <a:solidFill>
                          <a:srgbClr val="000000"/>
                        </a:solidFill>
                        <a:effectLst/>
                        <a:latin typeface="Calibri"/>
                      </a:endParaRPr>
                    </a:p>
                  </a:txBody>
                  <a:tcPr marL="9525" marR="9525" marT="9523" marB="0" anchor="b">
                    <a:noFill/>
                  </a:tcPr>
                </a:tc>
              </a:tr>
              <a:tr h="497197">
                <a:tc>
                  <a:txBody>
                    <a:bodyPr/>
                    <a:lstStyle/>
                    <a:p>
                      <a:pPr algn="r" fontAlgn="b"/>
                      <a:r>
                        <a:rPr lang="en-US" sz="1600" u="none" strike="noStrike" dirty="0" smtClean="0">
                          <a:effectLst/>
                        </a:rPr>
                        <a:t>Task 3</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b="0" i="0" u="none" strike="noStrike" dirty="0" smtClean="0">
                          <a:solidFill>
                            <a:schemeClr val="dk1"/>
                          </a:solidFill>
                          <a:effectLst/>
                          <a:latin typeface="+mn-lt"/>
                        </a:rPr>
                        <a:t>date</a:t>
                      </a:r>
                      <a:endParaRPr lang="en-US" sz="1600" b="0" i="0" u="none" strike="noStrike" dirty="0">
                        <a:solidFill>
                          <a:srgbClr val="000000"/>
                        </a:solidFill>
                        <a:effectLst/>
                        <a:latin typeface="Calibri"/>
                      </a:endParaRPr>
                    </a:p>
                  </a:txBody>
                  <a:tcPr marL="9525" marR="9525" marT="9523" marB="0" anchor="b">
                    <a:noFill/>
                  </a:tcPr>
                </a:tc>
                <a:tc>
                  <a:txBody>
                    <a:bodyPr/>
                    <a:lstStyle/>
                    <a:p>
                      <a:pPr algn="r" fontAlgn="b"/>
                      <a:r>
                        <a:rPr lang="en-US" sz="1600" u="none" strike="noStrike" dirty="0">
                          <a:effectLst/>
                        </a:rPr>
                        <a:t>$250.00</a:t>
                      </a:r>
                      <a:endParaRPr lang="en-US" sz="1600" b="0" i="0" u="none" strike="noStrike" dirty="0">
                        <a:solidFill>
                          <a:srgbClr val="000000"/>
                        </a:solidFill>
                        <a:effectLst/>
                        <a:latin typeface="Calibri"/>
                      </a:endParaRPr>
                    </a:p>
                  </a:txBody>
                  <a:tcPr marL="9525" marR="9525" marT="9523" marB="0" anchor="b">
                    <a:noFill/>
                  </a:tcPr>
                </a:tc>
                <a:tc>
                  <a:txBody>
                    <a:bodyPr/>
                    <a:lstStyle/>
                    <a:p>
                      <a:pPr algn="l" fontAlgn="b"/>
                      <a:r>
                        <a:rPr lang="en-US" sz="1600" u="none" strike="noStrike" dirty="0" smtClean="0">
                          <a:effectLst/>
                        </a:rPr>
                        <a:t>   City </a:t>
                      </a:r>
                      <a:r>
                        <a:rPr lang="en-US" sz="1600" u="none" strike="noStrike" dirty="0">
                          <a:effectLst/>
                        </a:rPr>
                        <a:t>of </a:t>
                      </a:r>
                      <a:r>
                        <a:rPr lang="en-US" sz="1600" u="none" strike="noStrike" dirty="0" smtClean="0">
                          <a:effectLst/>
                        </a:rPr>
                        <a:t>Summerset </a:t>
                      </a:r>
                      <a:r>
                        <a:rPr lang="en-US" sz="1600" u="none" strike="noStrike" dirty="0">
                          <a:effectLst/>
                        </a:rPr>
                        <a:t>subgrant </a:t>
                      </a:r>
                      <a:endParaRPr lang="en-US" sz="1600" u="none" strike="noStrike" dirty="0" smtClean="0">
                        <a:effectLst/>
                      </a:endParaRPr>
                    </a:p>
                    <a:p>
                      <a:pPr algn="l" fontAlgn="b"/>
                      <a:r>
                        <a:rPr lang="en-US" sz="1600" u="none" strike="noStrike" dirty="0" smtClean="0">
                          <a:effectLst/>
                        </a:rPr>
                        <a:t>   application </a:t>
                      </a:r>
                      <a:r>
                        <a:rPr lang="en-US" sz="1600" u="none" strike="noStrike" dirty="0">
                          <a:effectLst/>
                        </a:rPr>
                        <a:t>fee</a:t>
                      </a:r>
                      <a:endParaRPr lang="en-US" sz="1600" b="0" i="0" u="none" strike="noStrike" dirty="0">
                        <a:solidFill>
                          <a:srgbClr val="000000"/>
                        </a:solidFill>
                        <a:effectLst/>
                        <a:latin typeface="Calibri"/>
                      </a:endParaRPr>
                    </a:p>
                  </a:txBody>
                  <a:tcPr marL="9525" marR="9525" marT="9523" marB="0" anchor="b">
                    <a:noFill/>
                  </a:tcPr>
                </a:tc>
              </a:tr>
            </a:tbl>
          </a:graphicData>
        </a:graphic>
      </p:graphicFrame>
      <p:sp>
        <p:nvSpPr>
          <p:cNvPr id="18462" name="Text Placeholder 3"/>
          <p:cNvSpPr>
            <a:spLocks noGrp="1"/>
          </p:cNvSpPr>
          <p:nvPr>
            <p:ph type="body" sz="half" idx="2"/>
          </p:nvPr>
        </p:nvSpPr>
        <p:spPr>
          <a:xfrm>
            <a:off x="6248400" y="274638"/>
            <a:ext cx="2743200" cy="944562"/>
          </a:xfrm>
        </p:spPr>
        <p:txBody>
          <a:bodyPr/>
          <a:lstStyle/>
          <a:p>
            <a:endParaRPr lang="en-US" smtClean="0"/>
          </a:p>
        </p:txBody>
      </p:sp>
      <p:grpSp>
        <p:nvGrpSpPr>
          <p:cNvPr id="3" name="Group 12"/>
          <p:cNvGrpSpPr>
            <a:grpSpLocks/>
          </p:cNvGrpSpPr>
          <p:nvPr/>
        </p:nvGrpSpPr>
        <p:grpSpPr bwMode="auto">
          <a:xfrm>
            <a:off x="6318250" y="228600"/>
            <a:ext cx="2752725" cy="1066800"/>
            <a:chOff x="0" y="240"/>
            <a:chExt cx="5760" cy="1008"/>
          </a:xfrm>
        </p:grpSpPr>
        <p:pic>
          <p:nvPicPr>
            <p:cNvPr id="18465"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8464" name="TextBox 13"/>
          <p:cNvSpPr txBox="1">
            <a:spLocks noChangeArrowheads="1"/>
          </p:cNvSpPr>
          <p:nvPr/>
        </p:nvSpPr>
        <p:spPr bwMode="auto">
          <a:xfrm>
            <a:off x="381000" y="4495800"/>
            <a:ext cx="8139113"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400" dirty="0" smtClean="0">
                <a:latin typeface="+mn-lt"/>
              </a:rPr>
              <a:t>Task 1: 	Community Involvement</a:t>
            </a:r>
          </a:p>
          <a:p>
            <a:pPr eaLnBrk="1" hangingPunct="1">
              <a:defRPr/>
            </a:pPr>
            <a:r>
              <a:rPr lang="en-US" sz="1400" dirty="0" smtClean="0">
                <a:latin typeface="+mn-lt"/>
              </a:rPr>
              <a:t>Task 2	Establish RLF and Grant Program</a:t>
            </a:r>
          </a:p>
          <a:p>
            <a:pPr eaLnBrk="1" hangingPunct="1">
              <a:defRPr/>
            </a:pPr>
            <a:r>
              <a:rPr lang="en-US" sz="1400" dirty="0" smtClean="0">
                <a:latin typeface="+mn-lt"/>
              </a:rPr>
              <a:t>Task 3	Operate RLF and Grant Program</a:t>
            </a:r>
          </a:p>
          <a:p>
            <a:pPr eaLnBrk="1" hangingPunct="1">
              <a:defRPr/>
            </a:pPr>
            <a:r>
              <a:rPr lang="en-US" sz="1400" dirty="0" smtClean="0">
                <a:latin typeface="+mn-lt"/>
              </a:rPr>
              <a:t>Task 4: 	Market RLF and Grant Programs</a:t>
            </a:r>
          </a:p>
          <a:p>
            <a:pPr eaLnBrk="1" hangingPunct="1">
              <a:defRPr/>
            </a:pPr>
            <a:r>
              <a:rPr lang="en-US" sz="1400" dirty="0" smtClean="0">
                <a:latin typeface="+mn-lt"/>
              </a:rPr>
              <a:t>Task 5: 	Cleanup &amp; Redevelopment Planning</a:t>
            </a:r>
          </a:p>
          <a:p>
            <a:pPr eaLnBrk="1" hangingPunct="1">
              <a:defRPr/>
            </a:pPr>
            <a:r>
              <a:rPr lang="en-US" sz="1400" dirty="0" smtClean="0">
                <a:latin typeface="+mn-lt"/>
              </a:rPr>
              <a:t>Task 6	Applicant Screening</a:t>
            </a:r>
          </a:p>
          <a:p>
            <a:pPr eaLnBrk="1" hangingPunct="1">
              <a:defRPr/>
            </a:pPr>
            <a:r>
              <a:rPr lang="en-US" sz="1400" dirty="0" smtClean="0">
                <a:latin typeface="+mn-lt"/>
              </a:rPr>
              <a:t>Task 7	Other: Approximately 1.2% of total funds is allocated and needed for task overages and/or 	unforeseen and unplanned budgetary needs.  </a:t>
            </a:r>
          </a:p>
          <a:p>
            <a:pPr eaLnBrk="1" hangingPunct="1">
              <a:defRPr/>
            </a:pPr>
            <a:r>
              <a:rPr lang="en-US" sz="1400" dirty="0" smtClean="0">
                <a:latin typeface="+mn-lt"/>
              </a:rPr>
              <a:t>Task 8	Loans and Grants</a:t>
            </a:r>
          </a:p>
        </p:txBody>
      </p:sp>
      <p:sp>
        <p:nvSpPr>
          <p:cNvPr id="16" name="Slide Number Placeholder 15"/>
          <p:cNvSpPr>
            <a:spLocks noGrp="1"/>
          </p:cNvSpPr>
          <p:nvPr>
            <p:ph type="sldNum" sz="quarter" idx="12"/>
          </p:nvPr>
        </p:nvSpPr>
        <p:spPr/>
        <p:txBody>
          <a:bodyPr/>
          <a:lstStyle/>
          <a:p>
            <a:pPr>
              <a:defRPr/>
            </a:pPr>
            <a:fld id="{46EC9873-9AA8-4693-B654-27FB290D8147}"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458200" cy="520700"/>
          </a:xfrm>
        </p:spPr>
        <p:txBody>
          <a:bodyPr/>
          <a:lstStyle/>
          <a:p>
            <a:pPr>
              <a:defRPr/>
            </a:pPr>
            <a:r>
              <a:rPr lang="en-US" dirty="0" smtClean="0"/>
              <a:t>Finding Match</a:t>
            </a:r>
            <a:endParaRPr lang="en-US" dirty="0"/>
          </a:p>
        </p:txBody>
      </p:sp>
      <p:sp>
        <p:nvSpPr>
          <p:cNvPr id="19459" name="Content Placeholder 2"/>
          <p:cNvSpPr>
            <a:spLocks noGrp="1"/>
          </p:cNvSpPr>
          <p:nvPr>
            <p:ph idx="1"/>
          </p:nvPr>
        </p:nvSpPr>
        <p:spPr>
          <a:xfrm>
            <a:off x="381000" y="1752600"/>
            <a:ext cx="8382000" cy="4191000"/>
          </a:xfrm>
        </p:spPr>
        <p:txBody>
          <a:bodyPr/>
          <a:lstStyle/>
          <a:p>
            <a:r>
              <a:rPr lang="en-US" dirty="0" smtClean="0"/>
              <a:t> </a:t>
            </a:r>
            <a:r>
              <a:rPr lang="en-US" dirty="0" smtClean="0">
                <a:solidFill>
                  <a:schemeClr val="accent1"/>
                </a:solidFill>
              </a:rPr>
              <a:t>Match= money, labor, material or services from a non-federal source.</a:t>
            </a:r>
          </a:p>
          <a:p>
            <a:endParaRPr lang="en-US" dirty="0" smtClean="0"/>
          </a:p>
          <a:p>
            <a:r>
              <a:rPr lang="en-US" dirty="0" smtClean="0"/>
              <a:t>Require the borrower to provide match.</a:t>
            </a:r>
          </a:p>
          <a:p>
            <a:r>
              <a:rPr lang="en-US" dirty="0" smtClean="0"/>
              <a:t>Traditional financing to support the cleanup.</a:t>
            </a:r>
          </a:p>
          <a:p>
            <a:r>
              <a:rPr lang="en-US" dirty="0" smtClean="0"/>
              <a:t>Non-profits can document time spent on the project (payroll, letter from finance office).</a:t>
            </a:r>
          </a:p>
          <a:p>
            <a:endParaRPr lang="en-US" dirty="0" smtClean="0"/>
          </a:p>
          <a:p>
            <a:endParaRPr lang="en-US" dirty="0" smtClean="0"/>
          </a:p>
        </p:txBody>
      </p:sp>
      <p:sp>
        <p:nvSpPr>
          <p:cNvPr id="19460" name="Text Placeholder 3"/>
          <p:cNvSpPr>
            <a:spLocks noGrp="1"/>
          </p:cNvSpPr>
          <p:nvPr>
            <p:ph type="body" sz="half" idx="2"/>
          </p:nvPr>
        </p:nvSpPr>
        <p:spPr>
          <a:xfrm>
            <a:off x="6248400" y="274638"/>
            <a:ext cx="2743200" cy="944562"/>
          </a:xfrm>
        </p:spPr>
        <p:txBody>
          <a:bodyPr/>
          <a:lstStyle/>
          <a:p>
            <a:endParaRPr lang="en-US" smtClean="0"/>
          </a:p>
        </p:txBody>
      </p:sp>
      <p:grpSp>
        <p:nvGrpSpPr>
          <p:cNvPr id="3" name="Group 12"/>
          <p:cNvGrpSpPr>
            <a:grpSpLocks/>
          </p:cNvGrpSpPr>
          <p:nvPr/>
        </p:nvGrpSpPr>
        <p:grpSpPr bwMode="auto">
          <a:xfrm>
            <a:off x="6318250" y="228600"/>
            <a:ext cx="2752725" cy="1066800"/>
            <a:chOff x="0" y="240"/>
            <a:chExt cx="5760" cy="1008"/>
          </a:xfrm>
        </p:grpSpPr>
        <p:pic>
          <p:nvPicPr>
            <p:cNvPr id="19462"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2563"/>
            <a:ext cx="5943600" cy="1111250"/>
          </a:xfrm>
        </p:spPr>
        <p:txBody>
          <a:bodyPr>
            <a:normAutofit fontScale="90000"/>
          </a:bodyPr>
          <a:lstStyle/>
          <a:p>
            <a:pPr>
              <a:defRPr/>
            </a:pPr>
            <a:r>
              <a:rPr lang="en-US" dirty="0" smtClean="0"/>
              <a:t>File Folders- Just a Suggestion!</a:t>
            </a:r>
            <a:endParaRPr lang="en-US" dirty="0"/>
          </a:p>
        </p:txBody>
      </p:sp>
      <p:sp>
        <p:nvSpPr>
          <p:cNvPr id="20483" name="Text Placeholder 12"/>
          <p:cNvSpPr>
            <a:spLocks noGrp="1"/>
          </p:cNvSpPr>
          <p:nvPr>
            <p:ph type="body" idx="1"/>
          </p:nvPr>
        </p:nvSpPr>
        <p:spPr>
          <a:xfrm rot="10800000" flipV="1">
            <a:off x="381000" y="2743200"/>
            <a:ext cx="3429000" cy="457200"/>
          </a:xfrm>
        </p:spPr>
        <p:txBody>
          <a:bodyPr/>
          <a:lstStyle/>
          <a:p>
            <a:r>
              <a:rPr lang="en-US" smtClean="0">
                <a:solidFill>
                  <a:schemeClr val="accent1"/>
                </a:solidFill>
              </a:rPr>
              <a:t>Section I</a:t>
            </a:r>
          </a:p>
        </p:txBody>
      </p:sp>
      <p:sp>
        <p:nvSpPr>
          <p:cNvPr id="20484" name="Content Placeholder 2"/>
          <p:cNvSpPr>
            <a:spLocks noGrp="1"/>
          </p:cNvSpPr>
          <p:nvPr>
            <p:ph sz="half" idx="2"/>
          </p:nvPr>
        </p:nvSpPr>
        <p:spPr>
          <a:xfrm>
            <a:off x="457200" y="3276600"/>
            <a:ext cx="4040188" cy="1981200"/>
          </a:xfrm>
        </p:spPr>
        <p:txBody>
          <a:bodyPr/>
          <a:lstStyle/>
          <a:p>
            <a:r>
              <a:rPr lang="en-US" sz="2000" smtClean="0"/>
              <a:t>Application</a:t>
            </a:r>
          </a:p>
          <a:p>
            <a:r>
              <a:rPr lang="en-US" sz="2000" smtClean="0"/>
              <a:t>Financials</a:t>
            </a:r>
          </a:p>
          <a:p>
            <a:r>
              <a:rPr lang="en-US" sz="2000" smtClean="0"/>
              <a:t>Legal Description of Property</a:t>
            </a:r>
          </a:p>
          <a:p>
            <a:r>
              <a:rPr lang="en-US" sz="2000" smtClean="0"/>
              <a:t>Executive Summary (project)</a:t>
            </a:r>
          </a:p>
        </p:txBody>
      </p:sp>
      <p:sp>
        <p:nvSpPr>
          <p:cNvPr id="20485" name="Text Placeholder 13"/>
          <p:cNvSpPr>
            <a:spLocks noGrp="1"/>
          </p:cNvSpPr>
          <p:nvPr>
            <p:ph type="body" sz="quarter" idx="3"/>
          </p:nvPr>
        </p:nvSpPr>
        <p:spPr>
          <a:xfrm>
            <a:off x="4714875" y="1600200"/>
            <a:ext cx="4041775" cy="639763"/>
          </a:xfrm>
        </p:spPr>
        <p:txBody>
          <a:bodyPr/>
          <a:lstStyle/>
          <a:p>
            <a:r>
              <a:rPr lang="en-US" smtClean="0">
                <a:solidFill>
                  <a:schemeClr val="accent1"/>
                </a:solidFill>
              </a:rPr>
              <a:t>Section II</a:t>
            </a:r>
          </a:p>
        </p:txBody>
      </p:sp>
      <p:sp>
        <p:nvSpPr>
          <p:cNvPr id="20486" name="Content Placeholder 14"/>
          <p:cNvSpPr>
            <a:spLocks noGrp="1"/>
          </p:cNvSpPr>
          <p:nvPr>
            <p:ph sz="quarter" idx="4"/>
          </p:nvPr>
        </p:nvSpPr>
        <p:spPr>
          <a:xfrm>
            <a:off x="4645025" y="2174875"/>
            <a:ext cx="4041775" cy="3387725"/>
          </a:xfrm>
        </p:spPr>
        <p:txBody>
          <a:bodyPr/>
          <a:lstStyle/>
          <a:p>
            <a:r>
              <a:rPr lang="en-US" sz="2000" smtClean="0"/>
              <a:t>Assessment reports</a:t>
            </a:r>
          </a:p>
          <a:p>
            <a:r>
              <a:rPr lang="en-US" sz="2000" smtClean="0"/>
              <a:t>Remedial Action Plan</a:t>
            </a:r>
          </a:p>
          <a:p>
            <a:r>
              <a:rPr lang="en-US" sz="2000" smtClean="0"/>
              <a:t>ABCA</a:t>
            </a:r>
          </a:p>
          <a:p>
            <a:r>
              <a:rPr lang="en-US" sz="2000" smtClean="0"/>
              <a:t>30 day review</a:t>
            </a:r>
          </a:p>
          <a:p>
            <a:r>
              <a:rPr lang="en-US" sz="2000" smtClean="0"/>
              <a:t>QAPP</a:t>
            </a:r>
          </a:p>
          <a:p>
            <a:r>
              <a:rPr lang="en-US" sz="2000" smtClean="0"/>
              <a:t>ESA Consultation</a:t>
            </a:r>
          </a:p>
          <a:p>
            <a:r>
              <a:rPr lang="en-US" sz="2000" smtClean="0"/>
              <a:t>SHPO Consultation</a:t>
            </a:r>
          </a:p>
          <a:p>
            <a:r>
              <a:rPr lang="en-US" sz="2000" smtClean="0"/>
              <a:t>Community Involvement Plan</a:t>
            </a:r>
          </a:p>
          <a:p>
            <a:r>
              <a:rPr lang="en-US" sz="2000" smtClean="0"/>
              <a:t>Brownfields Agreement *</a:t>
            </a:r>
          </a:p>
          <a:p>
            <a:endParaRPr lang="en-US" smtClean="0"/>
          </a:p>
        </p:txBody>
      </p:sp>
      <p:grpSp>
        <p:nvGrpSpPr>
          <p:cNvPr id="3" name="Group 12"/>
          <p:cNvGrpSpPr>
            <a:grpSpLocks/>
          </p:cNvGrpSpPr>
          <p:nvPr/>
        </p:nvGrpSpPr>
        <p:grpSpPr bwMode="auto">
          <a:xfrm>
            <a:off x="6318250" y="228600"/>
            <a:ext cx="2752725" cy="1066800"/>
            <a:chOff x="0" y="240"/>
            <a:chExt cx="5760" cy="1008"/>
          </a:xfrm>
        </p:grpSpPr>
        <p:pic>
          <p:nvPicPr>
            <p:cNvPr id="20490"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6" name="TextBox 15"/>
          <p:cNvSpPr txBox="1"/>
          <p:nvPr/>
        </p:nvSpPr>
        <p:spPr>
          <a:xfrm>
            <a:off x="609600" y="1600200"/>
            <a:ext cx="3276600" cy="461963"/>
          </a:xfrm>
          <a:prstGeom prst="rect">
            <a:avLst/>
          </a:prstGeom>
          <a:noFill/>
        </p:spPr>
        <p:txBody>
          <a:bodyPr>
            <a:spAutoFit/>
          </a:bodyPr>
          <a:lstStyle/>
          <a:p>
            <a:pPr>
              <a:defRPr/>
            </a:pPr>
            <a:r>
              <a:rPr lang="en-US" sz="2400" b="1" dirty="0">
                <a:solidFill>
                  <a:schemeClr val="accent1"/>
                </a:solidFill>
                <a:latin typeface="+mn-lt"/>
              </a:rPr>
              <a:t>	Inside Cover</a:t>
            </a:r>
          </a:p>
        </p:txBody>
      </p:sp>
      <p:sp>
        <p:nvSpPr>
          <p:cNvPr id="20489" name="Content Placeholder 2"/>
          <p:cNvSpPr txBox="1">
            <a:spLocks/>
          </p:cNvSpPr>
          <p:nvPr/>
        </p:nvSpPr>
        <p:spPr bwMode="auto">
          <a:xfrm>
            <a:off x="457200" y="2049463"/>
            <a:ext cx="4040188" cy="5334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buFont typeface="Wingdings" pitchFamily="2" charset="2"/>
              <a:buChar char=""/>
            </a:pPr>
            <a:r>
              <a:rPr lang="en-US" sz="2000">
                <a:solidFill>
                  <a:schemeClr val="tx2"/>
                </a:solidFill>
                <a:latin typeface="Franklin Gothic Book" pitchFamily="34" charset="0"/>
              </a:rPr>
              <a:t>Checklist</a:t>
            </a:r>
          </a:p>
        </p:txBody>
      </p:sp>
      <p:sp>
        <p:nvSpPr>
          <p:cNvPr id="19" name="Slide Number Placeholder 18"/>
          <p:cNvSpPr>
            <a:spLocks noGrp="1"/>
          </p:cNvSpPr>
          <p:nvPr>
            <p:ph type="sldNum" sz="quarter" idx="12"/>
          </p:nvPr>
        </p:nvSpPr>
        <p:spPr/>
        <p:txBody>
          <a:bodyPr/>
          <a:lstStyle/>
          <a:p>
            <a:pPr>
              <a:defRPr/>
            </a:pPr>
            <a:fld id="{83878613-A946-45FD-86D9-BA409579D988}"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t>Get Organized</a:t>
            </a:r>
            <a:endParaRPr lang="en-US" dirty="0"/>
          </a:p>
        </p:txBody>
      </p:sp>
      <p:sp>
        <p:nvSpPr>
          <p:cNvPr id="3" name="Text Placeholder 2"/>
          <p:cNvSpPr>
            <a:spLocks noGrp="1"/>
          </p:cNvSpPr>
          <p:nvPr>
            <p:ph type="body" sz="half" idx="1"/>
          </p:nvPr>
        </p:nvSpPr>
        <p:spPr>
          <a:xfrm>
            <a:off x="152400" y="1447800"/>
            <a:ext cx="4354513" cy="4833938"/>
          </a:xfrm>
        </p:spPr>
        <p:txBody>
          <a:bodyPr>
            <a:normAutofit fontScale="85000" lnSpcReduction="10000"/>
          </a:bodyPr>
          <a:lstStyle/>
          <a:p>
            <a:pPr eaLnBrk="1" fontAlgn="auto" hangingPunct="1">
              <a:spcAft>
                <a:spcPts val="0"/>
              </a:spcAft>
              <a:buFont typeface="Wingdings" pitchFamily="2" charset="2"/>
              <a:buChar char="q"/>
              <a:defRPr/>
            </a:pPr>
            <a:r>
              <a:rPr lang="en-US" dirty="0" smtClean="0"/>
              <a:t>RLF PO </a:t>
            </a:r>
          </a:p>
          <a:p>
            <a:pPr eaLnBrk="1" fontAlgn="auto" hangingPunct="1">
              <a:spcAft>
                <a:spcPts val="0"/>
              </a:spcAft>
              <a:buFont typeface="Wingdings" pitchFamily="2" charset="2"/>
              <a:buChar char="q"/>
              <a:defRPr/>
            </a:pPr>
            <a:endParaRPr lang="en-US" dirty="0" smtClean="0"/>
          </a:p>
          <a:p>
            <a:pPr lvl="1" eaLnBrk="1" fontAlgn="auto" hangingPunct="1">
              <a:spcAft>
                <a:spcPts val="0"/>
              </a:spcAft>
              <a:buFont typeface="Wingdings" pitchFamily="2" charset="2"/>
              <a:buChar char="q"/>
              <a:defRPr/>
            </a:pPr>
            <a:r>
              <a:rPr lang="en-US" dirty="0" smtClean="0"/>
              <a:t>Overseeing and monitoring the RLF Grant CA, and </a:t>
            </a:r>
          </a:p>
          <a:p>
            <a:pPr lvl="1" eaLnBrk="1" fontAlgn="auto" hangingPunct="1">
              <a:spcAft>
                <a:spcPts val="0"/>
              </a:spcAft>
              <a:buFont typeface="Wingdings" pitchFamily="2" charset="2"/>
              <a:buChar char="q"/>
              <a:defRPr/>
            </a:pPr>
            <a:endParaRPr lang="en-US" dirty="0" smtClean="0"/>
          </a:p>
          <a:p>
            <a:pPr lvl="1" eaLnBrk="1" fontAlgn="auto" hangingPunct="1">
              <a:spcAft>
                <a:spcPts val="0"/>
              </a:spcAft>
              <a:buFont typeface="Wingdings" pitchFamily="2" charset="2"/>
              <a:buChar char="q"/>
              <a:defRPr/>
            </a:pPr>
            <a:r>
              <a:rPr lang="en-US" dirty="0" smtClean="0"/>
              <a:t> Ensuring all financial and environmental cleanups requirements are met</a:t>
            </a:r>
          </a:p>
          <a:p>
            <a:pPr eaLnBrk="1" fontAlgn="auto" hangingPunct="1">
              <a:spcAft>
                <a:spcPts val="0"/>
              </a:spcAft>
              <a:buFont typeface="Wingdings" pitchFamily="2" charset="2"/>
              <a:buChar char="q"/>
              <a:defRPr/>
            </a:pPr>
            <a:endParaRPr lang="en-US" dirty="0" smtClean="0"/>
          </a:p>
          <a:p>
            <a:pPr eaLnBrk="1" fontAlgn="auto" hangingPunct="1">
              <a:spcAft>
                <a:spcPts val="0"/>
              </a:spcAft>
              <a:buFont typeface="Wingdings" pitchFamily="2" charset="2"/>
              <a:buChar char="q"/>
              <a:defRPr/>
            </a:pPr>
            <a:r>
              <a:rPr lang="en-US" dirty="0" smtClean="0"/>
              <a:t>Best “First” Approach</a:t>
            </a:r>
          </a:p>
          <a:p>
            <a:pPr lvl="1" eaLnBrk="1" fontAlgn="auto" hangingPunct="1">
              <a:spcAft>
                <a:spcPts val="0"/>
              </a:spcAft>
              <a:buFont typeface="Wingdings" pitchFamily="2" charset="2"/>
              <a:buChar char="q"/>
              <a:defRPr/>
            </a:pPr>
            <a:r>
              <a:rPr lang="en-US" dirty="0" smtClean="0"/>
              <a:t>Setting up Six Part Folder</a:t>
            </a:r>
          </a:p>
          <a:p>
            <a:pPr eaLnBrk="1" fontAlgn="auto" hangingPunct="1">
              <a:spcAft>
                <a:spcPts val="0"/>
              </a:spcAft>
              <a:buFont typeface="Wingdings" pitchFamily="2" charset="2"/>
              <a:buChar char="q"/>
              <a:defRPr/>
            </a:pPr>
            <a:endParaRPr lang="en-US" dirty="0" smtClean="0"/>
          </a:p>
          <a:p>
            <a:pPr eaLnBrk="1" fontAlgn="auto" hangingPunct="1">
              <a:spcAft>
                <a:spcPts val="0"/>
              </a:spcAft>
              <a:buFont typeface="Wingdings" pitchFamily="2" charset="2"/>
              <a:buChar char="q"/>
              <a:defRPr/>
            </a:pPr>
            <a:endParaRPr lang="en-US" dirty="0" smtClean="0"/>
          </a:p>
          <a:p>
            <a:pPr eaLnBrk="1" fontAlgn="auto" hangingPunct="1">
              <a:spcAft>
                <a:spcPts val="0"/>
              </a:spcAft>
              <a:buFont typeface="Wingdings" pitchFamily="2" charset="2"/>
              <a:buChar char="q"/>
              <a:defRPr/>
            </a:pPr>
            <a:endParaRPr lang="en-US" dirty="0"/>
          </a:p>
        </p:txBody>
      </p:sp>
      <p:pic>
        <p:nvPicPr>
          <p:cNvPr id="1026" name="Picture 2" descr="C:\Users\wjenning\AppData\Local\Microsoft\Windows\Temporary Internet Files\Content.Outlook\6TZKWI5E\IMAG0032.jpg"/>
          <p:cNvPicPr>
            <a:picLocks noChangeAspect="1" noChangeArrowheads="1"/>
          </p:cNvPicPr>
          <p:nvPr/>
        </p:nvPicPr>
        <p:blipFill>
          <a:blip r:embed="rId3" cstate="print"/>
          <a:srcRect/>
          <a:stretch>
            <a:fillRect/>
          </a:stretch>
        </p:blipFill>
        <p:spPr bwMode="auto">
          <a:xfrm>
            <a:off x="4800600" y="2133600"/>
            <a:ext cx="3886200" cy="3733800"/>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2563"/>
            <a:ext cx="5943600" cy="1111250"/>
          </a:xfrm>
        </p:spPr>
        <p:txBody>
          <a:bodyPr>
            <a:normAutofit fontScale="90000"/>
          </a:bodyPr>
          <a:lstStyle/>
          <a:p>
            <a:pPr>
              <a:defRPr/>
            </a:pPr>
            <a:r>
              <a:rPr lang="en-US" dirty="0" smtClean="0"/>
              <a:t>File Folders- Just a Suggestion!</a:t>
            </a:r>
            <a:endParaRPr lang="en-US" dirty="0"/>
          </a:p>
        </p:txBody>
      </p:sp>
      <p:sp>
        <p:nvSpPr>
          <p:cNvPr id="20483" name="Text Placeholder 12"/>
          <p:cNvSpPr>
            <a:spLocks noGrp="1"/>
          </p:cNvSpPr>
          <p:nvPr>
            <p:ph type="body" idx="1"/>
          </p:nvPr>
        </p:nvSpPr>
        <p:spPr>
          <a:xfrm rot="10800000" flipV="1">
            <a:off x="381000" y="2743200"/>
            <a:ext cx="3429000" cy="457200"/>
          </a:xfrm>
        </p:spPr>
        <p:txBody>
          <a:bodyPr/>
          <a:lstStyle/>
          <a:p>
            <a:r>
              <a:rPr lang="en-US" smtClean="0">
                <a:solidFill>
                  <a:schemeClr val="accent1"/>
                </a:solidFill>
              </a:rPr>
              <a:t>Section I</a:t>
            </a:r>
          </a:p>
        </p:txBody>
      </p:sp>
      <p:sp>
        <p:nvSpPr>
          <p:cNvPr id="20484" name="Content Placeholder 2"/>
          <p:cNvSpPr>
            <a:spLocks noGrp="1"/>
          </p:cNvSpPr>
          <p:nvPr>
            <p:ph sz="half" idx="2"/>
          </p:nvPr>
        </p:nvSpPr>
        <p:spPr>
          <a:xfrm>
            <a:off x="457200" y="3276600"/>
            <a:ext cx="4040188" cy="1981200"/>
          </a:xfrm>
        </p:spPr>
        <p:txBody>
          <a:bodyPr/>
          <a:lstStyle/>
          <a:p>
            <a:r>
              <a:rPr lang="en-US" sz="2000" smtClean="0"/>
              <a:t>Application</a:t>
            </a:r>
          </a:p>
          <a:p>
            <a:r>
              <a:rPr lang="en-US" sz="2000" smtClean="0"/>
              <a:t>Financials</a:t>
            </a:r>
          </a:p>
          <a:p>
            <a:r>
              <a:rPr lang="en-US" sz="2000" smtClean="0"/>
              <a:t>Legal Description of Property</a:t>
            </a:r>
          </a:p>
          <a:p>
            <a:r>
              <a:rPr lang="en-US" sz="2000" smtClean="0"/>
              <a:t>Executive Summary (project)</a:t>
            </a:r>
          </a:p>
        </p:txBody>
      </p:sp>
      <p:sp>
        <p:nvSpPr>
          <p:cNvPr id="20485" name="Text Placeholder 13"/>
          <p:cNvSpPr>
            <a:spLocks noGrp="1"/>
          </p:cNvSpPr>
          <p:nvPr>
            <p:ph type="body" sz="quarter" idx="3"/>
          </p:nvPr>
        </p:nvSpPr>
        <p:spPr>
          <a:xfrm>
            <a:off x="4714875" y="1600200"/>
            <a:ext cx="4041775" cy="639763"/>
          </a:xfrm>
        </p:spPr>
        <p:txBody>
          <a:bodyPr/>
          <a:lstStyle/>
          <a:p>
            <a:r>
              <a:rPr lang="en-US" smtClean="0">
                <a:solidFill>
                  <a:schemeClr val="accent1"/>
                </a:solidFill>
              </a:rPr>
              <a:t>Section II</a:t>
            </a:r>
          </a:p>
        </p:txBody>
      </p:sp>
      <p:sp>
        <p:nvSpPr>
          <p:cNvPr id="20486" name="Content Placeholder 14"/>
          <p:cNvSpPr>
            <a:spLocks noGrp="1"/>
          </p:cNvSpPr>
          <p:nvPr>
            <p:ph sz="quarter" idx="4"/>
          </p:nvPr>
        </p:nvSpPr>
        <p:spPr>
          <a:xfrm>
            <a:off x="4645025" y="2174875"/>
            <a:ext cx="4041775" cy="3387725"/>
          </a:xfrm>
        </p:spPr>
        <p:txBody>
          <a:bodyPr/>
          <a:lstStyle/>
          <a:p>
            <a:r>
              <a:rPr lang="en-US" sz="2000" smtClean="0"/>
              <a:t>Assessment reports</a:t>
            </a:r>
          </a:p>
          <a:p>
            <a:r>
              <a:rPr lang="en-US" sz="2000" smtClean="0"/>
              <a:t>Remedial Action Plan</a:t>
            </a:r>
          </a:p>
          <a:p>
            <a:r>
              <a:rPr lang="en-US" sz="2000" smtClean="0"/>
              <a:t>ABCA</a:t>
            </a:r>
          </a:p>
          <a:p>
            <a:r>
              <a:rPr lang="en-US" sz="2000" smtClean="0"/>
              <a:t>30 day review</a:t>
            </a:r>
          </a:p>
          <a:p>
            <a:r>
              <a:rPr lang="en-US" sz="2000" smtClean="0"/>
              <a:t>QAPP</a:t>
            </a:r>
          </a:p>
          <a:p>
            <a:r>
              <a:rPr lang="en-US" sz="2000" smtClean="0"/>
              <a:t>ESA Consultation</a:t>
            </a:r>
          </a:p>
          <a:p>
            <a:r>
              <a:rPr lang="en-US" sz="2000" smtClean="0"/>
              <a:t>SHPO Consultation</a:t>
            </a:r>
          </a:p>
          <a:p>
            <a:r>
              <a:rPr lang="en-US" sz="2000" smtClean="0"/>
              <a:t>Community Involvement Plan</a:t>
            </a:r>
          </a:p>
          <a:p>
            <a:r>
              <a:rPr lang="en-US" sz="2000" smtClean="0"/>
              <a:t>Brownfields Agreement *</a:t>
            </a:r>
          </a:p>
          <a:p>
            <a:endParaRPr lang="en-US" smtClean="0"/>
          </a:p>
        </p:txBody>
      </p:sp>
      <p:grpSp>
        <p:nvGrpSpPr>
          <p:cNvPr id="3" name="Group 12"/>
          <p:cNvGrpSpPr>
            <a:grpSpLocks/>
          </p:cNvGrpSpPr>
          <p:nvPr/>
        </p:nvGrpSpPr>
        <p:grpSpPr bwMode="auto">
          <a:xfrm>
            <a:off x="6318250" y="228600"/>
            <a:ext cx="2752725" cy="1066800"/>
            <a:chOff x="0" y="240"/>
            <a:chExt cx="5760" cy="1008"/>
          </a:xfrm>
        </p:grpSpPr>
        <p:pic>
          <p:nvPicPr>
            <p:cNvPr id="20490"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6" name="TextBox 15"/>
          <p:cNvSpPr txBox="1"/>
          <p:nvPr/>
        </p:nvSpPr>
        <p:spPr>
          <a:xfrm>
            <a:off x="609600" y="1600200"/>
            <a:ext cx="3276600" cy="461963"/>
          </a:xfrm>
          <a:prstGeom prst="rect">
            <a:avLst/>
          </a:prstGeom>
          <a:noFill/>
        </p:spPr>
        <p:txBody>
          <a:bodyPr>
            <a:spAutoFit/>
          </a:bodyPr>
          <a:lstStyle/>
          <a:p>
            <a:pPr>
              <a:defRPr/>
            </a:pPr>
            <a:r>
              <a:rPr lang="en-US" sz="2400" b="1" dirty="0">
                <a:solidFill>
                  <a:schemeClr val="accent1"/>
                </a:solidFill>
                <a:latin typeface="+mn-lt"/>
              </a:rPr>
              <a:t>	Inside Cover</a:t>
            </a:r>
          </a:p>
        </p:txBody>
      </p:sp>
      <p:sp>
        <p:nvSpPr>
          <p:cNvPr id="20489" name="Content Placeholder 2"/>
          <p:cNvSpPr txBox="1">
            <a:spLocks/>
          </p:cNvSpPr>
          <p:nvPr/>
        </p:nvSpPr>
        <p:spPr bwMode="auto">
          <a:xfrm>
            <a:off x="457200" y="2049463"/>
            <a:ext cx="4040188" cy="5334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buFont typeface="Wingdings" pitchFamily="2" charset="2"/>
              <a:buChar char=""/>
            </a:pPr>
            <a:r>
              <a:rPr lang="en-US" sz="2000">
                <a:solidFill>
                  <a:schemeClr val="tx2"/>
                </a:solidFill>
                <a:latin typeface="Franklin Gothic Book" pitchFamily="34" charset="0"/>
              </a:rPr>
              <a:t>Checklist</a:t>
            </a:r>
          </a:p>
        </p:txBody>
      </p:sp>
      <p:sp>
        <p:nvSpPr>
          <p:cNvPr id="19" name="Slide Number Placeholder 18"/>
          <p:cNvSpPr>
            <a:spLocks noGrp="1"/>
          </p:cNvSpPr>
          <p:nvPr>
            <p:ph type="sldNum" sz="quarter" idx="12"/>
          </p:nvPr>
        </p:nvSpPr>
        <p:spPr/>
        <p:txBody>
          <a:bodyPr/>
          <a:lstStyle/>
          <a:p>
            <a:pPr>
              <a:defRPr/>
            </a:pPr>
            <a:fld id="{83878613-A946-45FD-86D9-BA409579D988}"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82650"/>
          </a:xfrm>
        </p:spPr>
        <p:txBody>
          <a:bodyPr/>
          <a:lstStyle/>
          <a:p>
            <a:pPr eaLnBrk="1" fontAlgn="auto" hangingPunct="1">
              <a:spcAft>
                <a:spcPts val="0"/>
              </a:spcAft>
              <a:defRPr/>
            </a:pPr>
            <a:r>
              <a:rPr lang="en-US" dirty="0" smtClean="0"/>
              <a:t>File Contents</a:t>
            </a:r>
            <a:endParaRPr lang="en-US" dirty="0"/>
          </a:p>
        </p:txBody>
      </p:sp>
      <p:sp>
        <p:nvSpPr>
          <p:cNvPr id="21507" name="Text Placeholder 3"/>
          <p:cNvSpPr>
            <a:spLocks noGrp="1"/>
          </p:cNvSpPr>
          <p:nvPr>
            <p:ph type="body" idx="1"/>
          </p:nvPr>
        </p:nvSpPr>
        <p:spPr/>
        <p:txBody>
          <a:bodyPr/>
          <a:lstStyle/>
          <a:p>
            <a:r>
              <a:rPr lang="en-US" smtClean="0">
                <a:solidFill>
                  <a:schemeClr val="accent1"/>
                </a:solidFill>
              </a:rPr>
              <a:t>Section III</a:t>
            </a:r>
          </a:p>
        </p:txBody>
      </p:sp>
      <p:sp>
        <p:nvSpPr>
          <p:cNvPr id="21508" name="Content Placeholder 4"/>
          <p:cNvSpPr>
            <a:spLocks noGrp="1"/>
          </p:cNvSpPr>
          <p:nvPr>
            <p:ph sz="half" idx="2"/>
          </p:nvPr>
        </p:nvSpPr>
        <p:spPr>
          <a:xfrm>
            <a:off x="457200" y="1295400"/>
            <a:ext cx="4040188" cy="2854325"/>
          </a:xfrm>
        </p:spPr>
        <p:txBody>
          <a:bodyPr/>
          <a:lstStyle/>
          <a:p>
            <a:r>
              <a:rPr lang="en-US" sz="2000" dirty="0" smtClean="0"/>
              <a:t>All funding commitments</a:t>
            </a:r>
          </a:p>
          <a:p>
            <a:r>
              <a:rPr lang="en-US" sz="2000" dirty="0" smtClean="0"/>
              <a:t>Sources &amp; Uses of Funds</a:t>
            </a:r>
          </a:p>
          <a:p>
            <a:r>
              <a:rPr lang="en-US" sz="2000" dirty="0" smtClean="0"/>
              <a:t>Deed of Trust</a:t>
            </a:r>
          </a:p>
          <a:p>
            <a:r>
              <a:rPr lang="en-US" sz="2000" dirty="0" smtClean="0"/>
              <a:t>Promissory Note</a:t>
            </a:r>
          </a:p>
          <a:p>
            <a:r>
              <a:rPr lang="en-US" sz="2000" dirty="0" smtClean="0"/>
              <a:t>Personal Guarantees*</a:t>
            </a:r>
          </a:p>
          <a:p>
            <a:r>
              <a:rPr lang="en-US" sz="2000" dirty="0" smtClean="0"/>
              <a:t>UCC Forms*</a:t>
            </a:r>
          </a:p>
          <a:p>
            <a:endParaRPr lang="en-US" dirty="0" smtClean="0"/>
          </a:p>
        </p:txBody>
      </p:sp>
      <p:sp>
        <p:nvSpPr>
          <p:cNvPr id="21509" name="Text Placeholder 5"/>
          <p:cNvSpPr>
            <a:spLocks noGrp="1"/>
          </p:cNvSpPr>
          <p:nvPr>
            <p:ph type="body" sz="quarter" idx="3"/>
          </p:nvPr>
        </p:nvSpPr>
        <p:spPr>
          <a:xfrm>
            <a:off x="381000" y="3886200"/>
            <a:ext cx="4041775" cy="534988"/>
          </a:xfrm>
        </p:spPr>
        <p:txBody>
          <a:bodyPr/>
          <a:lstStyle/>
          <a:p>
            <a:r>
              <a:rPr lang="en-US" dirty="0" smtClean="0">
                <a:solidFill>
                  <a:schemeClr val="accent1"/>
                </a:solidFill>
              </a:rPr>
              <a:t>Section IV</a:t>
            </a:r>
          </a:p>
        </p:txBody>
      </p:sp>
      <p:sp>
        <p:nvSpPr>
          <p:cNvPr id="13" name="Content Placeholder 12"/>
          <p:cNvSpPr>
            <a:spLocks noGrp="1"/>
          </p:cNvSpPr>
          <p:nvPr>
            <p:ph sz="quarter" idx="4"/>
          </p:nvPr>
        </p:nvSpPr>
        <p:spPr>
          <a:xfrm>
            <a:off x="457200" y="4343400"/>
            <a:ext cx="4041775" cy="1330325"/>
          </a:xfrm>
        </p:spPr>
        <p:txBody>
          <a:bodyPr/>
          <a:lstStyle/>
          <a:p>
            <a:pPr>
              <a:defRPr/>
            </a:pPr>
            <a:r>
              <a:rPr lang="en-US" sz="2000" dirty="0"/>
              <a:t>Davis Bacon Wage Rates</a:t>
            </a:r>
          </a:p>
          <a:p>
            <a:pPr>
              <a:defRPr/>
            </a:pPr>
            <a:r>
              <a:rPr lang="en-US" sz="2000" dirty="0"/>
              <a:t>Employee Interview Forms</a:t>
            </a:r>
          </a:p>
          <a:p>
            <a:pPr>
              <a:defRPr/>
            </a:pPr>
            <a:r>
              <a:rPr lang="en-US" sz="2000" dirty="0"/>
              <a:t>Payroll Reports</a:t>
            </a:r>
          </a:p>
          <a:p>
            <a:pPr marL="0" indent="0">
              <a:buFont typeface="Wingdings" pitchFamily="2" charset="2"/>
              <a:buNone/>
              <a:defRPr/>
            </a:pPr>
            <a:endParaRPr lang="en-US" dirty="0"/>
          </a:p>
        </p:txBody>
      </p:sp>
      <p:grpSp>
        <p:nvGrpSpPr>
          <p:cNvPr id="3" name="Group 12"/>
          <p:cNvGrpSpPr>
            <a:grpSpLocks/>
          </p:cNvGrpSpPr>
          <p:nvPr/>
        </p:nvGrpSpPr>
        <p:grpSpPr bwMode="auto">
          <a:xfrm>
            <a:off x="6318250" y="228600"/>
            <a:ext cx="2752725" cy="1066800"/>
            <a:chOff x="0" y="240"/>
            <a:chExt cx="5760" cy="1008"/>
          </a:xfrm>
        </p:grpSpPr>
        <p:pic>
          <p:nvPicPr>
            <p:cNvPr id="21516" name="Picture 5"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21512" name="TextBox 13"/>
          <p:cNvSpPr txBox="1">
            <a:spLocks noChangeArrowheads="1"/>
          </p:cNvSpPr>
          <p:nvPr/>
        </p:nvSpPr>
        <p:spPr bwMode="auto">
          <a:xfrm>
            <a:off x="4776788" y="2292350"/>
            <a:ext cx="3543300" cy="1508125"/>
          </a:xfrm>
          <a:prstGeom prst="rect">
            <a:avLst/>
          </a:prstGeom>
          <a:noFill/>
          <a:ln w="9525">
            <a:noFill/>
            <a:miter lim="800000"/>
            <a:headEnd/>
            <a:tailEnd/>
          </a:ln>
        </p:spPr>
        <p:txBody>
          <a:bodyPr>
            <a:spAutoFit/>
          </a:bodyPr>
          <a:lstStyle/>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QEP Procurement Files</a:t>
            </a:r>
          </a:p>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Cleanup Budget</a:t>
            </a:r>
          </a:p>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Cleanup Contract</a:t>
            </a:r>
          </a:p>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Contractor Insurance</a:t>
            </a:r>
          </a:p>
        </p:txBody>
      </p:sp>
      <p:sp>
        <p:nvSpPr>
          <p:cNvPr id="15" name="TextBox 14"/>
          <p:cNvSpPr txBox="1"/>
          <p:nvPr/>
        </p:nvSpPr>
        <p:spPr>
          <a:xfrm>
            <a:off x="4994275" y="1763713"/>
            <a:ext cx="3289300" cy="461962"/>
          </a:xfrm>
          <a:prstGeom prst="rect">
            <a:avLst/>
          </a:prstGeom>
          <a:noFill/>
        </p:spPr>
        <p:txBody>
          <a:bodyPr>
            <a:spAutoFit/>
          </a:bodyPr>
          <a:lstStyle/>
          <a:p>
            <a:pPr>
              <a:defRPr/>
            </a:pPr>
            <a:r>
              <a:rPr lang="en-US" sz="2400" b="1" dirty="0">
                <a:solidFill>
                  <a:schemeClr val="accent1"/>
                </a:solidFill>
                <a:latin typeface="+mn-lt"/>
              </a:rPr>
              <a:t>Section V</a:t>
            </a:r>
          </a:p>
        </p:txBody>
      </p:sp>
      <p:sp>
        <p:nvSpPr>
          <p:cNvPr id="18" name="TextBox 17"/>
          <p:cNvSpPr txBox="1"/>
          <p:nvPr/>
        </p:nvSpPr>
        <p:spPr>
          <a:xfrm>
            <a:off x="4994275" y="4267200"/>
            <a:ext cx="3503613" cy="461963"/>
          </a:xfrm>
          <a:prstGeom prst="rect">
            <a:avLst/>
          </a:prstGeom>
          <a:noFill/>
        </p:spPr>
        <p:txBody>
          <a:bodyPr>
            <a:spAutoFit/>
          </a:bodyPr>
          <a:lstStyle/>
          <a:p>
            <a:pPr>
              <a:defRPr/>
            </a:pPr>
            <a:r>
              <a:rPr lang="en-US" dirty="0"/>
              <a:t>   </a:t>
            </a:r>
            <a:r>
              <a:rPr lang="en-US" sz="2400" b="1" dirty="0">
                <a:solidFill>
                  <a:schemeClr val="accent1"/>
                </a:solidFill>
                <a:latin typeface="+mn-lt"/>
              </a:rPr>
              <a:t>Section VI</a:t>
            </a:r>
          </a:p>
        </p:txBody>
      </p:sp>
      <p:sp>
        <p:nvSpPr>
          <p:cNvPr id="21515" name="TextBox 13"/>
          <p:cNvSpPr txBox="1">
            <a:spLocks noChangeArrowheads="1"/>
          </p:cNvSpPr>
          <p:nvPr/>
        </p:nvSpPr>
        <p:spPr bwMode="auto">
          <a:xfrm>
            <a:off x="4776788" y="4768850"/>
            <a:ext cx="3835400" cy="1138238"/>
          </a:xfrm>
          <a:prstGeom prst="rect">
            <a:avLst/>
          </a:prstGeom>
          <a:noFill/>
          <a:ln w="9525">
            <a:noFill/>
            <a:miter lim="800000"/>
            <a:headEnd/>
            <a:tailEnd/>
          </a:ln>
        </p:spPr>
        <p:txBody>
          <a:bodyPr>
            <a:spAutoFit/>
          </a:bodyPr>
          <a:lstStyle/>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Invoices</a:t>
            </a:r>
          </a:p>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Requests for Reimbursement</a:t>
            </a:r>
          </a:p>
          <a:p>
            <a:pPr marL="342900" indent="-342900" eaLnBrk="0" hangingPunct="0">
              <a:spcBef>
                <a:spcPct val="20000"/>
              </a:spcBef>
              <a:buClr>
                <a:srgbClr val="F4680B"/>
              </a:buClr>
              <a:buSzPct val="75000"/>
              <a:buFont typeface="Wingdings" pitchFamily="2" charset="2"/>
              <a:buChar char=""/>
            </a:pPr>
            <a:r>
              <a:rPr lang="en-US" sz="2000">
                <a:solidFill>
                  <a:srgbClr val="55554A"/>
                </a:solidFill>
                <a:latin typeface="Franklin Gothic Book" pitchFamily="34" charset="0"/>
              </a:rPr>
              <a:t>Backup Documents</a:t>
            </a:r>
          </a:p>
        </p:txBody>
      </p:sp>
      <p:sp>
        <p:nvSpPr>
          <p:cNvPr id="21" name="Slide Number Placeholder 20"/>
          <p:cNvSpPr>
            <a:spLocks noGrp="1"/>
          </p:cNvSpPr>
          <p:nvPr>
            <p:ph type="sldNum" sz="quarter" idx="12"/>
          </p:nvPr>
        </p:nvSpPr>
        <p:spPr/>
        <p:txBody>
          <a:bodyPr/>
          <a:lstStyle/>
          <a:p>
            <a:pPr>
              <a:defRPr/>
            </a:pPr>
            <a:fld id="{83878613-A946-45FD-86D9-BA409579D988}"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520700"/>
          </a:xfrm>
        </p:spPr>
        <p:txBody>
          <a:bodyPr/>
          <a:lstStyle/>
          <a:p>
            <a:pPr eaLnBrk="1" fontAlgn="auto" hangingPunct="1">
              <a:spcAft>
                <a:spcPts val="0"/>
              </a:spcAft>
              <a:defRPr/>
            </a:pPr>
            <a:r>
              <a:rPr lang="en-US" dirty="0" smtClean="0"/>
              <a:t>Records Retention</a:t>
            </a:r>
            <a:endParaRPr lang="en-US" dirty="0"/>
          </a:p>
        </p:txBody>
      </p:sp>
      <p:sp>
        <p:nvSpPr>
          <p:cNvPr id="11267" name="Content Placeholder 2"/>
          <p:cNvSpPr>
            <a:spLocks noGrp="1"/>
          </p:cNvSpPr>
          <p:nvPr>
            <p:ph idx="1"/>
          </p:nvPr>
        </p:nvSpPr>
        <p:spPr>
          <a:xfrm>
            <a:off x="304800" y="1371600"/>
            <a:ext cx="8458200" cy="4724400"/>
          </a:xfrm>
        </p:spPr>
        <p:txBody>
          <a:bodyPr/>
          <a:lstStyle/>
          <a:p>
            <a:pPr eaLnBrk="1" hangingPunct="1">
              <a:defRPr/>
            </a:pPr>
            <a:r>
              <a:rPr lang="en-US" sz="2000" dirty="0"/>
              <a:t>Maintain records for at least </a:t>
            </a:r>
            <a:r>
              <a:rPr lang="en-US" sz="2000" dirty="0" smtClean="0"/>
              <a:t>3-10 years </a:t>
            </a:r>
            <a:r>
              <a:rPr lang="en-US" sz="2000" dirty="0"/>
              <a:t>after submission of the final</a:t>
            </a:r>
          </a:p>
          <a:p>
            <a:pPr marL="0" indent="0" eaLnBrk="1" hangingPunct="1">
              <a:buFont typeface="Wingdings" pitchFamily="2" charset="2"/>
              <a:buNone/>
              <a:defRPr/>
            </a:pPr>
            <a:r>
              <a:rPr lang="en-US" sz="2000" dirty="0" smtClean="0"/>
              <a:t>     expenditure </a:t>
            </a:r>
            <a:r>
              <a:rPr lang="en-US" sz="2000" dirty="0"/>
              <a:t>report. </a:t>
            </a:r>
            <a:endParaRPr lang="en-US" sz="2000" dirty="0" smtClean="0"/>
          </a:p>
          <a:p>
            <a:pPr eaLnBrk="1" hangingPunct="1">
              <a:defRPr/>
            </a:pPr>
            <a:r>
              <a:rPr lang="en-US" sz="2000" dirty="0" smtClean="0"/>
              <a:t>Keep all records of claims until resolved.</a:t>
            </a:r>
          </a:p>
          <a:p>
            <a:pPr eaLnBrk="1" hangingPunct="1">
              <a:defRPr/>
            </a:pPr>
            <a:r>
              <a:rPr lang="en-US" sz="2000" dirty="0" smtClean="0"/>
              <a:t>Obtain </a:t>
            </a:r>
            <a:r>
              <a:rPr lang="en-US" sz="2000" dirty="0"/>
              <a:t>written approval from EPA prior to destroying </a:t>
            </a:r>
            <a:r>
              <a:rPr lang="en-US" sz="2000" dirty="0" smtClean="0"/>
              <a:t>any records.</a:t>
            </a:r>
          </a:p>
          <a:p>
            <a:pPr marL="0" indent="0" eaLnBrk="1" hangingPunct="1">
              <a:buFont typeface="Wingdings" pitchFamily="2" charset="2"/>
              <a:buNone/>
              <a:defRPr/>
            </a:pPr>
            <a:endParaRPr lang="en-US" sz="2000" dirty="0" smtClean="0"/>
          </a:p>
          <a:p>
            <a:pPr eaLnBrk="1" hangingPunct="1">
              <a:defRPr/>
            </a:pPr>
            <a:r>
              <a:rPr lang="en-US" sz="2000" dirty="0" smtClean="0"/>
              <a:t>If you operate the fund following closeout- KEEP the Records!</a:t>
            </a:r>
          </a:p>
          <a:p>
            <a:pPr eaLnBrk="1" hangingPunct="1">
              <a:defRPr/>
            </a:pPr>
            <a:r>
              <a:rPr lang="en-US" sz="2000" dirty="0" smtClean="0"/>
              <a:t>Negotiate the requirements with EPA.; they have  access to these.</a:t>
            </a:r>
          </a:p>
          <a:p>
            <a:pPr eaLnBrk="1" hangingPunct="1">
              <a:defRPr/>
            </a:pPr>
            <a:endParaRPr lang="en-US" sz="2000" dirty="0"/>
          </a:p>
          <a:p>
            <a:pPr eaLnBrk="1" hangingPunct="1">
              <a:defRPr/>
            </a:pPr>
            <a:r>
              <a:rPr lang="en-US" sz="2000" dirty="0" smtClean="0"/>
              <a:t>RLF </a:t>
            </a:r>
            <a:r>
              <a:rPr lang="en-US" sz="2000" dirty="0"/>
              <a:t>grant records maintained by recipients are not subject to the</a:t>
            </a:r>
          </a:p>
          <a:p>
            <a:pPr marL="0" indent="0" eaLnBrk="1" hangingPunct="1">
              <a:buFont typeface="Wingdings" pitchFamily="2" charset="2"/>
              <a:buNone/>
              <a:defRPr/>
            </a:pPr>
            <a:r>
              <a:rPr lang="en-US" sz="2000" dirty="0" smtClean="0"/>
              <a:t>     Federal </a:t>
            </a:r>
            <a:r>
              <a:rPr lang="en-US" sz="2000" dirty="0"/>
              <a:t>Freedom of Information Act, 5 U.S.C. § 552. </a:t>
            </a:r>
            <a:endParaRPr lang="en-US" sz="2000" dirty="0" smtClean="0"/>
          </a:p>
          <a:p>
            <a:pPr eaLnBrk="1" hangingPunct="1">
              <a:defRPr/>
            </a:pPr>
            <a:r>
              <a:rPr lang="en-US" sz="2000" dirty="0" smtClean="0"/>
              <a:t>Unless </a:t>
            </a:r>
            <a:r>
              <a:rPr lang="en-US" sz="2000" dirty="0"/>
              <a:t>other federal, state, or local law </a:t>
            </a:r>
            <a:r>
              <a:rPr lang="en-US" sz="2000" dirty="0" smtClean="0"/>
              <a:t>applies, </a:t>
            </a:r>
            <a:r>
              <a:rPr lang="en-US" sz="2000" dirty="0"/>
              <a:t>recipients are not required to </a:t>
            </a:r>
            <a:r>
              <a:rPr lang="en-US" sz="2000" dirty="0" smtClean="0"/>
              <a:t>permit public access to their records.</a:t>
            </a:r>
          </a:p>
        </p:txBody>
      </p:sp>
      <p:grpSp>
        <p:nvGrpSpPr>
          <p:cNvPr id="3" name="Group 12"/>
          <p:cNvGrpSpPr>
            <a:grpSpLocks/>
          </p:cNvGrpSpPr>
          <p:nvPr/>
        </p:nvGrpSpPr>
        <p:grpSpPr bwMode="auto">
          <a:xfrm>
            <a:off x="6318250" y="228600"/>
            <a:ext cx="2752725" cy="1066800"/>
            <a:chOff x="0" y="240"/>
            <a:chExt cx="5760" cy="1008"/>
          </a:xfrm>
        </p:grpSpPr>
        <p:pic>
          <p:nvPicPr>
            <p:cNvPr id="22533"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20700"/>
          </a:xfrm>
        </p:spPr>
        <p:txBody>
          <a:bodyPr/>
          <a:lstStyle/>
          <a:p>
            <a:pPr>
              <a:defRPr/>
            </a:pPr>
            <a:r>
              <a:rPr lang="en-US" dirty="0" smtClean="0"/>
              <a:t>Miscellaneous “Stuff”</a:t>
            </a:r>
            <a:endParaRPr lang="en-US" dirty="0"/>
          </a:p>
        </p:txBody>
      </p:sp>
      <p:sp>
        <p:nvSpPr>
          <p:cNvPr id="23555" name="Content Placeholder 2"/>
          <p:cNvSpPr>
            <a:spLocks noGrp="1"/>
          </p:cNvSpPr>
          <p:nvPr>
            <p:ph idx="1"/>
          </p:nvPr>
        </p:nvSpPr>
        <p:spPr>
          <a:xfrm>
            <a:off x="381000" y="1524000"/>
            <a:ext cx="8248650" cy="4535487"/>
          </a:xfrm>
        </p:spPr>
        <p:txBody>
          <a:bodyPr/>
          <a:lstStyle/>
          <a:p>
            <a:r>
              <a:rPr lang="en-US" sz="2800" dirty="0" smtClean="0"/>
              <a:t> </a:t>
            </a:r>
            <a:r>
              <a:rPr lang="en-US" sz="2400" dirty="0" smtClean="0">
                <a:solidFill>
                  <a:schemeClr val="accent1"/>
                </a:solidFill>
              </a:rPr>
              <a:t>ACRES</a:t>
            </a:r>
            <a:r>
              <a:rPr lang="en-US" sz="2400" dirty="0" smtClean="0"/>
              <a:t>- new information should be entered when you make a new loan or subgrant.</a:t>
            </a:r>
          </a:p>
          <a:p>
            <a:r>
              <a:rPr lang="en-US" sz="2400" dirty="0" smtClean="0">
                <a:solidFill>
                  <a:schemeClr val="accent1"/>
                </a:solidFill>
              </a:rPr>
              <a:t>Update</a:t>
            </a:r>
            <a:r>
              <a:rPr lang="en-US" sz="2400" dirty="0" smtClean="0"/>
              <a:t> when you pay an invoice, or</a:t>
            </a:r>
          </a:p>
          <a:p>
            <a:r>
              <a:rPr lang="en-US" sz="2400" dirty="0" smtClean="0">
                <a:solidFill>
                  <a:schemeClr val="accent1"/>
                </a:solidFill>
              </a:rPr>
              <a:t>Update </a:t>
            </a:r>
            <a:r>
              <a:rPr lang="en-US" sz="2400" dirty="0" smtClean="0"/>
              <a:t>prior to preparing your quarterly reports.</a:t>
            </a:r>
          </a:p>
          <a:p>
            <a:r>
              <a:rPr lang="en-US" sz="2400" dirty="0" smtClean="0">
                <a:solidFill>
                  <a:schemeClr val="accent1"/>
                </a:solidFill>
              </a:rPr>
              <a:t>Financial reports</a:t>
            </a:r>
            <a:r>
              <a:rPr lang="en-US" sz="2400" dirty="0" smtClean="0"/>
              <a:t>- done through our finance office; send match report to them.</a:t>
            </a:r>
          </a:p>
          <a:p>
            <a:r>
              <a:rPr lang="en-US" sz="2400" dirty="0" smtClean="0">
                <a:solidFill>
                  <a:schemeClr val="accent1"/>
                </a:solidFill>
              </a:rPr>
              <a:t>LOSRC</a:t>
            </a:r>
            <a:r>
              <a:rPr lang="en-US" sz="2400" dirty="0" smtClean="0"/>
              <a:t> is a Regional Planning and Development Commission, organized pursuant to the NC General Statutes 158-8, et seq. and 153A-391, enabling LOSRC to operate a RLF Program. </a:t>
            </a:r>
          </a:p>
        </p:txBody>
      </p:sp>
      <p:sp>
        <p:nvSpPr>
          <p:cNvPr id="23556" name="Text Placeholder 3"/>
          <p:cNvSpPr>
            <a:spLocks noGrp="1"/>
          </p:cNvSpPr>
          <p:nvPr>
            <p:ph type="body" sz="half" idx="2"/>
          </p:nvPr>
        </p:nvSpPr>
        <p:spPr>
          <a:xfrm>
            <a:off x="6248400" y="274638"/>
            <a:ext cx="2743200" cy="944562"/>
          </a:xfrm>
        </p:spPr>
        <p:txBody>
          <a:bodyPr/>
          <a:lstStyle/>
          <a:p>
            <a:endParaRPr lang="en-US" smtClean="0"/>
          </a:p>
        </p:txBody>
      </p:sp>
      <p:grpSp>
        <p:nvGrpSpPr>
          <p:cNvPr id="3" name="Group 12"/>
          <p:cNvGrpSpPr>
            <a:grpSpLocks/>
          </p:cNvGrpSpPr>
          <p:nvPr/>
        </p:nvGrpSpPr>
        <p:grpSpPr bwMode="auto">
          <a:xfrm>
            <a:off x="6318250" y="228600"/>
            <a:ext cx="2752725" cy="1066800"/>
            <a:chOff x="0" y="240"/>
            <a:chExt cx="5760" cy="1008"/>
          </a:xfrm>
        </p:grpSpPr>
        <p:pic>
          <p:nvPicPr>
            <p:cNvPr id="23558" name="Picture 5" descr="Conference Brochure - mosaic picture"/>
            <p:cNvPicPr>
              <a:picLocks noChangeAspect="1" noChangeArrowheads="1"/>
            </p:cNvPicPr>
            <p:nvPr/>
          </p:nvPicPr>
          <p:blipFill>
            <a:blip r:embed="rId2" cstate="print"/>
            <a:srcRect/>
            <a:stretch>
              <a:fillRect/>
            </a:stretch>
          </p:blipFill>
          <p:spPr bwMode="auto">
            <a:xfrm>
              <a:off x="1104" y="240"/>
              <a:ext cx="3504" cy="1008"/>
            </a:xfrm>
            <a:prstGeom prst="rect">
              <a:avLst/>
            </a:prstGeom>
            <a:noFill/>
            <a:ln w="9525">
              <a:noFill/>
              <a:miter lim="800000"/>
              <a:headEnd/>
              <a:tailEnd/>
            </a:ln>
          </p:spPr>
        </p:pic>
        <p:sp>
          <p:nvSpPr>
            <p:cNvPr id="7" name="Rectangle 6"/>
            <p:cNvSpPr>
              <a:spLocks noChangeArrowheads="1"/>
            </p:cNvSpPr>
            <p:nvPr/>
          </p:nvSpPr>
          <p:spPr bwMode="auto">
            <a:xfrm>
              <a:off x="671" y="240"/>
              <a:ext cx="482"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4561" y="240"/>
              <a:ext cx="478"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9" name="Rectangle 8"/>
            <p:cNvSpPr>
              <a:spLocks noChangeArrowheads="1"/>
            </p:cNvSpPr>
            <p:nvPr/>
          </p:nvSpPr>
          <p:spPr bwMode="auto">
            <a:xfrm>
              <a:off x="289" y="240"/>
              <a:ext cx="385"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9"/>
            <p:cNvSpPr>
              <a:spLocks noChangeArrowheads="1"/>
            </p:cNvSpPr>
            <p:nvPr/>
          </p:nvSpPr>
          <p:spPr bwMode="auto">
            <a:xfrm>
              <a:off x="5039"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0"/>
            <p:cNvSpPr>
              <a:spLocks noChangeArrowheads="1"/>
            </p:cNvSpPr>
            <p:nvPr/>
          </p:nvSpPr>
          <p:spPr bwMode="auto">
            <a:xfrm>
              <a:off x="5471"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2" name="Rectangle 11"/>
            <p:cNvSpPr>
              <a:spLocks noChangeArrowheads="1"/>
            </p:cNvSpPr>
            <p:nvPr/>
          </p:nvSpPr>
          <p:spPr bwMode="auto">
            <a:xfrm>
              <a:off x="0" y="240"/>
              <a:ext cx="289"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15" name="Slide Number Placeholder 14"/>
          <p:cNvSpPr>
            <a:spLocks noGrp="1"/>
          </p:cNvSpPr>
          <p:nvPr>
            <p:ph type="sldNum" sz="quarter" idx="12"/>
          </p:nvPr>
        </p:nvSpPr>
        <p:spPr/>
        <p:txBody>
          <a:bodyPr/>
          <a:lstStyle/>
          <a:p>
            <a:pPr>
              <a:defRPr/>
            </a:pPr>
            <a:fld id="{46EC9873-9AA8-4693-B654-27FB290D8147}"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0" y="0"/>
            <a:ext cx="9144000" cy="2057400"/>
            <a:chOff x="0" y="240"/>
            <a:chExt cx="5760" cy="1008"/>
          </a:xfrm>
        </p:grpSpPr>
        <p:pic>
          <p:nvPicPr>
            <p:cNvPr id="24582" name="Picture 4" descr="Conference Brochure - mosaic picture"/>
            <p:cNvPicPr>
              <a:picLocks noChangeAspect="1" noChangeArrowheads="1"/>
            </p:cNvPicPr>
            <p:nvPr/>
          </p:nvPicPr>
          <p:blipFill>
            <a:blip r:embed="rId3" cstate="print"/>
            <a:srcRect/>
            <a:stretch>
              <a:fillRect/>
            </a:stretch>
          </p:blipFill>
          <p:spPr bwMode="auto">
            <a:xfrm>
              <a:off x="1104" y="240"/>
              <a:ext cx="3504" cy="1008"/>
            </a:xfrm>
            <a:prstGeom prst="rect">
              <a:avLst/>
            </a:prstGeom>
            <a:noFill/>
            <a:ln w="9525">
              <a:noFill/>
              <a:miter lim="800000"/>
              <a:headEnd/>
              <a:tailEnd/>
            </a:ln>
          </p:spPr>
        </p:pic>
        <p:sp>
          <p:nvSpPr>
            <p:cNvPr id="6" name="Rectangle 5"/>
            <p:cNvSpPr>
              <a:spLocks noChangeArrowheads="1"/>
            </p:cNvSpPr>
            <p:nvPr/>
          </p:nvSpPr>
          <p:spPr bwMode="auto">
            <a:xfrm>
              <a:off x="672"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7" name="Rectangle 6"/>
            <p:cNvSpPr>
              <a:spLocks noChangeArrowheads="1"/>
            </p:cNvSpPr>
            <p:nvPr/>
          </p:nvSpPr>
          <p:spPr bwMode="auto">
            <a:xfrm>
              <a:off x="4560" y="240"/>
              <a:ext cx="480" cy="10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
          <p:nvSpPr>
            <p:cNvPr id="8" name="Rectangle 7"/>
            <p:cNvSpPr>
              <a:spLocks noChangeArrowheads="1"/>
            </p:cNvSpPr>
            <p:nvPr/>
          </p:nvSpPr>
          <p:spPr bwMode="auto">
            <a:xfrm>
              <a:off x="288" y="240"/>
              <a:ext cx="386"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9" name="Rectangle 8"/>
            <p:cNvSpPr>
              <a:spLocks noChangeArrowheads="1"/>
            </p:cNvSpPr>
            <p:nvPr/>
          </p:nvSpPr>
          <p:spPr bwMode="auto">
            <a:xfrm>
              <a:off x="5040" y="240"/>
              <a:ext cx="432" cy="1008"/>
            </a:xfrm>
            <a:prstGeom prst="rect">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0" name="Rectangle 10"/>
            <p:cNvSpPr>
              <a:spLocks noChangeArrowheads="1"/>
            </p:cNvSpPr>
            <p:nvPr/>
          </p:nvSpPr>
          <p:spPr bwMode="auto">
            <a:xfrm>
              <a:off x="5472"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sp>
          <p:nvSpPr>
            <p:cNvPr id="11" name="Rectangle 11"/>
            <p:cNvSpPr>
              <a:spLocks noChangeArrowheads="1"/>
            </p:cNvSpPr>
            <p:nvPr/>
          </p:nvSpPr>
          <p:spPr bwMode="auto">
            <a:xfrm>
              <a:off x="0" y="240"/>
              <a:ext cx="288" cy="100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defRPr/>
              </a:pPr>
              <a:endParaRPr lang="en-US">
                <a:latin typeface="+mj-lt"/>
              </a:endParaRPr>
            </a:p>
          </p:txBody>
        </p:sp>
      </p:grpSp>
      <p:sp>
        <p:nvSpPr>
          <p:cNvPr id="24579" name="TextBox 2"/>
          <p:cNvSpPr txBox="1">
            <a:spLocks noChangeArrowheads="1"/>
          </p:cNvSpPr>
          <p:nvPr/>
        </p:nvSpPr>
        <p:spPr bwMode="auto">
          <a:xfrm>
            <a:off x="204788" y="2081213"/>
            <a:ext cx="8915400" cy="4462760"/>
          </a:xfrm>
          <a:prstGeom prst="rect">
            <a:avLst/>
          </a:prstGeom>
          <a:noFill/>
          <a:ln w="9525">
            <a:noFill/>
            <a:miter lim="800000"/>
            <a:headEnd/>
            <a:tailEnd/>
          </a:ln>
        </p:spPr>
        <p:txBody>
          <a:bodyPr wrap="square">
            <a:spAutoFit/>
          </a:bodyPr>
          <a:lstStyle/>
          <a:p>
            <a:pPr algn="ctr"/>
            <a:r>
              <a:rPr lang="en-US" sz="3600" dirty="0">
                <a:solidFill>
                  <a:schemeClr val="accent1"/>
                </a:solidFill>
                <a:latin typeface="Bodoni MT Condensed" pitchFamily="18" charset="0"/>
              </a:rPr>
              <a:t>Contact</a:t>
            </a:r>
          </a:p>
          <a:p>
            <a:pPr algn="ctr"/>
            <a:r>
              <a:rPr lang="en-US" sz="2800" dirty="0">
                <a:solidFill>
                  <a:schemeClr val="accent1"/>
                </a:solidFill>
                <a:latin typeface="Bodoni MT Condensed" pitchFamily="18" charset="0"/>
              </a:rPr>
              <a:t>Kate O’Hara</a:t>
            </a:r>
          </a:p>
          <a:p>
            <a:pPr algn="ctr"/>
            <a:r>
              <a:rPr lang="en-US" sz="2800" dirty="0">
                <a:solidFill>
                  <a:schemeClr val="accent1"/>
                </a:solidFill>
                <a:latin typeface="Bodoni MT Condensed" pitchFamily="18" charset="0"/>
              </a:rPr>
              <a:t>Senior Planner / BF Program Manager</a:t>
            </a:r>
          </a:p>
          <a:p>
            <a:pPr algn="ctr"/>
            <a:r>
              <a:rPr lang="en-US" sz="2800" dirty="0">
                <a:solidFill>
                  <a:schemeClr val="accent1"/>
                </a:solidFill>
                <a:latin typeface="Bodoni MT Condensed" pitchFamily="18" charset="0"/>
              </a:rPr>
              <a:t>Land-of-Sky Regional Council</a:t>
            </a:r>
          </a:p>
          <a:p>
            <a:pPr algn="ctr"/>
            <a:r>
              <a:rPr lang="en-US" sz="2400" dirty="0">
                <a:solidFill>
                  <a:schemeClr val="accent1"/>
                </a:solidFill>
                <a:latin typeface="Bodoni MT Condensed" pitchFamily="18" charset="0"/>
              </a:rPr>
              <a:t>339 New Leicester Hwy, Suite 140, Asheville, NC  28806</a:t>
            </a:r>
          </a:p>
          <a:p>
            <a:pPr algn="ctr"/>
            <a:endParaRPr lang="en-US" sz="2800" dirty="0">
              <a:solidFill>
                <a:schemeClr val="bg1"/>
              </a:solidFill>
              <a:latin typeface="Bodoni MT Condensed" pitchFamily="18" charset="0"/>
            </a:endParaRPr>
          </a:p>
          <a:p>
            <a:pPr algn="ctr"/>
            <a:endParaRPr lang="en-US" dirty="0" smtClean="0">
              <a:solidFill>
                <a:schemeClr val="bg1"/>
              </a:solidFill>
              <a:latin typeface="Bodoni MT Condensed" pitchFamily="18" charset="0"/>
            </a:endParaRPr>
          </a:p>
          <a:p>
            <a:pPr algn="ctr"/>
            <a:endParaRPr lang="en-US" dirty="0">
              <a:solidFill>
                <a:schemeClr val="bg1"/>
              </a:solidFill>
              <a:latin typeface="Bodoni MT Condensed" pitchFamily="18" charset="0"/>
            </a:endParaRPr>
          </a:p>
          <a:p>
            <a:pPr algn="ctr"/>
            <a:r>
              <a:rPr lang="en-US" sz="2800" dirty="0">
                <a:solidFill>
                  <a:schemeClr val="accent1"/>
                </a:solidFill>
                <a:latin typeface="Bodoni MT Condensed" pitchFamily="18" charset="0"/>
              </a:rPr>
              <a:t>(828) </a:t>
            </a:r>
            <a:r>
              <a:rPr lang="en-US" sz="2800" dirty="0" smtClean="0">
                <a:solidFill>
                  <a:schemeClr val="accent1"/>
                </a:solidFill>
                <a:latin typeface="Bodoni MT Condensed" pitchFamily="18" charset="0"/>
              </a:rPr>
              <a:t>251-7454</a:t>
            </a:r>
            <a:endParaRPr lang="en-US" sz="2800" dirty="0">
              <a:solidFill>
                <a:schemeClr val="bg1"/>
              </a:solidFill>
              <a:latin typeface="Bodoni MT Condensed" pitchFamily="18" charset="0"/>
            </a:endParaRPr>
          </a:p>
          <a:p>
            <a:pPr algn="ctr"/>
            <a:r>
              <a:rPr lang="en-US" sz="2800" dirty="0">
                <a:solidFill>
                  <a:schemeClr val="bg1"/>
                </a:solidFill>
                <a:latin typeface="Bodoni MT Condensed" pitchFamily="18" charset="0"/>
                <a:hlinkClick r:id="rId4"/>
              </a:rPr>
              <a:t>kate@landofsky.org</a:t>
            </a:r>
            <a:r>
              <a:rPr lang="en-US" sz="2800" dirty="0">
                <a:solidFill>
                  <a:schemeClr val="bg1"/>
                </a:solidFill>
                <a:latin typeface="Bodoni MT Condensed" pitchFamily="18" charset="0"/>
              </a:rPr>
              <a:t> </a:t>
            </a:r>
          </a:p>
        </p:txBody>
      </p:sp>
      <p:pic>
        <p:nvPicPr>
          <p:cNvPr id="24580" name="Picture 4"/>
          <p:cNvPicPr>
            <a:picLocks noChangeAspect="1"/>
          </p:cNvPicPr>
          <p:nvPr/>
        </p:nvPicPr>
        <p:blipFill>
          <a:blip r:embed="rId5" cstate="print"/>
          <a:srcRect/>
          <a:stretch>
            <a:fillRect/>
          </a:stretch>
        </p:blipFill>
        <p:spPr bwMode="auto">
          <a:xfrm>
            <a:off x="7443788" y="5849938"/>
            <a:ext cx="1676400" cy="755650"/>
          </a:xfrm>
          <a:prstGeom prst="rect">
            <a:avLst/>
          </a:prstGeom>
          <a:noFill/>
          <a:ln w="9525">
            <a:noFill/>
            <a:miter lim="800000"/>
            <a:headEnd/>
            <a:tailEnd/>
          </a:ln>
        </p:spPr>
      </p:pic>
      <p:sp>
        <p:nvSpPr>
          <p:cNvPr id="14" name="Rectangle 13"/>
          <p:cNvSpPr>
            <a:spLocks noChangeArrowheads="1"/>
          </p:cNvSpPr>
          <p:nvPr/>
        </p:nvSpPr>
        <p:spPr bwMode="auto">
          <a:xfrm>
            <a:off x="0" y="4383088"/>
            <a:ext cx="9144000" cy="48101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defRPr/>
            </a:pPr>
            <a:endParaRPr lang="en-US">
              <a:solidFill>
                <a:schemeClr val="accent2"/>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a:bodyPr>
          <a:lstStyle/>
          <a:p>
            <a:pPr eaLnBrk="1" fontAlgn="auto" hangingPunct="1">
              <a:spcAft>
                <a:spcPts val="0"/>
              </a:spcAft>
              <a:defRPr/>
            </a:pPr>
            <a:r>
              <a:rPr lang="en-US" dirty="0" smtClean="0"/>
              <a:t>                  Region 4 RLF PO’s</a:t>
            </a:r>
            <a:endParaRPr lang="en-US" dirty="0"/>
          </a:p>
        </p:txBody>
      </p:sp>
      <p:sp>
        <p:nvSpPr>
          <p:cNvPr id="20483" name="Rectangle 3"/>
          <p:cNvSpPr>
            <a:spLocks noGrp="1" noChangeArrowheads="1"/>
          </p:cNvSpPr>
          <p:nvPr>
            <p:ph idx="1"/>
          </p:nvPr>
        </p:nvSpPr>
        <p:spPr>
          <a:xfrm>
            <a:off x="304800" y="1554163"/>
            <a:ext cx="5410200" cy="4525962"/>
          </a:xfrm>
        </p:spPr>
        <p:txBody>
          <a:bodyPr/>
          <a:lstStyle/>
          <a:p>
            <a:pPr eaLnBrk="1" hangingPunct="1">
              <a:buFont typeface="Wingdings" pitchFamily="2" charset="2"/>
              <a:buChar char="q"/>
            </a:pPr>
            <a:r>
              <a:rPr lang="en-US" dirty="0" smtClean="0"/>
              <a:t>We wear Three hats:</a:t>
            </a:r>
          </a:p>
          <a:p>
            <a:pPr eaLnBrk="1" hangingPunct="1">
              <a:buFont typeface="Wingdings" pitchFamily="2" charset="2"/>
              <a:buChar char="q"/>
            </a:pPr>
            <a:endParaRPr lang="en-US" dirty="0" smtClean="0"/>
          </a:p>
          <a:p>
            <a:pPr lvl="1" eaLnBrk="1" hangingPunct="1"/>
            <a:r>
              <a:rPr lang="en-US" dirty="0" smtClean="0"/>
              <a:t>PO Lead</a:t>
            </a:r>
          </a:p>
          <a:p>
            <a:pPr lvl="1" eaLnBrk="1" hangingPunct="1"/>
            <a:endParaRPr lang="en-US" dirty="0" smtClean="0"/>
          </a:p>
          <a:p>
            <a:pPr lvl="1" eaLnBrk="1" hangingPunct="1"/>
            <a:r>
              <a:rPr lang="en-US" dirty="0" smtClean="0"/>
              <a:t>Grants Lead</a:t>
            </a:r>
          </a:p>
          <a:p>
            <a:pPr lvl="1" eaLnBrk="1" hangingPunct="1"/>
            <a:endParaRPr lang="en-US" dirty="0" smtClean="0"/>
          </a:p>
          <a:p>
            <a:pPr lvl="1" eaLnBrk="1" hangingPunct="1"/>
            <a:r>
              <a:rPr lang="en-US" dirty="0" smtClean="0"/>
              <a:t>Technical Lead</a:t>
            </a:r>
          </a:p>
        </p:txBody>
      </p:sp>
      <p:pic>
        <p:nvPicPr>
          <p:cNvPr id="9218" name="Picture 2" descr="construction,gears,hard hats,hats,industries,protective clothing,safety"/>
          <p:cNvPicPr>
            <a:picLocks noChangeAspect="1" noChangeArrowheads="1"/>
          </p:cNvPicPr>
          <p:nvPr/>
        </p:nvPicPr>
        <p:blipFill>
          <a:blip r:embed="rId3" cstate="print"/>
          <a:srcRect/>
          <a:stretch>
            <a:fillRect/>
          </a:stretch>
        </p:blipFill>
        <p:spPr bwMode="auto">
          <a:xfrm>
            <a:off x="4495800" y="1981200"/>
            <a:ext cx="1676400" cy="1523999"/>
          </a:xfrm>
          <a:prstGeom prst="rect">
            <a:avLst/>
          </a:prstGeom>
          <a:noFill/>
        </p:spPr>
      </p:pic>
      <p:pic>
        <p:nvPicPr>
          <p:cNvPr id="5" name="Picture 2" descr="construction,gears,hard hats,hats,industries,protective clothing,safety"/>
          <p:cNvPicPr>
            <a:picLocks noChangeAspect="1" noChangeArrowheads="1"/>
          </p:cNvPicPr>
          <p:nvPr/>
        </p:nvPicPr>
        <p:blipFill>
          <a:blip r:embed="rId3" cstate="print"/>
          <a:srcRect/>
          <a:stretch>
            <a:fillRect/>
          </a:stretch>
        </p:blipFill>
        <p:spPr bwMode="auto">
          <a:xfrm>
            <a:off x="5638800" y="2971800"/>
            <a:ext cx="1676400" cy="1523999"/>
          </a:xfrm>
          <a:prstGeom prst="rect">
            <a:avLst/>
          </a:prstGeom>
          <a:noFill/>
        </p:spPr>
      </p:pic>
      <p:pic>
        <p:nvPicPr>
          <p:cNvPr id="6" name="Picture 2" descr="construction,gears,hard hats,hats,industries,protective clothing,safety"/>
          <p:cNvPicPr>
            <a:picLocks noChangeAspect="1" noChangeArrowheads="1"/>
          </p:cNvPicPr>
          <p:nvPr/>
        </p:nvPicPr>
        <p:blipFill>
          <a:blip r:embed="rId3" cstate="print"/>
          <a:srcRect/>
          <a:stretch>
            <a:fillRect/>
          </a:stretch>
        </p:blipFill>
        <p:spPr bwMode="auto">
          <a:xfrm>
            <a:off x="7010400" y="4038600"/>
            <a:ext cx="1676400" cy="1523999"/>
          </a:xfrm>
          <a:prstGeom prst="rect">
            <a:avLst/>
          </a:prstGeom>
          <a:noFill/>
        </p:spPr>
      </p:pic>
      <p:sp>
        <p:nvSpPr>
          <p:cNvPr id="8" name="Slide Number Placeholder 7"/>
          <p:cNvSpPr>
            <a:spLocks noGrp="1"/>
          </p:cNvSpPr>
          <p:nvPr>
            <p:ph type="sldNum" sz="quarter" idx="12"/>
          </p:nvPr>
        </p:nvSpPr>
        <p:spPr/>
        <p:txBody>
          <a:bodyPr/>
          <a:lstStyle/>
          <a:p>
            <a:pPr>
              <a:defRPr/>
            </a:pPr>
            <a:fld id="{C3EE1931-887C-49CA-B564-414CCC799767}"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t>Six Part Folder</a:t>
            </a:r>
            <a:endParaRPr lang="en-US" dirty="0"/>
          </a:p>
        </p:txBody>
      </p:sp>
      <p:sp>
        <p:nvSpPr>
          <p:cNvPr id="17411" name="Content Placeholder 2"/>
          <p:cNvSpPr>
            <a:spLocks noGrp="1"/>
          </p:cNvSpPr>
          <p:nvPr>
            <p:ph idx="1"/>
          </p:nvPr>
        </p:nvSpPr>
        <p:spPr/>
        <p:txBody>
          <a:bodyPr/>
          <a:lstStyle/>
          <a:p>
            <a:pPr eaLnBrk="1" hangingPunct="1">
              <a:buFont typeface="Wingdings 2" pitchFamily="18" charset="2"/>
              <a:buNone/>
            </a:pPr>
            <a:endParaRPr lang="en-US" dirty="0" smtClean="0"/>
          </a:p>
          <a:p>
            <a:pPr eaLnBrk="1" hangingPunct="1">
              <a:buFont typeface="Wingdings" pitchFamily="2" charset="2"/>
              <a:buChar char="Ø"/>
            </a:pPr>
            <a:r>
              <a:rPr lang="en-US" dirty="0" smtClean="0">
                <a:solidFill>
                  <a:schemeClr val="tx1"/>
                </a:solidFill>
              </a:rPr>
              <a:t>Pre-Award Documents - </a:t>
            </a:r>
            <a:r>
              <a:rPr lang="en-US" dirty="0" smtClean="0">
                <a:solidFill>
                  <a:srgbClr val="FF0000"/>
                </a:solidFill>
              </a:rPr>
              <a:t>PART 1</a:t>
            </a:r>
          </a:p>
          <a:p>
            <a:pPr eaLnBrk="1" hangingPunct="1">
              <a:buFont typeface="Wingdings" pitchFamily="2" charset="2"/>
              <a:buChar char="Ø"/>
            </a:pPr>
            <a:r>
              <a:rPr lang="en-US" dirty="0" smtClean="0">
                <a:solidFill>
                  <a:schemeClr val="tx1"/>
                </a:solidFill>
              </a:rPr>
              <a:t>Post-Award Documents - </a:t>
            </a:r>
            <a:r>
              <a:rPr lang="en-US" dirty="0" smtClean="0">
                <a:solidFill>
                  <a:srgbClr val="FF0000"/>
                </a:solidFill>
              </a:rPr>
              <a:t>PART 2</a:t>
            </a:r>
            <a:endParaRPr lang="en-US" dirty="0" smtClean="0">
              <a:solidFill>
                <a:schemeClr val="tx1"/>
              </a:solidFill>
            </a:endParaRPr>
          </a:p>
          <a:p>
            <a:pPr eaLnBrk="1" hangingPunct="1">
              <a:buFont typeface="Wingdings" pitchFamily="2" charset="2"/>
              <a:buChar char="Ø"/>
            </a:pPr>
            <a:r>
              <a:rPr lang="en-US" dirty="0" smtClean="0">
                <a:solidFill>
                  <a:schemeClr val="tx1"/>
                </a:solidFill>
              </a:rPr>
              <a:t>Progress Reports/Deliverables -</a:t>
            </a:r>
            <a:r>
              <a:rPr lang="en-US" dirty="0" smtClean="0">
                <a:solidFill>
                  <a:srgbClr val="FF0000"/>
                </a:solidFill>
              </a:rPr>
              <a:t>PART 3</a:t>
            </a:r>
            <a:endParaRPr lang="en-US" dirty="0" smtClean="0">
              <a:solidFill>
                <a:schemeClr val="tx1"/>
              </a:solidFill>
            </a:endParaRPr>
          </a:p>
          <a:p>
            <a:pPr eaLnBrk="1" hangingPunct="1">
              <a:buFont typeface="Wingdings" pitchFamily="2" charset="2"/>
              <a:buChar char="Ø"/>
            </a:pPr>
            <a:r>
              <a:rPr lang="en-US" dirty="0" smtClean="0">
                <a:solidFill>
                  <a:schemeClr val="tx1"/>
                </a:solidFill>
              </a:rPr>
              <a:t>Post-Award Monitoring Doc’s - </a:t>
            </a:r>
            <a:r>
              <a:rPr lang="en-US" dirty="0" smtClean="0">
                <a:solidFill>
                  <a:srgbClr val="FF0000"/>
                </a:solidFill>
              </a:rPr>
              <a:t>PART 4</a:t>
            </a:r>
            <a:endParaRPr lang="en-US" dirty="0" smtClean="0">
              <a:solidFill>
                <a:schemeClr val="tx1"/>
              </a:solidFill>
            </a:endParaRPr>
          </a:p>
          <a:p>
            <a:pPr eaLnBrk="1" hangingPunct="1">
              <a:buFont typeface="Wingdings" pitchFamily="2" charset="2"/>
              <a:buChar char="Ø"/>
            </a:pPr>
            <a:r>
              <a:rPr lang="en-US" dirty="0" smtClean="0">
                <a:solidFill>
                  <a:schemeClr val="tx1"/>
                </a:solidFill>
              </a:rPr>
              <a:t>Correspondences (Internal/External) - </a:t>
            </a:r>
            <a:r>
              <a:rPr lang="en-US" dirty="0" smtClean="0">
                <a:solidFill>
                  <a:srgbClr val="FF0000"/>
                </a:solidFill>
              </a:rPr>
              <a:t>PART 5</a:t>
            </a:r>
            <a:endParaRPr lang="en-US" dirty="0" smtClean="0">
              <a:solidFill>
                <a:schemeClr val="tx1"/>
              </a:solidFill>
            </a:endParaRPr>
          </a:p>
          <a:p>
            <a:pPr eaLnBrk="1" hangingPunct="1">
              <a:buFont typeface="Wingdings" pitchFamily="2" charset="2"/>
              <a:buChar char="Ø"/>
            </a:pPr>
            <a:r>
              <a:rPr lang="en-US" dirty="0" err="1" smtClean="0">
                <a:solidFill>
                  <a:schemeClr val="tx1"/>
                </a:solidFill>
              </a:rPr>
              <a:t>Brownfields</a:t>
            </a:r>
            <a:r>
              <a:rPr lang="en-US" dirty="0" smtClean="0">
                <a:solidFill>
                  <a:schemeClr val="tx1"/>
                </a:solidFill>
              </a:rPr>
              <a:t> Proposal Information-</a:t>
            </a:r>
            <a:r>
              <a:rPr lang="en-US" dirty="0" smtClean="0">
                <a:solidFill>
                  <a:srgbClr val="FF0000"/>
                </a:solidFill>
              </a:rPr>
              <a:t>PART 6</a:t>
            </a:r>
            <a:endParaRPr lang="en-US"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C3EE1931-887C-49CA-B564-414CCC79976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lgn="ctr" eaLnBrk="1" fontAlgn="auto" hangingPunct="1">
              <a:spcAft>
                <a:spcPts val="0"/>
              </a:spcAft>
              <a:defRPr/>
            </a:pPr>
            <a:r>
              <a:rPr lang="en-US" dirty="0" smtClean="0"/>
              <a:t>PART 1- (Pre-Award) Checklist</a:t>
            </a:r>
            <a:endParaRPr lang="en-US" b="1" dirty="0"/>
          </a:p>
        </p:txBody>
      </p:sp>
      <p:sp>
        <p:nvSpPr>
          <p:cNvPr id="18435" name="Rectangle 12"/>
          <p:cNvSpPr>
            <a:spLocks noGrp="1" noChangeArrowheads="1"/>
          </p:cNvSpPr>
          <p:nvPr>
            <p:ph sz="half" idx="2"/>
          </p:nvPr>
        </p:nvSpPr>
        <p:spPr>
          <a:xfrm>
            <a:off x="685800" y="1524000"/>
            <a:ext cx="7467600" cy="4722813"/>
          </a:xfrm>
        </p:spPr>
        <p:txBody>
          <a:bodyPr/>
          <a:lstStyle/>
          <a:p>
            <a:pPr eaLnBrk="1" hangingPunct="1">
              <a:buFont typeface="Tahoma" pitchFamily="34" charset="0"/>
              <a:buNone/>
            </a:pPr>
            <a:r>
              <a:rPr lang="en-US" sz="2400" b="1" dirty="0" smtClean="0">
                <a:solidFill>
                  <a:schemeClr val="hlink"/>
                </a:solidFill>
              </a:rPr>
              <a:t>	  </a:t>
            </a:r>
            <a:endParaRPr lang="en-US" sz="2400" dirty="0" smtClean="0"/>
          </a:p>
          <a:p>
            <a:pPr eaLnBrk="1" hangingPunct="1">
              <a:buFont typeface="Wingdings" pitchFamily="2" charset="2"/>
              <a:buChar char="q"/>
            </a:pPr>
            <a:r>
              <a:rPr lang="en-US" dirty="0" smtClean="0"/>
              <a:t>Grant Application/</a:t>
            </a:r>
            <a:r>
              <a:rPr lang="en-US" dirty="0" err="1" smtClean="0"/>
              <a:t>Workplan</a:t>
            </a:r>
            <a:endParaRPr lang="en-US" dirty="0" smtClean="0"/>
          </a:p>
          <a:p>
            <a:pPr eaLnBrk="1" hangingPunct="1">
              <a:buFont typeface="Wingdings" pitchFamily="2" charset="2"/>
              <a:buChar char="q"/>
            </a:pPr>
            <a:endParaRPr lang="en-US" dirty="0" smtClean="0"/>
          </a:p>
          <a:p>
            <a:pPr eaLnBrk="1" hangingPunct="1">
              <a:buFont typeface="Wingdings" pitchFamily="2" charset="2"/>
              <a:buChar char="q"/>
            </a:pPr>
            <a:r>
              <a:rPr lang="en-US" dirty="0" err="1" smtClean="0"/>
              <a:t>Workplan</a:t>
            </a:r>
            <a:r>
              <a:rPr lang="en-US" dirty="0" smtClean="0"/>
              <a:t> Comments/Approval</a:t>
            </a:r>
          </a:p>
          <a:p>
            <a:pPr eaLnBrk="1" hangingPunct="1">
              <a:buFont typeface="Wingdings" pitchFamily="2" charset="2"/>
              <a:buChar char="q"/>
            </a:pPr>
            <a:endParaRPr lang="en-US" dirty="0" smtClean="0"/>
          </a:p>
          <a:p>
            <a:pPr eaLnBrk="1" hangingPunct="1">
              <a:buFont typeface="Wingdings" pitchFamily="2" charset="2"/>
              <a:buChar char="q"/>
            </a:pPr>
            <a:r>
              <a:rPr lang="en-US" dirty="0" smtClean="0"/>
              <a:t>CN/FR/Cost Analysis</a:t>
            </a:r>
          </a:p>
          <a:p>
            <a:pPr eaLnBrk="1" hangingPunct="1">
              <a:buFont typeface="Wingdings" pitchFamily="2" charset="2"/>
              <a:buChar char="q"/>
            </a:pPr>
            <a:endParaRPr lang="en-US" dirty="0" smtClean="0"/>
          </a:p>
          <a:p>
            <a:pPr eaLnBrk="1" hangingPunct="1">
              <a:buFont typeface="Wingdings" pitchFamily="2" charset="2"/>
              <a:buChar char="q"/>
            </a:pPr>
            <a:r>
              <a:rPr lang="en-US" dirty="0" smtClean="0"/>
              <a:t>Competition Documents, etc.</a:t>
            </a:r>
          </a:p>
          <a:p>
            <a:pPr eaLnBrk="1" hangingPunct="1">
              <a:buFont typeface="Wingdings 2" pitchFamily="18" charset="2"/>
              <a:buNone/>
            </a:pPr>
            <a:endParaRPr lang="en-US" sz="2400" dirty="0" smtClean="0"/>
          </a:p>
          <a:p>
            <a:pPr lvl="1" eaLnBrk="1" hangingPunct="1">
              <a:buFont typeface="Wingdings" pitchFamily="2" charset="2"/>
              <a:buChar char="ü"/>
            </a:pPr>
            <a:endParaRPr lang="en-US" sz="2600" dirty="0" smtClean="0"/>
          </a:p>
        </p:txBody>
      </p:sp>
      <p:sp>
        <p:nvSpPr>
          <p:cNvPr id="5" name="Slide Number Placeholder 4"/>
          <p:cNvSpPr>
            <a:spLocks noGrp="1"/>
          </p:cNvSpPr>
          <p:nvPr>
            <p:ph type="sldNum" sz="quarter" idx="12"/>
          </p:nvPr>
        </p:nvSpPr>
        <p:spPr/>
        <p:txBody>
          <a:bodyPr/>
          <a:lstStyle/>
          <a:p>
            <a:pPr>
              <a:defRPr/>
            </a:pPr>
            <a:fld id="{01135043-6149-46B6-AF6C-D93FDE7C5790}"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lgn="ctr" eaLnBrk="1" fontAlgn="auto" hangingPunct="1">
              <a:spcAft>
                <a:spcPts val="0"/>
              </a:spcAft>
              <a:defRPr/>
            </a:pPr>
            <a:r>
              <a:rPr lang="en-US" dirty="0" smtClean="0"/>
              <a:t>PART 2- (Post-Award) Checklist</a:t>
            </a:r>
            <a:endParaRPr lang="en-US" b="1" dirty="0"/>
          </a:p>
        </p:txBody>
      </p:sp>
      <p:sp>
        <p:nvSpPr>
          <p:cNvPr id="18435" name="Rectangle 12"/>
          <p:cNvSpPr>
            <a:spLocks noGrp="1" noChangeArrowheads="1"/>
          </p:cNvSpPr>
          <p:nvPr>
            <p:ph sz="half" idx="2"/>
          </p:nvPr>
        </p:nvSpPr>
        <p:spPr>
          <a:xfrm>
            <a:off x="685800" y="1524000"/>
            <a:ext cx="7467600" cy="4722813"/>
          </a:xfrm>
        </p:spPr>
        <p:txBody>
          <a:bodyPr/>
          <a:lstStyle/>
          <a:p>
            <a:pPr eaLnBrk="1" hangingPunct="1">
              <a:buFont typeface="Tahoma" pitchFamily="34" charset="0"/>
              <a:buNone/>
            </a:pPr>
            <a:r>
              <a:rPr lang="en-US" sz="2400" b="1" dirty="0" smtClean="0">
                <a:solidFill>
                  <a:schemeClr val="hlink"/>
                </a:solidFill>
              </a:rPr>
              <a:t>	  </a:t>
            </a:r>
            <a:endParaRPr lang="en-US" sz="2400" dirty="0" smtClean="0"/>
          </a:p>
          <a:p>
            <a:pPr eaLnBrk="1" hangingPunct="1">
              <a:buFont typeface="Wingdings" pitchFamily="2" charset="2"/>
              <a:buChar char="q"/>
            </a:pPr>
            <a:r>
              <a:rPr lang="en-US" sz="3200" dirty="0" smtClean="0"/>
              <a:t>Signed Award Agreement with T&amp;C’s</a:t>
            </a:r>
          </a:p>
          <a:p>
            <a:pPr eaLnBrk="1" hangingPunct="1">
              <a:buFont typeface="Wingdings" pitchFamily="2" charset="2"/>
              <a:buChar char="q"/>
            </a:pPr>
            <a:endParaRPr lang="en-US" sz="3200" dirty="0" smtClean="0"/>
          </a:p>
          <a:p>
            <a:pPr eaLnBrk="1" hangingPunct="1">
              <a:buFont typeface="Wingdings" pitchFamily="2" charset="2"/>
              <a:buChar char="q"/>
            </a:pPr>
            <a:r>
              <a:rPr lang="en-US" sz="3200" dirty="0" smtClean="0"/>
              <a:t>Change Requests to CA/Amendments</a:t>
            </a:r>
          </a:p>
          <a:p>
            <a:pPr eaLnBrk="1" hangingPunct="1">
              <a:buFont typeface="Wingdings" pitchFamily="2" charset="2"/>
              <a:buChar char="q"/>
            </a:pPr>
            <a:endParaRPr lang="en-US" sz="3200" dirty="0" smtClean="0"/>
          </a:p>
          <a:p>
            <a:pPr eaLnBrk="1" hangingPunct="1">
              <a:buFont typeface="Wingdings" pitchFamily="2" charset="2"/>
              <a:buChar char="q"/>
            </a:pPr>
            <a:r>
              <a:rPr lang="en-US" sz="3200" dirty="0" smtClean="0"/>
              <a:t>Closeout Documents/Memos</a:t>
            </a:r>
          </a:p>
          <a:p>
            <a:pPr lvl="1" eaLnBrk="1" hangingPunct="1">
              <a:buFont typeface="Wingdings" pitchFamily="2" charset="2"/>
              <a:buChar char="ü"/>
            </a:pPr>
            <a:endParaRPr lang="en-US" sz="2600" dirty="0" smtClean="0"/>
          </a:p>
        </p:txBody>
      </p:sp>
      <p:sp>
        <p:nvSpPr>
          <p:cNvPr id="5" name="Slide Number Placeholder 4"/>
          <p:cNvSpPr>
            <a:spLocks noGrp="1"/>
          </p:cNvSpPr>
          <p:nvPr>
            <p:ph type="sldNum" sz="quarter" idx="12"/>
          </p:nvPr>
        </p:nvSpPr>
        <p:spPr/>
        <p:txBody>
          <a:bodyPr/>
          <a:lstStyle/>
          <a:p>
            <a:pPr>
              <a:defRPr/>
            </a:pPr>
            <a:fld id="{01135043-6149-46B6-AF6C-D93FDE7C5790}"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1"/>
            <a:ext cx="8991600" cy="838199"/>
          </a:xfrm>
        </p:spPr>
        <p:txBody>
          <a:bodyPr>
            <a:normAutofit fontScale="90000"/>
          </a:bodyPr>
          <a:lstStyle/>
          <a:p>
            <a:pPr algn="ctr" eaLnBrk="1" fontAlgn="auto" hangingPunct="1">
              <a:spcAft>
                <a:spcPts val="0"/>
              </a:spcAft>
              <a:defRPr/>
            </a:pPr>
            <a:r>
              <a:rPr lang="en-US" dirty="0" smtClean="0"/>
              <a:t>PART 3- (Progress Reports/Deliverables) Checklist</a:t>
            </a:r>
            <a:endParaRPr lang="en-US" dirty="0">
              <a:solidFill>
                <a:schemeClr val="tx1"/>
              </a:solidFill>
            </a:endParaRPr>
          </a:p>
        </p:txBody>
      </p:sp>
      <p:sp>
        <p:nvSpPr>
          <p:cNvPr id="6" name="Content Placeholder 5"/>
          <p:cNvSpPr>
            <a:spLocks noGrp="1"/>
          </p:cNvSpPr>
          <p:nvPr>
            <p:ph sz="quarter" idx="3"/>
          </p:nvPr>
        </p:nvSpPr>
        <p:spPr>
          <a:xfrm>
            <a:off x="4787900" y="1295400"/>
            <a:ext cx="4356100" cy="4114800"/>
          </a:xfrm>
        </p:spPr>
        <p:txBody>
          <a:bodyPr>
            <a:normAutofit/>
          </a:bodyPr>
          <a:lstStyle/>
          <a:p>
            <a:pPr eaLnBrk="1" fontAlgn="auto" hangingPunct="1">
              <a:spcAft>
                <a:spcPts val="0"/>
              </a:spcAft>
              <a:buFont typeface="Wingdings 2"/>
              <a:buNone/>
              <a:defRPr/>
            </a:pPr>
            <a:endParaRPr lang="en-US" sz="2000" dirty="0" smtClean="0"/>
          </a:p>
          <a:p>
            <a:pPr eaLnBrk="1" fontAlgn="auto" hangingPunct="1">
              <a:spcAft>
                <a:spcPts val="0"/>
              </a:spcAft>
              <a:buFont typeface="Wingdings 2"/>
              <a:buNone/>
              <a:defRPr/>
            </a:pPr>
            <a:endParaRPr lang="en-US" sz="2000" u="sng" dirty="0"/>
          </a:p>
        </p:txBody>
      </p:sp>
      <p:graphicFrame>
        <p:nvGraphicFramePr>
          <p:cNvPr id="9" name="Content Placeholder 8"/>
          <p:cNvGraphicFramePr>
            <a:graphicFrameLocks noGrp="1"/>
          </p:cNvGraphicFramePr>
          <p:nvPr>
            <p:ph sz="quarter" idx="2"/>
          </p:nvPr>
        </p:nvGraphicFramePr>
        <p:xfrm>
          <a:off x="457200" y="1143000"/>
          <a:ext cx="3657600" cy="5465234"/>
        </p:xfrm>
        <a:graphic>
          <a:graphicData uri="http://schemas.openxmlformats.org/drawingml/2006/table">
            <a:tbl>
              <a:tblPr firstRow="1" bandRow="1">
                <a:tableStyleId>{5C22544A-7EE6-4342-B048-85BDC9FD1C3A}</a:tableStyleId>
              </a:tblPr>
              <a:tblGrid>
                <a:gridCol w="3657600"/>
              </a:tblGrid>
              <a:tr h="1292437">
                <a:tc>
                  <a:txBody>
                    <a:bodyPr/>
                    <a:lstStyle/>
                    <a:p>
                      <a:r>
                        <a:rPr lang="en-US" sz="1800" baseline="30000" dirty="0" smtClean="0"/>
                        <a:t>1 </a:t>
                      </a:r>
                      <a:r>
                        <a:rPr lang="en-US" sz="1600" dirty="0" smtClean="0"/>
                        <a:t>Quarterly Reports –See Separate</a:t>
                      </a:r>
                      <a:r>
                        <a:rPr lang="en-US" sz="1600" baseline="0" dirty="0" smtClean="0"/>
                        <a:t>  </a:t>
                      </a:r>
                    </a:p>
                    <a:p>
                      <a:r>
                        <a:rPr lang="en-US" sz="1600" baseline="0" dirty="0" smtClean="0"/>
                        <a:t>   Folder</a:t>
                      </a:r>
                      <a:endParaRPr lang="en-US" sz="1600" dirty="0" smtClean="0"/>
                    </a:p>
                    <a:p>
                      <a:pPr>
                        <a:buFont typeface="Arial" pitchFamily="34" charset="0"/>
                        <a:buChar char="•"/>
                      </a:pPr>
                      <a:r>
                        <a:rPr lang="en-US" sz="1100" baseline="0" dirty="0" smtClean="0"/>
                        <a:t>    Cost Share (20%) Tracking</a:t>
                      </a:r>
                    </a:p>
                    <a:p>
                      <a:pPr>
                        <a:buFont typeface="Arial" pitchFamily="34" charset="0"/>
                        <a:buChar char="•"/>
                      </a:pPr>
                      <a:r>
                        <a:rPr lang="en-US" sz="1100" baseline="0" dirty="0" smtClean="0"/>
                        <a:t>     Outcomes/Outputs Tracking</a:t>
                      </a:r>
                    </a:p>
                    <a:p>
                      <a:pPr>
                        <a:buFont typeface="Arial" pitchFamily="34" charset="0"/>
                        <a:buChar char="•"/>
                      </a:pPr>
                      <a:r>
                        <a:rPr lang="en-US" sz="1100" baseline="0" dirty="0" smtClean="0"/>
                        <a:t>     Payments Request/Invoices</a:t>
                      </a:r>
                    </a:p>
                    <a:p>
                      <a:pPr>
                        <a:buFont typeface="Arial" pitchFamily="34" charset="0"/>
                        <a:buChar char="•"/>
                      </a:pPr>
                      <a:r>
                        <a:rPr lang="en-US" sz="1100" baseline="0" dirty="0" smtClean="0"/>
                        <a:t>     ACRES/PPFs</a:t>
                      </a:r>
                      <a:endParaRPr lang="en-US" sz="1100" dirty="0"/>
                    </a:p>
                  </a:txBody>
                  <a:tcPr/>
                </a:tc>
              </a:tr>
              <a:tr h="360680">
                <a:tc>
                  <a:txBody>
                    <a:bodyPr/>
                    <a:lstStyle/>
                    <a:p>
                      <a:endParaRPr lang="en-US" dirty="0"/>
                    </a:p>
                  </a:txBody>
                  <a:tcPr/>
                </a:tc>
              </a:tr>
              <a:tr h="551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2 </a:t>
                      </a:r>
                      <a:r>
                        <a:rPr lang="en-US" dirty="0" smtClean="0"/>
                        <a:t>Marketing</a:t>
                      </a:r>
                      <a:r>
                        <a:rPr lang="en-US" baseline="0" dirty="0" smtClean="0"/>
                        <a:t> Plans/LIP-See Separate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Folder</a:t>
                      </a:r>
                      <a:endParaRPr lang="en-US" dirty="0" smtClean="0"/>
                    </a:p>
                  </a:txBody>
                  <a:tcPr/>
                </a:tc>
              </a:tr>
              <a:tr h="360680">
                <a:tc>
                  <a:txBody>
                    <a:bodyPr/>
                    <a:lstStyle/>
                    <a:p>
                      <a:endParaRPr lang="en-US" dirty="0"/>
                    </a:p>
                  </a:txBody>
                  <a:tcPr/>
                </a:tc>
              </a:tr>
              <a:tr h="631190">
                <a:tc>
                  <a:txBody>
                    <a:bodyPr/>
                    <a:lstStyle/>
                    <a:p>
                      <a:r>
                        <a:rPr lang="en-US" baseline="30000" dirty="0" smtClean="0"/>
                        <a:t>2</a:t>
                      </a:r>
                      <a:r>
                        <a:rPr lang="en-US" dirty="0" smtClean="0"/>
                        <a:t>Loans/</a:t>
                      </a:r>
                      <a:r>
                        <a:rPr lang="en-US" dirty="0" err="1" smtClean="0"/>
                        <a:t>Subgrants</a:t>
                      </a:r>
                      <a:r>
                        <a:rPr lang="en-US" baseline="0" dirty="0" smtClean="0"/>
                        <a:t> Checklist &amp; Docs </a:t>
                      </a:r>
                    </a:p>
                    <a:p>
                      <a:r>
                        <a:rPr lang="en-US" baseline="0" dirty="0" smtClean="0"/>
                        <a:t>  See Separate Folder</a:t>
                      </a:r>
                      <a:endParaRPr lang="en-US" dirty="0"/>
                    </a:p>
                  </a:txBody>
                  <a:tcPr/>
                </a:tc>
              </a:tr>
              <a:tr h="360680">
                <a:tc>
                  <a:txBody>
                    <a:bodyPr/>
                    <a:lstStyle/>
                    <a:p>
                      <a:endParaRPr lang="en-US" dirty="0"/>
                    </a:p>
                  </a:txBody>
                  <a:tcPr/>
                </a:tc>
              </a:tr>
              <a:tr h="631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3</a:t>
                      </a:r>
                      <a:r>
                        <a:rPr lang="en-US" dirty="0" smtClean="0"/>
                        <a:t>Site Eligibility Determination (Site/Borrower/</a:t>
                      </a:r>
                      <a:r>
                        <a:rPr lang="en-US" dirty="0" err="1" smtClean="0"/>
                        <a:t>Subgrantee</a:t>
                      </a:r>
                      <a:r>
                        <a:rPr lang="en-US" dirty="0" smtClean="0"/>
                        <a:t>)</a:t>
                      </a:r>
                    </a:p>
                  </a:txBody>
                  <a:tcPr/>
                </a:tc>
              </a:tr>
              <a:tr h="360680">
                <a:tc>
                  <a:txBody>
                    <a:bodyPr/>
                    <a:lstStyle/>
                    <a:p>
                      <a:endParaRPr lang="en-US" dirty="0"/>
                    </a:p>
                  </a:txBody>
                  <a:tcPr/>
                </a:tc>
              </a:tr>
              <a:tr h="5710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30000" dirty="0" smtClean="0"/>
                        <a:t>3 </a:t>
                      </a:r>
                      <a:r>
                        <a:rPr lang="en-US" sz="1600" b="0" dirty="0" smtClean="0"/>
                        <a:t>Site</a:t>
                      </a:r>
                      <a:r>
                        <a:rPr lang="en-US" sz="1600" b="0" baseline="0" dirty="0" smtClean="0"/>
                        <a:t> Community Involvement/Engagement Plans</a:t>
                      </a:r>
                      <a:endParaRPr lang="en-US" sz="1600" b="0" dirty="0" smtClean="0"/>
                    </a:p>
                  </a:txBody>
                  <a:tcPr/>
                </a:tc>
              </a:tr>
              <a:tr h="210397">
                <a:tc>
                  <a:txBody>
                    <a:bodyPr/>
                    <a:lstStyle/>
                    <a:p>
                      <a:pPr marL="228600" indent="-228600">
                        <a:buAutoNum type="arabicPlain"/>
                      </a:pPr>
                      <a:endParaRPr lang="en-US" sz="1000" baseline="-25000" dirty="0"/>
                    </a:p>
                  </a:txBody>
                  <a:tcPr/>
                </a:tc>
              </a:tr>
            </a:tbl>
          </a:graphicData>
        </a:graphic>
      </p:graphicFrame>
      <p:graphicFrame>
        <p:nvGraphicFramePr>
          <p:cNvPr id="11" name="Content Placeholder 8"/>
          <p:cNvGraphicFramePr>
            <a:graphicFrameLocks/>
          </p:cNvGraphicFramePr>
          <p:nvPr/>
        </p:nvGraphicFramePr>
        <p:xfrm>
          <a:off x="4419600" y="1143000"/>
          <a:ext cx="4356100" cy="5562600"/>
        </p:xfrm>
        <a:graphic>
          <a:graphicData uri="http://schemas.openxmlformats.org/drawingml/2006/table">
            <a:tbl>
              <a:tblPr firstRow="1" bandRow="1">
                <a:tableStyleId>{5C22544A-7EE6-4342-B048-85BDC9FD1C3A}</a:tableStyleId>
              </a:tblPr>
              <a:tblGrid>
                <a:gridCol w="4356100"/>
              </a:tblGrid>
              <a:tr h="376063">
                <a:tc>
                  <a:txBody>
                    <a:bodyPr/>
                    <a:lstStyle/>
                    <a:p>
                      <a:r>
                        <a:rPr lang="en-US" baseline="30000" dirty="0" smtClean="0"/>
                        <a:t>3</a:t>
                      </a:r>
                      <a:r>
                        <a:rPr lang="en-US" dirty="0" smtClean="0"/>
                        <a:t> ABCA Docs-See Separate Folder</a:t>
                      </a:r>
                      <a:endParaRPr lang="en-US" dirty="0"/>
                    </a:p>
                  </a:txBody>
                  <a:tcPr/>
                </a:tc>
              </a:tr>
              <a:tr h="376063">
                <a:tc>
                  <a:txBody>
                    <a:bodyPr/>
                    <a:lstStyle/>
                    <a:p>
                      <a:endParaRPr lang="en-US" dirty="0"/>
                    </a:p>
                  </a:txBody>
                  <a:tcPr/>
                </a:tc>
              </a:tr>
              <a:tr h="658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2</a:t>
                      </a:r>
                      <a:r>
                        <a:rPr lang="en-US" dirty="0" smtClean="0"/>
                        <a:t>RFQ’s/RFP’s or other contract Selection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Documents</a:t>
                      </a:r>
                      <a:endParaRPr lang="en-US" dirty="0"/>
                    </a:p>
                  </a:txBody>
                  <a:tcPr/>
                </a:tc>
              </a:tr>
              <a:tr h="376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6581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3</a:t>
                      </a:r>
                      <a:r>
                        <a:rPr lang="en-US" dirty="0" smtClean="0"/>
                        <a:t>Site Specific</a:t>
                      </a:r>
                      <a:r>
                        <a:rPr lang="en-US" baseline="0" dirty="0" smtClean="0"/>
                        <a:t> QAPP-Confirmation Sampling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See Separate Folder</a:t>
                      </a:r>
                    </a:p>
                  </a:txBody>
                  <a:tcPr/>
                </a:tc>
              </a:tr>
              <a:tr h="376063">
                <a:tc>
                  <a:txBody>
                    <a:bodyPr/>
                    <a:lstStyle/>
                    <a:p>
                      <a:endParaRPr lang="en-US" dirty="0"/>
                    </a:p>
                  </a:txBody>
                  <a:tcPr/>
                </a:tc>
              </a:tr>
              <a:tr h="47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3</a:t>
                      </a:r>
                      <a:r>
                        <a:rPr lang="en-US" dirty="0" smtClean="0"/>
                        <a:t>Site</a:t>
                      </a:r>
                      <a:r>
                        <a:rPr lang="en-US" baseline="0" dirty="0" smtClean="0"/>
                        <a:t> </a:t>
                      </a:r>
                      <a:r>
                        <a:rPr lang="en-US" baseline="0" dirty="0" err="1" smtClean="0"/>
                        <a:t>Clup</a:t>
                      </a:r>
                      <a:r>
                        <a:rPr lang="en-US" baseline="0" dirty="0" smtClean="0"/>
                        <a:t> </a:t>
                      </a:r>
                      <a:r>
                        <a:rPr lang="en-US" baseline="0" dirty="0" err="1" smtClean="0"/>
                        <a:t>Workplans</a:t>
                      </a:r>
                      <a:r>
                        <a:rPr lang="en-US" baseline="0" dirty="0" smtClean="0"/>
                        <a:t> &amp; Schedules</a:t>
                      </a:r>
                      <a:endParaRPr lang="en-US" dirty="0" smtClean="0"/>
                    </a:p>
                  </a:txBody>
                  <a:tcPr/>
                </a:tc>
              </a:tr>
              <a:tr h="376063">
                <a:tc>
                  <a:txBody>
                    <a:bodyPr/>
                    <a:lstStyle/>
                    <a:p>
                      <a:endParaRPr lang="en-US" dirty="0"/>
                    </a:p>
                  </a:txBody>
                  <a:tcPr/>
                </a:tc>
              </a:tr>
              <a:tr h="4074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2</a:t>
                      </a:r>
                      <a:r>
                        <a:rPr lang="en-US" dirty="0" smtClean="0"/>
                        <a:t>ESA/NHAP Documentation (If needed)</a:t>
                      </a:r>
                      <a:endParaRPr lang="en-US" dirty="0"/>
                    </a:p>
                  </a:txBody>
                  <a:tcPr/>
                </a:tc>
              </a:tr>
              <a:tr h="376063">
                <a:tc>
                  <a:txBody>
                    <a:bodyPr/>
                    <a:lstStyle/>
                    <a:p>
                      <a:endParaRPr lang="en-US" dirty="0"/>
                    </a:p>
                  </a:txBody>
                  <a:tcPr/>
                </a:tc>
              </a:tr>
              <a:tr h="720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30000" dirty="0" smtClean="0"/>
                        <a:t>3</a:t>
                      </a:r>
                      <a:r>
                        <a:rPr lang="en-US" sz="1600" dirty="0" smtClean="0"/>
                        <a:t>Decision</a:t>
                      </a:r>
                      <a:r>
                        <a:rPr lang="en-US" sz="1600" baseline="0" dirty="0" smtClean="0"/>
                        <a:t> Documents/</a:t>
                      </a:r>
                      <a:r>
                        <a:rPr lang="en-US" sz="1600" dirty="0" err="1" smtClean="0"/>
                        <a:t>Clup</a:t>
                      </a:r>
                      <a:r>
                        <a:rPr lang="en-US" sz="1600" baseline="0" dirty="0" smtClean="0"/>
                        <a:t> Completion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  Letters or Memos</a:t>
                      </a:r>
                      <a:endParaRPr lang="en-US" sz="1600" dirty="0"/>
                    </a:p>
                  </a:txBody>
                  <a:tcPr/>
                </a:tc>
              </a:tr>
              <a:tr h="391732">
                <a:tc>
                  <a:txBody>
                    <a:bodyPr/>
                    <a:lstStyle/>
                    <a:p>
                      <a:endParaRPr lang="en-US" dirty="0"/>
                    </a:p>
                  </a:txBody>
                  <a:tcPr/>
                </a:tc>
              </a:tr>
            </a:tbl>
          </a:graphicData>
        </a:graphic>
      </p:graphicFrame>
      <p:sp>
        <p:nvSpPr>
          <p:cNvPr id="12" name="TextBox 11"/>
          <p:cNvSpPr txBox="1"/>
          <p:nvPr/>
        </p:nvSpPr>
        <p:spPr>
          <a:xfrm>
            <a:off x="3429000" y="6019800"/>
            <a:ext cx="2438400" cy="738664"/>
          </a:xfrm>
          <a:prstGeom prst="rect">
            <a:avLst/>
          </a:prstGeom>
          <a:noFill/>
        </p:spPr>
        <p:txBody>
          <a:bodyPr wrap="square" rtlCol="0">
            <a:spAutoFit/>
          </a:bodyPr>
          <a:lstStyle/>
          <a:p>
            <a:r>
              <a:rPr lang="en-US" sz="1200" dirty="0" smtClean="0"/>
              <a:t>LEGEND:</a:t>
            </a:r>
          </a:p>
          <a:p>
            <a:r>
              <a:rPr lang="en-US" sz="1000" baseline="30000" dirty="0" smtClean="0"/>
              <a:t>1/</a:t>
            </a:r>
            <a:r>
              <a:rPr lang="en-US" sz="1000" dirty="0" smtClean="0"/>
              <a:t>  Measuring Success/Tracking Documents</a:t>
            </a:r>
          </a:p>
          <a:p>
            <a:r>
              <a:rPr lang="en-US" sz="1000" baseline="30000" dirty="0" smtClean="0"/>
              <a:t>2/</a:t>
            </a:r>
            <a:r>
              <a:rPr lang="en-US" sz="1000" dirty="0" smtClean="0"/>
              <a:t>  Program Related Documents</a:t>
            </a:r>
          </a:p>
          <a:p>
            <a:r>
              <a:rPr lang="en-US" sz="1000" baseline="30000" dirty="0" smtClean="0"/>
              <a:t>3/</a:t>
            </a:r>
            <a:r>
              <a:rPr lang="en-US" sz="1000" dirty="0" smtClean="0"/>
              <a:t>  Cleanup Planning Documents</a:t>
            </a:r>
            <a:endParaRPr lang="en-US" sz="1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pptD581.tmp</Template>
  <TotalTime>7841</TotalTime>
  <Words>2621</Words>
  <Application>Microsoft Office PowerPoint</Application>
  <PresentationFormat>On-screen Show (4:3)</PresentationFormat>
  <Paragraphs>586</Paragraphs>
  <Slides>44</Slides>
  <Notes>31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Trek</vt:lpstr>
      <vt:lpstr>EPA Rlf webinar</vt:lpstr>
      <vt:lpstr>Purpose of Presentation</vt:lpstr>
      <vt:lpstr>Rlf grants Management</vt:lpstr>
      <vt:lpstr>Get Organized</vt:lpstr>
      <vt:lpstr>                  Region 4 RLF PO’s</vt:lpstr>
      <vt:lpstr>Six Part Folder</vt:lpstr>
      <vt:lpstr>PART 1- (Pre-Award) Checklist</vt:lpstr>
      <vt:lpstr>PART 2- (Post-Award) Checklist</vt:lpstr>
      <vt:lpstr>PART 3- (Progress Reports/Deliverables) Checklist</vt:lpstr>
      <vt:lpstr>PART 4- (Post award monitoring Doc’s) Checklist</vt:lpstr>
      <vt:lpstr>PART 5- (Correspondences) Checklist</vt:lpstr>
      <vt:lpstr>PART 6- (Brownfields Proposal info) Checklist</vt:lpstr>
      <vt:lpstr>RLF Grants Management </vt:lpstr>
      <vt:lpstr>RLF Grants Management</vt:lpstr>
      <vt:lpstr>RLF Loan Program Checklist (TCRPC)</vt:lpstr>
      <vt:lpstr>RLF Checklist</vt:lpstr>
      <vt:lpstr>Proposal File</vt:lpstr>
      <vt:lpstr>Award File</vt:lpstr>
      <vt:lpstr>Program File</vt:lpstr>
      <vt:lpstr>Administrative Record/Project File</vt:lpstr>
      <vt:lpstr>Audit File</vt:lpstr>
      <vt:lpstr>Slide 22</vt:lpstr>
      <vt:lpstr>Program Considerations </vt:lpstr>
      <vt:lpstr>Program Considerations </vt:lpstr>
      <vt:lpstr>Program Considerations </vt:lpstr>
      <vt:lpstr>Contact Information </vt:lpstr>
      <vt:lpstr>RLF Grants Management</vt:lpstr>
      <vt:lpstr>Site Specific RLF File</vt:lpstr>
      <vt:lpstr> Checklist</vt:lpstr>
      <vt:lpstr>Administrative Record Contents</vt:lpstr>
      <vt:lpstr>Sample Forms- 30 Day Public Review</vt:lpstr>
      <vt:lpstr>Sample Forms-  Community Involvement Plan- CIP</vt:lpstr>
      <vt:lpstr>ESA Consultation Sample Letter</vt:lpstr>
      <vt:lpstr>SHPO Consultation Letter Sample</vt:lpstr>
      <vt:lpstr>SHPO Consultation Letter Sample (2)</vt:lpstr>
      <vt:lpstr>Sample Commitment Letter</vt:lpstr>
      <vt:lpstr>Match Report Sample</vt:lpstr>
      <vt:lpstr>Finding Match</vt:lpstr>
      <vt:lpstr>File Folders- Just a Suggestion!</vt:lpstr>
      <vt:lpstr>File Folders- Just a Suggestion!</vt:lpstr>
      <vt:lpstr>File Contents</vt:lpstr>
      <vt:lpstr>Records Retention</vt:lpstr>
      <vt:lpstr>Miscellaneous “Stuff”</vt:lpstr>
      <vt:lpstr>Slide 44</vt:lpstr>
    </vt:vector>
  </TitlesOfParts>
  <Company>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Energy Supply:   Sustaining Our Economic and Environmental Future</dc:title>
  <dc:creator>Carol May</dc:creator>
  <cp:lastModifiedBy>Megan Quinn</cp:lastModifiedBy>
  <cp:revision>499</cp:revision>
  <cp:lastPrinted>2001-03-02T17:17:53Z</cp:lastPrinted>
  <dcterms:created xsi:type="dcterms:W3CDTF">2001-02-24T14:00:01Z</dcterms:created>
  <dcterms:modified xsi:type="dcterms:W3CDTF">2013-11-04T18:09:09Z</dcterms:modified>
</cp:coreProperties>
</file>