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3" r:id="rId1"/>
  </p:sldMasterIdLst>
  <p:notesMasterIdLst>
    <p:notesMasterId r:id="rId36"/>
  </p:notesMasterIdLst>
  <p:handoutMasterIdLst>
    <p:handoutMasterId r:id="rId37"/>
  </p:handoutMasterIdLst>
  <p:sldIdLst>
    <p:sldId id="400" r:id="rId2"/>
    <p:sldId id="352" r:id="rId3"/>
    <p:sldId id="438" r:id="rId4"/>
    <p:sldId id="434" r:id="rId5"/>
    <p:sldId id="439" r:id="rId6"/>
    <p:sldId id="435" r:id="rId7"/>
    <p:sldId id="440" r:id="rId8"/>
    <p:sldId id="467" r:id="rId9"/>
    <p:sldId id="442" r:id="rId10"/>
    <p:sldId id="441" r:id="rId11"/>
    <p:sldId id="444" r:id="rId12"/>
    <p:sldId id="443" r:id="rId13"/>
    <p:sldId id="445" r:id="rId14"/>
    <p:sldId id="446" r:id="rId15"/>
    <p:sldId id="447" r:id="rId16"/>
    <p:sldId id="448" r:id="rId17"/>
    <p:sldId id="449" r:id="rId18"/>
    <p:sldId id="450" r:id="rId19"/>
    <p:sldId id="451" r:id="rId20"/>
    <p:sldId id="452" r:id="rId21"/>
    <p:sldId id="453" r:id="rId22"/>
    <p:sldId id="454" r:id="rId23"/>
    <p:sldId id="455" r:id="rId24"/>
    <p:sldId id="456" r:id="rId25"/>
    <p:sldId id="457" r:id="rId26"/>
    <p:sldId id="458" r:id="rId27"/>
    <p:sldId id="459" r:id="rId28"/>
    <p:sldId id="460" r:id="rId29"/>
    <p:sldId id="461" r:id="rId30"/>
    <p:sldId id="462" r:id="rId31"/>
    <p:sldId id="463" r:id="rId32"/>
    <p:sldId id="464" r:id="rId33"/>
    <p:sldId id="465" r:id="rId34"/>
    <p:sldId id="466" r:id="rId35"/>
  </p:sldIdLst>
  <p:sldSz cx="9144000" cy="6858000" type="screen4x3"/>
  <p:notesSz cx="7010400" cy="9296400"/>
  <p:defaultTextStyle>
    <a:defPPr>
      <a:defRPr lang="en-US"/>
    </a:defPPr>
    <a:lvl1pPr algn="l" rtl="0" fontAlgn="base">
      <a:spcBef>
        <a:spcPct val="0"/>
      </a:spcBef>
      <a:spcAft>
        <a:spcPct val="0"/>
      </a:spcAft>
      <a:defRPr sz="1600" b="1" i="1" kern="1200">
        <a:solidFill>
          <a:schemeClr val="tx1"/>
        </a:solidFill>
        <a:latin typeface="Arial Narrow" charset="0"/>
        <a:ea typeface="ＭＳ Ｐゴシック" charset="-128"/>
        <a:cs typeface="+mn-cs"/>
      </a:defRPr>
    </a:lvl1pPr>
    <a:lvl2pPr marL="457200" algn="l" rtl="0" fontAlgn="base">
      <a:spcBef>
        <a:spcPct val="0"/>
      </a:spcBef>
      <a:spcAft>
        <a:spcPct val="0"/>
      </a:spcAft>
      <a:defRPr sz="1600" b="1" i="1" kern="1200">
        <a:solidFill>
          <a:schemeClr val="tx1"/>
        </a:solidFill>
        <a:latin typeface="Arial Narrow" charset="0"/>
        <a:ea typeface="ＭＳ Ｐゴシック" charset="-128"/>
        <a:cs typeface="+mn-cs"/>
      </a:defRPr>
    </a:lvl2pPr>
    <a:lvl3pPr marL="914400" algn="l" rtl="0" fontAlgn="base">
      <a:spcBef>
        <a:spcPct val="0"/>
      </a:spcBef>
      <a:spcAft>
        <a:spcPct val="0"/>
      </a:spcAft>
      <a:defRPr sz="1600" b="1" i="1" kern="1200">
        <a:solidFill>
          <a:schemeClr val="tx1"/>
        </a:solidFill>
        <a:latin typeface="Arial Narrow" charset="0"/>
        <a:ea typeface="ＭＳ Ｐゴシック" charset="-128"/>
        <a:cs typeface="+mn-cs"/>
      </a:defRPr>
    </a:lvl3pPr>
    <a:lvl4pPr marL="1371600" algn="l" rtl="0" fontAlgn="base">
      <a:spcBef>
        <a:spcPct val="0"/>
      </a:spcBef>
      <a:spcAft>
        <a:spcPct val="0"/>
      </a:spcAft>
      <a:defRPr sz="1600" b="1" i="1" kern="1200">
        <a:solidFill>
          <a:schemeClr val="tx1"/>
        </a:solidFill>
        <a:latin typeface="Arial Narrow" charset="0"/>
        <a:ea typeface="ＭＳ Ｐゴシック" charset="-128"/>
        <a:cs typeface="+mn-cs"/>
      </a:defRPr>
    </a:lvl4pPr>
    <a:lvl5pPr marL="1828800" algn="l" rtl="0" fontAlgn="base">
      <a:spcBef>
        <a:spcPct val="0"/>
      </a:spcBef>
      <a:spcAft>
        <a:spcPct val="0"/>
      </a:spcAft>
      <a:defRPr sz="1600" b="1" i="1" kern="1200">
        <a:solidFill>
          <a:schemeClr val="tx1"/>
        </a:solidFill>
        <a:latin typeface="Arial Narrow" charset="0"/>
        <a:ea typeface="ＭＳ Ｐゴシック" charset="-128"/>
        <a:cs typeface="+mn-cs"/>
      </a:defRPr>
    </a:lvl5pPr>
    <a:lvl6pPr marL="2286000" algn="l" defTabSz="914400" rtl="0" eaLnBrk="1" latinLnBrk="0" hangingPunct="1">
      <a:defRPr sz="1600" b="1" i="1" kern="1200">
        <a:solidFill>
          <a:schemeClr val="tx1"/>
        </a:solidFill>
        <a:latin typeface="Arial Narrow" charset="0"/>
        <a:ea typeface="ＭＳ Ｐゴシック" charset="-128"/>
        <a:cs typeface="+mn-cs"/>
      </a:defRPr>
    </a:lvl6pPr>
    <a:lvl7pPr marL="2743200" algn="l" defTabSz="914400" rtl="0" eaLnBrk="1" latinLnBrk="0" hangingPunct="1">
      <a:defRPr sz="1600" b="1" i="1" kern="1200">
        <a:solidFill>
          <a:schemeClr val="tx1"/>
        </a:solidFill>
        <a:latin typeface="Arial Narrow" charset="0"/>
        <a:ea typeface="ＭＳ Ｐゴシック" charset="-128"/>
        <a:cs typeface="+mn-cs"/>
      </a:defRPr>
    </a:lvl7pPr>
    <a:lvl8pPr marL="3200400" algn="l" defTabSz="914400" rtl="0" eaLnBrk="1" latinLnBrk="0" hangingPunct="1">
      <a:defRPr sz="1600" b="1" i="1" kern="1200">
        <a:solidFill>
          <a:schemeClr val="tx1"/>
        </a:solidFill>
        <a:latin typeface="Arial Narrow" charset="0"/>
        <a:ea typeface="ＭＳ Ｐゴシック" charset="-128"/>
        <a:cs typeface="+mn-cs"/>
      </a:defRPr>
    </a:lvl8pPr>
    <a:lvl9pPr marL="3657600" algn="l" defTabSz="914400" rtl="0" eaLnBrk="1" latinLnBrk="0" hangingPunct="1">
      <a:defRPr sz="1600" b="1" i="1" kern="1200">
        <a:solidFill>
          <a:schemeClr val="tx1"/>
        </a:solidFill>
        <a:latin typeface="Arial Narrow"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FFFF99"/>
    <a:srgbClr val="ECD9FF"/>
    <a:srgbClr val="FFBA8B"/>
    <a:srgbClr val="FF0000"/>
    <a:srgbClr val="000000"/>
    <a:srgbClr val="FF9900"/>
    <a:srgbClr val="0000CC"/>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9758" autoAdjust="0"/>
  </p:normalViewPr>
  <p:slideViewPr>
    <p:cSldViewPr>
      <p:cViewPr>
        <p:scale>
          <a:sx n="100" d="100"/>
          <a:sy n="100" d="100"/>
        </p:scale>
        <p:origin x="-288" y="-30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2634"/>
    </p:cViewPr>
  </p:sorterViewPr>
  <p:notesViewPr>
    <p:cSldViewPr>
      <p:cViewPr varScale="1">
        <p:scale>
          <a:sx n="36" d="100"/>
          <a:sy n="36" d="100"/>
        </p:scale>
        <p:origin x="-1560" y="-84"/>
      </p:cViewPr>
      <p:guideLst>
        <p:guide orient="horz" pos="2928"/>
        <p:guide pos="2208"/>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2146"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a:spcBef>
                <a:spcPct val="0"/>
              </a:spcBef>
              <a:buClrTx/>
              <a:buSzTx/>
              <a:defRPr sz="1200" b="0" i="0">
                <a:latin typeface="Arial" charset="0"/>
                <a:ea typeface="+mn-ea"/>
              </a:defRPr>
            </a:lvl1pPr>
          </a:lstStyle>
          <a:p>
            <a:pPr>
              <a:defRPr/>
            </a:pPr>
            <a:endParaRPr lang="en-US"/>
          </a:p>
        </p:txBody>
      </p:sp>
      <p:sp>
        <p:nvSpPr>
          <p:cNvPr id="262147" name="Rectangle 3"/>
          <p:cNvSpPr>
            <a:spLocks noGrp="1" noChangeArrowheads="1"/>
          </p:cNvSpPr>
          <p:nvPr>
            <p:ph type="dt" sz="quarter" idx="1"/>
          </p:nvPr>
        </p:nvSpPr>
        <p:spPr bwMode="auto">
          <a:xfrm>
            <a:off x="3970938"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a:spcBef>
                <a:spcPct val="0"/>
              </a:spcBef>
              <a:buClrTx/>
              <a:buSzTx/>
              <a:defRPr sz="1200" b="0" i="0">
                <a:latin typeface="Arial" charset="0"/>
                <a:ea typeface="+mn-ea"/>
              </a:defRPr>
            </a:lvl1pPr>
          </a:lstStyle>
          <a:p>
            <a:pPr>
              <a:defRPr/>
            </a:pPr>
            <a:endParaRPr lang="en-US"/>
          </a:p>
        </p:txBody>
      </p:sp>
      <p:sp>
        <p:nvSpPr>
          <p:cNvPr id="262148" name="Rectangle 4"/>
          <p:cNvSpPr>
            <a:spLocks noGrp="1" noChangeArrowheads="1"/>
          </p:cNvSpPr>
          <p:nvPr>
            <p:ph type="ftr" sz="quarter" idx="2"/>
          </p:nvPr>
        </p:nvSpPr>
        <p:spPr bwMode="auto">
          <a:xfrm>
            <a:off x="0" y="8829967"/>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a:spcBef>
                <a:spcPct val="0"/>
              </a:spcBef>
              <a:buClrTx/>
              <a:buSzTx/>
              <a:defRPr sz="1200" b="0" i="0">
                <a:latin typeface="Arial" charset="0"/>
                <a:ea typeface="+mn-ea"/>
              </a:defRPr>
            </a:lvl1pPr>
          </a:lstStyle>
          <a:p>
            <a:pPr>
              <a:defRPr/>
            </a:pPr>
            <a:endParaRPr lang="en-US"/>
          </a:p>
        </p:txBody>
      </p:sp>
      <p:sp>
        <p:nvSpPr>
          <p:cNvPr id="262149" name="Rectangle 5"/>
          <p:cNvSpPr>
            <a:spLocks noGrp="1" noChangeArrowheads="1"/>
          </p:cNvSpPr>
          <p:nvPr>
            <p:ph type="sldNum" sz="quarter" idx="3"/>
          </p:nvPr>
        </p:nvSpPr>
        <p:spPr bwMode="auto">
          <a:xfrm>
            <a:off x="3970938" y="8829967"/>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a:defRPr sz="1200" b="0" i="0">
                <a:latin typeface="Arial" charset="0"/>
              </a:defRPr>
            </a:lvl1pPr>
          </a:lstStyle>
          <a:p>
            <a:fld id="{5A59862D-3F10-4105-A335-A2B3AA7CE4C3}"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a:spcBef>
                <a:spcPct val="0"/>
              </a:spcBef>
              <a:buClrTx/>
              <a:buSzTx/>
              <a:defRPr sz="1200" b="0" i="0">
                <a:latin typeface="Arial" charset="0"/>
                <a:ea typeface="+mn-ea"/>
              </a:defRPr>
            </a:lvl1pPr>
          </a:lstStyle>
          <a:p>
            <a:pPr>
              <a:defRPr/>
            </a:pPr>
            <a:endParaRPr lang="en-US"/>
          </a:p>
        </p:txBody>
      </p:sp>
      <p:sp>
        <p:nvSpPr>
          <p:cNvPr id="6147" name="Rectangle 3"/>
          <p:cNvSpPr>
            <a:spLocks noGrp="1" noChangeArrowheads="1"/>
          </p:cNvSpPr>
          <p:nvPr>
            <p:ph type="dt" idx="1"/>
          </p:nvPr>
        </p:nvSpPr>
        <p:spPr bwMode="auto">
          <a:xfrm>
            <a:off x="3970938"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a:spcBef>
                <a:spcPct val="0"/>
              </a:spcBef>
              <a:buClrTx/>
              <a:buSzTx/>
              <a:defRPr sz="1200" b="0" i="0">
                <a:latin typeface="Arial" charset="0"/>
                <a:ea typeface="+mn-ea"/>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701040" y="4415790"/>
            <a:ext cx="5608320" cy="418338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150" name="Rectangle 6"/>
          <p:cNvSpPr>
            <a:spLocks noGrp="1" noChangeArrowheads="1"/>
          </p:cNvSpPr>
          <p:nvPr>
            <p:ph type="ftr" sz="quarter" idx="4"/>
          </p:nvPr>
        </p:nvSpPr>
        <p:spPr bwMode="auto">
          <a:xfrm>
            <a:off x="0" y="8829967"/>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a:spcBef>
                <a:spcPct val="0"/>
              </a:spcBef>
              <a:buClrTx/>
              <a:buSzTx/>
              <a:defRPr sz="1200" b="0" i="0">
                <a:latin typeface="Arial" charset="0"/>
                <a:ea typeface="+mn-ea"/>
              </a:defRPr>
            </a:lvl1pPr>
          </a:lstStyle>
          <a:p>
            <a:pPr>
              <a:defRPr/>
            </a:pPr>
            <a:endParaRPr lang="en-US"/>
          </a:p>
        </p:txBody>
      </p:sp>
      <p:sp>
        <p:nvSpPr>
          <p:cNvPr id="6151" name="Rectangle 7"/>
          <p:cNvSpPr>
            <a:spLocks noGrp="1" noChangeArrowheads="1"/>
          </p:cNvSpPr>
          <p:nvPr>
            <p:ph type="sldNum" sz="quarter" idx="5"/>
          </p:nvPr>
        </p:nvSpPr>
        <p:spPr bwMode="auto">
          <a:xfrm>
            <a:off x="3970938" y="8829967"/>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a:defRPr sz="1200" b="0" i="0">
                <a:latin typeface="Arial" charset="0"/>
              </a:defRPr>
            </a:lvl1pPr>
          </a:lstStyle>
          <a:p>
            <a:fld id="{CB223DC8-DCF2-4380-A07C-51526E1D1C3D}"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a:bodyPr>
          <a:lstStyle/>
          <a:p>
            <a:pPr marL="0" lvl="1" defTabSz="913980" eaLnBrk="1" hangingPunct="1">
              <a:lnSpc>
                <a:spcPct val="80000"/>
              </a:lnSpc>
              <a:spcBef>
                <a:spcPct val="0"/>
              </a:spcBef>
            </a:pPr>
            <a:endParaRPr lang="en-US" sz="1000" dirty="0" smtClean="0"/>
          </a:p>
          <a:p>
            <a:pPr marL="469122" indent="-469122" defTabSz="913980" eaLnBrk="1" hangingPunct="1">
              <a:lnSpc>
                <a:spcPct val="70000"/>
              </a:lnSpc>
              <a:spcBef>
                <a:spcPct val="20000"/>
              </a:spcBef>
              <a:buClr>
                <a:schemeClr val="accent2"/>
              </a:buClr>
              <a:buSzPct val="110000"/>
            </a:pPr>
            <a:r>
              <a:rPr lang="en-US" sz="1000" dirty="0" smtClean="0">
                <a:latin typeface="Calibri" charset="0"/>
              </a:rPr>
              <a:t>EPA’s Brownfields program typically gives funds for site assessments, cleanups and brownfields job training.  However, in 2010 EPA Brownfields Program awarded grants to communities to help them develop area-wide plans that will assist with their brownfields cleanup and reuse efforts.   </a:t>
            </a:r>
          </a:p>
          <a:p>
            <a:pPr marL="469122" indent="-469122" defTabSz="913980" eaLnBrk="1" hangingPunct="1">
              <a:lnSpc>
                <a:spcPct val="70000"/>
              </a:lnSpc>
              <a:spcBef>
                <a:spcPct val="20000"/>
              </a:spcBef>
              <a:buClr>
                <a:schemeClr val="accent2"/>
              </a:buClr>
              <a:buSzPct val="110000"/>
            </a:pPr>
            <a:endParaRPr lang="en-US" sz="1000" dirty="0" smtClean="0">
              <a:latin typeface="Calibri" charset="0"/>
            </a:endParaRPr>
          </a:p>
          <a:p>
            <a:pPr marL="469122" indent="-469122" defTabSz="913980" eaLnBrk="1" hangingPunct="1">
              <a:lnSpc>
                <a:spcPct val="70000"/>
              </a:lnSpc>
              <a:spcBef>
                <a:spcPct val="20000"/>
              </a:spcBef>
              <a:buClr>
                <a:schemeClr val="accent2"/>
              </a:buClr>
              <a:buSzPct val="110000"/>
            </a:pPr>
            <a:r>
              <a:rPr lang="en-US" sz="1000" dirty="0" smtClean="0">
                <a:latin typeface="Calibri" charset="0"/>
              </a:rPr>
              <a:t>The funding that EPA is providing to these communities enables them develop area-wide plans and specific implementation strategies that integrate the cleanup and reuse of brownfields sites in larger, coordinated efforts to revitalize their neighborhoods, or other brownfields-affected area (</a:t>
            </a:r>
            <a:r>
              <a:rPr lang="en-US" sz="2000" dirty="0" smtClean="0">
                <a:latin typeface="Calibri" charset="0"/>
              </a:rPr>
              <a:t>such as a downtown district, local commercial corridor, etc)</a:t>
            </a:r>
          </a:p>
          <a:p>
            <a:pPr marL="469122" indent="-469122" defTabSz="913980" eaLnBrk="1" hangingPunct="1">
              <a:lnSpc>
                <a:spcPct val="70000"/>
              </a:lnSpc>
              <a:spcBef>
                <a:spcPct val="20000"/>
              </a:spcBef>
              <a:buClr>
                <a:schemeClr val="accent2"/>
              </a:buClr>
              <a:buSzPct val="110000"/>
            </a:pPr>
            <a:endParaRPr lang="en-US" sz="2000" dirty="0" smtClean="0">
              <a:latin typeface="Calibri" charset="0"/>
            </a:endParaRPr>
          </a:p>
          <a:p>
            <a:pPr marL="469122" indent="-469122" defTabSz="913980" eaLnBrk="1" hangingPunct="1">
              <a:lnSpc>
                <a:spcPct val="70000"/>
              </a:lnSpc>
              <a:spcBef>
                <a:spcPct val="20000"/>
              </a:spcBef>
              <a:buClr>
                <a:schemeClr val="accent2"/>
              </a:buClr>
              <a:buSzPct val="110000"/>
            </a:pPr>
            <a:r>
              <a:rPr lang="en-US" sz="1000" dirty="0" smtClean="0">
                <a:latin typeface="Calibri" charset="0"/>
              </a:rPr>
              <a:t>These communities have been using EPA resources successfully to</a:t>
            </a:r>
          </a:p>
          <a:p>
            <a:pPr marL="469122" indent="-469122" defTabSz="913980" eaLnBrk="1" hangingPunct="1">
              <a:lnSpc>
                <a:spcPct val="70000"/>
              </a:lnSpc>
              <a:spcBef>
                <a:spcPct val="20000"/>
              </a:spcBef>
              <a:buClr>
                <a:schemeClr val="accent2"/>
              </a:buClr>
              <a:buSzPct val="110000"/>
              <a:buFontTx/>
              <a:buChar char="•"/>
            </a:pPr>
            <a:r>
              <a:rPr lang="en-US" sz="1000" dirty="0" smtClean="0">
                <a:latin typeface="Calibri" charset="0"/>
              </a:rPr>
              <a:t>facilitate community involvement;</a:t>
            </a:r>
          </a:p>
          <a:p>
            <a:pPr marL="469122" indent="-469122" defTabSz="913980" eaLnBrk="1" hangingPunct="1">
              <a:lnSpc>
                <a:spcPct val="70000"/>
              </a:lnSpc>
              <a:spcBef>
                <a:spcPct val="20000"/>
              </a:spcBef>
              <a:buClr>
                <a:schemeClr val="accent2"/>
              </a:buClr>
              <a:buSzPct val="110000"/>
              <a:buFontTx/>
              <a:buChar char="•"/>
            </a:pPr>
            <a:r>
              <a:rPr lang="en-US" sz="1000" dirty="0" smtClean="0">
                <a:latin typeface="Calibri" charset="0"/>
              </a:rPr>
              <a:t>conduct research into the existing conditions of the targeted brownfields area (such as brownfields market analysis, infrastructure studies, known environmental conditions of the area and properties, coordination with other community plans, local health issues and environmental justice concerns, etc),</a:t>
            </a:r>
          </a:p>
          <a:p>
            <a:pPr marL="469122" indent="-469122" defTabSz="913980" eaLnBrk="1" hangingPunct="1">
              <a:lnSpc>
                <a:spcPct val="70000"/>
              </a:lnSpc>
              <a:spcBef>
                <a:spcPct val="20000"/>
              </a:spcBef>
              <a:buClr>
                <a:schemeClr val="accent2"/>
              </a:buClr>
              <a:buSzPct val="110000"/>
              <a:buFontTx/>
              <a:buChar char="•"/>
            </a:pPr>
            <a:r>
              <a:rPr lang="en-US" sz="1000" dirty="0" smtClean="0">
                <a:latin typeface="Calibri" charset="0"/>
              </a:rPr>
              <a:t>use the information provided by the community and through existing conditions research to identify brownfield site cleanup and reuse priorities, other local improvements needed to support the brownfield reuse, and </a:t>
            </a:r>
            <a:endParaRPr lang="en-US" sz="900" dirty="0" smtClean="0">
              <a:latin typeface="Calibri" charset="0"/>
            </a:endParaRPr>
          </a:p>
          <a:p>
            <a:pPr marL="469122" indent="-469122" defTabSz="913980" eaLnBrk="1" hangingPunct="1">
              <a:lnSpc>
                <a:spcPct val="70000"/>
              </a:lnSpc>
              <a:spcBef>
                <a:spcPct val="20000"/>
              </a:spcBef>
              <a:buClr>
                <a:schemeClr val="accent2"/>
              </a:buClr>
              <a:buSzPct val="110000"/>
              <a:buFontTx/>
              <a:buChar char="•"/>
            </a:pPr>
            <a:r>
              <a:rPr lang="en-US" sz="900" dirty="0" smtClean="0">
                <a:latin typeface="Calibri" charset="0"/>
              </a:rPr>
              <a:t>develop </a:t>
            </a:r>
            <a:r>
              <a:rPr lang="en-US" sz="1000" dirty="0" smtClean="0">
                <a:latin typeface="Calibri" charset="0"/>
              </a:rPr>
              <a:t>a detailed brownfields area-wide plan implementation strategy, which is economically feasible and environmentally responsible, and contains near-term and long-term actions and implementation strategies that will move the momentum from the planning process into on-the-ground results. </a:t>
            </a:r>
            <a:endParaRPr lang="en-US" sz="900" dirty="0" smtClean="0">
              <a:latin typeface="Calibri" charset="0"/>
            </a:endParaRPr>
          </a:p>
          <a:p>
            <a:pPr marL="469122" indent="-469122" defTabSz="913980">
              <a:lnSpc>
                <a:spcPct val="80000"/>
              </a:lnSpc>
            </a:pPr>
            <a:endParaRPr lang="en-US" sz="1000" dirty="0" smtClean="0">
              <a:latin typeface="Calibri" charset="0"/>
            </a:endParaRPr>
          </a:p>
          <a:p>
            <a:pPr marL="469122" indent="-469122" defTabSz="913980">
              <a:lnSpc>
                <a:spcPct val="80000"/>
              </a:lnSpc>
            </a:pPr>
            <a:r>
              <a:rPr lang="en-US" sz="1000" dirty="0" smtClean="0">
                <a:latin typeface="Calibri" charset="0"/>
              </a:rPr>
              <a:t>The resulting area-wide plan from the BF AWP recipients will facilitate the assessment, cleanup and reuse of brownfields properties in conjunction with identifying additional area-wide investments and improvements necessary to revitalize the community, and include strategies for area-wide plan implementation.</a:t>
            </a:r>
            <a:endParaRPr lang="en-US" sz="900" dirty="0" smtClean="0">
              <a:latin typeface="Calibri" charset="0"/>
            </a:endParaRPr>
          </a:p>
          <a:p>
            <a:pPr marL="0" lvl="1" defTabSz="913980" eaLnBrk="1" hangingPunct="1">
              <a:lnSpc>
                <a:spcPct val="80000"/>
              </a:lnSpc>
              <a:spcBef>
                <a:spcPct val="0"/>
              </a:spcBef>
            </a:pPr>
            <a:endParaRPr lang="en-US" sz="1000" dirty="0" smtClean="0"/>
          </a:p>
          <a:p>
            <a:pPr lvl="2" defTabSz="913980">
              <a:lnSpc>
                <a:spcPct val="80000"/>
              </a:lnSpc>
            </a:pPr>
            <a:endParaRPr lang="en-US" sz="900" dirty="0" smtClean="0">
              <a:latin typeface="Calibri" charset="0"/>
            </a:endParaRPr>
          </a:p>
          <a:p>
            <a:pPr marL="0" lvl="1" defTabSz="913980" eaLnBrk="1" hangingPunct="1">
              <a:lnSpc>
                <a:spcPct val="80000"/>
              </a:lnSpc>
              <a:spcBef>
                <a:spcPct val="0"/>
              </a:spcBef>
            </a:pPr>
            <a:endParaRPr lang="en-US" sz="1000" dirty="0" smtClean="0"/>
          </a:p>
          <a:p>
            <a:pPr marL="469122" indent="-469122" defTabSz="913980">
              <a:lnSpc>
                <a:spcPct val="80000"/>
              </a:lnSpc>
              <a:buFontTx/>
              <a:buChar char="•"/>
            </a:pPr>
            <a:endParaRPr lang="en-US" sz="1000" dirty="0" smtClean="0"/>
          </a:p>
        </p:txBody>
      </p:sp>
      <p:sp>
        <p:nvSpPr>
          <p:cNvPr id="19460" name="Slide Number Placeholder 3"/>
          <p:cNvSpPr>
            <a:spLocks noGrp="1"/>
          </p:cNvSpPr>
          <p:nvPr>
            <p:ph type="sldNum" sz="quarter" idx="5"/>
          </p:nvPr>
        </p:nvSpPr>
        <p:spPr>
          <a:noFill/>
        </p:spPr>
        <p:txBody>
          <a:bodyPr/>
          <a:lstStyle/>
          <a:p>
            <a:fld id="{30DFCB27-1644-4A11-BCBE-810A825EFBE0}" type="slidenum">
              <a:rPr lang="en-US"/>
              <a:pPr/>
              <a:t>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70000" lnSpcReduction="20000"/>
          </a:bodyPr>
          <a:lstStyle/>
          <a:p>
            <a:pPr>
              <a:defRPr/>
            </a:pPr>
            <a:endParaRPr lang="en-US" dirty="0">
              <a:ea typeface="+mn-ea"/>
            </a:endParaRPr>
          </a:p>
        </p:txBody>
      </p:sp>
      <p:sp>
        <p:nvSpPr>
          <p:cNvPr id="22532" name="Slide Number Placeholder 3"/>
          <p:cNvSpPr>
            <a:spLocks noGrp="1"/>
          </p:cNvSpPr>
          <p:nvPr>
            <p:ph type="sldNum" sz="quarter" idx="5"/>
          </p:nvPr>
        </p:nvSpPr>
        <p:spPr>
          <a:noFill/>
        </p:spPr>
        <p:txBody>
          <a:bodyPr/>
          <a:lstStyle/>
          <a:p>
            <a:fld id="{7221B592-CDC7-4CEF-96CD-68DDC6F14630}" type="slidenum">
              <a:rPr lang="en-US"/>
              <a:pPr/>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fld id="{346CC92F-3901-440B-A6AB-06D3F5E598A1}"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fld id="{4380E5FE-5AA0-49C2-99D5-01E1D1A1117A}"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2750" y="228600"/>
            <a:ext cx="2076450" cy="56737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228600"/>
            <a:ext cx="6076950" cy="56737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fld id="{09D2D9CD-8226-4E76-B8B6-6406512A1BD5}"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fld id="{C493233B-1011-4364-8A53-09E40BC1F2C7}"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fld id="{EA48A940-0B79-4B1D-9908-069579306C3F}"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600200"/>
            <a:ext cx="4038600" cy="4302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24400" y="1600200"/>
            <a:ext cx="4038600" cy="4302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fld id="{F4CBB9EC-F24C-4968-B373-6E7CDD7BAF2B}"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6"/>
          <p:cNvSpPr>
            <a:spLocks noGrp="1" noChangeArrowheads="1"/>
          </p:cNvSpPr>
          <p:nvPr>
            <p:ph type="sldNum" sz="quarter" idx="11"/>
          </p:nvPr>
        </p:nvSpPr>
        <p:spPr>
          <a:ln/>
        </p:spPr>
        <p:txBody>
          <a:bodyPr/>
          <a:lstStyle>
            <a:lvl1pPr>
              <a:defRPr/>
            </a:lvl1pPr>
          </a:lstStyle>
          <a:p>
            <a:fld id="{5956FD44-9EA6-4189-99FF-8D227ADA1BE7}"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6"/>
          <p:cNvSpPr>
            <a:spLocks noGrp="1" noChangeArrowheads="1"/>
          </p:cNvSpPr>
          <p:nvPr>
            <p:ph type="sldNum" sz="quarter" idx="11"/>
          </p:nvPr>
        </p:nvSpPr>
        <p:spPr>
          <a:ln/>
        </p:spPr>
        <p:txBody>
          <a:bodyPr/>
          <a:lstStyle>
            <a:lvl1pPr>
              <a:defRPr/>
            </a:lvl1pPr>
          </a:lstStyle>
          <a:p>
            <a:fld id="{EF914165-9CB3-46E2-8729-B0231B3936B6}"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sldNum" sz="quarter" idx="11"/>
          </p:nvPr>
        </p:nvSpPr>
        <p:spPr>
          <a:ln/>
        </p:spPr>
        <p:txBody>
          <a:bodyPr/>
          <a:lstStyle>
            <a:lvl1pPr>
              <a:defRPr/>
            </a:lvl1pPr>
          </a:lstStyle>
          <a:p>
            <a:fld id="{39612C65-E440-41EE-A658-F92C51E212A3}"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fld id="{35D68A16-5F4B-40F1-B0E9-B70B7BDD92B9}"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fld id="{A3FA298D-6EF8-41B4-8ABB-C12C80D6C798}"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rgbClr val="E4E488"/>
            </a:gs>
          </a:gsLst>
          <a:lin ang="5400000" scaled="1"/>
        </a:gra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533400" y="1600200"/>
            <a:ext cx="8229600" cy="4302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4804" name="Rectangle 4"/>
          <p:cNvSpPr>
            <a:spLocks noGrp="1" noChangeArrowheads="1"/>
          </p:cNvSpPr>
          <p:nvPr>
            <p:ph type="dt" sz="half" idx="2"/>
          </p:nvPr>
        </p:nvSpPr>
        <p:spPr bwMode="auto">
          <a:xfrm>
            <a:off x="8208963" y="6348413"/>
            <a:ext cx="762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SzTx/>
              <a:defRPr sz="1000" b="0">
                <a:latin typeface="Arial Narrow" pitchFamily="34" charset="0"/>
                <a:ea typeface="+mn-ea"/>
              </a:defRPr>
            </a:lvl1pPr>
          </a:lstStyle>
          <a:p>
            <a:pPr>
              <a:defRPr/>
            </a:pPr>
            <a:endParaRPr lang="en-US"/>
          </a:p>
        </p:txBody>
      </p:sp>
      <p:sp>
        <p:nvSpPr>
          <p:cNvPr id="204806" name="Rectangle 6"/>
          <p:cNvSpPr>
            <a:spLocks noGrp="1" noChangeArrowheads="1"/>
          </p:cNvSpPr>
          <p:nvPr>
            <p:ph type="sldNum" sz="quarter" idx="4"/>
          </p:nvPr>
        </p:nvSpPr>
        <p:spPr bwMode="auto">
          <a:xfrm>
            <a:off x="7010400" y="533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b="0" i="0">
                <a:latin typeface="Arial" charset="0"/>
              </a:defRPr>
            </a:lvl1pPr>
          </a:lstStyle>
          <a:p>
            <a:fld id="{B069B35E-4602-46EE-8A5B-9FD1EF9A15A0}" type="slidenum">
              <a:rPr lang="en-US"/>
              <a:pPr/>
              <a:t>‹#›</a:t>
            </a:fld>
            <a:endParaRPr lang="en-US"/>
          </a:p>
        </p:txBody>
      </p:sp>
      <p:sp>
        <p:nvSpPr>
          <p:cNvPr id="204814" name="Rectangle 14"/>
          <p:cNvSpPr>
            <a:spLocks noChangeArrowheads="1"/>
          </p:cNvSpPr>
          <p:nvPr userDrawn="1"/>
        </p:nvSpPr>
        <p:spPr bwMode="auto">
          <a:xfrm>
            <a:off x="0" y="0"/>
            <a:ext cx="9144000" cy="1143000"/>
          </a:xfrm>
          <a:prstGeom prst="rect">
            <a:avLst/>
          </a:prstGeom>
          <a:solidFill>
            <a:srgbClr val="FFCC00"/>
          </a:solidFill>
          <a:ln w="9525">
            <a:noFill/>
            <a:miter lim="800000"/>
            <a:headEnd/>
            <a:tailEnd/>
          </a:ln>
          <a:effectLst/>
        </p:spPr>
        <p:txBody>
          <a:bodyPr wrap="none" anchor="ctr"/>
          <a:lstStyle/>
          <a:p>
            <a:pPr algn="ctr">
              <a:spcBef>
                <a:spcPct val="20000"/>
              </a:spcBef>
              <a:buClr>
                <a:schemeClr val="tx1"/>
              </a:buClr>
              <a:buSzPct val="105000"/>
              <a:defRPr/>
            </a:pPr>
            <a:endParaRPr lang="en-US">
              <a:latin typeface="Arial Narrow" pitchFamily="34" charset="0"/>
              <a:ea typeface="+mn-ea"/>
            </a:endParaRPr>
          </a:p>
        </p:txBody>
      </p:sp>
      <p:sp>
        <p:nvSpPr>
          <p:cNvPr id="204815" name="Rectangle 15"/>
          <p:cNvSpPr>
            <a:spLocks noChangeArrowheads="1"/>
          </p:cNvSpPr>
          <p:nvPr userDrawn="1"/>
        </p:nvSpPr>
        <p:spPr bwMode="auto">
          <a:xfrm>
            <a:off x="0" y="0"/>
            <a:ext cx="9144000" cy="1066800"/>
          </a:xfrm>
          <a:prstGeom prst="rect">
            <a:avLst/>
          </a:prstGeom>
          <a:solidFill>
            <a:srgbClr val="339966"/>
          </a:solidFill>
          <a:ln w="9525">
            <a:noFill/>
            <a:miter lim="800000"/>
            <a:headEnd/>
            <a:tailEnd/>
          </a:ln>
          <a:effectLst/>
        </p:spPr>
        <p:txBody>
          <a:bodyPr wrap="none" anchor="ctr"/>
          <a:lstStyle/>
          <a:p>
            <a:pPr algn="ctr">
              <a:spcBef>
                <a:spcPct val="20000"/>
              </a:spcBef>
              <a:buClr>
                <a:schemeClr val="tx1"/>
              </a:buClr>
              <a:buSzPct val="105000"/>
              <a:defRPr/>
            </a:pPr>
            <a:endParaRPr lang="en-US">
              <a:latin typeface="Arial Narrow" pitchFamily="34" charset="0"/>
              <a:ea typeface="+mn-ea"/>
            </a:endParaRPr>
          </a:p>
        </p:txBody>
      </p:sp>
      <p:pic>
        <p:nvPicPr>
          <p:cNvPr id="1031" name="Picture 16" descr="EPA_Seal"/>
          <p:cNvPicPr>
            <a:picLocks noChangeAspect="1" noChangeArrowheads="1"/>
          </p:cNvPicPr>
          <p:nvPr userDrawn="1"/>
        </p:nvPicPr>
        <p:blipFill>
          <a:blip r:embed="rId13" cstate="print"/>
          <a:srcRect/>
          <a:stretch>
            <a:fillRect/>
          </a:stretch>
        </p:blipFill>
        <p:spPr bwMode="auto">
          <a:xfrm>
            <a:off x="95250" y="239713"/>
            <a:ext cx="609600" cy="598487"/>
          </a:xfrm>
          <a:prstGeom prst="rect">
            <a:avLst/>
          </a:prstGeom>
          <a:noFill/>
          <a:ln w="9525">
            <a:noFill/>
            <a:miter lim="800000"/>
            <a:headEnd/>
            <a:tailEnd/>
          </a:ln>
        </p:spPr>
      </p:pic>
      <p:sp>
        <p:nvSpPr>
          <p:cNvPr id="1032" name="Rectangle 2"/>
          <p:cNvSpPr>
            <a:spLocks noGrp="1" noChangeArrowheads="1"/>
          </p:cNvSpPr>
          <p:nvPr>
            <p:ph type="title"/>
          </p:nvPr>
        </p:nvSpPr>
        <p:spPr bwMode="auto">
          <a:xfrm>
            <a:off x="914400" y="228600"/>
            <a:ext cx="79248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204817" name="Text Box 17"/>
          <p:cNvSpPr txBox="1">
            <a:spLocks noChangeArrowheads="1"/>
          </p:cNvSpPr>
          <p:nvPr userDrawn="1"/>
        </p:nvSpPr>
        <p:spPr bwMode="auto">
          <a:xfrm>
            <a:off x="7775575" y="6511925"/>
            <a:ext cx="1143000" cy="244475"/>
          </a:xfrm>
          <a:prstGeom prst="rect">
            <a:avLst/>
          </a:prstGeom>
          <a:noFill/>
          <a:ln w="9525" algn="ctr">
            <a:noFill/>
            <a:miter lim="800000"/>
            <a:headEnd/>
            <a:tailEnd/>
          </a:ln>
          <a:effectLst/>
        </p:spPr>
        <p:txBody>
          <a:bodyPr lIns="45720" rIns="45720">
            <a:spAutoFit/>
          </a:bodyPr>
          <a:lstStyle/>
          <a:p>
            <a:pPr algn="r">
              <a:spcBef>
                <a:spcPct val="50000"/>
              </a:spcBef>
              <a:buClr>
                <a:schemeClr val="tx1"/>
              </a:buClr>
              <a:buSzPct val="105000"/>
            </a:pPr>
            <a:fld id="{59354D5C-14C8-422A-9B90-1803790ED370}" type="slidenum">
              <a:rPr lang="en-US" sz="1000" b="0"/>
              <a:pPr algn="r">
                <a:spcBef>
                  <a:spcPct val="50000"/>
                </a:spcBef>
                <a:buClr>
                  <a:schemeClr val="tx1"/>
                </a:buClr>
                <a:buSzPct val="105000"/>
              </a:pPr>
              <a:t>‹#›</a:t>
            </a:fld>
            <a:endParaRPr lang="en-US" sz="1000" b="0"/>
          </a:p>
        </p:txBody>
      </p:sp>
    </p:spTree>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iming>
    <p:tnLst>
      <p:par>
        <p:cTn id="1" dur="indefinite" restart="never" nodeType="tmRoot"/>
      </p:par>
    </p:tnLst>
  </p:timing>
  <p:hf sldNum="0" hdr="0" ftr="0" dt="0"/>
  <p:txStyles>
    <p:titleStyle>
      <a:lvl1pPr algn="l" rtl="0" eaLnBrk="0" fontAlgn="base" hangingPunct="0">
        <a:spcBef>
          <a:spcPct val="0"/>
        </a:spcBef>
        <a:spcAft>
          <a:spcPct val="0"/>
        </a:spcAft>
        <a:defRPr sz="3200" b="1">
          <a:solidFill>
            <a:schemeClr val="bg1"/>
          </a:solidFill>
          <a:latin typeface="+mj-lt"/>
          <a:ea typeface="ＭＳ Ｐゴシック" charset="-128"/>
          <a:cs typeface="+mj-cs"/>
        </a:defRPr>
      </a:lvl1pPr>
      <a:lvl2pPr algn="l" rtl="0" eaLnBrk="0" fontAlgn="base" hangingPunct="0">
        <a:spcBef>
          <a:spcPct val="0"/>
        </a:spcBef>
        <a:spcAft>
          <a:spcPct val="0"/>
        </a:spcAft>
        <a:defRPr sz="3200" b="1">
          <a:solidFill>
            <a:schemeClr val="bg1"/>
          </a:solidFill>
          <a:latin typeface="Times New Roman" pitchFamily="18" charset="0"/>
          <a:ea typeface="ＭＳ Ｐゴシック" charset="-128"/>
        </a:defRPr>
      </a:lvl2pPr>
      <a:lvl3pPr algn="l" rtl="0" eaLnBrk="0" fontAlgn="base" hangingPunct="0">
        <a:spcBef>
          <a:spcPct val="0"/>
        </a:spcBef>
        <a:spcAft>
          <a:spcPct val="0"/>
        </a:spcAft>
        <a:defRPr sz="3200" b="1">
          <a:solidFill>
            <a:schemeClr val="bg1"/>
          </a:solidFill>
          <a:latin typeface="Times New Roman" pitchFamily="18" charset="0"/>
          <a:ea typeface="ＭＳ Ｐゴシック" charset="-128"/>
        </a:defRPr>
      </a:lvl3pPr>
      <a:lvl4pPr algn="l" rtl="0" eaLnBrk="0" fontAlgn="base" hangingPunct="0">
        <a:spcBef>
          <a:spcPct val="0"/>
        </a:spcBef>
        <a:spcAft>
          <a:spcPct val="0"/>
        </a:spcAft>
        <a:defRPr sz="3200" b="1">
          <a:solidFill>
            <a:schemeClr val="bg1"/>
          </a:solidFill>
          <a:latin typeface="Times New Roman" pitchFamily="18" charset="0"/>
          <a:ea typeface="ＭＳ Ｐゴシック" charset="-128"/>
        </a:defRPr>
      </a:lvl4pPr>
      <a:lvl5pPr algn="l" rtl="0" eaLnBrk="0" fontAlgn="base" hangingPunct="0">
        <a:spcBef>
          <a:spcPct val="0"/>
        </a:spcBef>
        <a:spcAft>
          <a:spcPct val="0"/>
        </a:spcAft>
        <a:defRPr sz="3200" b="1">
          <a:solidFill>
            <a:schemeClr val="bg1"/>
          </a:solidFill>
          <a:latin typeface="Times New Roman" pitchFamily="18" charset="0"/>
          <a:ea typeface="ＭＳ Ｐゴシック" charset="-128"/>
        </a:defRPr>
      </a:lvl5pPr>
      <a:lvl6pPr marL="457200" algn="l" rtl="0" fontAlgn="base">
        <a:spcBef>
          <a:spcPct val="0"/>
        </a:spcBef>
        <a:spcAft>
          <a:spcPct val="0"/>
        </a:spcAft>
        <a:defRPr sz="3200" b="1">
          <a:solidFill>
            <a:schemeClr val="bg1"/>
          </a:solidFill>
          <a:latin typeface="Times New Roman" pitchFamily="18" charset="0"/>
        </a:defRPr>
      </a:lvl6pPr>
      <a:lvl7pPr marL="914400" algn="l" rtl="0" fontAlgn="base">
        <a:spcBef>
          <a:spcPct val="0"/>
        </a:spcBef>
        <a:spcAft>
          <a:spcPct val="0"/>
        </a:spcAft>
        <a:defRPr sz="3200" b="1">
          <a:solidFill>
            <a:schemeClr val="bg1"/>
          </a:solidFill>
          <a:latin typeface="Times New Roman" pitchFamily="18" charset="0"/>
        </a:defRPr>
      </a:lvl7pPr>
      <a:lvl8pPr marL="1371600" algn="l" rtl="0" fontAlgn="base">
        <a:spcBef>
          <a:spcPct val="0"/>
        </a:spcBef>
        <a:spcAft>
          <a:spcPct val="0"/>
        </a:spcAft>
        <a:defRPr sz="3200" b="1">
          <a:solidFill>
            <a:schemeClr val="bg1"/>
          </a:solidFill>
          <a:latin typeface="Times New Roman" pitchFamily="18" charset="0"/>
        </a:defRPr>
      </a:lvl8pPr>
      <a:lvl9pPr marL="1828800" algn="l" rtl="0" fontAlgn="base">
        <a:spcBef>
          <a:spcPct val="0"/>
        </a:spcBef>
        <a:spcAft>
          <a:spcPct val="0"/>
        </a:spcAft>
        <a:defRPr sz="3200" b="1">
          <a:solidFill>
            <a:schemeClr val="bg1"/>
          </a:solidFill>
          <a:latin typeface="Times New Roman" pitchFamily="18" charset="0"/>
        </a:defRPr>
      </a:lvl9pPr>
    </p:titleStyle>
    <p:bodyStyle>
      <a:lvl1pPr marL="469900" indent="-469900" algn="l" rtl="0" eaLnBrk="0" fontAlgn="base" hangingPunct="0">
        <a:spcBef>
          <a:spcPct val="20000"/>
        </a:spcBef>
        <a:spcAft>
          <a:spcPct val="0"/>
        </a:spcAft>
        <a:buClr>
          <a:schemeClr val="tx1"/>
        </a:buClr>
        <a:buSzPct val="105000"/>
        <a:buChar char="•"/>
        <a:defRPr sz="2800">
          <a:solidFill>
            <a:schemeClr val="tx1"/>
          </a:solidFill>
          <a:latin typeface="+mn-lt"/>
          <a:ea typeface="ＭＳ Ｐゴシック" charset="-128"/>
          <a:cs typeface="+mn-cs"/>
        </a:defRPr>
      </a:lvl1pPr>
      <a:lvl2pPr marL="908050" indent="-436563" algn="l" rtl="0" eaLnBrk="0" fontAlgn="base" hangingPunct="0">
        <a:spcBef>
          <a:spcPct val="20000"/>
        </a:spcBef>
        <a:spcAft>
          <a:spcPct val="0"/>
        </a:spcAft>
        <a:buClr>
          <a:schemeClr val="tx1"/>
        </a:buClr>
        <a:buSzPct val="105000"/>
        <a:buChar char="•"/>
        <a:defRPr sz="2800">
          <a:solidFill>
            <a:schemeClr val="tx1"/>
          </a:solidFill>
          <a:latin typeface="+mn-lt"/>
          <a:ea typeface="ＭＳ Ｐゴシック" charset="-128"/>
        </a:defRPr>
      </a:lvl2pPr>
      <a:lvl3pPr marL="1377950" indent="-468313" algn="l" rtl="0" eaLnBrk="0" fontAlgn="base" hangingPunct="0">
        <a:spcBef>
          <a:spcPct val="20000"/>
        </a:spcBef>
        <a:spcAft>
          <a:spcPct val="0"/>
        </a:spcAft>
        <a:buClr>
          <a:schemeClr val="tx1"/>
        </a:buClr>
        <a:buSzPct val="105000"/>
        <a:buChar char="•"/>
        <a:defRPr sz="2400">
          <a:solidFill>
            <a:schemeClr val="tx1"/>
          </a:solidFill>
          <a:latin typeface="+mn-lt"/>
          <a:ea typeface="ＭＳ Ｐゴシック" charset="-128"/>
        </a:defRPr>
      </a:lvl3pPr>
      <a:lvl4pPr marL="1827213" indent="-438150" algn="l" rtl="0" eaLnBrk="0" fontAlgn="base" hangingPunct="0">
        <a:spcBef>
          <a:spcPct val="20000"/>
        </a:spcBef>
        <a:spcAft>
          <a:spcPct val="0"/>
        </a:spcAft>
        <a:buClr>
          <a:schemeClr val="tx1"/>
        </a:buClr>
        <a:buSzPct val="105000"/>
        <a:buChar char="•"/>
        <a:defRPr sz="2000">
          <a:solidFill>
            <a:schemeClr val="tx1"/>
          </a:solidFill>
          <a:latin typeface="+mn-lt"/>
          <a:ea typeface="ＭＳ Ｐゴシック" charset="-128"/>
        </a:defRPr>
      </a:lvl4pPr>
      <a:lvl5pPr marL="2297113" indent="-468313" algn="l" rtl="0" eaLnBrk="0" fontAlgn="base" hangingPunct="0">
        <a:spcBef>
          <a:spcPct val="20000"/>
        </a:spcBef>
        <a:spcAft>
          <a:spcPct val="0"/>
        </a:spcAft>
        <a:buClr>
          <a:schemeClr val="tx1"/>
        </a:buClr>
        <a:buSzPct val="105000"/>
        <a:buChar char="•"/>
        <a:defRPr sz="2000">
          <a:solidFill>
            <a:schemeClr val="tx1"/>
          </a:solidFill>
          <a:latin typeface="+mn-lt"/>
          <a:ea typeface="ＭＳ Ｐゴシック" charset="-128"/>
        </a:defRPr>
      </a:lvl5pPr>
      <a:lvl6pPr marL="2754313" indent="-468313" algn="l" rtl="0" fontAlgn="base">
        <a:spcBef>
          <a:spcPct val="20000"/>
        </a:spcBef>
        <a:spcAft>
          <a:spcPct val="0"/>
        </a:spcAft>
        <a:buClr>
          <a:schemeClr val="tx1"/>
        </a:buClr>
        <a:buSzPct val="105000"/>
        <a:buChar char="•"/>
        <a:defRPr sz="2000">
          <a:solidFill>
            <a:schemeClr val="tx1"/>
          </a:solidFill>
          <a:latin typeface="+mn-lt"/>
        </a:defRPr>
      </a:lvl6pPr>
      <a:lvl7pPr marL="3211513" indent="-468313" algn="l" rtl="0" fontAlgn="base">
        <a:spcBef>
          <a:spcPct val="20000"/>
        </a:spcBef>
        <a:spcAft>
          <a:spcPct val="0"/>
        </a:spcAft>
        <a:buClr>
          <a:schemeClr val="tx1"/>
        </a:buClr>
        <a:buSzPct val="105000"/>
        <a:buChar char="•"/>
        <a:defRPr sz="2000">
          <a:solidFill>
            <a:schemeClr val="tx1"/>
          </a:solidFill>
          <a:latin typeface="+mn-lt"/>
        </a:defRPr>
      </a:lvl7pPr>
      <a:lvl8pPr marL="3668713" indent="-468313" algn="l" rtl="0" fontAlgn="base">
        <a:spcBef>
          <a:spcPct val="20000"/>
        </a:spcBef>
        <a:spcAft>
          <a:spcPct val="0"/>
        </a:spcAft>
        <a:buClr>
          <a:schemeClr val="tx1"/>
        </a:buClr>
        <a:buSzPct val="105000"/>
        <a:buChar char="•"/>
        <a:defRPr sz="2000">
          <a:solidFill>
            <a:schemeClr val="tx1"/>
          </a:solidFill>
          <a:latin typeface="+mn-lt"/>
        </a:defRPr>
      </a:lvl8pPr>
      <a:lvl9pPr marL="4125913" indent="-468313" algn="l" rtl="0" fontAlgn="base">
        <a:spcBef>
          <a:spcPct val="20000"/>
        </a:spcBef>
        <a:spcAft>
          <a:spcPct val="0"/>
        </a:spcAft>
        <a:buClr>
          <a:schemeClr val="tx1"/>
        </a:buClr>
        <a:buSzPct val="10500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title"/>
          </p:nvPr>
        </p:nvSpPr>
        <p:spPr>
          <a:xfrm>
            <a:off x="304800" y="4800600"/>
            <a:ext cx="8153400" cy="1828800"/>
          </a:xfrm>
        </p:spPr>
        <p:txBody>
          <a:bodyPr/>
          <a:lstStyle/>
          <a:p>
            <a:pPr indent="1588" eaLnBrk="1" hangingPunct="1">
              <a:lnSpc>
                <a:spcPct val="80000"/>
              </a:lnSpc>
            </a:pPr>
            <a:r>
              <a:rPr lang="en-US" sz="2800" dirty="0" smtClean="0">
                <a:solidFill>
                  <a:srgbClr val="008000"/>
                </a:solidFill>
                <a:latin typeface="Calibri" charset="0"/>
              </a:rPr>
              <a:t>October 4, 2012</a:t>
            </a:r>
            <a:br>
              <a:rPr lang="en-US" sz="2800" dirty="0" smtClean="0">
                <a:solidFill>
                  <a:srgbClr val="008000"/>
                </a:solidFill>
                <a:latin typeface="Calibri" charset="0"/>
              </a:rPr>
            </a:br>
            <a:r>
              <a:rPr lang="en-US" sz="2800" dirty="0" smtClean="0">
                <a:solidFill>
                  <a:srgbClr val="008000"/>
                </a:solidFill>
                <a:latin typeface="Calibri" charset="0"/>
              </a:rPr>
              <a:t/>
            </a:r>
            <a:br>
              <a:rPr lang="en-US" sz="2800" dirty="0" smtClean="0">
                <a:solidFill>
                  <a:srgbClr val="008000"/>
                </a:solidFill>
                <a:latin typeface="Calibri" charset="0"/>
              </a:rPr>
            </a:br>
            <a:r>
              <a:rPr lang="en-US" sz="2400" dirty="0" smtClean="0">
                <a:solidFill>
                  <a:srgbClr val="008000"/>
                </a:solidFill>
                <a:latin typeface="Calibri" charset="0"/>
              </a:rPr>
              <a:t>Megan Quinn, U.S. EPA</a:t>
            </a:r>
            <a:br>
              <a:rPr lang="en-US" sz="2400" dirty="0" smtClean="0">
                <a:solidFill>
                  <a:srgbClr val="008000"/>
                </a:solidFill>
                <a:latin typeface="Calibri" charset="0"/>
              </a:rPr>
            </a:br>
            <a:r>
              <a:rPr lang="en-US" sz="2400" dirty="0" smtClean="0">
                <a:solidFill>
                  <a:srgbClr val="008000"/>
                </a:solidFill>
                <a:latin typeface="Calibri" charset="0"/>
              </a:rPr>
              <a:t>Office of Brownfields and Land Revitalization (OBLR)</a:t>
            </a:r>
            <a:br>
              <a:rPr lang="en-US" sz="2400" dirty="0" smtClean="0">
                <a:solidFill>
                  <a:srgbClr val="008000"/>
                </a:solidFill>
                <a:latin typeface="Calibri" charset="0"/>
              </a:rPr>
            </a:br>
            <a:r>
              <a:rPr lang="en-US" sz="2400" dirty="0" smtClean="0">
                <a:solidFill>
                  <a:srgbClr val="008000"/>
                </a:solidFill>
                <a:latin typeface="Calibri" charset="0"/>
              </a:rPr>
              <a:t/>
            </a:r>
            <a:br>
              <a:rPr lang="en-US" sz="2400" dirty="0" smtClean="0">
                <a:solidFill>
                  <a:srgbClr val="008000"/>
                </a:solidFill>
                <a:latin typeface="Calibri" charset="0"/>
              </a:rPr>
            </a:br>
            <a:r>
              <a:rPr lang="en-US" sz="2400" dirty="0" smtClean="0">
                <a:solidFill>
                  <a:srgbClr val="008000"/>
                </a:solidFill>
                <a:latin typeface="Calibri" charset="0"/>
              </a:rPr>
              <a:t>Joe Ferrari, U.S. EPA, Region 1</a:t>
            </a:r>
            <a:br>
              <a:rPr lang="en-US" sz="2400" dirty="0" smtClean="0">
                <a:solidFill>
                  <a:srgbClr val="008000"/>
                </a:solidFill>
                <a:latin typeface="Calibri" charset="0"/>
              </a:rPr>
            </a:br>
            <a:r>
              <a:rPr lang="en-US" sz="2400" dirty="0" smtClean="0">
                <a:solidFill>
                  <a:srgbClr val="008000"/>
                </a:solidFill>
                <a:latin typeface="Calibri" charset="0"/>
              </a:rPr>
              <a:t/>
            </a:r>
            <a:br>
              <a:rPr lang="en-US" sz="2400" dirty="0" smtClean="0">
                <a:solidFill>
                  <a:srgbClr val="008000"/>
                </a:solidFill>
                <a:latin typeface="Calibri" charset="0"/>
              </a:rPr>
            </a:br>
            <a:r>
              <a:rPr lang="en-US" sz="2400" dirty="0" smtClean="0">
                <a:solidFill>
                  <a:srgbClr val="008000"/>
                </a:solidFill>
                <a:latin typeface="Calibri" charset="0"/>
              </a:rPr>
              <a:t>Karla </a:t>
            </a:r>
            <a:r>
              <a:rPr lang="en-US" sz="2400" dirty="0" err="1" smtClean="0">
                <a:solidFill>
                  <a:srgbClr val="008000"/>
                </a:solidFill>
                <a:latin typeface="Calibri" charset="0"/>
              </a:rPr>
              <a:t>Auker</a:t>
            </a:r>
            <a:r>
              <a:rPr lang="en-US" sz="2400" dirty="0" smtClean="0">
                <a:solidFill>
                  <a:srgbClr val="008000"/>
                </a:solidFill>
                <a:latin typeface="Calibri" charset="0"/>
              </a:rPr>
              <a:t> and Mike Gifford, U.S. EPA, Region 5</a:t>
            </a:r>
            <a:br>
              <a:rPr lang="en-US" sz="2400" dirty="0" smtClean="0">
                <a:solidFill>
                  <a:srgbClr val="008000"/>
                </a:solidFill>
                <a:latin typeface="Calibri" charset="0"/>
              </a:rPr>
            </a:br>
            <a:r>
              <a:rPr lang="en-US" sz="2400" dirty="0" smtClean="0">
                <a:solidFill>
                  <a:srgbClr val="008000"/>
                </a:solidFill>
                <a:latin typeface="Calibri" charset="0"/>
              </a:rPr>
              <a:t/>
            </a:r>
            <a:br>
              <a:rPr lang="en-US" sz="2400" dirty="0" smtClean="0">
                <a:solidFill>
                  <a:srgbClr val="008000"/>
                </a:solidFill>
                <a:latin typeface="Calibri" charset="0"/>
              </a:rPr>
            </a:br>
            <a:r>
              <a:rPr lang="en-US" sz="2400" dirty="0" smtClean="0">
                <a:solidFill>
                  <a:srgbClr val="008000"/>
                </a:solidFill>
                <a:latin typeface="Calibri" charset="0"/>
              </a:rPr>
              <a:t>Ryan Smith, U.S. EPA, OBLR</a:t>
            </a:r>
          </a:p>
        </p:txBody>
      </p:sp>
      <p:sp>
        <p:nvSpPr>
          <p:cNvPr id="15363" name="Rectangle 5"/>
          <p:cNvSpPr>
            <a:spLocks noChangeArrowheads="1"/>
          </p:cNvSpPr>
          <p:nvPr/>
        </p:nvSpPr>
        <p:spPr bwMode="auto">
          <a:xfrm>
            <a:off x="152400" y="1295400"/>
            <a:ext cx="8686800" cy="1766888"/>
          </a:xfrm>
          <a:prstGeom prst="rect">
            <a:avLst/>
          </a:prstGeom>
          <a:noFill/>
          <a:ln w="9525">
            <a:noFill/>
            <a:miter lim="800000"/>
            <a:headEnd/>
            <a:tailEnd/>
          </a:ln>
        </p:spPr>
        <p:txBody>
          <a:bodyPr>
            <a:spAutoFit/>
          </a:bodyPr>
          <a:lstStyle/>
          <a:p>
            <a:pPr>
              <a:spcBef>
                <a:spcPct val="20000"/>
              </a:spcBef>
              <a:buClr>
                <a:schemeClr val="tx1"/>
              </a:buClr>
              <a:buSzPct val="105000"/>
            </a:pPr>
            <a:r>
              <a:rPr lang="en-US" sz="3200" i="0">
                <a:solidFill>
                  <a:srgbClr val="008000"/>
                </a:solidFill>
                <a:latin typeface="Calibri" charset="0"/>
              </a:rPr>
              <a:t>EPA’s Brownfields Revolving Loan Fund Program</a:t>
            </a:r>
          </a:p>
          <a:p>
            <a:pPr>
              <a:spcBef>
                <a:spcPct val="20000"/>
              </a:spcBef>
              <a:buClr>
                <a:schemeClr val="tx1"/>
              </a:buClr>
              <a:buSzPct val="105000"/>
            </a:pPr>
            <a:r>
              <a:rPr lang="en-US" sz="3600" i="0">
                <a:solidFill>
                  <a:srgbClr val="008000"/>
                </a:solidFill>
                <a:latin typeface="Calibri" charset="0"/>
              </a:rPr>
              <a:t>RLF Webinar Series: </a:t>
            </a:r>
          </a:p>
          <a:p>
            <a:pPr>
              <a:spcBef>
                <a:spcPct val="20000"/>
              </a:spcBef>
              <a:buClr>
                <a:schemeClr val="tx1"/>
              </a:buClr>
              <a:buSzPct val="105000"/>
            </a:pPr>
            <a:r>
              <a:rPr lang="en-US" sz="2800">
                <a:solidFill>
                  <a:srgbClr val="008000"/>
                </a:solidFill>
                <a:latin typeface="Calibri" charset="0"/>
              </a:rPr>
              <a:t>Overview of RLF Policies and Terms &amp; Conditions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smtClean="0">
                <a:latin typeface="Calibri" charset="0"/>
              </a:rPr>
              <a:t>RLF Terms &amp; Conditions</a:t>
            </a:r>
          </a:p>
        </p:txBody>
      </p:sp>
      <p:sp>
        <p:nvSpPr>
          <p:cNvPr id="26627" name="Content Placeholder 2"/>
          <p:cNvSpPr>
            <a:spLocks noGrp="1"/>
          </p:cNvSpPr>
          <p:nvPr>
            <p:ph idx="1"/>
          </p:nvPr>
        </p:nvSpPr>
        <p:spPr>
          <a:xfrm>
            <a:off x="304800" y="1447800"/>
            <a:ext cx="8458200" cy="4876800"/>
          </a:xfrm>
        </p:spPr>
        <p:txBody>
          <a:bodyPr/>
          <a:lstStyle/>
          <a:p>
            <a:pPr>
              <a:buFontTx/>
              <a:buNone/>
            </a:pPr>
            <a:r>
              <a:rPr lang="en-US" b="1" smtClean="0">
                <a:latin typeface="Calibri" charset="0"/>
              </a:rPr>
              <a:t>RLF T&amp;Cs contain seven sections:</a:t>
            </a:r>
          </a:p>
          <a:p>
            <a:pPr>
              <a:buFontTx/>
              <a:buNone/>
            </a:pPr>
            <a:endParaRPr lang="en-US" sz="1100" smtClean="0">
              <a:latin typeface="Calibri" charset="0"/>
            </a:endParaRPr>
          </a:p>
          <a:p>
            <a:pPr marL="1050925" lvl="1" indent="-514350">
              <a:buFont typeface="Times New Roman" charset="0"/>
              <a:buAutoNum type="romanUcPeriod"/>
            </a:pPr>
            <a:r>
              <a:rPr lang="en-US" sz="2400" smtClean="0">
                <a:latin typeface="Calibri" charset="0"/>
              </a:rPr>
              <a:t>General Federal Requirements</a:t>
            </a:r>
          </a:p>
          <a:p>
            <a:pPr marL="1050925" lvl="1" indent="-514350">
              <a:buFont typeface="Times New Roman" charset="0"/>
              <a:buAutoNum type="romanUcPeriod"/>
            </a:pPr>
            <a:r>
              <a:rPr lang="en-US" sz="2400" smtClean="0">
                <a:latin typeface="Calibri" charset="0"/>
              </a:rPr>
              <a:t>Site/Borrower/Subgrantee Eligibility</a:t>
            </a:r>
          </a:p>
          <a:p>
            <a:pPr marL="1050925" lvl="1" indent="-514350">
              <a:buFont typeface="Times New Roman" charset="0"/>
              <a:buAutoNum type="romanUcPeriod"/>
            </a:pPr>
            <a:r>
              <a:rPr lang="en-US" sz="2400" smtClean="0">
                <a:latin typeface="Calibri" charset="0"/>
              </a:rPr>
              <a:t>General Cooperative Agreement Administrative Requirements</a:t>
            </a:r>
          </a:p>
          <a:p>
            <a:pPr marL="1050925" lvl="1" indent="-514350">
              <a:buFont typeface="Times New Roman" charset="0"/>
              <a:buAutoNum type="romanUcPeriod"/>
            </a:pPr>
            <a:r>
              <a:rPr lang="en-US" sz="2400" smtClean="0">
                <a:latin typeface="Calibri" charset="0"/>
              </a:rPr>
              <a:t>Financial Administration Requirements</a:t>
            </a:r>
          </a:p>
          <a:p>
            <a:pPr marL="1050925" lvl="1" indent="-514350">
              <a:buFont typeface="Times New Roman" charset="0"/>
              <a:buAutoNum type="romanUcPeriod"/>
            </a:pPr>
            <a:r>
              <a:rPr lang="en-US" sz="2400" smtClean="0">
                <a:latin typeface="Calibri" charset="0"/>
              </a:rPr>
              <a:t>RLF Environmental Requirements</a:t>
            </a:r>
          </a:p>
          <a:p>
            <a:pPr marL="1050925" lvl="1" indent="-514350">
              <a:buFont typeface="Times New Roman" charset="0"/>
              <a:buAutoNum type="romanUcPeriod"/>
            </a:pPr>
            <a:r>
              <a:rPr lang="en-US" sz="2400" smtClean="0">
                <a:latin typeface="Calibri" charset="0"/>
              </a:rPr>
              <a:t>Revolving Loan Fund Requirements</a:t>
            </a:r>
          </a:p>
          <a:p>
            <a:pPr marL="1050925" lvl="1" indent="-514350">
              <a:buFont typeface="Times New Roman" charset="0"/>
              <a:buAutoNum type="romanUcPeriod"/>
            </a:pPr>
            <a:r>
              <a:rPr lang="en-US" sz="2400" smtClean="0">
                <a:latin typeface="Calibri" charset="0"/>
              </a:rPr>
              <a:t>Disbursement, Payment and Closeout</a:t>
            </a:r>
          </a:p>
          <a:p>
            <a:pPr marL="1050925" lvl="1" indent="-514350">
              <a:buFontTx/>
              <a:buNone/>
            </a:pPr>
            <a:r>
              <a:rPr lang="en-US" sz="2400" smtClean="0">
                <a:latin typeface="Calibri" charset="0"/>
              </a:rPr>
              <a:t>+	Davis Bacon T&amp;Cs</a:t>
            </a:r>
          </a:p>
          <a:p>
            <a:endParaRPr lang="en-US" smtClean="0">
              <a:latin typeface="Calibri"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685800" y="228600"/>
            <a:ext cx="8458200" cy="609600"/>
          </a:xfrm>
        </p:spPr>
        <p:txBody>
          <a:bodyPr/>
          <a:lstStyle/>
          <a:p>
            <a:r>
              <a:rPr lang="en-US" smtClean="0">
                <a:latin typeface="Calibri" charset="0"/>
              </a:rPr>
              <a:t> II. Site, Borrower &amp; Subgrant Recipient Eligibility</a:t>
            </a:r>
            <a:endParaRPr lang="en-US" smtClean="0"/>
          </a:p>
        </p:txBody>
      </p:sp>
      <p:sp>
        <p:nvSpPr>
          <p:cNvPr id="3" name="Content Placeholder 2"/>
          <p:cNvSpPr>
            <a:spLocks noGrp="1"/>
          </p:cNvSpPr>
          <p:nvPr>
            <p:ph idx="1"/>
          </p:nvPr>
        </p:nvSpPr>
        <p:spPr>
          <a:xfrm>
            <a:off x="228600" y="1524000"/>
            <a:ext cx="8534400" cy="4606925"/>
          </a:xfrm>
        </p:spPr>
        <p:txBody>
          <a:bodyPr/>
          <a:lstStyle/>
          <a:p>
            <a:pPr marL="577850" indent="-514350">
              <a:buSzPct val="95000"/>
              <a:buFont typeface="Times New Roman" charset="0"/>
              <a:buAutoNum type="alphaUcPeriod"/>
            </a:pPr>
            <a:r>
              <a:rPr lang="en-US" b="1" smtClean="0">
                <a:latin typeface="Calibri" charset="0"/>
              </a:rPr>
              <a:t>Brownfields Site Eligibility</a:t>
            </a:r>
          </a:p>
          <a:p>
            <a:pPr marL="993775" lvl="1" indent="-457200">
              <a:buFont typeface="Times New Roman" charset="0"/>
              <a:buAutoNum type="arabicPeriod"/>
            </a:pPr>
            <a:r>
              <a:rPr lang="en-US" smtClean="0">
                <a:latin typeface="Calibri" charset="0"/>
              </a:rPr>
              <a:t>CAR to provide site specific information before incurring costs including:</a:t>
            </a:r>
          </a:p>
          <a:p>
            <a:pPr lvl="2">
              <a:buFont typeface="Wingdings 2" charset="2"/>
              <a:buChar char="P"/>
            </a:pPr>
            <a:r>
              <a:rPr lang="en-US" sz="2800" smtClean="0">
                <a:latin typeface="Calibri" charset="0"/>
              </a:rPr>
              <a:t>Meets definition of Brownfields site</a:t>
            </a:r>
          </a:p>
          <a:p>
            <a:pPr lvl="2">
              <a:buFont typeface="Wingdings 2" charset="2"/>
              <a:buChar char="P"/>
            </a:pPr>
            <a:r>
              <a:rPr lang="en-US" sz="2800" smtClean="0">
                <a:latin typeface="Calibri" charset="0"/>
              </a:rPr>
              <a:t>Identity of owner</a:t>
            </a:r>
          </a:p>
          <a:p>
            <a:pPr lvl="2">
              <a:buFont typeface="Wingdings 2" charset="2"/>
              <a:buChar char="P"/>
            </a:pPr>
            <a:r>
              <a:rPr lang="en-US" sz="2800" smtClean="0">
                <a:latin typeface="Calibri" charset="0"/>
              </a:rPr>
              <a:t>Date of acquisition</a:t>
            </a:r>
          </a:p>
          <a:p>
            <a:pPr marL="577850" indent="-514350"/>
            <a:endParaRPr lang="en-US" smtClean="0">
              <a:latin typeface="Calibri"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685800" y="152400"/>
            <a:ext cx="8686800" cy="685800"/>
          </a:xfrm>
        </p:spPr>
        <p:txBody>
          <a:bodyPr/>
          <a:lstStyle/>
          <a:p>
            <a:r>
              <a:rPr lang="en-US" smtClean="0">
                <a:latin typeface="Calibri" charset="0"/>
              </a:rPr>
              <a:t/>
            </a:r>
            <a:br>
              <a:rPr lang="en-US" smtClean="0">
                <a:latin typeface="Calibri" charset="0"/>
              </a:rPr>
            </a:br>
            <a:r>
              <a:rPr lang="en-US" smtClean="0">
                <a:latin typeface="Calibri" charset="0"/>
              </a:rPr>
              <a:t> II. Site, Borrower &amp; Subgrant Recipient Eligibility</a:t>
            </a:r>
          </a:p>
        </p:txBody>
      </p:sp>
      <p:sp>
        <p:nvSpPr>
          <p:cNvPr id="3" name="Content Placeholder 2"/>
          <p:cNvSpPr>
            <a:spLocks noGrp="1"/>
          </p:cNvSpPr>
          <p:nvPr>
            <p:ph idx="1"/>
          </p:nvPr>
        </p:nvSpPr>
        <p:spPr>
          <a:xfrm>
            <a:off x="152400" y="1371600"/>
            <a:ext cx="8610600" cy="5105400"/>
          </a:xfrm>
        </p:spPr>
        <p:txBody>
          <a:bodyPr/>
          <a:lstStyle/>
          <a:p>
            <a:pPr marL="555625" indent="-457200">
              <a:buFontTx/>
              <a:buNone/>
            </a:pPr>
            <a:r>
              <a:rPr lang="en-US" b="1" smtClean="0">
                <a:latin typeface="Calibri" charset="0"/>
              </a:rPr>
              <a:t>B. Borrower/Subgrant Recipient Eligibility</a:t>
            </a:r>
          </a:p>
          <a:p>
            <a:pPr marL="555625" indent="-457200">
              <a:buFont typeface="Times New Roman" charset="0"/>
              <a:buAutoNum type="arabicPeriod"/>
            </a:pPr>
            <a:r>
              <a:rPr lang="en-US" sz="2400" smtClean="0">
                <a:latin typeface="Calibri" charset="0"/>
              </a:rPr>
              <a:t>Subgrants can only be made to eligible entities or non-profit organizations that own the site</a:t>
            </a:r>
          </a:p>
          <a:p>
            <a:pPr marL="555625" indent="-457200">
              <a:buFont typeface="Times New Roman" charset="0"/>
              <a:buAutoNum type="arabicPeriod"/>
            </a:pPr>
            <a:endParaRPr lang="en-US" sz="2400" smtClean="0">
              <a:latin typeface="Calibri" charset="0"/>
            </a:endParaRPr>
          </a:p>
          <a:p>
            <a:pPr marL="555625" indent="-457200">
              <a:buFont typeface="Times New Roman" charset="0"/>
              <a:buAutoNum type="arabicPeriod"/>
            </a:pPr>
            <a:r>
              <a:rPr lang="en-US" sz="2400" smtClean="0">
                <a:latin typeface="Calibri" charset="0"/>
              </a:rPr>
              <a:t>Subgrant recipient must own site throughout period of subgrant &amp; CAR cannot subgrant to itself</a:t>
            </a:r>
          </a:p>
          <a:p>
            <a:pPr marL="555625" indent="-457200">
              <a:buFont typeface="Times New Roman" charset="0"/>
              <a:buAutoNum type="arabicPeriod"/>
            </a:pPr>
            <a:endParaRPr lang="en-US" sz="2400" smtClean="0">
              <a:latin typeface="Calibri" charset="0"/>
            </a:endParaRPr>
          </a:p>
          <a:p>
            <a:pPr marL="555625" indent="-457200">
              <a:buFont typeface="Times New Roman" charset="0"/>
              <a:buAutoNum type="arabicPeriod"/>
            </a:pPr>
            <a:r>
              <a:rPr lang="en-US" sz="2400" smtClean="0">
                <a:latin typeface="Calibri" charset="0"/>
              </a:rPr>
              <a:t>CAR can discount loans up to 30% not to exceed $200k per site &amp; cannot discount loans to private entities</a:t>
            </a:r>
          </a:p>
          <a:p>
            <a:pPr marL="555625" indent="-457200">
              <a:buFont typeface="Times New Roman" charset="0"/>
              <a:buAutoNum type="arabicPeriod"/>
            </a:pPr>
            <a:endParaRPr lang="en-US" sz="2400" smtClean="0">
              <a:latin typeface="Calibri" charset="0"/>
            </a:endParaRPr>
          </a:p>
          <a:p>
            <a:pPr marL="555625" indent="-457200">
              <a:buFont typeface="Times New Roman" charset="0"/>
              <a:buAutoNum type="arabicPeriod"/>
            </a:pPr>
            <a:r>
              <a:rPr lang="en-US" sz="2400" smtClean="0">
                <a:latin typeface="Calibri" charset="0"/>
              </a:rPr>
              <a:t>CAR cannot loan or subgrant funds to an entity that is potentially liable under CERCLA § 107</a:t>
            </a:r>
          </a:p>
          <a:p>
            <a:pPr marL="555625" indent="-457200"/>
            <a:endParaRPr lang="en-US" smtClean="0">
              <a:latin typeface="Calibri"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685800" y="228600"/>
            <a:ext cx="8458200" cy="609600"/>
          </a:xfrm>
        </p:spPr>
        <p:txBody>
          <a:bodyPr/>
          <a:lstStyle/>
          <a:p>
            <a:r>
              <a:rPr lang="en-US" dirty="0" smtClean="0">
                <a:latin typeface="Calibri" charset="0"/>
              </a:rPr>
              <a:t> II. Site, Borrower &amp; Subgrant Recipient Eligibility</a:t>
            </a:r>
            <a:endParaRPr lang="en-US" dirty="0" smtClean="0"/>
          </a:p>
        </p:txBody>
      </p:sp>
      <p:sp>
        <p:nvSpPr>
          <p:cNvPr id="3" name="Content Placeholder 2"/>
          <p:cNvSpPr>
            <a:spLocks noGrp="1"/>
          </p:cNvSpPr>
          <p:nvPr>
            <p:ph idx="1"/>
          </p:nvPr>
        </p:nvSpPr>
        <p:spPr>
          <a:xfrm>
            <a:off x="152400" y="1219200"/>
            <a:ext cx="8991600" cy="5334000"/>
          </a:xfrm>
        </p:spPr>
        <p:txBody>
          <a:bodyPr/>
          <a:lstStyle/>
          <a:p>
            <a:pPr marL="0" lvl="1" indent="-457200">
              <a:spcBef>
                <a:spcPct val="0"/>
              </a:spcBef>
              <a:buFontTx/>
              <a:buNone/>
            </a:pPr>
            <a:r>
              <a:rPr lang="en-US" b="1" dirty="0" smtClean="0">
                <a:latin typeface="Calibri" charset="0"/>
              </a:rPr>
              <a:t>B. Borrower/Subgrant Recipient Eligibility (contd.)</a:t>
            </a:r>
          </a:p>
          <a:p>
            <a:pPr marL="0" lvl="1" indent="-457200">
              <a:spcBef>
                <a:spcPct val="0"/>
              </a:spcBef>
              <a:buFontTx/>
              <a:buNone/>
            </a:pPr>
            <a:endParaRPr lang="en-US" sz="1200" dirty="0" smtClean="0">
              <a:latin typeface="Calibri" charset="0"/>
            </a:endParaRPr>
          </a:p>
          <a:p>
            <a:pPr marL="555625" indent="-457200">
              <a:buFont typeface="Times New Roman" charset="0"/>
              <a:buAutoNum type="arabicPeriod" startAt="5"/>
            </a:pPr>
            <a:r>
              <a:rPr lang="en-US" sz="2400" dirty="0" smtClean="0">
                <a:latin typeface="Calibri" charset="0"/>
              </a:rPr>
              <a:t>For petroleum sites, person cleaning up site must not be considered potentially liable for contamination</a:t>
            </a:r>
          </a:p>
          <a:p>
            <a:pPr marL="555625" indent="-457200">
              <a:buFontTx/>
              <a:buNone/>
            </a:pPr>
            <a:endParaRPr lang="en-US" sz="1400" dirty="0" smtClean="0">
              <a:latin typeface="Calibri" charset="0"/>
            </a:endParaRPr>
          </a:p>
          <a:p>
            <a:pPr marL="555625" indent="-457200">
              <a:buFont typeface="+mj-lt"/>
              <a:buAutoNum type="arabicPeriod" startAt="6"/>
            </a:pPr>
            <a:r>
              <a:rPr lang="en-US" sz="2400" dirty="0" smtClean="0">
                <a:latin typeface="Calibri" charset="0"/>
              </a:rPr>
              <a:t>CAR shall maintain documentation supporting the eligibility of sites, borrowers and subgrantees</a:t>
            </a:r>
          </a:p>
          <a:p>
            <a:pPr marL="555625" indent="-457200">
              <a:buFont typeface="+mj-lt"/>
              <a:buAutoNum type="arabicPeriod" startAt="6"/>
            </a:pPr>
            <a:endParaRPr lang="en-US" sz="2400" dirty="0" smtClean="0">
              <a:latin typeface="Calibri" charset="0"/>
            </a:endParaRPr>
          </a:p>
          <a:p>
            <a:pPr marL="555625" indent="-457200">
              <a:buFont typeface="+mj-lt"/>
              <a:buAutoNum type="arabicPeriod" startAt="6"/>
            </a:pPr>
            <a:r>
              <a:rPr lang="en-US" sz="2400" dirty="0" smtClean="0">
                <a:latin typeface="Calibri" charset="0"/>
              </a:rPr>
              <a:t>Borrowers and subgrantees must submit information regarding their environmental compliance history at the site and CAR must use this to evaluate business risk</a:t>
            </a:r>
          </a:p>
          <a:p>
            <a:pPr marL="555625" indent="-457200">
              <a:buNone/>
            </a:pPr>
            <a:endParaRPr lang="en-US" sz="2400" dirty="0" smtClean="0">
              <a:latin typeface="Calibri" charset="0"/>
            </a:endParaRPr>
          </a:p>
          <a:p>
            <a:pPr marL="555625" indent="-457200">
              <a:buFont typeface="+mj-lt"/>
              <a:buAutoNum type="arabicPeriod" startAt="8"/>
            </a:pPr>
            <a:r>
              <a:rPr lang="en-US" sz="2400" dirty="0" smtClean="0">
                <a:latin typeface="Calibri" charset="0"/>
              </a:rPr>
              <a:t>An entity that is suspended, debarred or ineligible cannot be a borrower or subgrantee</a:t>
            </a:r>
          </a:p>
          <a:p>
            <a:pPr marL="555625" indent="-457200"/>
            <a:endParaRPr lang="en-US" dirty="0" smtClean="0">
              <a:latin typeface="Calibri"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914400" y="228600"/>
            <a:ext cx="8229600" cy="762000"/>
          </a:xfrm>
        </p:spPr>
        <p:txBody>
          <a:bodyPr>
            <a:normAutofit fontScale="90000"/>
          </a:bodyPr>
          <a:lstStyle/>
          <a:p>
            <a:pPr marL="24161750" indent="-24161750"/>
            <a:r>
              <a:rPr lang="en-US" sz="2400" dirty="0" smtClean="0">
                <a:latin typeface="Calibri" charset="0"/>
              </a:rPr>
              <a:t>III. General Cooperative Agreement Administrative Requirements</a:t>
            </a:r>
            <a:br>
              <a:rPr lang="en-US" sz="2400" dirty="0" smtClean="0">
                <a:latin typeface="Calibri" charset="0"/>
              </a:rPr>
            </a:br>
            <a:endParaRPr lang="en-US" sz="2400" dirty="0" smtClean="0"/>
          </a:p>
        </p:txBody>
      </p:sp>
      <p:sp>
        <p:nvSpPr>
          <p:cNvPr id="3" name="Content Placeholder 2"/>
          <p:cNvSpPr>
            <a:spLocks noGrp="1"/>
          </p:cNvSpPr>
          <p:nvPr>
            <p:ph idx="1"/>
          </p:nvPr>
        </p:nvSpPr>
        <p:spPr>
          <a:xfrm>
            <a:off x="0" y="1219200"/>
            <a:ext cx="8991600" cy="5486400"/>
          </a:xfrm>
        </p:spPr>
        <p:txBody>
          <a:bodyPr/>
          <a:lstStyle/>
          <a:p>
            <a:pPr marL="577850" indent="-514350">
              <a:buSzPct val="95000"/>
              <a:buNone/>
            </a:pPr>
            <a:r>
              <a:rPr lang="en-US" sz="2500" b="1" dirty="0" smtClean="0">
                <a:latin typeface="Calibri" charset="0"/>
              </a:rPr>
              <a:t>A. Cooperative Agreement Recipient Roles &amp; Responsibilities</a:t>
            </a:r>
          </a:p>
          <a:p>
            <a:pPr marL="993775" lvl="1" indent="-457200">
              <a:buFont typeface="Times New Roman" charset="0"/>
              <a:buAutoNum type="arabicPeriod"/>
            </a:pPr>
            <a:r>
              <a:rPr lang="en-US" sz="2400" dirty="0" smtClean="0">
                <a:latin typeface="Calibri" charset="0"/>
              </a:rPr>
              <a:t>CAR is responsible for establishing RLF team to implement RLF Program</a:t>
            </a:r>
          </a:p>
          <a:p>
            <a:pPr marL="993775" lvl="1" indent="-457200">
              <a:buFontTx/>
              <a:buNone/>
            </a:pPr>
            <a:endParaRPr lang="en-US" sz="1000" dirty="0" smtClean="0">
              <a:latin typeface="Calibri" charset="0"/>
            </a:endParaRPr>
          </a:p>
          <a:p>
            <a:pPr marL="993775" lvl="1" indent="-457200">
              <a:buFont typeface="+mj-lt"/>
              <a:buAutoNum type="arabicPeriod" startAt="2"/>
            </a:pPr>
            <a:r>
              <a:rPr lang="en-US" sz="2400" dirty="0" smtClean="0">
                <a:latin typeface="Calibri" charset="0"/>
              </a:rPr>
              <a:t>CAR must have or acquire a Qualified Environmental Professional (QEP) to oversee cleanups</a:t>
            </a:r>
          </a:p>
          <a:p>
            <a:pPr marL="993775" lvl="1" indent="-457200">
              <a:buFont typeface="+mj-lt"/>
              <a:buAutoNum type="arabicPeriod" startAt="2"/>
            </a:pPr>
            <a:endParaRPr lang="en-US" sz="900" dirty="0" smtClean="0">
              <a:latin typeface="Calibri" charset="0"/>
            </a:endParaRPr>
          </a:p>
          <a:p>
            <a:pPr marL="993775" lvl="1" indent="-457200">
              <a:buFont typeface="+mj-lt"/>
              <a:buAutoNum type="arabicPeriod" startAt="2"/>
            </a:pPr>
            <a:r>
              <a:rPr lang="en-US" sz="2400" dirty="0" smtClean="0">
                <a:latin typeface="Calibri" charset="0"/>
              </a:rPr>
              <a:t>CAR shall act as or appoint a Fund Manager to carry out financial management</a:t>
            </a:r>
          </a:p>
          <a:p>
            <a:pPr marL="993775" lvl="1" indent="-457200">
              <a:buFont typeface="+mj-lt"/>
              <a:buAutoNum type="arabicPeriod" startAt="2"/>
            </a:pPr>
            <a:endParaRPr lang="en-US" sz="1000" dirty="0" smtClean="0">
              <a:latin typeface="Calibri" charset="0"/>
            </a:endParaRPr>
          </a:p>
          <a:p>
            <a:pPr marL="993775" lvl="1" indent="-457200">
              <a:buFont typeface="+mj-lt"/>
              <a:buAutoNum type="arabicPeriod" startAt="2"/>
            </a:pPr>
            <a:r>
              <a:rPr lang="en-US" sz="2400" dirty="0" smtClean="0">
                <a:latin typeface="Calibri" charset="0"/>
              </a:rPr>
              <a:t>CAR shall have or appoint legal council to review all loans &amp; subgrants</a:t>
            </a:r>
          </a:p>
          <a:p>
            <a:pPr marL="993775" lvl="1" indent="-457200">
              <a:buFont typeface="+mj-lt"/>
              <a:buAutoNum type="arabicPeriod" startAt="2"/>
            </a:pPr>
            <a:endParaRPr lang="en-US" sz="1000" dirty="0" smtClean="0">
              <a:latin typeface="Calibri" charset="0"/>
            </a:endParaRPr>
          </a:p>
          <a:p>
            <a:pPr marL="993775" lvl="1" indent="-457200">
              <a:buFont typeface="+mj-lt"/>
              <a:buAutoNum type="arabicPeriod" startAt="2"/>
            </a:pPr>
            <a:r>
              <a:rPr lang="en-US" sz="2400" dirty="0" smtClean="0">
                <a:latin typeface="Calibri" charset="0"/>
              </a:rPr>
              <a:t>CAR is responsible for ensuring borrowers and subgrantees comply with terms and conditions of loans, subgrants, and EPA CA</a:t>
            </a:r>
          </a:p>
          <a:p>
            <a:pPr marL="577850" indent="-514350"/>
            <a:endParaRPr lang="en-US" sz="2400" dirty="0" smtClean="0">
              <a:latin typeface="Calibri"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762000" y="381000"/>
            <a:ext cx="9144000" cy="609600"/>
          </a:xfrm>
        </p:spPr>
        <p:txBody>
          <a:bodyPr/>
          <a:lstStyle/>
          <a:p>
            <a:r>
              <a:rPr lang="en-US" sz="3000" dirty="0" smtClean="0">
                <a:latin typeface="Calibri" charset="0"/>
              </a:rPr>
              <a:t> III.  General Cooperative Agreement Administrative Requirements</a:t>
            </a:r>
            <a:endParaRPr lang="en-US" sz="3000" dirty="0" smtClean="0"/>
          </a:p>
        </p:txBody>
      </p:sp>
      <p:sp>
        <p:nvSpPr>
          <p:cNvPr id="3" name="Content Placeholder 2"/>
          <p:cNvSpPr>
            <a:spLocks noGrp="1"/>
          </p:cNvSpPr>
          <p:nvPr>
            <p:ph idx="1"/>
          </p:nvPr>
        </p:nvSpPr>
        <p:spPr>
          <a:xfrm>
            <a:off x="228600" y="1676400"/>
            <a:ext cx="8686800" cy="4953000"/>
          </a:xfrm>
        </p:spPr>
        <p:txBody>
          <a:bodyPr/>
          <a:lstStyle/>
          <a:p>
            <a:pPr marL="577850" indent="-514350">
              <a:buSzPct val="95000"/>
              <a:buFontTx/>
              <a:buNone/>
            </a:pPr>
            <a:r>
              <a:rPr lang="en-US" sz="2600" b="1" dirty="0" smtClean="0">
                <a:latin typeface="Calibri" charset="0"/>
              </a:rPr>
              <a:t>A. Cooperative Agreement Recipient Roles &amp; Responsibilities (Contd)</a:t>
            </a:r>
          </a:p>
          <a:p>
            <a:pPr marL="577850" indent="-514350">
              <a:buSzPct val="95000"/>
              <a:buFontTx/>
              <a:buNone/>
            </a:pPr>
            <a:endParaRPr lang="en-US" sz="1000" dirty="0" smtClean="0">
              <a:latin typeface="Calibri" charset="0"/>
            </a:endParaRPr>
          </a:p>
          <a:p>
            <a:pPr marL="577850" indent="-514350">
              <a:spcBef>
                <a:spcPct val="0"/>
              </a:spcBef>
              <a:buSzPct val="95000"/>
              <a:buFontTx/>
              <a:buNone/>
            </a:pPr>
            <a:r>
              <a:rPr lang="en-US" sz="2400" dirty="0" smtClean="0">
                <a:latin typeface="Calibri" charset="0"/>
              </a:rPr>
              <a:t>	6.  CAR to report on property specific progress via the ACRES    	on-line reporting system</a:t>
            </a:r>
          </a:p>
          <a:p>
            <a:pPr marL="1276350" lvl="2" indent="-457200">
              <a:buFont typeface="Wingdings" charset="2"/>
              <a:buChar char="ü"/>
            </a:pPr>
            <a:r>
              <a:rPr lang="en-US" dirty="0" smtClean="0">
                <a:latin typeface="Calibri" charset="0"/>
              </a:rPr>
              <a:t>CAR must enter data at least quarterly</a:t>
            </a:r>
          </a:p>
          <a:p>
            <a:pPr marL="1276350" lvl="2" indent="-457200">
              <a:buFont typeface="Wingdings" charset="2"/>
              <a:buChar char="ü"/>
            </a:pPr>
            <a:r>
              <a:rPr lang="en-US" dirty="0" smtClean="0">
                <a:latin typeface="Calibri" charset="0"/>
              </a:rPr>
              <a:t>EPA will provide CAR with training on ACRES</a:t>
            </a:r>
          </a:p>
          <a:p>
            <a:pPr marL="577850" indent="-514350">
              <a:buFontTx/>
              <a:buNone/>
            </a:pPr>
            <a:endParaRPr lang="en-US" sz="3200" dirty="0" smtClean="0">
              <a:latin typeface="Calibri"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685800" y="228600"/>
            <a:ext cx="8458200" cy="609600"/>
          </a:xfrm>
        </p:spPr>
        <p:txBody>
          <a:bodyPr/>
          <a:lstStyle/>
          <a:p>
            <a:r>
              <a:rPr lang="en-US" sz="3600" smtClean="0">
                <a:latin typeface="Calibri" charset="0"/>
              </a:rPr>
              <a:t>IV - Financial Administrative Requirements</a:t>
            </a:r>
          </a:p>
        </p:txBody>
      </p:sp>
      <p:sp>
        <p:nvSpPr>
          <p:cNvPr id="3" name="Content Placeholder 2"/>
          <p:cNvSpPr>
            <a:spLocks noGrp="1"/>
          </p:cNvSpPr>
          <p:nvPr>
            <p:ph idx="1"/>
          </p:nvPr>
        </p:nvSpPr>
        <p:spPr>
          <a:xfrm>
            <a:off x="152400" y="1219200"/>
            <a:ext cx="8763000" cy="5257800"/>
          </a:xfrm>
        </p:spPr>
        <p:txBody>
          <a:bodyPr/>
          <a:lstStyle/>
          <a:p>
            <a:pPr marL="577850" indent="-514350">
              <a:buSzPct val="95000"/>
              <a:buNone/>
            </a:pPr>
            <a:r>
              <a:rPr lang="en-US" b="1" dirty="0" smtClean="0">
                <a:latin typeface="Calibri" charset="0"/>
              </a:rPr>
              <a:t>A. Eligible Uses of RLF Funds</a:t>
            </a:r>
          </a:p>
          <a:p>
            <a:pPr marL="993775" lvl="1" indent="-457200">
              <a:buFont typeface="Times New Roman" charset="0"/>
              <a:buAutoNum type="arabicPeriod"/>
            </a:pPr>
            <a:r>
              <a:rPr lang="en-US" sz="2600" dirty="0" smtClean="0">
                <a:latin typeface="Calibri" charset="0"/>
              </a:rPr>
              <a:t>Eligible programmatic expenses may include:</a:t>
            </a:r>
          </a:p>
          <a:p>
            <a:pPr marL="1333500" lvl="2" indent="-457200">
              <a:buFont typeface="Times New Roman" charset="0"/>
              <a:buAutoNum type="alphaLcPeriod"/>
            </a:pPr>
            <a:r>
              <a:rPr lang="en-US" dirty="0" smtClean="0">
                <a:latin typeface="Calibri" charset="0"/>
              </a:rPr>
              <a:t>Site eligibility per CERCLA 104(k)</a:t>
            </a:r>
          </a:p>
          <a:p>
            <a:pPr marL="1333500" lvl="2" indent="-457200">
              <a:buFont typeface="Times New Roman" charset="0"/>
              <a:buAutoNum type="alphaLcPeriod"/>
            </a:pPr>
            <a:r>
              <a:rPr lang="en-US" dirty="0" smtClean="0">
                <a:latin typeface="Calibri" charset="0"/>
              </a:rPr>
              <a:t>Installation of fences, warning signs, or other security or site control precautions</a:t>
            </a:r>
          </a:p>
          <a:p>
            <a:pPr marL="1333500" lvl="2" indent="-457200">
              <a:buFont typeface="Times New Roman" charset="0"/>
              <a:buAutoNum type="alphaLcPeriod"/>
            </a:pPr>
            <a:r>
              <a:rPr lang="en-US" dirty="0" smtClean="0">
                <a:latin typeface="Calibri" charset="0"/>
              </a:rPr>
              <a:t>Preparing an Analysis of Brownfields Cleanup Alternatives (ABCA)</a:t>
            </a:r>
          </a:p>
          <a:p>
            <a:pPr marL="1333500" lvl="2" indent="-457200">
              <a:buFont typeface="Times New Roman" charset="0"/>
              <a:buAutoNum type="alphaLcPeriod"/>
            </a:pPr>
            <a:r>
              <a:rPr lang="en-US" dirty="0" smtClean="0">
                <a:latin typeface="Calibri" charset="0"/>
              </a:rPr>
              <a:t>Ensuring public participation requirements are met including Community Relations Plan</a:t>
            </a:r>
          </a:p>
          <a:p>
            <a:pPr marL="1333500" lvl="2" indent="-457200">
              <a:buFont typeface="Times New Roman" charset="0"/>
              <a:buAutoNum type="alphaLcPeriod"/>
            </a:pPr>
            <a:r>
              <a:rPr lang="en-US" dirty="0" smtClean="0">
                <a:latin typeface="Calibri" charset="0"/>
              </a:rPr>
              <a:t>Establishing an administrative record for each site</a:t>
            </a:r>
          </a:p>
          <a:p>
            <a:pPr marL="1333500" lvl="2" indent="-457200">
              <a:buFont typeface="Times New Roman" charset="0"/>
              <a:buAutoNum type="alphaLcPeriod"/>
            </a:pPr>
            <a:r>
              <a:rPr lang="en-US" dirty="0" smtClean="0">
                <a:latin typeface="Calibri" charset="0"/>
              </a:rPr>
              <a:t>Removal of drums, barrels, tanks etc that contain/may contain hazardous substance or petroleum</a:t>
            </a:r>
          </a:p>
          <a:p>
            <a:pPr marL="577850" indent="-514350"/>
            <a:endParaRPr lang="en-US" sz="2600" dirty="0" smtClean="0">
              <a:latin typeface="Calibri"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685800" y="228600"/>
            <a:ext cx="8229600" cy="609600"/>
          </a:xfrm>
        </p:spPr>
        <p:txBody>
          <a:bodyPr/>
          <a:lstStyle/>
          <a:p>
            <a:r>
              <a:rPr lang="en-US" sz="3400" smtClean="0">
                <a:latin typeface="Calibri" charset="0"/>
              </a:rPr>
              <a:t>IV - Financial Administrative Requirements</a:t>
            </a:r>
            <a:endParaRPr lang="en-US" sz="3400" smtClean="0"/>
          </a:p>
        </p:txBody>
      </p:sp>
      <p:sp>
        <p:nvSpPr>
          <p:cNvPr id="3" name="Content Placeholder 2"/>
          <p:cNvSpPr>
            <a:spLocks noGrp="1"/>
          </p:cNvSpPr>
          <p:nvPr>
            <p:ph idx="1"/>
          </p:nvPr>
        </p:nvSpPr>
        <p:spPr>
          <a:xfrm>
            <a:off x="152400" y="1295400"/>
            <a:ext cx="8686800" cy="4953000"/>
          </a:xfrm>
        </p:spPr>
        <p:txBody>
          <a:bodyPr/>
          <a:lstStyle/>
          <a:p>
            <a:pPr marL="577850" indent="-514350">
              <a:buSzPct val="95000"/>
              <a:buNone/>
            </a:pPr>
            <a:r>
              <a:rPr lang="en-US" b="1" dirty="0" smtClean="0">
                <a:latin typeface="Calibri" charset="0"/>
              </a:rPr>
              <a:t>A. Eligible Uses of the Funds (contd)</a:t>
            </a:r>
          </a:p>
          <a:p>
            <a:pPr marL="1050925" lvl="1" indent="-514350">
              <a:buFont typeface="Times New Roman" charset="0"/>
              <a:buAutoNum type="arabicPeriod"/>
            </a:pPr>
            <a:r>
              <a:rPr lang="en-US" sz="2600" dirty="0" smtClean="0">
                <a:latin typeface="Calibri" charset="0"/>
              </a:rPr>
              <a:t>Eligible programmatic expenses may include:</a:t>
            </a:r>
          </a:p>
          <a:p>
            <a:pPr marL="1333500" lvl="2" indent="-457200">
              <a:buFont typeface="Times New Roman" charset="0"/>
              <a:buAutoNum type="alphaLcPeriod" startAt="7"/>
            </a:pPr>
            <a:r>
              <a:rPr lang="en-US" sz="2600" dirty="0" smtClean="0">
                <a:latin typeface="Calibri" charset="0"/>
              </a:rPr>
              <a:t>Developing a Quality Assurance Project Plan (QAPP)</a:t>
            </a:r>
          </a:p>
          <a:p>
            <a:pPr marL="1333500" lvl="2" indent="-457200">
              <a:buFont typeface="Times New Roman" charset="0"/>
              <a:buAutoNum type="alphaLcPeriod" startAt="7"/>
            </a:pPr>
            <a:r>
              <a:rPr lang="en-US" sz="2600" dirty="0" smtClean="0">
                <a:latin typeface="Calibri" charset="0"/>
              </a:rPr>
              <a:t>Ensuring adequacy of cleanup and overseeing activities to ensure compliance with Federal &amp; State requirements</a:t>
            </a:r>
          </a:p>
          <a:p>
            <a:pPr marL="1333500" lvl="2" indent="-457200">
              <a:buFont typeface="Times New Roman" charset="0"/>
              <a:buAutoNum type="alphaLcPeriod" startAt="7"/>
            </a:pPr>
            <a:r>
              <a:rPr lang="en-US" sz="2600" dirty="0" smtClean="0">
                <a:latin typeface="Calibri" charset="0"/>
              </a:rPr>
              <a:t>Ensuring site is secure if borrower/</a:t>
            </a:r>
            <a:r>
              <a:rPr lang="en-US" sz="2600" dirty="0" err="1" smtClean="0">
                <a:latin typeface="Calibri" charset="0"/>
              </a:rPr>
              <a:t>subrantee</a:t>
            </a:r>
            <a:r>
              <a:rPr lang="en-US" sz="2600" dirty="0" smtClean="0">
                <a:latin typeface="Calibri" charset="0"/>
              </a:rPr>
              <a:t> is unable or unwilling to complete cleanup</a:t>
            </a:r>
          </a:p>
          <a:p>
            <a:pPr marL="1333500" lvl="2" indent="-457200">
              <a:buFont typeface="Times New Roman" charset="0"/>
              <a:buAutoNum type="alphaLcPeriod" startAt="7"/>
            </a:pPr>
            <a:r>
              <a:rPr lang="en-US" sz="2600" dirty="0" smtClean="0">
                <a:latin typeface="Calibri" charset="0"/>
              </a:rPr>
              <a:t>Purchasing environmental insurance</a:t>
            </a:r>
          </a:p>
          <a:p>
            <a:pPr marL="1333500" lvl="2" indent="-457200">
              <a:buFont typeface="Times New Roman" charset="0"/>
              <a:buAutoNum type="alphaLcPeriod" startAt="7"/>
            </a:pPr>
            <a:r>
              <a:rPr lang="en-US" sz="2600" dirty="0" smtClean="0">
                <a:latin typeface="Calibri" charset="0"/>
              </a:rPr>
              <a:t>Other eligible programmatic costs</a:t>
            </a:r>
          </a:p>
          <a:p>
            <a:pPr marL="1333500" lvl="2" indent="-457200">
              <a:buFont typeface="Times New Roman" charset="0"/>
              <a:buAutoNum type="alphaLcPeriod" startAt="7"/>
            </a:pPr>
            <a:r>
              <a:rPr lang="en-US" sz="2600" dirty="0" smtClean="0">
                <a:latin typeface="Calibri" charset="0"/>
              </a:rPr>
              <a:t>Subgrantee progress reporting</a:t>
            </a:r>
          </a:p>
          <a:p>
            <a:pPr marL="577850" indent="-514350">
              <a:buFontTx/>
              <a:buNone/>
            </a:pPr>
            <a:endParaRPr lang="en-US" sz="2400" dirty="0" smtClean="0">
              <a:latin typeface="Calibri"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914400" y="228600"/>
            <a:ext cx="8077200" cy="685800"/>
          </a:xfrm>
        </p:spPr>
        <p:txBody>
          <a:bodyPr/>
          <a:lstStyle/>
          <a:p>
            <a:r>
              <a:rPr lang="en-US" smtClean="0">
                <a:latin typeface="Calibri" charset="0"/>
              </a:rPr>
              <a:t>IV - Financial Administrative Requirements</a:t>
            </a:r>
            <a:endParaRPr lang="en-US" smtClean="0"/>
          </a:p>
        </p:txBody>
      </p:sp>
      <p:sp>
        <p:nvSpPr>
          <p:cNvPr id="3" name="Content Placeholder 2"/>
          <p:cNvSpPr>
            <a:spLocks noGrp="1"/>
          </p:cNvSpPr>
          <p:nvPr>
            <p:ph idx="1"/>
          </p:nvPr>
        </p:nvSpPr>
        <p:spPr>
          <a:xfrm>
            <a:off x="228600" y="1600200"/>
            <a:ext cx="8610600" cy="4876800"/>
          </a:xfrm>
        </p:spPr>
        <p:txBody>
          <a:bodyPr/>
          <a:lstStyle/>
          <a:p>
            <a:pPr marL="577850" indent="-514350">
              <a:buSzPct val="95000"/>
              <a:buNone/>
            </a:pPr>
            <a:r>
              <a:rPr lang="en-US" b="1" dirty="0" smtClean="0">
                <a:latin typeface="Calibri" charset="0"/>
              </a:rPr>
              <a:t>A. Eligible Uses of the Funds (contd)</a:t>
            </a:r>
          </a:p>
          <a:p>
            <a:pPr marL="993775" lvl="1" indent="-457200">
              <a:buFont typeface="Times New Roman" charset="0"/>
              <a:buAutoNum type="arabicPeriod" startAt="2"/>
            </a:pPr>
            <a:r>
              <a:rPr lang="en-US" sz="2400" dirty="0" smtClean="0">
                <a:latin typeface="Calibri" charset="0"/>
              </a:rPr>
              <a:t>Up to 10% of funds can be used by the CAR for program development and implementation - health monitoring and institutional controls</a:t>
            </a:r>
          </a:p>
          <a:p>
            <a:pPr marL="993775" lvl="1" indent="-457200">
              <a:buFont typeface="Times New Roman" charset="0"/>
              <a:buAutoNum type="arabicPeriod" startAt="2"/>
            </a:pPr>
            <a:r>
              <a:rPr lang="en-US" sz="2400" dirty="0" smtClean="0">
                <a:latin typeface="Calibri" charset="0"/>
              </a:rPr>
              <a:t>If CAR makes a subgrant to a local government that includes up to 10% for program development and implementation, a term and condition for maintaining adequate records must be included in the subgrant</a:t>
            </a:r>
            <a:endParaRPr lang="en-US" sz="2200" dirty="0" smtClean="0">
              <a:latin typeface="Calibri" charset="0"/>
            </a:endParaRPr>
          </a:p>
          <a:p>
            <a:pPr marL="577850" indent="-514350">
              <a:buFontTx/>
              <a:buNone/>
            </a:pPr>
            <a:endParaRPr lang="en-US" dirty="0" smtClean="0">
              <a:latin typeface="Calibri"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smtClean="0">
                <a:latin typeface="Calibri" charset="0"/>
              </a:rPr>
              <a:t>IV - Financial Administrative Requirements</a:t>
            </a:r>
            <a:endParaRPr lang="en-US" smtClean="0"/>
          </a:p>
        </p:txBody>
      </p:sp>
      <p:sp>
        <p:nvSpPr>
          <p:cNvPr id="3" name="Content Placeholder 2"/>
          <p:cNvSpPr>
            <a:spLocks noGrp="1"/>
          </p:cNvSpPr>
          <p:nvPr>
            <p:ph idx="1"/>
          </p:nvPr>
        </p:nvSpPr>
        <p:spPr>
          <a:xfrm>
            <a:off x="304800" y="1219200"/>
            <a:ext cx="8610600" cy="5334000"/>
          </a:xfrm>
        </p:spPr>
        <p:txBody>
          <a:bodyPr/>
          <a:lstStyle/>
          <a:p>
            <a:pPr marL="577850" indent="-514350">
              <a:buSzPct val="95000"/>
              <a:buNone/>
            </a:pPr>
            <a:r>
              <a:rPr lang="en-US" sz="2400" b="1" dirty="0" smtClean="0">
                <a:latin typeface="Calibri" charset="0"/>
              </a:rPr>
              <a:t>B. Ineligible Uses of the Funds</a:t>
            </a:r>
          </a:p>
          <a:p>
            <a:pPr marL="993775" lvl="1" indent="-457200">
              <a:buFont typeface="Times New Roman" charset="0"/>
              <a:buAutoNum type="arabicPeriod"/>
            </a:pPr>
            <a:r>
              <a:rPr lang="en-US" sz="2100" dirty="0" smtClean="0">
                <a:latin typeface="Calibri" charset="0"/>
              </a:rPr>
              <a:t>Funds cannot be used for:</a:t>
            </a:r>
          </a:p>
          <a:p>
            <a:pPr marL="1333500" lvl="2" indent="-457200">
              <a:buFont typeface="Times New Roman" charset="0"/>
              <a:buAutoNum type="alphaLcPeriod"/>
            </a:pPr>
            <a:r>
              <a:rPr lang="en-US" sz="2100" dirty="0" smtClean="0">
                <a:latin typeface="Calibri" charset="0"/>
              </a:rPr>
              <a:t>Pre-cleanup assessment activities (Phase I &amp; II)</a:t>
            </a:r>
          </a:p>
          <a:p>
            <a:pPr marL="1333500" lvl="2" indent="-457200">
              <a:buFont typeface="Times New Roman" charset="0"/>
              <a:buAutoNum type="alphaLcPeriod"/>
            </a:pPr>
            <a:r>
              <a:rPr lang="en-US" sz="2100" dirty="0" smtClean="0">
                <a:latin typeface="Calibri" charset="0"/>
              </a:rPr>
              <a:t>Monitoring and data collection for permits under federal or state laws unless required by cleanup</a:t>
            </a:r>
          </a:p>
          <a:p>
            <a:pPr marL="1333500" lvl="2" indent="-457200">
              <a:buFont typeface="Times New Roman" charset="0"/>
              <a:buAutoNum type="alphaLcPeriod"/>
            </a:pPr>
            <a:r>
              <a:rPr lang="en-US" sz="2100" dirty="0" smtClean="0">
                <a:latin typeface="Calibri" charset="0"/>
              </a:rPr>
              <a:t>Non-cleanup related construction, demolition, development and addressing deteriorated drinking water supplies</a:t>
            </a:r>
          </a:p>
          <a:p>
            <a:pPr marL="1333500" lvl="2" indent="-457200">
              <a:buFont typeface="Times New Roman" charset="0"/>
              <a:buAutoNum type="alphaLcPeriod"/>
            </a:pPr>
            <a:r>
              <a:rPr lang="en-US" sz="2100" dirty="0" smtClean="0">
                <a:latin typeface="Calibri" charset="0"/>
              </a:rPr>
              <a:t>Job training unrelated to site cleanup</a:t>
            </a:r>
          </a:p>
          <a:p>
            <a:pPr marL="1333500" lvl="2" indent="-457200">
              <a:buFont typeface="Times New Roman" charset="0"/>
              <a:buAutoNum type="alphaLcPeriod"/>
            </a:pPr>
            <a:r>
              <a:rPr lang="en-US" sz="2100" dirty="0" smtClean="0">
                <a:latin typeface="Calibri" charset="0"/>
              </a:rPr>
              <a:t>Paying a penalty or fine</a:t>
            </a:r>
          </a:p>
          <a:p>
            <a:pPr marL="1333500" lvl="2" indent="-457200">
              <a:buFont typeface="Times New Roman" charset="0"/>
              <a:buAutoNum type="alphaLcPeriod"/>
            </a:pPr>
            <a:r>
              <a:rPr lang="en-US" sz="2100" dirty="0" smtClean="0">
                <a:latin typeface="Calibri" charset="0"/>
              </a:rPr>
              <a:t>Meeting a federal cost share requirement unless allowed by statutory authority</a:t>
            </a:r>
          </a:p>
          <a:p>
            <a:pPr marL="1333500" lvl="2" indent="-457200">
              <a:buFont typeface="Times New Roman" charset="0"/>
              <a:buAutoNum type="alphaLcPeriod"/>
            </a:pPr>
            <a:r>
              <a:rPr lang="en-US" sz="2100" dirty="0" smtClean="0">
                <a:latin typeface="Calibri" charset="0"/>
              </a:rPr>
              <a:t>Paying a response cost at a site where the recipient of a loan or subgrant is liable under CERCLA 107</a:t>
            </a:r>
          </a:p>
          <a:p>
            <a:pPr marL="1333500" lvl="2" indent="-457200">
              <a:buFont typeface="Times New Roman" charset="0"/>
              <a:buAutoNum type="alphaLcPeriod"/>
            </a:pPr>
            <a:r>
              <a:rPr lang="en-US" sz="2100" dirty="0" smtClean="0">
                <a:latin typeface="Calibri" charset="0"/>
              </a:rPr>
              <a:t>Paying a cost of compliance with any federal law not applicable to the cleanup</a:t>
            </a:r>
          </a:p>
          <a:p>
            <a:pPr marL="1333500" lvl="2" indent="-457200">
              <a:buFontTx/>
              <a:buNone/>
            </a:pPr>
            <a:endParaRPr lang="en-US" dirty="0" smtClean="0">
              <a:latin typeface="Calibri" charset="0"/>
            </a:endParaRPr>
          </a:p>
          <a:p>
            <a:pPr marL="577850" indent="-514350">
              <a:buFontTx/>
              <a:buNone/>
            </a:pPr>
            <a:endParaRPr lang="en-US" dirty="0" smtClean="0">
              <a:latin typeface="Calibri"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914400" y="304800"/>
            <a:ext cx="7924800" cy="609600"/>
          </a:xfrm>
        </p:spPr>
        <p:txBody>
          <a:bodyPr/>
          <a:lstStyle/>
          <a:p>
            <a:pPr eaLnBrk="1" hangingPunct="1"/>
            <a:r>
              <a:rPr lang="en-US" sz="4000" smtClean="0">
                <a:latin typeface="Calibri" charset="0"/>
              </a:rPr>
              <a:t>Webinar Agenda</a:t>
            </a:r>
          </a:p>
        </p:txBody>
      </p:sp>
      <p:sp>
        <p:nvSpPr>
          <p:cNvPr id="16387" name="Rectangle 20"/>
          <p:cNvSpPr>
            <a:spLocks noGrp="1" noChangeArrowheads="1"/>
          </p:cNvSpPr>
          <p:nvPr>
            <p:ph type="body" idx="1"/>
          </p:nvPr>
        </p:nvSpPr>
        <p:spPr>
          <a:xfrm>
            <a:off x="381000" y="1600200"/>
            <a:ext cx="8382000" cy="4419600"/>
          </a:xfrm>
        </p:spPr>
        <p:txBody>
          <a:bodyPr/>
          <a:lstStyle/>
          <a:p>
            <a:pPr eaLnBrk="1" hangingPunct="1"/>
            <a:r>
              <a:rPr lang="en-US" smtClean="0">
                <a:latin typeface="Calibri" charset="0"/>
              </a:rPr>
              <a:t>Overview of RLF Policies</a:t>
            </a:r>
          </a:p>
          <a:p>
            <a:pPr lvl="1" eaLnBrk="1" hangingPunct="1"/>
            <a:r>
              <a:rPr lang="en-US" smtClean="0">
                <a:latin typeface="Calibri" charset="0"/>
              </a:rPr>
              <a:t>Project Period</a:t>
            </a:r>
          </a:p>
          <a:p>
            <a:pPr lvl="1" eaLnBrk="1" hangingPunct="1"/>
            <a:r>
              <a:rPr lang="en-US" smtClean="0">
                <a:latin typeface="Calibri" charset="0"/>
              </a:rPr>
              <a:t>40/60 or 50/50 subgrant/loan ratio and Waivers</a:t>
            </a:r>
          </a:p>
          <a:p>
            <a:pPr lvl="1" eaLnBrk="1" hangingPunct="1"/>
            <a:r>
              <a:rPr lang="en-US" smtClean="0">
                <a:latin typeface="Calibri" charset="0"/>
              </a:rPr>
              <a:t>Program Income</a:t>
            </a:r>
          </a:p>
          <a:p>
            <a:pPr lvl="1" eaLnBrk="1" hangingPunct="1"/>
            <a:r>
              <a:rPr lang="en-US" smtClean="0">
                <a:latin typeface="Calibri" charset="0"/>
              </a:rPr>
              <a:t>Loan Discount</a:t>
            </a:r>
          </a:p>
          <a:p>
            <a:pPr lvl="1" eaLnBrk="1" hangingPunct="1"/>
            <a:r>
              <a:rPr lang="en-US" smtClean="0">
                <a:latin typeface="Calibri" charset="0"/>
              </a:rPr>
              <a:t>Closeout</a:t>
            </a:r>
          </a:p>
          <a:p>
            <a:pPr lvl="1" eaLnBrk="1" hangingPunct="1"/>
            <a:r>
              <a:rPr lang="en-US" smtClean="0">
                <a:latin typeface="Calibri" charset="0"/>
              </a:rPr>
              <a:t>Insufficient Capacity</a:t>
            </a:r>
          </a:p>
          <a:p>
            <a:pPr lvl="1" eaLnBrk="1" hangingPunct="1">
              <a:buFontTx/>
              <a:buNone/>
            </a:pPr>
            <a:endParaRPr lang="en-US" smtClean="0">
              <a:latin typeface="Calibri" charset="0"/>
            </a:endParaRPr>
          </a:p>
          <a:p>
            <a:pPr eaLnBrk="1" hangingPunct="1"/>
            <a:r>
              <a:rPr lang="en-US" smtClean="0">
                <a:latin typeface="Calibri" charset="0"/>
              </a:rPr>
              <a:t>Overview of Key Terms &amp; Conditions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smtClean="0">
                <a:latin typeface="Calibri" charset="0"/>
              </a:rPr>
              <a:t>IV - Financial Administrative Requirements</a:t>
            </a:r>
            <a:endParaRPr lang="en-US" smtClean="0"/>
          </a:p>
        </p:txBody>
      </p:sp>
      <p:sp>
        <p:nvSpPr>
          <p:cNvPr id="3" name="Content Placeholder 2"/>
          <p:cNvSpPr>
            <a:spLocks noGrp="1"/>
          </p:cNvSpPr>
          <p:nvPr>
            <p:ph idx="1"/>
          </p:nvPr>
        </p:nvSpPr>
        <p:spPr>
          <a:xfrm>
            <a:off x="152400" y="1295400"/>
            <a:ext cx="8686800" cy="4953000"/>
          </a:xfrm>
        </p:spPr>
        <p:txBody>
          <a:bodyPr/>
          <a:lstStyle/>
          <a:p>
            <a:pPr marL="0" lvl="1" indent="0">
              <a:buFontTx/>
              <a:buNone/>
            </a:pPr>
            <a:r>
              <a:rPr lang="en-US" sz="2400" b="1" dirty="0" smtClean="0">
                <a:latin typeface="Calibri" charset="0"/>
              </a:rPr>
              <a:t>B. Ineligible Uses of the Funds (contd)</a:t>
            </a:r>
            <a:endParaRPr lang="en-US" sz="2400" dirty="0" smtClean="0">
              <a:latin typeface="Calibri" charset="0"/>
            </a:endParaRPr>
          </a:p>
          <a:p>
            <a:pPr marL="0" lvl="1" indent="0">
              <a:buNone/>
            </a:pPr>
            <a:r>
              <a:rPr lang="en-US" sz="2400" dirty="0" smtClean="0">
                <a:latin typeface="Calibri" charset="0"/>
              </a:rPr>
              <a:t>      2. Administrative costs and all indirect costs under OMB Circulars   </a:t>
            </a:r>
          </a:p>
          <a:p>
            <a:pPr marL="0" lvl="1" indent="0">
              <a:buNone/>
            </a:pPr>
            <a:r>
              <a:rPr lang="en-US" sz="2400" dirty="0" smtClean="0">
                <a:latin typeface="Calibri" charset="0"/>
              </a:rPr>
              <a:t>          are prohibited</a:t>
            </a:r>
          </a:p>
          <a:p>
            <a:pPr marL="1333500" lvl="2" indent="-457200">
              <a:buFont typeface="Times New Roman" charset="0"/>
              <a:buAutoNum type="alphaLcPeriod"/>
            </a:pPr>
            <a:r>
              <a:rPr lang="en-US" dirty="0" smtClean="0">
                <a:latin typeface="Calibri" charset="0"/>
              </a:rPr>
              <a:t>Ineligible administrative costs are salaries, benefits, contractual costs, supplies and data processing charges incurred to comply with Uniform Administrative Requirements for Grants in 40 CFR Part 30 or  Part 31 and direct costs for grant and subgrant administration not identified in eligible costs</a:t>
            </a:r>
          </a:p>
          <a:p>
            <a:pPr marL="1333500" lvl="2" indent="-457200">
              <a:buFont typeface="Times New Roman" charset="0"/>
              <a:buAutoNum type="alphaLcPeriod"/>
            </a:pPr>
            <a:r>
              <a:rPr lang="en-US" dirty="0" smtClean="0">
                <a:latin typeface="Calibri" charset="0"/>
              </a:rPr>
              <a:t>See T&amp;C for list of ineligible grant or subgrant administration costs</a:t>
            </a:r>
          </a:p>
          <a:p>
            <a:pPr>
              <a:buFontTx/>
              <a:buNone/>
            </a:pPr>
            <a:endParaRPr lang="en-US" dirty="0" smtClean="0">
              <a:latin typeface="Calibri"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smtClean="0">
                <a:latin typeface="Calibri" charset="0"/>
              </a:rPr>
              <a:t>IV - Financial Administrative Requirements</a:t>
            </a:r>
            <a:endParaRPr lang="en-US" smtClean="0"/>
          </a:p>
        </p:txBody>
      </p:sp>
      <p:sp>
        <p:nvSpPr>
          <p:cNvPr id="3" name="Content Placeholder 2"/>
          <p:cNvSpPr>
            <a:spLocks noGrp="1"/>
          </p:cNvSpPr>
          <p:nvPr>
            <p:ph idx="1"/>
          </p:nvPr>
        </p:nvSpPr>
        <p:spPr>
          <a:xfrm>
            <a:off x="381000" y="1524000"/>
            <a:ext cx="8458200" cy="4953000"/>
          </a:xfrm>
        </p:spPr>
        <p:txBody>
          <a:bodyPr/>
          <a:lstStyle/>
          <a:p>
            <a:pPr marL="577850" indent="-514350">
              <a:buSzPct val="95000"/>
              <a:buNone/>
            </a:pPr>
            <a:r>
              <a:rPr lang="en-US" sz="2600" b="1" dirty="0" smtClean="0">
                <a:latin typeface="Calibri" charset="0"/>
              </a:rPr>
              <a:t>C. Use of Program Income</a:t>
            </a:r>
          </a:p>
          <a:p>
            <a:pPr marL="993775" lvl="1" indent="-457200">
              <a:buFont typeface="Times New Roman" charset="0"/>
              <a:buAutoNum type="arabicPeriod"/>
            </a:pPr>
            <a:r>
              <a:rPr lang="en-US" sz="2400" dirty="0" smtClean="0">
                <a:latin typeface="Calibri" charset="0"/>
              </a:rPr>
              <a:t>CAR can add and use program income</a:t>
            </a:r>
          </a:p>
          <a:p>
            <a:pPr lvl="2">
              <a:buFont typeface="Wingdings 2" charset="2"/>
              <a:buChar char=""/>
            </a:pPr>
            <a:r>
              <a:rPr lang="en-US" dirty="0" smtClean="0">
                <a:latin typeface="Calibri" charset="0"/>
              </a:rPr>
              <a:t>Program income includes repayments, loan interest, account interest, fees, and RLF operations</a:t>
            </a:r>
          </a:p>
          <a:p>
            <a:pPr lvl="2">
              <a:buFontTx/>
              <a:buNone/>
            </a:pPr>
            <a:endParaRPr lang="en-US" dirty="0" smtClean="0">
              <a:latin typeface="Calibri" charset="0"/>
            </a:endParaRPr>
          </a:p>
          <a:p>
            <a:pPr marL="993775" lvl="1" indent="-457200">
              <a:buFont typeface="Times New Roman" charset="0"/>
              <a:buAutoNum type="arabicPeriod"/>
            </a:pPr>
            <a:r>
              <a:rPr lang="en-US" sz="2400" dirty="0" smtClean="0">
                <a:latin typeface="Calibri" charset="0"/>
              </a:rPr>
              <a:t>When transitioning an RLF grant, the program income carries over to the transitioned grant</a:t>
            </a:r>
          </a:p>
          <a:p>
            <a:pPr marL="993775" lvl="1" indent="-457200">
              <a:buFontTx/>
              <a:buNone/>
            </a:pPr>
            <a:endParaRPr lang="en-US" sz="2400" dirty="0" smtClean="0">
              <a:latin typeface="Calibri" charset="0"/>
            </a:endParaRPr>
          </a:p>
          <a:p>
            <a:pPr marL="993775" lvl="1" indent="-457200">
              <a:buFont typeface="+mj-lt"/>
              <a:buAutoNum type="arabicPeriod" startAt="3"/>
            </a:pPr>
            <a:r>
              <a:rPr lang="en-US" sz="2400" dirty="0" smtClean="0">
                <a:latin typeface="Calibri" charset="0"/>
              </a:rPr>
              <a:t>CAR can use program income from fees, loan interest and other program operation income to meet their cost share – </a:t>
            </a:r>
            <a:r>
              <a:rPr lang="en-US" sz="2400" b="1" dirty="0" smtClean="0">
                <a:latin typeface="Calibri" charset="0"/>
              </a:rPr>
              <a:t>not loan principle</a:t>
            </a:r>
          </a:p>
          <a:p>
            <a:pPr marL="577850" indent="-514350"/>
            <a:endParaRPr lang="en-US" dirty="0"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smtClean="0">
                <a:latin typeface="Calibri" charset="0"/>
              </a:rPr>
              <a:t>IV - Financial Administrative Requirements</a:t>
            </a:r>
            <a:endParaRPr lang="en-US" smtClean="0"/>
          </a:p>
        </p:txBody>
      </p:sp>
      <p:sp>
        <p:nvSpPr>
          <p:cNvPr id="3" name="Content Placeholder 2"/>
          <p:cNvSpPr>
            <a:spLocks noGrp="1"/>
          </p:cNvSpPr>
          <p:nvPr>
            <p:ph idx="1"/>
          </p:nvPr>
        </p:nvSpPr>
        <p:spPr>
          <a:xfrm>
            <a:off x="304800" y="1600200"/>
            <a:ext cx="8458200" cy="4800600"/>
          </a:xfrm>
        </p:spPr>
        <p:txBody>
          <a:bodyPr/>
          <a:lstStyle/>
          <a:p>
            <a:pPr marL="0" lvl="1" indent="0">
              <a:buFontTx/>
              <a:buNone/>
            </a:pPr>
            <a:r>
              <a:rPr lang="en-US" sz="2400" b="1" dirty="0" smtClean="0">
                <a:latin typeface="Calibri" charset="0"/>
              </a:rPr>
              <a:t>C. Use of Program Income (contd)</a:t>
            </a:r>
            <a:endParaRPr lang="en-US" sz="2400" dirty="0" smtClean="0">
              <a:latin typeface="Calibri" charset="0"/>
            </a:endParaRPr>
          </a:p>
          <a:p>
            <a:pPr marL="927100" lvl="2" indent="-457200">
              <a:buFont typeface="+mj-lt"/>
              <a:buAutoNum type="arabicPeriod" startAt="4"/>
            </a:pPr>
            <a:r>
              <a:rPr lang="en-US" dirty="0" smtClean="0">
                <a:latin typeface="Calibri" charset="0"/>
              </a:rPr>
              <a:t>CAR must maintain adequate records on use of program income and return any ineligible costs to the RLF</a:t>
            </a:r>
          </a:p>
          <a:p>
            <a:pPr marL="927100" lvl="2" indent="-457200">
              <a:buFont typeface="+mj-lt"/>
              <a:buAutoNum type="arabicPeriod" startAt="4"/>
            </a:pPr>
            <a:endParaRPr lang="en-US" dirty="0" smtClean="0">
              <a:latin typeface="Calibri" charset="0"/>
            </a:endParaRPr>
          </a:p>
          <a:p>
            <a:pPr marL="927100" lvl="2" indent="-457200">
              <a:buFont typeface="+mj-lt"/>
              <a:buAutoNum type="arabicPeriod" startAt="4"/>
            </a:pPr>
            <a:r>
              <a:rPr lang="en-US" dirty="0" smtClean="0">
                <a:latin typeface="Calibri" charset="0"/>
              </a:rPr>
              <a:t>Loans and subgrants made with a combination of direct funding, program income, and/or other funding are subject to these T&amp;Cs</a:t>
            </a:r>
          </a:p>
          <a:p>
            <a:pPr marL="927100" lvl="2" indent="-457200">
              <a:buFont typeface="+mj-lt"/>
              <a:buAutoNum type="arabicPeriod" startAt="4"/>
            </a:pPr>
            <a:endParaRPr lang="en-US" dirty="0" smtClean="0">
              <a:latin typeface="Calibri" charset="0"/>
            </a:endParaRPr>
          </a:p>
          <a:p>
            <a:pPr marL="927100" lvl="2" indent="-457200">
              <a:buFont typeface="+mj-lt"/>
              <a:buAutoNum type="arabicPeriod" startAt="4"/>
            </a:pPr>
            <a:r>
              <a:rPr lang="en-US" dirty="0" smtClean="0">
                <a:latin typeface="Calibri" charset="0"/>
              </a:rPr>
              <a:t>CAR must obtain EPA approval on substantive terms of loan and subgrants made entirely with program income</a:t>
            </a:r>
          </a:p>
          <a:p>
            <a:pPr>
              <a:buFontTx/>
              <a:buNone/>
            </a:pPr>
            <a:endParaRPr lang="en-US" dirty="0" smtClean="0">
              <a:latin typeface="Calibri"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838200" y="152400"/>
            <a:ext cx="8001000" cy="762000"/>
          </a:xfrm>
        </p:spPr>
        <p:txBody>
          <a:bodyPr/>
          <a:lstStyle/>
          <a:p>
            <a:r>
              <a:rPr lang="en-US" smtClean="0">
                <a:latin typeface="Calibri" charset="0"/>
              </a:rPr>
              <a:t>IV - Financial Administrative Requirements</a:t>
            </a:r>
            <a:endParaRPr lang="en-US" smtClean="0"/>
          </a:p>
        </p:txBody>
      </p:sp>
      <p:sp>
        <p:nvSpPr>
          <p:cNvPr id="39939" name="Content Placeholder 2"/>
          <p:cNvSpPr>
            <a:spLocks noGrp="1"/>
          </p:cNvSpPr>
          <p:nvPr>
            <p:ph idx="1"/>
          </p:nvPr>
        </p:nvSpPr>
        <p:spPr>
          <a:xfrm>
            <a:off x="533400" y="1752600"/>
            <a:ext cx="8229600" cy="4302125"/>
          </a:xfrm>
        </p:spPr>
        <p:txBody>
          <a:bodyPr/>
          <a:lstStyle/>
          <a:p>
            <a:pPr marL="577850" indent="-514350">
              <a:buSzPct val="100000"/>
              <a:buNone/>
            </a:pPr>
            <a:r>
              <a:rPr lang="en-US" sz="2600" b="1" dirty="0" smtClean="0">
                <a:latin typeface="Calibri" charset="0"/>
              </a:rPr>
              <a:t>D. Post Cooperative Agreement Program Income</a:t>
            </a:r>
          </a:p>
          <a:p>
            <a:pPr marL="993775" lvl="1" indent="-457200">
              <a:buFont typeface="Times New Roman" charset="0"/>
              <a:buAutoNum type="arabicPeriod"/>
            </a:pPr>
            <a:r>
              <a:rPr lang="en-US" sz="2400" dirty="0" smtClean="0">
                <a:latin typeface="Calibri" charset="0"/>
              </a:rPr>
              <a:t>CAR shall use post-closeout program income in accordance with negotiated closeout agreement</a:t>
            </a:r>
          </a:p>
          <a:p>
            <a:pPr marL="1276350" lvl="2" indent="-457200">
              <a:buFont typeface="Wingdings 2" charset="2"/>
              <a:buChar char="P"/>
            </a:pPr>
            <a:r>
              <a:rPr lang="en-US" dirty="0" smtClean="0">
                <a:latin typeface="Calibri" charset="0"/>
              </a:rPr>
              <a:t>CAR shall maintain records to document compliance</a:t>
            </a:r>
          </a:p>
          <a:p>
            <a:pPr marL="1276350" lvl="2" indent="-457200">
              <a:buFont typeface="Wingdings 2" charset="2"/>
              <a:buChar char="P"/>
            </a:pPr>
            <a:r>
              <a:rPr lang="en-US" dirty="0" smtClean="0">
                <a:latin typeface="Calibri" charset="0"/>
              </a:rPr>
              <a:t>EPA may request access to records to verify</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sz="3600" smtClean="0">
                <a:latin typeface="Calibri" charset="0"/>
              </a:rPr>
              <a:t>V - RLF Environmental Requirements</a:t>
            </a:r>
          </a:p>
        </p:txBody>
      </p:sp>
      <p:sp>
        <p:nvSpPr>
          <p:cNvPr id="3" name="Content Placeholder 2"/>
          <p:cNvSpPr>
            <a:spLocks noGrp="1"/>
          </p:cNvSpPr>
          <p:nvPr>
            <p:ph idx="1"/>
          </p:nvPr>
        </p:nvSpPr>
        <p:spPr>
          <a:xfrm>
            <a:off x="304800" y="1371600"/>
            <a:ext cx="8610600" cy="5257800"/>
          </a:xfrm>
        </p:spPr>
        <p:txBody>
          <a:bodyPr/>
          <a:lstStyle/>
          <a:p>
            <a:pPr marL="577850" indent="-514350">
              <a:buSzPct val="95000"/>
              <a:buFont typeface="Times New Roman" charset="0"/>
              <a:buAutoNum type="alphaUcPeriod"/>
            </a:pPr>
            <a:r>
              <a:rPr lang="en-US" b="1" smtClean="0">
                <a:latin typeface="Calibri" charset="0"/>
              </a:rPr>
              <a:t>Authorized RLF Cleanup Activities</a:t>
            </a:r>
          </a:p>
          <a:p>
            <a:pPr marL="993775" lvl="1" indent="-457200">
              <a:buFont typeface="Times New Roman" charset="0"/>
              <a:buAutoNum type="arabicPeriod"/>
            </a:pPr>
            <a:r>
              <a:rPr lang="en-US" sz="2400" smtClean="0">
                <a:latin typeface="Calibri" charset="0"/>
              </a:rPr>
              <a:t>CAR shall prepare an analysis of brownfields cleanup alternatives (ABCA)</a:t>
            </a:r>
          </a:p>
          <a:p>
            <a:pPr lvl="2">
              <a:buFont typeface="Wingdings 2" charset="2"/>
              <a:buChar char="P"/>
            </a:pPr>
            <a:r>
              <a:rPr lang="en-US" sz="2200" smtClean="0">
                <a:latin typeface="Calibri" charset="0"/>
              </a:rPr>
              <a:t>Include contamination on site, cleanup alternatives including no action, applicable laws, and proposed cleanup</a:t>
            </a:r>
          </a:p>
          <a:p>
            <a:pPr lvl="2">
              <a:buFont typeface="Wingdings 2" charset="2"/>
              <a:buChar char="P"/>
            </a:pPr>
            <a:r>
              <a:rPr lang="en-US" sz="2200" smtClean="0">
                <a:latin typeface="Calibri" charset="0"/>
              </a:rPr>
              <a:t>Evaluation of alternatives must include effectiveness, implementability and cost</a:t>
            </a:r>
          </a:p>
          <a:p>
            <a:pPr lvl="2">
              <a:buFont typeface="Wingdings 2" charset="2"/>
              <a:buChar char="P"/>
            </a:pPr>
            <a:r>
              <a:rPr lang="en-US" sz="2200" smtClean="0">
                <a:latin typeface="Calibri" charset="0"/>
              </a:rPr>
              <a:t>Cleanup method chosen must be based on this analysis</a:t>
            </a:r>
          </a:p>
          <a:p>
            <a:pPr marL="577850" indent="-514350">
              <a:buSzPct val="95000"/>
              <a:buFont typeface="Times New Roman" charset="0"/>
              <a:buAutoNum type="alphaUcPeriod"/>
            </a:pPr>
            <a:r>
              <a:rPr lang="en-US" sz="2600" b="1" smtClean="0">
                <a:latin typeface="Calibri" charset="0"/>
              </a:rPr>
              <a:t>Implementation of RLF Cleanup Activities</a:t>
            </a:r>
          </a:p>
          <a:p>
            <a:pPr marL="993775" lvl="1" indent="-457200">
              <a:buFont typeface="Times New Roman" charset="0"/>
              <a:buAutoNum type="arabicPeriod"/>
            </a:pPr>
            <a:r>
              <a:rPr lang="en-US" sz="2200" smtClean="0">
                <a:latin typeface="Calibri" charset="0"/>
              </a:rPr>
              <a:t>CAR shall ensure adequacy of each RLF cleanup in protecting human health and the environment and include loan/subgrant T&amp;Cs to allow for changes in cleanup plans based on public comments</a:t>
            </a:r>
          </a:p>
          <a:p>
            <a:pPr marL="577850" indent="-514350">
              <a:buFontTx/>
              <a:buNone/>
            </a:pPr>
            <a:endParaRPr lang="en-US"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sz="3600" smtClean="0">
                <a:latin typeface="Calibri" charset="0"/>
              </a:rPr>
              <a:t>V - RLF Environmental Requirements</a:t>
            </a:r>
            <a:endParaRPr lang="en-US" sz="3600" smtClean="0"/>
          </a:p>
        </p:txBody>
      </p:sp>
      <p:sp>
        <p:nvSpPr>
          <p:cNvPr id="3" name="Content Placeholder 2"/>
          <p:cNvSpPr>
            <a:spLocks noGrp="1"/>
          </p:cNvSpPr>
          <p:nvPr>
            <p:ph idx="1"/>
          </p:nvPr>
        </p:nvSpPr>
        <p:spPr/>
        <p:txBody>
          <a:bodyPr/>
          <a:lstStyle/>
          <a:p>
            <a:pPr marL="577850" indent="-514350">
              <a:buSzPct val="95000"/>
              <a:buFont typeface="Times New Roman" charset="0"/>
              <a:buAutoNum type="alphaUcPeriod" startAt="3"/>
            </a:pPr>
            <a:r>
              <a:rPr lang="en-US" b="1" smtClean="0">
                <a:latin typeface="Calibri" charset="0"/>
              </a:rPr>
              <a:t>Completion of RLF Cleanup Activities</a:t>
            </a:r>
          </a:p>
          <a:p>
            <a:pPr marL="993775" lvl="1" indent="-457200">
              <a:buFont typeface="Times New Roman" charset="0"/>
              <a:buAutoNum type="arabicPeriod"/>
            </a:pPr>
            <a:r>
              <a:rPr lang="en-US" sz="2400" smtClean="0">
                <a:latin typeface="Calibri" charset="0"/>
              </a:rPr>
              <a:t>CAR shall ensure successful completion of cleanup is documented as a:</a:t>
            </a:r>
          </a:p>
          <a:p>
            <a:pPr lvl="2">
              <a:buFont typeface="Wingdings" charset="2"/>
              <a:buChar char="ü"/>
            </a:pPr>
            <a:r>
              <a:rPr lang="en-US" smtClean="0">
                <a:latin typeface="Calibri" charset="0"/>
              </a:rPr>
              <a:t>Final report or letter from QEP</a:t>
            </a:r>
          </a:p>
          <a:p>
            <a:pPr lvl="2">
              <a:buFont typeface="Wingdings" charset="2"/>
              <a:buChar char="ü"/>
            </a:pPr>
            <a:r>
              <a:rPr lang="en-US" smtClean="0">
                <a:latin typeface="Calibri" charset="0"/>
              </a:rPr>
              <a:t>State or Tribal cleanup complete documentation</a:t>
            </a:r>
          </a:p>
          <a:p>
            <a:pPr lvl="2">
              <a:buFont typeface="Wingdings" charset="2"/>
              <a:buChar char="ü"/>
            </a:pPr>
            <a:endParaRPr lang="en-US" sz="2200" smtClean="0">
              <a:latin typeface="Calibri" charset="0"/>
            </a:endParaRPr>
          </a:p>
          <a:p>
            <a:pPr marL="577850" indent="-514350">
              <a:buFontTx/>
              <a:buNone/>
            </a:pPr>
            <a:r>
              <a:rPr lang="en-US" smtClean="0">
                <a:latin typeface="Calibri" charset="0"/>
              </a:rPr>
              <a:t>* There are many other Environmental Requirements documented in your T&amp;Cs – please review</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sz="3600" smtClean="0">
                <a:latin typeface="Calibri" charset="0"/>
              </a:rPr>
              <a:t>VI - Revolving Loan Fund Requirements</a:t>
            </a:r>
          </a:p>
        </p:txBody>
      </p:sp>
      <p:sp>
        <p:nvSpPr>
          <p:cNvPr id="43011" name="Content Placeholder 6"/>
          <p:cNvSpPr>
            <a:spLocks noGrp="1"/>
          </p:cNvSpPr>
          <p:nvPr>
            <p:ph idx="1"/>
          </p:nvPr>
        </p:nvSpPr>
        <p:spPr>
          <a:xfrm>
            <a:off x="381000" y="1600200"/>
            <a:ext cx="8382000" cy="4724400"/>
          </a:xfrm>
        </p:spPr>
        <p:txBody>
          <a:bodyPr/>
          <a:lstStyle/>
          <a:p>
            <a:pPr marL="577850" indent="-514350">
              <a:buSzPct val="95000"/>
              <a:buFont typeface="Times New Roman" charset="0"/>
              <a:buAutoNum type="alphaUcPeriod"/>
            </a:pPr>
            <a:r>
              <a:rPr lang="en-US" b="1" smtClean="0">
                <a:latin typeface="Calibri" charset="0"/>
              </a:rPr>
              <a:t>Prudent Lending &amp; Subgranting Practices</a:t>
            </a:r>
          </a:p>
          <a:p>
            <a:pPr marL="993775" lvl="1" indent="-457200">
              <a:buFont typeface="Times New Roman" charset="0"/>
              <a:buAutoNum type="arabicPeriod"/>
            </a:pPr>
            <a:r>
              <a:rPr lang="en-US" sz="2400" smtClean="0">
                <a:latin typeface="Calibri" charset="0"/>
              </a:rPr>
              <a:t>CAR to establish economically sound structures, management and processing procedures to maintain RLF and meet long term lending/subgranting objectives</a:t>
            </a:r>
          </a:p>
          <a:p>
            <a:pPr marL="993775" lvl="1" indent="-457200">
              <a:buFont typeface="Times New Roman" charset="0"/>
              <a:buAutoNum type="arabicPeriod"/>
            </a:pPr>
            <a:r>
              <a:rPr lang="en-US" sz="2400" smtClean="0">
                <a:latin typeface="Calibri" charset="0"/>
              </a:rPr>
              <a:t>CAR shall not incur costs until work plan is approved by EPA and ensure objectives of workplan are met – activities may include:</a:t>
            </a:r>
          </a:p>
          <a:p>
            <a:pPr marL="1333500" lvl="2" indent="-457200">
              <a:buFont typeface="Times New Roman" charset="0"/>
              <a:buAutoNum type="alphaLcPeriod"/>
            </a:pPr>
            <a:r>
              <a:rPr lang="en-US" sz="2200" smtClean="0">
                <a:latin typeface="Calibri" charset="0"/>
              </a:rPr>
              <a:t>Consider awarding subgrants competitively</a:t>
            </a:r>
          </a:p>
          <a:p>
            <a:pPr marL="1333500" lvl="2" indent="-457200">
              <a:buFont typeface="Times New Roman" charset="0"/>
              <a:buAutoNum type="alphaLcPeriod"/>
            </a:pPr>
            <a:r>
              <a:rPr lang="en-US" sz="2200" smtClean="0">
                <a:latin typeface="Calibri" charset="0"/>
              </a:rPr>
              <a:t>Establish appropriate project selection criteria</a:t>
            </a:r>
          </a:p>
          <a:p>
            <a:pPr marL="1333500" lvl="2" indent="-457200">
              <a:buFont typeface="Times New Roman" charset="0"/>
              <a:buAutoNum type="alphaLcPeriod"/>
            </a:pPr>
            <a:r>
              <a:rPr lang="en-US" sz="2200" smtClean="0">
                <a:latin typeface="Calibri" charset="0"/>
              </a:rPr>
              <a:t>Establish threshold eligibility requirements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sz="3600" smtClean="0">
                <a:latin typeface="Calibri" charset="0"/>
              </a:rPr>
              <a:t>VI - Revolving Loan Fund Requirements</a:t>
            </a:r>
            <a:endParaRPr lang="en-US" sz="3600" smtClean="0"/>
          </a:p>
        </p:txBody>
      </p:sp>
      <p:sp>
        <p:nvSpPr>
          <p:cNvPr id="3" name="Content Placeholder 2"/>
          <p:cNvSpPr>
            <a:spLocks noGrp="1"/>
          </p:cNvSpPr>
          <p:nvPr>
            <p:ph idx="1"/>
          </p:nvPr>
        </p:nvSpPr>
        <p:spPr>
          <a:xfrm>
            <a:off x="381000" y="1600200"/>
            <a:ext cx="8382000" cy="4876800"/>
          </a:xfrm>
        </p:spPr>
        <p:txBody>
          <a:bodyPr/>
          <a:lstStyle/>
          <a:p>
            <a:pPr marL="577850" indent="-514350">
              <a:buSzPct val="95000"/>
              <a:buFont typeface="Times New Roman" charset="0"/>
              <a:buAutoNum type="alphaUcPeriod"/>
            </a:pPr>
            <a:r>
              <a:rPr lang="en-US" sz="2400" b="1" smtClean="0">
                <a:latin typeface="Calibri" charset="0"/>
              </a:rPr>
              <a:t>Prudent Lending &amp; Subgranting Practices (contd)</a:t>
            </a:r>
          </a:p>
          <a:p>
            <a:pPr marL="1333500" lvl="2" indent="-457200">
              <a:buFont typeface="Times New Roman" charset="0"/>
              <a:buAutoNum type="alphaLcPeriod" startAt="4"/>
            </a:pPr>
            <a:r>
              <a:rPr lang="en-US" smtClean="0">
                <a:latin typeface="Calibri" charset="0"/>
              </a:rPr>
              <a:t>Develop formal eligibility protocol for potential borrowers/subgrantees</a:t>
            </a:r>
          </a:p>
          <a:p>
            <a:pPr marL="1333500" lvl="2" indent="-457200">
              <a:buFont typeface="Times New Roman" charset="0"/>
              <a:buAutoNum type="alphaLcPeriod" startAt="4"/>
            </a:pPr>
            <a:r>
              <a:rPr lang="en-US" smtClean="0">
                <a:latin typeface="Calibri" charset="0"/>
              </a:rPr>
              <a:t>Require borrowers and subgrantees to submit information on their environmental compliance history</a:t>
            </a:r>
          </a:p>
          <a:p>
            <a:pPr marL="1333500" lvl="2" indent="-457200">
              <a:buFont typeface="Times New Roman" charset="0"/>
              <a:buAutoNum type="alphaLcPeriod" startAt="4"/>
            </a:pPr>
            <a:r>
              <a:rPr lang="en-US" smtClean="0">
                <a:latin typeface="Calibri" charset="0"/>
              </a:rPr>
              <a:t>Establish procedures for handling management and processing of loans and repayments</a:t>
            </a:r>
          </a:p>
          <a:p>
            <a:pPr marL="1333500" lvl="2" indent="-457200">
              <a:buFont typeface="Times New Roman" charset="0"/>
              <a:buAutoNum type="alphaLcPeriod" startAt="4"/>
            </a:pPr>
            <a:r>
              <a:rPr lang="en-US" smtClean="0">
                <a:latin typeface="Calibri" charset="0"/>
              </a:rPr>
              <a:t>Establish procedures for the disbursement of funds to borrowers and subgrantees</a:t>
            </a:r>
          </a:p>
          <a:p>
            <a:pPr marL="1333500" lvl="2" indent="-457200">
              <a:buFontTx/>
              <a:buNone/>
            </a:pPr>
            <a:r>
              <a:rPr lang="en-US" smtClean="0">
                <a:latin typeface="Calibri" charset="0"/>
              </a:rPr>
              <a:t>*Must include special T&amp;Cs in loan/subgrant agreements – see T&amp;Cs.</a:t>
            </a:r>
          </a:p>
          <a:p>
            <a:pPr marL="577850" indent="-514350">
              <a:buFontTx/>
              <a:buNone/>
            </a:pPr>
            <a:endParaRPr lang="en-US" sz="2400" smtClean="0">
              <a:latin typeface="Calibri"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smtClean="0">
                <a:latin typeface="Calibri" charset="0"/>
              </a:rPr>
              <a:t>VII - Disbursement, Payment &amp; Closeout</a:t>
            </a:r>
          </a:p>
        </p:txBody>
      </p:sp>
      <p:sp>
        <p:nvSpPr>
          <p:cNvPr id="3" name="Content Placeholder 2"/>
          <p:cNvSpPr>
            <a:spLocks noGrp="1"/>
          </p:cNvSpPr>
          <p:nvPr>
            <p:ph idx="1"/>
          </p:nvPr>
        </p:nvSpPr>
        <p:spPr/>
        <p:txBody>
          <a:bodyPr/>
          <a:lstStyle/>
          <a:p>
            <a:pPr marL="577850" indent="-514350">
              <a:buSzPct val="95000"/>
              <a:buNone/>
            </a:pPr>
            <a:r>
              <a:rPr lang="en-US" b="1" dirty="0" smtClean="0">
                <a:latin typeface="Calibri" charset="0"/>
              </a:rPr>
              <a:t>B. Payment Schedule</a:t>
            </a:r>
          </a:p>
          <a:p>
            <a:pPr marL="993775" lvl="1" indent="-457200">
              <a:buFont typeface="Times New Roman" charset="0"/>
              <a:buAutoNum type="arabicPeriod"/>
            </a:pPr>
            <a:r>
              <a:rPr lang="en-US" sz="2400" dirty="0" smtClean="0">
                <a:latin typeface="Calibri" charset="0"/>
              </a:rPr>
              <a:t>EPA to make payments to CAR that minimizes time between transfer of funds from EPA and when CAR pays borrower/subgrantee</a:t>
            </a:r>
          </a:p>
          <a:p>
            <a:pPr lvl="2">
              <a:buFont typeface="Wingdings" charset="2"/>
              <a:buChar char="ü"/>
            </a:pPr>
            <a:r>
              <a:rPr lang="en-US" dirty="0" smtClean="0">
                <a:latin typeface="Calibri" charset="0"/>
              </a:rPr>
              <a:t>Can request payment on actual expense or scheduled method</a:t>
            </a:r>
          </a:p>
          <a:p>
            <a:pPr lvl="2">
              <a:buFont typeface="Wingdings" charset="2"/>
              <a:buChar char="ü"/>
            </a:pPr>
            <a:r>
              <a:rPr lang="en-US" dirty="0" smtClean="0">
                <a:latin typeface="Calibri" charset="0"/>
              </a:rPr>
              <a:t>CAR shall use program income prior to requesting funds from EPA</a:t>
            </a:r>
          </a:p>
          <a:p>
            <a:pPr marL="577850" indent="-514350">
              <a:buFontTx/>
              <a:buNone/>
            </a:pPr>
            <a:endParaRPr lang="en-US" dirty="0" smtClean="0">
              <a:latin typeface="Calibri"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smtClean="0">
                <a:latin typeface="Calibri" charset="0"/>
              </a:rPr>
              <a:t>VII - Disbursement, Payment &amp; Closeout</a:t>
            </a:r>
            <a:endParaRPr lang="en-US" smtClean="0"/>
          </a:p>
        </p:txBody>
      </p:sp>
      <p:sp>
        <p:nvSpPr>
          <p:cNvPr id="3" name="Content Placeholder 2"/>
          <p:cNvSpPr>
            <a:spLocks noGrp="1"/>
          </p:cNvSpPr>
          <p:nvPr>
            <p:ph idx="1"/>
          </p:nvPr>
        </p:nvSpPr>
        <p:spPr/>
        <p:txBody>
          <a:bodyPr/>
          <a:lstStyle/>
          <a:p>
            <a:pPr marL="577850" indent="-514350">
              <a:buSzPct val="95000"/>
              <a:buNone/>
            </a:pPr>
            <a:r>
              <a:rPr lang="en-US" b="1" dirty="0" smtClean="0">
                <a:latin typeface="Calibri" charset="0"/>
              </a:rPr>
              <a:t>C. Methods of Disbursement</a:t>
            </a:r>
          </a:p>
          <a:p>
            <a:pPr marL="993775" lvl="1" indent="-457200">
              <a:buFont typeface="Times New Roman" charset="0"/>
              <a:buAutoNum type="arabicPeriod"/>
            </a:pPr>
            <a:r>
              <a:rPr lang="en-US" sz="2400" dirty="0" smtClean="0">
                <a:latin typeface="Calibri" charset="0"/>
              </a:rPr>
              <a:t>CAR requests payment by means of “actual expense” or “schedule”</a:t>
            </a:r>
          </a:p>
          <a:p>
            <a:pPr marL="1333500" lvl="2" indent="-457200">
              <a:buFont typeface="Times New Roman" charset="0"/>
              <a:buAutoNum type="alphaLcPeriod"/>
            </a:pPr>
            <a:r>
              <a:rPr lang="en-US" dirty="0" smtClean="0">
                <a:latin typeface="Calibri" charset="0"/>
              </a:rPr>
              <a:t>“Actual expense” is when borrower/subgrantee submits documentation of expenditure to CAR prior to requesting funds from EPA</a:t>
            </a:r>
          </a:p>
          <a:p>
            <a:pPr marL="1333500" lvl="2" indent="-457200">
              <a:buFont typeface="Times New Roman" charset="0"/>
              <a:buAutoNum type="alphaLcPeriod"/>
            </a:pPr>
            <a:r>
              <a:rPr lang="en-US" dirty="0" smtClean="0">
                <a:latin typeface="Calibri" charset="0"/>
              </a:rPr>
              <a:t>“Schedule” is based on an agreed amount per a negotiated schedule – CAR must send copy of schedule to EPA</a:t>
            </a:r>
          </a:p>
          <a:p>
            <a:pPr marL="577850" indent="-514350">
              <a:buFontTx/>
              <a:buNone/>
            </a:pPr>
            <a:endParaRPr lang="en-US" dirty="0" smtClean="0">
              <a:latin typeface="Calibri"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sz="4000" smtClean="0">
                <a:latin typeface="Calibri" charset="0"/>
              </a:rPr>
              <a:t>RLF Policies</a:t>
            </a:r>
          </a:p>
        </p:txBody>
      </p:sp>
      <p:sp>
        <p:nvSpPr>
          <p:cNvPr id="17411" name="Content Placeholder 2"/>
          <p:cNvSpPr>
            <a:spLocks noGrp="1"/>
          </p:cNvSpPr>
          <p:nvPr>
            <p:ph idx="1"/>
          </p:nvPr>
        </p:nvSpPr>
        <p:spPr>
          <a:xfrm>
            <a:off x="228600" y="1295400"/>
            <a:ext cx="8534400" cy="5257800"/>
          </a:xfrm>
        </p:spPr>
        <p:txBody>
          <a:bodyPr/>
          <a:lstStyle/>
          <a:p>
            <a:pPr>
              <a:buFontTx/>
              <a:buNone/>
            </a:pPr>
            <a:r>
              <a:rPr lang="en-US" b="1" smtClean="0">
                <a:solidFill>
                  <a:srgbClr val="008000"/>
                </a:solidFill>
                <a:latin typeface="Calibri" charset="0"/>
              </a:rPr>
              <a:t>1. Project Period</a:t>
            </a:r>
          </a:p>
          <a:p>
            <a:pPr>
              <a:buClr>
                <a:schemeClr val="accent2"/>
              </a:buClr>
              <a:buSzPct val="75000"/>
              <a:buFont typeface="Wingdings" charset="2"/>
              <a:buChar char="q"/>
            </a:pPr>
            <a:r>
              <a:rPr lang="en-US" smtClean="0">
                <a:latin typeface="Calibri" charset="0"/>
              </a:rPr>
              <a:t>Original grant is 5 years, with options to extend upon receipt of Supplemental Funding</a:t>
            </a:r>
          </a:p>
          <a:p>
            <a:pPr>
              <a:buFontTx/>
              <a:buNone/>
            </a:pPr>
            <a:endParaRPr lang="en-US" smtClean="0">
              <a:latin typeface="Calibri" charset="0"/>
            </a:endParaRPr>
          </a:p>
          <a:p>
            <a:pPr>
              <a:buClr>
                <a:schemeClr val="accent2"/>
              </a:buClr>
              <a:buSzPct val="75000"/>
              <a:buFont typeface="Wingdings" charset="2"/>
              <a:buChar char="q"/>
            </a:pPr>
            <a:r>
              <a:rPr lang="en-US" smtClean="0">
                <a:latin typeface="Calibri" charset="0"/>
              </a:rPr>
              <a:t>Sufficient Progress – within 2 years must have made 1 loan or subgrant </a:t>
            </a:r>
            <a:r>
              <a:rPr lang="en-US" u="sng" smtClean="0">
                <a:latin typeface="Calibri" charset="0"/>
              </a:rPr>
              <a:t>or</a:t>
            </a:r>
            <a:r>
              <a:rPr lang="en-US" smtClean="0">
                <a:latin typeface="Calibri" charset="0"/>
              </a:rPr>
              <a:t> hired key personnel, established/marketed RLF, developed a loan or subgrant</a:t>
            </a:r>
            <a:endParaRPr lang="en-US" u="sng" smtClean="0">
              <a:latin typeface="Calibri" charset="0"/>
            </a:endParaRPr>
          </a:p>
          <a:p>
            <a:pPr>
              <a:buFontTx/>
              <a:buNone/>
            </a:pPr>
            <a:endParaRPr lang="en-US" smtClean="0">
              <a:latin typeface="Calibri" charset="0"/>
            </a:endParaRPr>
          </a:p>
          <a:p>
            <a:pPr>
              <a:buClr>
                <a:schemeClr val="accent2"/>
              </a:buClr>
              <a:buSzPct val="75000"/>
              <a:buFont typeface="Wingdings" charset="2"/>
              <a:buChar char="q"/>
            </a:pPr>
            <a:r>
              <a:rPr lang="en-US" smtClean="0">
                <a:latin typeface="Calibri" charset="0"/>
              </a:rPr>
              <a:t>Supplemental funding only adds </a:t>
            </a:r>
            <a:r>
              <a:rPr lang="en-US" u="sng" smtClean="0">
                <a:latin typeface="Calibri" charset="0"/>
              </a:rPr>
              <a:t>2 years </a:t>
            </a:r>
            <a:r>
              <a:rPr lang="en-US" smtClean="0">
                <a:latin typeface="Calibri" charset="0"/>
              </a:rPr>
              <a:t>to your grant and should be spent expeditiously</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smtClean="0">
                <a:latin typeface="Calibri" charset="0"/>
              </a:rPr>
              <a:t>VII - Disbursement, Payment &amp; Closeout</a:t>
            </a:r>
            <a:endParaRPr lang="en-US" smtClean="0"/>
          </a:p>
        </p:txBody>
      </p:sp>
      <p:sp>
        <p:nvSpPr>
          <p:cNvPr id="3" name="Content Placeholder 2"/>
          <p:cNvSpPr>
            <a:spLocks noGrp="1"/>
          </p:cNvSpPr>
          <p:nvPr>
            <p:ph idx="1"/>
          </p:nvPr>
        </p:nvSpPr>
        <p:spPr/>
        <p:txBody>
          <a:bodyPr/>
          <a:lstStyle/>
          <a:p>
            <a:pPr marL="577850" indent="-514350">
              <a:buSzPct val="95000"/>
              <a:buNone/>
            </a:pPr>
            <a:r>
              <a:rPr lang="en-US" b="1" dirty="0" smtClean="0">
                <a:latin typeface="Calibri" charset="0"/>
              </a:rPr>
              <a:t>C. Methods of Disbursement (contd)</a:t>
            </a:r>
          </a:p>
          <a:p>
            <a:pPr marL="993775" lvl="1" indent="-457200">
              <a:buFont typeface="Times New Roman" charset="0"/>
              <a:buAutoNum type="arabicPeriod"/>
            </a:pPr>
            <a:r>
              <a:rPr lang="en-US" sz="2400" dirty="0" smtClean="0">
                <a:latin typeface="Calibri" charset="0"/>
              </a:rPr>
              <a:t>CAR requests payment by means of “actual expense” or “schedule” (contd.)</a:t>
            </a:r>
          </a:p>
          <a:p>
            <a:pPr marL="1333500" lvl="2" indent="-457200">
              <a:buFont typeface="Times New Roman" charset="0"/>
              <a:buAutoNum type="alphaLcPeriod" startAt="3"/>
            </a:pPr>
            <a:r>
              <a:rPr lang="en-US" dirty="0" smtClean="0">
                <a:latin typeface="Calibri" charset="0"/>
              </a:rPr>
              <a:t>If disbursement is made in full at the beginning of a loan or subgrant, the CAR must show EPA PO that this is required for cleanup and a provision will be added to the loan/subgrant agreement that insures prompt use of funds and any interest is applied to the cleanup</a:t>
            </a:r>
          </a:p>
          <a:p>
            <a:pPr marL="1333500" lvl="2" indent="-457200">
              <a:buFont typeface="Times New Roman" charset="0"/>
              <a:buAutoNum type="alphaLcPeriod" startAt="3"/>
            </a:pPr>
            <a:r>
              <a:rPr lang="en-US" dirty="0" smtClean="0">
                <a:latin typeface="Calibri" charset="0"/>
              </a:rPr>
              <a:t>Subgrant funds must be distributed per 40 CFR 31.21 or 30.22</a:t>
            </a:r>
          </a:p>
          <a:p>
            <a:pPr marL="577850" indent="-514350"/>
            <a:endParaRPr lang="en-US" dirty="0" smtClean="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smtClean="0">
                <a:latin typeface="Calibri" charset="0"/>
              </a:rPr>
              <a:t>VII - Disbursement, Payment &amp; Closeout</a:t>
            </a:r>
            <a:endParaRPr lang="en-US" smtClean="0"/>
          </a:p>
        </p:txBody>
      </p:sp>
      <p:sp>
        <p:nvSpPr>
          <p:cNvPr id="48131" name="Content Placeholder 2"/>
          <p:cNvSpPr>
            <a:spLocks noGrp="1"/>
          </p:cNvSpPr>
          <p:nvPr>
            <p:ph idx="1"/>
          </p:nvPr>
        </p:nvSpPr>
        <p:spPr>
          <a:xfrm>
            <a:off x="304800" y="1295400"/>
            <a:ext cx="8610600" cy="4800600"/>
          </a:xfrm>
        </p:spPr>
        <p:txBody>
          <a:bodyPr/>
          <a:lstStyle/>
          <a:p>
            <a:pPr marL="577850" indent="-514350">
              <a:buSzPct val="95000"/>
              <a:buNone/>
            </a:pPr>
            <a:r>
              <a:rPr lang="en-US" b="1" dirty="0" smtClean="0">
                <a:latin typeface="Calibri" charset="0"/>
              </a:rPr>
              <a:t>D. Schedule for Closeout</a:t>
            </a:r>
          </a:p>
          <a:p>
            <a:pPr marL="993775" lvl="1" indent="-457200">
              <a:buFont typeface="Times New Roman" charset="0"/>
              <a:buAutoNum type="arabicPeriod"/>
            </a:pPr>
            <a:r>
              <a:rPr lang="en-US" sz="2300" dirty="0" smtClean="0">
                <a:latin typeface="Calibri" charset="0"/>
              </a:rPr>
              <a:t>Two criteria for closeout</a:t>
            </a:r>
          </a:p>
          <a:p>
            <a:pPr marL="1333500" lvl="2" indent="-457200">
              <a:buFont typeface="Times New Roman" charset="0"/>
              <a:buAutoNum type="alphaLcPeriod"/>
            </a:pPr>
            <a:r>
              <a:rPr lang="en-US" sz="2300" dirty="0" smtClean="0">
                <a:latin typeface="Calibri" charset="0"/>
              </a:rPr>
              <a:t>Final payment of funds to the CAR</a:t>
            </a:r>
          </a:p>
          <a:p>
            <a:pPr marL="1333500" lvl="2" indent="-457200">
              <a:buFont typeface="Times New Roman" charset="0"/>
              <a:buAutoNum type="alphaLcPeriod"/>
            </a:pPr>
            <a:r>
              <a:rPr lang="en-US" sz="2300" dirty="0" smtClean="0">
                <a:latin typeface="Calibri" charset="0"/>
              </a:rPr>
              <a:t>Completion of all cleanup activities funded by grant</a:t>
            </a:r>
          </a:p>
          <a:p>
            <a:pPr marL="993775" lvl="1" indent="-457200">
              <a:buFont typeface="Times New Roman" charset="0"/>
              <a:buAutoNum type="arabicPeriod"/>
            </a:pPr>
            <a:r>
              <a:rPr lang="en-US" sz="2300" dirty="0" smtClean="0">
                <a:latin typeface="Calibri" charset="0"/>
              </a:rPr>
              <a:t>First is met when CAR receives all payments from EPA and second is met when all cleanup activities are complete</a:t>
            </a:r>
          </a:p>
          <a:p>
            <a:pPr marL="993775" lvl="1" indent="-457200">
              <a:buFont typeface="Times New Roman" charset="0"/>
              <a:buAutoNum type="arabicPeriod"/>
            </a:pPr>
            <a:r>
              <a:rPr lang="en-US" sz="2300" dirty="0" smtClean="0">
                <a:latin typeface="Calibri" charset="0"/>
              </a:rPr>
              <a:t>CAR must negotiate a closeout agreement with EPA to govern use of program income received after closeout – Eligible uses are to continue RLF program and/or other brownfields activities</a:t>
            </a:r>
          </a:p>
          <a:p>
            <a:pPr marL="993775" lvl="1" indent="-457200">
              <a:buFont typeface="Times New Roman" charset="0"/>
              <a:buAutoNum type="arabicPeriod"/>
            </a:pPr>
            <a:r>
              <a:rPr lang="en-US" sz="2300" dirty="0" smtClean="0">
                <a:latin typeface="Calibri" charset="0"/>
              </a:rPr>
              <a:t>Closeout agreement to require all assessments &amp; cleanups be consistent with CERCLA § 107 and site eligibility limitations in these T&amp;Cs</a:t>
            </a:r>
          </a:p>
          <a:p>
            <a:pPr marL="993775" lvl="1" indent="-457200">
              <a:buNone/>
            </a:pPr>
            <a:endParaRPr lang="en-US" sz="2400" dirty="0" smtClean="0">
              <a:latin typeface="Calibri"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US" smtClean="0">
                <a:latin typeface="Calibri" charset="0"/>
              </a:rPr>
              <a:t>VII - Disbursement, Payment &amp; Closeout</a:t>
            </a:r>
            <a:endParaRPr lang="en-US" smtClean="0"/>
          </a:p>
        </p:txBody>
      </p:sp>
      <p:sp>
        <p:nvSpPr>
          <p:cNvPr id="3" name="Content Placeholder 2"/>
          <p:cNvSpPr>
            <a:spLocks noGrp="1"/>
          </p:cNvSpPr>
          <p:nvPr>
            <p:ph idx="1"/>
          </p:nvPr>
        </p:nvSpPr>
        <p:spPr>
          <a:xfrm>
            <a:off x="304800" y="1447800"/>
            <a:ext cx="8458200" cy="4606925"/>
          </a:xfrm>
        </p:spPr>
        <p:txBody>
          <a:bodyPr/>
          <a:lstStyle/>
          <a:p>
            <a:pPr marL="577850" indent="-514350">
              <a:buSzPct val="95000"/>
              <a:buNone/>
            </a:pPr>
            <a:r>
              <a:rPr lang="en-US" sz="3200" b="1" dirty="0" smtClean="0">
                <a:latin typeface="Calibri" charset="0"/>
              </a:rPr>
              <a:t>E. Final Requirements</a:t>
            </a:r>
          </a:p>
          <a:p>
            <a:pPr marL="993775" lvl="1" indent="-457200">
              <a:buFont typeface="Times New Roman" charset="0"/>
              <a:buAutoNum type="arabicPeriod"/>
            </a:pPr>
            <a:r>
              <a:rPr lang="en-US" sz="2400" dirty="0" smtClean="0">
                <a:latin typeface="Calibri" charset="0"/>
              </a:rPr>
              <a:t>Within 90 days of the expiration or termination of the grant, the CAR must submit all requirements</a:t>
            </a:r>
          </a:p>
          <a:p>
            <a:pPr marL="1333500" lvl="2" indent="-457200">
              <a:buFont typeface="Times New Roman" charset="0"/>
              <a:buAutoNum type="alphaLcPeriod"/>
            </a:pPr>
            <a:r>
              <a:rPr lang="en-US" dirty="0" smtClean="0">
                <a:latin typeface="Calibri" charset="0"/>
              </a:rPr>
              <a:t>CAR must submit the following documentation:</a:t>
            </a:r>
          </a:p>
          <a:p>
            <a:pPr marL="1619250" lvl="3" indent="-457200">
              <a:buFont typeface="Times New Roman" charset="0"/>
              <a:buAutoNum type="arabicPeriod"/>
            </a:pPr>
            <a:r>
              <a:rPr lang="en-US" sz="2400" dirty="0" smtClean="0">
                <a:latin typeface="Calibri" charset="0"/>
              </a:rPr>
              <a:t>Final Report</a:t>
            </a:r>
          </a:p>
          <a:p>
            <a:pPr marL="1619250" lvl="3" indent="-457200">
              <a:buFont typeface="Times New Roman" charset="0"/>
              <a:buAutoNum type="arabicPeriod"/>
            </a:pPr>
            <a:r>
              <a:rPr lang="en-US" sz="2400" dirty="0" smtClean="0">
                <a:latin typeface="Calibri" charset="0"/>
              </a:rPr>
              <a:t>Final Federal Financial Report</a:t>
            </a:r>
          </a:p>
          <a:p>
            <a:pPr marL="1619250" lvl="3" indent="-457200">
              <a:buFont typeface="Times New Roman" charset="0"/>
              <a:buAutoNum type="arabicPeriod"/>
            </a:pPr>
            <a:r>
              <a:rPr lang="en-US" sz="2400" dirty="0" smtClean="0">
                <a:latin typeface="Calibri" charset="0"/>
              </a:rPr>
              <a:t>Final MBE/WBE Report</a:t>
            </a:r>
          </a:p>
          <a:p>
            <a:pPr marL="1333500" lvl="2" indent="-457200">
              <a:buFont typeface="Times New Roman" charset="0"/>
              <a:buAutoNum type="alphaLcPeriod"/>
            </a:pPr>
            <a:r>
              <a:rPr lang="en-US" dirty="0" smtClean="0">
                <a:latin typeface="Calibri" charset="0"/>
              </a:rPr>
              <a:t>All property data in ACRES</a:t>
            </a:r>
          </a:p>
          <a:p>
            <a:pPr marL="1333500" lvl="2" indent="-457200">
              <a:buFontTx/>
              <a:buNone/>
            </a:pPr>
            <a:endParaRPr lang="en-US" dirty="0" smtClean="0">
              <a:latin typeface="Calibri"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smtClean="0">
                <a:latin typeface="Calibri" charset="0"/>
              </a:rPr>
              <a:t>VII - Disbursement, Payment &amp; Closeout</a:t>
            </a:r>
            <a:endParaRPr lang="en-US" smtClean="0"/>
          </a:p>
        </p:txBody>
      </p:sp>
      <p:sp>
        <p:nvSpPr>
          <p:cNvPr id="50179" name="Content Placeholder 2"/>
          <p:cNvSpPr>
            <a:spLocks noGrp="1"/>
          </p:cNvSpPr>
          <p:nvPr>
            <p:ph idx="1"/>
          </p:nvPr>
        </p:nvSpPr>
        <p:spPr/>
        <p:txBody>
          <a:bodyPr/>
          <a:lstStyle/>
          <a:p>
            <a:pPr marL="577850" indent="-514350">
              <a:buSzPct val="95000"/>
              <a:buNone/>
            </a:pPr>
            <a:r>
              <a:rPr lang="en-US" b="1" dirty="0" smtClean="0">
                <a:latin typeface="Calibri" charset="0"/>
              </a:rPr>
              <a:t>F. Recovery of RLF Assets</a:t>
            </a:r>
          </a:p>
          <a:p>
            <a:pPr marL="993775" lvl="1" indent="-457200">
              <a:buFont typeface="Times New Roman" charset="0"/>
              <a:buAutoNum type="arabicPeriod"/>
            </a:pPr>
            <a:r>
              <a:rPr lang="en-US" sz="2400" dirty="0" smtClean="0">
                <a:latin typeface="Calibri" charset="0"/>
              </a:rPr>
              <a:t>In case of termination for cause or convenience, CAR shall return to EPA its fair share of RLF assets as described in this T&amp;C</a:t>
            </a:r>
          </a:p>
          <a:p>
            <a:pPr marL="993775" lvl="1" indent="-457200">
              <a:buFontTx/>
              <a:buNone/>
            </a:pPr>
            <a:endParaRPr lang="en-US" sz="1000" dirty="0" smtClean="0">
              <a:latin typeface="Calibri" charset="0"/>
            </a:endParaRPr>
          </a:p>
          <a:p>
            <a:pPr marL="577850" indent="-514350">
              <a:buSzPct val="95000"/>
              <a:buNone/>
            </a:pPr>
            <a:r>
              <a:rPr lang="en-US" b="1" dirty="0" smtClean="0">
                <a:latin typeface="Calibri" charset="0"/>
              </a:rPr>
              <a:t>G. Loan Guarantees</a:t>
            </a:r>
          </a:p>
          <a:p>
            <a:pPr marL="993775" lvl="1" indent="-457200">
              <a:buFont typeface="Times New Roman" charset="0"/>
              <a:buAutoNum type="arabicPeriod"/>
            </a:pPr>
            <a:r>
              <a:rPr lang="en-US" sz="2400" dirty="0" smtClean="0">
                <a:latin typeface="Calibri" charset="0"/>
              </a:rPr>
              <a:t>If the CAR chooses to use RLF funds for loan guarantees, this section contains the T&amp;Cs that support this approach</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a:xfrm>
            <a:off x="685800" y="228600"/>
            <a:ext cx="7924800" cy="609600"/>
          </a:xfrm>
        </p:spPr>
        <p:txBody>
          <a:bodyPr/>
          <a:lstStyle/>
          <a:p>
            <a:pPr algn="ctr"/>
            <a:r>
              <a:rPr lang="en-US" sz="4000" smtClean="0">
                <a:latin typeface="Calibri" charset="0"/>
              </a:rPr>
              <a:t>Questions?</a:t>
            </a:r>
          </a:p>
        </p:txBody>
      </p:sp>
      <p:sp>
        <p:nvSpPr>
          <p:cNvPr id="51203" name="Content Placeholder 2"/>
          <p:cNvSpPr>
            <a:spLocks noGrp="1"/>
          </p:cNvSpPr>
          <p:nvPr>
            <p:ph idx="1"/>
          </p:nvPr>
        </p:nvSpPr>
        <p:spPr/>
        <p:txBody>
          <a:bodyPr/>
          <a:lstStyle/>
          <a:p>
            <a:pPr algn="ctr">
              <a:buFontTx/>
              <a:buNone/>
            </a:pPr>
            <a:endParaRPr lang="en-US" sz="3600" b="1" smtClean="0">
              <a:latin typeface="Calibri" charset="0"/>
            </a:endParaRPr>
          </a:p>
          <a:p>
            <a:pPr algn="ctr">
              <a:buFontTx/>
              <a:buNone/>
            </a:pPr>
            <a:endParaRPr lang="en-US" sz="3600" b="1" smtClean="0">
              <a:latin typeface="Calibri" charset="0"/>
            </a:endParaRPr>
          </a:p>
          <a:p>
            <a:pPr algn="ctr">
              <a:buFontTx/>
              <a:buNone/>
            </a:pPr>
            <a:endParaRPr lang="en-US" sz="3600" b="1" smtClean="0">
              <a:latin typeface="Calibri" charset="0"/>
            </a:endParaRPr>
          </a:p>
          <a:p>
            <a:pPr algn="ctr">
              <a:buFontTx/>
              <a:buNone/>
            </a:pPr>
            <a:endParaRPr lang="en-US" sz="3600" b="1" smtClean="0">
              <a:latin typeface="Calibri" charset="0"/>
            </a:endParaRPr>
          </a:p>
        </p:txBody>
      </p:sp>
      <p:pic>
        <p:nvPicPr>
          <p:cNvPr id="51204" name="Picture 3" descr="C:\Documents and Settings\mquinn03\Local Settings\Temporary Internet Files\Content.IE5\UR4CMMK6\MC900383958[1].wmf"/>
          <p:cNvPicPr>
            <a:picLocks noChangeAspect="1" noChangeArrowheads="1"/>
          </p:cNvPicPr>
          <p:nvPr/>
        </p:nvPicPr>
        <p:blipFill>
          <a:blip r:embed="rId2" cstate="print"/>
          <a:srcRect/>
          <a:stretch>
            <a:fillRect/>
          </a:stretch>
        </p:blipFill>
        <p:spPr bwMode="auto">
          <a:xfrm>
            <a:off x="2743200" y="2133600"/>
            <a:ext cx="3962400" cy="3214688"/>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914400" y="304800"/>
            <a:ext cx="7924800" cy="609600"/>
          </a:xfrm>
        </p:spPr>
        <p:txBody>
          <a:bodyPr/>
          <a:lstStyle/>
          <a:p>
            <a:r>
              <a:rPr lang="en-US" sz="4000" smtClean="0">
                <a:latin typeface="Calibri" charset="0"/>
                <a:cs typeface="Times New Roman" charset="0"/>
              </a:rPr>
              <a:t>RLF Policies</a:t>
            </a:r>
          </a:p>
        </p:txBody>
      </p:sp>
      <p:sp>
        <p:nvSpPr>
          <p:cNvPr id="7" name="Rectangle 3"/>
          <p:cNvSpPr txBox="1">
            <a:spLocks noChangeArrowheads="1"/>
          </p:cNvSpPr>
          <p:nvPr/>
        </p:nvSpPr>
        <p:spPr>
          <a:xfrm>
            <a:off x="228600" y="1219200"/>
            <a:ext cx="8686800" cy="5638800"/>
          </a:xfrm>
          <a:prstGeom prst="rect">
            <a:avLst/>
          </a:prstGeom>
        </p:spPr>
        <p:txBody>
          <a:bodyPr>
            <a:normAutofit/>
          </a:bodyPr>
          <a:lstStyle/>
          <a:p>
            <a:pPr marL="469900" indent="-469900" fontAlgn="auto">
              <a:lnSpc>
                <a:spcPct val="90000"/>
              </a:lnSpc>
              <a:spcBef>
                <a:spcPct val="20000"/>
              </a:spcBef>
              <a:spcAft>
                <a:spcPts val="0"/>
              </a:spcAft>
              <a:buClr>
                <a:schemeClr val="accent2"/>
              </a:buClr>
              <a:buSzPct val="110000"/>
              <a:defRPr/>
            </a:pPr>
            <a:endParaRPr lang="en-US" sz="2400" b="0" i="0" dirty="0">
              <a:latin typeface="+mn-lt"/>
              <a:ea typeface="+mn-ea"/>
            </a:endParaRPr>
          </a:p>
        </p:txBody>
      </p:sp>
      <p:sp>
        <p:nvSpPr>
          <p:cNvPr id="10" name="Rectangle 9"/>
          <p:cNvSpPr/>
          <p:nvPr/>
        </p:nvSpPr>
        <p:spPr>
          <a:xfrm>
            <a:off x="152400" y="1143000"/>
            <a:ext cx="8839200" cy="5546725"/>
          </a:xfrm>
          <a:prstGeom prst="rect">
            <a:avLst/>
          </a:prstGeom>
        </p:spPr>
        <p:txBody>
          <a:bodyPr>
            <a:spAutoFit/>
          </a:bodyPr>
          <a:lstStyle/>
          <a:p>
            <a:pPr marL="419100" indent="-457200">
              <a:spcBef>
                <a:spcPct val="20000"/>
              </a:spcBef>
              <a:buClr>
                <a:schemeClr val="accent2"/>
              </a:buClr>
              <a:buSzPct val="90000"/>
            </a:pPr>
            <a:r>
              <a:rPr lang="en-US" sz="2800" i="0">
                <a:solidFill>
                  <a:srgbClr val="008000"/>
                </a:solidFill>
                <a:latin typeface="Calibri" charset="0"/>
              </a:rPr>
              <a:t>2. Making Loans &amp; Subgrants</a:t>
            </a:r>
          </a:p>
          <a:p>
            <a:pPr marL="419100" indent="-457200">
              <a:spcBef>
                <a:spcPct val="20000"/>
              </a:spcBef>
              <a:buClr>
                <a:schemeClr val="accent2"/>
              </a:buClr>
              <a:buSzPct val="90000"/>
              <a:buFont typeface="Wingdings" charset="2"/>
              <a:buChar char="q"/>
            </a:pPr>
            <a:r>
              <a:rPr lang="en-US" sz="2400" b="0" i="0">
                <a:latin typeface="Calibri" charset="0"/>
              </a:rPr>
              <a:t>EPA encourages grantees to pursue loans whenever possible </a:t>
            </a:r>
          </a:p>
          <a:p>
            <a:pPr marL="419100" indent="-457200">
              <a:spcBef>
                <a:spcPct val="20000"/>
              </a:spcBef>
              <a:buClr>
                <a:schemeClr val="tx1"/>
              </a:buClr>
              <a:buSzPct val="105000"/>
            </a:pPr>
            <a:endParaRPr lang="en-US" sz="2400" b="0" i="0">
              <a:latin typeface="Calibri" charset="0"/>
            </a:endParaRPr>
          </a:p>
          <a:p>
            <a:pPr marL="419100" indent="-457200">
              <a:spcBef>
                <a:spcPct val="20000"/>
              </a:spcBef>
              <a:buClr>
                <a:schemeClr val="accent2"/>
              </a:buClr>
              <a:buSzPct val="90000"/>
              <a:buFont typeface="Wingdings" charset="2"/>
              <a:buChar char="q"/>
            </a:pPr>
            <a:r>
              <a:rPr lang="en-US" sz="2400" b="0" i="0">
                <a:latin typeface="Calibri" charset="0"/>
              </a:rPr>
              <a:t>Loan/Subgrant Split</a:t>
            </a:r>
          </a:p>
          <a:p>
            <a:pPr lvl="1">
              <a:spcBef>
                <a:spcPct val="20000"/>
              </a:spcBef>
              <a:buClr>
                <a:schemeClr val="tx1"/>
              </a:buClr>
              <a:buSzPct val="105000"/>
              <a:buFont typeface="Wingdings" charset="2"/>
              <a:buChar char="ü"/>
            </a:pPr>
            <a:r>
              <a:rPr lang="en-US" sz="2400" b="0" i="0">
                <a:latin typeface="Calibri" charset="0"/>
              </a:rPr>
              <a:t>50% of funds to loans &amp; up to 50% of funds to subgrants – </a:t>
            </a:r>
            <a:r>
              <a:rPr lang="en-US" sz="2400" b="0">
                <a:latin typeface="Calibri" charset="0"/>
              </a:rPr>
              <a:t>CARs may</a:t>
            </a:r>
            <a:r>
              <a:rPr lang="en-US" sz="2400" b="0" i="0">
                <a:latin typeface="Calibri" charset="0"/>
              </a:rPr>
              <a:t> </a:t>
            </a:r>
            <a:r>
              <a:rPr lang="en-US" sz="2400" b="0">
                <a:latin typeface="Calibri" charset="0"/>
              </a:rPr>
              <a:t>amend T&amp;Cs if 60/40 split</a:t>
            </a:r>
          </a:p>
          <a:p>
            <a:pPr lvl="1">
              <a:spcBef>
                <a:spcPct val="20000"/>
              </a:spcBef>
              <a:buClr>
                <a:schemeClr val="tx1"/>
              </a:buClr>
              <a:buSzPct val="105000"/>
              <a:buFont typeface="Wingdings" charset="2"/>
              <a:buChar char="ü"/>
            </a:pPr>
            <a:r>
              <a:rPr lang="en-US" sz="2400" b="0" i="0">
                <a:latin typeface="Calibri" charset="0"/>
              </a:rPr>
              <a:t>Subgrants limited to $200,000 per site</a:t>
            </a:r>
          </a:p>
          <a:p>
            <a:pPr lvl="1">
              <a:spcBef>
                <a:spcPct val="20000"/>
              </a:spcBef>
              <a:buClr>
                <a:schemeClr val="tx1"/>
              </a:buClr>
              <a:buSzPct val="105000"/>
              <a:buFont typeface="Wingdings" charset="2"/>
              <a:buChar char="ü"/>
            </a:pPr>
            <a:r>
              <a:rPr lang="en-US" sz="2400" b="0" i="0">
                <a:latin typeface="Calibri" charset="0"/>
              </a:rPr>
              <a:t>CAR can request a waiver of the 50/50 split </a:t>
            </a:r>
          </a:p>
          <a:p>
            <a:pPr lvl="1">
              <a:spcBef>
                <a:spcPct val="20000"/>
              </a:spcBef>
              <a:buClr>
                <a:schemeClr val="tx1"/>
              </a:buClr>
              <a:buSzPct val="105000"/>
              <a:buFont typeface="Wingdings" charset="2"/>
              <a:buChar char="ü"/>
            </a:pPr>
            <a:r>
              <a:rPr lang="en-US" sz="2400" b="0" i="0">
                <a:latin typeface="Calibri" charset="0"/>
              </a:rPr>
              <a:t>CAR can request a waiver of the $200,000 per site limit</a:t>
            </a:r>
          </a:p>
          <a:p>
            <a:pPr lvl="1">
              <a:spcBef>
                <a:spcPct val="20000"/>
              </a:spcBef>
              <a:buClr>
                <a:schemeClr val="tx1"/>
              </a:buClr>
              <a:buSzPct val="105000"/>
            </a:pPr>
            <a:endParaRPr lang="en-US" sz="2400" b="0" i="0">
              <a:latin typeface="Calibri" charset="0"/>
            </a:endParaRPr>
          </a:p>
          <a:p>
            <a:pPr marL="419100" indent="-457200">
              <a:buClr>
                <a:schemeClr val="accent2"/>
              </a:buClr>
              <a:buSzPct val="90000"/>
              <a:buFont typeface="Wingdings" charset="2"/>
              <a:buChar char="q"/>
            </a:pPr>
            <a:r>
              <a:rPr lang="en-US" sz="2400" b="0" i="0">
                <a:latin typeface="Calibri" charset="0"/>
              </a:rPr>
              <a:t> When requesting waivers you must include: project description, </a:t>
            </a:r>
          </a:p>
          <a:p>
            <a:pPr marL="419100" indent="-457200">
              <a:buClr>
                <a:schemeClr val="accent2"/>
              </a:buClr>
              <a:buSzPct val="90000"/>
            </a:pPr>
            <a:r>
              <a:rPr lang="en-US" sz="2400" b="0" i="0">
                <a:latin typeface="Calibri" charset="0"/>
              </a:rPr>
              <a:t>     </a:t>
            </a:r>
            <a:r>
              <a:rPr lang="en-US" sz="2400" b="0" i="0" u="sng">
                <a:latin typeface="Calibri" charset="0"/>
              </a:rPr>
              <a:t>jobs numbers</a:t>
            </a:r>
            <a:r>
              <a:rPr lang="en-US" sz="2400" b="0" i="0">
                <a:latin typeface="Calibri" charset="0"/>
              </a:rPr>
              <a:t>, </a:t>
            </a:r>
            <a:r>
              <a:rPr lang="en-US" sz="2400" b="0" i="0" u="sng">
                <a:latin typeface="Calibri" charset="0"/>
              </a:rPr>
              <a:t>leveraged funding </a:t>
            </a:r>
            <a:r>
              <a:rPr lang="en-US" sz="2400" b="0" i="0">
                <a:latin typeface="Calibri" charset="0"/>
              </a:rPr>
              <a:t>and other economic/non-   </a:t>
            </a:r>
          </a:p>
          <a:p>
            <a:pPr marL="419100" indent="-457200">
              <a:buClr>
                <a:schemeClr val="accent2"/>
              </a:buClr>
              <a:buSzPct val="90000"/>
            </a:pPr>
            <a:r>
              <a:rPr lang="en-US" sz="2400" b="0" i="0">
                <a:latin typeface="Calibri" charset="0"/>
              </a:rPr>
              <a:t>     economic benefits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sz="4000" smtClean="0">
                <a:latin typeface="Calibri" charset="0"/>
              </a:rPr>
              <a:t>RLF Policies</a:t>
            </a:r>
          </a:p>
        </p:txBody>
      </p:sp>
      <p:sp>
        <p:nvSpPr>
          <p:cNvPr id="3" name="Content Placeholder 2"/>
          <p:cNvSpPr>
            <a:spLocks noGrp="1"/>
          </p:cNvSpPr>
          <p:nvPr>
            <p:ph idx="1"/>
          </p:nvPr>
        </p:nvSpPr>
        <p:spPr>
          <a:xfrm>
            <a:off x="152400" y="1066800"/>
            <a:ext cx="8534400" cy="5638800"/>
          </a:xfrm>
        </p:spPr>
        <p:txBody>
          <a:bodyPr/>
          <a:lstStyle/>
          <a:p>
            <a:pPr marL="419100" indent="-457200">
              <a:buClr>
                <a:schemeClr val="accent2"/>
              </a:buClr>
              <a:buSzPct val="90000"/>
              <a:buFontTx/>
              <a:buNone/>
            </a:pPr>
            <a:r>
              <a:rPr lang="en-US" b="1" smtClean="0">
                <a:solidFill>
                  <a:srgbClr val="008000"/>
                </a:solidFill>
                <a:latin typeface="Calibri" charset="0"/>
              </a:rPr>
              <a:t>3. Program Income</a:t>
            </a:r>
            <a:endParaRPr lang="en-US" sz="2200" b="1" smtClean="0">
              <a:solidFill>
                <a:srgbClr val="008000"/>
              </a:solidFill>
              <a:latin typeface="Calibri" charset="0"/>
            </a:endParaRPr>
          </a:p>
          <a:p>
            <a:pPr marL="419100" indent="-457200">
              <a:buClr>
                <a:schemeClr val="accent2"/>
              </a:buClr>
              <a:buSzPct val="90000"/>
              <a:buFont typeface="Wingdings" charset="2"/>
              <a:buChar char="q"/>
            </a:pPr>
            <a:r>
              <a:rPr lang="en-US" sz="2400" smtClean="0">
                <a:latin typeface="Calibri" charset="0"/>
              </a:rPr>
              <a:t>Program income includes repayments, loan interest, account interest, fees, and RLF operations</a:t>
            </a:r>
          </a:p>
          <a:p>
            <a:pPr marL="419100" indent="-457200">
              <a:buClr>
                <a:schemeClr val="accent2"/>
              </a:buClr>
              <a:buSzPct val="90000"/>
              <a:buFontTx/>
              <a:buNone/>
            </a:pPr>
            <a:endParaRPr lang="en-US" sz="2400" smtClean="0">
              <a:latin typeface="Calibri" charset="0"/>
            </a:endParaRPr>
          </a:p>
          <a:p>
            <a:pPr marL="419100" indent="-457200">
              <a:buClr>
                <a:schemeClr val="accent2"/>
              </a:buClr>
              <a:buSzPct val="90000"/>
              <a:buFont typeface="Wingdings" charset="2"/>
              <a:buChar char="q"/>
            </a:pPr>
            <a:r>
              <a:rPr lang="en-US" sz="2400" smtClean="0">
                <a:latin typeface="Calibri" charset="0"/>
              </a:rPr>
              <a:t>CAR can use program income from fees, loan interest and other income from programmatic operations to meet cost share – </a:t>
            </a:r>
            <a:r>
              <a:rPr lang="en-US" sz="2400" b="1" smtClean="0">
                <a:latin typeface="Calibri" charset="0"/>
              </a:rPr>
              <a:t>cannot use loan principle to meet cost share</a:t>
            </a:r>
          </a:p>
          <a:p>
            <a:pPr marL="419100" indent="-457200">
              <a:buClr>
                <a:schemeClr val="accent2"/>
              </a:buClr>
              <a:buSzPct val="90000"/>
              <a:buFontTx/>
              <a:buNone/>
            </a:pPr>
            <a:endParaRPr lang="en-US" sz="2400" b="1" smtClean="0">
              <a:latin typeface="Calibri" charset="0"/>
            </a:endParaRPr>
          </a:p>
          <a:p>
            <a:pPr marL="419100" indent="-457200">
              <a:buClr>
                <a:schemeClr val="accent2"/>
              </a:buClr>
              <a:buSzPct val="90000"/>
              <a:buFont typeface="Wingdings" charset="2"/>
              <a:buChar char="q"/>
            </a:pPr>
            <a:r>
              <a:rPr lang="en-US" sz="2400" smtClean="0">
                <a:latin typeface="Calibri" charset="0"/>
              </a:rPr>
              <a:t>CAR must request a waiver to keep program income after  closeout or to spend unobligated grant balance prior to program income</a:t>
            </a:r>
          </a:p>
          <a:p>
            <a:pPr marL="419100" indent="-457200">
              <a:buClr>
                <a:schemeClr val="accent2"/>
              </a:buClr>
              <a:buSzPct val="90000"/>
              <a:buFontTx/>
              <a:buNone/>
            </a:pPr>
            <a:endParaRPr lang="en-US" sz="2400" b="1" smtClean="0">
              <a:latin typeface="Calibri" charset="0"/>
            </a:endParaRPr>
          </a:p>
          <a:p>
            <a:pPr marL="419100" indent="-457200">
              <a:buClr>
                <a:schemeClr val="accent2"/>
              </a:buClr>
              <a:buSzPct val="90000"/>
              <a:buFont typeface="Wingdings" charset="2"/>
              <a:buChar char="q"/>
            </a:pPr>
            <a:r>
              <a:rPr lang="en-US" sz="2400" smtClean="0">
                <a:latin typeface="Calibri" charset="0"/>
              </a:rPr>
              <a:t>CAR must use post-closeout program income in accordance with negotiated closeout agreement for brownfields activities</a:t>
            </a:r>
          </a:p>
          <a:p>
            <a:pPr marL="419100" indent="-457200">
              <a:buClr>
                <a:schemeClr val="accent2"/>
              </a:buClr>
              <a:buSzPct val="90000"/>
              <a:buFont typeface="Wingdings" charset="2"/>
              <a:buChar char="q"/>
            </a:pPr>
            <a:endParaRPr lang="en-US" sz="2400" smtClean="0">
              <a:latin typeface="Calibri" charset="0"/>
            </a:endParaRPr>
          </a:p>
          <a:p>
            <a:pPr marL="419100" indent="-457200">
              <a:buFontTx/>
              <a:buNone/>
            </a:pPr>
            <a:endParaRPr lang="en-US" smtClean="0">
              <a:latin typeface="Calibri"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a:xfrm>
            <a:off x="76200" y="914400"/>
            <a:ext cx="8763000" cy="5943600"/>
          </a:xfrm>
          <a:prstGeom prst="rect">
            <a:avLst/>
          </a:prstGeom>
        </p:spPr>
        <p:txBody>
          <a:bodyPr>
            <a:normAutofit/>
          </a:bodyPr>
          <a:lstStyle/>
          <a:p>
            <a:pPr marL="469900" indent="-469900">
              <a:spcBef>
                <a:spcPct val="20000"/>
              </a:spcBef>
              <a:buClr>
                <a:schemeClr val="accent2"/>
              </a:buClr>
              <a:buSzPct val="85000"/>
              <a:buFont typeface="Wingdings" charset="2"/>
              <a:buNone/>
            </a:pPr>
            <a:endParaRPr lang="en-US" sz="2600" b="0" i="0">
              <a:latin typeface="Times New Roman" charset="0"/>
            </a:endParaRPr>
          </a:p>
          <a:p>
            <a:pPr marL="908050" lvl="1" indent="-436563">
              <a:spcBef>
                <a:spcPct val="20000"/>
              </a:spcBef>
              <a:buClr>
                <a:schemeClr val="accent2"/>
              </a:buClr>
              <a:buSzPct val="85000"/>
              <a:buFont typeface="Wingdings 2" charset="2"/>
              <a:buChar char=""/>
            </a:pPr>
            <a:endParaRPr lang="en-US" sz="2400" b="0" i="0">
              <a:latin typeface="Times New Roman" charset="0"/>
            </a:endParaRPr>
          </a:p>
          <a:p>
            <a:pPr marL="908050" lvl="1" indent="-436563">
              <a:spcBef>
                <a:spcPct val="20000"/>
              </a:spcBef>
              <a:buClr>
                <a:schemeClr val="accent2"/>
              </a:buClr>
              <a:buSzPct val="85000"/>
              <a:buFont typeface="Wingdings 2" charset="2"/>
              <a:buChar char=""/>
            </a:pPr>
            <a:endParaRPr lang="en-US" sz="2600" b="0" i="0">
              <a:latin typeface="Times New Roman" charset="0"/>
            </a:endParaRPr>
          </a:p>
        </p:txBody>
      </p:sp>
      <p:sp>
        <p:nvSpPr>
          <p:cNvPr id="21507" name="Title 1"/>
          <p:cNvSpPr>
            <a:spLocks noGrp="1"/>
          </p:cNvSpPr>
          <p:nvPr>
            <p:ph type="title"/>
          </p:nvPr>
        </p:nvSpPr>
        <p:spPr/>
        <p:txBody>
          <a:bodyPr/>
          <a:lstStyle/>
          <a:p>
            <a:r>
              <a:rPr lang="en-US" sz="4000" smtClean="0">
                <a:latin typeface="Calibri" charset="0"/>
                <a:cs typeface="Times New Roman" charset="0"/>
              </a:rPr>
              <a:t>RLF Policies</a:t>
            </a:r>
          </a:p>
        </p:txBody>
      </p:sp>
      <p:sp>
        <p:nvSpPr>
          <p:cNvPr id="6" name="TextBox 5"/>
          <p:cNvSpPr txBox="1"/>
          <p:nvPr/>
        </p:nvSpPr>
        <p:spPr>
          <a:xfrm>
            <a:off x="228600" y="1295400"/>
            <a:ext cx="8915400" cy="4764088"/>
          </a:xfrm>
          <a:prstGeom prst="rect">
            <a:avLst/>
          </a:prstGeom>
          <a:noFill/>
        </p:spPr>
        <p:txBody>
          <a:bodyPr>
            <a:spAutoFit/>
          </a:bodyPr>
          <a:lstStyle/>
          <a:p>
            <a:pPr>
              <a:spcBef>
                <a:spcPct val="20000"/>
              </a:spcBef>
              <a:buClr>
                <a:schemeClr val="tx1"/>
              </a:buClr>
              <a:buSzPct val="105000"/>
            </a:pPr>
            <a:r>
              <a:rPr lang="en-US" sz="3000" i="0">
                <a:solidFill>
                  <a:srgbClr val="008000"/>
                </a:solidFill>
                <a:latin typeface="Calibri" charset="0"/>
              </a:rPr>
              <a:t>4. Discounted Loans</a:t>
            </a:r>
          </a:p>
          <a:p>
            <a:pPr>
              <a:spcBef>
                <a:spcPct val="20000"/>
              </a:spcBef>
              <a:buClr>
                <a:schemeClr val="tx1"/>
              </a:buClr>
              <a:buSzPct val="105000"/>
            </a:pPr>
            <a:endParaRPr lang="en-US" sz="3000" i="0">
              <a:solidFill>
                <a:srgbClr val="008000"/>
              </a:solidFill>
              <a:latin typeface="Calibri" charset="0"/>
            </a:endParaRPr>
          </a:p>
          <a:p>
            <a:pPr>
              <a:buClr>
                <a:srgbClr val="8A8A5C"/>
              </a:buClr>
              <a:buSzPct val="74000"/>
              <a:buFont typeface="Wingdings" charset="2"/>
              <a:buChar char="q"/>
            </a:pPr>
            <a:r>
              <a:rPr lang="en-US" sz="2800" b="0" i="0">
                <a:latin typeface="Calibri" charset="0"/>
              </a:rPr>
              <a:t>  CAR can discount loans up to 30% not to exceed  </a:t>
            </a:r>
          </a:p>
          <a:p>
            <a:pPr>
              <a:buClr>
                <a:srgbClr val="8A8A5C"/>
              </a:buClr>
              <a:buSzPct val="74000"/>
            </a:pPr>
            <a:r>
              <a:rPr lang="en-US" sz="2800" b="0" i="0">
                <a:latin typeface="Calibri" charset="0"/>
              </a:rPr>
              <a:t>     $200k per site (e.g., $600k loan w/ 30% discount is $180k     </a:t>
            </a:r>
          </a:p>
          <a:p>
            <a:pPr>
              <a:buClr>
                <a:srgbClr val="8A8A5C"/>
              </a:buClr>
              <a:buSzPct val="74000"/>
            </a:pPr>
            <a:r>
              <a:rPr lang="en-US" sz="2800" b="0" i="0">
                <a:latin typeface="Calibri" charset="0"/>
              </a:rPr>
              <a:t>     principal forgiven)</a:t>
            </a:r>
          </a:p>
          <a:p>
            <a:pPr>
              <a:spcBef>
                <a:spcPct val="20000"/>
              </a:spcBef>
              <a:buClr>
                <a:srgbClr val="8A8A5C"/>
              </a:buClr>
              <a:buSzPct val="74000"/>
            </a:pPr>
            <a:endParaRPr lang="en-US" b="0" i="0">
              <a:latin typeface="Calibri" charset="0"/>
            </a:endParaRPr>
          </a:p>
          <a:p>
            <a:pPr>
              <a:spcBef>
                <a:spcPct val="20000"/>
              </a:spcBef>
              <a:buClr>
                <a:srgbClr val="8A8A5C"/>
              </a:buClr>
              <a:buSzPct val="70000"/>
              <a:buFont typeface="Wingdings" charset="2"/>
              <a:buChar char="q"/>
            </a:pPr>
            <a:r>
              <a:rPr lang="en-US" sz="2800" b="0" i="0">
                <a:latin typeface="Calibri" charset="0"/>
              </a:rPr>
              <a:t> Cannot discount loans to private entities</a:t>
            </a:r>
          </a:p>
          <a:p>
            <a:pPr>
              <a:spcBef>
                <a:spcPct val="20000"/>
              </a:spcBef>
              <a:buClr>
                <a:srgbClr val="8A8A5C"/>
              </a:buClr>
              <a:buSzPct val="70000"/>
            </a:pPr>
            <a:endParaRPr lang="en-US" sz="2800" b="0" i="0">
              <a:latin typeface="Calibri" charset="0"/>
            </a:endParaRPr>
          </a:p>
          <a:p>
            <a:pPr>
              <a:spcBef>
                <a:spcPct val="20000"/>
              </a:spcBef>
              <a:buClr>
                <a:srgbClr val="8A8A5C"/>
              </a:buClr>
              <a:buSzPct val="70000"/>
              <a:buFont typeface="Wingdings" charset="2"/>
              <a:buChar char="q"/>
            </a:pPr>
            <a:endParaRPr lang="en-US" sz="2800" b="0" i="0">
              <a:latin typeface="Calibri" charset="0"/>
            </a:endParaRPr>
          </a:p>
          <a:p>
            <a:pPr>
              <a:spcBef>
                <a:spcPct val="20000"/>
              </a:spcBef>
              <a:buClr>
                <a:schemeClr val="tx1"/>
              </a:buClr>
              <a:buSzPct val="105000"/>
            </a:pPr>
            <a:endParaRPr lang="en-US" sz="2800" i="0">
              <a:solidFill>
                <a:srgbClr val="008000"/>
              </a:solidFill>
              <a:latin typeface="Calibri"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sz="4000" smtClean="0">
                <a:latin typeface="Calibri" charset="0"/>
              </a:rPr>
              <a:t>RLF Policies</a:t>
            </a:r>
          </a:p>
        </p:txBody>
      </p:sp>
      <p:sp>
        <p:nvSpPr>
          <p:cNvPr id="3" name="Content Placeholder 2"/>
          <p:cNvSpPr>
            <a:spLocks noGrp="1"/>
          </p:cNvSpPr>
          <p:nvPr>
            <p:ph idx="1"/>
          </p:nvPr>
        </p:nvSpPr>
        <p:spPr>
          <a:xfrm>
            <a:off x="228600" y="1219200"/>
            <a:ext cx="8915400" cy="5334000"/>
          </a:xfrm>
        </p:spPr>
        <p:txBody>
          <a:bodyPr/>
          <a:lstStyle/>
          <a:p>
            <a:pPr>
              <a:spcBef>
                <a:spcPts val="0"/>
              </a:spcBef>
              <a:buClr>
                <a:schemeClr val="accent6"/>
              </a:buClr>
              <a:buSzPct val="74000"/>
              <a:buFontTx/>
              <a:buNone/>
              <a:defRPr/>
            </a:pPr>
            <a:r>
              <a:rPr lang="en-US" b="1" dirty="0" smtClean="0">
                <a:solidFill>
                  <a:srgbClr val="008000"/>
                </a:solidFill>
                <a:latin typeface="Calibri" pitchFamily="34" charset="0"/>
                <a:ea typeface="+mn-ea"/>
              </a:rPr>
              <a:t>5. Closeout Policy &amp; Program Income</a:t>
            </a:r>
          </a:p>
          <a:p>
            <a:pPr>
              <a:spcBef>
                <a:spcPts val="0"/>
              </a:spcBef>
              <a:buClr>
                <a:schemeClr val="accent6"/>
              </a:buClr>
              <a:buSzPct val="74000"/>
              <a:buFont typeface="Wingdings" pitchFamily="2" charset="2"/>
              <a:buChar char="q"/>
              <a:defRPr/>
            </a:pPr>
            <a:r>
              <a:rPr lang="en-US" dirty="0" smtClean="0">
                <a:latin typeface="Calibri" pitchFamily="34" charset="0"/>
                <a:ea typeface="+mn-ea"/>
              </a:rPr>
              <a:t>Two criteria for closeout</a:t>
            </a:r>
          </a:p>
          <a:p>
            <a:pPr lvl="1">
              <a:spcBef>
                <a:spcPts val="0"/>
              </a:spcBef>
              <a:buClr>
                <a:schemeClr val="accent6"/>
              </a:buClr>
              <a:buSzPct val="74000"/>
              <a:buFont typeface="Wingdings" pitchFamily="2" charset="2"/>
              <a:buChar char="q"/>
              <a:defRPr/>
            </a:pPr>
            <a:r>
              <a:rPr lang="en-US" dirty="0" smtClean="0">
                <a:latin typeface="Calibri" pitchFamily="34" charset="0"/>
              </a:rPr>
              <a:t>Final payment of funds to the CAR</a:t>
            </a:r>
          </a:p>
          <a:p>
            <a:pPr lvl="1">
              <a:spcBef>
                <a:spcPts val="0"/>
              </a:spcBef>
              <a:buClr>
                <a:schemeClr val="accent6"/>
              </a:buClr>
              <a:buSzPct val="74000"/>
              <a:buFont typeface="Wingdings" pitchFamily="2" charset="2"/>
              <a:buChar char="q"/>
              <a:defRPr/>
            </a:pPr>
            <a:r>
              <a:rPr lang="en-US" dirty="0" smtClean="0">
                <a:latin typeface="Calibri" pitchFamily="34" charset="0"/>
              </a:rPr>
              <a:t>Completion of all cleanup activities funded by grant</a:t>
            </a:r>
          </a:p>
          <a:p>
            <a:pPr lvl="1">
              <a:spcBef>
                <a:spcPts val="0"/>
              </a:spcBef>
              <a:buClr>
                <a:schemeClr val="accent6"/>
              </a:buClr>
              <a:buSzPct val="74000"/>
              <a:buFontTx/>
              <a:buNone/>
              <a:defRPr/>
            </a:pPr>
            <a:endParaRPr lang="en-US" sz="1800" dirty="0" smtClean="0">
              <a:latin typeface="Calibri" pitchFamily="34" charset="0"/>
            </a:endParaRPr>
          </a:p>
          <a:p>
            <a:pPr>
              <a:spcBef>
                <a:spcPts val="0"/>
              </a:spcBef>
              <a:buClr>
                <a:schemeClr val="accent6"/>
              </a:buClr>
              <a:buSzPct val="74000"/>
              <a:buFont typeface="Wingdings" pitchFamily="2" charset="2"/>
              <a:buChar char="q"/>
              <a:defRPr/>
            </a:pPr>
            <a:r>
              <a:rPr lang="en-US" dirty="0" smtClean="0">
                <a:latin typeface="Calibri" pitchFamily="34" charset="0"/>
                <a:ea typeface="+mn-ea"/>
              </a:rPr>
              <a:t>Post-closeout program income  (PI) can be kept if CAR requests a waiver from EPA</a:t>
            </a:r>
          </a:p>
          <a:p>
            <a:pPr lvl="1">
              <a:spcBef>
                <a:spcPts val="0"/>
              </a:spcBef>
              <a:buClr>
                <a:schemeClr val="accent6"/>
              </a:buClr>
              <a:buSzPct val="74000"/>
              <a:buFont typeface="Wingdings" pitchFamily="2" charset="2"/>
              <a:buChar char="q"/>
              <a:defRPr/>
            </a:pPr>
            <a:r>
              <a:rPr lang="en-US" dirty="0" smtClean="0">
                <a:latin typeface="Calibri" pitchFamily="34" charset="0"/>
              </a:rPr>
              <a:t>Waiver must include a statement that PI will be used for brownfields purposes only (could include continued operation of the RLF)</a:t>
            </a:r>
          </a:p>
          <a:p>
            <a:pPr lvl="1">
              <a:spcBef>
                <a:spcPts val="0"/>
              </a:spcBef>
              <a:buClr>
                <a:schemeClr val="accent6"/>
              </a:buClr>
              <a:buSzPct val="74000"/>
              <a:buFontTx/>
              <a:buNone/>
              <a:defRPr/>
            </a:pPr>
            <a:endParaRPr lang="en-US" sz="1200" dirty="0" smtClean="0">
              <a:latin typeface="Calibri" pitchFamily="34" charset="0"/>
            </a:endParaRPr>
          </a:p>
          <a:p>
            <a:pPr>
              <a:spcBef>
                <a:spcPts val="0"/>
              </a:spcBef>
              <a:buClr>
                <a:schemeClr val="accent6"/>
              </a:buClr>
              <a:buSzPct val="74000"/>
              <a:buFont typeface="Wingdings" pitchFamily="2" charset="2"/>
              <a:buChar char="q"/>
              <a:defRPr/>
            </a:pPr>
            <a:r>
              <a:rPr lang="en-US" dirty="0" smtClean="0">
                <a:latin typeface="Calibri" pitchFamily="34" charset="0"/>
                <a:ea typeface="+mn-ea"/>
              </a:rPr>
              <a:t>Closeout Agreements must be signed by the CAR &amp; CAR must continue reporting to EPA how PI is used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sz="3600" smtClean="0">
                <a:latin typeface="Calibri" charset="0"/>
              </a:rPr>
              <a:t>RLF Policies</a:t>
            </a:r>
            <a:endParaRPr lang="en-US" sz="3600" smtClean="0"/>
          </a:p>
        </p:txBody>
      </p:sp>
      <p:sp>
        <p:nvSpPr>
          <p:cNvPr id="3" name="Content Placeholder 2"/>
          <p:cNvSpPr>
            <a:spLocks noGrp="1"/>
          </p:cNvSpPr>
          <p:nvPr>
            <p:ph idx="1"/>
          </p:nvPr>
        </p:nvSpPr>
        <p:spPr>
          <a:xfrm>
            <a:off x="228600" y="1219200"/>
            <a:ext cx="8686800" cy="5181600"/>
          </a:xfrm>
        </p:spPr>
        <p:txBody>
          <a:bodyPr/>
          <a:lstStyle/>
          <a:p>
            <a:pPr>
              <a:spcBef>
                <a:spcPts val="0"/>
              </a:spcBef>
              <a:buClr>
                <a:schemeClr val="accent6"/>
              </a:buClr>
              <a:buSzPct val="74000"/>
              <a:buFontTx/>
              <a:buNone/>
              <a:defRPr/>
            </a:pPr>
            <a:r>
              <a:rPr lang="en-US" b="1" dirty="0" smtClean="0">
                <a:solidFill>
                  <a:srgbClr val="008000"/>
                </a:solidFill>
                <a:latin typeface="Calibri" pitchFamily="34" charset="0"/>
                <a:ea typeface="+mn-ea"/>
              </a:rPr>
              <a:t>6. RLF Grantees with Insufficient Capacity</a:t>
            </a:r>
          </a:p>
          <a:p>
            <a:pPr>
              <a:spcBef>
                <a:spcPts val="0"/>
              </a:spcBef>
              <a:buClr>
                <a:schemeClr val="accent6"/>
              </a:buClr>
              <a:buSzPct val="74000"/>
              <a:buFont typeface="Wingdings" pitchFamily="2" charset="2"/>
              <a:buChar char="q"/>
              <a:defRPr/>
            </a:pPr>
            <a:r>
              <a:rPr lang="en-US" dirty="0" smtClean="0">
                <a:latin typeface="Calibri" pitchFamily="34" charset="0"/>
                <a:ea typeface="+mn-ea"/>
              </a:rPr>
              <a:t>Feb 2012 Policy allows non-performing RLF grantees to close-out and join a performing RLF as a coalition member</a:t>
            </a:r>
          </a:p>
          <a:p>
            <a:pPr lvl="1">
              <a:spcBef>
                <a:spcPts val="0"/>
              </a:spcBef>
              <a:buClr>
                <a:schemeClr val="accent6"/>
              </a:buClr>
              <a:buSzPct val="74000"/>
              <a:buFont typeface="Wingdings" pitchFamily="2" charset="2"/>
              <a:buChar char="q"/>
              <a:defRPr/>
            </a:pPr>
            <a:r>
              <a:rPr lang="en-US" dirty="0" smtClean="0">
                <a:latin typeface="Calibri" pitchFamily="34" charset="0"/>
              </a:rPr>
              <a:t>75% of </a:t>
            </a:r>
            <a:r>
              <a:rPr lang="en-US" dirty="0" err="1" smtClean="0">
                <a:latin typeface="Calibri" pitchFamily="34" charset="0"/>
              </a:rPr>
              <a:t>deobligated</a:t>
            </a:r>
            <a:r>
              <a:rPr lang="en-US" dirty="0" smtClean="0">
                <a:latin typeface="Calibri" pitchFamily="34" charset="0"/>
              </a:rPr>
              <a:t> funds will go to performing RLF</a:t>
            </a:r>
          </a:p>
          <a:p>
            <a:pPr lvl="1">
              <a:spcBef>
                <a:spcPts val="0"/>
              </a:spcBef>
              <a:buClr>
                <a:schemeClr val="accent6"/>
              </a:buClr>
              <a:buSzPct val="74000"/>
              <a:buFont typeface="Wingdings" pitchFamily="2" charset="2"/>
              <a:buChar char="q"/>
              <a:defRPr/>
            </a:pPr>
            <a:r>
              <a:rPr lang="en-US" dirty="0" smtClean="0">
                <a:latin typeface="Calibri" pitchFamily="34" charset="0"/>
              </a:rPr>
              <a:t>25% of </a:t>
            </a:r>
            <a:r>
              <a:rPr lang="en-US" dirty="0" err="1" smtClean="0">
                <a:latin typeface="Calibri" pitchFamily="34" charset="0"/>
              </a:rPr>
              <a:t>deobligated</a:t>
            </a:r>
            <a:r>
              <a:rPr lang="en-US" dirty="0" smtClean="0">
                <a:latin typeface="Calibri" pitchFamily="34" charset="0"/>
              </a:rPr>
              <a:t> funds are returned to EPA</a:t>
            </a:r>
          </a:p>
          <a:p>
            <a:pPr lvl="1">
              <a:spcBef>
                <a:spcPts val="0"/>
              </a:spcBef>
              <a:buClr>
                <a:schemeClr val="accent6"/>
              </a:buClr>
              <a:buSzPct val="74000"/>
              <a:buFontTx/>
              <a:buNone/>
              <a:defRPr/>
            </a:pPr>
            <a:endParaRPr lang="en-US" dirty="0" smtClean="0">
              <a:latin typeface="Calibri" pitchFamily="34" charset="0"/>
            </a:endParaRPr>
          </a:p>
          <a:p>
            <a:pPr>
              <a:spcBef>
                <a:spcPts val="0"/>
              </a:spcBef>
              <a:buClr>
                <a:schemeClr val="accent6"/>
              </a:buClr>
              <a:buSzPct val="74000"/>
              <a:buFont typeface="Wingdings" pitchFamily="2" charset="2"/>
              <a:buChar char="q"/>
              <a:defRPr/>
            </a:pPr>
            <a:r>
              <a:rPr lang="en-US" dirty="0" smtClean="0">
                <a:latin typeface="Calibri" pitchFamily="34" charset="0"/>
                <a:ea typeface="+mn-ea"/>
              </a:rPr>
              <a:t>Goal is to reduce </a:t>
            </a:r>
            <a:r>
              <a:rPr lang="en-US" dirty="0" err="1" smtClean="0">
                <a:latin typeface="Calibri" pitchFamily="34" charset="0"/>
                <a:ea typeface="+mn-ea"/>
              </a:rPr>
              <a:t>unliquidated</a:t>
            </a:r>
            <a:r>
              <a:rPr lang="en-US" dirty="0" smtClean="0">
                <a:latin typeface="Calibri" pitchFamily="34" charset="0"/>
                <a:ea typeface="+mn-ea"/>
              </a:rPr>
              <a:t> obligations and still ensure RLF-funded cleanups continue in non-performing communities</a:t>
            </a:r>
          </a:p>
          <a:p>
            <a:pPr>
              <a:spcBef>
                <a:spcPts val="0"/>
              </a:spcBef>
              <a:buClr>
                <a:schemeClr val="accent6"/>
              </a:buClr>
              <a:buSzPct val="74000"/>
              <a:buFontTx/>
              <a:buNone/>
              <a:defRPr/>
            </a:pPr>
            <a:endParaRPr lang="en-US" dirty="0" smtClean="0">
              <a:latin typeface="Calibri" pitchFamily="34" charset="0"/>
              <a:ea typeface="+mn-ea"/>
            </a:endParaRPr>
          </a:p>
          <a:p>
            <a:pPr>
              <a:spcBef>
                <a:spcPts val="0"/>
              </a:spcBef>
              <a:buClr>
                <a:schemeClr val="accent6"/>
              </a:buClr>
              <a:buSzPct val="74000"/>
              <a:buFont typeface="Wingdings" pitchFamily="2" charset="2"/>
              <a:buChar char="q"/>
              <a:defRPr/>
            </a:pPr>
            <a:r>
              <a:rPr lang="en-US" dirty="0" smtClean="0">
                <a:latin typeface="Calibri" pitchFamily="34" charset="0"/>
                <a:ea typeface="+mn-ea"/>
              </a:rPr>
              <a:t>Detailed documentation is required by grantees and region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2"/>
          <p:cNvSpPr>
            <a:spLocks noGrp="1"/>
          </p:cNvSpPr>
          <p:nvPr>
            <p:ph idx="1"/>
          </p:nvPr>
        </p:nvSpPr>
        <p:spPr>
          <a:xfrm>
            <a:off x="609600" y="1447800"/>
            <a:ext cx="8229600" cy="1143000"/>
          </a:xfrm>
        </p:spPr>
        <p:txBody>
          <a:bodyPr/>
          <a:lstStyle/>
          <a:p>
            <a:pPr algn="ctr">
              <a:buFontTx/>
              <a:buNone/>
            </a:pPr>
            <a:endParaRPr lang="en-US" smtClean="0">
              <a:latin typeface="Calibri" charset="0"/>
            </a:endParaRPr>
          </a:p>
          <a:p>
            <a:pPr algn="ctr">
              <a:buFontTx/>
              <a:buNone/>
            </a:pPr>
            <a:endParaRPr lang="en-US" smtClean="0">
              <a:latin typeface="Calibri" charset="0"/>
            </a:endParaRPr>
          </a:p>
          <a:p>
            <a:pPr algn="ctr">
              <a:buFontTx/>
              <a:buNone/>
            </a:pPr>
            <a:endParaRPr lang="en-US" smtClean="0">
              <a:latin typeface="Calibri" charset="0"/>
            </a:endParaRPr>
          </a:p>
          <a:p>
            <a:pPr algn="ctr">
              <a:buFontTx/>
              <a:buNone/>
            </a:pPr>
            <a:r>
              <a:rPr lang="en-US" sz="4800" b="1" smtClean="0">
                <a:latin typeface="Calibri" charset="0"/>
              </a:rPr>
              <a:t>RLF Terms &amp; Conditions</a:t>
            </a:r>
          </a:p>
        </p:txBody>
      </p:sp>
    </p:spTree>
  </p:cSld>
  <p:clrMapOvr>
    <a:masterClrMapping/>
  </p:clrMapOvr>
</p:sld>
</file>

<file path=ppt/theme/theme1.xml><?xml version="1.0" encoding="utf-8"?>
<a:theme xmlns:a="http://schemas.openxmlformats.org/drawingml/2006/main" name="Quadrant">
  <a:themeElements>
    <a:clrScheme name="Quadrant 2">
      <a:dk1>
        <a:srgbClr val="000000"/>
      </a:dk1>
      <a:lt1>
        <a:srgbClr val="FFFFFF"/>
      </a:lt1>
      <a:dk2>
        <a:srgbClr val="420000"/>
      </a:dk2>
      <a:lt2>
        <a:srgbClr val="660000"/>
      </a:lt2>
      <a:accent1>
        <a:srgbClr val="CCCC00"/>
      </a:accent1>
      <a:accent2>
        <a:srgbClr val="999966"/>
      </a:accent2>
      <a:accent3>
        <a:srgbClr val="FFFFFF"/>
      </a:accent3>
      <a:accent4>
        <a:srgbClr val="000000"/>
      </a:accent4>
      <a:accent5>
        <a:srgbClr val="E2E2AA"/>
      </a:accent5>
      <a:accent6>
        <a:srgbClr val="8A8A5C"/>
      </a:accent6>
      <a:hlink>
        <a:srgbClr val="996633"/>
      </a:hlink>
      <a:folHlink>
        <a:srgbClr val="993300"/>
      </a:folHlink>
    </a:clrScheme>
    <a:fontScheme name="Quadrant">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rgbClr val="FFFF99"/>
            </a:gs>
            <a:gs pos="100000">
              <a:schemeClr val="bg1"/>
            </a:gs>
          </a:gsLst>
          <a:lin ang="5400000" scaled="1"/>
        </a:gradFill>
        <a:ln w="9525" cap="flat" cmpd="sng" algn="ctr">
          <a:solidFill>
            <a:srgbClr val="000000"/>
          </a:solidFill>
          <a:prstDash val="solid"/>
          <a:round/>
          <a:headEnd type="none" w="med" len="med"/>
          <a:tailEnd type="none" w="med" len="med"/>
        </a:ln>
        <a:effectLst/>
      </a:spPr>
      <a:bodyPr vert="horz" wrap="square" lIns="45720" tIns="45720" rIns="4572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20000"/>
          </a:spcBef>
          <a:spcAft>
            <a:spcPct val="0"/>
          </a:spcAft>
          <a:buClr>
            <a:schemeClr val="tx1"/>
          </a:buClr>
          <a:buSzPct val="105000"/>
          <a:buFontTx/>
          <a:buNone/>
          <a:tabLst/>
          <a:defRPr kumimoji="0" lang="en-US" sz="1600" b="1" i="1"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gradFill rotWithShape="0">
          <a:gsLst>
            <a:gs pos="0">
              <a:srgbClr val="FFFF99"/>
            </a:gs>
            <a:gs pos="100000">
              <a:schemeClr val="bg1"/>
            </a:gs>
          </a:gsLst>
          <a:lin ang="5400000" scaled="1"/>
        </a:gradFill>
        <a:ln w="9525" cap="flat" cmpd="sng" algn="ctr">
          <a:solidFill>
            <a:srgbClr val="000000"/>
          </a:solidFill>
          <a:prstDash val="solid"/>
          <a:round/>
          <a:headEnd type="none" w="med" len="med"/>
          <a:tailEnd type="none" w="med" len="med"/>
        </a:ln>
        <a:effectLst/>
      </a:spPr>
      <a:bodyPr vert="horz" wrap="square" lIns="45720" tIns="45720" rIns="4572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20000"/>
          </a:spcBef>
          <a:spcAft>
            <a:spcPct val="0"/>
          </a:spcAft>
          <a:buClr>
            <a:schemeClr val="tx1"/>
          </a:buClr>
          <a:buSzPct val="105000"/>
          <a:buFontTx/>
          <a:buNone/>
          <a:tabLst/>
          <a:defRPr kumimoji="0" lang="en-US" sz="1600" b="1" i="1" u="none" strike="noStrike" cap="none" normalizeH="0" baseline="0" smtClean="0">
            <a:ln>
              <a:noFill/>
            </a:ln>
            <a:solidFill>
              <a:schemeClr val="tx1"/>
            </a:solidFill>
            <a:effectLst/>
            <a:latin typeface="Arial Narrow" pitchFamily="34" charset="0"/>
          </a:defRPr>
        </a:defPPr>
      </a:lstStyle>
    </a:lnDef>
  </a:objectDefaults>
  <a:extraClrSchemeLst>
    <a:extraClrScheme>
      <a:clrScheme name="Quadrant 1">
        <a:dk1>
          <a:srgbClr val="5C5674"/>
        </a:dk1>
        <a:lt1>
          <a:srgbClr val="FFFFFF"/>
        </a:lt1>
        <a:dk2>
          <a:srgbClr val="85986A"/>
        </a:dk2>
        <a:lt2>
          <a:srgbClr val="FFFFFF"/>
        </a:lt2>
        <a:accent1>
          <a:srgbClr val="666633"/>
        </a:accent1>
        <a:accent2>
          <a:srgbClr val="ADC5B8"/>
        </a:accent2>
        <a:accent3>
          <a:srgbClr val="C2CAB9"/>
        </a:accent3>
        <a:accent4>
          <a:srgbClr val="DADADA"/>
        </a:accent4>
        <a:accent5>
          <a:srgbClr val="B8B8AD"/>
        </a:accent5>
        <a:accent6>
          <a:srgbClr val="9CB2A6"/>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Quadrant 2">
        <a:dk1>
          <a:srgbClr val="000000"/>
        </a:dk1>
        <a:lt1>
          <a:srgbClr val="FFFFFF"/>
        </a:lt1>
        <a:dk2>
          <a:srgbClr val="420000"/>
        </a:dk2>
        <a:lt2>
          <a:srgbClr val="660000"/>
        </a:lt2>
        <a:accent1>
          <a:srgbClr val="CCCC00"/>
        </a:accent1>
        <a:accent2>
          <a:srgbClr val="999966"/>
        </a:accent2>
        <a:accent3>
          <a:srgbClr val="FFFFFF"/>
        </a:accent3>
        <a:accent4>
          <a:srgbClr val="000000"/>
        </a:accent4>
        <a:accent5>
          <a:srgbClr val="E2E2AA"/>
        </a:accent5>
        <a:accent6>
          <a:srgbClr val="8A8A5C"/>
        </a:accent6>
        <a:hlink>
          <a:srgbClr val="996633"/>
        </a:hlink>
        <a:folHlink>
          <a:srgbClr val="993300"/>
        </a:folHlink>
      </a:clrScheme>
      <a:clrMap bg1="lt1" tx1="dk1" bg2="lt2" tx2="dk2" accent1="accent1" accent2="accent2" accent3="accent3" accent4="accent4" accent5="accent5" accent6="accent6" hlink="hlink" folHlink="folHlink"/>
    </a:extraClrScheme>
    <a:extraClrScheme>
      <a:clrScheme name="Quadrant 3">
        <a:dk1>
          <a:srgbClr val="618052"/>
        </a:dk1>
        <a:lt1>
          <a:srgbClr val="FFFFE3"/>
        </a:lt1>
        <a:dk2>
          <a:srgbClr val="162E36"/>
        </a:dk2>
        <a:lt2>
          <a:srgbClr val="FFFFFF"/>
        </a:lt2>
        <a:accent1>
          <a:srgbClr val="336699"/>
        </a:accent1>
        <a:accent2>
          <a:srgbClr val="69888B"/>
        </a:accent2>
        <a:accent3>
          <a:srgbClr val="ABADAE"/>
        </a:accent3>
        <a:accent4>
          <a:srgbClr val="DADAC2"/>
        </a:accent4>
        <a:accent5>
          <a:srgbClr val="ADB8CA"/>
        </a:accent5>
        <a:accent6>
          <a:srgbClr val="5E7B7D"/>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Quadrant 4">
        <a:dk1>
          <a:srgbClr val="000000"/>
        </a:dk1>
        <a:lt1>
          <a:srgbClr val="FFFFFF"/>
        </a:lt1>
        <a:dk2>
          <a:srgbClr val="000000"/>
        </a:dk2>
        <a:lt2>
          <a:srgbClr val="CC0000"/>
        </a:lt2>
        <a:accent1>
          <a:srgbClr val="FFCC00"/>
        </a:accent1>
        <a:accent2>
          <a:srgbClr val="3366CC"/>
        </a:accent2>
        <a:accent3>
          <a:srgbClr val="FFFFFF"/>
        </a:accent3>
        <a:accent4>
          <a:srgbClr val="000000"/>
        </a:accent4>
        <a:accent5>
          <a:srgbClr val="FFE2AA"/>
        </a:accent5>
        <a:accent6>
          <a:srgbClr val="2D5CB9"/>
        </a:accent6>
        <a:hlink>
          <a:srgbClr val="666699"/>
        </a:hlink>
        <a:folHlink>
          <a:srgbClr val="C0C0C0"/>
        </a:folHlink>
      </a:clrScheme>
      <a:clrMap bg1="lt1" tx1="dk1" bg2="lt2" tx2="dk2" accent1="accent1" accent2="accent2" accent3="accent3" accent4="accent4" accent5="accent5" accent6="accent6" hlink="hlink" folHlink="folHlink"/>
    </a:extraClrScheme>
    <a:extraClrScheme>
      <a:clrScheme name="Quadrant 5">
        <a:dk1>
          <a:srgbClr val="666699"/>
        </a:dk1>
        <a:lt1>
          <a:srgbClr val="FFFFFF"/>
        </a:lt1>
        <a:dk2>
          <a:srgbClr val="000033"/>
        </a:dk2>
        <a:lt2>
          <a:srgbClr val="FFFFFF"/>
        </a:lt2>
        <a:accent1>
          <a:srgbClr val="9966FF"/>
        </a:accent1>
        <a:accent2>
          <a:srgbClr val="CCCCFF"/>
        </a:accent2>
        <a:accent3>
          <a:srgbClr val="AAAAAD"/>
        </a:accent3>
        <a:accent4>
          <a:srgbClr val="DADADA"/>
        </a:accent4>
        <a:accent5>
          <a:srgbClr val="CAB8FF"/>
        </a:accent5>
        <a:accent6>
          <a:srgbClr val="B9B9E7"/>
        </a:accent6>
        <a:hlink>
          <a:srgbClr val="CCCC00"/>
        </a:hlink>
        <a:folHlink>
          <a:srgbClr val="CC9900"/>
        </a:folHlink>
      </a:clrScheme>
      <a:clrMap bg1="dk2" tx1="lt1" bg2="dk1" tx2="lt2" accent1="accent1" accent2="accent2" accent3="accent3" accent4="accent4" accent5="accent5" accent6="accent6" hlink="hlink" folHlink="folHlink"/>
    </a:extraClrScheme>
    <a:extraClrScheme>
      <a:clrScheme name="Quadrant 6">
        <a:dk1>
          <a:srgbClr val="000000"/>
        </a:dk1>
        <a:lt1>
          <a:srgbClr val="FFFFFF"/>
        </a:lt1>
        <a:dk2>
          <a:srgbClr val="000000"/>
        </a:dk2>
        <a:lt2>
          <a:srgbClr val="669966"/>
        </a:lt2>
        <a:accent1>
          <a:srgbClr val="CCCCFF"/>
        </a:accent1>
        <a:accent2>
          <a:srgbClr val="9999CC"/>
        </a:accent2>
        <a:accent3>
          <a:srgbClr val="FFFFFF"/>
        </a:accent3>
        <a:accent4>
          <a:srgbClr val="000000"/>
        </a:accent4>
        <a:accent5>
          <a:srgbClr val="E2E2FF"/>
        </a:accent5>
        <a:accent6>
          <a:srgbClr val="8A8AB9"/>
        </a:accent6>
        <a:hlink>
          <a:srgbClr val="000066"/>
        </a:hlink>
        <a:folHlink>
          <a:srgbClr val="333399"/>
        </a:folHlink>
      </a:clrScheme>
      <a:clrMap bg1="lt1" tx1="dk1" bg2="lt2" tx2="dk2" accent1="accent1" accent2="accent2" accent3="accent3" accent4="accent4" accent5="accent5" accent6="accent6" hlink="hlink" folHlink="folHlink"/>
    </a:extraClrScheme>
    <a:extraClrScheme>
      <a:clrScheme name="Quadrant 7">
        <a:dk1>
          <a:srgbClr val="0099CC"/>
        </a:dk1>
        <a:lt1>
          <a:srgbClr val="FFFFFF"/>
        </a:lt1>
        <a:dk2>
          <a:srgbClr val="000099"/>
        </a:dk2>
        <a:lt2>
          <a:srgbClr val="FFFFFF"/>
        </a:lt2>
        <a:accent1>
          <a:srgbClr val="0099CC"/>
        </a:accent1>
        <a:accent2>
          <a:srgbClr val="6600FF"/>
        </a:accent2>
        <a:accent3>
          <a:srgbClr val="AAAACA"/>
        </a:accent3>
        <a:accent4>
          <a:srgbClr val="DADADA"/>
        </a:accent4>
        <a:accent5>
          <a:srgbClr val="AACAE2"/>
        </a:accent5>
        <a:accent6>
          <a:srgbClr val="5C00E7"/>
        </a:accent6>
        <a:hlink>
          <a:srgbClr val="FFCC00"/>
        </a:hlink>
        <a:folHlink>
          <a:srgbClr val="00CCFF"/>
        </a:folHlink>
      </a:clrScheme>
      <a:clrMap bg1="dk2" tx1="lt1" bg2="dk1" tx2="lt2" accent1="accent1" accent2="accent2" accent3="accent3" accent4="accent4" accent5="accent5" accent6="accent6" hlink="hlink" folHlink="folHlink"/>
    </a:extraClrScheme>
    <a:extraClrScheme>
      <a:clrScheme name="Quadrant 8">
        <a:dk1>
          <a:srgbClr val="000033"/>
        </a:dk1>
        <a:lt1>
          <a:srgbClr val="FFFFFF"/>
        </a:lt1>
        <a:dk2>
          <a:srgbClr val="003366"/>
        </a:dk2>
        <a:lt2>
          <a:srgbClr val="275C6D"/>
        </a:lt2>
        <a:accent1>
          <a:srgbClr val="A7D2DF"/>
        </a:accent1>
        <a:accent2>
          <a:srgbClr val="108DA6"/>
        </a:accent2>
        <a:accent3>
          <a:srgbClr val="FFFFFF"/>
        </a:accent3>
        <a:accent4>
          <a:srgbClr val="00002A"/>
        </a:accent4>
        <a:accent5>
          <a:srgbClr val="D0E5EC"/>
        </a:accent5>
        <a:accent6>
          <a:srgbClr val="0D7F96"/>
        </a:accent6>
        <a:hlink>
          <a:srgbClr val="666699"/>
        </a:hlink>
        <a:folHlink>
          <a:srgbClr val="9999FF"/>
        </a:folHlink>
      </a:clrScheme>
      <a:clrMap bg1="lt1" tx1="dk1" bg2="lt2" tx2="dk2" accent1="accent1" accent2="accent2" accent3="accent3" accent4="accent4" accent5="accent5" accent6="accent6" hlink="hlink" folHlink="folHlink"/>
    </a:extraClrScheme>
    <a:extraClrScheme>
      <a:clrScheme name="Quadrant 9">
        <a:dk1>
          <a:srgbClr val="CC3300"/>
        </a:dk1>
        <a:lt1>
          <a:srgbClr val="FFFFFF"/>
        </a:lt1>
        <a:dk2>
          <a:srgbClr val="000000"/>
        </a:dk2>
        <a:lt2>
          <a:srgbClr val="FFFFCC"/>
        </a:lt2>
        <a:accent1>
          <a:srgbClr val="FF9900"/>
        </a:accent1>
        <a:accent2>
          <a:srgbClr val="993300"/>
        </a:accent2>
        <a:accent3>
          <a:srgbClr val="AAAAAA"/>
        </a:accent3>
        <a:accent4>
          <a:srgbClr val="DADADA"/>
        </a:accent4>
        <a:accent5>
          <a:srgbClr val="FFCAAA"/>
        </a:accent5>
        <a:accent6>
          <a:srgbClr val="8A2D00"/>
        </a:accent6>
        <a:hlink>
          <a:srgbClr val="CEC5A2"/>
        </a:hlink>
        <a:folHlink>
          <a:srgbClr val="DDDDDD"/>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Quadrant</Template>
  <TotalTime>8168</TotalTime>
  <Words>2413</Words>
  <Application>Microsoft Office PowerPoint</Application>
  <PresentationFormat>On-screen Show (4:3)</PresentationFormat>
  <Paragraphs>273</Paragraphs>
  <Slides>34</Slides>
  <Notes>2</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Quadrant</vt:lpstr>
      <vt:lpstr>October 4, 2012  Megan Quinn, U.S. EPA Office of Brownfields and Land Revitalization (OBLR)  Joe Ferrari, U.S. EPA, Region 1  Karla Auker and Mike Gifford, U.S. EPA, Region 5  Ryan Smith, U.S. EPA, OBLR</vt:lpstr>
      <vt:lpstr>Webinar Agenda</vt:lpstr>
      <vt:lpstr>RLF Policies</vt:lpstr>
      <vt:lpstr>RLF Policies</vt:lpstr>
      <vt:lpstr>RLF Policies</vt:lpstr>
      <vt:lpstr>RLF Policies</vt:lpstr>
      <vt:lpstr>RLF Policies</vt:lpstr>
      <vt:lpstr>RLF Policies</vt:lpstr>
      <vt:lpstr>Slide 9</vt:lpstr>
      <vt:lpstr>RLF Terms &amp; Conditions</vt:lpstr>
      <vt:lpstr> II. Site, Borrower &amp; Subgrant Recipient Eligibility</vt:lpstr>
      <vt:lpstr>  II. Site, Borrower &amp; Subgrant Recipient Eligibility</vt:lpstr>
      <vt:lpstr> II. Site, Borrower &amp; Subgrant Recipient Eligibility</vt:lpstr>
      <vt:lpstr>III. General Cooperative Agreement Administrative Requirements </vt:lpstr>
      <vt:lpstr> III.  General Cooperative Agreement Administrative Requirements</vt:lpstr>
      <vt:lpstr>IV - Financial Administrative Requirements</vt:lpstr>
      <vt:lpstr>IV - Financial Administrative Requirements</vt:lpstr>
      <vt:lpstr>IV - Financial Administrative Requirements</vt:lpstr>
      <vt:lpstr>IV - Financial Administrative Requirements</vt:lpstr>
      <vt:lpstr>IV - Financial Administrative Requirements</vt:lpstr>
      <vt:lpstr>IV - Financial Administrative Requirements</vt:lpstr>
      <vt:lpstr>IV - Financial Administrative Requirements</vt:lpstr>
      <vt:lpstr>IV - Financial Administrative Requirements</vt:lpstr>
      <vt:lpstr>V - RLF Environmental Requirements</vt:lpstr>
      <vt:lpstr>V - RLF Environmental Requirements</vt:lpstr>
      <vt:lpstr>VI - Revolving Loan Fund Requirements</vt:lpstr>
      <vt:lpstr>VI - Revolving Loan Fund Requirements</vt:lpstr>
      <vt:lpstr>VII - Disbursement, Payment &amp; Closeout</vt:lpstr>
      <vt:lpstr>VII - Disbursement, Payment &amp; Closeout</vt:lpstr>
      <vt:lpstr>VII - Disbursement, Payment &amp; Closeout</vt:lpstr>
      <vt:lpstr>VII - Disbursement, Payment &amp; Closeout</vt:lpstr>
      <vt:lpstr>VII - Disbursement, Payment &amp; Closeout</vt:lpstr>
      <vt:lpstr>VII - Disbursement, Payment &amp; Closeout</vt:lpstr>
      <vt:lpstr>Questions?</vt:lpstr>
    </vt:vector>
  </TitlesOfParts>
  <Company>EPA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Brownfields On-Line Grants Workshop:   Understanding the  Proposal Guidelines</dc:title>
  <dc:creator>Region8</dc:creator>
  <cp:lastModifiedBy>Megan Quinn</cp:lastModifiedBy>
  <cp:revision>1448</cp:revision>
  <dcterms:created xsi:type="dcterms:W3CDTF">2012-09-28T15:23:19Z</dcterms:created>
  <dcterms:modified xsi:type="dcterms:W3CDTF">2012-10-04T21:17:45Z</dcterms:modified>
</cp:coreProperties>
</file>