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Old Standard TT"/>
      <p:regular r:id="rId21"/>
      <p:bold r:id="rId22"/>
      <p: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OldStandardTT-bold.fntdata"/><Relationship Id="rId10" Type="http://schemas.openxmlformats.org/officeDocument/2006/relationships/slide" Target="slides/slide5.xml"/><Relationship Id="rId21" Type="http://schemas.openxmlformats.org/officeDocument/2006/relationships/font" Target="fonts/OldStandardTT-regular.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OldStandardTT-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3c46c2dd4f_0_10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3c46c2dd4f_0_10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3c46c2dd4f_0_1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3c46c2dd4f_0_1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3c46c2dd4f_0_1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3c46c2dd4f_0_1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3c46c2dd4f_0_1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3c46c2dd4f_0_1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3c46c2dd4f_0_1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3c46c2dd4f_0_1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3c46c2dd4f_0_1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3c46c2dd4f_0_1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3c46c2dd4f_0_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3c46c2dd4f_0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3c46c2dd4f_0_9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3c46c2dd4f_0_9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3c46c2dd4f_0_9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3c46c2dd4f_0_9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3c46c2dd4f_0_9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3c46c2dd4f_0_9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3c46c2dd4f_0_9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3c46c2dd4f_0_9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3c46c2dd4f_0_9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3c46c2dd4f_0_9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3c46c2dd4f_0_9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3c46c2dd4f_0_9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3c46c2dd4f_0_9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3c46c2dd4f_0_9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en.wikipedia.org/wiki/Other_Backward_Castes" TargetMode="External"/><Relationship Id="rId4" Type="http://schemas.openxmlformats.org/officeDocument/2006/relationships/hyperlink" Target="https://en.wikipedia.org/wiki/Adivasis" TargetMode="External"/><Relationship Id="rId5" Type="http://schemas.openxmlformats.org/officeDocument/2006/relationships/hyperlink" Target="https://en.wikipedia.org/wiki/Dalits" TargetMode="External"/><Relationship Id="rId6" Type="http://schemas.openxmlformats.org/officeDocument/2006/relationships/hyperlink" Target="https://en.wikipedia.org/wiki/Forward_caste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Inside A Election War Room</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By Aryan Srivastava ,Sarthak Agrawal, Pratik Daufter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2"/>
          <p:cNvSpPr txBox="1"/>
          <p:nvPr>
            <p:ph idx="1" type="body"/>
          </p:nvPr>
        </p:nvSpPr>
        <p:spPr>
          <a:xfrm>
            <a:off x="311700" y="1171600"/>
            <a:ext cx="8520600" cy="3397200"/>
          </a:xfrm>
          <a:prstGeom prst="rect">
            <a:avLst/>
          </a:prstGeom>
        </p:spPr>
        <p:txBody>
          <a:bodyPr anchorCtr="0" anchor="t" bIns="91425" lIns="91425" spcFirstLastPara="1" rIns="91425" wrap="square" tIns="91425">
            <a:normAutofit lnSpcReduction="10000"/>
          </a:bodyPr>
          <a:lstStyle/>
          <a:p>
            <a:pPr indent="0" lvl="0" marL="0" marR="38100" rtl="0" algn="l">
              <a:lnSpc>
                <a:spcPct val="128571"/>
              </a:lnSpc>
              <a:spcBef>
                <a:spcPts val="0"/>
              </a:spcBef>
              <a:spcAft>
                <a:spcPts val="0"/>
              </a:spcAft>
              <a:buNone/>
            </a:pPr>
            <a:r>
              <a:rPr lang="en-GB">
                <a:solidFill>
                  <a:srgbClr val="202124"/>
                </a:solidFill>
                <a:highlight>
                  <a:srgbClr val="F8F9FA"/>
                </a:highlight>
              </a:rPr>
              <a:t>And the big leader of the regional party will give you the strategy and will also get you votes if they are allied of your party.</a:t>
            </a:r>
            <a:endParaRPr>
              <a:solidFill>
                <a:srgbClr val="202124"/>
              </a:solidFill>
              <a:highlight>
                <a:srgbClr val="F8F9FA"/>
              </a:highlight>
            </a:endParaRPr>
          </a:p>
          <a:p>
            <a:pPr indent="0" lvl="0" marL="0" marR="38100" rtl="0" algn="l">
              <a:lnSpc>
                <a:spcPct val="128571"/>
              </a:lnSpc>
              <a:spcBef>
                <a:spcPts val="0"/>
              </a:spcBef>
              <a:spcAft>
                <a:spcPts val="0"/>
              </a:spcAft>
              <a:buNone/>
            </a:pPr>
            <a:r>
              <a:t/>
            </a:r>
            <a:endParaRPr>
              <a:solidFill>
                <a:srgbClr val="202124"/>
              </a:solidFill>
              <a:highlight>
                <a:srgbClr val="F8F9FA"/>
              </a:highlight>
            </a:endParaRPr>
          </a:p>
          <a:p>
            <a:pPr indent="0" lvl="0" marL="0" marR="38100" rtl="0" algn="l">
              <a:lnSpc>
                <a:spcPct val="128571"/>
              </a:lnSpc>
              <a:spcBef>
                <a:spcPts val="0"/>
              </a:spcBef>
              <a:spcAft>
                <a:spcPts val="0"/>
              </a:spcAft>
              <a:buNone/>
            </a:pPr>
            <a:r>
              <a:rPr lang="en-GB">
                <a:solidFill>
                  <a:srgbClr val="202124"/>
                </a:solidFill>
                <a:highlight>
                  <a:srgbClr val="F8F9FA"/>
                </a:highlight>
              </a:rPr>
              <a:t>Businessman will be happy to take a position in the government and If you don't get majority but get some seats then send it to Rajya Sabha.</a:t>
            </a:r>
            <a:endParaRPr>
              <a:solidFill>
                <a:srgbClr val="202124"/>
              </a:solidFill>
              <a:highlight>
                <a:srgbClr val="F8F9FA"/>
              </a:highlight>
            </a:endParaRPr>
          </a:p>
          <a:p>
            <a:pPr indent="0" lvl="0" marL="0" marR="38100" rtl="0" algn="l">
              <a:lnSpc>
                <a:spcPct val="128571"/>
              </a:lnSpc>
              <a:spcBef>
                <a:spcPts val="0"/>
              </a:spcBef>
              <a:spcAft>
                <a:spcPts val="0"/>
              </a:spcAft>
              <a:buNone/>
            </a:pPr>
            <a:r>
              <a:t/>
            </a:r>
            <a:endParaRPr>
              <a:solidFill>
                <a:srgbClr val="202124"/>
              </a:solidFill>
              <a:highlight>
                <a:srgbClr val="F8F9FA"/>
              </a:highlight>
            </a:endParaRPr>
          </a:p>
          <a:p>
            <a:pPr indent="0" lvl="0" marL="0" marR="38100" rtl="0" algn="l">
              <a:lnSpc>
                <a:spcPct val="128571"/>
              </a:lnSpc>
              <a:spcBef>
                <a:spcPts val="0"/>
              </a:spcBef>
              <a:spcAft>
                <a:spcPts val="0"/>
              </a:spcAft>
              <a:buNone/>
            </a:pPr>
            <a:r>
              <a:rPr lang="en-GB">
                <a:solidFill>
                  <a:srgbClr val="202124"/>
                </a:solidFill>
                <a:highlight>
                  <a:srgbClr val="F8F9FA"/>
                </a:highlight>
              </a:rPr>
              <a:t>According to me this is right strategy for Gujarat election 2022.</a:t>
            </a:r>
            <a:endParaRPr>
              <a:solidFill>
                <a:srgbClr val="202124"/>
              </a:solidFill>
              <a:highlight>
                <a:srgbClr val="F8F9FA"/>
              </a:highlight>
            </a:endParaRPr>
          </a:p>
          <a:p>
            <a:pPr indent="0" lvl="0" marL="0" marR="38100" rtl="0" algn="l">
              <a:lnSpc>
                <a:spcPct val="128571"/>
              </a:lnSpc>
              <a:spcBef>
                <a:spcPts val="0"/>
              </a:spcBef>
              <a:spcAft>
                <a:spcPts val="0"/>
              </a:spcAft>
              <a:buNone/>
            </a:pPr>
            <a:r>
              <a:t/>
            </a:r>
            <a:endParaRPr/>
          </a:p>
          <a:p>
            <a:pPr indent="0" lvl="0" marL="0" marR="38100" rtl="0" algn="l">
              <a:lnSpc>
                <a:spcPct val="128571"/>
              </a:lnSpc>
              <a:spcBef>
                <a:spcPts val="0"/>
              </a:spcBef>
              <a:spcAft>
                <a:spcPts val="0"/>
              </a:spcAft>
              <a:buClr>
                <a:schemeClr val="dk1"/>
              </a:buClr>
              <a:buSzPts val="1100"/>
              <a:buFont typeface="Arial"/>
              <a:buNone/>
            </a:pPr>
            <a:r>
              <a:t/>
            </a:r>
            <a:endParaRPr>
              <a:solidFill>
                <a:srgbClr val="202124"/>
              </a:solidFill>
              <a:highlight>
                <a:srgbClr val="F8F9FA"/>
              </a:highlight>
            </a:endParaRPr>
          </a:p>
          <a:p>
            <a:pPr indent="0" lvl="0" marL="0" rtl="0" algn="l">
              <a:spcBef>
                <a:spcPts val="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3"/>
          <p:cNvSpPr txBox="1"/>
          <p:nvPr>
            <p:ph type="title"/>
          </p:nvPr>
        </p:nvSpPr>
        <p:spPr>
          <a:xfrm>
            <a:off x="444375" y="1077750"/>
            <a:ext cx="8520600" cy="2167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sz="3600"/>
              <a:t>Aam Aadmi P</a:t>
            </a:r>
            <a:r>
              <a:rPr lang="en-GB" sz="3600"/>
              <a:t>arty to emerge as the official opposition in the Lok Sabha Elections of 2029.</a:t>
            </a:r>
            <a:endParaRPr sz="3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4"/>
          <p:cNvSpPr txBox="1"/>
          <p:nvPr>
            <p:ph type="title"/>
          </p:nvPr>
        </p:nvSpPr>
        <p:spPr>
          <a:xfrm>
            <a:off x="311700" y="291950"/>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Long Term Plan</a:t>
            </a:r>
            <a:endParaRPr/>
          </a:p>
        </p:txBody>
      </p:sp>
      <p:sp>
        <p:nvSpPr>
          <p:cNvPr id="118" name="Google Shape;118;p24"/>
          <p:cNvSpPr txBox="1"/>
          <p:nvPr>
            <p:ph idx="1" type="body"/>
          </p:nvPr>
        </p:nvSpPr>
        <p:spPr>
          <a:xfrm>
            <a:off x="311700" y="1018525"/>
            <a:ext cx="8520600" cy="3397200"/>
          </a:xfrm>
          <a:prstGeom prst="rect">
            <a:avLst/>
          </a:prstGeom>
        </p:spPr>
        <p:txBody>
          <a:bodyPr anchorCtr="0" anchor="t" bIns="91425" lIns="91425" spcFirstLastPara="1" rIns="91425" wrap="square" tIns="91425">
            <a:noAutofit/>
          </a:bodyPr>
          <a:lstStyle/>
          <a:p>
            <a:pPr indent="-342900" lvl="0" marL="457200" marR="38100" rtl="0" algn="l">
              <a:lnSpc>
                <a:spcPct val="128571"/>
              </a:lnSpc>
              <a:spcBef>
                <a:spcPts val="0"/>
              </a:spcBef>
              <a:spcAft>
                <a:spcPts val="0"/>
              </a:spcAft>
              <a:buSzPts val="1800"/>
              <a:buAutoNum type="arabicPeriod"/>
            </a:pPr>
            <a:r>
              <a:rPr lang="en-GB">
                <a:solidFill>
                  <a:srgbClr val="202124"/>
                </a:solidFill>
                <a:highlight>
                  <a:srgbClr val="F8F9FA"/>
                </a:highlight>
              </a:rPr>
              <a:t>By 2029, fight all the elections in every state of India so that your reach can reach everywhere through out the </a:t>
            </a:r>
            <a:r>
              <a:rPr lang="en-GB">
                <a:solidFill>
                  <a:srgbClr val="202124"/>
                </a:solidFill>
                <a:highlight>
                  <a:srgbClr val="F8F9FA"/>
                </a:highlight>
              </a:rPr>
              <a:t>country.</a:t>
            </a:r>
            <a:endParaRPr>
              <a:solidFill>
                <a:srgbClr val="202124"/>
              </a:solidFill>
              <a:highlight>
                <a:srgbClr val="F8F9FA"/>
              </a:highlight>
            </a:endParaRPr>
          </a:p>
          <a:p>
            <a:pPr indent="-342900" lvl="0" marL="457200" marR="38100" rtl="0" algn="l">
              <a:lnSpc>
                <a:spcPct val="128571"/>
              </a:lnSpc>
              <a:spcBef>
                <a:spcPts val="0"/>
              </a:spcBef>
              <a:spcAft>
                <a:spcPts val="0"/>
              </a:spcAft>
              <a:buSzPts val="1800"/>
              <a:buAutoNum type="arabicPeriod"/>
            </a:pPr>
            <a:r>
              <a:rPr lang="en-GB">
                <a:solidFill>
                  <a:srgbClr val="202124"/>
                </a:solidFill>
                <a:highlight>
                  <a:srgbClr val="F8F9FA"/>
                </a:highlight>
              </a:rPr>
              <a:t>Some big leaders should join AAP, leaving BJP and Congress so that their mass base is associated with AAP.</a:t>
            </a:r>
            <a:endParaRPr>
              <a:solidFill>
                <a:srgbClr val="202124"/>
              </a:solidFill>
              <a:highlight>
                <a:srgbClr val="F8F9FA"/>
              </a:highlight>
            </a:endParaRPr>
          </a:p>
          <a:p>
            <a:pPr indent="-342900" lvl="0" marL="457200" marR="38100" rtl="0" algn="l">
              <a:lnSpc>
                <a:spcPct val="128571"/>
              </a:lnSpc>
              <a:spcBef>
                <a:spcPts val="0"/>
              </a:spcBef>
              <a:spcAft>
                <a:spcPts val="0"/>
              </a:spcAft>
              <a:buSzPts val="1800"/>
              <a:buAutoNum type="arabicPeriod"/>
            </a:pPr>
            <a:r>
              <a:rPr lang="en-GB">
                <a:solidFill>
                  <a:srgbClr val="202124"/>
                </a:solidFill>
                <a:highlight>
                  <a:srgbClr val="F8F9FA"/>
                </a:highlight>
              </a:rPr>
              <a:t>The free trick will not work for a long time, you will have to make other medium for your states for paying the additional burden of the free scheme on government</a:t>
            </a:r>
            <a:r>
              <a:rPr lang="en-GB">
                <a:solidFill>
                  <a:srgbClr val="202124"/>
                </a:solidFill>
                <a:highlight>
                  <a:srgbClr val="F8F9FA"/>
                </a:highlight>
                <a:latin typeface="Arial"/>
                <a:ea typeface="Arial"/>
                <a:cs typeface="Arial"/>
                <a:sym typeface="Arial"/>
              </a:rPr>
              <a:t> </a:t>
            </a:r>
            <a:r>
              <a:rPr lang="en-GB">
                <a:solidFill>
                  <a:srgbClr val="202124"/>
                </a:solidFill>
                <a:highlight>
                  <a:srgbClr val="F8F9FA"/>
                </a:highlight>
              </a:rPr>
              <a:t>otherwise the state will go on the verge of bankruptcy and you will get a chance to critique your opposition and you know how comfortably BJP made "Rahul" a "papu" through media and publicity.100+ years of Congress condition that you are making a strategy to snatch opposition from Congress as AAP is a regional party.</a:t>
            </a:r>
            <a:endParaRPr>
              <a:solidFill>
                <a:srgbClr val="202124"/>
              </a:solidFill>
              <a:highlight>
                <a:srgbClr val="F8F9FA"/>
              </a:highlight>
            </a:endParaRPr>
          </a:p>
          <a:p>
            <a:pPr indent="0" lvl="0" marL="0" marR="38100" rtl="0" algn="l">
              <a:lnSpc>
                <a:spcPct val="128571"/>
              </a:lnSpc>
              <a:spcBef>
                <a:spcPts val="0"/>
              </a:spcBef>
              <a:spcAft>
                <a:spcPts val="0"/>
              </a:spcAft>
              <a:buNone/>
            </a:pPr>
            <a:r>
              <a:t/>
            </a:r>
            <a:endParaRPr>
              <a:solidFill>
                <a:srgbClr val="202124"/>
              </a:solidFill>
              <a:highlight>
                <a:srgbClr val="F8F9FA"/>
              </a:highlight>
            </a:endParaRPr>
          </a:p>
          <a:p>
            <a:pPr indent="0" lvl="0" marL="457200" rtl="0" algn="l">
              <a:spcBef>
                <a:spcPts val="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5"/>
          <p:cNvSpPr txBox="1"/>
          <p:nvPr>
            <p:ph idx="1" type="body"/>
          </p:nvPr>
        </p:nvSpPr>
        <p:spPr>
          <a:xfrm>
            <a:off x="311700" y="387800"/>
            <a:ext cx="8520600" cy="41811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GB" sz="7200"/>
              <a:t>4. </a:t>
            </a:r>
            <a:r>
              <a:rPr lang="en-GB" sz="5500"/>
              <a:t> If</a:t>
            </a:r>
            <a:r>
              <a:rPr lang="en-GB" sz="7200"/>
              <a:t> we see the whole political aspects of India there is no election </a:t>
            </a:r>
            <a:r>
              <a:rPr lang="en-GB" sz="7200">
                <a:solidFill>
                  <a:srgbClr val="202124"/>
                </a:solidFill>
                <a:highlight>
                  <a:srgbClr val="F8F9FA"/>
                </a:highlight>
              </a:rPr>
              <a:t>in which there   was no casteism so you also have to adopt casteist and religious policies, see this is the trend and if you go to become a new trend then you will be ruined so to win elections with development and progress, casteism is needed because without winning who will you develop and whose progress will be. </a:t>
            </a:r>
            <a:endParaRPr sz="7200">
              <a:solidFill>
                <a:srgbClr val="202124"/>
              </a:solidFill>
              <a:highlight>
                <a:srgbClr val="F8F9FA"/>
              </a:highlight>
            </a:endParaRPr>
          </a:p>
          <a:p>
            <a:pPr indent="0" lvl="0" marL="0" rtl="0" algn="l">
              <a:spcBef>
                <a:spcPts val="1200"/>
              </a:spcBef>
              <a:spcAft>
                <a:spcPts val="0"/>
              </a:spcAft>
              <a:buNone/>
            </a:pPr>
            <a:r>
              <a:rPr lang="en-GB" sz="7200">
                <a:solidFill>
                  <a:srgbClr val="202124"/>
                </a:solidFill>
                <a:highlight>
                  <a:srgbClr val="F8F9FA"/>
                </a:highlight>
              </a:rPr>
              <a:t>NOTE: please use casteism and </a:t>
            </a:r>
            <a:r>
              <a:rPr lang="en-GB" sz="7200">
                <a:solidFill>
                  <a:srgbClr val="202124"/>
                </a:solidFill>
                <a:highlight>
                  <a:srgbClr val="F8F9FA"/>
                </a:highlight>
              </a:rPr>
              <a:t>religious</a:t>
            </a:r>
            <a:r>
              <a:rPr lang="en-GB" sz="7200">
                <a:solidFill>
                  <a:srgbClr val="202124"/>
                </a:solidFill>
                <a:highlight>
                  <a:srgbClr val="F8F9FA"/>
                </a:highlight>
              </a:rPr>
              <a:t> as backup If you become too dependent on this, you will be out of your core agenda and you will be doomed.</a:t>
            </a:r>
            <a:endParaRPr sz="7200">
              <a:solidFill>
                <a:srgbClr val="202124"/>
              </a:solidFill>
              <a:highlight>
                <a:srgbClr val="F8F9FA"/>
              </a:highlight>
            </a:endParaRPr>
          </a:p>
          <a:p>
            <a:pPr indent="0" lvl="0" marL="0" rtl="0" algn="l">
              <a:spcBef>
                <a:spcPts val="1200"/>
              </a:spcBef>
              <a:spcAft>
                <a:spcPts val="0"/>
              </a:spcAft>
              <a:buNone/>
            </a:pPr>
            <a:r>
              <a:rPr lang="en-GB" sz="7200">
                <a:solidFill>
                  <a:srgbClr val="202124"/>
                </a:solidFill>
                <a:highlight>
                  <a:srgbClr val="F8F9FA"/>
                </a:highlight>
              </a:rPr>
              <a:t>5. As we all know that it is not impossible to win election of India without money, we know that big businessmen put money in the parties fund, in return some policies are made favorable to their company.</a:t>
            </a:r>
            <a:endParaRPr sz="7200">
              <a:solidFill>
                <a:srgbClr val="202124"/>
              </a:solidFill>
              <a:highlight>
                <a:srgbClr val="F8F9FA"/>
              </a:highlight>
            </a:endParaRPr>
          </a:p>
          <a:p>
            <a:pPr indent="0" lvl="0" marL="0" rtl="0" algn="l">
              <a:spcBef>
                <a:spcPts val="1200"/>
              </a:spcBef>
              <a:spcAft>
                <a:spcPts val="0"/>
              </a:spcAft>
              <a:buNone/>
            </a:pPr>
            <a:r>
              <a:rPr lang="en-GB" sz="7200">
                <a:solidFill>
                  <a:srgbClr val="202124"/>
                </a:solidFill>
                <a:highlight>
                  <a:srgbClr val="F8F9FA"/>
                </a:highlight>
              </a:rPr>
              <a:t>And the leaders of the party have to take care that this does not harm their voter bank, your rigid vote bank is "EWS".</a:t>
            </a:r>
            <a:endParaRPr sz="7200">
              <a:solidFill>
                <a:srgbClr val="202124"/>
              </a:solidFill>
              <a:highlight>
                <a:srgbClr val="F8F9FA"/>
              </a:highlight>
            </a:endParaRPr>
          </a:p>
          <a:p>
            <a:pPr indent="0" lvl="0" marL="0" rtl="0" algn="l">
              <a:spcBef>
                <a:spcPts val="1200"/>
              </a:spcBef>
              <a:spcAft>
                <a:spcPts val="0"/>
              </a:spcAft>
              <a:buNone/>
            </a:pPr>
            <a:r>
              <a:t/>
            </a:r>
            <a:endParaRPr sz="7200">
              <a:solidFill>
                <a:srgbClr val="202124"/>
              </a:solidFill>
              <a:highlight>
                <a:srgbClr val="F8F9FA"/>
              </a:highlight>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6"/>
          <p:cNvSpPr txBox="1"/>
          <p:nvPr>
            <p:ph idx="1" type="body"/>
          </p:nvPr>
        </p:nvSpPr>
        <p:spPr>
          <a:xfrm>
            <a:off x="311700" y="724575"/>
            <a:ext cx="8520600" cy="3844200"/>
          </a:xfrm>
          <a:prstGeom prst="rect">
            <a:avLst/>
          </a:prstGeom>
        </p:spPr>
        <p:txBody>
          <a:bodyPr anchorCtr="0" anchor="t" bIns="91425" lIns="91425" spcFirstLastPara="1" rIns="91425" wrap="square" tIns="91425">
            <a:normAutofit fontScale="25000"/>
          </a:bodyPr>
          <a:lstStyle/>
          <a:p>
            <a:pPr indent="0" lvl="0" marL="0" marR="38100" rtl="0" algn="l">
              <a:lnSpc>
                <a:spcPct val="128571"/>
              </a:lnSpc>
              <a:spcBef>
                <a:spcPts val="0"/>
              </a:spcBef>
              <a:spcAft>
                <a:spcPts val="0"/>
              </a:spcAft>
              <a:buNone/>
            </a:pPr>
            <a:r>
              <a:rPr lang="en-GB" sz="7200">
                <a:solidFill>
                  <a:srgbClr val="202124"/>
                </a:solidFill>
                <a:highlight>
                  <a:srgbClr val="F8F9FA"/>
                </a:highlight>
              </a:rPr>
              <a:t>And we know that to benefit the rich, the poor have to suffer, so you have to keep in mind that neither the businessmen should not get angry nor the vote bank is affected, then you will have to find the fund provider of the ideology you get from your party.</a:t>
            </a:r>
            <a:endParaRPr sz="7200">
              <a:solidFill>
                <a:srgbClr val="202124"/>
              </a:solidFill>
              <a:highlight>
                <a:srgbClr val="F8F9FA"/>
              </a:highlight>
            </a:endParaRPr>
          </a:p>
          <a:p>
            <a:pPr indent="0" lvl="0" marL="0" marR="38100" rtl="0" algn="l">
              <a:lnSpc>
                <a:spcPct val="128571"/>
              </a:lnSpc>
              <a:spcBef>
                <a:spcPts val="0"/>
              </a:spcBef>
              <a:spcAft>
                <a:spcPts val="0"/>
              </a:spcAft>
              <a:buClr>
                <a:schemeClr val="dk1"/>
              </a:buClr>
              <a:buSzPts val="275"/>
              <a:buFont typeface="Arial"/>
              <a:buNone/>
            </a:pPr>
            <a:r>
              <a:rPr lang="en-GB" sz="7200">
                <a:solidFill>
                  <a:srgbClr val="202124"/>
                </a:solidFill>
                <a:highlight>
                  <a:srgbClr val="F8F9FA"/>
                </a:highlight>
              </a:rPr>
              <a:t>10.45 crores were spent in the first election of India and today in a Legislative Assembly election, the regional party takes 50 60 crores in its campaign.</a:t>
            </a:r>
            <a:endParaRPr sz="7200">
              <a:solidFill>
                <a:srgbClr val="202124"/>
              </a:solidFill>
              <a:highlight>
                <a:srgbClr val="F8F9FA"/>
              </a:highlight>
            </a:endParaRPr>
          </a:p>
          <a:p>
            <a:pPr indent="0" lvl="0" marL="0" marR="38100" rtl="0" algn="l">
              <a:lnSpc>
                <a:spcPct val="128571"/>
              </a:lnSpc>
              <a:spcBef>
                <a:spcPts val="0"/>
              </a:spcBef>
              <a:spcAft>
                <a:spcPts val="0"/>
              </a:spcAft>
              <a:buClr>
                <a:schemeClr val="dk1"/>
              </a:buClr>
              <a:buSzPts val="275"/>
              <a:buFont typeface="Arial"/>
              <a:buNone/>
            </a:pPr>
            <a:r>
              <a:rPr lang="en-GB" sz="7200">
                <a:solidFill>
                  <a:srgbClr val="202124"/>
                </a:solidFill>
                <a:highlight>
                  <a:srgbClr val="F8F9FA"/>
                </a:highlight>
              </a:rPr>
              <a:t>Money is important and you have to found the ways to raise fund and your vote bank will not affect.</a:t>
            </a:r>
            <a:endParaRPr sz="7200">
              <a:solidFill>
                <a:srgbClr val="202124"/>
              </a:solidFill>
              <a:highlight>
                <a:srgbClr val="F8F9FA"/>
              </a:highlight>
            </a:endParaRPr>
          </a:p>
          <a:p>
            <a:pPr indent="0" lvl="0" marL="0" rtl="0" algn="l">
              <a:spcBef>
                <a:spcPts val="0"/>
              </a:spcBef>
              <a:spcAft>
                <a:spcPts val="0"/>
              </a:spcAft>
              <a:buClr>
                <a:schemeClr val="dk1"/>
              </a:buClr>
              <a:buSzPts val="275"/>
              <a:buFont typeface="Arial"/>
              <a:buNone/>
            </a:pPr>
            <a:r>
              <a:rPr lang="en-GB" sz="7200">
                <a:solidFill>
                  <a:srgbClr val="202124"/>
                </a:solidFill>
                <a:highlight>
                  <a:srgbClr val="F8F9FA"/>
                </a:highlight>
              </a:rPr>
              <a:t>Follow the trend .</a:t>
            </a:r>
            <a:endParaRPr sz="7200">
              <a:solidFill>
                <a:srgbClr val="202124"/>
              </a:solidFill>
              <a:highlight>
                <a:srgbClr val="F8F9FA"/>
              </a:highlight>
            </a:endParaRPr>
          </a:p>
          <a:p>
            <a:pPr indent="0" lvl="0" marL="0" rtl="0" algn="l">
              <a:spcBef>
                <a:spcPts val="1200"/>
              </a:spcBef>
              <a:spcAft>
                <a:spcPts val="0"/>
              </a:spcAft>
              <a:buClr>
                <a:schemeClr val="dk1"/>
              </a:buClr>
              <a:buSzPct val="61111"/>
              <a:buFont typeface="Arial"/>
              <a:buNone/>
            </a:pPr>
            <a:r>
              <a:t/>
            </a:r>
            <a:endParaRPr>
              <a:solidFill>
                <a:srgbClr val="202124"/>
              </a:solidFill>
              <a:highlight>
                <a:srgbClr val="F8F9FA"/>
              </a:highlight>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7"/>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GB" sz="5300" u="sng"/>
              <a:t>THE END </a:t>
            </a:r>
            <a:endParaRPr b="1" sz="5300" u="sng"/>
          </a:p>
          <a:p>
            <a:pPr indent="0" lvl="0" marL="0" rtl="0" algn="ctr">
              <a:spcBef>
                <a:spcPts val="1200"/>
              </a:spcBef>
              <a:spcAft>
                <a:spcPts val="1200"/>
              </a:spcAft>
              <a:buNone/>
            </a:pPr>
            <a:r>
              <a:rPr b="1" lang="en-GB" sz="5300" u="sng"/>
              <a:t>THANK YOU</a:t>
            </a:r>
            <a:endParaRPr b="1" sz="5300" u="sng"/>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GB" sz="4500">
                <a:solidFill>
                  <a:srgbClr val="4A86E8"/>
                </a:solidFill>
              </a:rPr>
              <a:t>Assignment 1</a:t>
            </a:r>
            <a:endParaRPr sz="4500">
              <a:solidFill>
                <a:srgbClr val="4A86E8"/>
              </a:solidFill>
            </a:endParaRPr>
          </a:p>
        </p:txBody>
      </p:sp>
      <p:sp>
        <p:nvSpPr>
          <p:cNvPr id="66" name="Google Shape;66;p1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3100"/>
          </a:p>
          <a:p>
            <a:pPr indent="0" lvl="0" marL="0" rtl="0" algn="ctr">
              <a:spcBef>
                <a:spcPts val="1200"/>
              </a:spcBef>
              <a:spcAft>
                <a:spcPts val="1200"/>
              </a:spcAft>
              <a:buNone/>
            </a:pPr>
            <a:r>
              <a:rPr lang="en-GB" sz="3100"/>
              <a:t>AAM AADMI PARTY IN GUJARAT ELECTION</a:t>
            </a:r>
            <a:endParaRPr sz="3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10755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200"/>
              </a:spcAft>
              <a:buClr>
                <a:schemeClr val="dk1"/>
              </a:buClr>
              <a:buSzPts val="1100"/>
              <a:buFont typeface="Arial"/>
              <a:buNone/>
            </a:pPr>
            <a:r>
              <a:rPr lang="en-GB" sz="2400"/>
              <a:t>S</a:t>
            </a:r>
            <a:r>
              <a:rPr lang="en-GB" sz="2400"/>
              <a:t>trategy for the party for the upcoming Gujarat Assembly Elections 2022.</a:t>
            </a:r>
            <a:endParaRPr sz="2400"/>
          </a:p>
        </p:txBody>
      </p:sp>
      <p:sp>
        <p:nvSpPr>
          <p:cNvPr id="72" name="Google Shape;72;p15"/>
          <p:cNvSpPr txBox="1"/>
          <p:nvPr>
            <p:ph idx="1" type="body"/>
          </p:nvPr>
        </p:nvSpPr>
        <p:spPr>
          <a:xfrm>
            <a:off x="311700" y="1653275"/>
            <a:ext cx="8520600" cy="29157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523"/>
              <a:buNone/>
            </a:pPr>
            <a:r>
              <a:rPr lang="en-GB" sz="1700"/>
              <a:t>In </a:t>
            </a:r>
            <a:r>
              <a:rPr lang="en-GB" sz="1700"/>
              <a:t>Gujarat </a:t>
            </a:r>
            <a:r>
              <a:rPr lang="en-GB" sz="1700">
                <a:solidFill>
                  <a:srgbClr val="202124"/>
                </a:solidFill>
                <a:highlight>
                  <a:srgbClr val="F8F9FA"/>
                </a:highlight>
              </a:rPr>
              <a:t>from 4th March 1998 and it is in power for 27 consecutive years and Congress is in its opposition.</a:t>
            </a:r>
            <a:endParaRPr sz="1700">
              <a:solidFill>
                <a:srgbClr val="202124"/>
              </a:solidFill>
              <a:highlight>
                <a:srgbClr val="F8F9FA"/>
              </a:highlight>
            </a:endParaRPr>
          </a:p>
          <a:p>
            <a:pPr indent="0" lvl="0" marL="0" rtl="0" algn="l">
              <a:lnSpc>
                <a:spcPct val="105000"/>
              </a:lnSpc>
              <a:spcBef>
                <a:spcPts val="1200"/>
              </a:spcBef>
              <a:spcAft>
                <a:spcPts val="0"/>
              </a:spcAft>
              <a:buSzPts val="523"/>
              <a:buNone/>
            </a:pPr>
            <a:r>
              <a:rPr lang="en-GB" sz="1700">
                <a:solidFill>
                  <a:srgbClr val="202124"/>
                </a:solidFill>
                <a:highlight>
                  <a:srgbClr val="F8F9FA"/>
                </a:highlight>
              </a:rPr>
              <a:t>In 2017 elections BJP have 99 seats out of 182 and congress after allies get 77 seats it’s tough competition between them.</a:t>
            </a:r>
            <a:endParaRPr sz="1700">
              <a:solidFill>
                <a:srgbClr val="202124"/>
              </a:solidFill>
              <a:highlight>
                <a:srgbClr val="F8F9FA"/>
              </a:highlight>
            </a:endParaRPr>
          </a:p>
          <a:p>
            <a:pPr indent="0" lvl="0" marL="0" rtl="0" algn="l">
              <a:lnSpc>
                <a:spcPct val="105000"/>
              </a:lnSpc>
              <a:spcBef>
                <a:spcPts val="1200"/>
              </a:spcBef>
              <a:spcAft>
                <a:spcPts val="0"/>
              </a:spcAft>
              <a:buSzPts val="523"/>
              <a:buNone/>
            </a:pPr>
            <a:r>
              <a:rPr lang="en-GB" sz="1700">
                <a:solidFill>
                  <a:srgbClr val="202124"/>
                </a:solidFill>
                <a:highlight>
                  <a:srgbClr val="F8F9FA"/>
                </a:highlight>
              </a:rPr>
              <a:t>According to last vidhan sabha election AAP perform very bad but at that time they are new and People did not know the work done by the Aam Aadmi Party in Delhi and the praise done by the people of Delhi and AAP's thumping majority in Delhi and Punjab.</a:t>
            </a:r>
            <a:endParaRPr sz="1700">
              <a:solidFill>
                <a:srgbClr val="202124"/>
              </a:solidFill>
              <a:highlight>
                <a:srgbClr val="F8F9FA"/>
              </a:highlight>
            </a:endParaRPr>
          </a:p>
          <a:p>
            <a:pPr indent="0" lvl="0" marL="0" rtl="0" algn="l">
              <a:lnSpc>
                <a:spcPct val="105000"/>
              </a:lnSpc>
              <a:spcBef>
                <a:spcPts val="1200"/>
              </a:spcBef>
              <a:spcAft>
                <a:spcPts val="0"/>
              </a:spcAft>
              <a:buSzPts val="523"/>
              <a:buNone/>
            </a:pPr>
            <a:r>
              <a:t/>
            </a:r>
            <a:endParaRPr sz="1700">
              <a:solidFill>
                <a:srgbClr val="202124"/>
              </a:solidFill>
              <a:highlight>
                <a:srgbClr val="F8F9FA"/>
              </a:highlight>
            </a:endParaRPr>
          </a:p>
          <a:p>
            <a:pPr indent="0" lvl="0" marL="0" rtl="0" algn="l">
              <a:lnSpc>
                <a:spcPct val="105000"/>
              </a:lnSpc>
              <a:spcBef>
                <a:spcPts val="1200"/>
              </a:spcBef>
              <a:spcAft>
                <a:spcPts val="1200"/>
              </a:spcAft>
              <a:buSzPts val="523"/>
              <a:buNone/>
            </a:pPr>
            <a:r>
              <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idx="1" type="body"/>
          </p:nvPr>
        </p:nvSpPr>
        <p:spPr>
          <a:xfrm>
            <a:off x="311700" y="826625"/>
            <a:ext cx="8520600" cy="374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770"/>
              <a:buNone/>
            </a:pPr>
            <a:r>
              <a:rPr lang="en-GB">
                <a:solidFill>
                  <a:srgbClr val="0645AD"/>
                </a:solidFill>
                <a:highlight>
                  <a:srgbClr val="FFFFFF"/>
                </a:highlight>
                <a:uFill>
                  <a:noFill/>
                </a:uFill>
                <a:hlinkClick r:id="rId3">
                  <a:extLst>
                    <a:ext uri="{A12FA001-AC4F-418D-AE19-62706E023703}">
                      <ahyp:hlinkClr val="tx"/>
                    </a:ext>
                  </a:extLst>
                </a:hlinkClick>
              </a:rPr>
              <a:t>Other Backward Castes</a:t>
            </a:r>
            <a:r>
              <a:rPr lang="en-GB">
                <a:solidFill>
                  <a:srgbClr val="202122"/>
                </a:solidFill>
                <a:highlight>
                  <a:srgbClr val="FFFFFF"/>
                </a:highlight>
              </a:rPr>
              <a:t>, excluding Muslim OBCs, comprised 48% of the total population of Gujarat.147 communities were considered to be OBCs at the time of the election.</a:t>
            </a:r>
            <a:endParaRPr>
              <a:solidFill>
                <a:srgbClr val="202122"/>
              </a:solidFill>
              <a:highlight>
                <a:srgbClr val="FFFFFF"/>
              </a:highlight>
            </a:endParaRPr>
          </a:p>
          <a:p>
            <a:pPr indent="0" lvl="0" marL="0" rtl="0" algn="l">
              <a:spcBef>
                <a:spcPts val="1200"/>
              </a:spcBef>
              <a:spcAft>
                <a:spcPts val="0"/>
              </a:spcAft>
              <a:buSzPts val="770"/>
              <a:buNone/>
            </a:pPr>
            <a:r>
              <a:t/>
            </a:r>
            <a:endParaRPr>
              <a:solidFill>
                <a:srgbClr val="202122"/>
              </a:solidFill>
              <a:highlight>
                <a:srgbClr val="FFFFFF"/>
              </a:highlight>
            </a:endParaRPr>
          </a:p>
          <a:p>
            <a:pPr indent="0" lvl="0" marL="0" rtl="0" algn="l">
              <a:spcBef>
                <a:spcPts val="1200"/>
              </a:spcBef>
              <a:spcAft>
                <a:spcPts val="0"/>
              </a:spcAft>
              <a:buSzPts val="770"/>
              <a:buNone/>
            </a:pPr>
            <a:r>
              <a:rPr lang="en-GB">
                <a:solidFill>
                  <a:srgbClr val="202122"/>
                </a:solidFill>
                <a:highlight>
                  <a:srgbClr val="FFFFFF"/>
                </a:highlight>
              </a:rPr>
              <a:t>Scheduled tribes (primarily </a:t>
            </a:r>
            <a:r>
              <a:rPr lang="en-GB">
                <a:solidFill>
                  <a:srgbClr val="0645AD"/>
                </a:solidFill>
                <a:highlight>
                  <a:srgbClr val="FFFFFF"/>
                </a:highlight>
                <a:uFill>
                  <a:noFill/>
                </a:uFill>
                <a:hlinkClick r:id="rId4">
                  <a:extLst>
                    <a:ext uri="{A12FA001-AC4F-418D-AE19-62706E023703}">
                      <ahyp:hlinkClr val="tx"/>
                    </a:ext>
                  </a:extLst>
                </a:hlinkClick>
              </a:rPr>
              <a:t>Adivasis</a:t>
            </a:r>
            <a:r>
              <a:rPr lang="en-GB">
                <a:solidFill>
                  <a:srgbClr val="202122"/>
                </a:solidFill>
                <a:highlight>
                  <a:srgbClr val="FFFFFF"/>
                </a:highlight>
              </a:rPr>
              <a:t>) comprised 15.5% of the population, while scheduled castes (</a:t>
            </a:r>
            <a:r>
              <a:rPr lang="en-GB">
                <a:solidFill>
                  <a:srgbClr val="0645AD"/>
                </a:solidFill>
                <a:highlight>
                  <a:srgbClr val="FFFFFF"/>
                </a:highlight>
                <a:uFill>
                  <a:noFill/>
                </a:uFill>
                <a:hlinkClick r:id="rId5">
                  <a:extLst>
                    <a:ext uri="{A12FA001-AC4F-418D-AE19-62706E023703}">
                      <ahyp:hlinkClr val="tx"/>
                    </a:ext>
                  </a:extLst>
                </a:hlinkClick>
              </a:rPr>
              <a:t>Dalits</a:t>
            </a:r>
            <a:r>
              <a:rPr lang="en-GB">
                <a:solidFill>
                  <a:srgbClr val="202122"/>
                </a:solidFill>
                <a:highlight>
                  <a:srgbClr val="FFFFFF"/>
                </a:highlight>
              </a:rPr>
              <a:t>) totalled 7%. </a:t>
            </a:r>
            <a:endParaRPr>
              <a:solidFill>
                <a:srgbClr val="202122"/>
              </a:solidFill>
              <a:highlight>
                <a:srgbClr val="FFFFFF"/>
              </a:highlight>
            </a:endParaRPr>
          </a:p>
          <a:p>
            <a:pPr indent="0" lvl="0" marL="0" rtl="0" algn="l">
              <a:spcBef>
                <a:spcPts val="1200"/>
              </a:spcBef>
              <a:spcAft>
                <a:spcPts val="0"/>
              </a:spcAft>
              <a:buSzPts val="770"/>
              <a:buNone/>
            </a:pPr>
            <a:r>
              <a:rPr lang="en-GB">
                <a:solidFill>
                  <a:srgbClr val="202122"/>
                </a:solidFill>
                <a:highlight>
                  <a:srgbClr val="FFFFFF"/>
                </a:highlight>
              </a:rPr>
              <a:t>Muslims of various castes constituted 9.7% of the population</a:t>
            </a:r>
            <a:r>
              <a:rPr lang="en-GB">
                <a:solidFill>
                  <a:srgbClr val="202122"/>
                </a:solidFill>
                <a:highlight>
                  <a:srgbClr val="FFFFFF"/>
                </a:highlight>
              </a:rPr>
              <a:t>.</a:t>
            </a:r>
            <a:r>
              <a:rPr lang="en-GB">
                <a:solidFill>
                  <a:srgbClr val="202122"/>
                </a:solidFill>
                <a:highlight>
                  <a:srgbClr val="FFFFFF"/>
                </a:highlight>
              </a:rPr>
              <a:t> </a:t>
            </a:r>
            <a:r>
              <a:rPr lang="en-GB">
                <a:solidFill>
                  <a:srgbClr val="0645AD"/>
                </a:solidFill>
                <a:highlight>
                  <a:srgbClr val="FFFFFF"/>
                </a:highlight>
                <a:uFill>
                  <a:noFill/>
                </a:uFill>
                <a:hlinkClick r:id="rId6">
                  <a:extLst>
                    <a:ext uri="{A12FA001-AC4F-418D-AE19-62706E023703}">
                      <ahyp:hlinkClr val="tx"/>
                    </a:ext>
                  </a:extLst>
                </a:hlinkClick>
              </a:rPr>
              <a:t>Forward castes</a:t>
            </a:r>
            <a:r>
              <a:rPr lang="en-GB">
                <a:solidFill>
                  <a:srgbClr val="202122"/>
                </a:solidFill>
                <a:highlight>
                  <a:srgbClr val="FFFFFF"/>
                </a:highlight>
              </a:rPr>
              <a:t> and others made up the remainder.</a:t>
            </a:r>
            <a:endParaRPr/>
          </a:p>
          <a:p>
            <a:pPr indent="0" lvl="0" marL="0" rtl="0" algn="l">
              <a:spcBef>
                <a:spcPts val="1200"/>
              </a:spcBef>
              <a:spcAft>
                <a:spcPts val="0"/>
              </a:spcAft>
              <a:buSzPts val="770"/>
              <a:buNone/>
            </a:pPr>
            <a:r>
              <a:t/>
            </a:r>
            <a:endParaRPr/>
          </a:p>
          <a:p>
            <a:pPr indent="0" lvl="0" marL="0" rtl="0" algn="l">
              <a:spcBef>
                <a:spcPts val="1200"/>
              </a:spcBef>
              <a:spcAft>
                <a:spcPts val="1200"/>
              </a:spcAft>
              <a:buSzPts val="770"/>
              <a:buNone/>
            </a:pPr>
            <a:r>
              <a:t/>
            </a:r>
            <a:endParaRPr sz="166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idx="1" type="body"/>
          </p:nvPr>
        </p:nvSpPr>
        <p:spPr>
          <a:xfrm>
            <a:off x="311700" y="663350"/>
            <a:ext cx="8520600" cy="390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770"/>
              <a:buFont typeface="Arial"/>
              <a:buNone/>
            </a:pPr>
            <a:r>
              <a:rPr lang="en-GB"/>
              <a:t>In Gujarat OBC’s are in majority and second majorities are ST’s and upper caste is in minorities .</a:t>
            </a:r>
            <a:endParaRPr/>
          </a:p>
          <a:p>
            <a:pPr indent="0" lvl="0" marL="0" rtl="0" algn="l">
              <a:spcBef>
                <a:spcPts val="1200"/>
              </a:spcBef>
              <a:spcAft>
                <a:spcPts val="0"/>
              </a:spcAft>
              <a:buClr>
                <a:schemeClr val="dk1"/>
              </a:buClr>
              <a:buSzPts val="770"/>
              <a:buFont typeface="Arial"/>
              <a:buNone/>
            </a:pPr>
            <a:r>
              <a:rPr lang="en-GB"/>
              <a:t>In ST’s there are good percentage of Bhil approx 44%.</a:t>
            </a:r>
            <a:endParaRPr/>
          </a:p>
          <a:p>
            <a:pPr indent="0" lvl="0" marL="0" rtl="0" algn="l">
              <a:spcBef>
                <a:spcPts val="1200"/>
              </a:spcBef>
              <a:spcAft>
                <a:spcPts val="0"/>
              </a:spcAft>
              <a:buNone/>
            </a:pPr>
            <a:r>
              <a:rPr lang="en-GB"/>
              <a:t>Congress and BJP got votes on the caste and Religion and other factors.</a:t>
            </a:r>
            <a:endParaRPr/>
          </a:p>
          <a:p>
            <a:pPr indent="0" lvl="0" marL="0" rtl="0" algn="l">
              <a:spcBef>
                <a:spcPts val="1200"/>
              </a:spcBef>
              <a:spcAft>
                <a:spcPts val="0"/>
              </a:spcAft>
              <a:buClr>
                <a:schemeClr val="dk1"/>
              </a:buClr>
              <a:buSzPts val="770"/>
              <a:buFont typeface="Arial"/>
              <a:buNone/>
            </a:pPr>
            <a:r>
              <a:rPr lang="en-GB"/>
              <a:t>Because as we know BJP is sometimes looks like muslim hated party and Congress gets advantage of this.</a:t>
            </a:r>
            <a:endParaRPr/>
          </a:p>
          <a:p>
            <a:pPr indent="0" lvl="0" marL="0" rtl="0" algn="l">
              <a:spcBef>
                <a:spcPts val="1200"/>
              </a:spcBef>
              <a:spcAft>
                <a:spcPts val="1200"/>
              </a:spcAft>
              <a:buNone/>
            </a:pPr>
            <a:r>
              <a:rPr lang="en-GB"/>
              <a:t>Some independent regional party also get advantage of it but rarely get seat in legislature but cut the vote of the congress which is good or tough opposition of BJP in Gujarat.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idx="1" type="body"/>
          </p:nvPr>
        </p:nvSpPr>
        <p:spPr>
          <a:xfrm>
            <a:off x="311700" y="387925"/>
            <a:ext cx="8520600" cy="4388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AAP can’t get any vote on behalf of religion because AAP’s origin totally based on development and </a:t>
            </a:r>
            <a:r>
              <a:rPr lang="en-GB"/>
              <a:t>progress</a:t>
            </a:r>
            <a:r>
              <a:rPr lang="en-GB"/>
              <a:t> of poor and backward.</a:t>
            </a:r>
            <a:endParaRPr/>
          </a:p>
          <a:p>
            <a:pPr indent="0" lvl="0" marL="0" rtl="0" algn="l">
              <a:spcBef>
                <a:spcPts val="1200"/>
              </a:spcBef>
              <a:spcAft>
                <a:spcPts val="0"/>
              </a:spcAft>
              <a:buNone/>
            </a:pPr>
            <a:r>
              <a:rPr lang="en-GB"/>
              <a:t>It is approx </a:t>
            </a:r>
            <a:r>
              <a:rPr lang="en-GB"/>
              <a:t>impossible</a:t>
            </a:r>
            <a:r>
              <a:rPr lang="en-GB"/>
              <a:t> to win the whole assembly of Gujarat in 2022 by AAP but it is good time to come in battle ground because since 2002 BJP </a:t>
            </a:r>
            <a:r>
              <a:rPr lang="en-GB"/>
              <a:t>continuously have a downfall in his seats </a:t>
            </a:r>
            <a:endParaRPr/>
          </a:p>
          <a:p>
            <a:pPr indent="0" lvl="0" marL="0" rtl="0" algn="l">
              <a:spcBef>
                <a:spcPts val="1200"/>
              </a:spcBef>
              <a:spcAft>
                <a:spcPts val="0"/>
              </a:spcAft>
              <a:buNone/>
            </a:pPr>
            <a:r>
              <a:rPr lang="en-GB"/>
              <a:t>In 2002 125 seats</a:t>
            </a:r>
            <a:endParaRPr/>
          </a:p>
          <a:p>
            <a:pPr indent="0" lvl="0" marL="0" rtl="0" algn="l">
              <a:spcBef>
                <a:spcPts val="1200"/>
              </a:spcBef>
              <a:spcAft>
                <a:spcPts val="0"/>
              </a:spcAft>
              <a:buNone/>
            </a:pPr>
            <a:r>
              <a:rPr lang="en-GB"/>
              <a:t>In 2007 117 seats </a:t>
            </a:r>
            <a:endParaRPr/>
          </a:p>
          <a:p>
            <a:pPr indent="0" lvl="0" marL="0" rtl="0" algn="l">
              <a:spcBef>
                <a:spcPts val="1200"/>
              </a:spcBef>
              <a:spcAft>
                <a:spcPts val="0"/>
              </a:spcAft>
              <a:buNone/>
            </a:pPr>
            <a:r>
              <a:rPr lang="en-GB"/>
              <a:t>In 2012 115 seats </a:t>
            </a:r>
            <a:endParaRPr/>
          </a:p>
          <a:p>
            <a:pPr indent="0" lvl="0" marL="0" rtl="0" algn="l">
              <a:spcBef>
                <a:spcPts val="1200"/>
              </a:spcBef>
              <a:spcAft>
                <a:spcPts val="0"/>
              </a:spcAft>
              <a:buNone/>
            </a:pPr>
            <a:r>
              <a:rPr lang="en-GB"/>
              <a:t>In 2017 99 seats </a:t>
            </a:r>
            <a:endParaRPr/>
          </a:p>
          <a:p>
            <a:pPr indent="0" lvl="0" marL="0" rtl="0" algn="l">
              <a:spcBef>
                <a:spcPts val="1200"/>
              </a:spcBef>
              <a:spcAft>
                <a:spcPts val="1200"/>
              </a:spcAft>
              <a:buNone/>
            </a:pPr>
            <a:r>
              <a:rPr lang="en-GB"/>
              <a:t>Very high Chance again BJP looses his seats than previous ones.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idx="1" type="body"/>
          </p:nvPr>
        </p:nvSpPr>
        <p:spPr>
          <a:xfrm>
            <a:off x="311700" y="500075"/>
            <a:ext cx="8520600" cy="406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AAP has some beneficial policies or free policies for economically backward class which is very </a:t>
            </a:r>
            <a:r>
              <a:rPr lang="en-GB"/>
              <a:t>helpful</a:t>
            </a:r>
            <a:r>
              <a:rPr lang="en-GB"/>
              <a:t> for getting seats of ews one and in every state ews ones are </a:t>
            </a:r>
            <a:r>
              <a:rPr lang="en-GB"/>
              <a:t>always</a:t>
            </a:r>
            <a:r>
              <a:rPr lang="en-GB"/>
              <a:t> majority and if the people ignoring the caste and </a:t>
            </a:r>
            <a:r>
              <a:rPr lang="en-GB"/>
              <a:t>religion</a:t>
            </a:r>
            <a:r>
              <a:rPr lang="en-GB"/>
              <a:t> and think about the future and helpful scheme he always choose right </a:t>
            </a:r>
            <a:r>
              <a:rPr lang="en-GB"/>
              <a:t>government</a:t>
            </a:r>
            <a:r>
              <a:rPr lang="en-GB"/>
              <a:t>.</a:t>
            </a:r>
            <a:endParaRPr/>
          </a:p>
          <a:p>
            <a:pPr indent="0" lvl="0" marL="0" rtl="0" algn="l">
              <a:spcBef>
                <a:spcPts val="1200"/>
              </a:spcBef>
              <a:spcAft>
                <a:spcPts val="0"/>
              </a:spcAft>
              <a:buNone/>
            </a:pPr>
            <a:r>
              <a:rPr lang="en-GB"/>
              <a:t>I am not the supporter of AAP but some policies of AAP is very good in field of education and health in Delhi that’s why they win the Punjab election with terrible majority because everybody wants free education free electricity and free water.</a:t>
            </a:r>
            <a:endParaRPr/>
          </a:p>
          <a:p>
            <a:pPr indent="0" lvl="0" marL="0" rtl="0" algn="l">
              <a:spcBef>
                <a:spcPts val="1200"/>
              </a:spcBef>
              <a:spcAft>
                <a:spcPts val="0"/>
              </a:spcAft>
              <a:buNone/>
            </a:pPr>
            <a:r>
              <a:rPr lang="en-GB"/>
              <a:t>Since 2014 Modi is brand no one votes for BJP everyone votes on the name of Modi.</a:t>
            </a:r>
            <a:endParaRPr/>
          </a:p>
          <a:p>
            <a:pPr indent="0" lvl="0" marL="0" rtl="0" algn="l">
              <a:spcBef>
                <a:spcPts val="1200"/>
              </a:spcBef>
              <a:spcAft>
                <a:spcPts val="1200"/>
              </a:spcAft>
              <a:buNone/>
            </a:pPr>
            <a:r>
              <a:rPr lang="en-GB"/>
              <a:t>That’s why Modi factor will also in battle ground and BJP is ruling party since 27 years which will also in battle field.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idx="1" type="body"/>
          </p:nvPr>
        </p:nvSpPr>
        <p:spPr>
          <a:xfrm>
            <a:off x="311700" y="673550"/>
            <a:ext cx="8520600" cy="389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Congress also in field with full preparation but some of his big giants leave his end at the bank of election or BJP again plays the game of extracting good one from the opposition parties.</a:t>
            </a:r>
            <a:endParaRPr/>
          </a:p>
          <a:p>
            <a:pPr indent="0" lvl="0" marL="0" rtl="0" algn="l">
              <a:spcBef>
                <a:spcPts val="1200"/>
              </a:spcBef>
              <a:spcAft>
                <a:spcPts val="0"/>
              </a:spcAft>
              <a:buNone/>
            </a:pPr>
            <a:r>
              <a:rPr lang="en-GB"/>
              <a:t>Like in many states if AAP’s manifesto is same or free policies and people friendly than its a good chance of getting few seats which will be very beneficial for 2027 election.</a:t>
            </a:r>
            <a:endParaRPr/>
          </a:p>
          <a:p>
            <a:pPr indent="0" lvl="0" marL="0" rtl="0" algn="l">
              <a:spcBef>
                <a:spcPts val="1200"/>
              </a:spcBef>
              <a:spcAft>
                <a:spcPts val="0"/>
              </a:spcAft>
              <a:buNone/>
            </a:pPr>
            <a:r>
              <a:rPr lang="en-GB"/>
              <a:t>It is not impossible to win 2022 election by AAP but the battlefield is too tough.</a:t>
            </a:r>
            <a:endParaRPr/>
          </a:p>
          <a:p>
            <a:pPr indent="0" lvl="0" marL="0" rtl="0" algn="l">
              <a:spcBef>
                <a:spcPts val="1200"/>
              </a:spcBef>
              <a:spcAft>
                <a:spcPts val="1200"/>
              </a:spcAft>
              <a:buNone/>
            </a:pPr>
            <a:r>
              <a:rPr lang="en-GB"/>
              <a:t>Gujarat is state of business if any policies which is directly beneficial to a common shopkeeper like any pension or grant scheme then its high chance to get full majority.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idx="1" type="body"/>
          </p:nvPr>
        </p:nvSpPr>
        <p:spPr>
          <a:xfrm>
            <a:off x="352525" y="765400"/>
            <a:ext cx="8520600" cy="3834000"/>
          </a:xfrm>
          <a:prstGeom prst="rect">
            <a:avLst/>
          </a:prstGeom>
        </p:spPr>
        <p:txBody>
          <a:bodyPr anchorCtr="0" anchor="t" bIns="91425" lIns="91425" spcFirstLastPara="1" rIns="91425" wrap="square" tIns="91425">
            <a:normAutofit lnSpcReduction="10000"/>
          </a:bodyPr>
          <a:lstStyle/>
          <a:p>
            <a:pPr indent="0" lvl="0" marL="0" marR="38100" rtl="0" algn="l">
              <a:lnSpc>
                <a:spcPct val="128571"/>
              </a:lnSpc>
              <a:spcBef>
                <a:spcPts val="0"/>
              </a:spcBef>
              <a:spcAft>
                <a:spcPts val="0"/>
              </a:spcAft>
              <a:buClr>
                <a:schemeClr val="dk1"/>
              </a:buClr>
              <a:buSzPts val="1100"/>
              <a:buFont typeface="Arial"/>
              <a:buNone/>
            </a:pPr>
            <a:r>
              <a:rPr lang="en-GB">
                <a:solidFill>
                  <a:srgbClr val="202124"/>
                </a:solidFill>
                <a:highlight>
                  <a:srgbClr val="F8F9FA"/>
                </a:highlight>
              </a:rPr>
              <a:t>If AAP are giving direct benefit to the lady of the house like mother or wife of the house, then the vote will get so much that even BJP would not have thought.</a:t>
            </a:r>
            <a:endParaRPr>
              <a:solidFill>
                <a:srgbClr val="202124"/>
              </a:solidFill>
              <a:highlight>
                <a:srgbClr val="F8F9FA"/>
              </a:highlight>
            </a:endParaRPr>
          </a:p>
          <a:p>
            <a:pPr indent="0" lvl="0" marL="0" rtl="0" algn="l">
              <a:spcBef>
                <a:spcPts val="0"/>
              </a:spcBef>
              <a:spcAft>
                <a:spcPts val="0"/>
              </a:spcAft>
              <a:buNone/>
            </a:pPr>
            <a:r>
              <a:t/>
            </a:r>
            <a:endParaRPr/>
          </a:p>
          <a:p>
            <a:pPr indent="0" lvl="0" marL="0" rtl="0" algn="l">
              <a:spcBef>
                <a:spcPts val="1200"/>
              </a:spcBef>
              <a:spcAft>
                <a:spcPts val="0"/>
              </a:spcAft>
              <a:buNone/>
            </a:pPr>
            <a:r>
              <a:rPr lang="en-GB"/>
              <a:t>Everyone have demo in Delhi and Punjab so no one </a:t>
            </a:r>
            <a:r>
              <a:rPr lang="en-GB"/>
              <a:t>blaming</a:t>
            </a:r>
            <a:r>
              <a:rPr lang="en-GB"/>
              <a:t> you of not doing work.</a:t>
            </a:r>
            <a:endParaRPr/>
          </a:p>
          <a:p>
            <a:pPr indent="0" lvl="0" marL="0" rtl="0" algn="l">
              <a:spcBef>
                <a:spcPts val="1200"/>
              </a:spcBef>
              <a:spcAft>
                <a:spcPts val="0"/>
              </a:spcAft>
              <a:buNone/>
            </a:pPr>
            <a:r>
              <a:rPr lang="en-GB"/>
              <a:t>But you have to do as publicity as you can </a:t>
            </a:r>
            <a:endParaRPr/>
          </a:p>
          <a:p>
            <a:pPr indent="0" lvl="0" marL="0" rtl="0" algn="l">
              <a:spcBef>
                <a:spcPts val="1200"/>
              </a:spcBef>
              <a:spcAft>
                <a:spcPts val="0"/>
              </a:spcAft>
              <a:buNone/>
            </a:pPr>
            <a:r>
              <a:rPr lang="en-GB">
                <a:solidFill>
                  <a:srgbClr val="202124"/>
                </a:solidFill>
                <a:highlight>
                  <a:srgbClr val="F8F9FA"/>
                </a:highlight>
              </a:rPr>
              <a:t>Promote so much, promote so well that Kejriwal becomes brand in Gujarat, likes Modi and Kejriwal in Delhi.</a:t>
            </a:r>
            <a:endParaRPr>
              <a:solidFill>
                <a:srgbClr val="202124"/>
              </a:solidFill>
              <a:highlight>
                <a:srgbClr val="F8F9FA"/>
              </a:highlight>
            </a:endParaRPr>
          </a:p>
          <a:p>
            <a:pPr indent="0" lvl="0" marL="0" marR="38100" rtl="0" algn="l">
              <a:lnSpc>
                <a:spcPct val="128571"/>
              </a:lnSpc>
              <a:spcBef>
                <a:spcPts val="1200"/>
              </a:spcBef>
              <a:spcAft>
                <a:spcPts val="0"/>
              </a:spcAft>
              <a:buClr>
                <a:schemeClr val="dk1"/>
              </a:buClr>
              <a:buSzPts val="1100"/>
              <a:buFont typeface="Arial"/>
              <a:buNone/>
            </a:pPr>
            <a:r>
              <a:rPr lang="en-GB">
                <a:solidFill>
                  <a:srgbClr val="202124"/>
                </a:solidFill>
                <a:highlight>
                  <a:srgbClr val="F8F9FA"/>
                </a:highlight>
              </a:rPr>
              <a:t>Make big business mind and big leaders of regional party star campaigners, big business mind will fund you for campaigning</a:t>
            </a:r>
            <a:endParaRPr>
              <a:solidFill>
                <a:srgbClr val="202124"/>
              </a:solidFill>
              <a:highlight>
                <a:srgbClr val="F8F9FA"/>
              </a:highlight>
            </a:endParaRPr>
          </a:p>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