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72" r:id="rId5"/>
    <p:sldId id="259" r:id="rId6"/>
    <p:sldId id="270" r:id="rId7"/>
    <p:sldId id="273"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2E3DD-5F54-718A-0D85-BF96B9F8C174}" v="1799" dt="2024-04-14T20:28:18.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BC2C9-9E79-4191-A167-14D4E5B7F3E5}" type="datetimeFigureOut">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51FEB-3EE9-4CD9-ACEC-D473E8562743}" type="slidenum">
              <a:t>‹#›</a:t>
            </a:fld>
            <a:endParaRPr lang="en-US"/>
          </a:p>
        </p:txBody>
      </p:sp>
    </p:spTree>
    <p:extLst>
      <p:ext uri="{BB962C8B-B14F-4D97-AF65-F5344CB8AC3E}">
        <p14:creationId xmlns:p14="http://schemas.microsoft.com/office/powerpoint/2010/main" val="400486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GAN one of the most influential paper published on 2014, with more than 25k citations</a:t>
            </a:r>
          </a:p>
          <a:p>
            <a:pPr marL="171450" indent="-171450">
              <a:buFont typeface="Calibri"/>
              <a:buChar char="-"/>
            </a:pPr>
            <a:r>
              <a:rPr lang="en-US" dirty="0">
                <a:ea typeface="Calibri"/>
                <a:cs typeface="Calibri"/>
              </a:rPr>
              <a:t>Some modify input for conditions</a:t>
            </a:r>
            <a:endParaRPr lang="en-US" dirty="0"/>
          </a:p>
          <a:p>
            <a:pPr marL="171450" indent="-171450">
              <a:buFont typeface="Calibri"/>
              <a:buChar char="-"/>
            </a:pPr>
            <a:r>
              <a:rPr lang="en-US" dirty="0">
                <a:ea typeface="Calibri"/>
                <a:cs typeface="Calibri"/>
              </a:rPr>
              <a:t>Some modify loss function WGAN:</a:t>
            </a:r>
            <a:r>
              <a:rPr lang="en-US" dirty="0"/>
              <a:t> an alternate way of training the generator model to better approximate the distribution of data observed in a given training dataset.</a:t>
            </a:r>
            <a:endParaRPr lang="en-US" dirty="0">
              <a:ea typeface="Calibri"/>
              <a:cs typeface="Calibri"/>
            </a:endParaRPr>
          </a:p>
          <a:p>
            <a:pPr marL="171450" indent="-171450">
              <a:buFont typeface="Calibri"/>
              <a:buChar char="-"/>
            </a:pPr>
            <a:r>
              <a:rPr lang="en-US" dirty="0" err="1">
                <a:ea typeface="Calibri"/>
                <a:cs typeface="Calibri"/>
              </a:rPr>
              <a:t>Wgan</a:t>
            </a:r>
            <a:r>
              <a:rPr lang="en-US" dirty="0">
                <a:ea typeface="Calibri"/>
                <a:cs typeface="Calibri"/>
              </a:rPr>
              <a:t> for stability</a:t>
            </a:r>
          </a:p>
          <a:p>
            <a:pPr marL="171450" indent="-171450">
              <a:buFont typeface="Calibri"/>
              <a:buChar char="-"/>
            </a:pPr>
            <a:r>
              <a:rPr lang="en-US" dirty="0" err="1">
                <a:ea typeface="Calibri"/>
                <a:cs typeface="Calibri"/>
              </a:rPr>
              <a:t>Wgan</a:t>
            </a:r>
            <a:r>
              <a:rPr lang="en-US" dirty="0">
                <a:ea typeface="Calibri"/>
                <a:cs typeface="Calibri"/>
              </a:rPr>
              <a:t> loss :</a:t>
            </a:r>
          </a:p>
          <a:p>
            <a:pPr marL="285750" lvl="1">
              <a:buFont typeface="Courier New"/>
              <a:buChar char="o"/>
            </a:pPr>
            <a:r>
              <a:rPr lang="en-US" dirty="0"/>
              <a:t>Critic loss = [average critic score on real images] – [average critic score on fake images]</a:t>
            </a:r>
            <a:endParaRPr lang="en-US" dirty="0">
              <a:ea typeface="Calibri"/>
              <a:cs typeface="Calibri"/>
            </a:endParaRPr>
          </a:p>
          <a:p>
            <a:pPr marL="285750" lvl="1">
              <a:buFont typeface="Courier New"/>
              <a:buChar char="o"/>
            </a:pPr>
            <a:r>
              <a:rPr lang="en-US" dirty="0"/>
              <a:t>Generator loss = -[average critic score on fake images]</a:t>
            </a:r>
            <a:endParaRPr lang="en-US" dirty="0">
              <a:ea typeface="Calibri" panose="020F0502020204030204"/>
              <a:cs typeface="Calibri" panose="020F0502020204030204"/>
            </a:endParaRPr>
          </a:p>
          <a:p>
            <a:pPr marL="171450" indent="-171450">
              <a:buFont typeface="Calibri"/>
              <a:buChar char="-"/>
            </a:pPr>
            <a:r>
              <a:rPr lang="en-US" dirty="0">
                <a:ea typeface="Calibri" panose="020F0502020204030204"/>
                <a:cs typeface="Calibri" panose="020F0502020204030204"/>
              </a:rPr>
              <a:t>Some modify the model architectures like introducing the self attention module</a:t>
            </a:r>
          </a:p>
          <a:p>
            <a:pPr marL="171450" indent="-171450">
              <a:buFont typeface="Calibri"/>
              <a:buChar char="-"/>
            </a:pPr>
            <a:r>
              <a:rPr lang="en-US" dirty="0">
                <a:ea typeface="Calibri" panose="020F0502020204030204"/>
                <a:cs typeface="Calibri" panose="020F0502020204030204"/>
              </a:rPr>
              <a:t>Some even introduce different training scheme, like </a:t>
            </a:r>
            <a:r>
              <a:rPr lang="en-US" dirty="0" err="1">
                <a:ea typeface="Calibri" panose="020F0502020204030204"/>
                <a:cs typeface="Calibri" panose="020F0502020204030204"/>
              </a:rPr>
              <a:t>CycleGAN</a:t>
            </a:r>
            <a:r>
              <a:rPr lang="en-US" dirty="0">
                <a:ea typeface="Calibri" panose="020F0502020204030204"/>
                <a:cs typeface="Calibri" panose="020F0502020204030204"/>
              </a:rPr>
              <a:t> for pix to pix image translation</a:t>
            </a:r>
          </a:p>
          <a:p>
            <a:pPr marL="171450" indent="-171450">
              <a:buFont typeface="Calibri"/>
              <a:buChar char="-"/>
            </a:pPr>
            <a:r>
              <a:rPr lang="en-US" dirty="0">
                <a:ea typeface="Calibri" panose="020F0502020204030204"/>
                <a:cs typeface="Calibri" panose="020F0502020204030204"/>
              </a:rPr>
              <a:t>One of the application of GAN is to synthesize defect image for industrial anomaly detection</a:t>
            </a:r>
          </a:p>
          <a:p>
            <a:pPr marL="171450" indent="-171450">
              <a:buFont typeface="Calibri"/>
              <a:buChar char="-"/>
            </a:pPr>
            <a:r>
              <a:rPr lang="en-US" dirty="0">
                <a:ea typeface="Calibri" panose="020F0502020204030204"/>
                <a:cs typeface="Calibri" panose="020F0502020204030204"/>
              </a:rPr>
              <a:t>Since defect images are so few, we can make use of GAN to help synthesizing defect images to train our classifier</a:t>
            </a:r>
          </a:p>
          <a:p>
            <a:pPr marL="171450" indent="-171450">
              <a:buFont typeface="Calibri"/>
              <a:buChar char="-"/>
            </a:pPr>
            <a:r>
              <a:rPr lang="en-US" dirty="0">
                <a:ea typeface="Calibri" panose="020F0502020204030204"/>
                <a:cs typeface="Calibri" panose="020F0502020204030204"/>
              </a:rPr>
              <a:t>In industrial domain, the defect image generation in even the newest paper still considered GAN as the base model</a:t>
            </a:r>
          </a:p>
          <a:p>
            <a:pPr marL="171450" indent="-171450">
              <a:buFont typeface="Calibri"/>
              <a:buChar char="-"/>
            </a:pP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CA351FEB-3EE9-4CD9-ACEC-D473E8562743}" type="slidenum">
              <a:t>3</a:t>
            </a:fld>
            <a:endParaRPr lang="en-US"/>
          </a:p>
        </p:txBody>
      </p:sp>
    </p:spTree>
    <p:extLst>
      <p:ext uri="{BB962C8B-B14F-4D97-AF65-F5344CB8AC3E}">
        <p14:creationId xmlns:p14="http://schemas.microsoft.com/office/powerpoint/2010/main" val="235276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panose="020F0502020204030204"/>
                <a:cs typeface="Calibri" panose="020F0502020204030204"/>
              </a:rPr>
              <a:t>Explaining the 3 issues</a:t>
            </a:r>
          </a:p>
          <a:p>
            <a:pPr marL="171450" indent="-171450">
              <a:buFont typeface="Calibri"/>
              <a:buChar char="-"/>
            </a:pPr>
            <a:r>
              <a:rPr lang="en-US" dirty="0">
                <a:ea typeface="Calibri" panose="020F0502020204030204"/>
                <a:cs typeface="Calibri" panose="020F0502020204030204"/>
              </a:rPr>
              <a:t>The problem is GAN adversarial training strategy gives some issues making it hard to train and doesn’t fit to our scenario where defect occupies so many form</a:t>
            </a:r>
          </a:p>
          <a:p>
            <a:pPr marL="171450" indent="-171450">
              <a:buFont typeface="Calibri"/>
              <a:buChar char="-"/>
            </a:pPr>
            <a:r>
              <a:rPr lang="en-US" dirty="0">
                <a:ea typeface="Calibri" panose="020F0502020204030204"/>
                <a:cs typeface="Calibri" panose="020F0502020204030204"/>
              </a:rPr>
              <a:t>One of the solution which produces high resolution image which is also easy to train and produces image with high diversity is DDPM</a:t>
            </a:r>
          </a:p>
          <a:p>
            <a:pPr marL="171450" indent="-171450">
              <a:buFont typeface="Calibri"/>
              <a:buChar char="-"/>
            </a:pPr>
            <a:r>
              <a:rPr lang="en-US" dirty="0">
                <a:ea typeface="Calibri" panose="020F0502020204030204"/>
                <a:cs typeface="Calibri" panose="020F0502020204030204"/>
              </a:rPr>
              <a:t>This is also very popular in the past 3 years.</a:t>
            </a:r>
            <a:endParaRPr lang="en-US" dirty="0"/>
          </a:p>
          <a:p>
            <a:pPr marL="171450" indent="-171450">
              <a:buFont typeface="Calibri"/>
              <a:buChar char="-"/>
            </a:pPr>
            <a:r>
              <a:rPr lang="en-US" dirty="0"/>
              <a:t>Forward process: perturb each pixel in the image independently by adding some coefficient beta * noise that tells how much we are distorting the image in that step. (1e-4 - 0.02, T=1000)</a:t>
            </a:r>
          </a:p>
          <a:p>
            <a:pPr marL="171450" indent="-171450">
              <a:buFont typeface="Calibri"/>
              <a:buChar char="-"/>
            </a:pPr>
            <a:r>
              <a:rPr lang="en-US" dirty="0"/>
              <a:t>Backward process: Given a perturbed image x and time step t, we want to predict the noise added during forward process and denoise the image.</a:t>
            </a:r>
          </a:p>
          <a:p>
            <a:pPr marL="171450" indent="-171450">
              <a:buFont typeface="Calibri"/>
              <a:buChar char="-"/>
            </a:pPr>
            <a:r>
              <a:rPr lang="en-US" dirty="0">
                <a:ea typeface="Calibri" panose="020F0502020204030204"/>
                <a:cs typeface="Calibri" panose="020F0502020204030204"/>
              </a:rPr>
              <a:t>One of the disadvantages is high computational cost, here's where the latent diffusion concept come into play</a:t>
            </a:r>
          </a:p>
        </p:txBody>
      </p:sp>
      <p:sp>
        <p:nvSpPr>
          <p:cNvPr id="4" name="Slide Number Placeholder 3"/>
          <p:cNvSpPr>
            <a:spLocks noGrp="1"/>
          </p:cNvSpPr>
          <p:nvPr>
            <p:ph type="sldNum" sz="quarter" idx="5"/>
          </p:nvPr>
        </p:nvSpPr>
        <p:spPr/>
        <p:txBody>
          <a:bodyPr/>
          <a:lstStyle/>
          <a:p>
            <a:fld id="{CA351FEB-3EE9-4CD9-ACEC-D473E8562743}" type="slidenum">
              <a:t>4</a:t>
            </a:fld>
            <a:endParaRPr lang="en-US"/>
          </a:p>
        </p:txBody>
      </p:sp>
    </p:spTree>
    <p:extLst>
      <p:ext uri="{BB962C8B-B14F-4D97-AF65-F5344CB8AC3E}">
        <p14:creationId xmlns:p14="http://schemas.microsoft.com/office/powerpoint/2010/main" val="168000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The main innovation of the paper is by using the diffusion process on the latent representation resulting in more efficient computational cost</a:t>
            </a:r>
          </a:p>
          <a:p>
            <a:pPr marL="171450" indent="-171450">
              <a:buFont typeface="Calibri"/>
              <a:buChar char="-"/>
            </a:pPr>
            <a:r>
              <a:rPr lang="en-US" dirty="0">
                <a:ea typeface="Calibri"/>
                <a:cs typeface="Calibri"/>
              </a:rPr>
              <a:t>2nd important part is the flexibility of the conditioning</a:t>
            </a:r>
          </a:p>
          <a:p>
            <a:pPr marL="171450" indent="-171450">
              <a:buFont typeface="Calibri"/>
              <a:buChar char="-"/>
            </a:pPr>
            <a:r>
              <a:rPr lang="en-US" dirty="0">
                <a:ea typeface="Calibri"/>
                <a:cs typeface="Calibri"/>
              </a:rPr>
              <a:t>Explain the model </a:t>
            </a:r>
            <a:r>
              <a:rPr lang="en-US" dirty="0" err="1">
                <a:ea typeface="Calibri"/>
                <a:cs typeface="Calibri"/>
              </a:rPr>
              <a:t>achitecture</a:t>
            </a:r>
          </a:p>
          <a:p>
            <a:pPr marL="171450" indent="-171450">
              <a:buFont typeface="Calibri"/>
              <a:buChar char="-"/>
            </a:pPr>
            <a:r>
              <a:rPr lang="en-US" dirty="0">
                <a:ea typeface="Calibri"/>
                <a:cs typeface="Calibri"/>
              </a:rPr>
              <a:t>Thanks to the design, this model has diverse applicability</a:t>
            </a:r>
          </a:p>
          <a:p>
            <a:pPr marL="171450" indent="-171450">
              <a:buFont typeface="Calibri"/>
              <a:buChar char="-"/>
            </a:pPr>
            <a:r>
              <a:rPr lang="en-US" dirty="0">
                <a:ea typeface="Calibri"/>
                <a:cs typeface="Calibri"/>
              </a:rPr>
              <a:t>Of course there are more to this paper, for the architectural innovations and training/ inference tricks, but wont talk about that today.</a:t>
            </a:r>
          </a:p>
        </p:txBody>
      </p:sp>
      <p:sp>
        <p:nvSpPr>
          <p:cNvPr id="4" name="Slide Number Placeholder 3"/>
          <p:cNvSpPr>
            <a:spLocks noGrp="1"/>
          </p:cNvSpPr>
          <p:nvPr>
            <p:ph type="sldNum" sz="quarter" idx="5"/>
          </p:nvPr>
        </p:nvSpPr>
        <p:spPr/>
        <p:txBody>
          <a:bodyPr/>
          <a:lstStyle/>
          <a:p>
            <a:fld id="{CA351FEB-3EE9-4CD9-ACEC-D473E8562743}" type="slidenum">
              <a:t>4</a:t>
            </a:fld>
            <a:endParaRPr lang="en-US"/>
          </a:p>
        </p:txBody>
      </p:sp>
    </p:spTree>
    <p:extLst>
      <p:ext uri="{BB962C8B-B14F-4D97-AF65-F5344CB8AC3E}">
        <p14:creationId xmlns:p14="http://schemas.microsoft.com/office/powerpoint/2010/main" val="1502555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ea typeface="Calibri"/>
                <a:cs typeface="Calibri"/>
              </a:rPr>
              <a:t>Highlighted advantages</a:t>
            </a:r>
          </a:p>
          <a:p>
            <a:pPr marL="171450" indent="-171450">
              <a:buFont typeface="Calibri"/>
              <a:buChar char="-"/>
            </a:pPr>
            <a:r>
              <a:rPr lang="en-US" dirty="0">
                <a:ea typeface="Calibri"/>
                <a:cs typeface="Calibri"/>
              </a:rPr>
              <a:t>Of course the conditions could be of any form (its flexibles as discussed in the previous page)</a:t>
            </a:r>
          </a:p>
        </p:txBody>
      </p:sp>
      <p:sp>
        <p:nvSpPr>
          <p:cNvPr id="4" name="Slide Number Placeholder 3"/>
          <p:cNvSpPr>
            <a:spLocks noGrp="1"/>
          </p:cNvSpPr>
          <p:nvPr>
            <p:ph type="sldNum" sz="quarter" idx="5"/>
          </p:nvPr>
        </p:nvSpPr>
        <p:spPr/>
        <p:txBody>
          <a:bodyPr/>
          <a:lstStyle/>
          <a:p>
            <a:fld id="{CA351FEB-3EE9-4CD9-ACEC-D473E8562743}" type="slidenum">
              <a:rPr lang="en-US"/>
              <a:t>15</a:t>
            </a:fld>
            <a:endParaRPr lang="en-US"/>
          </a:p>
        </p:txBody>
      </p:sp>
    </p:spTree>
    <p:extLst>
      <p:ext uri="{BB962C8B-B14F-4D97-AF65-F5344CB8AC3E}">
        <p14:creationId xmlns:p14="http://schemas.microsoft.com/office/powerpoint/2010/main" val="315885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ea typeface="Calibri"/>
                <a:cs typeface="Calibri"/>
              </a:rPr>
              <a:t>Paper will be published later this year and will be open under IEEE </a:t>
            </a:r>
            <a:r>
              <a:rPr lang="en-US" err="1">
                <a:ea typeface="Calibri"/>
                <a:cs typeface="Calibri"/>
              </a:rPr>
              <a:t>xplore</a:t>
            </a:r>
            <a:endParaRPr lang="en-US">
              <a:ea typeface="Calibri"/>
              <a:cs typeface="Calibri"/>
            </a:endParaRPr>
          </a:p>
          <a:p>
            <a:pPr marL="285750" indent="-285750">
              <a:buFont typeface="Calibri"/>
              <a:buChar char="-"/>
            </a:pPr>
            <a:r>
              <a:rPr lang="en-US" dirty="0">
                <a:ea typeface="Calibri"/>
                <a:cs typeface="Calibri"/>
              </a:rPr>
              <a:t>If its of any help, please cite :)</a:t>
            </a:r>
          </a:p>
        </p:txBody>
      </p:sp>
      <p:sp>
        <p:nvSpPr>
          <p:cNvPr id="4" name="Slide Number Placeholder 3"/>
          <p:cNvSpPr>
            <a:spLocks noGrp="1"/>
          </p:cNvSpPr>
          <p:nvPr>
            <p:ph type="sldNum" sz="quarter" idx="5"/>
          </p:nvPr>
        </p:nvSpPr>
        <p:spPr/>
        <p:txBody>
          <a:bodyPr/>
          <a:lstStyle/>
          <a:p>
            <a:fld id="{CA351FEB-3EE9-4CD9-ACEC-D473E8562743}" type="slidenum">
              <a:rPr lang="en-US"/>
              <a:t>7</a:t>
            </a:fld>
            <a:endParaRPr lang="en-US"/>
          </a:p>
        </p:txBody>
      </p:sp>
    </p:spTree>
    <p:extLst>
      <p:ext uri="{BB962C8B-B14F-4D97-AF65-F5344CB8AC3E}">
        <p14:creationId xmlns:p14="http://schemas.microsoft.com/office/powerpoint/2010/main" val="354873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2C5ADA53-A975-944C-85D7-E2089342D187}"/>
              </a:ext>
            </a:extLst>
          </p:cNvPr>
          <p:cNvPicPr>
            <a:picLocks noChangeAspect="1"/>
          </p:cNvPicPr>
          <p:nvPr/>
        </p:nvPicPr>
        <p:blipFill rotWithShape="1">
          <a:blip r:embed="rId2">
            <a:alphaModFix amt="50000"/>
          </a:blip>
          <a:srcRect r="6250" b="6250"/>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ea typeface="+mj-lt"/>
                <a:cs typeface="+mj-lt"/>
              </a:rPr>
              <a:t>High-Resolution Image Synthesis with Latent Diffusion Models </a:t>
            </a:r>
            <a:endParaRPr lang="en-US" dirty="0"/>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fontScale="92500" lnSpcReduction="20000"/>
          </a:bodyPr>
          <a:lstStyle/>
          <a:p>
            <a:r>
              <a:rPr lang="en-US" dirty="0">
                <a:solidFill>
                  <a:srgbClr val="FFFFFF"/>
                </a:solidFill>
                <a:ea typeface="+mn-lt"/>
                <a:cs typeface="+mn-lt"/>
              </a:rPr>
              <a:t>2022 Conference on Computer Vision and Pattern Recognition (CVPR)</a:t>
            </a:r>
          </a:p>
          <a:p>
            <a:endParaRPr lang="en-US" dirty="0">
              <a:solidFill>
                <a:srgbClr val="FFFFFF"/>
              </a:solidFill>
              <a:ea typeface="Calibri" panose="020F0502020204030204"/>
              <a:cs typeface="Calibri" panose="020F0502020204030204"/>
            </a:endParaRPr>
          </a:p>
          <a:p>
            <a:r>
              <a:rPr lang="en-US" dirty="0">
                <a:solidFill>
                  <a:srgbClr val="FFFFFF"/>
                </a:solidFill>
                <a:ea typeface="Calibri" panose="020F0502020204030204"/>
                <a:cs typeface="Calibri" panose="020F0502020204030204"/>
              </a:rPr>
              <a:t>Speaker: Hansen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D0F65-B3B3-F3EA-5ED7-B6554D0DA864}"/>
              </a:ext>
            </a:extLst>
          </p:cNvPr>
          <p:cNvSpPr>
            <a:spLocks noGrp="1"/>
          </p:cNvSpPr>
          <p:nvPr>
            <p:ph type="title"/>
          </p:nvPr>
        </p:nvSpPr>
        <p:spPr>
          <a:xfrm>
            <a:off x="1075767" y="1188637"/>
            <a:ext cx="2988234" cy="4480726"/>
          </a:xfrm>
        </p:spPr>
        <p:txBody>
          <a:bodyPr>
            <a:normAutofit/>
          </a:bodyPr>
          <a:lstStyle/>
          <a:p>
            <a:pPr algn="r"/>
            <a:r>
              <a:rPr lang="en-US" sz="6600">
                <a:ea typeface="Calibri Light"/>
                <a:cs typeface="Calibri Light"/>
              </a:rPr>
              <a:t>Outline</a:t>
            </a:r>
            <a:endParaRPr lang="en-US"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C4675D-33AD-0119-5553-49F5A2BB160C}"/>
              </a:ext>
            </a:extLst>
          </p:cNvPr>
          <p:cNvSpPr>
            <a:spLocks noGrp="1"/>
          </p:cNvSpPr>
          <p:nvPr>
            <p:ph idx="1"/>
          </p:nvPr>
        </p:nvSpPr>
        <p:spPr>
          <a:xfrm>
            <a:off x="4863054" y="1648870"/>
            <a:ext cx="4702848" cy="3560260"/>
          </a:xfrm>
        </p:spPr>
        <p:txBody>
          <a:bodyPr vert="horz" lIns="91440" tIns="45720" rIns="91440" bIns="45720" rtlCol="0" anchor="ctr">
            <a:normAutofit lnSpcReduction="10000"/>
          </a:bodyPr>
          <a:lstStyle/>
          <a:p>
            <a:r>
              <a:rPr lang="en-US" sz="2400" dirty="0">
                <a:ea typeface="Calibri"/>
                <a:cs typeface="Calibri"/>
              </a:rPr>
              <a:t>Motivation and Fundamentals</a:t>
            </a:r>
          </a:p>
          <a:p>
            <a:r>
              <a:rPr lang="en-US" sz="2400" strike="sngStrike" dirty="0">
                <a:ea typeface="Calibri"/>
                <a:cs typeface="Calibri"/>
              </a:rPr>
              <a:t>Introduction</a:t>
            </a:r>
            <a:endParaRPr lang="en-US" strike="sngStrike">
              <a:ea typeface="Calibri"/>
              <a:cs typeface="Calibri"/>
            </a:endParaRPr>
          </a:p>
          <a:p>
            <a:r>
              <a:rPr lang="en-US" sz="2400" strike="sngStrike" dirty="0">
                <a:ea typeface="Calibri"/>
                <a:cs typeface="Calibri"/>
              </a:rPr>
              <a:t>Method:</a:t>
            </a:r>
          </a:p>
          <a:p>
            <a:pPr marL="914400" lvl="1" indent="-457200">
              <a:buAutoNum type="arabicPeriod"/>
            </a:pPr>
            <a:r>
              <a:rPr lang="en-US" strike="sngStrike" dirty="0">
                <a:ea typeface="+mn-lt"/>
                <a:cs typeface="+mn-lt"/>
              </a:rPr>
              <a:t>Perceptual Image Compression</a:t>
            </a:r>
          </a:p>
          <a:p>
            <a:pPr marL="914400" lvl="1" indent="-457200">
              <a:buAutoNum type="arabicPeriod"/>
            </a:pPr>
            <a:r>
              <a:rPr lang="en-US" strike="sngStrike" dirty="0">
                <a:ea typeface="+mn-lt"/>
                <a:cs typeface="+mn-lt"/>
              </a:rPr>
              <a:t>Latent Diffusion Models</a:t>
            </a:r>
          </a:p>
          <a:p>
            <a:pPr marL="914400" lvl="1" indent="-457200">
              <a:buAutoNum type="arabicPeriod"/>
            </a:pPr>
            <a:r>
              <a:rPr lang="en-US" strike="sngStrike" dirty="0">
                <a:ea typeface="+mn-lt"/>
                <a:cs typeface="+mn-lt"/>
              </a:rPr>
              <a:t>Conditioning Mechanisms</a:t>
            </a:r>
          </a:p>
          <a:p>
            <a:pPr marL="342900" lvl="1" indent="-342900"/>
            <a:r>
              <a:rPr lang="en-US" strike="sngStrike" dirty="0">
                <a:ea typeface="Calibri"/>
                <a:cs typeface="Calibri"/>
              </a:rPr>
              <a:t>Experiments and Ablation Study</a:t>
            </a:r>
          </a:p>
          <a:p>
            <a:pPr marL="342900" lvl="1" indent="-342900"/>
            <a:r>
              <a:rPr lang="en-US" dirty="0">
                <a:ea typeface="Calibri"/>
                <a:cs typeface="Calibri"/>
              </a:rPr>
              <a:t>Conclusion</a:t>
            </a:r>
          </a:p>
        </p:txBody>
      </p:sp>
      <p:sp>
        <p:nvSpPr>
          <p:cNvPr id="4" name="TextBox 3">
            <a:extLst>
              <a:ext uri="{FF2B5EF4-FFF2-40B4-BE49-F238E27FC236}">
                <a16:creationId xmlns:a16="http://schemas.microsoft.com/office/drawing/2014/main" id="{059CEC14-90BA-A54D-398E-3694AB47C326}"/>
              </a:ext>
            </a:extLst>
          </p:cNvPr>
          <p:cNvSpPr txBox="1"/>
          <p:nvPr/>
        </p:nvSpPr>
        <p:spPr>
          <a:xfrm>
            <a:off x="10376036" y="3239763"/>
            <a:ext cx="132005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ea typeface="Calibri"/>
                <a:cs typeface="Calibri"/>
              </a:rPr>
              <a:t>Overview</a:t>
            </a:r>
            <a:endParaRPr lang="en-US" sz="2200">
              <a:ea typeface="Calibri"/>
              <a:cs typeface="Calibri"/>
            </a:endParaRPr>
          </a:p>
        </p:txBody>
      </p:sp>
      <p:sp>
        <p:nvSpPr>
          <p:cNvPr id="5" name="Arrow: Pentagon 4">
            <a:extLst>
              <a:ext uri="{FF2B5EF4-FFF2-40B4-BE49-F238E27FC236}">
                <a16:creationId xmlns:a16="http://schemas.microsoft.com/office/drawing/2014/main" id="{14B445CB-AA76-B12B-3263-7142AE9E73FC}"/>
              </a:ext>
            </a:extLst>
          </p:cNvPr>
          <p:cNvSpPr/>
          <p:nvPr/>
        </p:nvSpPr>
        <p:spPr>
          <a:xfrm>
            <a:off x="4868623" y="2198597"/>
            <a:ext cx="5535704" cy="2521322"/>
          </a:xfrm>
          <a:prstGeom prst="homePlat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688CB2-7B94-5561-8B5D-BD6BBB25F737}"/>
              </a:ext>
            </a:extLst>
          </p:cNvPr>
          <p:cNvSpPr/>
          <p:nvPr/>
        </p:nvSpPr>
        <p:spPr>
          <a:xfrm>
            <a:off x="10368594" y="3237319"/>
            <a:ext cx="1355911" cy="448237"/>
          </a:xfrm>
          <a:prstGeom prst="round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09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7025D-C5FD-5F62-2AF4-82210CDB63C6}"/>
              </a:ext>
            </a:extLst>
          </p:cNvPr>
          <p:cNvSpPr>
            <a:spLocks noGrp="1"/>
          </p:cNvSpPr>
          <p:nvPr>
            <p:ph type="title"/>
          </p:nvPr>
        </p:nvSpPr>
        <p:spPr>
          <a:xfrm>
            <a:off x="302296" y="180276"/>
            <a:ext cx="3116101" cy="1156826"/>
          </a:xfrm>
        </p:spPr>
        <p:txBody>
          <a:bodyPr anchor="ctr">
            <a:normAutofit/>
          </a:bodyPr>
          <a:lstStyle/>
          <a:p>
            <a:r>
              <a:rPr lang="en-US" sz="5000" dirty="0">
                <a:ea typeface="Calibri Light"/>
                <a:cs typeface="Calibri Light"/>
              </a:rPr>
              <a:t>Motivation</a:t>
            </a:r>
            <a:endParaRPr lang="en-US"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lose up of a sign&#10;&#10;Description automatically generated">
            <a:extLst>
              <a:ext uri="{FF2B5EF4-FFF2-40B4-BE49-F238E27FC236}">
                <a16:creationId xmlns:a16="http://schemas.microsoft.com/office/drawing/2014/main" id="{7D574837-447C-0A62-0C02-2B9C4EB99EDC}"/>
              </a:ext>
            </a:extLst>
          </p:cNvPr>
          <p:cNvPicPr>
            <a:picLocks noChangeAspect="1"/>
          </p:cNvPicPr>
          <p:nvPr/>
        </p:nvPicPr>
        <p:blipFill>
          <a:blip r:embed="rId3"/>
          <a:stretch>
            <a:fillRect/>
          </a:stretch>
        </p:blipFill>
        <p:spPr>
          <a:xfrm>
            <a:off x="3421943" y="421361"/>
            <a:ext cx="8774905" cy="1042233"/>
          </a:xfrm>
          <a:prstGeom prst="rect">
            <a:avLst/>
          </a:prstGeom>
        </p:spPr>
      </p:pic>
      <p:sp>
        <p:nvSpPr>
          <p:cNvPr id="52" name="Content Placeholder 51">
            <a:extLst>
              <a:ext uri="{FF2B5EF4-FFF2-40B4-BE49-F238E27FC236}">
                <a16:creationId xmlns:a16="http://schemas.microsoft.com/office/drawing/2014/main" id="{F6E048CB-2A13-4CE1-0CFB-506AE4BD9048}"/>
              </a:ext>
            </a:extLst>
          </p:cNvPr>
          <p:cNvSpPr>
            <a:spLocks noGrp="1"/>
          </p:cNvSpPr>
          <p:nvPr>
            <p:ph idx="1"/>
          </p:nvPr>
        </p:nvSpPr>
        <p:spPr>
          <a:xfrm>
            <a:off x="4502523" y="1489449"/>
            <a:ext cx="7613277" cy="4351338"/>
          </a:xfrm>
        </p:spPr>
        <p:txBody>
          <a:bodyPr vert="horz" lIns="91440" tIns="45720" rIns="91440" bIns="45720" rtlCol="0" anchor="t">
            <a:normAutofit/>
          </a:bodyPr>
          <a:lstStyle/>
          <a:p>
            <a:r>
              <a:rPr lang="en-US" dirty="0">
                <a:ea typeface="Calibri"/>
                <a:cs typeface="Calibri"/>
              </a:rPr>
              <a:t>Since, researches around GAN produces more than 500 named GAN models. (e.g. </a:t>
            </a:r>
            <a:r>
              <a:rPr lang="en-US" dirty="0" err="1">
                <a:highlight>
                  <a:srgbClr val="00FF00"/>
                </a:highlight>
                <a:ea typeface="Calibri"/>
                <a:cs typeface="Calibri"/>
              </a:rPr>
              <a:t>cGAN</a:t>
            </a:r>
            <a:r>
              <a:rPr lang="en-US" dirty="0">
                <a:ea typeface="Calibri"/>
                <a:cs typeface="Calibri"/>
              </a:rPr>
              <a:t>, </a:t>
            </a:r>
            <a:r>
              <a:rPr lang="en-US" dirty="0">
                <a:highlight>
                  <a:srgbClr val="00FFFF"/>
                </a:highlight>
                <a:ea typeface="Calibri"/>
                <a:cs typeface="Calibri"/>
              </a:rPr>
              <a:t>WGAN </a:t>
            </a:r>
            <a:r>
              <a:rPr lang="en-US" dirty="0">
                <a:ea typeface="Calibri"/>
                <a:cs typeface="Calibri"/>
              </a:rPr>
              <a:t>,  </a:t>
            </a:r>
            <a:r>
              <a:rPr lang="en-US" dirty="0">
                <a:highlight>
                  <a:srgbClr val="FF00FF"/>
                </a:highlight>
                <a:ea typeface="Calibri"/>
                <a:cs typeface="Calibri"/>
              </a:rPr>
              <a:t>SAGAN</a:t>
            </a:r>
            <a:r>
              <a:rPr lang="en-US" dirty="0">
                <a:ea typeface="Calibri"/>
                <a:cs typeface="Calibri"/>
              </a:rPr>
              <a:t> , </a:t>
            </a:r>
            <a:r>
              <a:rPr lang="en-US" dirty="0" err="1">
                <a:highlight>
                  <a:srgbClr val="C0C0C0"/>
                </a:highlight>
                <a:ea typeface="Calibri"/>
                <a:cs typeface="Calibri"/>
              </a:rPr>
              <a:t>CycleGAN</a:t>
            </a:r>
            <a:r>
              <a:rPr lang="en-US" dirty="0">
                <a:highlight>
                  <a:srgbClr val="C0C0C0"/>
                </a:highlight>
                <a:ea typeface="Calibri"/>
                <a:cs typeface="Calibri"/>
              </a:rPr>
              <a:t> (pix to pix)</a:t>
            </a:r>
            <a:r>
              <a:rPr lang="en-US" dirty="0">
                <a:ea typeface="Calibri"/>
                <a:cs typeface="Calibri"/>
              </a:rPr>
              <a:t>, etc.)</a:t>
            </a:r>
          </a:p>
          <a:p>
            <a:r>
              <a:rPr lang="en-US" dirty="0">
                <a:ea typeface="Calibri"/>
                <a:cs typeface="Calibri"/>
              </a:rPr>
              <a:t>Applications include industrial defect image synthetization to overcome imbalance dataset.</a:t>
            </a:r>
          </a:p>
          <a:p>
            <a:endParaRPr lang="en-US" dirty="0">
              <a:ea typeface="Calibri"/>
              <a:cs typeface="Calibri"/>
            </a:endParaRPr>
          </a:p>
        </p:txBody>
      </p:sp>
      <p:pic>
        <p:nvPicPr>
          <p:cNvPr id="55" name="Picture 54" descr="A diagram of a model&#10;&#10;Description automatically generated">
            <a:extLst>
              <a:ext uri="{FF2B5EF4-FFF2-40B4-BE49-F238E27FC236}">
                <a16:creationId xmlns:a16="http://schemas.microsoft.com/office/drawing/2014/main" id="{867D52EF-EAFF-8979-5769-77325BB30828}"/>
              </a:ext>
            </a:extLst>
          </p:cNvPr>
          <p:cNvPicPr>
            <a:picLocks noChangeAspect="1"/>
          </p:cNvPicPr>
          <p:nvPr/>
        </p:nvPicPr>
        <p:blipFill>
          <a:blip r:embed="rId4"/>
          <a:stretch>
            <a:fillRect/>
          </a:stretch>
        </p:blipFill>
        <p:spPr>
          <a:xfrm>
            <a:off x="134190" y="1704694"/>
            <a:ext cx="4124325" cy="4905375"/>
          </a:xfrm>
          <a:prstGeom prst="rect">
            <a:avLst/>
          </a:prstGeom>
          <a:ln>
            <a:solidFill>
              <a:srgbClr val="4472C4"/>
            </a:solidFill>
          </a:ln>
        </p:spPr>
      </p:pic>
      <p:pic>
        <p:nvPicPr>
          <p:cNvPr id="56" name="Picture 55">
            <a:extLst>
              <a:ext uri="{FF2B5EF4-FFF2-40B4-BE49-F238E27FC236}">
                <a16:creationId xmlns:a16="http://schemas.microsoft.com/office/drawing/2014/main" id="{CF504679-F2CE-FDF0-91D6-A1025E1E264D}"/>
              </a:ext>
            </a:extLst>
          </p:cNvPr>
          <p:cNvPicPr>
            <a:picLocks noChangeAspect="1"/>
          </p:cNvPicPr>
          <p:nvPr/>
        </p:nvPicPr>
        <p:blipFill>
          <a:blip r:embed="rId5"/>
          <a:stretch>
            <a:fillRect/>
          </a:stretch>
        </p:blipFill>
        <p:spPr>
          <a:xfrm>
            <a:off x="10374686" y="64636"/>
            <a:ext cx="1819275" cy="352425"/>
          </a:xfrm>
          <a:prstGeom prst="rect">
            <a:avLst/>
          </a:prstGeom>
        </p:spPr>
      </p:pic>
      <p:sp>
        <p:nvSpPr>
          <p:cNvPr id="58" name="Arrow: Left 57">
            <a:extLst>
              <a:ext uri="{FF2B5EF4-FFF2-40B4-BE49-F238E27FC236}">
                <a16:creationId xmlns:a16="http://schemas.microsoft.com/office/drawing/2014/main" id="{A3314516-1EFE-8403-E130-C3CF64A11973}"/>
              </a:ext>
            </a:extLst>
          </p:cNvPr>
          <p:cNvSpPr/>
          <p:nvPr/>
        </p:nvSpPr>
        <p:spPr>
          <a:xfrm>
            <a:off x="2193913" y="2018065"/>
            <a:ext cx="657992" cy="114426"/>
          </a:xfrm>
          <a:prstGeom prst="lef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20AB3E8-4643-649D-ADEA-08F75653A353}"/>
              </a:ext>
            </a:extLst>
          </p:cNvPr>
          <p:cNvSpPr/>
          <p:nvPr/>
        </p:nvSpPr>
        <p:spPr>
          <a:xfrm>
            <a:off x="2860654" y="1634480"/>
            <a:ext cx="1389530" cy="1019734"/>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ea typeface="Calibri"/>
                <a:cs typeface="Calibri"/>
              </a:rPr>
              <a:t>Conditional embeddings (</a:t>
            </a:r>
            <a:r>
              <a:rPr lang="en-US" err="1">
                <a:solidFill>
                  <a:srgbClr val="000000"/>
                </a:solidFill>
                <a:highlight>
                  <a:srgbClr val="00FF00"/>
                </a:highlight>
                <a:ea typeface="Calibri"/>
                <a:cs typeface="Calibri"/>
              </a:rPr>
              <a:t>cGAN</a:t>
            </a:r>
            <a:r>
              <a:rPr lang="en-US" dirty="0">
                <a:solidFill>
                  <a:srgbClr val="000000"/>
                </a:solidFill>
                <a:ea typeface="Calibri"/>
                <a:cs typeface="Calibri"/>
              </a:rPr>
              <a:t>)</a:t>
            </a:r>
            <a:endParaRPr lang="en-US" dirty="0">
              <a:solidFill>
                <a:srgbClr val="FFFFFF"/>
              </a:solidFill>
              <a:ea typeface="Calibri"/>
              <a:cs typeface="Calibri"/>
            </a:endParaRPr>
          </a:p>
        </p:txBody>
      </p:sp>
      <p:sp>
        <p:nvSpPr>
          <p:cNvPr id="60" name="Rectangle: Rounded Corners 59">
            <a:extLst>
              <a:ext uri="{FF2B5EF4-FFF2-40B4-BE49-F238E27FC236}">
                <a16:creationId xmlns:a16="http://schemas.microsoft.com/office/drawing/2014/main" id="{A6416508-0A80-452C-1701-709D86259111}"/>
              </a:ext>
            </a:extLst>
          </p:cNvPr>
          <p:cNvSpPr/>
          <p:nvPr/>
        </p:nvSpPr>
        <p:spPr>
          <a:xfrm>
            <a:off x="3154" y="5836685"/>
            <a:ext cx="1389530" cy="1019734"/>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ea typeface="Calibri"/>
                <a:cs typeface="Calibri"/>
              </a:rPr>
              <a:t>Replace 0/1 with critic score (</a:t>
            </a:r>
            <a:r>
              <a:rPr lang="en-US" dirty="0">
                <a:solidFill>
                  <a:srgbClr val="000000"/>
                </a:solidFill>
                <a:highlight>
                  <a:srgbClr val="00FFFF"/>
                </a:highlight>
                <a:ea typeface="Calibri"/>
                <a:cs typeface="Calibri"/>
              </a:rPr>
              <a:t>WGAN</a:t>
            </a:r>
            <a:r>
              <a:rPr lang="en-US" dirty="0">
                <a:solidFill>
                  <a:srgbClr val="000000"/>
                </a:solidFill>
                <a:ea typeface="Calibri"/>
                <a:cs typeface="Calibri"/>
              </a:rPr>
              <a:t>)</a:t>
            </a:r>
            <a:endParaRPr lang="en-US" dirty="0">
              <a:solidFill>
                <a:srgbClr val="FFFFFF"/>
              </a:solidFill>
              <a:ea typeface="Calibri"/>
              <a:cs typeface="Calibri"/>
            </a:endParaRPr>
          </a:p>
        </p:txBody>
      </p:sp>
      <p:sp>
        <p:nvSpPr>
          <p:cNvPr id="61" name="Arrow: Curved Up 60">
            <a:extLst>
              <a:ext uri="{FF2B5EF4-FFF2-40B4-BE49-F238E27FC236}">
                <a16:creationId xmlns:a16="http://schemas.microsoft.com/office/drawing/2014/main" id="{23B8AAD6-A4D5-0A00-D802-FF5ABD535E84}"/>
              </a:ext>
            </a:extLst>
          </p:cNvPr>
          <p:cNvSpPr/>
          <p:nvPr/>
        </p:nvSpPr>
        <p:spPr>
          <a:xfrm>
            <a:off x="1314718" y="6573591"/>
            <a:ext cx="1098176" cy="156882"/>
          </a:xfrm>
          <a:prstGeom prst="curvedUp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Rounded Corners 61">
            <a:extLst>
              <a:ext uri="{FF2B5EF4-FFF2-40B4-BE49-F238E27FC236}">
                <a16:creationId xmlns:a16="http://schemas.microsoft.com/office/drawing/2014/main" id="{25877241-6ACA-0BCF-22B5-615C713E9D57}"/>
              </a:ext>
            </a:extLst>
          </p:cNvPr>
          <p:cNvSpPr/>
          <p:nvPr/>
        </p:nvSpPr>
        <p:spPr>
          <a:xfrm>
            <a:off x="2849448" y="2743861"/>
            <a:ext cx="1411940" cy="1019734"/>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rgbClr val="000000"/>
                </a:solidFill>
                <a:ea typeface="Calibri"/>
                <a:cs typeface="Calibri"/>
              </a:rPr>
              <a:t>add Self-attentions QKV (</a:t>
            </a:r>
            <a:r>
              <a:rPr lang="en-US" sz="1600" dirty="0">
                <a:solidFill>
                  <a:srgbClr val="000000"/>
                </a:solidFill>
                <a:highlight>
                  <a:srgbClr val="FF00FF"/>
                </a:highlight>
                <a:ea typeface="Calibri"/>
                <a:cs typeface="Calibri"/>
              </a:rPr>
              <a:t>SAGAN</a:t>
            </a:r>
            <a:r>
              <a:rPr lang="en-US" sz="1600" dirty="0">
                <a:solidFill>
                  <a:srgbClr val="000000"/>
                </a:solidFill>
                <a:ea typeface="Calibri"/>
                <a:cs typeface="Calibri"/>
              </a:rPr>
              <a:t>)</a:t>
            </a:r>
            <a:endParaRPr lang="en-US" sz="1600">
              <a:solidFill>
                <a:srgbClr val="FFFFFF"/>
              </a:solidFill>
              <a:ea typeface="Calibri"/>
              <a:cs typeface="Calibri"/>
            </a:endParaRPr>
          </a:p>
        </p:txBody>
      </p:sp>
      <p:cxnSp>
        <p:nvCxnSpPr>
          <p:cNvPr id="63" name="Connector: Curved 62">
            <a:extLst>
              <a:ext uri="{FF2B5EF4-FFF2-40B4-BE49-F238E27FC236}">
                <a16:creationId xmlns:a16="http://schemas.microsoft.com/office/drawing/2014/main" id="{70D1EFD7-5850-1466-439B-E7FAABB52AAA}"/>
              </a:ext>
            </a:extLst>
          </p:cNvPr>
          <p:cNvCxnSpPr/>
          <p:nvPr/>
        </p:nvCxnSpPr>
        <p:spPr>
          <a:xfrm flipH="1" flipV="1">
            <a:off x="1955988" y="3121399"/>
            <a:ext cx="934568" cy="273422"/>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50828C32-5927-72A0-154B-2E9DFB92DFFE}"/>
              </a:ext>
            </a:extLst>
          </p:cNvPr>
          <p:cNvCxnSpPr/>
          <p:nvPr/>
        </p:nvCxnSpPr>
        <p:spPr>
          <a:xfrm flipH="1">
            <a:off x="3185833" y="3761815"/>
            <a:ext cx="710453" cy="1093694"/>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66" name="Picture 65" descr="A diagram of a data processing process&#10;&#10;Description automatically generated">
            <a:extLst>
              <a:ext uri="{FF2B5EF4-FFF2-40B4-BE49-F238E27FC236}">
                <a16:creationId xmlns:a16="http://schemas.microsoft.com/office/drawing/2014/main" id="{FE9BDDA7-B600-D0CA-981F-D6DC95180A49}"/>
              </a:ext>
            </a:extLst>
          </p:cNvPr>
          <p:cNvPicPr>
            <a:picLocks noChangeAspect="1"/>
          </p:cNvPicPr>
          <p:nvPr/>
        </p:nvPicPr>
        <p:blipFill>
          <a:blip r:embed="rId6"/>
          <a:stretch>
            <a:fillRect/>
          </a:stretch>
        </p:blipFill>
        <p:spPr>
          <a:xfrm>
            <a:off x="5095595" y="3566275"/>
            <a:ext cx="6584018" cy="2986366"/>
          </a:xfrm>
          <a:prstGeom prst="rect">
            <a:avLst/>
          </a:prstGeom>
        </p:spPr>
      </p:pic>
      <p:sp>
        <p:nvSpPr>
          <p:cNvPr id="67" name="TextBox 66">
            <a:extLst>
              <a:ext uri="{FF2B5EF4-FFF2-40B4-BE49-F238E27FC236}">
                <a16:creationId xmlns:a16="http://schemas.microsoft.com/office/drawing/2014/main" id="{2653FA16-A34E-4967-32C7-82DE607E273B}"/>
              </a:ext>
            </a:extLst>
          </p:cNvPr>
          <p:cNvSpPr txBox="1"/>
          <p:nvPr/>
        </p:nvSpPr>
        <p:spPr>
          <a:xfrm>
            <a:off x="4503232" y="6554900"/>
            <a:ext cx="749449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2E414F"/>
                </a:solidFill>
                <a:ea typeface="+mn-lt"/>
                <a:cs typeface="+mn-lt"/>
              </a:rPr>
              <a:t>Cho, </a:t>
            </a:r>
            <a:r>
              <a:rPr lang="en-US" sz="1100" dirty="0" err="1">
                <a:solidFill>
                  <a:srgbClr val="2E414F"/>
                </a:solidFill>
                <a:ea typeface="+mn-lt"/>
                <a:cs typeface="+mn-lt"/>
              </a:rPr>
              <a:t>Eunhee</a:t>
            </a:r>
            <a:r>
              <a:rPr lang="en-US" sz="1100" dirty="0">
                <a:solidFill>
                  <a:srgbClr val="2E414F"/>
                </a:solidFill>
                <a:ea typeface="+mn-lt"/>
                <a:cs typeface="+mn-lt"/>
              </a:rPr>
              <a:t> et al. “Synthesizing Industrial Defect Images Under Data Imbalance.” </a:t>
            </a:r>
            <a:r>
              <a:rPr lang="en-US" sz="1100" i="1" dirty="0">
                <a:solidFill>
                  <a:srgbClr val="2E414F"/>
                </a:solidFill>
                <a:ea typeface="+mn-lt"/>
                <a:cs typeface="+mn-lt"/>
              </a:rPr>
              <a:t>IEEE Access</a:t>
            </a:r>
            <a:r>
              <a:rPr lang="en-US" sz="1100" dirty="0">
                <a:solidFill>
                  <a:srgbClr val="2E414F"/>
                </a:solidFill>
                <a:ea typeface="+mn-lt"/>
                <a:cs typeface="+mn-lt"/>
              </a:rPr>
              <a:t> 11 (2023): 111335-111346.</a:t>
            </a:r>
            <a:endParaRPr lang="en-US" dirty="0"/>
          </a:p>
        </p:txBody>
      </p:sp>
    </p:spTree>
    <p:extLst>
      <p:ext uri="{BB962C8B-B14F-4D97-AF65-F5344CB8AC3E}">
        <p14:creationId xmlns:p14="http://schemas.microsoft.com/office/powerpoint/2010/main" val="237535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025D-C5FD-5F62-2AF4-82210CDB63C6}"/>
              </a:ext>
            </a:extLst>
          </p:cNvPr>
          <p:cNvSpPr>
            <a:spLocks noGrp="1"/>
          </p:cNvSpPr>
          <p:nvPr>
            <p:ph type="title"/>
          </p:nvPr>
        </p:nvSpPr>
        <p:spPr>
          <a:xfrm>
            <a:off x="302296" y="236305"/>
            <a:ext cx="3609159" cy="1100797"/>
          </a:xfrm>
        </p:spPr>
        <p:txBody>
          <a:bodyPr anchor="ctr">
            <a:normAutofit/>
          </a:bodyPr>
          <a:lstStyle/>
          <a:p>
            <a:r>
              <a:rPr lang="en-US" sz="5000" dirty="0">
                <a:ea typeface="Calibri Light"/>
                <a:cs typeface="Calibri Light"/>
              </a:rPr>
              <a:t>Motivation</a:t>
            </a:r>
            <a:endParaRPr lang="en-US" dirty="0"/>
          </a:p>
        </p:txBody>
      </p:sp>
      <p:sp>
        <p:nvSpPr>
          <p:cNvPr id="4" name="Content Placeholder 3">
            <a:extLst>
              <a:ext uri="{FF2B5EF4-FFF2-40B4-BE49-F238E27FC236}">
                <a16:creationId xmlns:a16="http://schemas.microsoft.com/office/drawing/2014/main" id="{DEF5A4DF-6EC5-0998-298B-2349D8F00937}"/>
              </a:ext>
            </a:extLst>
          </p:cNvPr>
          <p:cNvSpPr>
            <a:spLocks noGrp="1"/>
          </p:cNvSpPr>
          <p:nvPr>
            <p:ph idx="1"/>
          </p:nvPr>
        </p:nvSpPr>
        <p:spPr>
          <a:xfrm>
            <a:off x="3774141" y="973979"/>
            <a:ext cx="7512425" cy="5202984"/>
          </a:xfrm>
        </p:spPr>
        <p:txBody>
          <a:bodyPr vert="horz" lIns="91440" tIns="45720" rIns="91440" bIns="45720" rtlCol="0" anchor="t">
            <a:normAutofit lnSpcReduction="10000"/>
          </a:bodyPr>
          <a:lstStyle/>
          <a:p>
            <a:r>
              <a:rPr lang="en-US" dirty="0">
                <a:ea typeface="Calibri"/>
                <a:cs typeface="Calibri"/>
              </a:rPr>
              <a:t>GAN issues includes:</a:t>
            </a:r>
          </a:p>
          <a:p>
            <a:pPr lvl="1" indent="-457200">
              <a:buFont typeface="Courier New" panose="020B0604020202020204" pitchFamily="34" charset="0"/>
              <a:buChar char="o"/>
            </a:pPr>
            <a:r>
              <a:rPr lang="en-US" sz="1800" dirty="0">
                <a:solidFill>
                  <a:srgbClr val="0B0E29"/>
                </a:solidFill>
                <a:ea typeface="+mn-lt"/>
                <a:cs typeface="+mn-lt"/>
              </a:rPr>
              <a:t>Vanishing gradients: discriminator being too good could cause generator to fail</a:t>
            </a:r>
          </a:p>
          <a:p>
            <a:pPr lvl="1" indent="-457200">
              <a:buFont typeface="Courier New" panose="020B0604020202020204" pitchFamily="34" charset="0"/>
              <a:buChar char="o"/>
            </a:pPr>
            <a:r>
              <a:rPr lang="en-US" sz="1800" dirty="0">
                <a:solidFill>
                  <a:srgbClr val="0B0E29"/>
                </a:solidFill>
                <a:ea typeface="Calibri"/>
                <a:cs typeface="Calibri"/>
              </a:rPr>
              <a:t>Model collapse: generator being too good makes it reproduce output</a:t>
            </a:r>
          </a:p>
          <a:p>
            <a:pPr lvl="1" indent="-457200">
              <a:buFont typeface="Courier New" panose="020B0604020202020204" pitchFamily="34" charset="0"/>
              <a:buChar char="o"/>
            </a:pPr>
            <a:r>
              <a:rPr lang="en-US" sz="1800" dirty="0">
                <a:solidFill>
                  <a:srgbClr val="0B0E29"/>
                </a:solidFill>
                <a:ea typeface="Calibri"/>
                <a:cs typeface="Calibri"/>
              </a:rPr>
              <a:t>Convergence almost never the purpose</a:t>
            </a:r>
          </a:p>
          <a:p>
            <a:pPr lvl="1" indent="-457200">
              <a:buFont typeface="Courier New" panose="020B0604020202020204" pitchFamily="34" charset="0"/>
              <a:buChar char="o"/>
            </a:pPr>
            <a:endParaRPr lang="en-US" sz="1300" dirty="0">
              <a:solidFill>
                <a:srgbClr val="0B0E29"/>
              </a:solidFill>
              <a:ea typeface="Calibri"/>
              <a:cs typeface="Calibri"/>
            </a:endParaRPr>
          </a:p>
          <a:p>
            <a:r>
              <a:rPr lang="en-US" dirty="0">
                <a:ea typeface="Calibri"/>
                <a:cs typeface="Calibri"/>
              </a:rPr>
              <a:t>Solution: DDPM (</a:t>
            </a:r>
            <a:r>
              <a:rPr lang="en-US" sz="1800" dirty="0">
                <a:ea typeface="Calibri"/>
                <a:cs typeface="Calibri"/>
              </a:rPr>
              <a:t>Denoising Diffusion Probabilistic Model</a:t>
            </a:r>
            <a:r>
              <a:rPr lang="en-US" dirty="0">
                <a:ea typeface="Calibri"/>
                <a:cs typeface="Calibri"/>
              </a:rPr>
              <a:t>)</a:t>
            </a:r>
          </a:p>
          <a:p>
            <a:endParaRPr lang="en-US" dirty="0">
              <a:ea typeface="Calibri"/>
              <a:cs typeface="Calibri"/>
            </a:endParaRPr>
          </a:p>
          <a:p>
            <a:endParaRPr lang="en-US" dirty="0">
              <a:ea typeface="Calibri"/>
              <a:cs typeface="Calibri"/>
            </a:endParaRPr>
          </a:p>
          <a:p>
            <a:pPr lvl="1" indent="-457200">
              <a:buFont typeface="Courier New" panose="020B0604020202020204" pitchFamily="34" charset="0"/>
              <a:buChar char="o"/>
            </a:pPr>
            <a:endParaRPr lang="en-US" dirty="0">
              <a:ea typeface="Calibri"/>
              <a:cs typeface="Calibri"/>
            </a:endParaRPr>
          </a:p>
          <a:p>
            <a:pPr lvl="1" indent="-457200">
              <a:buFont typeface="Courier New" panose="020B0604020202020204" pitchFamily="34" charset="0"/>
              <a:buChar char="o"/>
            </a:pPr>
            <a:r>
              <a:rPr lang="en-US" dirty="0">
                <a:ea typeface="Calibri"/>
                <a:cs typeface="Calibri"/>
              </a:rPr>
              <a:t>Involves forward process (noise perturbation with noises)</a:t>
            </a:r>
            <a:endParaRPr lang="en-US" dirty="0"/>
          </a:p>
          <a:p>
            <a:pPr lvl="1" indent="-457200">
              <a:buFont typeface="Courier New" panose="020B0604020202020204" pitchFamily="34" charset="0"/>
              <a:buChar char="o"/>
            </a:pPr>
            <a:r>
              <a:rPr lang="en-US" dirty="0">
                <a:ea typeface="Calibri"/>
                <a:cs typeface="Calibri"/>
              </a:rPr>
              <a:t>And backward process (predict noise given step t-1, and do denoise)</a:t>
            </a:r>
          </a:p>
        </p:txBody>
      </p:sp>
      <p:pic>
        <p:nvPicPr>
          <p:cNvPr id="7" name="Picture 6" descr="A diagram of a diagram&#10;&#10;Description automatically generated">
            <a:extLst>
              <a:ext uri="{FF2B5EF4-FFF2-40B4-BE49-F238E27FC236}">
                <a16:creationId xmlns:a16="http://schemas.microsoft.com/office/drawing/2014/main" id="{E6EE9FF7-3BD2-490C-31B6-BF99325DD841}"/>
              </a:ext>
            </a:extLst>
          </p:cNvPr>
          <p:cNvPicPr>
            <a:picLocks noChangeAspect="1"/>
          </p:cNvPicPr>
          <p:nvPr/>
        </p:nvPicPr>
        <p:blipFill>
          <a:blip r:embed="rId3"/>
          <a:stretch>
            <a:fillRect/>
          </a:stretch>
        </p:blipFill>
        <p:spPr>
          <a:xfrm>
            <a:off x="3082" y="1134875"/>
            <a:ext cx="3613337" cy="3019425"/>
          </a:xfrm>
          <a:prstGeom prst="rect">
            <a:avLst/>
          </a:prstGeom>
        </p:spPr>
      </p:pic>
      <p:sp>
        <p:nvSpPr>
          <p:cNvPr id="10" name="Rectangle: Rounded Corners 9">
            <a:extLst>
              <a:ext uri="{FF2B5EF4-FFF2-40B4-BE49-F238E27FC236}">
                <a16:creationId xmlns:a16="http://schemas.microsoft.com/office/drawing/2014/main" id="{F1382745-A434-76D9-9A87-69ECFCEBFDFD}"/>
              </a:ext>
            </a:extLst>
          </p:cNvPr>
          <p:cNvSpPr/>
          <p:nvPr/>
        </p:nvSpPr>
        <p:spPr>
          <a:xfrm>
            <a:off x="2439965" y="1501516"/>
            <a:ext cx="1288676" cy="840441"/>
          </a:xfrm>
          <a:prstGeom prst="roundRect">
            <a:avLst/>
          </a:prstGeom>
          <a:noFill/>
          <a:ln w="28575">
            <a:solidFill>
              <a:srgbClr val="00B05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agram of a mathematical equation&#10;&#10;Description automatically generated">
            <a:extLst>
              <a:ext uri="{FF2B5EF4-FFF2-40B4-BE49-F238E27FC236}">
                <a16:creationId xmlns:a16="http://schemas.microsoft.com/office/drawing/2014/main" id="{1C4EA37F-13B3-41BD-B1B1-998AF939CEA7}"/>
              </a:ext>
            </a:extLst>
          </p:cNvPr>
          <p:cNvPicPr>
            <a:picLocks noChangeAspect="1"/>
          </p:cNvPicPr>
          <p:nvPr/>
        </p:nvPicPr>
        <p:blipFill>
          <a:blip r:embed="rId4"/>
          <a:stretch>
            <a:fillRect/>
          </a:stretch>
        </p:blipFill>
        <p:spPr>
          <a:xfrm>
            <a:off x="4054849" y="3256989"/>
            <a:ext cx="6939802" cy="1061197"/>
          </a:xfrm>
          <a:prstGeom prst="rect">
            <a:avLst/>
          </a:prstGeom>
        </p:spPr>
      </p:pic>
      <p:pic>
        <p:nvPicPr>
          <p:cNvPr id="13" name="Picture 12" descr="A diagram of a flowchart&#10;&#10;Description automatically generated">
            <a:extLst>
              <a:ext uri="{FF2B5EF4-FFF2-40B4-BE49-F238E27FC236}">
                <a16:creationId xmlns:a16="http://schemas.microsoft.com/office/drawing/2014/main" id="{BF9ED294-52F8-766B-2E6B-3107CD71E71C}"/>
              </a:ext>
            </a:extLst>
          </p:cNvPr>
          <p:cNvPicPr>
            <a:picLocks noChangeAspect="1"/>
          </p:cNvPicPr>
          <p:nvPr/>
        </p:nvPicPr>
        <p:blipFill>
          <a:blip r:embed="rId5"/>
          <a:stretch>
            <a:fillRect/>
          </a:stretch>
        </p:blipFill>
        <p:spPr>
          <a:xfrm>
            <a:off x="68636" y="4160463"/>
            <a:ext cx="3706345" cy="2638425"/>
          </a:xfrm>
          <a:prstGeom prst="rect">
            <a:avLst/>
          </a:prstGeom>
        </p:spPr>
      </p:pic>
    </p:spTree>
    <p:extLst>
      <p:ext uri="{BB962C8B-B14F-4D97-AF65-F5344CB8AC3E}">
        <p14:creationId xmlns:p14="http://schemas.microsoft.com/office/powerpoint/2010/main" val="302029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643B6-4712-B489-744A-5919B7329DF0}"/>
              </a:ext>
            </a:extLst>
          </p:cNvPr>
          <p:cNvSpPr>
            <a:spLocks noGrp="1"/>
          </p:cNvSpPr>
          <p:nvPr>
            <p:ph type="title"/>
          </p:nvPr>
        </p:nvSpPr>
        <p:spPr>
          <a:xfrm>
            <a:off x="283422" y="156248"/>
            <a:ext cx="3200400" cy="1962252"/>
          </a:xfrm>
        </p:spPr>
        <p:txBody>
          <a:bodyPr>
            <a:normAutofit/>
          </a:bodyPr>
          <a:lstStyle/>
          <a:p>
            <a:r>
              <a:rPr lang="en-US" dirty="0">
                <a:solidFill>
                  <a:srgbClr val="FFFFFF"/>
                </a:solidFill>
                <a:ea typeface="Calibri Light"/>
                <a:cs typeface="Calibri Light"/>
              </a:rPr>
              <a:t>Latent Diffusion</a:t>
            </a:r>
            <a:br>
              <a:rPr lang="en-US" dirty="0">
                <a:solidFill>
                  <a:srgbClr val="FFFFFF"/>
                </a:solidFill>
                <a:ea typeface="Calibri Light"/>
                <a:cs typeface="Calibri Light"/>
              </a:rPr>
            </a:br>
            <a:r>
              <a:rPr lang="en-US" dirty="0">
                <a:solidFill>
                  <a:srgbClr val="FFFFFF"/>
                </a:solidFill>
                <a:ea typeface="Calibri Light"/>
                <a:cs typeface="Calibri Light"/>
              </a:rPr>
              <a:t>Overview</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BCE8A8-2E22-7874-37A4-AC466D7A6842}"/>
              </a:ext>
            </a:extLst>
          </p:cNvPr>
          <p:cNvSpPr>
            <a:spLocks noGrp="1"/>
          </p:cNvSpPr>
          <p:nvPr>
            <p:ph idx="1"/>
          </p:nvPr>
        </p:nvSpPr>
        <p:spPr>
          <a:xfrm>
            <a:off x="4167160" y="187932"/>
            <a:ext cx="7466786" cy="2268678"/>
          </a:xfrm>
        </p:spPr>
        <p:txBody>
          <a:bodyPr vert="horz" lIns="91440" tIns="45720" rIns="91440" bIns="45720" rtlCol="0" anchor="ctr">
            <a:normAutofit/>
          </a:bodyPr>
          <a:lstStyle/>
          <a:p>
            <a:r>
              <a:rPr lang="en-US" dirty="0">
                <a:ea typeface="Calibri"/>
                <a:cs typeface="Calibri"/>
              </a:rPr>
              <a:t>Key innovation: </a:t>
            </a:r>
            <a:r>
              <a:rPr lang="en-US" sz="2400" dirty="0">
                <a:solidFill>
                  <a:srgbClr val="242424"/>
                </a:solidFill>
                <a:ea typeface="+mn-lt"/>
                <a:cs typeface="+mn-lt"/>
              </a:rPr>
              <a:t>apply this diffusion process not to the raw pixel values of an image but instead to an encoded latent representation of the image. (lower computational cost and more controlled, details preservation)</a:t>
            </a:r>
          </a:p>
          <a:p>
            <a:r>
              <a:rPr lang="en-US" sz="2400" dirty="0">
                <a:solidFill>
                  <a:srgbClr val="242424"/>
                </a:solidFill>
                <a:ea typeface="Calibri"/>
                <a:cs typeface="Calibri"/>
              </a:rPr>
              <a:t>Flexible conditioning with text/ images/ segmentation map's latent introduction using the cross attention.</a:t>
            </a:r>
          </a:p>
        </p:txBody>
      </p:sp>
      <p:pic>
        <p:nvPicPr>
          <p:cNvPr id="4" name="Picture 3" descr="A diagram of a flowchart&#10;&#10;Description automatically generated">
            <a:extLst>
              <a:ext uri="{FF2B5EF4-FFF2-40B4-BE49-F238E27FC236}">
                <a16:creationId xmlns:a16="http://schemas.microsoft.com/office/drawing/2014/main" id="{91EEEDDE-8736-B0E2-738E-9A0016772E94}"/>
              </a:ext>
            </a:extLst>
          </p:cNvPr>
          <p:cNvPicPr>
            <a:picLocks noChangeAspect="1"/>
          </p:cNvPicPr>
          <p:nvPr/>
        </p:nvPicPr>
        <p:blipFill>
          <a:blip r:embed="rId3"/>
          <a:stretch>
            <a:fillRect/>
          </a:stretch>
        </p:blipFill>
        <p:spPr>
          <a:xfrm>
            <a:off x="0" y="3137093"/>
            <a:ext cx="7552765" cy="3721461"/>
          </a:xfrm>
          <a:prstGeom prst="rect">
            <a:avLst/>
          </a:prstGeom>
        </p:spPr>
      </p:pic>
      <p:sp>
        <p:nvSpPr>
          <p:cNvPr id="5" name="TextBox 4">
            <a:extLst>
              <a:ext uri="{FF2B5EF4-FFF2-40B4-BE49-F238E27FC236}">
                <a16:creationId xmlns:a16="http://schemas.microsoft.com/office/drawing/2014/main" id="{DD9D9BE5-63DB-396E-6C88-C9C30FAB7730}"/>
              </a:ext>
            </a:extLst>
          </p:cNvPr>
          <p:cNvSpPr txBox="1"/>
          <p:nvPr/>
        </p:nvSpPr>
        <p:spPr>
          <a:xfrm>
            <a:off x="7586993" y="6244145"/>
            <a:ext cx="4603375"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2E414F"/>
                </a:solidFill>
                <a:ea typeface="+mn-lt"/>
                <a:cs typeface="+mn-lt"/>
              </a:rPr>
              <a:t>Rombach, Robin et al. “High-Resolution Image Synthesis with Latent Diffusion Models.” </a:t>
            </a:r>
            <a:r>
              <a:rPr lang="en-US" sz="1100" i="1" dirty="0">
                <a:solidFill>
                  <a:srgbClr val="2E414F"/>
                </a:solidFill>
                <a:ea typeface="+mn-lt"/>
                <a:cs typeface="+mn-lt"/>
              </a:rPr>
              <a:t>2022 IEEE/CVF Conference on Computer Vision and Pattern Recognition (CVPR)</a:t>
            </a:r>
            <a:r>
              <a:rPr lang="en-US" sz="1100" dirty="0">
                <a:solidFill>
                  <a:srgbClr val="2E414F"/>
                </a:solidFill>
                <a:ea typeface="+mn-lt"/>
                <a:cs typeface="+mn-lt"/>
              </a:rPr>
              <a:t> (2021): 10674-10685.</a:t>
            </a:r>
            <a:endParaRPr lang="en-US" dirty="0"/>
          </a:p>
        </p:txBody>
      </p:sp>
      <p:pic>
        <p:nvPicPr>
          <p:cNvPr id="6" name="Picture 5">
            <a:extLst>
              <a:ext uri="{FF2B5EF4-FFF2-40B4-BE49-F238E27FC236}">
                <a16:creationId xmlns:a16="http://schemas.microsoft.com/office/drawing/2014/main" id="{7B5E1652-5E17-9DC1-ED62-26ABC5BAAC83}"/>
              </a:ext>
            </a:extLst>
          </p:cNvPr>
          <p:cNvPicPr>
            <a:picLocks noChangeAspect="1"/>
          </p:cNvPicPr>
          <p:nvPr/>
        </p:nvPicPr>
        <p:blipFill>
          <a:blip r:embed="rId4"/>
          <a:stretch>
            <a:fillRect/>
          </a:stretch>
        </p:blipFill>
        <p:spPr>
          <a:xfrm>
            <a:off x="3082" y="2740680"/>
            <a:ext cx="4711513" cy="401730"/>
          </a:xfrm>
          <a:prstGeom prst="rect">
            <a:avLst/>
          </a:prstGeom>
        </p:spPr>
      </p:pic>
      <p:sp>
        <p:nvSpPr>
          <p:cNvPr id="9" name="TextBox 8">
            <a:extLst>
              <a:ext uri="{FF2B5EF4-FFF2-40B4-BE49-F238E27FC236}">
                <a16:creationId xmlns:a16="http://schemas.microsoft.com/office/drawing/2014/main" id="{60710552-F1EA-DF13-EB34-35E2836FF8D6}"/>
              </a:ext>
            </a:extLst>
          </p:cNvPr>
          <p:cNvSpPr txBox="1"/>
          <p:nvPr/>
        </p:nvSpPr>
        <p:spPr>
          <a:xfrm>
            <a:off x="7921222" y="2975990"/>
            <a:ext cx="366208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Vast key applications:</a:t>
            </a:r>
          </a:p>
          <a:p>
            <a:pPr marL="342900" indent="-342900">
              <a:buFont typeface="Arial"/>
              <a:buChar char="•"/>
            </a:pPr>
            <a:r>
              <a:rPr lang="en-US" sz="2400" dirty="0">
                <a:ea typeface="Calibri"/>
                <a:cs typeface="Calibri"/>
              </a:rPr>
              <a:t>Super-Resolution</a:t>
            </a:r>
          </a:p>
          <a:p>
            <a:pPr marL="342900" indent="-342900">
              <a:buFont typeface="Arial"/>
              <a:buChar char="•"/>
            </a:pPr>
            <a:r>
              <a:rPr lang="en-US" sz="2400" dirty="0">
                <a:ea typeface="Calibri"/>
                <a:cs typeface="Calibri"/>
              </a:rPr>
              <a:t>Inpainting</a:t>
            </a:r>
          </a:p>
          <a:p>
            <a:pPr marL="342900" indent="-342900">
              <a:buFont typeface="Arial"/>
              <a:buChar char="•"/>
            </a:pPr>
            <a:r>
              <a:rPr lang="en-US" sz="2400" dirty="0">
                <a:ea typeface="Calibri"/>
                <a:cs typeface="Calibri"/>
              </a:rPr>
              <a:t>Text-to-image generation</a:t>
            </a:r>
          </a:p>
          <a:p>
            <a:pPr marL="342900" indent="-342900">
              <a:buFont typeface="Arial"/>
              <a:buChar char="•"/>
            </a:pPr>
            <a:r>
              <a:rPr lang="en-US" sz="2400" dirty="0">
                <a:ea typeface="Calibri"/>
                <a:cs typeface="Calibri"/>
              </a:rPr>
              <a:t>Image manipulation</a:t>
            </a:r>
          </a:p>
          <a:p>
            <a:pPr marL="342900" indent="-342900">
              <a:buFont typeface="Arial"/>
              <a:buChar char="•"/>
            </a:pPr>
            <a:r>
              <a:rPr lang="en-US" sz="2400" dirty="0">
                <a:ea typeface="Calibri"/>
                <a:cs typeface="Calibri"/>
              </a:rPr>
              <a:t>Random Generation</a:t>
            </a:r>
          </a:p>
        </p:txBody>
      </p:sp>
    </p:spTree>
    <p:extLst>
      <p:ext uri="{BB962C8B-B14F-4D97-AF65-F5344CB8AC3E}">
        <p14:creationId xmlns:p14="http://schemas.microsoft.com/office/powerpoint/2010/main" val="387877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988-2E2E-D1F9-8376-7085EEAF5DE0}"/>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A9C60508-6323-37BD-3B9C-AA47CCCA13F5}"/>
              </a:ext>
            </a:extLst>
          </p:cNvPr>
          <p:cNvSpPr>
            <a:spLocks noGrp="1"/>
          </p:cNvSpPr>
          <p:nvPr>
            <p:ph idx="1"/>
          </p:nvPr>
        </p:nvSpPr>
        <p:spPr>
          <a:xfrm>
            <a:off x="838200" y="1601507"/>
            <a:ext cx="10515600" cy="4351338"/>
          </a:xfrm>
        </p:spPr>
        <p:txBody>
          <a:bodyPr vert="horz" lIns="91440" tIns="45720" rIns="91440" bIns="45720" rtlCol="0" anchor="t">
            <a:normAutofit/>
          </a:bodyPr>
          <a:lstStyle/>
          <a:p>
            <a:r>
              <a:rPr lang="en-US" dirty="0">
                <a:ea typeface="Calibri"/>
                <a:cs typeface="Calibri"/>
              </a:rPr>
              <a:t>DDPM provides all around solution to </a:t>
            </a:r>
            <a:r>
              <a:rPr lang="en-US" dirty="0">
                <a:highlight>
                  <a:srgbClr val="FFFF00"/>
                </a:highlight>
                <a:ea typeface="Calibri"/>
                <a:cs typeface="Calibri"/>
              </a:rPr>
              <a:t>defect generation diversity, trainability, and produces high resolution image</a:t>
            </a:r>
            <a:r>
              <a:rPr lang="en-US" dirty="0">
                <a:ea typeface="Calibri"/>
                <a:cs typeface="Calibri"/>
              </a:rPr>
              <a:t>; latent diffusion further make up for the </a:t>
            </a:r>
            <a:r>
              <a:rPr lang="en-US" dirty="0">
                <a:highlight>
                  <a:srgbClr val="FFFF00"/>
                </a:highlight>
                <a:ea typeface="Calibri"/>
                <a:cs typeface="Calibri"/>
              </a:rPr>
              <a:t>computational cost efficiency and improves input flexibility</a:t>
            </a:r>
            <a:r>
              <a:rPr lang="en-US" dirty="0">
                <a:ea typeface="Calibri"/>
                <a:cs typeface="Calibri"/>
              </a:rPr>
              <a:t>.</a:t>
            </a:r>
          </a:p>
          <a:p>
            <a:r>
              <a:rPr lang="en-US" dirty="0">
                <a:ea typeface="Calibri"/>
                <a:cs typeface="Calibri"/>
              </a:rPr>
              <a:t>Make use of the text conditional to control defect type to be generated by the DDPM model.</a:t>
            </a:r>
            <a:endParaRPr lang="en-US"/>
          </a:p>
          <a:p>
            <a:pPr lvl="1">
              <a:lnSpc>
                <a:spcPct val="100000"/>
              </a:lnSpc>
              <a:spcBef>
                <a:spcPts val="0"/>
              </a:spcBef>
            </a:pPr>
            <a:endParaRPr lang="en-US">
              <a:cs typeface="Calibri"/>
            </a:endParaRPr>
          </a:p>
          <a:p>
            <a:pPr marL="457200" lvl="1" indent="0">
              <a:buNone/>
            </a:pPr>
            <a:endParaRPr lang="en-US">
              <a:cs typeface="Calibri"/>
            </a:endParaRPr>
          </a:p>
        </p:txBody>
      </p:sp>
      <p:sp>
        <p:nvSpPr>
          <p:cNvPr id="4" name="TextBox 3">
            <a:extLst>
              <a:ext uri="{FF2B5EF4-FFF2-40B4-BE49-F238E27FC236}">
                <a16:creationId xmlns:a16="http://schemas.microsoft.com/office/drawing/2014/main" id="{A9894B93-0AC7-2713-4121-40A1FD4176BF}"/>
              </a:ext>
            </a:extLst>
          </p:cNvPr>
          <p:cNvSpPr txBox="1"/>
          <p:nvPr/>
        </p:nvSpPr>
        <p:spPr>
          <a:xfrm>
            <a:off x="2249581" y="3964449"/>
            <a:ext cx="157778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Normal image</a:t>
            </a:r>
            <a:endParaRPr lang="en-US" dirty="0"/>
          </a:p>
        </p:txBody>
      </p:sp>
      <p:pic>
        <p:nvPicPr>
          <p:cNvPr id="5" name="Picture 4" descr="A close-up of a metal nut&#10;&#10;Description automatically generated">
            <a:extLst>
              <a:ext uri="{FF2B5EF4-FFF2-40B4-BE49-F238E27FC236}">
                <a16:creationId xmlns:a16="http://schemas.microsoft.com/office/drawing/2014/main" id="{33E01F1B-F69D-B75C-F3C5-D91FBF75AB6A}"/>
              </a:ext>
            </a:extLst>
          </p:cNvPr>
          <p:cNvPicPr>
            <a:picLocks noChangeAspect="1"/>
          </p:cNvPicPr>
          <p:nvPr/>
        </p:nvPicPr>
        <p:blipFill>
          <a:blip r:embed="rId3"/>
          <a:stretch>
            <a:fillRect/>
          </a:stretch>
        </p:blipFill>
        <p:spPr>
          <a:xfrm>
            <a:off x="2247060" y="4320147"/>
            <a:ext cx="1400175" cy="1400175"/>
          </a:xfrm>
          <a:prstGeom prst="rect">
            <a:avLst/>
          </a:prstGeom>
        </p:spPr>
      </p:pic>
      <p:sp>
        <p:nvSpPr>
          <p:cNvPr id="6" name="Rectangle: Rounded Corners 5">
            <a:extLst>
              <a:ext uri="{FF2B5EF4-FFF2-40B4-BE49-F238E27FC236}">
                <a16:creationId xmlns:a16="http://schemas.microsoft.com/office/drawing/2014/main" id="{FF4377B7-B128-31B5-3742-DD4BC3ED188C}"/>
              </a:ext>
            </a:extLst>
          </p:cNvPr>
          <p:cNvSpPr/>
          <p:nvPr/>
        </p:nvSpPr>
        <p:spPr>
          <a:xfrm>
            <a:off x="1786577" y="5789013"/>
            <a:ext cx="2039469" cy="6275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a typeface="Calibri"/>
                <a:cs typeface="Calibri"/>
              </a:rPr>
              <a:t>Defect type</a:t>
            </a:r>
          </a:p>
          <a:p>
            <a:pPr algn="ctr"/>
            <a:r>
              <a:rPr lang="en-US" dirty="0">
                <a:ea typeface="Calibri"/>
                <a:cs typeface="Calibri"/>
              </a:rPr>
              <a:t>(e.g. "corrosion")</a:t>
            </a:r>
          </a:p>
        </p:txBody>
      </p:sp>
      <p:cxnSp>
        <p:nvCxnSpPr>
          <p:cNvPr id="7" name="Straight Arrow Connector 6">
            <a:extLst>
              <a:ext uri="{FF2B5EF4-FFF2-40B4-BE49-F238E27FC236}">
                <a16:creationId xmlns:a16="http://schemas.microsoft.com/office/drawing/2014/main" id="{00E99ED9-43B2-A59A-6D3F-9315498191AC}"/>
              </a:ext>
            </a:extLst>
          </p:cNvPr>
          <p:cNvCxnSpPr/>
          <p:nvPr/>
        </p:nvCxnSpPr>
        <p:spPr>
          <a:xfrm flipV="1">
            <a:off x="3632947" y="5062817"/>
            <a:ext cx="567018" cy="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85E6E2-2103-D17B-061C-4E8F77FC37ED}"/>
              </a:ext>
            </a:extLst>
          </p:cNvPr>
          <p:cNvCxnSpPr>
            <a:cxnSpLocks/>
          </p:cNvCxnSpPr>
          <p:nvPr/>
        </p:nvCxnSpPr>
        <p:spPr>
          <a:xfrm flipV="1">
            <a:off x="3823446" y="6048935"/>
            <a:ext cx="376518" cy="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8DF321D3-56BD-A67B-7B72-182B99A5FB90}"/>
              </a:ext>
            </a:extLst>
          </p:cNvPr>
          <p:cNvSpPr/>
          <p:nvPr/>
        </p:nvSpPr>
        <p:spPr>
          <a:xfrm>
            <a:off x="4271859" y="4330181"/>
            <a:ext cx="3810000" cy="2498911"/>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a typeface="Calibri"/>
                <a:cs typeface="Calibri"/>
              </a:rPr>
              <a:t>Latent Diffusion</a:t>
            </a:r>
            <a:endParaRPr lang="en-US" dirty="0"/>
          </a:p>
        </p:txBody>
      </p:sp>
      <p:cxnSp>
        <p:nvCxnSpPr>
          <p:cNvPr id="10" name="Straight Arrow Connector 9">
            <a:extLst>
              <a:ext uri="{FF2B5EF4-FFF2-40B4-BE49-F238E27FC236}">
                <a16:creationId xmlns:a16="http://schemas.microsoft.com/office/drawing/2014/main" id="{57A89033-4C5B-E2D3-110C-C99AD4F8ECD9}"/>
              </a:ext>
            </a:extLst>
          </p:cNvPr>
          <p:cNvCxnSpPr/>
          <p:nvPr/>
        </p:nvCxnSpPr>
        <p:spPr>
          <a:xfrm flipV="1">
            <a:off x="8081684" y="5623112"/>
            <a:ext cx="634251" cy="4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close up of a metal object&#10;&#10;Description automatically generated">
            <a:extLst>
              <a:ext uri="{FF2B5EF4-FFF2-40B4-BE49-F238E27FC236}">
                <a16:creationId xmlns:a16="http://schemas.microsoft.com/office/drawing/2014/main" id="{09804400-1E5E-90A6-2443-72B6FCA7D4FD}"/>
              </a:ext>
            </a:extLst>
          </p:cNvPr>
          <p:cNvPicPr>
            <a:picLocks noChangeAspect="1"/>
          </p:cNvPicPr>
          <p:nvPr/>
        </p:nvPicPr>
        <p:blipFill>
          <a:blip r:embed="rId4"/>
          <a:stretch>
            <a:fillRect/>
          </a:stretch>
        </p:blipFill>
        <p:spPr>
          <a:xfrm>
            <a:off x="8725460" y="4880161"/>
            <a:ext cx="1352550" cy="1333500"/>
          </a:xfrm>
          <a:prstGeom prst="rect">
            <a:avLst/>
          </a:prstGeom>
        </p:spPr>
      </p:pic>
      <p:sp>
        <p:nvSpPr>
          <p:cNvPr id="14" name="TextBox 13">
            <a:extLst>
              <a:ext uri="{FF2B5EF4-FFF2-40B4-BE49-F238E27FC236}">
                <a16:creationId xmlns:a16="http://schemas.microsoft.com/office/drawing/2014/main" id="{61A8C9DB-8B04-523C-35F4-E44BFE2DF212}"/>
              </a:ext>
            </a:extLst>
          </p:cNvPr>
          <p:cNvSpPr txBox="1"/>
          <p:nvPr/>
        </p:nvSpPr>
        <p:spPr>
          <a:xfrm>
            <a:off x="8603316" y="6216831"/>
            <a:ext cx="157778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Calibri"/>
                <a:cs typeface="Calibri"/>
              </a:rPr>
              <a:t>Defect Image</a:t>
            </a:r>
          </a:p>
        </p:txBody>
      </p:sp>
    </p:spTree>
    <p:extLst>
      <p:ext uri="{BB962C8B-B14F-4D97-AF65-F5344CB8AC3E}">
        <p14:creationId xmlns:p14="http://schemas.microsoft.com/office/powerpoint/2010/main" val="69576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CD87-EA7B-2FD2-110D-D41F7E6C77A3}"/>
              </a:ext>
            </a:extLst>
          </p:cNvPr>
          <p:cNvSpPr>
            <a:spLocks noGrp="1"/>
          </p:cNvSpPr>
          <p:nvPr>
            <p:ph type="title"/>
          </p:nvPr>
        </p:nvSpPr>
        <p:spPr/>
        <p:txBody>
          <a:bodyPr/>
          <a:lstStyle/>
          <a:p>
            <a:r>
              <a:rPr lang="en-US" dirty="0">
                <a:ea typeface="Calibri Light"/>
                <a:cs typeface="Calibri Light"/>
              </a:rPr>
              <a:t>Quick Shout-Out</a:t>
            </a:r>
            <a:endParaRPr lang="en-US" dirty="0"/>
          </a:p>
        </p:txBody>
      </p:sp>
      <p:sp>
        <p:nvSpPr>
          <p:cNvPr id="3" name="Content Placeholder 2">
            <a:extLst>
              <a:ext uri="{FF2B5EF4-FFF2-40B4-BE49-F238E27FC236}">
                <a16:creationId xmlns:a16="http://schemas.microsoft.com/office/drawing/2014/main" id="{348E2A5B-C1AA-2FDE-61FB-8B07FBFCDED3}"/>
              </a:ext>
            </a:extLst>
          </p:cNvPr>
          <p:cNvSpPr>
            <a:spLocks noGrp="1"/>
          </p:cNvSpPr>
          <p:nvPr>
            <p:ph idx="1"/>
          </p:nvPr>
        </p:nvSpPr>
        <p:spPr/>
        <p:txBody>
          <a:bodyPr vert="horz" lIns="91440" tIns="45720" rIns="91440" bIns="45720" rtlCol="0" anchor="t">
            <a:normAutofit/>
          </a:bodyPr>
          <a:lstStyle/>
          <a:p>
            <a:r>
              <a:rPr lang="en-US" dirty="0">
                <a:ea typeface="Calibri"/>
                <a:cs typeface="Calibri"/>
              </a:rPr>
              <a:t>Our-Paper:</a:t>
            </a:r>
          </a:p>
          <a:p>
            <a:pPr marL="0" indent="0">
              <a:buNone/>
            </a:pPr>
            <a:r>
              <a:rPr lang="en-US" dirty="0">
                <a:ea typeface="+mn-lt"/>
                <a:cs typeface="+mn-lt"/>
              </a:rPr>
              <a:t> Tri-VAE: Triplet Variational Autoencoder for Unsupervised Anomaly Detection in Brain Tumor MRI </a:t>
            </a:r>
          </a:p>
          <a:p>
            <a:pPr marL="0" indent="0">
              <a:buNone/>
            </a:pPr>
            <a:endParaRPr lang="en-US" dirty="0">
              <a:ea typeface="+mn-lt"/>
              <a:cs typeface="+mn-lt"/>
            </a:endParaRPr>
          </a:p>
          <a:p>
            <a:r>
              <a:rPr lang="en-US" dirty="0">
                <a:ea typeface="+mn-lt"/>
                <a:cs typeface="+mn-lt"/>
              </a:rPr>
              <a:t>Published under: </a:t>
            </a:r>
            <a:endParaRPr lang="en-US" sz="2000" dirty="0">
              <a:solidFill>
                <a:srgbClr val="000000"/>
              </a:solidFill>
            </a:endParaRPr>
          </a:p>
          <a:p>
            <a:pPr marL="0" indent="0">
              <a:buNone/>
            </a:pPr>
            <a:r>
              <a:rPr lang="en-US" dirty="0">
                <a:solidFill>
                  <a:srgbClr val="212529"/>
                </a:solidFill>
              </a:rPr>
              <a:t> CVPR 2024 Workshops </a:t>
            </a:r>
            <a:r>
              <a:rPr lang="en-US" sz="2200" dirty="0">
                <a:solidFill>
                  <a:srgbClr val="212529"/>
                </a:solidFill>
              </a:rPr>
              <a:t>(</a:t>
            </a:r>
            <a:r>
              <a:rPr lang="en-US" sz="2200" dirty="0"/>
              <a:t>VAND 2.0: Visual Anomaly and Novelty Detection - 2nd Edition)</a:t>
            </a:r>
            <a:endParaRPr lang="en-US" sz="2200" dirty="0">
              <a:ea typeface="Calibri"/>
              <a:cs typeface="Calibri"/>
            </a:endParaRPr>
          </a:p>
          <a:p>
            <a:endParaRPr lang="en-US" dirty="0">
              <a:solidFill>
                <a:srgbClr val="212529"/>
              </a:solidFill>
              <a:ea typeface="+mn-lt"/>
              <a:cs typeface="+mn-lt"/>
            </a:endParaRPr>
          </a:p>
          <a:p>
            <a:endParaRPr lang="en-US" dirty="0">
              <a:ea typeface="+mn-lt"/>
              <a:cs typeface="+mn-lt"/>
            </a:endParaRPr>
          </a:p>
        </p:txBody>
      </p:sp>
    </p:spTree>
    <p:extLst>
      <p:ext uri="{BB962C8B-B14F-4D97-AF65-F5344CB8AC3E}">
        <p14:creationId xmlns:p14="http://schemas.microsoft.com/office/powerpoint/2010/main" val="106512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5EBF4B7B-419E-7BAA-5185-40A97E275A19}"/>
              </a:ext>
            </a:extLst>
          </p:cNvPr>
          <p:cNvPicPr>
            <a:picLocks noChangeAspect="1"/>
          </p:cNvPicPr>
          <p:nvPr/>
        </p:nvPicPr>
        <p:blipFill rotWithShape="1">
          <a:blip r:embed="rId2">
            <a:alphaModFix amt="50000"/>
          </a:blip>
          <a:srcRect r="-2" b="15726"/>
          <a:stretch/>
        </p:blipFill>
        <p:spPr>
          <a:xfrm>
            <a:off x="20" y="1"/>
            <a:ext cx="12191980" cy="6857999"/>
          </a:xfrm>
          <a:prstGeom prst="rect">
            <a:avLst/>
          </a:prstGeom>
        </p:spPr>
      </p:pic>
      <p:sp>
        <p:nvSpPr>
          <p:cNvPr id="2" name="Title 1">
            <a:extLst>
              <a:ext uri="{FF2B5EF4-FFF2-40B4-BE49-F238E27FC236}">
                <a16:creationId xmlns:a16="http://schemas.microsoft.com/office/drawing/2014/main" id="{26E3F776-121E-1D91-A2E2-40168641449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 :D</a:t>
            </a:r>
          </a:p>
        </p:txBody>
      </p:sp>
    </p:spTree>
    <p:extLst>
      <p:ext uri="{BB962C8B-B14F-4D97-AF65-F5344CB8AC3E}">
        <p14:creationId xmlns:p14="http://schemas.microsoft.com/office/powerpoint/2010/main" val="153506673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5</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High-Resolution Image Synthesis with Latent Diffusion Models </vt:lpstr>
      <vt:lpstr>Outline</vt:lpstr>
      <vt:lpstr>Motivation</vt:lpstr>
      <vt:lpstr>Motivation</vt:lpstr>
      <vt:lpstr>Latent Diffusion Overview</vt:lpstr>
      <vt:lpstr>Conclusion</vt:lpstr>
      <vt:lpstr>Quick Shout-Out</vt:lpstr>
      <vt:lpstr>Thank You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638</cp:revision>
  <dcterms:created xsi:type="dcterms:W3CDTF">2022-12-14T07:10:30Z</dcterms:created>
  <dcterms:modified xsi:type="dcterms:W3CDTF">2024-04-14T20:29:21Z</dcterms:modified>
</cp:coreProperties>
</file>