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2" autoAdjust="0"/>
    <p:restoredTop sz="58223" autoAdjust="0"/>
  </p:normalViewPr>
  <p:slideViewPr>
    <p:cSldViewPr snapToGrid="0">
      <p:cViewPr varScale="1">
        <p:scale>
          <a:sx n="47" d="100"/>
          <a:sy n="47" d="100"/>
        </p:scale>
        <p:origin x="5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053EA-DB8A-484C-94AB-4C1E2335841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56B9B-D4A9-49B8-8399-CB9BF0E4C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1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Encoder decoder architecture is commonly used in brain imaging to simulate the distribution of healthy brain MRI.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in this context, the anomalies should have gone in the reconstructions of input data since they are not part of the predicted distribution.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authors intend to address the following issues in this study. The first is that various diseases emerge at different sizes and may necessitate different picture resolutions.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 smtClean="0">
                <a:latin typeface="CMR10"/>
              </a:rPr>
              <a:t>This leads to the following issue: at high resolution, reconstruction accuracy is critical for accurately delineating tiny lesions, yet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frameworks like VAEs can only provide blurry, coarse reconstructions.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6B9B-D4A9-49B8-8399-CB9BF0E4C5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7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To address the issues raised in the preceding slide, the author suggested a framework for unsupervised anomaly segmentation based on the Laplacian Pyramid and built around the </a:t>
            </a:r>
            <a:r>
              <a:rPr lang="en-US" dirty="0" err="1" smtClean="0"/>
              <a:t>Autoencoder</a:t>
            </a:r>
            <a:r>
              <a:rPr lang="en-US" dirty="0" smtClean="0"/>
              <a:t> family.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So,</a:t>
            </a:r>
            <a:r>
              <a:rPr lang="en-US" baseline="0" dirty="0" smtClean="0"/>
              <a:t> r</a:t>
            </a:r>
            <a:r>
              <a:rPr lang="en-US" dirty="0" smtClean="0"/>
              <a:t>ather than actual image pixels, they model the distribution of the scale-space representation of healthy brain MRI.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multi-scale structure of the </a:t>
            </a:r>
            <a:r>
              <a:rPr lang="en-US" dirty="0" err="1" smtClean="0"/>
              <a:t>laplacian</a:t>
            </a:r>
            <a:r>
              <a:rPr lang="en-US" dirty="0" smtClean="0"/>
              <a:t> pyramid enables us to segment anomalies at several resolutions and aggregate the results, increasing performance and revealing which resolution is best for diseases.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6B9B-D4A9-49B8-8399-CB9BF0E4C5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Similarly,</a:t>
            </a:r>
            <a:r>
              <a:rPr lang="en-US" baseline="0" dirty="0" smtClean="0"/>
              <a:t> the encoder decoder network still aim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localize anomalies from reconstruction residuals but, instead of the direct intensities distribution, the input frequency band is first split and let the model learn to compress and reconstruct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laplacian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pyramid.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laplacian</a:t>
            </a:r>
            <a:r>
              <a:rPr lang="en-US" dirty="0" smtClean="0"/>
              <a:t> pyramid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saves the difference image of the blurred versions between each levels. This technique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compression.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left section is a Gaussian pyramid with k repeated </a:t>
            </a:r>
            <a:r>
              <a:rPr lang="en-US" dirty="0" err="1" smtClean="0"/>
              <a:t>downsampling</a:t>
            </a:r>
            <a:r>
              <a:rPr lang="en-US" dirty="0" smtClean="0"/>
              <a:t> applications, while the right part is a Laplacian pyramid. Where the Laplacian pyramid L(I) is formed at level k by taking the difference between neighboring levels in the Gaussian pyramid and </a:t>
            </a:r>
            <a:r>
              <a:rPr lang="en-US" dirty="0" err="1" smtClean="0"/>
              <a:t>upsampling</a:t>
            </a:r>
            <a:r>
              <a:rPr lang="en-US" dirty="0" smtClean="0"/>
              <a:t> the smaller one with u(.) so that the sizes are consistent.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smallest level is not a difference image to enable reconstruction of the high resolution image using the difference images on higher levels, but here instead of using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laplacian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pyramid we got from the subtracted Gaussian pyramid, we use the one reconstructed by the model.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Each level use a different AE to compress and reconstruct the high frequency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To accommodate for </a:t>
            </a:r>
            <a:r>
              <a:rPr lang="en-US" dirty="0" err="1" smtClean="0"/>
              <a:t>upsampling</a:t>
            </a:r>
            <a:r>
              <a:rPr lang="en-US" dirty="0" smtClean="0"/>
              <a:t> errors, they do not immediately minimize the reconstruction error on the high frequency residuals. As a substitute, they minimize the difference between Image</a:t>
            </a:r>
            <a:r>
              <a:rPr lang="en-US" baseline="0" dirty="0" smtClean="0"/>
              <a:t> </a:t>
            </a:r>
            <a:r>
              <a:rPr lang="en-US" dirty="0" smtClean="0"/>
              <a:t>k and their reconstructed counterpart.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overall loss is a weighted sum of losses at all scales</a:t>
            </a:r>
            <a:r>
              <a:rPr lang="en-US" dirty="0" smtClean="0"/>
              <a:t>. The</a:t>
            </a:r>
            <a:r>
              <a:rPr lang="en-US" baseline="0" dirty="0" smtClean="0"/>
              <a:t> paper does mentioned that the multiplier were used in a one-hot fashion to train every stage of pyramid separately (starts from the lowest level)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6B9B-D4A9-49B8-8399-CB9BF0E4C5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4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Given the</a:t>
            </a:r>
            <a:r>
              <a:rPr lang="en-US" baseline="0" dirty="0" smtClean="0"/>
              <a:t> recursive relation on how we obtain the reconstruction image recursively, it can also be applied to obtain an aggregated residual image at full resolution.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6B9B-D4A9-49B8-8399-CB9BF0E4C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MS stands for</a:t>
            </a:r>
            <a:r>
              <a:rPr lang="en-US" baseline="0" dirty="0" smtClean="0"/>
              <a:t> Multiple Sclerosis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Image size starts from 256x256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6B9B-D4A9-49B8-8399-CB9BF0E4C5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15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Variants 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scale-space approach compared to SOTA methods in terms of AUPRC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dDICEe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(higher is better).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Top-2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in each column are bold-faced.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input; B: ground-truth segmentation; C: reconstruction from a normal AE; D: median-filtered residuals from C; E: reconstruction from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SSAE; F: median-filtered residuals from E. The high fidelity facilitated by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scale-space approach leads to fewer unwanted residuals.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measure the reconstruction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fidelity, the author also collect the pixel-wise l1 errors among all the healthy validation input slices and their reconstructions. The graph shows Normalized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Reconstruction-Errors at different resolutions using different AE and SSAE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models. R0=256 x 256 r1=128x128 r2=64x64</a:t>
            </a:r>
          </a:p>
          <a:p>
            <a:r>
              <a:rPr lang="en-US" dirty="0" smtClean="0"/>
              <a:t>In comparison</a:t>
            </a:r>
            <a:r>
              <a:rPr lang="en-US" baseline="0" dirty="0" smtClean="0"/>
              <a:t> their AE counterpart, Scale space models show substantially lower reconstruction error at all scales. </a:t>
            </a:r>
            <a:r>
              <a:rPr lang="en-US" dirty="0" smtClean="0"/>
              <a:t>The</a:t>
            </a:r>
            <a:r>
              <a:rPr lang="en-US" baseline="0" dirty="0" smtClean="0"/>
              <a:t> lowest error is achieved by spatial SSAE which reconstructs data almost perfectly due to the low level of compression in its bottleneck.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6B9B-D4A9-49B8-8399-CB9BF0E4C5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3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paper also compare the different scale-space and traditional AE variants by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segmentation performance on the three datasets at different resolutions and investigate the benefits of the proposed multi-scale aggregation of residuals.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6B9B-D4A9-49B8-8399-CB9BF0E4C5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context</a:t>
            </a:r>
            <a:r>
              <a:rPr lang="en-US" baseline="0" dirty="0" smtClean="0"/>
              <a:t>, scale-space approach not to provide much benefits as it generates undesirably good reconstructions of large homogeneous lesions.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56B9B-D4A9-49B8-8399-CB9BF0E4C5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44600"/>
            <a:ext cx="8825658" cy="3329581"/>
          </a:xfrm>
        </p:spPr>
        <p:txBody>
          <a:bodyPr/>
          <a:lstStyle/>
          <a:p>
            <a:pPr algn="ctr"/>
            <a:r>
              <a:rPr lang="en-US" sz="3400" dirty="0" smtClean="0"/>
              <a:t>Scale-Space </a:t>
            </a:r>
            <a:r>
              <a:rPr lang="en-US" sz="3400" dirty="0" err="1" smtClean="0"/>
              <a:t>Autoencoders</a:t>
            </a:r>
            <a:r>
              <a:rPr lang="en-US" sz="3400" dirty="0" smtClean="0"/>
              <a:t> for Unsupervised</a:t>
            </a:r>
            <a:br>
              <a:rPr lang="en-US" sz="3400" dirty="0" smtClean="0"/>
            </a:br>
            <a:r>
              <a:rPr lang="en-US" sz="3400" dirty="0" smtClean="0"/>
              <a:t>Anomaly Segmentation in Brain MRI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295331" cy="861420"/>
          </a:xfrm>
        </p:spPr>
        <p:txBody>
          <a:bodyPr>
            <a:noAutofit/>
          </a:bodyPr>
          <a:lstStyle/>
          <a:p>
            <a:pPr algn="ctr"/>
            <a:r>
              <a:rPr lang="en-US" sz="1400" dirty="0"/>
              <a:t>Christoph </a:t>
            </a:r>
            <a:r>
              <a:rPr lang="en-US" sz="1400" dirty="0" err="1"/>
              <a:t>Baur</a:t>
            </a:r>
            <a:r>
              <a:rPr lang="en-US" sz="1400" dirty="0"/>
              <a:t> </a:t>
            </a:r>
            <a:r>
              <a:rPr lang="en-US" sz="1400" dirty="0" smtClean="0"/>
              <a:t>[1] </a:t>
            </a:r>
            <a:r>
              <a:rPr lang="en-US" sz="1400" dirty="0"/>
              <a:t>, </a:t>
            </a:r>
            <a:r>
              <a:rPr lang="en-US" sz="1400" dirty="0" err="1"/>
              <a:t>Benedikt</a:t>
            </a:r>
            <a:r>
              <a:rPr lang="en-US" sz="1400" dirty="0"/>
              <a:t> </a:t>
            </a:r>
            <a:r>
              <a:rPr lang="en-US" sz="1400" dirty="0" err="1"/>
              <a:t>Wiestler</a:t>
            </a:r>
            <a:r>
              <a:rPr lang="en-US" sz="1400" dirty="0"/>
              <a:t> </a:t>
            </a:r>
            <a:r>
              <a:rPr lang="en-US" sz="1400" dirty="0" smtClean="0"/>
              <a:t>[4] </a:t>
            </a:r>
            <a:r>
              <a:rPr lang="en-US" sz="1400" dirty="0"/>
              <a:t>, </a:t>
            </a:r>
            <a:r>
              <a:rPr lang="en-US" sz="1400" dirty="0" err="1"/>
              <a:t>Shadi</a:t>
            </a:r>
            <a:r>
              <a:rPr lang="en-US" sz="1400" dirty="0"/>
              <a:t> </a:t>
            </a:r>
            <a:r>
              <a:rPr lang="en-US" sz="1400" dirty="0" err="1"/>
              <a:t>Albarqouni</a:t>
            </a:r>
            <a:r>
              <a:rPr lang="en-US" sz="1400" dirty="0"/>
              <a:t> </a:t>
            </a:r>
            <a:r>
              <a:rPr lang="en-US" sz="1400" dirty="0" smtClean="0"/>
              <a:t>[1] </a:t>
            </a:r>
            <a:r>
              <a:rPr lang="en-US" sz="1400" dirty="0"/>
              <a:t>, </a:t>
            </a:r>
            <a:r>
              <a:rPr lang="en-US" sz="1400" dirty="0" smtClean="0"/>
              <a:t>[2] </a:t>
            </a:r>
            <a:r>
              <a:rPr lang="en-US" sz="1400" dirty="0"/>
              <a:t>, and Nassir </a:t>
            </a:r>
            <a:r>
              <a:rPr lang="en-US" sz="1400" dirty="0" err="1"/>
              <a:t>Navab</a:t>
            </a:r>
            <a:r>
              <a:rPr lang="en-US" sz="1400" dirty="0"/>
              <a:t> </a:t>
            </a:r>
            <a:r>
              <a:rPr lang="en-US" sz="1400" dirty="0" smtClean="0"/>
              <a:t>[1] ,[3]</a:t>
            </a:r>
          </a:p>
          <a:p>
            <a:pPr algn="ctr"/>
            <a:r>
              <a:rPr lang="en-US" sz="1400" dirty="0"/>
              <a:t>1 Computer Aided Medical Procedures (CAMP), TU Munich, Germany 2 Computer Vision Laboratory, ETH Zurich, Switzerland 3 Whiting School of Engineering, Johns Hopkins University, Baltimore, United States 4 Department of Diagnostic and Interventional Neuroradiology, </a:t>
            </a:r>
            <a:r>
              <a:rPr lang="en-US" sz="1400" dirty="0" err="1"/>
              <a:t>Klinikum</a:t>
            </a:r>
            <a:r>
              <a:rPr lang="en-US" sz="1400" dirty="0"/>
              <a:t> </a:t>
            </a:r>
            <a:r>
              <a:rPr lang="en-US" sz="1400" dirty="0" err="1"/>
              <a:t>rechts</a:t>
            </a:r>
            <a:r>
              <a:rPr lang="en-US" sz="1400" dirty="0"/>
              <a:t> der </a:t>
            </a:r>
            <a:r>
              <a:rPr lang="en-US" sz="1400" dirty="0" err="1"/>
              <a:t>Isar</a:t>
            </a:r>
            <a:r>
              <a:rPr lang="en-US" sz="1400" dirty="0"/>
              <a:t>, TU Munich, </a:t>
            </a:r>
            <a:r>
              <a:rPr lang="en-US" sz="1400" dirty="0" smtClean="0"/>
              <a:t>Germany</a:t>
            </a:r>
          </a:p>
          <a:p>
            <a:pPr algn="ctr"/>
            <a:r>
              <a:rPr lang="en-US" sz="1400" dirty="0" smtClean="0"/>
              <a:t>MICCAI – 23 June 2020 (23 citations)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86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proposed scale space formulation leads to considerably better reconstructions across all dataset</a:t>
            </a:r>
          </a:p>
          <a:p>
            <a:r>
              <a:rPr lang="en-US" dirty="0" smtClean="0"/>
              <a:t>Multi-scale aggregation also beneficial as the lesions can vary in shape and size (like MS).</a:t>
            </a:r>
          </a:p>
          <a:p>
            <a:r>
              <a:rPr lang="en-US" dirty="0" smtClean="0"/>
              <a:t>For large lesions such as Glioblastoma a resolution 128x128 turns out to be preferable.</a:t>
            </a:r>
          </a:p>
          <a:p>
            <a:r>
              <a:rPr lang="en-US" dirty="0" smtClean="0"/>
              <a:t>The proposed method turned out to be beneficial in most scenarios, it gives a high fidelity reconstructions and improved segmentation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4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742" y="28793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 and Anomaly Detection</a:t>
            </a:r>
          </a:p>
          <a:p>
            <a:r>
              <a:rPr lang="en-US" dirty="0" smtClean="0"/>
              <a:t>Experiments and Results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569815" cy="448786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the context of brain imaging, VAEs, AAEs, and combination of GANs and VAEs have been proposed to model the distribution of healthy brain MRI</a:t>
            </a:r>
          </a:p>
          <a:p>
            <a:r>
              <a:rPr lang="en-US" dirty="0" smtClean="0"/>
              <a:t> Important aspects addressed in this paper: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sizes of the pathologies might call for different image resolutions.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 high resolution, reconstruction </a:t>
            </a:r>
            <a:r>
              <a:rPr lang="en-US" dirty="0" smtClean="0"/>
              <a:t>fidelity </a:t>
            </a:r>
            <a:r>
              <a:rPr lang="en-US" dirty="0"/>
              <a:t>is paramount to be </a:t>
            </a:r>
            <a:r>
              <a:rPr lang="en-US" dirty="0" smtClean="0"/>
              <a:t>able to </a:t>
            </a:r>
            <a:r>
              <a:rPr lang="en-US" dirty="0"/>
              <a:t>delineate small lesions with precision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127" y="1853248"/>
            <a:ext cx="6518873" cy="4072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6369" y="6079122"/>
            <a:ext cx="347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Image from :</a:t>
            </a:r>
          </a:p>
          <a:p>
            <a:r>
              <a:rPr lang="en-US" sz="800" b="1" dirty="0" err="1" smtClean="0"/>
              <a:t>Autoencoders</a:t>
            </a:r>
            <a:r>
              <a:rPr lang="en-US" sz="800" b="1" dirty="0" smtClean="0"/>
              <a:t> </a:t>
            </a:r>
            <a:r>
              <a:rPr lang="en-US" sz="800" b="1" dirty="0"/>
              <a:t>for unsupervised anomaly segmentation in brain MR</a:t>
            </a:r>
          </a:p>
          <a:p>
            <a:r>
              <a:rPr lang="en-US" sz="800" b="1" dirty="0"/>
              <a:t>images: A comparative study</a:t>
            </a:r>
          </a:p>
        </p:txBody>
      </p:sp>
    </p:spTree>
    <p:extLst>
      <p:ext uri="{BB962C8B-B14F-4D97-AF65-F5344CB8AC3E}">
        <p14:creationId xmlns:p14="http://schemas.microsoft.com/office/powerpoint/2010/main" val="339225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180176" cy="4487869"/>
          </a:xfrm>
        </p:spPr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nsupervised </a:t>
            </a:r>
            <a:r>
              <a:rPr lang="en-US" dirty="0"/>
              <a:t>anomaly segmentation </a:t>
            </a:r>
            <a:r>
              <a:rPr lang="en-US" dirty="0" smtClean="0"/>
              <a:t>based on </a:t>
            </a:r>
            <a:r>
              <a:rPr lang="en-US" dirty="0"/>
              <a:t>the Laplacian Pyramid, tailored around the family of </a:t>
            </a:r>
            <a:r>
              <a:rPr lang="en-US" dirty="0" err="1" smtClean="0"/>
              <a:t>Autoencoders</a:t>
            </a:r>
            <a:r>
              <a:rPr lang="en-US" dirty="0" smtClean="0"/>
              <a:t>.</a:t>
            </a:r>
          </a:p>
          <a:p>
            <a:r>
              <a:rPr lang="en-US" dirty="0"/>
              <a:t>The multi-scale structure of the </a:t>
            </a:r>
            <a:r>
              <a:rPr lang="en-US" dirty="0" smtClean="0"/>
              <a:t>Laplacian </a:t>
            </a:r>
            <a:r>
              <a:rPr lang="en-US" dirty="0"/>
              <a:t>pyramid allows us to segment anomalies at different resolutions and aggregate the findings, which increases performance and reveals which resolution is best for </a:t>
            </a:r>
            <a:r>
              <a:rPr lang="en-US" dirty="0" smtClean="0"/>
              <a:t>diseases.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96" y="2598822"/>
            <a:ext cx="6347704" cy="268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4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072898" cy="44448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earning </a:t>
            </a:r>
            <a:r>
              <a:rPr lang="en-US" dirty="0"/>
              <a:t>to compress and </a:t>
            </a:r>
            <a:r>
              <a:rPr lang="en-US" dirty="0" smtClean="0"/>
              <a:t>reconstruct the </a:t>
            </a:r>
            <a:r>
              <a:rPr lang="en-US" dirty="0"/>
              <a:t>L</a:t>
            </a:r>
            <a:r>
              <a:rPr lang="en-US" dirty="0" smtClean="0"/>
              <a:t>aplacian </a:t>
            </a:r>
            <a:r>
              <a:rPr lang="en-US" dirty="0"/>
              <a:t>pyramid of healthy brain MRI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 this paper they use K=3</a:t>
            </a:r>
          </a:p>
          <a:p>
            <a:r>
              <a:rPr lang="en-US" dirty="0" smtClean="0"/>
              <a:t>Separate AE on each level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overall loss is a weighted sum of losses at all </a:t>
            </a:r>
            <a:r>
              <a:rPr lang="en-US" dirty="0" smtClean="0"/>
              <a:t>scales.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719" y="2923189"/>
            <a:ext cx="2697492" cy="34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436" y="2632670"/>
            <a:ext cx="6137564" cy="25992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88182" y="2410691"/>
            <a:ext cx="2618508" cy="30618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093" y="4275350"/>
            <a:ext cx="3985479" cy="3253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275" y="4723486"/>
            <a:ext cx="1756292" cy="99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951124" cy="4195481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154" y="1981816"/>
            <a:ext cx="7458304" cy="3158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402" y="1870604"/>
            <a:ext cx="2331922" cy="762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809" y="2944078"/>
            <a:ext cx="1293195" cy="394868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294702" y="3521260"/>
            <a:ext cx="665407" cy="748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685" y="4446932"/>
            <a:ext cx="2301439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1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10852180" cy="4195481"/>
          </a:xfrm>
        </p:spPr>
        <p:txBody>
          <a:bodyPr/>
          <a:lstStyle/>
          <a:p>
            <a:r>
              <a:rPr lang="en-US" dirty="0" smtClean="0"/>
              <a:t>Datasets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Train </a:t>
            </a:r>
            <a:r>
              <a:rPr lang="en-US" dirty="0"/>
              <a:t>: FLAIR images </a:t>
            </a:r>
            <a:r>
              <a:rPr lang="en-US" dirty="0" smtClean="0"/>
              <a:t>from a </a:t>
            </a:r>
            <a:r>
              <a:rPr lang="en-US" dirty="0"/>
              <a:t>dataset </a:t>
            </a:r>
            <a:r>
              <a:rPr lang="en-US" dirty="0" smtClean="0"/>
              <a:t>D-</a:t>
            </a:r>
            <a:r>
              <a:rPr lang="en-US" sz="1200" dirty="0" smtClean="0"/>
              <a:t>healthy</a:t>
            </a:r>
            <a:r>
              <a:rPr lang="en-US" dirty="0" smtClean="0"/>
              <a:t> </a:t>
            </a:r>
            <a:r>
              <a:rPr lang="en-US" dirty="0"/>
              <a:t>of 100 healthy subjects from </a:t>
            </a:r>
            <a:r>
              <a:rPr lang="en-US" dirty="0" smtClean="0"/>
              <a:t> </a:t>
            </a:r>
            <a:r>
              <a:rPr lang="en-US" dirty="0"/>
              <a:t>clinical </a:t>
            </a:r>
            <a:r>
              <a:rPr lang="en-US" dirty="0" smtClean="0"/>
              <a:t>partner. (</a:t>
            </a:r>
            <a:r>
              <a:rPr lang="en-US" dirty="0"/>
              <a:t>Philips </a:t>
            </a:r>
            <a:r>
              <a:rPr lang="en-US" dirty="0" err="1"/>
              <a:t>Achieva</a:t>
            </a:r>
            <a:r>
              <a:rPr lang="en-US" dirty="0"/>
              <a:t> 3T MR </a:t>
            </a:r>
            <a:r>
              <a:rPr lang="en-US" dirty="0" smtClean="0"/>
              <a:t>scanner)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Testing : 	- D</a:t>
            </a:r>
            <a:r>
              <a:rPr lang="en-US" sz="1200" dirty="0" smtClean="0"/>
              <a:t>-</a:t>
            </a:r>
            <a:r>
              <a:rPr lang="en-US" sz="1200" dirty="0"/>
              <a:t>M</a:t>
            </a:r>
            <a:r>
              <a:rPr lang="en-US" sz="1200" dirty="0" smtClean="0"/>
              <a:t>S </a:t>
            </a:r>
            <a:r>
              <a:rPr lang="en-US" dirty="0" smtClean="0"/>
              <a:t>containing FLAIR scans of 49 subjects with MS </a:t>
            </a:r>
            <a:r>
              <a:rPr lang="en-US" dirty="0"/>
              <a:t>(Philips </a:t>
            </a:r>
            <a:r>
              <a:rPr lang="en-US" dirty="0" err="1" smtClean="0"/>
              <a:t>Achieva</a:t>
            </a:r>
            <a:r>
              <a:rPr lang="en-US" dirty="0" smtClean="0"/>
              <a:t> </a:t>
            </a:r>
            <a:r>
              <a:rPr lang="en-US" dirty="0"/>
              <a:t>3T MR </a:t>
            </a:r>
            <a:r>
              <a:rPr lang="en-US" dirty="0" smtClean="0"/>
              <a:t>					scanner/ non-public)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- D-</a:t>
            </a:r>
            <a:r>
              <a:rPr lang="en-US" sz="1200" dirty="0" smtClean="0"/>
              <a:t>GB </a:t>
            </a:r>
            <a:r>
              <a:rPr lang="en-US" dirty="0" smtClean="0"/>
              <a:t>containing 26 subjects with Glioblastoma (Siemens scanner/ non-public)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- D</a:t>
            </a:r>
            <a:r>
              <a:rPr lang="en-US" sz="1200" dirty="0" smtClean="0"/>
              <a:t>MSLUB </a:t>
            </a:r>
            <a:r>
              <a:rPr lang="en-US" dirty="0" smtClean="0"/>
              <a:t>containing 30 subjects with MS(Siemens scanner/ open)</a:t>
            </a:r>
            <a:endParaRPr lang="en-US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49" y="4907163"/>
            <a:ext cx="2682472" cy="1341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621" y="4907163"/>
            <a:ext cx="2674852" cy="1333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2582" y="6248399"/>
            <a:ext cx="5113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 </a:t>
            </a:r>
            <a:r>
              <a:rPr lang="en-US" sz="800" dirty="0"/>
              <a:t>from: “Challenging Current Semi-Supervised Anomaly Segmentation Methods for Brain MRI” </a:t>
            </a:r>
          </a:p>
        </p:txBody>
      </p:sp>
    </p:spTree>
    <p:extLst>
      <p:ext uri="{BB962C8B-B14F-4D97-AF65-F5344CB8AC3E}">
        <p14:creationId xmlns:p14="http://schemas.microsoft.com/office/powerpoint/2010/main" val="27874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425825" cy="4195481"/>
          </a:xfrm>
        </p:spPr>
        <p:txBody>
          <a:bodyPr/>
          <a:lstStyle/>
          <a:p>
            <a:r>
              <a:rPr lang="en-US" dirty="0" smtClean="0"/>
              <a:t>Scale-space models always show improvements over their traditional counterpart.</a:t>
            </a:r>
          </a:p>
          <a:p>
            <a:r>
              <a:rPr lang="en-US" dirty="0" smtClean="0"/>
              <a:t>Costly, iterative restoration-based approach shows the best overall performance.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969" y="1853248"/>
            <a:ext cx="6089689" cy="2267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850" y="4150658"/>
            <a:ext cx="6089689" cy="2676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48" y="4150658"/>
            <a:ext cx="5639521" cy="269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671834" cy="4195481"/>
          </a:xfrm>
        </p:spPr>
        <p:txBody>
          <a:bodyPr/>
          <a:lstStyle/>
          <a:p>
            <a:r>
              <a:rPr lang="en-US" dirty="0" smtClean="0"/>
              <a:t>Resolution and multi scale aggregation of residuals</a:t>
            </a:r>
          </a:p>
          <a:p>
            <a:r>
              <a:rPr lang="en-US" dirty="0" smtClean="0"/>
              <a:t>Best AUPRC achieved by SSAE at native resolution.</a:t>
            </a:r>
          </a:p>
          <a:p>
            <a:r>
              <a:rPr lang="en-US" dirty="0" smtClean="0"/>
              <a:t>Segmentation of tumors works best at 128 x 128 with the majority methods and the proposed multiscale aggregation shows no gains (in contras to the MS lesions)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300" y="1152983"/>
            <a:ext cx="6233700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44370</TotalTime>
  <Words>989</Words>
  <Application>Microsoft Office PowerPoint</Application>
  <PresentationFormat>Widescreen</PresentationFormat>
  <Paragraphs>88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CMR10</vt:lpstr>
      <vt:lpstr>Wingdings 3</vt:lpstr>
      <vt:lpstr>Ion</vt:lpstr>
      <vt:lpstr>Scale-Space Autoencoders for Unsupervised Anomaly Segmentation in Brain MRI</vt:lpstr>
      <vt:lpstr>Outline</vt:lpstr>
      <vt:lpstr>Introduction</vt:lpstr>
      <vt:lpstr>Introduction</vt:lpstr>
      <vt:lpstr>Methodology</vt:lpstr>
      <vt:lpstr>Methodology</vt:lpstr>
      <vt:lpstr>Experiments and Results</vt:lpstr>
      <vt:lpstr>Experiments and Results</vt:lpstr>
      <vt:lpstr>Experiments and Results</vt:lpstr>
      <vt:lpstr>Discussion and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choco lemon</dc:creator>
  <cp:lastModifiedBy>choco lemon</cp:lastModifiedBy>
  <cp:revision>88</cp:revision>
  <dcterms:created xsi:type="dcterms:W3CDTF">2022-06-13T11:05:59Z</dcterms:created>
  <dcterms:modified xsi:type="dcterms:W3CDTF">2022-09-14T10:43:51Z</dcterms:modified>
</cp:coreProperties>
</file>