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22C79-8E59-4559-A813-120F5F46B217}" v="487" dt="2022-12-14T08:21:22.009"/>
    <p1510:client id="{18CDA191-7E53-01F2-E21A-2C3CBEEA7605}" v="951" dt="2022-12-14T11:24:20.682"/>
    <p1510:client id="{EB906989-891D-CCEE-AAD9-98798F161948}" v="1" dt="2022-12-14T11:11:37.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E5160-B77D-4B70-8751-D97B19DF44B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84A179-0A8A-41F1-8E8A-E2ADFC864AF0}">
      <dgm:prSet/>
      <dgm:spPr/>
      <dgm:t>
        <a:bodyPr/>
        <a:lstStyle/>
        <a:p>
          <a:r>
            <a:rPr lang="en-US"/>
            <a:t>Addressed problem: </a:t>
          </a:r>
          <a:r>
            <a:rPr lang="en-US" b="1" i="1"/>
            <a:t>cold-start</a:t>
          </a:r>
          <a:r>
            <a:rPr lang="en-US"/>
            <a:t> anomaly detection for visual inspection of industrial image data.</a:t>
          </a:r>
        </a:p>
      </dgm:t>
    </dgm:pt>
    <dgm:pt modelId="{57D13CC2-9C7D-4191-9283-E86126AAD90F}" type="parTrans" cxnId="{284DB97B-60C9-4F2B-993A-7EC86E2A6986}">
      <dgm:prSet/>
      <dgm:spPr/>
      <dgm:t>
        <a:bodyPr/>
        <a:lstStyle/>
        <a:p>
          <a:endParaRPr lang="en-US"/>
        </a:p>
      </dgm:t>
    </dgm:pt>
    <dgm:pt modelId="{F7797C7B-E94A-4359-9AFF-F11A107C67AF}" type="sibTrans" cxnId="{284DB97B-60C9-4F2B-993A-7EC86E2A6986}">
      <dgm:prSet/>
      <dgm:spPr/>
      <dgm:t>
        <a:bodyPr/>
        <a:lstStyle/>
        <a:p>
          <a:endParaRPr lang="en-US"/>
        </a:p>
      </dgm:t>
    </dgm:pt>
    <dgm:pt modelId="{8A03E865-56B2-4AB5-BE7E-645598910F01}">
      <dgm:prSet/>
      <dgm:spPr/>
      <dgm:t>
        <a:bodyPr/>
        <a:lstStyle/>
        <a:p>
          <a:r>
            <a:rPr lang="en-US"/>
            <a:t>Out- of-distribution detection problem: where a model needs to distinguish between samples being drawn from the training data distribution and those outside its support.</a:t>
          </a:r>
        </a:p>
      </dgm:t>
    </dgm:pt>
    <dgm:pt modelId="{75F59B80-5DFF-4AF1-9C78-8178E0F06022}" type="parTrans" cxnId="{696CE472-321C-49B1-A937-552FE6A8DACA}">
      <dgm:prSet/>
      <dgm:spPr/>
      <dgm:t>
        <a:bodyPr/>
        <a:lstStyle/>
        <a:p>
          <a:endParaRPr lang="en-US"/>
        </a:p>
      </dgm:t>
    </dgm:pt>
    <dgm:pt modelId="{9BE43834-914F-45E7-B7AC-62BCD41EC650}" type="sibTrans" cxnId="{696CE472-321C-49B1-A937-552FE6A8DACA}">
      <dgm:prSet/>
      <dgm:spPr/>
      <dgm:t>
        <a:bodyPr/>
        <a:lstStyle/>
        <a:p>
          <a:endParaRPr lang="en-US"/>
        </a:p>
      </dgm:t>
    </dgm:pt>
    <dgm:pt modelId="{8AD38721-02EC-40B0-91B7-6B94D5DFA3A2}">
      <dgm:prSet/>
      <dgm:spPr/>
      <dgm:t>
        <a:bodyPr/>
        <a:lstStyle/>
        <a:p>
          <a:r>
            <a:rPr lang="en-US"/>
            <a:t>One possible solution: to leverage common deep representations from ImageNet classification without adaptation to the target distribution.</a:t>
          </a:r>
        </a:p>
      </dgm:t>
    </dgm:pt>
    <dgm:pt modelId="{455F8B03-E3B0-438E-BEC3-872C9F06FAF4}" type="parTrans" cxnId="{6B392283-5165-40E4-980A-2D4E3A3E2F69}">
      <dgm:prSet/>
      <dgm:spPr/>
      <dgm:t>
        <a:bodyPr/>
        <a:lstStyle/>
        <a:p>
          <a:endParaRPr lang="en-US"/>
        </a:p>
      </dgm:t>
    </dgm:pt>
    <dgm:pt modelId="{78759F05-897C-4BEC-BFE3-0A8DF4BD66CB}" type="sibTrans" cxnId="{6B392283-5165-40E4-980A-2D4E3A3E2F69}">
      <dgm:prSet/>
      <dgm:spPr/>
      <dgm:t>
        <a:bodyPr/>
        <a:lstStyle/>
        <a:p>
          <a:endParaRPr lang="en-US"/>
        </a:p>
      </dgm:t>
    </dgm:pt>
    <dgm:pt modelId="{F43FC3E2-2223-4EAC-89C3-E491C38AFEBE}" type="pres">
      <dgm:prSet presAssocID="{D90E5160-B77D-4B70-8751-D97B19DF44B5}" presName="vert0" presStyleCnt="0">
        <dgm:presLayoutVars>
          <dgm:dir/>
          <dgm:animOne val="branch"/>
          <dgm:animLvl val="lvl"/>
        </dgm:presLayoutVars>
      </dgm:prSet>
      <dgm:spPr/>
    </dgm:pt>
    <dgm:pt modelId="{5D40D0FA-E0A6-4413-AD5F-4EA1D2F312B8}" type="pres">
      <dgm:prSet presAssocID="{B384A179-0A8A-41F1-8E8A-E2ADFC864AF0}" presName="thickLine" presStyleLbl="alignNode1" presStyleIdx="0" presStyleCnt="3"/>
      <dgm:spPr/>
    </dgm:pt>
    <dgm:pt modelId="{9D8F7900-79DB-4273-A476-FBCCAEC578B7}" type="pres">
      <dgm:prSet presAssocID="{B384A179-0A8A-41F1-8E8A-E2ADFC864AF0}" presName="horz1" presStyleCnt="0"/>
      <dgm:spPr/>
    </dgm:pt>
    <dgm:pt modelId="{2937E50B-F19A-4A3C-B2D1-9673DCC9C3A7}" type="pres">
      <dgm:prSet presAssocID="{B384A179-0A8A-41F1-8E8A-E2ADFC864AF0}" presName="tx1" presStyleLbl="revTx" presStyleIdx="0" presStyleCnt="3"/>
      <dgm:spPr/>
    </dgm:pt>
    <dgm:pt modelId="{FCACAA61-8B9A-4AE6-9B64-92CF17051A4D}" type="pres">
      <dgm:prSet presAssocID="{B384A179-0A8A-41F1-8E8A-E2ADFC864AF0}" presName="vert1" presStyleCnt="0"/>
      <dgm:spPr/>
    </dgm:pt>
    <dgm:pt modelId="{12F79820-B2EA-4DEB-BC63-46CA858537D6}" type="pres">
      <dgm:prSet presAssocID="{8A03E865-56B2-4AB5-BE7E-645598910F01}" presName="thickLine" presStyleLbl="alignNode1" presStyleIdx="1" presStyleCnt="3"/>
      <dgm:spPr/>
    </dgm:pt>
    <dgm:pt modelId="{9EF946EF-32E2-4836-81BE-BDFCEE7E3BD9}" type="pres">
      <dgm:prSet presAssocID="{8A03E865-56B2-4AB5-BE7E-645598910F01}" presName="horz1" presStyleCnt="0"/>
      <dgm:spPr/>
    </dgm:pt>
    <dgm:pt modelId="{1127658B-2AB9-4F0A-8D26-B3BE8BCF8787}" type="pres">
      <dgm:prSet presAssocID="{8A03E865-56B2-4AB5-BE7E-645598910F01}" presName="tx1" presStyleLbl="revTx" presStyleIdx="1" presStyleCnt="3"/>
      <dgm:spPr/>
    </dgm:pt>
    <dgm:pt modelId="{36E3A002-45E2-4C68-AB19-400B0CE4869D}" type="pres">
      <dgm:prSet presAssocID="{8A03E865-56B2-4AB5-BE7E-645598910F01}" presName="vert1" presStyleCnt="0"/>
      <dgm:spPr/>
    </dgm:pt>
    <dgm:pt modelId="{C32CF2ED-0442-4C41-8A7E-4787113853E3}" type="pres">
      <dgm:prSet presAssocID="{8AD38721-02EC-40B0-91B7-6B94D5DFA3A2}" presName="thickLine" presStyleLbl="alignNode1" presStyleIdx="2" presStyleCnt="3"/>
      <dgm:spPr/>
    </dgm:pt>
    <dgm:pt modelId="{37F54F85-13EC-4709-9A58-833D1414D210}" type="pres">
      <dgm:prSet presAssocID="{8AD38721-02EC-40B0-91B7-6B94D5DFA3A2}" presName="horz1" presStyleCnt="0"/>
      <dgm:spPr/>
    </dgm:pt>
    <dgm:pt modelId="{ADC26720-FE52-40FF-89AE-2D0F96936121}" type="pres">
      <dgm:prSet presAssocID="{8AD38721-02EC-40B0-91B7-6B94D5DFA3A2}" presName="tx1" presStyleLbl="revTx" presStyleIdx="2" presStyleCnt="3"/>
      <dgm:spPr/>
    </dgm:pt>
    <dgm:pt modelId="{FD4F1201-B331-4230-A81F-5F8ACF85189F}" type="pres">
      <dgm:prSet presAssocID="{8AD38721-02EC-40B0-91B7-6B94D5DFA3A2}" presName="vert1" presStyleCnt="0"/>
      <dgm:spPr/>
    </dgm:pt>
  </dgm:ptLst>
  <dgm:cxnLst>
    <dgm:cxn modelId="{AB572C14-F755-4F72-AB84-B4D3204DBEF1}" type="presOf" srcId="{8A03E865-56B2-4AB5-BE7E-645598910F01}" destId="{1127658B-2AB9-4F0A-8D26-B3BE8BCF8787}" srcOrd="0" destOrd="0" presId="urn:microsoft.com/office/officeart/2008/layout/LinedList"/>
    <dgm:cxn modelId="{DA61C936-59D0-4D25-BB32-1E2CB98ABB87}" type="presOf" srcId="{B384A179-0A8A-41F1-8E8A-E2ADFC864AF0}" destId="{2937E50B-F19A-4A3C-B2D1-9673DCC9C3A7}" srcOrd="0" destOrd="0" presId="urn:microsoft.com/office/officeart/2008/layout/LinedList"/>
    <dgm:cxn modelId="{696CE472-321C-49B1-A937-552FE6A8DACA}" srcId="{D90E5160-B77D-4B70-8751-D97B19DF44B5}" destId="{8A03E865-56B2-4AB5-BE7E-645598910F01}" srcOrd="1" destOrd="0" parTransId="{75F59B80-5DFF-4AF1-9C78-8178E0F06022}" sibTransId="{9BE43834-914F-45E7-B7AC-62BCD41EC650}"/>
    <dgm:cxn modelId="{284DB97B-60C9-4F2B-993A-7EC86E2A6986}" srcId="{D90E5160-B77D-4B70-8751-D97B19DF44B5}" destId="{B384A179-0A8A-41F1-8E8A-E2ADFC864AF0}" srcOrd="0" destOrd="0" parTransId="{57D13CC2-9C7D-4191-9283-E86126AAD90F}" sibTransId="{F7797C7B-E94A-4359-9AFF-F11A107C67AF}"/>
    <dgm:cxn modelId="{6B392283-5165-40E4-980A-2D4E3A3E2F69}" srcId="{D90E5160-B77D-4B70-8751-D97B19DF44B5}" destId="{8AD38721-02EC-40B0-91B7-6B94D5DFA3A2}" srcOrd="2" destOrd="0" parTransId="{455F8B03-E3B0-438E-BEC3-872C9F06FAF4}" sibTransId="{78759F05-897C-4BEC-BFE3-0A8DF4BD66CB}"/>
    <dgm:cxn modelId="{59D71BA3-60CF-403A-8BE0-8EBAE088629C}" type="presOf" srcId="{8AD38721-02EC-40B0-91B7-6B94D5DFA3A2}" destId="{ADC26720-FE52-40FF-89AE-2D0F96936121}" srcOrd="0" destOrd="0" presId="urn:microsoft.com/office/officeart/2008/layout/LinedList"/>
    <dgm:cxn modelId="{8FF8C2AE-9255-4986-9DC4-F1B249B50133}" type="presOf" srcId="{D90E5160-B77D-4B70-8751-D97B19DF44B5}" destId="{F43FC3E2-2223-4EAC-89C3-E491C38AFEBE}" srcOrd="0" destOrd="0" presId="urn:microsoft.com/office/officeart/2008/layout/LinedList"/>
    <dgm:cxn modelId="{29EBEA65-B149-4921-A733-4DEEB9A632C6}" type="presParOf" srcId="{F43FC3E2-2223-4EAC-89C3-E491C38AFEBE}" destId="{5D40D0FA-E0A6-4413-AD5F-4EA1D2F312B8}" srcOrd="0" destOrd="0" presId="urn:microsoft.com/office/officeart/2008/layout/LinedList"/>
    <dgm:cxn modelId="{5113C644-9540-4C5A-9F2E-7BADDF7BBC7B}" type="presParOf" srcId="{F43FC3E2-2223-4EAC-89C3-E491C38AFEBE}" destId="{9D8F7900-79DB-4273-A476-FBCCAEC578B7}" srcOrd="1" destOrd="0" presId="urn:microsoft.com/office/officeart/2008/layout/LinedList"/>
    <dgm:cxn modelId="{E59A6826-7FC2-4EB9-97AD-B95C48E85E04}" type="presParOf" srcId="{9D8F7900-79DB-4273-A476-FBCCAEC578B7}" destId="{2937E50B-F19A-4A3C-B2D1-9673DCC9C3A7}" srcOrd="0" destOrd="0" presId="urn:microsoft.com/office/officeart/2008/layout/LinedList"/>
    <dgm:cxn modelId="{4C0B147F-11E4-4D94-B0BD-3AC792F71DDE}" type="presParOf" srcId="{9D8F7900-79DB-4273-A476-FBCCAEC578B7}" destId="{FCACAA61-8B9A-4AE6-9B64-92CF17051A4D}" srcOrd="1" destOrd="0" presId="urn:microsoft.com/office/officeart/2008/layout/LinedList"/>
    <dgm:cxn modelId="{47BBE36B-FD1E-47EC-A18B-D9C39BAC94CB}" type="presParOf" srcId="{F43FC3E2-2223-4EAC-89C3-E491C38AFEBE}" destId="{12F79820-B2EA-4DEB-BC63-46CA858537D6}" srcOrd="2" destOrd="0" presId="urn:microsoft.com/office/officeart/2008/layout/LinedList"/>
    <dgm:cxn modelId="{1B67C8C2-588F-468C-9C1B-825540E7429E}" type="presParOf" srcId="{F43FC3E2-2223-4EAC-89C3-E491C38AFEBE}" destId="{9EF946EF-32E2-4836-81BE-BDFCEE7E3BD9}" srcOrd="3" destOrd="0" presId="urn:microsoft.com/office/officeart/2008/layout/LinedList"/>
    <dgm:cxn modelId="{45A0CF27-A874-4720-A4A0-39D0DE918569}" type="presParOf" srcId="{9EF946EF-32E2-4836-81BE-BDFCEE7E3BD9}" destId="{1127658B-2AB9-4F0A-8D26-B3BE8BCF8787}" srcOrd="0" destOrd="0" presId="urn:microsoft.com/office/officeart/2008/layout/LinedList"/>
    <dgm:cxn modelId="{ACBCC4DB-7A55-4D6F-8354-0BB885A93D93}" type="presParOf" srcId="{9EF946EF-32E2-4836-81BE-BDFCEE7E3BD9}" destId="{36E3A002-45E2-4C68-AB19-400B0CE4869D}" srcOrd="1" destOrd="0" presId="urn:microsoft.com/office/officeart/2008/layout/LinedList"/>
    <dgm:cxn modelId="{B1D819B8-4BC1-458B-B63D-F608FF6B40B3}" type="presParOf" srcId="{F43FC3E2-2223-4EAC-89C3-E491C38AFEBE}" destId="{C32CF2ED-0442-4C41-8A7E-4787113853E3}" srcOrd="4" destOrd="0" presId="urn:microsoft.com/office/officeart/2008/layout/LinedList"/>
    <dgm:cxn modelId="{F10B676F-99E4-45CA-A8C2-FEF7E0AAF68C}" type="presParOf" srcId="{F43FC3E2-2223-4EAC-89C3-E491C38AFEBE}" destId="{37F54F85-13EC-4709-9A58-833D1414D210}" srcOrd="5" destOrd="0" presId="urn:microsoft.com/office/officeart/2008/layout/LinedList"/>
    <dgm:cxn modelId="{D5A46503-37D0-4662-B58C-4597D0F495E5}" type="presParOf" srcId="{37F54F85-13EC-4709-9A58-833D1414D210}" destId="{ADC26720-FE52-40FF-89AE-2D0F96936121}" srcOrd="0" destOrd="0" presId="urn:microsoft.com/office/officeart/2008/layout/LinedList"/>
    <dgm:cxn modelId="{64CF6D9A-5096-467A-BE3A-8ED4B6447EA8}" type="presParOf" srcId="{37F54F85-13EC-4709-9A58-833D1414D210}" destId="{FD4F1201-B331-4230-A81F-5F8ACF8518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4BD89-0722-4DD8-9FC6-255E87C7B329}" type="doc">
      <dgm:prSet loTypeId="urn:microsoft.com/office/officeart/2005/8/layout/vList2" loCatId="list" qsTypeId="urn:microsoft.com/office/officeart/2005/8/quickstyle/simple2" qsCatId="simple" csTypeId="urn:microsoft.com/office/officeart/2005/8/colors/accent3_2" csCatId="accent3"/>
      <dgm:spPr/>
      <dgm:t>
        <a:bodyPr/>
        <a:lstStyle/>
        <a:p>
          <a:endParaRPr lang="en-US"/>
        </a:p>
      </dgm:t>
    </dgm:pt>
    <dgm:pt modelId="{77E39AA3-9CB9-4FF8-9A69-3F3690598BBE}">
      <dgm:prSet/>
      <dgm:spPr/>
      <dgm:t>
        <a:bodyPr/>
        <a:lstStyle/>
        <a:p>
          <a:r>
            <a:rPr lang="en-US"/>
            <a:t>The </a:t>
          </a:r>
          <a:r>
            <a:rPr lang="en-US" err="1"/>
            <a:t>PatchCore</a:t>
          </a:r>
          <a:r>
            <a:rPr lang="en-US"/>
            <a:t> method consists of several parts:</a:t>
          </a:r>
        </a:p>
      </dgm:t>
    </dgm:pt>
    <dgm:pt modelId="{0DC9AD5F-5128-418A-AE56-E7ABD05229B0}" type="parTrans" cxnId="{879C842D-2664-4949-B642-AA9978FB699E}">
      <dgm:prSet/>
      <dgm:spPr/>
      <dgm:t>
        <a:bodyPr/>
        <a:lstStyle/>
        <a:p>
          <a:endParaRPr lang="en-US"/>
        </a:p>
      </dgm:t>
    </dgm:pt>
    <dgm:pt modelId="{28D7446A-27C1-45D4-9F06-95055FE2B6ED}" type="sibTrans" cxnId="{879C842D-2664-4949-B642-AA9978FB699E}">
      <dgm:prSet/>
      <dgm:spPr/>
      <dgm:t>
        <a:bodyPr/>
        <a:lstStyle/>
        <a:p>
          <a:endParaRPr lang="en-US"/>
        </a:p>
      </dgm:t>
    </dgm:pt>
    <dgm:pt modelId="{8A6EE432-8311-4F6F-8A9B-4F6EB73A82F0}">
      <dgm:prSet/>
      <dgm:spPr/>
      <dgm:t>
        <a:bodyPr/>
        <a:lstStyle/>
        <a:p>
          <a:r>
            <a:rPr lang="en-US"/>
            <a:t>local patch features aggregated into a memory bank</a:t>
          </a:r>
        </a:p>
      </dgm:t>
    </dgm:pt>
    <dgm:pt modelId="{40A8B6AF-E074-4637-A03C-0EA24D0711DA}" type="parTrans" cxnId="{0B1CFFF1-43C0-4B67-ADE4-2127B7C0D5AC}">
      <dgm:prSet/>
      <dgm:spPr/>
      <dgm:t>
        <a:bodyPr/>
        <a:lstStyle/>
        <a:p>
          <a:endParaRPr lang="en-US"/>
        </a:p>
      </dgm:t>
    </dgm:pt>
    <dgm:pt modelId="{4E633D3E-FBA5-4D87-9038-FA545C93BFE6}" type="sibTrans" cxnId="{0B1CFFF1-43C0-4B67-ADE4-2127B7C0D5AC}">
      <dgm:prSet/>
      <dgm:spPr/>
      <dgm:t>
        <a:bodyPr/>
        <a:lstStyle/>
        <a:p>
          <a:endParaRPr lang="en-US"/>
        </a:p>
      </dgm:t>
    </dgm:pt>
    <dgm:pt modelId="{2B2352F0-0C6B-4389-B8D8-9CADE92784C9}">
      <dgm:prSet/>
      <dgm:spPr/>
      <dgm:t>
        <a:bodyPr/>
        <a:lstStyle/>
        <a:p>
          <a:r>
            <a:rPr lang="en-US"/>
            <a:t>a coreset-reduction method to increase efficiency</a:t>
          </a:r>
        </a:p>
      </dgm:t>
    </dgm:pt>
    <dgm:pt modelId="{CDBB58F0-5222-493A-AF2B-59DC45BC85B8}" type="parTrans" cxnId="{12EBDEA2-0EA9-4F18-9CF3-D5046D494A26}">
      <dgm:prSet/>
      <dgm:spPr/>
      <dgm:t>
        <a:bodyPr/>
        <a:lstStyle/>
        <a:p>
          <a:endParaRPr lang="en-US"/>
        </a:p>
      </dgm:t>
    </dgm:pt>
    <dgm:pt modelId="{D489C889-80B5-4C8E-BD33-5CE99E5DAE49}" type="sibTrans" cxnId="{12EBDEA2-0EA9-4F18-9CF3-D5046D494A26}">
      <dgm:prSet/>
      <dgm:spPr/>
      <dgm:t>
        <a:bodyPr/>
        <a:lstStyle/>
        <a:p>
          <a:endParaRPr lang="en-US"/>
        </a:p>
      </dgm:t>
    </dgm:pt>
    <dgm:pt modelId="{3CE827E6-6A70-42C8-A25A-54EEF8ACCAA6}">
      <dgm:prSet/>
      <dgm:spPr/>
      <dgm:t>
        <a:bodyPr/>
        <a:lstStyle/>
        <a:p>
          <a:r>
            <a:rPr lang="en-US">
              <a:latin typeface="Calibri Light" panose="020F0302020204030204"/>
            </a:rPr>
            <a:t>Algorithm</a:t>
          </a:r>
          <a:r>
            <a:rPr lang="en-US"/>
            <a:t> that arrives at detection and localization decisions</a:t>
          </a:r>
        </a:p>
      </dgm:t>
    </dgm:pt>
    <dgm:pt modelId="{C75C8274-FF49-4EB8-B950-A137F3F8C09F}" type="parTrans" cxnId="{F202733B-04D3-41C1-8D66-9DE794CD6748}">
      <dgm:prSet/>
      <dgm:spPr/>
      <dgm:t>
        <a:bodyPr/>
        <a:lstStyle/>
        <a:p>
          <a:endParaRPr lang="en-US"/>
        </a:p>
      </dgm:t>
    </dgm:pt>
    <dgm:pt modelId="{731364D8-BAAB-4582-9BBF-EC17F5F4A1E3}" type="sibTrans" cxnId="{F202733B-04D3-41C1-8D66-9DE794CD6748}">
      <dgm:prSet/>
      <dgm:spPr/>
      <dgm:t>
        <a:bodyPr/>
        <a:lstStyle/>
        <a:p>
          <a:endParaRPr lang="en-US"/>
        </a:p>
      </dgm:t>
    </dgm:pt>
    <dgm:pt modelId="{ADA3D03B-1E96-4BF0-AAF8-6FA207E4154A}" type="pres">
      <dgm:prSet presAssocID="{D094BD89-0722-4DD8-9FC6-255E87C7B329}" presName="linear" presStyleCnt="0">
        <dgm:presLayoutVars>
          <dgm:animLvl val="lvl"/>
          <dgm:resizeHandles val="exact"/>
        </dgm:presLayoutVars>
      </dgm:prSet>
      <dgm:spPr/>
    </dgm:pt>
    <dgm:pt modelId="{25B28757-AAC6-449D-AAE7-DFD259EB5560}" type="pres">
      <dgm:prSet presAssocID="{77E39AA3-9CB9-4FF8-9A69-3F3690598BBE}" presName="parentText" presStyleLbl="node1" presStyleIdx="0" presStyleCnt="1">
        <dgm:presLayoutVars>
          <dgm:chMax val="0"/>
          <dgm:bulletEnabled val="1"/>
        </dgm:presLayoutVars>
      </dgm:prSet>
      <dgm:spPr/>
    </dgm:pt>
    <dgm:pt modelId="{2EEB2309-F6B8-4821-BACE-D09A2571870D}" type="pres">
      <dgm:prSet presAssocID="{77E39AA3-9CB9-4FF8-9A69-3F3690598BBE}" presName="childText" presStyleLbl="revTx" presStyleIdx="0" presStyleCnt="1">
        <dgm:presLayoutVars>
          <dgm:bulletEnabled val="1"/>
        </dgm:presLayoutVars>
      </dgm:prSet>
      <dgm:spPr/>
    </dgm:pt>
  </dgm:ptLst>
  <dgm:cxnLst>
    <dgm:cxn modelId="{879C842D-2664-4949-B642-AA9978FB699E}" srcId="{D094BD89-0722-4DD8-9FC6-255E87C7B329}" destId="{77E39AA3-9CB9-4FF8-9A69-3F3690598BBE}" srcOrd="0" destOrd="0" parTransId="{0DC9AD5F-5128-418A-AE56-E7ABD05229B0}" sibTransId="{28D7446A-27C1-45D4-9F06-95055FE2B6ED}"/>
    <dgm:cxn modelId="{F202733B-04D3-41C1-8D66-9DE794CD6748}" srcId="{77E39AA3-9CB9-4FF8-9A69-3F3690598BBE}" destId="{3CE827E6-6A70-42C8-A25A-54EEF8ACCAA6}" srcOrd="2" destOrd="0" parTransId="{C75C8274-FF49-4EB8-B950-A137F3F8C09F}" sibTransId="{731364D8-BAAB-4582-9BBF-EC17F5F4A1E3}"/>
    <dgm:cxn modelId="{4248096D-36EA-46A0-8306-8721EE6061D5}" type="presOf" srcId="{3CE827E6-6A70-42C8-A25A-54EEF8ACCAA6}" destId="{2EEB2309-F6B8-4821-BACE-D09A2571870D}" srcOrd="0" destOrd="2" presId="urn:microsoft.com/office/officeart/2005/8/layout/vList2"/>
    <dgm:cxn modelId="{12EBDEA2-0EA9-4F18-9CF3-D5046D494A26}" srcId="{77E39AA3-9CB9-4FF8-9A69-3F3690598BBE}" destId="{2B2352F0-0C6B-4389-B8D8-9CADE92784C9}" srcOrd="1" destOrd="0" parTransId="{CDBB58F0-5222-493A-AF2B-59DC45BC85B8}" sibTransId="{D489C889-80B5-4C8E-BD33-5CE99E5DAE49}"/>
    <dgm:cxn modelId="{A0E567A6-DB16-476D-A2FB-B24B3D8CF945}" type="presOf" srcId="{8A6EE432-8311-4F6F-8A9B-4F6EB73A82F0}" destId="{2EEB2309-F6B8-4821-BACE-D09A2571870D}" srcOrd="0" destOrd="0" presId="urn:microsoft.com/office/officeart/2005/8/layout/vList2"/>
    <dgm:cxn modelId="{EA2057AB-64D9-4CF7-850A-9023639CDBAD}" type="presOf" srcId="{77E39AA3-9CB9-4FF8-9A69-3F3690598BBE}" destId="{25B28757-AAC6-449D-AAE7-DFD259EB5560}" srcOrd="0" destOrd="0" presId="urn:microsoft.com/office/officeart/2005/8/layout/vList2"/>
    <dgm:cxn modelId="{F4E0DDB1-4088-47C1-BAF9-A9E432AB70CD}" type="presOf" srcId="{D094BD89-0722-4DD8-9FC6-255E87C7B329}" destId="{ADA3D03B-1E96-4BF0-AAF8-6FA207E4154A}" srcOrd="0" destOrd="0" presId="urn:microsoft.com/office/officeart/2005/8/layout/vList2"/>
    <dgm:cxn modelId="{A923A9D1-3373-4DC5-AE52-BA7AE835ACDC}" type="presOf" srcId="{2B2352F0-0C6B-4389-B8D8-9CADE92784C9}" destId="{2EEB2309-F6B8-4821-BACE-D09A2571870D}" srcOrd="0" destOrd="1" presId="urn:microsoft.com/office/officeart/2005/8/layout/vList2"/>
    <dgm:cxn modelId="{0B1CFFF1-43C0-4B67-ADE4-2127B7C0D5AC}" srcId="{77E39AA3-9CB9-4FF8-9A69-3F3690598BBE}" destId="{8A6EE432-8311-4F6F-8A9B-4F6EB73A82F0}" srcOrd="0" destOrd="0" parTransId="{40A8B6AF-E074-4637-A03C-0EA24D0711DA}" sibTransId="{4E633D3E-FBA5-4D87-9038-FA545C93BFE6}"/>
    <dgm:cxn modelId="{03FD63E7-B9EE-4A67-B25A-61382B7BAE71}" type="presParOf" srcId="{ADA3D03B-1E96-4BF0-AAF8-6FA207E4154A}" destId="{25B28757-AAC6-449D-AAE7-DFD259EB5560}" srcOrd="0" destOrd="0" presId="urn:microsoft.com/office/officeart/2005/8/layout/vList2"/>
    <dgm:cxn modelId="{8607C01B-9B66-4C68-8D06-B97BF4070C1B}" type="presParOf" srcId="{ADA3D03B-1E96-4BF0-AAF8-6FA207E4154A}" destId="{2EEB2309-F6B8-4821-BACE-D09A257187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0D0FA-E0A6-4413-AD5F-4EA1D2F312B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7E50B-F19A-4A3C-B2D1-9673DCC9C3A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Addressed problem: </a:t>
          </a:r>
          <a:r>
            <a:rPr lang="en-US" sz="2800" b="1" i="1" kern="1200"/>
            <a:t>cold-start</a:t>
          </a:r>
          <a:r>
            <a:rPr lang="en-US" sz="2800" kern="1200"/>
            <a:t> anomaly detection for visual inspection of industrial image data.</a:t>
          </a:r>
        </a:p>
      </dsp:txBody>
      <dsp:txXfrm>
        <a:off x="0" y="2703"/>
        <a:ext cx="6900512" cy="1843578"/>
      </dsp:txXfrm>
    </dsp:sp>
    <dsp:sp modelId="{12F79820-B2EA-4DEB-BC63-46CA858537D6}">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7658B-2AB9-4F0A-8D26-B3BE8BCF8787}">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Out- of-distribution detection problem: where a model needs to distinguish between samples being drawn from the training data distribution and those outside its support.</a:t>
          </a:r>
        </a:p>
      </dsp:txBody>
      <dsp:txXfrm>
        <a:off x="0" y="1846281"/>
        <a:ext cx="6900512" cy="1843578"/>
      </dsp:txXfrm>
    </dsp:sp>
    <dsp:sp modelId="{C32CF2ED-0442-4C41-8A7E-4787113853E3}">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26720-FE52-40FF-89AE-2D0F96936121}">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One possible solution: to leverage common deep representations from ImageNet classification without adaptation to the target distribution.</a:t>
          </a:r>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28757-AAC6-449D-AAE7-DFD259EB5560}">
      <dsp:nvSpPr>
        <dsp:cNvPr id="0" name=""/>
        <dsp:cNvSpPr/>
      </dsp:nvSpPr>
      <dsp:spPr>
        <a:xfrm>
          <a:off x="0" y="21376"/>
          <a:ext cx="4992906" cy="95471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a:t>
          </a:r>
          <a:r>
            <a:rPr lang="en-US" sz="2400" kern="1200" err="1"/>
            <a:t>PatchCore</a:t>
          </a:r>
          <a:r>
            <a:rPr lang="en-US" sz="2400" kern="1200"/>
            <a:t> method consists of several parts:</a:t>
          </a:r>
        </a:p>
      </dsp:txBody>
      <dsp:txXfrm>
        <a:off x="46606" y="67982"/>
        <a:ext cx="4899694" cy="861507"/>
      </dsp:txXfrm>
    </dsp:sp>
    <dsp:sp modelId="{2EEB2309-F6B8-4821-BACE-D09A2571870D}">
      <dsp:nvSpPr>
        <dsp:cNvPr id="0" name=""/>
        <dsp:cNvSpPr/>
      </dsp:nvSpPr>
      <dsp:spPr>
        <a:xfrm>
          <a:off x="0" y="976096"/>
          <a:ext cx="499290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2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local patch features aggregated into a memory bank</a:t>
          </a:r>
        </a:p>
        <a:p>
          <a:pPr marL="171450" lvl="1" indent="-171450" algn="l" defTabSz="844550">
            <a:lnSpc>
              <a:spcPct val="90000"/>
            </a:lnSpc>
            <a:spcBef>
              <a:spcPct val="0"/>
            </a:spcBef>
            <a:spcAft>
              <a:spcPct val="20000"/>
            </a:spcAft>
            <a:buChar char="•"/>
          </a:pPr>
          <a:r>
            <a:rPr lang="en-US" sz="1900" kern="1200"/>
            <a:t>a coreset-reduction method to increase efficiency</a:t>
          </a:r>
        </a:p>
        <a:p>
          <a:pPr marL="171450" lvl="1" indent="-171450" algn="l" defTabSz="844550">
            <a:lnSpc>
              <a:spcPct val="90000"/>
            </a:lnSpc>
            <a:spcBef>
              <a:spcPct val="0"/>
            </a:spcBef>
            <a:spcAft>
              <a:spcPct val="20000"/>
            </a:spcAft>
            <a:buChar char="•"/>
          </a:pPr>
          <a:r>
            <a:rPr lang="en-US" sz="1900" kern="1200">
              <a:latin typeface="Calibri Light" panose="020F0302020204030204"/>
            </a:rPr>
            <a:t>Algorithm</a:t>
          </a:r>
          <a:r>
            <a:rPr lang="en-US" sz="1900" kern="1200"/>
            <a:t> that arrives at detection and localization decisions</a:t>
          </a:r>
        </a:p>
      </dsp:txBody>
      <dsp:txXfrm>
        <a:off x="0" y="976096"/>
        <a:ext cx="4992906" cy="17884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BC2C9-9E79-4191-A167-14D4E5B7F3E5}" type="datetimeFigureOut">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51FEB-3EE9-4CD9-ACEC-D473E8562743}" type="slidenum">
              <a:t>‹#›</a:t>
            </a:fld>
            <a:endParaRPr lang="en-US"/>
          </a:p>
        </p:txBody>
      </p:sp>
    </p:spTree>
    <p:extLst>
      <p:ext uri="{BB962C8B-B14F-4D97-AF65-F5344CB8AC3E}">
        <p14:creationId xmlns:p14="http://schemas.microsoft.com/office/powerpoint/2010/main" val="400486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&lt;1st line&gt;</a:t>
            </a:r>
          </a:p>
          <a:p>
            <a:r>
              <a:rPr lang="en-US">
                <a:ea typeface="Calibri"/>
                <a:cs typeface="Calibri"/>
              </a:rPr>
              <a:t>The cold start means, </a:t>
            </a:r>
            <a:r>
              <a:rPr lang="en-US"/>
              <a:t>disability to provide something about which it has not yet gathered sufficient information. In this case it refers to anomalous samples.</a:t>
            </a:r>
          </a:p>
          <a:p>
            <a:r>
              <a:rPr lang="en-US">
                <a:ea typeface="Calibri"/>
                <a:cs typeface="Calibri"/>
              </a:rPr>
              <a:t>Lets take the scenario where it is easy to acquire imagery of normal examples but costly and complicated to specify the expected defect variations in full. </a:t>
            </a:r>
          </a:p>
          <a:p>
            <a:r>
              <a:rPr lang="en-US">
                <a:ea typeface="Calibri"/>
                <a:cs typeface="Calibri"/>
              </a:rPr>
              <a:t>Therefore, this task can be treated as an out- of-distribution detection problem where </a:t>
            </a:r>
            <a:r>
              <a:rPr lang="en-US"/>
              <a:t>a model needs to be able to tell the difference between samples that come from the training data distribution and those that don't.</a:t>
            </a:r>
            <a:endParaRPr lang="en-US">
              <a:ea typeface="Calibri"/>
              <a:cs typeface="Calibri"/>
            </a:endParaRPr>
          </a:p>
          <a:p>
            <a:r>
              <a:rPr lang="en-US">
                <a:ea typeface="Calibri"/>
                <a:cs typeface="Calibri"/>
              </a:rPr>
              <a:t>&lt;3rd line&gt;</a:t>
            </a:r>
          </a:p>
          <a:p>
            <a:r>
              <a:rPr lang="en-US"/>
              <a:t>Despite the missing adaptation, these models offer strong anomaly detection performance and even solid spatial localization of the defects. The key to those is to exploit the multiscale nature of deep feature representations</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CA351FEB-3EE9-4CD9-ACEC-D473E8562743}" type="slidenum">
              <a:t>3</a:t>
            </a:fld>
            <a:endParaRPr lang="en-US"/>
          </a:p>
        </p:txBody>
      </p:sp>
    </p:spTree>
    <p:extLst>
      <p:ext uri="{BB962C8B-B14F-4D97-AF65-F5344CB8AC3E}">
        <p14:creationId xmlns:p14="http://schemas.microsoft.com/office/powerpoint/2010/main" val="235276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author also try to apply </a:t>
            </a:r>
            <a:r>
              <a:rPr lang="en-US" err="1">
                <a:cs typeface="Calibri"/>
              </a:rPr>
              <a:t>PatchCore</a:t>
            </a:r>
            <a:r>
              <a:rPr lang="en-US">
                <a:cs typeface="Calibri"/>
              </a:rPr>
              <a:t> 1% on higher resolution images with larger backbone, it retains the inferences times less than </a:t>
            </a:r>
            <a:r>
              <a:rPr lang="en-US"/>
              <a:t>PatchCore−10% on the default resolution.</a:t>
            </a:r>
          </a:p>
          <a:p>
            <a:r>
              <a:rPr lang="en-US">
                <a:cs typeface="Calibri"/>
              </a:rPr>
              <a:t>&lt;table 2&gt;</a:t>
            </a:r>
          </a:p>
          <a:p>
            <a:r>
              <a:rPr lang="en-US"/>
              <a:t>pixel-level anomaly detection of PatchCore−100% (without subsampling) are lower than SPADE [10] but with higher performance.</a:t>
            </a:r>
            <a:endParaRPr lang="en-US">
              <a:cs typeface="Calibri"/>
            </a:endParaRPr>
          </a:p>
          <a:p>
            <a:r>
              <a:rPr lang="en-US">
                <a:cs typeface="Calibri"/>
              </a:rPr>
              <a:t>But with the coreset subsampling the </a:t>
            </a:r>
            <a:r>
              <a:rPr lang="en-US" err="1">
                <a:cs typeface="Calibri"/>
              </a:rPr>
              <a:t>PatchCore</a:t>
            </a:r>
            <a:r>
              <a:rPr lang="en-US">
                <a:cs typeface="Calibri"/>
              </a:rPr>
              <a:t> can be made faster while retaining the state of the art performance.</a:t>
            </a:r>
          </a:p>
          <a:p>
            <a:endParaRPr lang="en-US">
              <a:cs typeface="Calibri"/>
            </a:endParaRPr>
          </a:p>
        </p:txBody>
      </p:sp>
      <p:sp>
        <p:nvSpPr>
          <p:cNvPr id="4" name="Slide Number Placeholder 3"/>
          <p:cNvSpPr>
            <a:spLocks noGrp="1"/>
          </p:cNvSpPr>
          <p:nvPr>
            <p:ph type="sldNum" sz="quarter" idx="5"/>
          </p:nvPr>
        </p:nvSpPr>
        <p:spPr/>
        <p:txBody>
          <a:bodyPr/>
          <a:lstStyle/>
          <a:p>
            <a:fld id="{CA351FEB-3EE9-4CD9-ACEC-D473E8562743}" type="slidenum">
              <a:rPr lang="en-US"/>
              <a:t>13</a:t>
            </a:fld>
            <a:endParaRPr lang="en-US"/>
          </a:p>
        </p:txBody>
      </p:sp>
    </p:spTree>
    <p:extLst>
      <p:ext uri="{BB962C8B-B14F-4D97-AF65-F5344CB8AC3E}">
        <p14:creationId xmlns:p14="http://schemas.microsoft.com/office/powerpoint/2010/main" val="265250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author also investigated the importance of locally aware patch feature</a:t>
            </a:r>
          </a:p>
          <a:p>
            <a:r>
              <a:rPr lang="en-US">
                <a:cs typeface="Calibri"/>
              </a:rPr>
              <a:t>&lt;top&gt;</a:t>
            </a:r>
          </a:p>
          <a:p>
            <a:r>
              <a:rPr lang="en-US"/>
              <a:t>The table shows a clear optimum between locality and global context for patch-based anomaly detection therefore motivating the uses of patch size 3</a:t>
            </a:r>
            <a:endParaRPr lang="en-US">
              <a:cs typeface="Calibri"/>
            </a:endParaRPr>
          </a:p>
          <a:p>
            <a:r>
              <a:rPr lang="en-US">
                <a:cs typeface="Calibri"/>
              </a:rPr>
              <a:t>&lt;bottom&gt;</a:t>
            </a:r>
          </a:p>
          <a:p>
            <a:r>
              <a:rPr lang="en-US">
                <a:cs typeface="Calibri"/>
              </a:rPr>
              <a:t>As we know global context can be achieved by moving down the network hierarchy, but at cost of reduced resolution and heavier </a:t>
            </a:r>
            <a:r>
              <a:rPr lang="en-US" err="1">
                <a:cs typeface="Calibri"/>
              </a:rPr>
              <a:t>imagenet</a:t>
            </a:r>
            <a:r>
              <a:rPr lang="en-US">
                <a:cs typeface="Calibri"/>
              </a:rPr>
              <a:t> bias.</a:t>
            </a:r>
          </a:p>
          <a:p>
            <a:r>
              <a:rPr lang="en-US">
                <a:cs typeface="Calibri"/>
              </a:rPr>
              <a:t>&lt;right&gt;</a:t>
            </a:r>
          </a:p>
          <a:p>
            <a:r>
              <a:rPr lang="en-US">
                <a:cs typeface="Calibri"/>
              </a:rPr>
              <a:t>On the right side of the image, is a sample efficiency graph to simulate the scenario of having access to limited nominal data is a relevant setting for real-world inspection. With amount of nominal samples varies from 1 to 50</a:t>
            </a:r>
          </a:p>
          <a:p>
            <a:r>
              <a:rPr lang="en-US">
                <a:cs typeface="Calibri"/>
              </a:rPr>
              <a:t>&lt;right bottom&gt;</a:t>
            </a:r>
          </a:p>
          <a:p>
            <a:r>
              <a:rPr lang="en-US">
                <a:cs typeface="Calibri"/>
              </a:rPr>
              <a:t>The last table shows the performance on the other 2 datasets we mentioned at the beginning, and for the </a:t>
            </a:r>
            <a:r>
              <a:rPr lang="en-US" err="1">
                <a:cs typeface="Calibri"/>
              </a:rPr>
              <a:t>mSTC</a:t>
            </a:r>
            <a:r>
              <a:rPr lang="en-US">
                <a:cs typeface="Calibri"/>
              </a:rPr>
              <a:t> which is the subsampled version of STC </a:t>
            </a:r>
            <a:r>
              <a:rPr lang="en-US" err="1">
                <a:cs typeface="Calibri"/>
              </a:rPr>
              <a:t>pedestian</a:t>
            </a:r>
            <a:r>
              <a:rPr lang="en-US">
                <a:cs typeface="Calibri"/>
              </a:rPr>
              <a:t> video data they make use of deeper network feature maps at levels 3 and 4 as the context is much closer to the natural image data. And it shows a good performance which suggest for </a:t>
            </a:r>
            <a:r>
              <a:rPr lang="en-US"/>
              <a:t>good transferability of </a:t>
            </a:r>
            <a:r>
              <a:rPr lang="en-US" err="1"/>
              <a:t>PatchCore</a:t>
            </a:r>
            <a:r>
              <a:rPr lang="en-US"/>
              <a:t> to such domains.</a:t>
            </a:r>
            <a:endParaRPr lang="en-US">
              <a:cs typeface="Calibri"/>
            </a:endParaRPr>
          </a:p>
        </p:txBody>
      </p:sp>
      <p:sp>
        <p:nvSpPr>
          <p:cNvPr id="4" name="Slide Number Placeholder 3"/>
          <p:cNvSpPr>
            <a:spLocks noGrp="1"/>
          </p:cNvSpPr>
          <p:nvPr>
            <p:ph type="sldNum" sz="quarter" idx="5"/>
          </p:nvPr>
        </p:nvSpPr>
        <p:spPr/>
        <p:txBody>
          <a:bodyPr/>
          <a:lstStyle/>
          <a:p>
            <a:fld id="{CA351FEB-3EE9-4CD9-ACEC-D473E8562743}" type="slidenum">
              <a:rPr lang="en-US"/>
              <a:t>14</a:t>
            </a:fld>
            <a:endParaRPr lang="en-US"/>
          </a:p>
        </p:txBody>
      </p:sp>
    </p:spTree>
    <p:extLst>
      <p:ext uri="{BB962C8B-B14F-4D97-AF65-F5344CB8AC3E}">
        <p14:creationId xmlns:p14="http://schemas.microsoft.com/office/powerpoint/2010/main" val="85173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&lt;line 2&gt;</a:t>
            </a:r>
          </a:p>
          <a:p>
            <a:r>
              <a:rPr lang="en-US"/>
              <a:t>applicability is generally limited by the transferability of the pretrained features leveraged.</a:t>
            </a:r>
          </a:p>
        </p:txBody>
      </p:sp>
      <p:sp>
        <p:nvSpPr>
          <p:cNvPr id="4" name="Slide Number Placeholder 3"/>
          <p:cNvSpPr>
            <a:spLocks noGrp="1"/>
          </p:cNvSpPr>
          <p:nvPr>
            <p:ph type="sldNum" sz="quarter" idx="5"/>
          </p:nvPr>
        </p:nvSpPr>
        <p:spPr/>
        <p:txBody>
          <a:bodyPr/>
          <a:lstStyle/>
          <a:p>
            <a:fld id="{CA351FEB-3EE9-4CD9-ACEC-D473E8562743}" type="slidenum">
              <a:rPr lang="en-US"/>
              <a:t>15</a:t>
            </a:fld>
            <a:endParaRPr lang="en-US"/>
          </a:p>
        </p:txBody>
      </p:sp>
    </p:spTree>
    <p:extLst>
      <p:ext uri="{BB962C8B-B14F-4D97-AF65-F5344CB8AC3E}">
        <p14:creationId xmlns:p14="http://schemas.microsoft.com/office/powerpoint/2010/main" val="315885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&lt;2nd point&gt;</a:t>
            </a:r>
          </a:p>
          <a:p>
            <a:r>
              <a:rPr lang="en-US">
                <a:ea typeface="Calibri"/>
                <a:cs typeface="Calibri"/>
              </a:rPr>
              <a:t>This allows </a:t>
            </a:r>
            <a:r>
              <a:rPr lang="en-US" err="1">
                <a:ea typeface="Calibri"/>
                <a:cs typeface="Calibri"/>
              </a:rPr>
              <a:t>PatchCore</a:t>
            </a:r>
            <a:r>
              <a:rPr lang="en-US">
                <a:ea typeface="Calibri"/>
                <a:cs typeface="Calibri"/>
              </a:rPr>
              <a:t> to operate with minimal bias towards ImageNet classes on a high resolution, while a feature aggregation over a local </a:t>
            </a:r>
            <a:r>
              <a:rPr lang="en-US" err="1">
                <a:ea typeface="Calibri"/>
                <a:cs typeface="Calibri"/>
              </a:rPr>
              <a:t>neighbourhood</a:t>
            </a:r>
            <a:r>
              <a:rPr lang="en-US">
                <a:ea typeface="Calibri"/>
                <a:cs typeface="Calibri"/>
              </a:rPr>
              <a:t> ensures retention of sufficient spatial context.</a:t>
            </a:r>
          </a:p>
          <a:p>
            <a:r>
              <a:rPr lang="en-US">
                <a:ea typeface="Calibri"/>
                <a:cs typeface="Calibri"/>
              </a:rPr>
              <a:t>&lt;3rd point&gt;</a:t>
            </a:r>
          </a:p>
          <a:p>
            <a:r>
              <a:rPr lang="en-US">
                <a:ea typeface="Calibri"/>
                <a:cs typeface="Calibri"/>
              </a:rPr>
              <a:t>The memory bank allows </a:t>
            </a:r>
            <a:r>
              <a:rPr lang="en-US" err="1">
                <a:ea typeface="Calibri"/>
                <a:cs typeface="Calibri"/>
              </a:rPr>
              <a:t>PatchCore</a:t>
            </a:r>
            <a:r>
              <a:rPr lang="en-US">
                <a:ea typeface="Calibri"/>
                <a:cs typeface="Calibri"/>
              </a:rPr>
              <a:t> to optimally leverage available nominal context at test time.</a:t>
            </a:r>
          </a:p>
          <a:p>
            <a:r>
              <a:rPr lang="en-US">
                <a:ea typeface="Calibri"/>
                <a:cs typeface="Calibri"/>
              </a:rPr>
              <a:t>&lt;4th point&gt;</a:t>
            </a:r>
          </a:p>
          <a:p>
            <a:r>
              <a:rPr lang="en-US"/>
              <a:t>It s able to reduce detection error of previous methods by more than half,</a:t>
            </a:r>
          </a:p>
        </p:txBody>
      </p:sp>
      <p:sp>
        <p:nvSpPr>
          <p:cNvPr id="4" name="Slide Number Placeholder 3"/>
          <p:cNvSpPr>
            <a:spLocks noGrp="1"/>
          </p:cNvSpPr>
          <p:nvPr>
            <p:ph type="sldNum" sz="quarter" idx="5"/>
          </p:nvPr>
        </p:nvSpPr>
        <p:spPr/>
        <p:txBody>
          <a:bodyPr/>
          <a:lstStyle/>
          <a:p>
            <a:fld id="{CA351FEB-3EE9-4CD9-ACEC-D473E8562743}" type="slidenum">
              <a:t>4</a:t>
            </a:fld>
            <a:endParaRPr lang="en-US"/>
          </a:p>
        </p:txBody>
      </p:sp>
    </p:spTree>
    <p:extLst>
      <p:ext uri="{BB962C8B-B14F-4D97-AF65-F5344CB8AC3E}">
        <p14:creationId xmlns:p14="http://schemas.microsoft.com/office/powerpoint/2010/main" val="150255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&lt;2nd point&gt;</a:t>
            </a:r>
            <a:endParaRPr lang="en-US"/>
          </a:p>
          <a:p>
            <a:r>
              <a:rPr lang="en-US" err="1"/>
              <a:t>φi,j</a:t>
            </a:r>
            <a:r>
              <a:rPr lang="en-US"/>
              <a:t> = </a:t>
            </a:r>
            <a:r>
              <a:rPr lang="en-US" err="1"/>
              <a:t>φj</a:t>
            </a:r>
            <a:r>
              <a:rPr lang="en-US"/>
              <a:t> (xi) to denote the features for image xi ∈ X (with dataset X ) and hierarchy- level j of the pretrained network φ.</a:t>
            </a:r>
          </a:p>
          <a:p>
            <a:endParaRPr lang="en-US"/>
          </a:p>
          <a:p>
            <a:r>
              <a:rPr lang="en-US"/>
              <a:t>to denote the c ∗ -dimensional feature slice at positions h ∈ {1, . . . , h∗} and w ∈ {1, . . . , w∗}.</a:t>
            </a:r>
            <a:endParaRPr lang="en-US">
              <a:cs typeface="Calibri" panose="020F0502020204030204"/>
            </a:endParaRPr>
          </a:p>
          <a:p>
            <a:endParaRPr lang="en-US"/>
          </a:p>
          <a:p>
            <a:r>
              <a:rPr lang="en-US"/>
              <a:t>the choice of feature representation should be from the mid level as going further down the network hierarchy would introduce two problems:</a:t>
            </a:r>
            <a:endParaRPr lang="en-US">
              <a:ea typeface="Calibri"/>
              <a:cs typeface="Calibri"/>
            </a:endParaRPr>
          </a:p>
          <a:p>
            <a:r>
              <a:rPr lang="en-US"/>
              <a:t>Firstly, it loses more localized nominal information</a:t>
            </a:r>
            <a:endParaRPr lang="en-US">
              <a:cs typeface="Calibri" panose="020F0502020204030204"/>
            </a:endParaRPr>
          </a:p>
          <a:p>
            <a:r>
              <a:rPr lang="en-US"/>
              <a:t>Secondly, very deep and abstract features in ImageNet pretrained networks are </a:t>
            </a:r>
            <a:r>
              <a:rPr lang="en-US" err="1"/>
              <a:t>bised</a:t>
            </a:r>
            <a:r>
              <a:rPr lang="en-US"/>
              <a:t> towards the task of natural image classification, which has only little overlap with the cold-start industrial anomaly detection task and the evaluated data at hand.</a:t>
            </a:r>
            <a:endParaRPr lang="en-US">
              <a:cs typeface="Calibri"/>
            </a:endParaRP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CA351FEB-3EE9-4CD9-ACEC-D473E8562743}" type="slidenum">
              <a:t>6</a:t>
            </a:fld>
            <a:endParaRPr lang="en-US"/>
          </a:p>
        </p:txBody>
      </p:sp>
    </p:spTree>
    <p:extLst>
      <p:ext uri="{BB962C8B-B14F-4D97-AF65-F5344CB8AC3E}">
        <p14:creationId xmlns:p14="http://schemas.microsoft.com/office/powerpoint/2010/main" val="11029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purpose is to increase receptive field size and robustness to small spatial deviations without losing spatial resolution or usability of feature maps.</a:t>
            </a:r>
          </a:p>
          <a:p>
            <a:r>
              <a:rPr lang="en-US">
                <a:cs typeface="Calibri"/>
              </a:rPr>
              <a:t>&lt;notation 1&gt;</a:t>
            </a:r>
          </a:p>
          <a:p>
            <a:r>
              <a:rPr lang="en-US">
                <a:cs typeface="Calibri"/>
              </a:rPr>
              <a:t>The notation from the previous slide is extended, incorporating feature vectors from the </a:t>
            </a:r>
            <a:r>
              <a:rPr lang="en-US" err="1">
                <a:cs typeface="Calibri"/>
              </a:rPr>
              <a:t>neighbourhood</a:t>
            </a:r>
            <a:r>
              <a:rPr lang="en-US">
                <a:cs typeface="Calibri"/>
              </a:rPr>
              <a:t> patches.</a:t>
            </a:r>
          </a:p>
          <a:p>
            <a:r>
              <a:rPr lang="en-US">
                <a:cs typeface="Calibri"/>
              </a:rPr>
              <a:t>This is done by using an aggregation functions of feature vectors in the neighborhood centered at h and w with </a:t>
            </a:r>
            <a:r>
              <a:rPr lang="en-US" err="1">
                <a:cs typeface="Calibri"/>
              </a:rPr>
              <a:t>patchsize</a:t>
            </a:r>
            <a:r>
              <a:rPr lang="en-US">
                <a:cs typeface="Calibri"/>
              </a:rPr>
              <a:t> p.</a:t>
            </a:r>
          </a:p>
          <a:p>
            <a:r>
              <a:rPr lang="en-US"/>
              <a:t>Here, they use adaptive average pooling. This is similar to local smoothing over each individual feature map,</a:t>
            </a:r>
            <a:endParaRPr lang="en-US">
              <a:cs typeface="Calibri"/>
            </a:endParaRPr>
          </a:p>
          <a:p>
            <a:r>
              <a:rPr lang="en-US">
                <a:cs typeface="Calibri"/>
              </a:rPr>
              <a:t>&lt;notation 2&gt;</a:t>
            </a:r>
          </a:p>
          <a:p>
            <a:r>
              <a:rPr lang="en-US">
                <a:cs typeface="Calibri"/>
              </a:rPr>
              <a:t>There is a optional striding parameter which is set to 1</a:t>
            </a:r>
          </a:p>
          <a:p>
            <a:endParaRPr lang="en-US">
              <a:cs typeface="Calibri"/>
            </a:endParaRPr>
          </a:p>
        </p:txBody>
      </p:sp>
      <p:sp>
        <p:nvSpPr>
          <p:cNvPr id="4" name="Slide Number Placeholder 3"/>
          <p:cNvSpPr>
            <a:spLocks noGrp="1"/>
          </p:cNvSpPr>
          <p:nvPr>
            <p:ph type="sldNum" sz="quarter" idx="5"/>
          </p:nvPr>
        </p:nvSpPr>
        <p:spPr/>
        <p:txBody>
          <a:bodyPr/>
          <a:lstStyle/>
          <a:p>
            <a:fld id="{CA351FEB-3EE9-4CD9-ACEC-D473E8562743}" type="slidenum">
              <a:rPr lang="en-US"/>
              <a:t>7</a:t>
            </a:fld>
            <a:endParaRPr lang="en-US"/>
          </a:p>
        </p:txBody>
      </p:sp>
    </p:spTree>
    <p:extLst>
      <p:ext uri="{BB962C8B-B14F-4D97-AF65-F5344CB8AC3E}">
        <p14:creationId xmlns:p14="http://schemas.microsoft.com/office/powerpoint/2010/main" val="58146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retain the generality of used features as well as the spatial resolution, </a:t>
            </a:r>
            <a:r>
              <a:rPr lang="en-US" err="1"/>
              <a:t>PatchCore</a:t>
            </a:r>
            <a:r>
              <a:rPr lang="en-US"/>
              <a:t> uses only two intermediate feature hierarchies j and j + 1.</a:t>
            </a:r>
          </a:p>
          <a:p>
            <a:r>
              <a:rPr lang="en-US">
                <a:cs typeface="Calibri"/>
              </a:rPr>
              <a:t>This is achieved by bilinearly rescaling the patch-feature collection at level j+1. I took a quick look at the implementation code and they use channel wise concatenation</a:t>
            </a:r>
          </a:p>
          <a:p>
            <a:r>
              <a:rPr lang="en-US">
                <a:cs typeface="Calibri"/>
              </a:rPr>
              <a:t>Lastly the </a:t>
            </a:r>
            <a:r>
              <a:rPr lang="en-US" err="1">
                <a:cs typeface="Calibri"/>
              </a:rPr>
              <a:t>patchcore</a:t>
            </a:r>
            <a:r>
              <a:rPr lang="en-US">
                <a:cs typeface="Calibri"/>
              </a:rPr>
              <a:t> memory bank is defined as the union of all embeddings in feature collection</a:t>
            </a:r>
          </a:p>
          <a:p>
            <a:endParaRPr lang="en-US">
              <a:cs typeface="Calibri"/>
            </a:endParaRPr>
          </a:p>
        </p:txBody>
      </p:sp>
      <p:sp>
        <p:nvSpPr>
          <p:cNvPr id="4" name="Slide Number Placeholder 3"/>
          <p:cNvSpPr>
            <a:spLocks noGrp="1"/>
          </p:cNvSpPr>
          <p:nvPr>
            <p:ph type="sldNum" sz="quarter" idx="5"/>
          </p:nvPr>
        </p:nvSpPr>
        <p:spPr/>
        <p:txBody>
          <a:bodyPr/>
          <a:lstStyle/>
          <a:p>
            <a:fld id="{CA351FEB-3EE9-4CD9-ACEC-D473E8562743}" type="slidenum">
              <a:rPr lang="en-US"/>
              <a:t>8</a:t>
            </a:fld>
            <a:endParaRPr lang="en-US"/>
          </a:p>
        </p:txBody>
      </p:sp>
    </p:spTree>
    <p:extLst>
      <p:ext uri="{BB962C8B-B14F-4D97-AF65-F5344CB8AC3E}">
        <p14:creationId xmlns:p14="http://schemas.microsoft.com/office/powerpoint/2010/main" val="412592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&lt;1st line&gt;</a:t>
            </a:r>
          </a:p>
          <a:p>
            <a:r>
              <a:rPr lang="en-US">
                <a:cs typeface="Calibri"/>
              </a:rPr>
              <a:t>And thus the inference time to evaluate novel test data and required storage will also increase.</a:t>
            </a:r>
          </a:p>
          <a:p>
            <a:r>
              <a:rPr lang="en-US">
                <a:cs typeface="Calibri"/>
              </a:rPr>
              <a:t>&lt;2nd line&gt;</a:t>
            </a:r>
          </a:p>
          <a:p>
            <a:r>
              <a:rPr lang="en-US">
                <a:cs typeface="Calibri"/>
              </a:rPr>
              <a:t>For the coreset subsampling the authors use facility location problem algorithm</a:t>
            </a:r>
          </a:p>
          <a:p>
            <a:r>
              <a:rPr lang="en-US">
                <a:cs typeface="Calibri"/>
              </a:rPr>
              <a:t>&lt;last picture&gt;</a:t>
            </a:r>
          </a:p>
          <a:p>
            <a:r>
              <a:rPr lang="en-US">
                <a:cs typeface="Calibri"/>
              </a:rPr>
              <a:t>This picture gives a visualization of the difference between using coreset and random sampling on a multimodal and uniform distribution</a:t>
            </a:r>
          </a:p>
        </p:txBody>
      </p:sp>
      <p:sp>
        <p:nvSpPr>
          <p:cNvPr id="4" name="Slide Number Placeholder 3"/>
          <p:cNvSpPr>
            <a:spLocks noGrp="1"/>
          </p:cNvSpPr>
          <p:nvPr>
            <p:ph type="sldNum" sz="quarter" idx="5"/>
          </p:nvPr>
        </p:nvSpPr>
        <p:spPr/>
        <p:txBody>
          <a:bodyPr/>
          <a:lstStyle/>
          <a:p>
            <a:fld id="{CA351FEB-3EE9-4CD9-ACEC-D473E8562743}" type="slidenum">
              <a:rPr lang="en-US"/>
              <a:t>9</a:t>
            </a:fld>
            <a:endParaRPr lang="en-US"/>
          </a:p>
        </p:txBody>
      </p:sp>
    </p:spTree>
    <p:extLst>
      <p:ext uri="{BB962C8B-B14F-4D97-AF65-F5344CB8AC3E}">
        <p14:creationId xmlns:p14="http://schemas.microsoft.com/office/powerpoint/2010/main" val="189300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&lt;1st line&gt;</a:t>
            </a:r>
          </a:p>
          <a:p>
            <a:r>
              <a:rPr lang="en-US">
                <a:cs typeface="Calibri"/>
              </a:rPr>
              <a:t>The S* here is the maximum distance mentioned earlier the m test, * is the test patch features, and the m* is the respective nearest neighbor. </a:t>
            </a:r>
            <a:endParaRPr lang="en-US"/>
          </a:p>
          <a:p>
            <a:r>
              <a:rPr lang="en-US">
                <a:cs typeface="Calibri"/>
              </a:rPr>
              <a:t>&lt;2nd line&gt;</a:t>
            </a:r>
          </a:p>
          <a:p>
            <a:r>
              <a:rPr lang="en-US">
                <a:cs typeface="Calibri"/>
              </a:rPr>
              <a:t>The intuition behind this is If memory bank features closest to anomaly candidate m test,∗ , m∗ , are themselves far from </a:t>
            </a:r>
            <a:r>
              <a:rPr lang="en-US" err="1">
                <a:cs typeface="Calibri"/>
              </a:rPr>
              <a:t>neighbouring</a:t>
            </a:r>
            <a:r>
              <a:rPr lang="en-US">
                <a:cs typeface="Calibri"/>
              </a:rPr>
              <a:t> samples and thereby an already rare nominal occurrence, we increase the anomaly score</a:t>
            </a:r>
          </a:p>
          <a:p>
            <a:r>
              <a:rPr lang="en-US">
                <a:cs typeface="Calibri"/>
              </a:rPr>
              <a:t>&lt;3rd line&gt;</a:t>
            </a:r>
          </a:p>
          <a:p>
            <a:r>
              <a:rPr lang="en-US"/>
              <a:t>we upscale the result by bi-linear interpolation. and smoothed the result with a Gaussian of kernel width σ = 4, but did not optimize this parameter.</a:t>
            </a:r>
            <a:endParaRPr lang="en-US">
              <a:cs typeface="Calibri"/>
            </a:endParaRPr>
          </a:p>
        </p:txBody>
      </p:sp>
      <p:sp>
        <p:nvSpPr>
          <p:cNvPr id="4" name="Slide Number Placeholder 3"/>
          <p:cNvSpPr>
            <a:spLocks noGrp="1"/>
          </p:cNvSpPr>
          <p:nvPr>
            <p:ph type="sldNum" sz="quarter" idx="5"/>
          </p:nvPr>
        </p:nvSpPr>
        <p:spPr/>
        <p:txBody>
          <a:bodyPr/>
          <a:lstStyle/>
          <a:p>
            <a:fld id="{CA351FEB-3EE9-4CD9-ACEC-D473E8562743}" type="slidenum">
              <a:rPr lang="en-US"/>
              <a:t>10</a:t>
            </a:fld>
            <a:endParaRPr lang="en-US"/>
          </a:p>
        </p:txBody>
      </p:sp>
    </p:spTree>
    <p:extLst>
      <p:ext uri="{BB962C8B-B14F-4D97-AF65-F5344CB8AC3E}">
        <p14:creationId xmlns:p14="http://schemas.microsoft.com/office/powerpoint/2010/main" val="3327218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&lt;3rd line&gt;</a:t>
            </a:r>
          </a:p>
          <a:p>
            <a:r>
              <a:rPr lang="en-US"/>
              <a:t>Training videos include normal pedestrian </a:t>
            </a:r>
            <a:r>
              <a:rPr lang="en-US" err="1"/>
              <a:t>behaviour</a:t>
            </a:r>
            <a:r>
              <a:rPr lang="en-US"/>
              <a:t> while test videos can contain different </a:t>
            </a:r>
            <a:r>
              <a:rPr lang="en-US" err="1"/>
              <a:t>behaviours</a:t>
            </a:r>
            <a:r>
              <a:rPr lang="en-US"/>
              <a:t> such as fighting or cycling.</a:t>
            </a:r>
            <a:endParaRPr lang="en-US">
              <a:cs typeface="Calibri"/>
            </a:endParaRPr>
          </a:p>
        </p:txBody>
      </p:sp>
      <p:sp>
        <p:nvSpPr>
          <p:cNvPr id="4" name="Slide Number Placeholder 3"/>
          <p:cNvSpPr>
            <a:spLocks noGrp="1"/>
          </p:cNvSpPr>
          <p:nvPr>
            <p:ph type="sldNum" sz="quarter" idx="5"/>
          </p:nvPr>
        </p:nvSpPr>
        <p:spPr/>
        <p:txBody>
          <a:bodyPr/>
          <a:lstStyle/>
          <a:p>
            <a:fld id="{CA351FEB-3EE9-4CD9-ACEC-D473E8562743}" type="slidenum">
              <a:rPr lang="en-US"/>
              <a:t>11</a:t>
            </a:fld>
            <a:endParaRPr lang="en-US"/>
          </a:p>
        </p:txBody>
      </p:sp>
    </p:spTree>
    <p:extLst>
      <p:ext uri="{BB962C8B-B14F-4D97-AF65-F5344CB8AC3E}">
        <p14:creationId xmlns:p14="http://schemas.microsoft.com/office/powerpoint/2010/main" val="207121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tables also shows performance based on various levels of memory bank subsampling (25%, 10% and 1%).</a:t>
            </a:r>
          </a:p>
          <a:p>
            <a:r>
              <a:rPr lang="en-US">
                <a:cs typeface="Calibri"/>
              </a:rPr>
              <a:t>The total misclassifications is the sum of the false-positive and false-negative predictions with F1-optimal threshold.</a:t>
            </a:r>
            <a:endParaRPr lang="en-US"/>
          </a:p>
          <a:p>
            <a:endParaRPr lang="en-US">
              <a:cs typeface="Calibri"/>
            </a:endParaRPr>
          </a:p>
          <a:p>
            <a:r>
              <a:rPr lang="en-US" err="1"/>
              <a:t>PatchCore</a:t>
            </a:r>
            <a:r>
              <a:rPr lang="en-US"/>
              <a:t> achieves state-of-the-art anomaly segmentation, both measured by pixelwise AUROC (Table 2) and PRO metric (Table 3).</a:t>
            </a:r>
            <a:endParaRPr lang="en-US">
              <a:cs typeface="Calibri"/>
            </a:endParaRPr>
          </a:p>
          <a:p>
            <a:r>
              <a:rPr lang="en-US">
                <a:cs typeface="Calibri"/>
              </a:rPr>
              <a:t>The PRO matric here stands for per region overlap, here we also threshold the anomaly score to obtain binary prediction, then the percentage of correctly predicted pixels is computer for each annotated defect region the ground truth. The average over all defect is the final PRO value.</a:t>
            </a:r>
          </a:p>
        </p:txBody>
      </p:sp>
      <p:sp>
        <p:nvSpPr>
          <p:cNvPr id="4" name="Slide Number Placeholder 3"/>
          <p:cNvSpPr>
            <a:spLocks noGrp="1"/>
          </p:cNvSpPr>
          <p:nvPr>
            <p:ph type="sldNum" sz="quarter" idx="5"/>
          </p:nvPr>
        </p:nvSpPr>
        <p:spPr/>
        <p:txBody>
          <a:bodyPr/>
          <a:lstStyle/>
          <a:p>
            <a:fld id="{CA351FEB-3EE9-4CD9-ACEC-D473E8562743}" type="slidenum">
              <a:rPr lang="en-US"/>
              <a:t>12</a:t>
            </a:fld>
            <a:endParaRPr lang="en-US"/>
          </a:p>
        </p:txBody>
      </p:sp>
    </p:spTree>
    <p:extLst>
      <p:ext uri="{BB962C8B-B14F-4D97-AF65-F5344CB8AC3E}">
        <p14:creationId xmlns:p14="http://schemas.microsoft.com/office/powerpoint/2010/main" val="320529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2C5ADA53-A975-944C-85D7-E2089342D187}"/>
              </a:ext>
            </a:extLst>
          </p:cNvPr>
          <p:cNvPicPr>
            <a:picLocks noChangeAspect="1"/>
          </p:cNvPicPr>
          <p:nvPr/>
        </p:nvPicPr>
        <p:blipFill rotWithShape="1">
          <a:blip r:embed="rId2">
            <a:alphaModFix amt="50000"/>
          </a:blip>
          <a:srcRect r="6250" b="625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ea typeface="+mj-lt"/>
                <a:cs typeface="+mj-lt"/>
              </a:rPr>
              <a:t>Towards Total Recall in Industrial Anomaly Detection</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ea typeface="+mn-lt"/>
                <a:cs typeface="+mn-lt"/>
              </a:rPr>
              <a:t>2022 IEEE/CVF Conference on Computer Vision and Pattern Recognition (CVPR)</a:t>
            </a:r>
            <a:endParaRPr lang="en-US">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E9D60223-F00F-5CB5-0343-6E218B273DA6}"/>
              </a:ext>
            </a:extLst>
          </p:cNvPr>
          <p:cNvSpPr>
            <a:spLocks noGrp="1"/>
          </p:cNvSpPr>
          <p:nvPr>
            <p:ph type="title"/>
          </p:nvPr>
        </p:nvSpPr>
        <p:spPr>
          <a:xfrm>
            <a:off x="838200" y="365125"/>
            <a:ext cx="4347949" cy="2137273"/>
          </a:xfrm>
        </p:spPr>
        <p:txBody>
          <a:bodyPr anchor="b">
            <a:normAutofit/>
          </a:bodyPr>
          <a:lstStyle/>
          <a:p>
            <a:r>
              <a:rPr lang="en-US">
                <a:cs typeface="Calibri Light"/>
              </a:rPr>
              <a:t>Anomaly Detection with </a:t>
            </a:r>
            <a:r>
              <a:rPr lang="en-US" err="1">
                <a:cs typeface="Calibri Light"/>
              </a:rPr>
              <a:t>PatchCore</a:t>
            </a:r>
            <a:endParaRPr lang="en-US" err="1"/>
          </a:p>
        </p:txBody>
      </p:sp>
      <p:sp>
        <p:nvSpPr>
          <p:cNvPr id="3" name="Content Placeholder 2">
            <a:extLst>
              <a:ext uri="{FF2B5EF4-FFF2-40B4-BE49-F238E27FC236}">
                <a16:creationId xmlns:a16="http://schemas.microsoft.com/office/drawing/2014/main" id="{46BA6D63-0C73-A02D-BD12-886BF189CB11}"/>
              </a:ext>
            </a:extLst>
          </p:cNvPr>
          <p:cNvSpPr>
            <a:spLocks noGrp="1"/>
          </p:cNvSpPr>
          <p:nvPr>
            <p:ph idx="1"/>
          </p:nvPr>
        </p:nvSpPr>
        <p:spPr>
          <a:xfrm>
            <a:off x="838200" y="2681785"/>
            <a:ext cx="4347948" cy="3495178"/>
          </a:xfrm>
        </p:spPr>
        <p:txBody>
          <a:bodyPr vert="horz" lIns="91440" tIns="45720" rIns="91440" bIns="45720" rtlCol="0">
            <a:normAutofit/>
          </a:bodyPr>
          <a:lstStyle/>
          <a:p>
            <a:r>
              <a:rPr lang="en-US" sz="2000">
                <a:cs typeface="Calibri"/>
              </a:rPr>
              <a:t>Estimation of image-level anomaly score using the maximum distance score between test patch features to each respective nearest Neighbour. </a:t>
            </a:r>
          </a:p>
          <a:p>
            <a:r>
              <a:rPr lang="en-US" sz="2000">
                <a:cs typeface="Calibri"/>
              </a:rPr>
              <a:t>Use scaling to account for the behavior if Neighbour patches.</a:t>
            </a:r>
          </a:p>
          <a:p>
            <a:r>
              <a:rPr lang="en-US" sz="2000">
                <a:cs typeface="Calibri"/>
              </a:rPr>
              <a:t>Segmentation map can be computed in the same step </a:t>
            </a:r>
            <a:r>
              <a:rPr lang="en-US" sz="2000">
                <a:ea typeface="+mn-lt"/>
                <a:cs typeface="+mn-lt"/>
              </a:rPr>
              <a:t>by realigning computed patch anomaly scores based on their respective spatial location.</a:t>
            </a:r>
            <a:endParaRPr lang="en-US" sz="2000">
              <a:cs typeface="Calibri"/>
            </a:endParaRPr>
          </a:p>
        </p:txBody>
      </p:sp>
      <p:pic>
        <p:nvPicPr>
          <p:cNvPr id="6" name="Picture 6" descr="A picture containing shape&#10;&#10;Description automatically generated">
            <a:extLst>
              <a:ext uri="{FF2B5EF4-FFF2-40B4-BE49-F238E27FC236}">
                <a16:creationId xmlns:a16="http://schemas.microsoft.com/office/drawing/2014/main" id="{AB46210F-BEDB-08A0-284C-91BB143D4B46}"/>
              </a:ext>
            </a:extLst>
          </p:cNvPr>
          <p:cNvPicPr>
            <a:picLocks noChangeAspect="1"/>
          </p:cNvPicPr>
          <p:nvPr/>
        </p:nvPicPr>
        <p:blipFill>
          <a:blip r:embed="rId3"/>
          <a:stretch>
            <a:fillRect/>
          </a:stretch>
        </p:blipFill>
        <p:spPr>
          <a:xfrm>
            <a:off x="5195800" y="772869"/>
            <a:ext cx="6968334" cy="2453066"/>
          </a:xfrm>
          <a:prstGeom prst="rect">
            <a:avLst/>
          </a:prstGeom>
        </p:spPr>
      </p:pic>
      <p:pic>
        <p:nvPicPr>
          <p:cNvPr id="4" name="Picture 4" descr="A picture containing letter&#10;&#10;Description automatically generated">
            <a:extLst>
              <a:ext uri="{FF2B5EF4-FFF2-40B4-BE49-F238E27FC236}">
                <a16:creationId xmlns:a16="http://schemas.microsoft.com/office/drawing/2014/main" id="{C0F53563-EEF6-FA8D-17D9-ED6EC98F3779}"/>
              </a:ext>
            </a:extLst>
          </p:cNvPr>
          <p:cNvPicPr>
            <a:picLocks noChangeAspect="1"/>
          </p:cNvPicPr>
          <p:nvPr/>
        </p:nvPicPr>
        <p:blipFill>
          <a:blip r:embed="rId4"/>
          <a:stretch>
            <a:fillRect/>
          </a:stretch>
        </p:blipFill>
        <p:spPr>
          <a:xfrm>
            <a:off x="5463545" y="5736709"/>
            <a:ext cx="3721204" cy="574688"/>
          </a:xfrm>
          <a:prstGeom prst="rect">
            <a:avLst/>
          </a:prstGeom>
        </p:spPr>
      </p:pic>
      <p:pic>
        <p:nvPicPr>
          <p:cNvPr id="5" name="Picture 5" descr="A picture containing text, device&#10;&#10;Description automatically generated">
            <a:extLst>
              <a:ext uri="{FF2B5EF4-FFF2-40B4-BE49-F238E27FC236}">
                <a16:creationId xmlns:a16="http://schemas.microsoft.com/office/drawing/2014/main" id="{D0B39C78-AAEF-D9D0-A70A-C0FD9FAD9B19}"/>
              </a:ext>
            </a:extLst>
          </p:cNvPr>
          <p:cNvPicPr>
            <a:picLocks noChangeAspect="1"/>
          </p:cNvPicPr>
          <p:nvPr/>
        </p:nvPicPr>
        <p:blipFill>
          <a:blip r:embed="rId5"/>
          <a:stretch>
            <a:fillRect/>
          </a:stretch>
        </p:blipFill>
        <p:spPr>
          <a:xfrm>
            <a:off x="9896991" y="4653502"/>
            <a:ext cx="1701920" cy="1663093"/>
          </a:xfrm>
          <a:prstGeom prst="rect">
            <a:avLst/>
          </a:prstGeom>
        </p:spPr>
      </p:pic>
    </p:spTree>
    <p:extLst>
      <p:ext uri="{BB962C8B-B14F-4D97-AF65-F5344CB8AC3E}">
        <p14:creationId xmlns:p14="http://schemas.microsoft.com/office/powerpoint/2010/main" val="125430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BDF2E-1473-7C2A-37DD-FCBE4A5297AA}"/>
              </a:ext>
            </a:extLst>
          </p:cNvPr>
          <p:cNvSpPr>
            <a:spLocks noGrp="1"/>
          </p:cNvSpPr>
          <p:nvPr>
            <p:ph type="title"/>
          </p:nvPr>
        </p:nvSpPr>
        <p:spPr>
          <a:xfrm>
            <a:off x="630936" y="639520"/>
            <a:ext cx="3429000" cy="1719072"/>
          </a:xfrm>
        </p:spPr>
        <p:txBody>
          <a:bodyPr anchor="b">
            <a:normAutofit/>
          </a:bodyPr>
          <a:lstStyle/>
          <a:p>
            <a:r>
              <a:rPr lang="en-US" sz="5000">
                <a:ea typeface="+mj-lt"/>
                <a:cs typeface="+mj-lt"/>
              </a:rPr>
              <a:t>Experiments</a:t>
            </a:r>
            <a:endParaRPr lang="en-US" sz="50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98003B-9196-CC54-6F94-DA1418CAEE8C}"/>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1700">
                <a:cs typeface="Calibri" panose="020F0502020204030204"/>
              </a:rPr>
              <a:t>Datasets:</a:t>
            </a:r>
          </a:p>
          <a:p>
            <a:r>
              <a:rPr lang="en-US" sz="1700" err="1">
                <a:ea typeface="+mn-lt"/>
                <a:cs typeface="+mn-lt"/>
              </a:rPr>
              <a:t>MVTec</a:t>
            </a:r>
            <a:r>
              <a:rPr lang="en-US" sz="1700">
                <a:ea typeface="+mn-lt"/>
                <a:cs typeface="+mn-lt"/>
              </a:rPr>
              <a:t> AD: 5354 images (1725 test set), use nominal only training dataset</a:t>
            </a:r>
          </a:p>
          <a:p>
            <a:r>
              <a:rPr lang="en-US" sz="1700">
                <a:cs typeface="Calibri" panose="020F0502020204030204"/>
              </a:rPr>
              <a:t>Magnetic Tile De- </a:t>
            </a:r>
            <a:r>
              <a:rPr lang="en-US" sz="1700" err="1">
                <a:cs typeface="Calibri" panose="020F0502020204030204"/>
              </a:rPr>
              <a:t>fects</a:t>
            </a:r>
            <a:r>
              <a:rPr lang="en-US" sz="1700">
                <a:cs typeface="Calibri" panose="020F0502020204030204"/>
              </a:rPr>
              <a:t> (MTD): with 925 defect-free (20% for test) and 392 anomalous images</a:t>
            </a:r>
          </a:p>
          <a:p>
            <a:r>
              <a:rPr lang="en-US" sz="1700">
                <a:ea typeface="+mn-lt"/>
                <a:cs typeface="+mn-lt"/>
              </a:rPr>
              <a:t>MSTC : subsampled version of STC dataset, 12 scenes of pedestrian videos</a:t>
            </a:r>
            <a:endParaRPr lang="en-US" sz="1700">
              <a:cs typeface="Calibri" panose="020F0502020204030204"/>
            </a:endParaRPr>
          </a:p>
        </p:txBody>
      </p:sp>
      <p:pic>
        <p:nvPicPr>
          <p:cNvPr id="4" name="Picture 4" descr="A picture containing graphical user interface&#10;&#10;Description automatically generated">
            <a:extLst>
              <a:ext uri="{FF2B5EF4-FFF2-40B4-BE49-F238E27FC236}">
                <a16:creationId xmlns:a16="http://schemas.microsoft.com/office/drawing/2014/main" id="{24E1F8F9-B5FC-ED01-FAA0-61C129E51A0D}"/>
              </a:ext>
            </a:extLst>
          </p:cNvPr>
          <p:cNvPicPr>
            <a:picLocks noChangeAspect="1"/>
          </p:cNvPicPr>
          <p:nvPr/>
        </p:nvPicPr>
        <p:blipFill>
          <a:blip r:embed="rId3"/>
          <a:stretch>
            <a:fillRect/>
          </a:stretch>
        </p:blipFill>
        <p:spPr>
          <a:xfrm>
            <a:off x="4323617" y="2583165"/>
            <a:ext cx="7708852" cy="2654952"/>
          </a:xfrm>
          <a:prstGeom prst="rect">
            <a:avLst/>
          </a:prstGeom>
        </p:spPr>
      </p:pic>
    </p:spTree>
    <p:extLst>
      <p:ext uri="{BB962C8B-B14F-4D97-AF65-F5344CB8AC3E}">
        <p14:creationId xmlns:p14="http://schemas.microsoft.com/office/powerpoint/2010/main" val="163523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F58D-BCEE-2203-7261-D5BA678BBCAD}"/>
              </a:ext>
            </a:extLst>
          </p:cNvPr>
          <p:cNvSpPr>
            <a:spLocks noGrp="1"/>
          </p:cNvSpPr>
          <p:nvPr>
            <p:ph type="title"/>
          </p:nvPr>
        </p:nvSpPr>
        <p:spPr/>
        <p:txBody>
          <a:bodyPr/>
          <a:lstStyle/>
          <a:p>
            <a:r>
              <a:rPr lang="en-US">
                <a:cs typeface="Calibri Light"/>
              </a:rPr>
              <a:t>Results and Ablation study</a:t>
            </a:r>
            <a:endParaRPr lang="en-US"/>
          </a:p>
        </p:txBody>
      </p:sp>
      <p:pic>
        <p:nvPicPr>
          <p:cNvPr id="4" name="Picture 4" descr="Table&#10;&#10;Description automatically generated">
            <a:extLst>
              <a:ext uri="{FF2B5EF4-FFF2-40B4-BE49-F238E27FC236}">
                <a16:creationId xmlns:a16="http://schemas.microsoft.com/office/drawing/2014/main" id="{246D806D-3E6C-A102-3860-8B60DF7E6164}"/>
              </a:ext>
            </a:extLst>
          </p:cNvPr>
          <p:cNvPicPr>
            <a:picLocks noGrp="1" noChangeAspect="1"/>
          </p:cNvPicPr>
          <p:nvPr>
            <p:ph idx="1"/>
          </p:nvPr>
        </p:nvPicPr>
        <p:blipFill>
          <a:blip r:embed="rId3"/>
          <a:stretch>
            <a:fillRect/>
          </a:stretch>
        </p:blipFill>
        <p:spPr>
          <a:xfrm>
            <a:off x="224646" y="1711430"/>
            <a:ext cx="11900858" cy="2437500"/>
          </a:xfrm>
        </p:spPr>
      </p:pic>
      <p:pic>
        <p:nvPicPr>
          <p:cNvPr id="5" name="Picture 5" descr="Table&#10;&#10;Description automatically generated">
            <a:extLst>
              <a:ext uri="{FF2B5EF4-FFF2-40B4-BE49-F238E27FC236}">
                <a16:creationId xmlns:a16="http://schemas.microsoft.com/office/drawing/2014/main" id="{481EFDCE-6867-B46A-309C-B25E17D98361}"/>
              </a:ext>
            </a:extLst>
          </p:cNvPr>
          <p:cNvPicPr>
            <a:picLocks noChangeAspect="1"/>
          </p:cNvPicPr>
          <p:nvPr/>
        </p:nvPicPr>
        <p:blipFill>
          <a:blip r:embed="rId4"/>
          <a:stretch>
            <a:fillRect/>
          </a:stretch>
        </p:blipFill>
        <p:spPr>
          <a:xfrm>
            <a:off x="698739" y="4421699"/>
            <a:ext cx="10823275" cy="1436414"/>
          </a:xfrm>
          <a:prstGeom prst="rect">
            <a:avLst/>
          </a:prstGeom>
        </p:spPr>
      </p:pic>
    </p:spTree>
    <p:extLst>
      <p:ext uri="{BB962C8B-B14F-4D97-AF65-F5344CB8AC3E}">
        <p14:creationId xmlns:p14="http://schemas.microsoft.com/office/powerpoint/2010/main" val="266848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966-2987-CC2C-71DB-3EFE886572A9}"/>
              </a:ext>
            </a:extLst>
          </p:cNvPr>
          <p:cNvSpPr>
            <a:spLocks noGrp="1"/>
          </p:cNvSpPr>
          <p:nvPr>
            <p:ph type="title"/>
          </p:nvPr>
        </p:nvSpPr>
        <p:spPr/>
        <p:txBody>
          <a:bodyPr/>
          <a:lstStyle/>
          <a:p>
            <a:r>
              <a:rPr lang="en-US">
                <a:ea typeface="+mj-lt"/>
                <a:cs typeface="+mj-lt"/>
              </a:rPr>
              <a:t>Results and Ablation study</a:t>
            </a:r>
            <a:endParaRPr lang="en-US"/>
          </a:p>
        </p:txBody>
      </p:sp>
      <p:pic>
        <p:nvPicPr>
          <p:cNvPr id="4" name="Picture 4" descr="Table&#10;&#10;Description automatically generated">
            <a:extLst>
              <a:ext uri="{FF2B5EF4-FFF2-40B4-BE49-F238E27FC236}">
                <a16:creationId xmlns:a16="http://schemas.microsoft.com/office/drawing/2014/main" id="{F49FD444-4CB4-7836-032A-2C65834430F8}"/>
              </a:ext>
            </a:extLst>
          </p:cNvPr>
          <p:cNvPicPr>
            <a:picLocks noGrp="1" noChangeAspect="1"/>
          </p:cNvPicPr>
          <p:nvPr>
            <p:ph idx="1"/>
          </p:nvPr>
        </p:nvPicPr>
        <p:blipFill>
          <a:blip r:embed="rId3"/>
          <a:stretch>
            <a:fillRect/>
          </a:stretch>
        </p:blipFill>
        <p:spPr>
          <a:xfrm>
            <a:off x="513002" y="2031955"/>
            <a:ext cx="5314410" cy="3622375"/>
          </a:xfrm>
        </p:spPr>
      </p:pic>
      <p:pic>
        <p:nvPicPr>
          <p:cNvPr id="5" name="Picture 5" descr="Table&#10;&#10;Description automatically generated">
            <a:extLst>
              <a:ext uri="{FF2B5EF4-FFF2-40B4-BE49-F238E27FC236}">
                <a16:creationId xmlns:a16="http://schemas.microsoft.com/office/drawing/2014/main" id="{819E9D12-88CF-F30B-3506-B3E445ECDC9C}"/>
              </a:ext>
            </a:extLst>
          </p:cNvPr>
          <p:cNvPicPr>
            <a:picLocks noChangeAspect="1"/>
          </p:cNvPicPr>
          <p:nvPr/>
        </p:nvPicPr>
        <p:blipFill>
          <a:blip r:embed="rId4"/>
          <a:stretch>
            <a:fillRect/>
          </a:stretch>
        </p:blipFill>
        <p:spPr>
          <a:xfrm>
            <a:off x="5658929" y="3430049"/>
            <a:ext cx="5388633" cy="803032"/>
          </a:xfrm>
          <a:prstGeom prst="rect">
            <a:avLst/>
          </a:prstGeom>
        </p:spPr>
      </p:pic>
      <p:pic>
        <p:nvPicPr>
          <p:cNvPr id="6" name="Picture 6" descr="A picture containing table&#10;&#10;Description automatically generated">
            <a:extLst>
              <a:ext uri="{FF2B5EF4-FFF2-40B4-BE49-F238E27FC236}">
                <a16:creationId xmlns:a16="http://schemas.microsoft.com/office/drawing/2014/main" id="{33534A2C-0EFE-BDA1-6238-0F1C16E3748A}"/>
              </a:ext>
            </a:extLst>
          </p:cNvPr>
          <p:cNvPicPr>
            <a:picLocks noChangeAspect="1"/>
          </p:cNvPicPr>
          <p:nvPr/>
        </p:nvPicPr>
        <p:blipFill>
          <a:blip r:embed="rId5"/>
          <a:stretch>
            <a:fillRect/>
          </a:stretch>
        </p:blipFill>
        <p:spPr>
          <a:xfrm>
            <a:off x="8378496" y="4317161"/>
            <a:ext cx="2666820" cy="725337"/>
          </a:xfrm>
          <a:prstGeom prst="rect">
            <a:avLst/>
          </a:prstGeom>
        </p:spPr>
      </p:pic>
      <p:sp>
        <p:nvSpPr>
          <p:cNvPr id="7" name="TextBox 6">
            <a:extLst>
              <a:ext uri="{FF2B5EF4-FFF2-40B4-BE49-F238E27FC236}">
                <a16:creationId xmlns:a16="http://schemas.microsoft.com/office/drawing/2014/main" id="{C83392C3-C51A-BFF7-0769-284AB473DD05}"/>
              </a:ext>
            </a:extLst>
          </p:cNvPr>
          <p:cNvSpPr txBox="1"/>
          <p:nvPr/>
        </p:nvSpPr>
        <p:spPr>
          <a:xfrm>
            <a:off x="6518196" y="3052285"/>
            <a:ext cx="4350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(image AUROC, pixel AUROC, PRO metric).</a:t>
            </a:r>
            <a:endParaRPr lang="en-US"/>
          </a:p>
        </p:txBody>
      </p:sp>
    </p:spTree>
    <p:extLst>
      <p:ext uri="{BB962C8B-B14F-4D97-AF65-F5344CB8AC3E}">
        <p14:creationId xmlns:p14="http://schemas.microsoft.com/office/powerpoint/2010/main" val="204733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6CA-FEDB-DC44-9B1A-5F0178181C86}"/>
              </a:ext>
            </a:extLst>
          </p:cNvPr>
          <p:cNvSpPr>
            <a:spLocks noGrp="1"/>
          </p:cNvSpPr>
          <p:nvPr>
            <p:ph type="title"/>
          </p:nvPr>
        </p:nvSpPr>
        <p:spPr/>
        <p:txBody>
          <a:bodyPr/>
          <a:lstStyle/>
          <a:p>
            <a:r>
              <a:rPr lang="en-US">
                <a:cs typeface="Calibri Light"/>
              </a:rPr>
              <a:t>Results and Ablation study</a:t>
            </a:r>
            <a:endParaRPr lang="en-US"/>
          </a:p>
        </p:txBody>
      </p:sp>
      <p:pic>
        <p:nvPicPr>
          <p:cNvPr id="4" name="Picture 4" descr="Chart, line chart&#10;&#10;Description automatically generated">
            <a:extLst>
              <a:ext uri="{FF2B5EF4-FFF2-40B4-BE49-F238E27FC236}">
                <a16:creationId xmlns:a16="http://schemas.microsoft.com/office/drawing/2014/main" id="{4FEBCC2A-94D6-C7DC-7879-C1EE50DBE735}"/>
              </a:ext>
            </a:extLst>
          </p:cNvPr>
          <p:cNvPicPr>
            <a:picLocks noGrp="1" noChangeAspect="1"/>
          </p:cNvPicPr>
          <p:nvPr>
            <p:ph idx="1"/>
          </p:nvPr>
        </p:nvPicPr>
        <p:blipFill>
          <a:blip r:embed="rId3"/>
          <a:stretch>
            <a:fillRect/>
          </a:stretch>
        </p:blipFill>
        <p:spPr>
          <a:xfrm>
            <a:off x="124814" y="1715384"/>
            <a:ext cx="5875128" cy="3881708"/>
          </a:xfrm>
        </p:spPr>
      </p:pic>
      <p:pic>
        <p:nvPicPr>
          <p:cNvPr id="5" name="Picture 5" descr="Chart, line chart&#10;&#10;Description automatically generated">
            <a:extLst>
              <a:ext uri="{FF2B5EF4-FFF2-40B4-BE49-F238E27FC236}">
                <a16:creationId xmlns:a16="http://schemas.microsoft.com/office/drawing/2014/main" id="{51053EA1-2D84-487C-AEDC-C5B5F51FBD38}"/>
              </a:ext>
            </a:extLst>
          </p:cNvPr>
          <p:cNvPicPr>
            <a:picLocks noChangeAspect="1"/>
          </p:cNvPicPr>
          <p:nvPr/>
        </p:nvPicPr>
        <p:blipFill>
          <a:blip r:embed="rId4"/>
          <a:stretch>
            <a:fillRect/>
          </a:stretch>
        </p:blipFill>
        <p:spPr>
          <a:xfrm>
            <a:off x="5745193" y="1855760"/>
            <a:ext cx="6452558" cy="2068178"/>
          </a:xfrm>
          <a:prstGeom prst="rect">
            <a:avLst/>
          </a:prstGeom>
        </p:spPr>
      </p:pic>
      <p:pic>
        <p:nvPicPr>
          <p:cNvPr id="6" name="Picture 6" descr="Table&#10;&#10;Description automatically generated">
            <a:extLst>
              <a:ext uri="{FF2B5EF4-FFF2-40B4-BE49-F238E27FC236}">
                <a16:creationId xmlns:a16="http://schemas.microsoft.com/office/drawing/2014/main" id="{C2FDCC3F-4A36-875F-FE24-324E2B826777}"/>
              </a:ext>
            </a:extLst>
          </p:cNvPr>
          <p:cNvPicPr>
            <a:picLocks noChangeAspect="1"/>
          </p:cNvPicPr>
          <p:nvPr/>
        </p:nvPicPr>
        <p:blipFill>
          <a:blip r:embed="rId5"/>
          <a:stretch>
            <a:fillRect/>
          </a:stretch>
        </p:blipFill>
        <p:spPr>
          <a:xfrm>
            <a:off x="5817079" y="3926073"/>
            <a:ext cx="6308784" cy="1148081"/>
          </a:xfrm>
          <a:prstGeom prst="rect">
            <a:avLst/>
          </a:prstGeom>
        </p:spPr>
      </p:pic>
    </p:spTree>
    <p:extLst>
      <p:ext uri="{BB962C8B-B14F-4D97-AF65-F5344CB8AC3E}">
        <p14:creationId xmlns:p14="http://schemas.microsoft.com/office/powerpoint/2010/main" val="377716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7988-2E2E-D1F9-8376-7085EEAF5DE0}"/>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A9C60508-6323-37BD-3B9C-AA47CCCA13F5}"/>
              </a:ext>
            </a:extLst>
          </p:cNvPr>
          <p:cNvSpPr>
            <a:spLocks noGrp="1"/>
          </p:cNvSpPr>
          <p:nvPr>
            <p:ph idx="1"/>
          </p:nvPr>
        </p:nvSpPr>
        <p:spPr/>
        <p:txBody>
          <a:bodyPr vert="horz" lIns="91440" tIns="45720" rIns="91440" bIns="45720" rtlCol="0" anchor="t">
            <a:normAutofit/>
          </a:bodyPr>
          <a:lstStyle/>
          <a:p>
            <a:r>
              <a:rPr lang="en-US">
                <a:cs typeface="Calibri"/>
              </a:rPr>
              <a:t>This paper introduced the </a:t>
            </a:r>
            <a:r>
              <a:rPr lang="en-US" err="1">
                <a:cs typeface="Calibri"/>
              </a:rPr>
              <a:t>PatchCore</a:t>
            </a:r>
            <a:r>
              <a:rPr lang="en-US">
                <a:cs typeface="Calibri"/>
              </a:rPr>
              <a:t> algorithm for cold- start anomaly detection</a:t>
            </a:r>
          </a:p>
          <a:p>
            <a:r>
              <a:rPr lang="en-US" err="1">
                <a:cs typeface="Calibri"/>
              </a:rPr>
              <a:t>PatchCore</a:t>
            </a:r>
            <a:r>
              <a:rPr lang="en-US">
                <a:cs typeface="Calibri"/>
              </a:rPr>
              <a:t> shows high effectiveness for industrial anomaly detection without the need to specifically adapt to the problem domain at hand</a:t>
            </a:r>
          </a:p>
          <a:p>
            <a:r>
              <a:rPr lang="en-US" err="1">
                <a:cs typeface="Calibri"/>
              </a:rPr>
              <a:t>PatchCore</a:t>
            </a:r>
            <a:r>
              <a:rPr lang="en-US">
                <a:cs typeface="Calibri"/>
              </a:rPr>
              <a:t> strikes a balance between retaining a maximum amount of nominal context at test-time through the usage of memory banks and the 3 components:</a:t>
            </a:r>
          </a:p>
          <a:p>
            <a:pPr lvl="1">
              <a:lnSpc>
                <a:spcPct val="100000"/>
              </a:lnSpc>
              <a:spcBef>
                <a:spcPts val="0"/>
              </a:spcBef>
            </a:pPr>
            <a:r>
              <a:rPr lang="en-US">
                <a:ea typeface="+mn-lt"/>
                <a:cs typeface="+mn-lt"/>
              </a:rPr>
              <a:t>local patch features aggregated into a memory bank</a:t>
            </a:r>
          </a:p>
          <a:p>
            <a:pPr lvl="1">
              <a:lnSpc>
                <a:spcPct val="100000"/>
              </a:lnSpc>
              <a:spcBef>
                <a:spcPts val="0"/>
              </a:spcBef>
            </a:pPr>
            <a:r>
              <a:rPr lang="en-US">
                <a:ea typeface="+mn-lt"/>
                <a:cs typeface="+mn-lt"/>
              </a:rPr>
              <a:t>a coreset-reduction method to increase efficiency</a:t>
            </a:r>
          </a:p>
          <a:p>
            <a:pPr lvl="1">
              <a:lnSpc>
                <a:spcPct val="100000"/>
              </a:lnSpc>
              <a:spcBef>
                <a:spcPts val="0"/>
              </a:spcBef>
            </a:pPr>
            <a:r>
              <a:rPr lang="en-US">
                <a:ea typeface="+mn-lt"/>
                <a:cs typeface="+mn-lt"/>
              </a:rPr>
              <a:t>Algorithm that arrives at detection and localization decisions</a:t>
            </a:r>
          </a:p>
          <a:p>
            <a:pPr lvl="1">
              <a:lnSpc>
                <a:spcPct val="100000"/>
              </a:lnSpc>
              <a:spcBef>
                <a:spcPts val="0"/>
              </a:spcBef>
            </a:pPr>
            <a:endParaRPr lang="en-US">
              <a:cs typeface="Calibri"/>
            </a:endParaRPr>
          </a:p>
          <a:p>
            <a:pPr marL="457200" lvl="1" indent="0">
              <a:buNone/>
            </a:pPr>
            <a:endParaRPr lang="en-US">
              <a:cs typeface="Calibri"/>
            </a:endParaRPr>
          </a:p>
        </p:txBody>
      </p:sp>
    </p:spTree>
    <p:extLst>
      <p:ext uri="{BB962C8B-B14F-4D97-AF65-F5344CB8AC3E}">
        <p14:creationId xmlns:p14="http://schemas.microsoft.com/office/powerpoint/2010/main" val="69576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5EBF4B7B-419E-7BAA-5185-40A97E275A19}"/>
              </a:ext>
            </a:extLst>
          </p:cNvPr>
          <p:cNvPicPr>
            <a:picLocks noChangeAspect="1"/>
          </p:cNvPicPr>
          <p:nvPr/>
        </p:nvPicPr>
        <p:blipFill rotWithShape="1">
          <a:blip r:embed="rId2">
            <a:alphaModFix amt="50000"/>
          </a:blip>
          <a:srcRect r="-2" b="15726"/>
          <a:stretch/>
        </p:blipFill>
        <p:spPr>
          <a:xfrm>
            <a:off x="20" y="1"/>
            <a:ext cx="12191980" cy="6857999"/>
          </a:xfrm>
          <a:prstGeom prst="rect">
            <a:avLst/>
          </a:prstGeom>
        </p:spPr>
      </p:pic>
      <p:sp>
        <p:nvSpPr>
          <p:cNvPr id="2" name="Title 1">
            <a:extLst>
              <a:ext uri="{FF2B5EF4-FFF2-40B4-BE49-F238E27FC236}">
                <a16:creationId xmlns:a16="http://schemas.microsoft.com/office/drawing/2014/main" id="{26E3F776-121E-1D91-A2E2-40168641449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 :D</a:t>
            </a:r>
          </a:p>
        </p:txBody>
      </p:sp>
    </p:spTree>
    <p:extLst>
      <p:ext uri="{BB962C8B-B14F-4D97-AF65-F5344CB8AC3E}">
        <p14:creationId xmlns:p14="http://schemas.microsoft.com/office/powerpoint/2010/main" val="15350667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D0F65-B3B3-F3EA-5ED7-B6554D0DA864}"/>
              </a:ext>
            </a:extLst>
          </p:cNvPr>
          <p:cNvSpPr>
            <a:spLocks noGrp="1"/>
          </p:cNvSpPr>
          <p:nvPr>
            <p:ph type="title"/>
          </p:nvPr>
        </p:nvSpPr>
        <p:spPr>
          <a:xfrm>
            <a:off x="1075767" y="1188637"/>
            <a:ext cx="2988234" cy="4480726"/>
          </a:xfrm>
        </p:spPr>
        <p:txBody>
          <a:bodyPr>
            <a:normAutofit/>
          </a:bodyPr>
          <a:lstStyle/>
          <a:p>
            <a:pPr algn="r"/>
            <a:r>
              <a:rPr lang="en-US" sz="6600">
                <a:ea typeface="Calibri Light"/>
                <a:cs typeface="Calibri Light"/>
              </a:rPr>
              <a:t>Outline</a:t>
            </a:r>
            <a:endParaRPr lang="en-US"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C4675D-33AD-0119-5553-49F5A2BB160C}"/>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a:ea typeface="Calibri"/>
                <a:cs typeface="Calibri"/>
              </a:rPr>
              <a:t>Introduction</a:t>
            </a:r>
          </a:p>
          <a:p>
            <a:r>
              <a:rPr lang="en-US" sz="2400">
                <a:ea typeface="Calibri"/>
                <a:cs typeface="Calibri"/>
              </a:rPr>
              <a:t>Method:</a:t>
            </a:r>
          </a:p>
          <a:p>
            <a:pPr marL="914400" lvl="1" indent="-457200">
              <a:buAutoNum type="arabicPeriod"/>
            </a:pPr>
            <a:r>
              <a:rPr lang="en-US">
                <a:ea typeface="Calibri"/>
                <a:cs typeface="Calibri"/>
              </a:rPr>
              <a:t>Locally aware patch features</a:t>
            </a:r>
          </a:p>
          <a:p>
            <a:pPr marL="914400" lvl="1" indent="-457200">
              <a:buAutoNum type="arabicPeriod"/>
            </a:pPr>
            <a:r>
              <a:rPr lang="en-US">
                <a:ea typeface="Calibri"/>
                <a:cs typeface="Calibri"/>
              </a:rPr>
              <a:t>Coreset-reduced patch-feature memory bank</a:t>
            </a:r>
          </a:p>
          <a:p>
            <a:pPr marL="914400" lvl="1" indent="-457200">
              <a:buAutoNum type="arabicPeriod"/>
            </a:pPr>
            <a:r>
              <a:rPr lang="en-US">
                <a:ea typeface="Calibri"/>
                <a:cs typeface="Calibri"/>
              </a:rPr>
              <a:t>Anomaly Detection with PatchCore</a:t>
            </a:r>
          </a:p>
          <a:p>
            <a:pPr marL="342900" lvl="1" indent="-342900"/>
            <a:r>
              <a:rPr lang="en-US">
                <a:ea typeface="Calibri"/>
                <a:cs typeface="Calibri"/>
              </a:rPr>
              <a:t>Experiments and Ablation Study</a:t>
            </a:r>
          </a:p>
          <a:p>
            <a:pPr marL="342900" lvl="1" indent="-342900"/>
            <a:r>
              <a:rPr lang="en-US">
                <a:ea typeface="Calibri"/>
                <a:cs typeface="Calibri"/>
              </a:rPr>
              <a:t>Conclusion</a:t>
            </a:r>
          </a:p>
        </p:txBody>
      </p:sp>
    </p:spTree>
    <p:extLst>
      <p:ext uri="{BB962C8B-B14F-4D97-AF65-F5344CB8AC3E}">
        <p14:creationId xmlns:p14="http://schemas.microsoft.com/office/powerpoint/2010/main" val="306709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7025D-C5FD-5F62-2AF4-82210CDB63C6}"/>
              </a:ext>
            </a:extLst>
          </p:cNvPr>
          <p:cNvSpPr>
            <a:spLocks noGrp="1"/>
          </p:cNvSpPr>
          <p:nvPr>
            <p:ph type="title"/>
          </p:nvPr>
        </p:nvSpPr>
        <p:spPr>
          <a:xfrm>
            <a:off x="635000" y="640823"/>
            <a:ext cx="3418659" cy="5583148"/>
          </a:xfrm>
        </p:spPr>
        <p:txBody>
          <a:bodyPr anchor="ctr">
            <a:normAutofit/>
          </a:bodyPr>
          <a:lstStyle/>
          <a:p>
            <a:r>
              <a:rPr lang="en-US" sz="5000">
                <a:ea typeface="Calibri Light"/>
                <a:cs typeface="Calibri Light"/>
              </a:rPr>
              <a:t>Introduction</a:t>
            </a:r>
            <a:endParaRPr lang="en-US" sz="50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E58C95-FBD0-7D47-5F31-1CCAACC5D8F5}"/>
              </a:ext>
            </a:extLst>
          </p:cNvPr>
          <p:cNvGraphicFramePr>
            <a:graphicFrameLocks noGrp="1"/>
          </p:cNvGraphicFramePr>
          <p:nvPr>
            <p:ph idx="1"/>
            <p:extLst>
              <p:ext uri="{D42A27DB-BD31-4B8C-83A1-F6EECF244321}">
                <p14:modId xmlns:p14="http://schemas.microsoft.com/office/powerpoint/2010/main" val="36383795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535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643B6-4712-B489-744A-5919B7329DF0}"/>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Introduction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BCE8A8-2E22-7874-37A4-AC466D7A684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err="1">
                <a:ea typeface="Calibri"/>
                <a:cs typeface="Calibri"/>
              </a:rPr>
              <a:t>PatchCore</a:t>
            </a:r>
            <a:r>
              <a:rPr lang="en-US">
                <a:ea typeface="Calibri"/>
                <a:cs typeface="Calibri"/>
              </a:rPr>
              <a:t> is an effective remedy:</a:t>
            </a:r>
          </a:p>
          <a:p>
            <a:pPr marL="914400" lvl="1" indent="-457200">
              <a:buAutoNum type="arabicPeriod"/>
            </a:pPr>
            <a:r>
              <a:rPr lang="en-US">
                <a:ea typeface="Calibri"/>
                <a:cs typeface="Calibri"/>
              </a:rPr>
              <a:t>maximizing nominal information available at test time</a:t>
            </a:r>
          </a:p>
          <a:p>
            <a:pPr marL="914400" lvl="1" indent="-457200">
              <a:buAutoNum type="arabicPeriod"/>
            </a:pPr>
            <a:r>
              <a:rPr lang="en-US">
                <a:ea typeface="Calibri"/>
                <a:cs typeface="Calibri"/>
              </a:rPr>
              <a:t>reducing biases towards ImageNet classes</a:t>
            </a:r>
          </a:p>
          <a:p>
            <a:pPr marL="914400" lvl="1" indent="-457200">
              <a:buAutoNum type="arabicPeriod"/>
            </a:pPr>
            <a:r>
              <a:rPr lang="en-US">
                <a:ea typeface="Calibri"/>
                <a:cs typeface="Calibri"/>
              </a:rPr>
              <a:t>retaining high inference speeds.</a:t>
            </a:r>
          </a:p>
          <a:p>
            <a:pPr marL="457200" lvl="1" indent="0">
              <a:buNone/>
            </a:pPr>
            <a:endParaRPr lang="en-US">
              <a:ea typeface="Calibri"/>
              <a:cs typeface="Calibri"/>
            </a:endParaRPr>
          </a:p>
          <a:p>
            <a:pPr marL="342900" lvl="1" indent="-342900"/>
            <a:r>
              <a:rPr lang="en-US" err="1">
                <a:ea typeface="Calibri"/>
                <a:cs typeface="Calibri"/>
              </a:rPr>
              <a:t>PatchCore</a:t>
            </a:r>
            <a:r>
              <a:rPr lang="en-US">
                <a:ea typeface="Calibri"/>
                <a:cs typeface="Calibri"/>
              </a:rPr>
              <a:t> Utilizes </a:t>
            </a:r>
            <a:r>
              <a:rPr lang="en-US">
                <a:ea typeface="+mn-lt"/>
                <a:cs typeface="+mn-lt"/>
              </a:rPr>
              <a:t>locally aggregated mid-level features patches.</a:t>
            </a:r>
          </a:p>
          <a:p>
            <a:pPr marL="342900" lvl="1" indent="-342900"/>
            <a:r>
              <a:rPr lang="en-US">
                <a:ea typeface="Calibri"/>
                <a:cs typeface="Calibri"/>
              </a:rPr>
              <a:t>Those features build up a memory bank.</a:t>
            </a:r>
          </a:p>
          <a:p>
            <a:pPr marL="342900" lvl="1" indent="-342900"/>
            <a:r>
              <a:rPr lang="en-US" err="1">
                <a:ea typeface="Calibri"/>
                <a:cs typeface="Calibri"/>
              </a:rPr>
              <a:t>PatchCore</a:t>
            </a:r>
            <a:r>
              <a:rPr lang="en-US">
                <a:ea typeface="Calibri"/>
                <a:cs typeface="Calibri"/>
              </a:rPr>
              <a:t> achieves state-of-the-art image-level detection scores on </a:t>
            </a:r>
            <a:r>
              <a:rPr lang="en-US" err="1">
                <a:ea typeface="Calibri"/>
                <a:cs typeface="Calibri"/>
              </a:rPr>
              <a:t>MVTec</a:t>
            </a:r>
            <a:r>
              <a:rPr lang="en-US">
                <a:ea typeface="Calibri"/>
                <a:cs typeface="Calibri"/>
              </a:rPr>
              <a:t> AD and MTD, with nearly perfect scores on </a:t>
            </a:r>
            <a:r>
              <a:rPr lang="en-US" err="1">
                <a:ea typeface="Calibri"/>
                <a:cs typeface="Calibri"/>
              </a:rPr>
              <a:t>MVTec</a:t>
            </a:r>
            <a:r>
              <a:rPr lang="en-US">
                <a:ea typeface="Calibri"/>
                <a:cs typeface="Calibri"/>
              </a:rPr>
              <a:t> AD (up to AUROC 99.6%),</a:t>
            </a:r>
          </a:p>
        </p:txBody>
      </p:sp>
    </p:spTree>
    <p:extLst>
      <p:ext uri="{BB962C8B-B14F-4D97-AF65-F5344CB8AC3E}">
        <p14:creationId xmlns:p14="http://schemas.microsoft.com/office/powerpoint/2010/main" val="387877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0B2F2-6277-2676-755A-EC42C7D985C1}"/>
              </a:ext>
            </a:extLst>
          </p:cNvPr>
          <p:cNvSpPr>
            <a:spLocks noGrp="1"/>
          </p:cNvSpPr>
          <p:nvPr>
            <p:ph type="title"/>
          </p:nvPr>
        </p:nvSpPr>
        <p:spPr>
          <a:xfrm>
            <a:off x="838199" y="545747"/>
            <a:ext cx="5162891" cy="2785952"/>
          </a:xfrm>
        </p:spPr>
        <p:txBody>
          <a:bodyPr anchor="ctr">
            <a:normAutofit/>
          </a:bodyPr>
          <a:lstStyle/>
          <a:p>
            <a:r>
              <a:rPr lang="en-US" sz="4000">
                <a:ea typeface="Calibri Light"/>
                <a:cs typeface="Calibri Light"/>
              </a:rPr>
              <a:t>Method</a:t>
            </a:r>
            <a:endParaRPr lang="en-US" sz="4000"/>
          </a:p>
        </p:txBody>
      </p:sp>
      <p:pic>
        <p:nvPicPr>
          <p:cNvPr id="88" name="Picture 88">
            <a:extLst>
              <a:ext uri="{FF2B5EF4-FFF2-40B4-BE49-F238E27FC236}">
                <a16:creationId xmlns:a16="http://schemas.microsoft.com/office/drawing/2014/main" id="{5538EDAD-1864-2122-DC81-5B85E6BD2CF3}"/>
              </a:ext>
            </a:extLst>
          </p:cNvPr>
          <p:cNvPicPr>
            <a:picLocks noChangeAspect="1"/>
          </p:cNvPicPr>
          <p:nvPr/>
        </p:nvPicPr>
        <p:blipFill rotWithShape="1">
          <a:blip r:embed="rId2"/>
          <a:srcRect t="3849" r="-1" b="-1"/>
          <a:stretch/>
        </p:blipFill>
        <p:spPr>
          <a:xfrm>
            <a:off x="182881" y="3526300"/>
            <a:ext cx="11834494" cy="3157668"/>
          </a:xfrm>
          <a:prstGeom prst="rect">
            <a:avLst/>
          </a:prstGeom>
        </p:spPr>
      </p:pic>
      <p:graphicFrame>
        <p:nvGraphicFramePr>
          <p:cNvPr id="5" name="Content Placeholder 2">
            <a:extLst>
              <a:ext uri="{FF2B5EF4-FFF2-40B4-BE49-F238E27FC236}">
                <a16:creationId xmlns:a16="http://schemas.microsoft.com/office/drawing/2014/main" id="{BB87CD3C-3FF3-8B61-990D-D101440F59F6}"/>
              </a:ext>
            </a:extLst>
          </p:cNvPr>
          <p:cNvGraphicFramePr>
            <a:graphicFrameLocks noGrp="1"/>
          </p:cNvGraphicFramePr>
          <p:nvPr>
            <p:ph idx="1"/>
            <p:extLst>
              <p:ext uri="{D42A27DB-BD31-4B8C-83A1-F6EECF244321}">
                <p14:modId xmlns:p14="http://schemas.microsoft.com/office/powerpoint/2010/main" val="2505555481"/>
              </p:ext>
            </p:extLst>
          </p:nvPr>
        </p:nvGraphicFramePr>
        <p:xfrm>
          <a:off x="6190910" y="545747"/>
          <a:ext cx="4992906" cy="2785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15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40FD-8CAD-8443-BF6D-8F93BF284BCB}"/>
              </a:ext>
            </a:extLst>
          </p:cNvPr>
          <p:cNvSpPr>
            <a:spLocks noGrp="1"/>
          </p:cNvSpPr>
          <p:nvPr>
            <p:ph type="title"/>
          </p:nvPr>
        </p:nvSpPr>
        <p:spPr/>
        <p:txBody>
          <a:bodyPr/>
          <a:lstStyle/>
          <a:p>
            <a:r>
              <a:rPr lang="en-US">
                <a:ea typeface="Calibri Light"/>
                <a:cs typeface="Calibri Light"/>
              </a:rPr>
              <a:t>Locally Aware Patch Features</a:t>
            </a:r>
            <a:endParaRPr lang="en-US"/>
          </a:p>
        </p:txBody>
      </p:sp>
      <p:sp>
        <p:nvSpPr>
          <p:cNvPr id="6" name="Content Placeholder 5">
            <a:extLst>
              <a:ext uri="{FF2B5EF4-FFF2-40B4-BE49-F238E27FC236}">
                <a16:creationId xmlns:a16="http://schemas.microsoft.com/office/drawing/2014/main" id="{F6D553A9-B5DC-CC3D-4584-280856336C21}"/>
              </a:ext>
            </a:extLst>
          </p:cNvPr>
          <p:cNvSpPr>
            <a:spLocks noGrp="1"/>
          </p:cNvSpPr>
          <p:nvPr>
            <p:ph idx="1"/>
          </p:nvPr>
        </p:nvSpPr>
        <p:spPr/>
        <p:txBody>
          <a:bodyPr vert="horz" lIns="91440" tIns="45720" rIns="91440" bIns="45720" rtlCol="0" anchor="t">
            <a:normAutofit/>
          </a:bodyPr>
          <a:lstStyle/>
          <a:p>
            <a:r>
              <a:rPr lang="en-US">
                <a:ea typeface="Calibri"/>
                <a:cs typeface="Calibri"/>
              </a:rPr>
              <a:t>The memory bank comprises of mid-level features to avoid </a:t>
            </a:r>
            <a:r>
              <a:rPr lang="en-US">
                <a:ea typeface="+mn-lt"/>
                <a:cs typeface="+mn-lt"/>
              </a:rPr>
              <a:t>features too generic or too heavily biased towards ImageNet classification.</a:t>
            </a:r>
            <a:r>
              <a:rPr lang="en-US">
                <a:ea typeface="Calibri"/>
                <a:cs typeface="Calibri"/>
              </a:rPr>
              <a:t> </a:t>
            </a:r>
          </a:p>
          <a:p>
            <a:r>
              <a:rPr lang="en-US">
                <a:ea typeface="Calibri"/>
                <a:cs typeface="Calibri"/>
              </a:rPr>
              <a:t>Feature slice at position </a:t>
            </a:r>
            <a:r>
              <a:rPr lang="en-US" err="1">
                <a:ea typeface="Calibri"/>
                <a:cs typeface="Calibri"/>
              </a:rPr>
              <a:t>h,w</a:t>
            </a:r>
          </a:p>
        </p:txBody>
      </p:sp>
      <p:pic>
        <p:nvPicPr>
          <p:cNvPr id="7" name="Picture 7">
            <a:extLst>
              <a:ext uri="{FF2B5EF4-FFF2-40B4-BE49-F238E27FC236}">
                <a16:creationId xmlns:a16="http://schemas.microsoft.com/office/drawing/2014/main" id="{38C92962-A599-65CE-D2FF-6A33A98D0372}"/>
              </a:ext>
            </a:extLst>
          </p:cNvPr>
          <p:cNvPicPr>
            <a:picLocks noChangeAspect="1"/>
          </p:cNvPicPr>
          <p:nvPr/>
        </p:nvPicPr>
        <p:blipFill>
          <a:blip r:embed="rId3"/>
          <a:stretch>
            <a:fillRect/>
          </a:stretch>
        </p:blipFill>
        <p:spPr>
          <a:xfrm>
            <a:off x="5349069" y="2785477"/>
            <a:ext cx="3246232" cy="327035"/>
          </a:xfrm>
          <a:prstGeom prst="rect">
            <a:avLst/>
          </a:prstGeom>
        </p:spPr>
      </p:pic>
      <p:pic>
        <p:nvPicPr>
          <p:cNvPr id="8" name="Picture 8" descr="Diagram&#10;&#10;Description automatically generated">
            <a:extLst>
              <a:ext uri="{FF2B5EF4-FFF2-40B4-BE49-F238E27FC236}">
                <a16:creationId xmlns:a16="http://schemas.microsoft.com/office/drawing/2014/main" id="{FB18F907-B535-B82D-DB7B-1BAC6CDA18A0}"/>
              </a:ext>
            </a:extLst>
          </p:cNvPr>
          <p:cNvPicPr>
            <a:picLocks noChangeAspect="1"/>
          </p:cNvPicPr>
          <p:nvPr/>
        </p:nvPicPr>
        <p:blipFill>
          <a:blip r:embed="rId4"/>
          <a:stretch>
            <a:fillRect/>
          </a:stretch>
        </p:blipFill>
        <p:spPr>
          <a:xfrm>
            <a:off x="1756192" y="3101467"/>
            <a:ext cx="8682698" cy="3509761"/>
          </a:xfrm>
          <a:prstGeom prst="rect">
            <a:avLst/>
          </a:prstGeom>
        </p:spPr>
      </p:pic>
    </p:spTree>
    <p:extLst>
      <p:ext uri="{BB962C8B-B14F-4D97-AF65-F5344CB8AC3E}">
        <p14:creationId xmlns:p14="http://schemas.microsoft.com/office/powerpoint/2010/main" val="196920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5B7C-5AE1-996F-5293-300B2E7C0A2B}"/>
              </a:ext>
            </a:extLst>
          </p:cNvPr>
          <p:cNvSpPr>
            <a:spLocks noGrp="1"/>
          </p:cNvSpPr>
          <p:nvPr>
            <p:ph type="title"/>
          </p:nvPr>
        </p:nvSpPr>
        <p:spPr/>
        <p:txBody>
          <a:bodyPr/>
          <a:lstStyle/>
          <a:p>
            <a:r>
              <a:rPr lang="en-US">
                <a:cs typeface="Calibri Light"/>
              </a:rPr>
              <a:t>Locally Aware Patch Features</a:t>
            </a:r>
            <a:endParaRPr lang="en-US"/>
          </a:p>
        </p:txBody>
      </p:sp>
      <p:sp>
        <p:nvSpPr>
          <p:cNvPr id="3" name="Content Placeholder 2">
            <a:extLst>
              <a:ext uri="{FF2B5EF4-FFF2-40B4-BE49-F238E27FC236}">
                <a16:creationId xmlns:a16="http://schemas.microsoft.com/office/drawing/2014/main" id="{511D0D4B-5ADD-1F11-3B3D-896727733D54}"/>
              </a:ext>
            </a:extLst>
          </p:cNvPr>
          <p:cNvSpPr>
            <a:spLocks noGrp="1"/>
          </p:cNvSpPr>
          <p:nvPr>
            <p:ph idx="1"/>
          </p:nvPr>
        </p:nvSpPr>
        <p:spPr/>
        <p:txBody>
          <a:bodyPr vert="horz" lIns="91440" tIns="45720" rIns="91440" bIns="45720" rtlCol="0" anchor="t">
            <a:normAutofit/>
          </a:bodyPr>
          <a:lstStyle/>
          <a:p>
            <a:r>
              <a:rPr lang="en-US">
                <a:cs typeface="Calibri"/>
              </a:rPr>
              <a:t>Introduce local neighborhood aggregation to make sure each patch-representation operates on a large enough receptive field size to account for meaningful anomalous context</a:t>
            </a:r>
          </a:p>
          <a:p>
            <a:endParaRPr lang="en-US">
              <a:cs typeface="Calibri"/>
            </a:endParaRPr>
          </a:p>
          <a:p>
            <a:endParaRPr lang="en-US">
              <a:cs typeface="Calibri"/>
            </a:endParaRPr>
          </a:p>
          <a:p>
            <a:r>
              <a:rPr lang="en-US">
                <a:cs typeface="Calibri"/>
              </a:rPr>
              <a:t>Those build up to a locally aware patch feature collection.</a:t>
            </a:r>
          </a:p>
        </p:txBody>
      </p:sp>
      <p:pic>
        <p:nvPicPr>
          <p:cNvPr id="4" name="Picture 4">
            <a:extLst>
              <a:ext uri="{FF2B5EF4-FFF2-40B4-BE49-F238E27FC236}">
                <a16:creationId xmlns:a16="http://schemas.microsoft.com/office/drawing/2014/main" id="{44EB9E31-D51B-E97A-890C-5848E7EF5DB6}"/>
              </a:ext>
            </a:extLst>
          </p:cNvPr>
          <p:cNvPicPr>
            <a:picLocks noChangeAspect="1"/>
          </p:cNvPicPr>
          <p:nvPr/>
        </p:nvPicPr>
        <p:blipFill>
          <a:blip r:embed="rId3"/>
          <a:stretch>
            <a:fillRect/>
          </a:stretch>
        </p:blipFill>
        <p:spPr>
          <a:xfrm>
            <a:off x="2309005" y="3009569"/>
            <a:ext cx="7588370" cy="838861"/>
          </a:xfrm>
          <a:prstGeom prst="rect">
            <a:avLst/>
          </a:prstGeom>
        </p:spPr>
      </p:pic>
      <p:pic>
        <p:nvPicPr>
          <p:cNvPr id="5" name="Picture 5">
            <a:extLst>
              <a:ext uri="{FF2B5EF4-FFF2-40B4-BE49-F238E27FC236}">
                <a16:creationId xmlns:a16="http://schemas.microsoft.com/office/drawing/2014/main" id="{A2D257B8-2CA7-A586-7FEF-09C7B8DF2B76}"/>
              </a:ext>
            </a:extLst>
          </p:cNvPr>
          <p:cNvPicPr>
            <a:picLocks noChangeAspect="1"/>
          </p:cNvPicPr>
          <p:nvPr/>
        </p:nvPicPr>
        <p:blipFill>
          <a:blip r:embed="rId4"/>
          <a:stretch>
            <a:fillRect/>
          </a:stretch>
        </p:blipFill>
        <p:spPr>
          <a:xfrm>
            <a:off x="2812211" y="4949083"/>
            <a:ext cx="6581954" cy="999871"/>
          </a:xfrm>
          <a:prstGeom prst="rect">
            <a:avLst/>
          </a:prstGeom>
        </p:spPr>
      </p:pic>
    </p:spTree>
    <p:extLst>
      <p:ext uri="{BB962C8B-B14F-4D97-AF65-F5344CB8AC3E}">
        <p14:creationId xmlns:p14="http://schemas.microsoft.com/office/powerpoint/2010/main" val="1061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60FC-9D1E-C5E0-E07B-A544B62226C2}"/>
              </a:ext>
            </a:extLst>
          </p:cNvPr>
          <p:cNvSpPr>
            <a:spLocks noGrp="1"/>
          </p:cNvSpPr>
          <p:nvPr>
            <p:ph type="title"/>
          </p:nvPr>
        </p:nvSpPr>
        <p:spPr/>
        <p:txBody>
          <a:bodyPr/>
          <a:lstStyle/>
          <a:p>
            <a:r>
              <a:rPr lang="en-US">
                <a:ea typeface="+mj-lt"/>
                <a:cs typeface="+mj-lt"/>
              </a:rPr>
              <a:t>Locally Aware Patch Features</a:t>
            </a:r>
            <a:endParaRPr lang="en-US"/>
          </a:p>
        </p:txBody>
      </p:sp>
      <p:sp>
        <p:nvSpPr>
          <p:cNvPr id="3" name="Content Placeholder 2">
            <a:extLst>
              <a:ext uri="{FF2B5EF4-FFF2-40B4-BE49-F238E27FC236}">
                <a16:creationId xmlns:a16="http://schemas.microsoft.com/office/drawing/2014/main" id="{0EE386B9-5F14-7CF5-7C60-C6E7C5A6BFFB}"/>
              </a:ext>
            </a:extLst>
          </p:cNvPr>
          <p:cNvSpPr>
            <a:spLocks noGrp="1"/>
          </p:cNvSpPr>
          <p:nvPr>
            <p:ph idx="1"/>
          </p:nvPr>
        </p:nvSpPr>
        <p:spPr/>
        <p:txBody>
          <a:bodyPr vert="horz" lIns="91440" tIns="45720" rIns="91440" bIns="45720" rtlCol="0" anchor="t">
            <a:normAutofit/>
          </a:bodyPr>
          <a:lstStyle/>
          <a:p>
            <a:r>
              <a:rPr lang="en-US">
                <a:cs typeface="Calibri"/>
              </a:rPr>
              <a:t>Aggregation of multiple feature hierarchies to increase performance</a:t>
            </a:r>
          </a:p>
          <a:p>
            <a:endParaRPr lang="en-US">
              <a:cs typeface="Calibri"/>
            </a:endParaRPr>
          </a:p>
          <a:p>
            <a:endParaRPr lang="en-US">
              <a:cs typeface="Calibri"/>
            </a:endParaRPr>
          </a:p>
          <a:p>
            <a:r>
              <a:rPr lang="en-US">
                <a:cs typeface="Calibri"/>
              </a:rPr>
              <a:t>The </a:t>
            </a:r>
            <a:r>
              <a:rPr lang="en-US" err="1">
                <a:cs typeface="Calibri"/>
              </a:rPr>
              <a:t>PatchCore</a:t>
            </a:r>
            <a:r>
              <a:rPr lang="en-US">
                <a:cs typeface="Calibri"/>
              </a:rPr>
              <a:t> memory bank is defined as</a:t>
            </a:r>
          </a:p>
        </p:txBody>
      </p:sp>
      <p:pic>
        <p:nvPicPr>
          <p:cNvPr id="4" name="Picture 4">
            <a:extLst>
              <a:ext uri="{FF2B5EF4-FFF2-40B4-BE49-F238E27FC236}">
                <a16:creationId xmlns:a16="http://schemas.microsoft.com/office/drawing/2014/main" id="{2D30C5DB-AB2B-70D0-6385-73ED5DB66170}"/>
              </a:ext>
            </a:extLst>
          </p:cNvPr>
          <p:cNvPicPr>
            <a:picLocks noChangeAspect="1"/>
          </p:cNvPicPr>
          <p:nvPr/>
        </p:nvPicPr>
        <p:blipFill>
          <a:blip r:embed="rId3"/>
          <a:stretch>
            <a:fillRect/>
          </a:stretch>
        </p:blipFill>
        <p:spPr>
          <a:xfrm>
            <a:off x="6453726" y="2605447"/>
            <a:ext cx="2160018" cy="525672"/>
          </a:xfrm>
          <a:prstGeom prst="rect">
            <a:avLst/>
          </a:prstGeom>
        </p:spPr>
      </p:pic>
      <p:pic>
        <p:nvPicPr>
          <p:cNvPr id="5" name="Picture 5">
            <a:extLst>
              <a:ext uri="{FF2B5EF4-FFF2-40B4-BE49-F238E27FC236}">
                <a16:creationId xmlns:a16="http://schemas.microsoft.com/office/drawing/2014/main" id="{F4F93684-56F4-B642-18C3-922242C5BE41}"/>
              </a:ext>
            </a:extLst>
          </p:cNvPr>
          <p:cNvPicPr>
            <a:picLocks noChangeAspect="1"/>
          </p:cNvPicPr>
          <p:nvPr/>
        </p:nvPicPr>
        <p:blipFill>
          <a:blip r:embed="rId4"/>
          <a:stretch>
            <a:fillRect/>
          </a:stretch>
        </p:blipFill>
        <p:spPr>
          <a:xfrm>
            <a:off x="3592453" y="2610300"/>
            <a:ext cx="2030981" cy="544721"/>
          </a:xfrm>
          <a:prstGeom prst="rect">
            <a:avLst/>
          </a:prstGeom>
        </p:spPr>
      </p:pic>
      <p:pic>
        <p:nvPicPr>
          <p:cNvPr id="6" name="Picture 6">
            <a:extLst>
              <a:ext uri="{FF2B5EF4-FFF2-40B4-BE49-F238E27FC236}">
                <a16:creationId xmlns:a16="http://schemas.microsoft.com/office/drawing/2014/main" id="{939EE26C-A327-CD4B-20E9-87BE64E66164}"/>
              </a:ext>
            </a:extLst>
          </p:cNvPr>
          <p:cNvPicPr>
            <a:picLocks noChangeAspect="1"/>
          </p:cNvPicPr>
          <p:nvPr/>
        </p:nvPicPr>
        <p:blipFill>
          <a:blip r:embed="rId5"/>
          <a:stretch>
            <a:fillRect/>
          </a:stretch>
        </p:blipFill>
        <p:spPr>
          <a:xfrm>
            <a:off x="3974621" y="4082182"/>
            <a:ext cx="4242759" cy="922127"/>
          </a:xfrm>
          <a:prstGeom prst="rect">
            <a:avLst/>
          </a:prstGeom>
        </p:spPr>
      </p:pic>
    </p:spTree>
    <p:extLst>
      <p:ext uri="{BB962C8B-B14F-4D97-AF65-F5344CB8AC3E}">
        <p14:creationId xmlns:p14="http://schemas.microsoft.com/office/powerpoint/2010/main" val="37644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7E8F7B-DB43-2991-393E-6129277AA2DA}"/>
              </a:ext>
            </a:extLst>
          </p:cNvPr>
          <p:cNvSpPr>
            <a:spLocks noGrp="1"/>
          </p:cNvSpPr>
          <p:nvPr>
            <p:ph type="title"/>
          </p:nvPr>
        </p:nvSpPr>
        <p:spPr>
          <a:xfrm>
            <a:off x="1051560" y="586822"/>
            <a:ext cx="3657600" cy="1645920"/>
          </a:xfrm>
        </p:spPr>
        <p:txBody>
          <a:bodyPr>
            <a:normAutofit/>
          </a:bodyPr>
          <a:lstStyle/>
          <a:p>
            <a:r>
              <a:rPr lang="en-US" sz="3200">
                <a:latin typeface="Calibri"/>
                <a:cs typeface="Calibri"/>
              </a:rPr>
              <a:t>Coreset-reduced patch-feature memory bank</a:t>
            </a:r>
            <a:endParaRPr lang="en-US" sz="3200"/>
          </a:p>
        </p:txBody>
      </p:sp>
      <p:sp>
        <p:nvSpPr>
          <p:cNvPr id="20" name="Rectangle 1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9D5990-04E0-635C-E3FB-248742585921}"/>
              </a:ext>
            </a:extLst>
          </p:cNvPr>
          <p:cNvSpPr>
            <a:spLocks noGrp="1"/>
          </p:cNvSpPr>
          <p:nvPr>
            <p:ph idx="1"/>
          </p:nvPr>
        </p:nvSpPr>
        <p:spPr>
          <a:xfrm>
            <a:off x="5250106" y="586822"/>
            <a:ext cx="6106742" cy="1645920"/>
          </a:xfrm>
        </p:spPr>
        <p:txBody>
          <a:bodyPr vert="horz" lIns="91440" tIns="45720" rIns="91440" bIns="45720" rtlCol="0" anchor="ctr">
            <a:normAutofit/>
          </a:bodyPr>
          <a:lstStyle/>
          <a:p>
            <a:r>
              <a:rPr lang="en-US" sz="1800">
                <a:cs typeface="Calibri"/>
              </a:rPr>
              <a:t>For increasing sizes of Nominal samples, PatchCore memory bank will become exceedingly large.</a:t>
            </a:r>
          </a:p>
          <a:p>
            <a:r>
              <a:rPr lang="en-US" sz="1800">
                <a:cs typeface="Calibri"/>
              </a:rPr>
              <a:t>Use coreset subsampling (minimax facility location) to reduce the size of memory bank.</a:t>
            </a:r>
            <a:endParaRPr lang="en-US" sz="1800"/>
          </a:p>
        </p:txBody>
      </p:sp>
      <p:pic>
        <p:nvPicPr>
          <p:cNvPr id="5" name="Picture 5" descr="A picture containing diagram&#10;&#10;Description automatically generated">
            <a:extLst>
              <a:ext uri="{FF2B5EF4-FFF2-40B4-BE49-F238E27FC236}">
                <a16:creationId xmlns:a16="http://schemas.microsoft.com/office/drawing/2014/main" id="{4F2D79A2-D79B-AE37-5DA7-F31400A0019C}"/>
              </a:ext>
            </a:extLst>
          </p:cNvPr>
          <p:cNvPicPr>
            <a:picLocks noChangeAspect="1"/>
          </p:cNvPicPr>
          <p:nvPr/>
        </p:nvPicPr>
        <p:blipFill>
          <a:blip r:embed="rId3"/>
          <a:stretch>
            <a:fillRect/>
          </a:stretch>
        </p:blipFill>
        <p:spPr>
          <a:xfrm>
            <a:off x="126462" y="2703657"/>
            <a:ext cx="5984717" cy="3564097"/>
          </a:xfrm>
          <a:prstGeom prst="rect">
            <a:avLst/>
          </a:prstGeom>
        </p:spPr>
      </p:pic>
      <p:pic>
        <p:nvPicPr>
          <p:cNvPr id="6" name="Picture 6">
            <a:extLst>
              <a:ext uri="{FF2B5EF4-FFF2-40B4-BE49-F238E27FC236}">
                <a16:creationId xmlns:a16="http://schemas.microsoft.com/office/drawing/2014/main" id="{CB7C9EEF-0A1E-AC4E-F15B-E9BEA9186EB6}"/>
              </a:ext>
            </a:extLst>
          </p:cNvPr>
          <p:cNvPicPr>
            <a:picLocks noChangeAspect="1"/>
          </p:cNvPicPr>
          <p:nvPr/>
        </p:nvPicPr>
        <p:blipFill>
          <a:blip r:embed="rId4"/>
          <a:stretch>
            <a:fillRect/>
          </a:stretch>
        </p:blipFill>
        <p:spPr>
          <a:xfrm>
            <a:off x="6198781" y="3221731"/>
            <a:ext cx="5523082" cy="2499195"/>
          </a:xfrm>
          <a:prstGeom prst="rect">
            <a:avLst/>
          </a:prstGeom>
        </p:spPr>
      </p:pic>
    </p:spTree>
    <p:extLst>
      <p:ext uri="{BB962C8B-B14F-4D97-AF65-F5344CB8AC3E}">
        <p14:creationId xmlns:p14="http://schemas.microsoft.com/office/powerpoint/2010/main" val="3689614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Towards Total Recall in Industrial Anomaly Detection</vt:lpstr>
      <vt:lpstr>Outline</vt:lpstr>
      <vt:lpstr>Introduction</vt:lpstr>
      <vt:lpstr>Introduction</vt:lpstr>
      <vt:lpstr>Method</vt:lpstr>
      <vt:lpstr>Locally Aware Patch Features</vt:lpstr>
      <vt:lpstr>Locally Aware Patch Features</vt:lpstr>
      <vt:lpstr>Locally Aware Patch Features</vt:lpstr>
      <vt:lpstr>Coreset-reduced patch-feature memory bank</vt:lpstr>
      <vt:lpstr>Anomaly Detection with PatchCore</vt:lpstr>
      <vt:lpstr>Experiments</vt:lpstr>
      <vt:lpstr>Results and Ablation study</vt:lpstr>
      <vt:lpstr>Results and Ablation study</vt:lpstr>
      <vt:lpstr>Results and Ablation study</vt:lpstr>
      <vt:lpstr>Conclusion</vt:lpstr>
      <vt:lpstr>Thank You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2022-12-14T07:10:30Z</dcterms:created>
  <dcterms:modified xsi:type="dcterms:W3CDTF">2023-01-12T03:12:49Z</dcterms:modified>
</cp:coreProperties>
</file>