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7" autoAdjust="0"/>
    <p:restoredTop sz="94660"/>
  </p:normalViewPr>
  <p:slideViewPr>
    <p:cSldViewPr>
      <p:cViewPr varScale="1">
        <p:scale>
          <a:sx n="115" d="100"/>
          <a:sy n="115" d="100"/>
        </p:scale>
        <p:origin x="1854" y="12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екты"/>
          <p:cNvSpPr txBox="1">
            <a:spLocks noGrp="1"/>
          </p:cNvSpPr>
          <p:nvPr>
            <p:ph type="ctrTitle"/>
          </p:nvPr>
        </p:nvSpPr>
        <p:spPr>
          <a:xfrm>
            <a:off x="1270000" y="25146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Проектная работа "Индексы для СУБД. B-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Tree</a:t>
            </a:r>
            <a:r>
              <a:rPr lang="ru-RU" dirty="0">
                <a:latin typeface="Arial" pitchFamily="34" charset="0"/>
                <a:cs typeface="Arial" pitchFamily="34" charset="0"/>
              </a:rPr>
              <a:t>"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Команды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оект можно делать, а можно не делать. Например, доделывать в течение месяца домашние работы…">
            <a:extLst>
              <a:ext uri="{FF2B5EF4-FFF2-40B4-BE49-F238E27FC236}">
                <a16:creationId xmlns:a16="http://schemas.microsoft.com/office/drawing/2014/main" id="{1F403D45-83A3-D37B-6960-4B3CF5B96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6600" y="2819400"/>
            <a:ext cx="11099800" cy="1947949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Выборка данных: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select * from Cars where ID = 5</a:t>
            </a:r>
            <a:endParaRPr lang="ru-R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Создание индекса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CREATE INDEX PK_INDEX ON Cars (ID)</a:t>
            </a:r>
            <a:endParaRPr lang="ru-R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Вставка данных: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insert into cars values (5UXTA6C04N,Thurston,Olympia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…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1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</a:t>
            </a:r>
            <a:r>
              <a:rPr lang="ru-RU" dirty="0">
                <a:latin typeface="Arial" pitchFamily="34" charset="0"/>
                <a:cs typeface="Arial" pitchFamily="34" charset="0"/>
              </a:rPr>
              <a:t>деревья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Проект можно делать, а можно не делать. Например, доделывать в течение месяца домашние работы…"/>
          <p:cNvSpPr txBox="1">
            <a:spLocks noGrp="1"/>
          </p:cNvSpPr>
          <p:nvPr>
            <p:ph type="body" idx="1"/>
          </p:nvPr>
        </p:nvSpPr>
        <p:spPr>
          <a:xfrm>
            <a:off x="781050" y="2743200"/>
            <a:ext cx="11099800" cy="4267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B-дерево является идеально сбалансированным, то есть глубина всех его листьев одинакова.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t — параметр дерева, называемый минимальной степенью B-дерева, не меньший 2. Определяет количество ключей в узлах, а также количество потомков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Ключи в каждом узле упорядочены по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неубыванию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Все листья находятся на одном уровне.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oogle Shape;1850;p79">
            <a:extLst>
              <a:ext uri="{FF2B5EF4-FFF2-40B4-BE49-F238E27FC236}">
                <a16:creationId xmlns:a16="http://schemas.microsoft.com/office/drawing/2014/main" id="{84418C00-C939-5EBD-C7EE-0BF17795E5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3200" y="6248400"/>
            <a:ext cx="9715500" cy="2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B-Tree </a:t>
            </a:r>
            <a:r>
              <a:rPr lang="ru-RU" dirty="0">
                <a:latin typeface="Arial" pitchFamily="34" charset="0"/>
                <a:cs typeface="Arial" pitchFamily="34" charset="0"/>
              </a:rPr>
              <a:t>индекс в БД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oogle Shape;1900;p87">
            <a:extLst>
              <a:ext uri="{FF2B5EF4-FFF2-40B4-BE49-F238E27FC236}">
                <a16:creationId xmlns:a16="http://schemas.microsoft.com/office/drawing/2014/main" id="{D1BBE027-01DE-2A56-20AE-5C7A1746C4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000" y="4724400"/>
            <a:ext cx="7124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оект можно делать, а можно не делать. Например, доделывать в течение месяца домашние работы…">
            <a:extLst>
              <a:ext uri="{FF2B5EF4-FFF2-40B4-BE49-F238E27FC236}">
                <a16:creationId xmlns:a16="http://schemas.microsoft.com/office/drawing/2014/main" id="{6817AAE3-69B1-DC7D-778C-C390532CD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6600" y="2057400"/>
            <a:ext cx="11099800" cy="1947949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Индекс может занимать большой объем памяти;</a:t>
            </a: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Чтение с диска занимает много времени</a:t>
            </a:r>
          </a:p>
          <a:p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Степень дерева зависит от размера блока диска;</a:t>
            </a:r>
          </a:p>
          <a:p>
            <a:r>
              <a:rPr lang="ru-RU" sz="2400" dirty="0">
                <a:solidFill>
                  <a:srgbClr val="222222"/>
                </a:solidFill>
                <a:latin typeface="Arial" panose="020B0604020202020204" pitchFamily="34" charset="0"/>
              </a:rPr>
              <a:t>В узлах хранится указатели на записи таблиц</a:t>
            </a:r>
            <a:endParaRPr lang="ru-RU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237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Узел </a:t>
            </a:r>
            <a:r>
              <a:rPr lang="en-US" dirty="0">
                <a:latin typeface="Arial" pitchFamily="34" charset="0"/>
                <a:cs typeface="Arial" pitchFamily="34" charset="0"/>
              </a:rPr>
              <a:t>B-Tree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35A9F-1028-A368-20C1-8964A3BD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676400"/>
            <a:ext cx="6172200" cy="67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186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B-Tree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335A9F-1028-A368-20C1-8964A3BD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676400"/>
            <a:ext cx="6172200" cy="67393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1D3C15-FA2D-92EA-7A22-66340EBA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2" y="1385400"/>
            <a:ext cx="6706536" cy="69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72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Запись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00109-0D11-A033-EEA1-3BF0E4CE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861716"/>
            <a:ext cx="723900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8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Запись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16024-9839-2404-74FA-02DAB6AB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64" y="1447800"/>
            <a:ext cx="6068272" cy="8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51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Чтение узла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16024-9839-2404-74FA-02DAB6AB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64" y="1447800"/>
            <a:ext cx="6068272" cy="8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69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Базовая информация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7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Формат хранения дерева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0310901-3DBF-1740-7886-28FD9EE6F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07059"/>
              </p:ext>
            </p:extLst>
          </p:nvPr>
        </p:nvGraphicFramePr>
        <p:xfrm>
          <a:off x="2167466" y="1986844"/>
          <a:ext cx="8669868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764310290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1304152696"/>
                    </a:ext>
                  </a:extLst>
                </a:gridCol>
              </a:tblGrid>
              <a:tr h="226814">
                <a:tc>
                  <a:txBody>
                    <a:bodyPr/>
                    <a:lstStyle/>
                    <a:p>
                      <a:r>
                        <a:rPr lang="ru-RU" b="1" dirty="0"/>
                        <a:t>Поле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Длина, 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83292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r>
                        <a:rPr lang="ru-RU" dirty="0"/>
                        <a:t>Номер блока корневого узла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5295"/>
                  </a:ext>
                </a:extLst>
              </a:tr>
              <a:tr h="683728">
                <a:tc gridSpan="2">
                  <a:txBody>
                    <a:bodyPr/>
                    <a:lstStyle/>
                    <a:p>
                      <a:r>
                        <a:rPr lang="ru-RU" dirty="0"/>
                        <a:t>Последовательность блоков с  узлами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2116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A52BE0B-ED06-C460-210C-8769A19A6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077"/>
              </p:ext>
            </p:extLst>
          </p:nvPr>
        </p:nvGraphicFramePr>
        <p:xfrm>
          <a:off x="2311400" y="4343400"/>
          <a:ext cx="866986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652473567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72724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Длина, байт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8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ключей в узле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9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Признак листа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8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Номера блоков дочерних узлов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2*</a:t>
                      </a:r>
                      <a:r>
                        <a:rPr lang="en-US" dirty="0"/>
                        <a:t>t*4</a:t>
                      </a:r>
                      <a:r>
                        <a:rPr lang="ru-RU" dirty="0"/>
                        <a:t> (Степень дерева </a:t>
                      </a:r>
                      <a:r>
                        <a:rPr lang="en-US" dirty="0"/>
                        <a:t>t=</a:t>
                      </a:r>
                      <a:r>
                        <a:rPr lang="ru-RU" sz="1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128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6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Массив пар «ключ-смещение»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ru-RU" dirty="0"/>
                        <a:t>2*</a:t>
                      </a:r>
                      <a:r>
                        <a:rPr lang="en-US" dirty="0"/>
                        <a:t>t-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)*4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77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/>
                        <a:t>Выравнивание до размера </a:t>
                      </a:r>
                      <a:r>
                        <a:rPr lang="en-US" dirty="0" err="1"/>
                        <a:t>blockSize</a:t>
                      </a:r>
                      <a:r>
                        <a:rPr lang="en-US" dirty="0"/>
                        <a:t>(4096</a:t>
                      </a:r>
                      <a:r>
                        <a:rPr lang="ru-RU" dirty="0"/>
                        <a:t>байт)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194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D4C9DD-288D-485C-9C8F-A15F589F5404}"/>
              </a:ext>
            </a:extLst>
          </p:cNvPr>
          <p:cNvSpPr txBox="1"/>
          <p:nvPr/>
        </p:nvSpPr>
        <p:spPr>
          <a:xfrm>
            <a:off x="4597400" y="3726438"/>
            <a:ext cx="3352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Формат блока узла</a:t>
            </a:r>
          </a:p>
        </p:txBody>
      </p:sp>
    </p:spTree>
    <p:extLst>
      <p:ext uri="{BB962C8B-B14F-4D97-AF65-F5344CB8AC3E}">
        <p14:creationId xmlns:p14="http://schemas.microsoft.com/office/powerpoint/2010/main" val="24742908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209</Words>
  <Application>Microsoft Office PowerPoint</Application>
  <PresentationFormat>Произвольный</PresentationFormat>
  <Paragraphs>43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Проектная работа "Индексы для СУБД. B-Tree"</vt:lpstr>
      <vt:lpstr>B-деревья</vt:lpstr>
      <vt:lpstr>B-Tree индекс в БД</vt:lpstr>
      <vt:lpstr>Узел B-Tree</vt:lpstr>
      <vt:lpstr>B-Tree</vt:lpstr>
      <vt:lpstr>Запись узла</vt:lpstr>
      <vt:lpstr>Запись узла</vt:lpstr>
      <vt:lpstr>Чтение узла</vt:lpstr>
      <vt:lpstr>Формат хранения дерева</vt:lpstr>
      <vt:lpstr>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Проекты</dc:title>
  <dc:creator>Jevgenij Volosatov</dc:creator>
  <cp:lastModifiedBy>Akhtyamov Bert</cp:lastModifiedBy>
  <cp:revision>47</cp:revision>
  <dcterms:modified xsi:type="dcterms:W3CDTF">2024-01-22T15:09:22Z</dcterms:modified>
</cp:coreProperties>
</file>