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4" r:id="rId15"/>
    <p:sldId id="272"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7" autoAdjust="0"/>
    <p:restoredTop sz="94660"/>
  </p:normalViewPr>
  <p:slideViewPr>
    <p:cSldViewPr>
      <p:cViewPr varScale="1">
        <p:scale>
          <a:sx n="115" d="100"/>
          <a:sy n="115" d="100"/>
        </p:scale>
        <p:origin x="1854" y="126"/>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Текст заголовка"/>
          <p:cNvSpPr txBox="1">
            <a:spLocks noGrp="1"/>
          </p:cNvSpPr>
          <p:nvPr>
            <p:ph type="title"/>
          </p:nvPr>
        </p:nvSpPr>
        <p:spPr>
          <a:xfrm>
            <a:off x="1270000" y="1638300"/>
            <a:ext cx="10464800" cy="3302000"/>
          </a:xfrm>
          <a:prstGeom prst="rect">
            <a:avLst/>
          </a:prstGeom>
        </p:spPr>
        <p:txBody>
          <a:bodyPr anchor="b"/>
          <a:lstStyle/>
          <a:p>
            <a:r>
              <a:t>Текст заголовка</a:t>
            </a:r>
          </a:p>
        </p:txBody>
      </p:sp>
      <p:sp>
        <p:nvSpPr>
          <p:cNvPr id="12" name="Уровень текста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93" name="Уровень текста 1…"/>
          <p:cNvSpPr txBox="1">
            <a:spLocks noGrp="1"/>
          </p:cNvSpPr>
          <p:nvPr>
            <p:ph type="body" sz="quarter" idx="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4" name="«Место ввода цитаты»."/>
          <p:cNvSpPr txBox="1">
            <a:spLocks noGrp="1"/>
          </p:cNvSpPr>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endParaRPr/>
          </a:p>
        </p:txBody>
      </p:sp>
      <p:sp>
        <p:nvSpPr>
          <p:cNvPr id="9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02"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spTree>
      <p:nvGrpSpPr>
        <p:cNvPr id="1" name=""/>
        <p:cNvGrpSpPr/>
        <p:nvPr/>
      </p:nvGrpSpPr>
      <p:grpSpPr>
        <a:xfrm>
          <a:off x="0" y="0"/>
          <a:ext cx="0" cy="0"/>
          <a:chOff x="0" y="0"/>
          <a:chExt cx="0" cy="0"/>
        </a:xfrm>
      </p:grpSpPr>
      <p:sp>
        <p:nvSpPr>
          <p:cNvPr id="20" name="Изображение"/>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2" name="Уровень текста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spTree>
      <p:nvGrpSpPr>
        <p:cNvPr id="1" name=""/>
        <p:cNvGrpSpPr/>
        <p:nvPr/>
      </p:nvGrpSpPr>
      <p:grpSpPr>
        <a:xfrm>
          <a:off x="0" y="0"/>
          <a:ext cx="0" cy="0"/>
          <a:chOff x="0" y="0"/>
          <a:chExt cx="0" cy="0"/>
        </a:xfrm>
      </p:grpSpPr>
      <p:sp>
        <p:nvSpPr>
          <p:cNvPr id="30" name="Текст заголовка"/>
          <p:cNvSpPr txBox="1">
            <a:spLocks noGrp="1"/>
          </p:cNvSpPr>
          <p:nvPr>
            <p:ph type="title"/>
          </p:nvPr>
        </p:nvSpPr>
        <p:spPr>
          <a:xfrm>
            <a:off x="1270000" y="3225800"/>
            <a:ext cx="10464800" cy="3302000"/>
          </a:xfrm>
          <a:prstGeom prst="rect">
            <a:avLst/>
          </a:prstGeom>
        </p:spPr>
        <p:txBody>
          <a:bodyPr/>
          <a:lstStyle/>
          <a:p>
            <a:r>
              <a:t>Текст заголовка</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spTree>
      <p:nvGrpSpPr>
        <p:cNvPr id="1" name=""/>
        <p:cNvGrpSpPr/>
        <p:nvPr/>
      </p:nvGrpSpPr>
      <p:grpSpPr>
        <a:xfrm>
          <a:off x="0" y="0"/>
          <a:ext cx="0" cy="0"/>
          <a:chOff x="0" y="0"/>
          <a:chExt cx="0" cy="0"/>
        </a:xfrm>
      </p:grpSpPr>
      <p:sp>
        <p:nvSpPr>
          <p:cNvPr id="38" name="Изображение"/>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40" name="Уровень текста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8" name="Текст заголовка"/>
          <p:cNvSpPr txBox="1">
            <a:spLocks noGrp="1"/>
          </p:cNvSpPr>
          <p:nvPr>
            <p:ph type="title"/>
          </p:nvPr>
        </p:nvSpPr>
        <p:spPr>
          <a:prstGeom prst="rect">
            <a:avLst/>
          </a:prstGeom>
        </p:spPr>
        <p:txBody>
          <a:bodyPr/>
          <a:lstStyle/>
          <a:p>
            <a:r>
              <a:t>Текст заголовка</a:t>
            </a:r>
          </a:p>
        </p:txBody>
      </p:sp>
      <p:sp>
        <p:nvSpPr>
          <p:cNvPr id="4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56" name="Текст заголовка"/>
          <p:cNvSpPr txBox="1">
            <a:spLocks noGrp="1"/>
          </p:cNvSpPr>
          <p:nvPr>
            <p:ph type="title"/>
          </p:nvPr>
        </p:nvSpPr>
        <p:spPr>
          <a:prstGeom prst="rect">
            <a:avLst/>
          </a:prstGeom>
        </p:spPr>
        <p:txBody>
          <a:bodyPr/>
          <a:lstStyle/>
          <a:p>
            <a:r>
              <a:t>Текст заголовка</a:t>
            </a:r>
          </a:p>
        </p:txBody>
      </p:sp>
      <p:sp>
        <p:nvSpPr>
          <p:cNvPr id="57"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5" name="Изображение"/>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Текст заголовка"/>
          <p:cNvSpPr txBox="1">
            <a:spLocks noGrp="1"/>
          </p:cNvSpPr>
          <p:nvPr>
            <p:ph type="title"/>
          </p:nvPr>
        </p:nvSpPr>
        <p:spPr>
          <a:prstGeom prst="rect">
            <a:avLst/>
          </a:prstGeom>
        </p:spPr>
        <p:txBody>
          <a:bodyPr/>
          <a:lstStyle/>
          <a:p>
            <a:r>
              <a:t>Текст заголовка</a:t>
            </a:r>
          </a:p>
        </p:txBody>
      </p:sp>
      <p:sp>
        <p:nvSpPr>
          <p:cNvPr id="67" name="Уровень текста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8" name="Номер слайда"/>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75"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spTree>
      <p:nvGrpSpPr>
        <p:cNvPr id="1" name=""/>
        <p:cNvGrpSpPr/>
        <p:nvPr/>
      </p:nvGrpSpPr>
      <p:grpSpPr>
        <a:xfrm>
          <a:off x="0" y="0"/>
          <a:ext cx="0" cy="0"/>
          <a:chOff x="0" y="0"/>
          <a:chExt cx="0" cy="0"/>
        </a:xfrm>
      </p:grpSpPr>
      <p:sp>
        <p:nvSpPr>
          <p:cNvPr id="83"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Изображение"/>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Sokoban#Scientific_research_on_Sokoba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Проекты"/>
          <p:cNvSpPr txBox="1">
            <a:spLocks noGrp="1"/>
          </p:cNvSpPr>
          <p:nvPr>
            <p:ph type="ctrTitle"/>
          </p:nvPr>
        </p:nvSpPr>
        <p:spPr>
          <a:prstGeom prst="rect">
            <a:avLst/>
          </a:prstGeom>
        </p:spPr>
        <p:txBody>
          <a:bodyPr/>
          <a:lstStyle/>
          <a:p>
            <a:r>
              <a:rPr>
                <a:latin typeface="Arial" pitchFamily="34" charset="0"/>
                <a:cs typeface="Arial" pitchFamily="34" charset="0"/>
              </a:rPr>
              <a:t>Проекты</a:t>
            </a:r>
          </a:p>
        </p:txBody>
      </p:sp>
      <p:sp>
        <p:nvSpPr>
          <p:cNvPr id="120" name="Алгоритмы-2018/12"/>
          <p:cNvSpPr txBox="1">
            <a:spLocks noGrp="1"/>
          </p:cNvSpPr>
          <p:nvPr>
            <p:ph type="subTitle" sz="quarter" idx="1"/>
          </p:nvPr>
        </p:nvSpPr>
        <p:spPr>
          <a:prstGeom prst="rect">
            <a:avLst/>
          </a:prstGeom>
        </p:spPr>
        <p:txBody>
          <a:bodyPr/>
          <a:lstStyle/>
          <a:p>
            <a:r>
              <a:rPr>
                <a:latin typeface="Arial" pitchFamily="34" charset="0"/>
                <a:cs typeface="Arial" pitchFamily="34" charset="0"/>
              </a:rPr>
              <a:t>Алгоритмы</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Индексы для СУБД"/>
          <p:cNvSpPr txBox="1">
            <a:spLocks noGrp="1"/>
          </p:cNvSpPr>
          <p:nvPr>
            <p:ph type="title"/>
          </p:nvPr>
        </p:nvSpPr>
        <p:spPr>
          <a:prstGeom prst="rect">
            <a:avLst/>
          </a:prstGeom>
        </p:spPr>
        <p:txBody>
          <a:bodyPr/>
          <a:lstStyle/>
          <a:p>
            <a:r>
              <a:rPr>
                <a:latin typeface="Arial" pitchFamily="34" charset="0"/>
                <a:cs typeface="Arial" pitchFamily="34" charset="0"/>
              </a:rPr>
              <a:t>Индексы для СУБД</a:t>
            </a:r>
          </a:p>
        </p:txBody>
      </p:sp>
      <p:sp>
        <p:nvSpPr>
          <p:cNvPr id="150" name="Можно реализовать один из индексов: B-Tree, LSM…"/>
          <p:cNvSpPr txBox="1">
            <a:spLocks noGrp="1"/>
          </p:cNvSpPr>
          <p:nvPr>
            <p:ph type="body" idx="1"/>
          </p:nvPr>
        </p:nvSpPr>
        <p:spPr>
          <a:prstGeom prst="rect">
            <a:avLst/>
          </a:prstGeom>
        </p:spPr>
        <p:txBody>
          <a:bodyPr/>
          <a:lstStyle/>
          <a:p>
            <a:pPr marL="324484" indent="-324484" defTabSz="426466">
              <a:spcBef>
                <a:spcPts val="3000"/>
              </a:spcBef>
              <a:defRPr sz="2300"/>
            </a:pPr>
            <a:r>
              <a:rPr>
                <a:latin typeface="+mj-lt"/>
              </a:rPr>
              <a:t>Можно реализовать один из индексов: B-Tree, LSM</a:t>
            </a:r>
          </a:p>
          <a:p>
            <a:pPr marL="324484" indent="-324484" defTabSz="426466">
              <a:spcBef>
                <a:spcPts val="3000"/>
              </a:spcBef>
              <a:defRPr sz="2300"/>
            </a:pPr>
            <a:r>
              <a:rPr>
                <a:latin typeface="+mj-lt"/>
              </a:rPr>
              <a:t>Подробнее про LSM: “LSM-деревья (Log-structured merge-tree). Идея в том, что у LSM дерева есть несколько уровней хранения увеличивающихся размеров, первый (нулевой, он же memtable) из которых лежит в памяти, а остальные лежат на диске. Каждый уровень представляет собой дерево или список деревьев, и у каждого уровня есть растущий (обычно в 10 раз на уровень) лимит размера. Вставка производится сначала в нулевой уровень, при переполнении он сбрасывается в первый, при переполнении первого — попадает во второй… И так далее. Вставки получаются быстрые, так как не нужно мучаться с перезаписью отдельных мелких блоков данных. Однако зато мы, во-первых, имеем неслабый write amplification, а во-вторых — при поиске значений должны просматривать все деревья (что не круто). С первым ничего не поделаешь, а со вторым борются поддержанием в памяти bloom-фильтров, посмотрев в которые, можно сказать, в каких деревьях данных точно НЕТ, а в каких они МОГУТ БЫТЬ.”</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База хешей и расстояние Хэмминга"/>
          <p:cNvSpPr txBox="1">
            <a:spLocks noGrp="1"/>
          </p:cNvSpPr>
          <p:nvPr>
            <p:ph type="title"/>
          </p:nvPr>
        </p:nvSpPr>
        <p:spPr>
          <a:prstGeom prst="rect">
            <a:avLst/>
          </a:prstGeom>
        </p:spPr>
        <p:txBody>
          <a:bodyPr/>
          <a:lstStyle>
            <a:lvl1pPr defTabSz="484886">
              <a:defRPr sz="6600"/>
            </a:lvl1pPr>
          </a:lstStyle>
          <a:p>
            <a:r>
              <a:rPr>
                <a:latin typeface="Arial" pitchFamily="34" charset="0"/>
                <a:cs typeface="Arial" pitchFamily="34" charset="0"/>
              </a:rPr>
              <a:t>База хешей и расстояние Хэмминга</a:t>
            </a:r>
          </a:p>
        </p:txBody>
      </p:sp>
      <p:sp>
        <p:nvSpPr>
          <p:cNvPr id="153" name="Дано: база бинарных хэшей одного и того же размера, искомый хэш и расстояние.…"/>
          <p:cNvSpPr txBox="1">
            <a:spLocks noGrp="1"/>
          </p:cNvSpPr>
          <p:nvPr>
            <p:ph type="body" idx="1"/>
          </p:nvPr>
        </p:nvSpPr>
        <p:spPr>
          <a:prstGeom prst="rect">
            <a:avLst/>
          </a:prstGeom>
        </p:spPr>
        <p:txBody>
          <a:bodyPr/>
          <a:lstStyle/>
          <a:p>
            <a:r>
              <a:rPr>
                <a:latin typeface="+mj-lt"/>
              </a:rPr>
              <a:t>Дано: база бинарных хэшей одного и того же размера, искомый хэш и расстояние.</a:t>
            </a:r>
          </a:p>
          <a:p>
            <a:r>
              <a:rPr>
                <a:latin typeface="+mj-lt"/>
              </a:rPr>
              <a:t>Нужно найти все хэши, отстоящие от заданного не более, чем на расстояние</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База хешей и расстояние Хэмминга"/>
          <p:cNvSpPr txBox="1">
            <a:spLocks noGrp="1"/>
          </p:cNvSpPr>
          <p:nvPr>
            <p:ph type="title"/>
          </p:nvPr>
        </p:nvSpPr>
        <p:spPr>
          <a:prstGeom prst="rect">
            <a:avLst/>
          </a:prstGeom>
        </p:spPr>
        <p:txBody>
          <a:bodyPr/>
          <a:lstStyle>
            <a:lvl1pPr defTabSz="484886">
              <a:defRPr sz="6600"/>
            </a:lvl1pPr>
          </a:lstStyle>
          <a:p>
            <a:r>
              <a:rPr>
                <a:latin typeface="Arial" pitchFamily="34" charset="0"/>
                <a:cs typeface="Arial" pitchFamily="34" charset="0"/>
              </a:rPr>
              <a:t>База хешей и расстояние Хэмминга</a:t>
            </a:r>
          </a:p>
        </p:txBody>
      </p:sp>
      <p:sp>
        <p:nvSpPr>
          <p:cNvPr id="156" name="Однако, есть алгоритм “мульти-индекс“, решающий эту задачу быстрее.…"/>
          <p:cNvSpPr txBox="1">
            <a:spLocks noGrp="1"/>
          </p:cNvSpPr>
          <p:nvPr>
            <p:ph type="body" idx="1"/>
          </p:nvPr>
        </p:nvSpPr>
        <p:spPr>
          <a:prstGeom prst="rect">
            <a:avLst/>
          </a:prstGeom>
        </p:spPr>
        <p:txBody>
          <a:bodyPr>
            <a:normAutofit lnSpcReduction="10000"/>
          </a:bodyPr>
          <a:lstStyle/>
          <a:p>
            <a:r>
              <a:rPr>
                <a:latin typeface="+mj-lt"/>
              </a:rPr>
              <a:t>Однако, есть алгоритм “мульти-индекс“, решающий эту задачу быстрее.</a:t>
            </a:r>
          </a:p>
          <a:p>
            <a:r>
              <a:rPr>
                <a:latin typeface="+mj-lt"/>
              </a:rPr>
              <a:t>Презентация для ознакомления: https://norouzi.github.io/research/posters/mih_poster.pdf</a:t>
            </a:r>
          </a:p>
          <a:p>
            <a:r>
              <a:rPr>
                <a:latin typeface="+mj-lt"/>
              </a:rPr>
              <a:t>Основная статья для ознакомления: https://www.cs.toronto.edu/~norouzi/research/papers/multi_index_hashing.pdf</a:t>
            </a:r>
          </a:p>
          <a:p>
            <a:r>
              <a:rPr>
                <a:latin typeface="+mj-lt"/>
              </a:rPr>
              <a:t>и его улучшенная версия: http://pages.di.unipi.it/rossano/wp-content/uploads/sites/7/2016/05/sigir16b.pdf</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База хешей и расстояние Хэмминга"/>
          <p:cNvSpPr txBox="1">
            <a:spLocks noGrp="1"/>
          </p:cNvSpPr>
          <p:nvPr>
            <p:ph type="title"/>
          </p:nvPr>
        </p:nvSpPr>
        <p:spPr>
          <a:prstGeom prst="rect">
            <a:avLst/>
          </a:prstGeom>
        </p:spPr>
        <p:txBody>
          <a:bodyPr/>
          <a:lstStyle>
            <a:lvl1pPr defTabSz="484886">
              <a:defRPr sz="6600"/>
            </a:lvl1pPr>
          </a:lstStyle>
          <a:p>
            <a:r>
              <a:rPr>
                <a:latin typeface="Arial" pitchFamily="34" charset="0"/>
                <a:cs typeface="Arial" pitchFamily="34" charset="0"/>
              </a:rPr>
              <a:t>База хешей и расстояние Хэмминга</a:t>
            </a:r>
          </a:p>
        </p:txBody>
      </p:sp>
      <p:sp>
        <p:nvSpPr>
          <p:cNvPr id="159" name="Идея алгоритма: каждый элемент датасета (то есть в нашем случае это хеши) разбивается на части (например, на байты), по которым отдельно строятся индексы, запрос разбивается на такие же части, затем производится поиск похожих по отдельным частям (пространство перебора гораздо меньше – самих данных меньше и расстояние ищется меньшее: профит) и результаты объединяются, затем удаляются лишние результаты (false positives появляются из-за особенностей алгоритма).…"/>
          <p:cNvSpPr txBox="1">
            <a:spLocks noGrp="1"/>
          </p:cNvSpPr>
          <p:nvPr>
            <p:ph type="body" idx="1"/>
          </p:nvPr>
        </p:nvSpPr>
        <p:spPr>
          <a:prstGeom prst="rect">
            <a:avLst/>
          </a:prstGeom>
        </p:spPr>
        <p:txBody>
          <a:bodyPr/>
          <a:lstStyle/>
          <a:p>
            <a:pPr marL="377825" indent="-377825" defTabSz="496569">
              <a:spcBef>
                <a:spcPts val="3500"/>
              </a:spcBef>
              <a:defRPr sz="2700"/>
            </a:pPr>
            <a:r>
              <a:rPr>
                <a:latin typeface="+mj-lt"/>
              </a:rPr>
              <a:t>Идея алгоритма: каждый элемент датасета (то есть в нашем случае это хеши) разбивается на части (например, на байты), по которым отдельно строятся индексы, запрос разбивается на такие же части, затем производится поиск похожих по отдельным частям (пространство перебора гораздо меньше – самих данных меньше и расстояние ищется меньшее: профит) и результаты объединяются, затем удаляются лишние результаты (false positives появляются из-за особенностей алгоритма).</a:t>
            </a:r>
          </a:p>
          <a:p>
            <a:pPr marL="377825" indent="-377825" defTabSz="496569">
              <a:spcBef>
                <a:spcPts val="3500"/>
              </a:spcBef>
              <a:defRPr sz="2700"/>
            </a:pPr>
            <a:r>
              <a:rPr>
                <a:latin typeface="+mj-lt"/>
              </a:rPr>
              <a:t>Выпускной проект, связанный с вероятностными алгоритмами и структурами данных, в принципе, отличается от соответствующей домашки только обязательностью собственной реализации алгоритма. Подробное описание есть в вебинаре.</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atin typeface="Arial" pitchFamily="34" charset="0"/>
                <a:cs typeface="Arial" pitchFamily="34" charset="0"/>
              </a:rPr>
              <a:t>Евгений Волосатов</a:t>
            </a:r>
            <a:endParaRPr lang="en-US">
              <a:latin typeface="Arial" pitchFamily="34" charset="0"/>
              <a:cs typeface="Arial" pitchFamily="34" charset="0"/>
            </a:endParaRPr>
          </a:p>
        </p:txBody>
      </p:sp>
      <p:sp>
        <p:nvSpPr>
          <p:cNvPr id="3" name="Текст 2"/>
          <p:cNvSpPr>
            <a:spLocks noGrp="1"/>
          </p:cNvSpPr>
          <p:nvPr>
            <p:ph type="body" idx="1"/>
          </p:nvPr>
        </p:nvSpPr>
        <p:spPr>
          <a:xfrm>
            <a:off x="863600" y="2133600"/>
            <a:ext cx="11099800" cy="6286500"/>
          </a:xfrm>
        </p:spPr>
        <p:txBody>
          <a:bodyPr>
            <a:normAutofit fontScale="92500" lnSpcReduction="10000"/>
          </a:bodyPr>
          <a:lstStyle/>
          <a:p>
            <a:pPr marL="958850" lvl="1" indent="-514350">
              <a:buFont typeface="+mj-lt"/>
              <a:buAutoNum type="arabicPeriod"/>
            </a:pPr>
            <a:r>
              <a:rPr lang="ru-RU">
                <a:latin typeface="+mj-lt"/>
              </a:rPr>
              <a:t>Архиватор: </a:t>
            </a:r>
            <a:r>
              <a:rPr lang="en-US">
                <a:latin typeface="+mj-lt"/>
              </a:rPr>
              <a:t>Huffman, LZ77, LZW</a:t>
            </a:r>
          </a:p>
          <a:p>
            <a:pPr marL="958850" lvl="1" indent="-514350">
              <a:buFont typeface="+mj-lt"/>
              <a:buAutoNum type="arabicPeriod"/>
            </a:pPr>
            <a:r>
              <a:rPr lang="ru-RU">
                <a:latin typeface="+mj-lt"/>
              </a:rPr>
              <a:t>Шифратор/дешифратор</a:t>
            </a:r>
          </a:p>
          <a:p>
            <a:pPr marL="958850" lvl="1" indent="-514350">
              <a:buFont typeface="+mj-lt"/>
              <a:buAutoNum type="arabicPeriod"/>
            </a:pPr>
            <a:r>
              <a:rPr lang="ru-RU">
                <a:latin typeface="+mj-lt"/>
              </a:rPr>
              <a:t>Шахматы – мат в 1 ход</a:t>
            </a:r>
          </a:p>
          <a:p>
            <a:pPr marL="958850" lvl="1" indent="-514350">
              <a:buFont typeface="+mj-lt"/>
              <a:buAutoNum type="arabicPeriod"/>
            </a:pPr>
            <a:r>
              <a:rPr lang="ru-RU">
                <a:latin typeface="+mj-lt"/>
              </a:rPr>
              <a:t>Пентамино или Судоку на </a:t>
            </a:r>
            <a:r>
              <a:rPr lang="en-US">
                <a:latin typeface="+mj-lt"/>
              </a:rPr>
              <a:t>Dancing Links</a:t>
            </a:r>
          </a:p>
          <a:p>
            <a:pPr marL="958850" lvl="1" indent="-514350">
              <a:buFont typeface="+mj-lt"/>
              <a:buAutoNum type="arabicPeriod"/>
            </a:pPr>
            <a:r>
              <a:rPr lang="ru-RU">
                <a:latin typeface="+mj-lt"/>
              </a:rPr>
              <a:t>Решение игры Сокобан</a:t>
            </a:r>
          </a:p>
          <a:p>
            <a:pPr marL="958850" lvl="1" indent="-514350">
              <a:buFont typeface="+mj-lt"/>
              <a:buAutoNum type="arabicPeriod"/>
            </a:pPr>
            <a:r>
              <a:rPr lang="ru-RU">
                <a:latin typeface="+mj-lt"/>
              </a:rPr>
              <a:t>Несколько олимпиадных задач – </a:t>
            </a:r>
            <a:r>
              <a:rPr lang="lt-LT">
                <a:latin typeface="+mj-lt"/>
              </a:rPr>
              <a:t>leetcode</a:t>
            </a:r>
            <a:endParaRPr lang="ru-RU">
              <a:latin typeface="+mj-lt"/>
            </a:endParaRPr>
          </a:p>
          <a:p>
            <a:pPr marL="958850" lvl="1" indent="-514350">
              <a:buFont typeface="+mj-lt"/>
              <a:buAutoNum type="arabicPeriod"/>
            </a:pPr>
            <a:r>
              <a:rPr lang="ru-RU">
                <a:latin typeface="+mj-lt"/>
              </a:rPr>
              <a:t>Визуализация алгоритмов сортировки</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Сокобан"/>
          <p:cNvSpPr txBox="1">
            <a:spLocks noGrp="1"/>
          </p:cNvSpPr>
          <p:nvPr>
            <p:ph type="title"/>
          </p:nvPr>
        </p:nvSpPr>
        <p:spPr>
          <a:prstGeom prst="rect">
            <a:avLst/>
          </a:prstGeom>
        </p:spPr>
        <p:txBody>
          <a:bodyPr/>
          <a:lstStyle/>
          <a:p>
            <a:r>
              <a:rPr>
                <a:latin typeface="Arial" pitchFamily="34" charset="0"/>
                <a:cs typeface="Arial" pitchFamily="34" charset="0"/>
              </a:rPr>
              <a:t>Сокобан</a:t>
            </a:r>
          </a:p>
        </p:txBody>
      </p:sp>
      <p:sp>
        <p:nvSpPr>
          <p:cNvPr id="168" name="NP-сложная…"/>
          <p:cNvSpPr txBox="1">
            <a:spLocks noGrp="1"/>
          </p:cNvSpPr>
          <p:nvPr>
            <p:ph type="body" idx="1"/>
          </p:nvPr>
        </p:nvSpPr>
        <p:spPr>
          <a:prstGeom prst="rect">
            <a:avLst/>
          </a:prstGeom>
        </p:spPr>
        <p:txBody>
          <a:bodyPr/>
          <a:lstStyle/>
          <a:p>
            <a:r>
              <a:rPr>
                <a:latin typeface="+mj-lt"/>
              </a:rPr>
              <a:t>NP-сложная</a:t>
            </a:r>
          </a:p>
          <a:p>
            <a:r>
              <a:rPr>
                <a:latin typeface="+mj-lt"/>
              </a:rPr>
              <a:t>Большой фактор ветвления, глубина задачи</a:t>
            </a:r>
          </a:p>
          <a:p>
            <a:r>
              <a:rPr>
                <a:latin typeface="+mj-lt"/>
              </a:rPr>
              <a:t>Сложности составления солвера для задачи </a:t>
            </a:r>
            <a:r>
              <a:rPr u="sng">
                <a:solidFill>
                  <a:srgbClr val="0000FF"/>
                </a:solidFill>
                <a:uFill>
                  <a:solidFill>
                    <a:srgbClr val="0000FF"/>
                  </a:solidFill>
                </a:uFill>
                <a:latin typeface="+mj-lt"/>
                <a:hlinkClick r:id="rId2"/>
              </a:rPr>
              <a:t>https://en.wikipedia.org/wiki/Sokoban#Scientific_research_on_Sokoban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Базовая информация"/>
          <p:cNvSpPr txBox="1">
            <a:spLocks noGrp="1"/>
          </p:cNvSpPr>
          <p:nvPr>
            <p:ph type="title"/>
          </p:nvPr>
        </p:nvSpPr>
        <p:spPr>
          <a:prstGeom prst="rect">
            <a:avLst/>
          </a:prstGeom>
        </p:spPr>
        <p:txBody>
          <a:bodyPr/>
          <a:lstStyle/>
          <a:p>
            <a:r>
              <a:rPr>
                <a:latin typeface="Arial" pitchFamily="34" charset="0"/>
                <a:cs typeface="Arial" pitchFamily="34" charset="0"/>
              </a:rPr>
              <a:t>Базовая информация</a:t>
            </a:r>
          </a:p>
        </p:txBody>
      </p:sp>
      <p:sp>
        <p:nvSpPr>
          <p:cNvPr id="123" name="Проект можно делать, а можно не делать. Например, доделывать в течение месяца домашние работы…"/>
          <p:cNvSpPr txBox="1">
            <a:spLocks noGrp="1"/>
          </p:cNvSpPr>
          <p:nvPr>
            <p:ph type="body" idx="1"/>
          </p:nvPr>
        </p:nvSpPr>
        <p:spPr>
          <a:prstGeom prst="rect">
            <a:avLst/>
          </a:prstGeom>
        </p:spPr>
        <p:txBody>
          <a:bodyPr/>
          <a:lstStyle/>
          <a:p>
            <a:r>
              <a:rPr>
                <a:latin typeface="Arial" pitchFamily="34" charset="0"/>
                <a:cs typeface="Arial" pitchFamily="34" charset="0"/>
              </a:rPr>
              <a:t>Проект можно делать, а можно не делать. Например, доделывать в течение месяца домашние работы</a:t>
            </a:r>
          </a:p>
          <a:p>
            <a:r>
              <a:rPr>
                <a:latin typeface="Arial" pitchFamily="34" charset="0"/>
                <a:cs typeface="Arial" pitchFamily="34" charset="0"/>
              </a:rPr>
              <a:t>Проект, в общем-то, нужен для знаний, если нравится тема, или если хочется добавить что-то интересное в портфолио (на свой GitHub)</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Организационное"/>
          <p:cNvSpPr txBox="1">
            <a:spLocks noGrp="1"/>
          </p:cNvSpPr>
          <p:nvPr>
            <p:ph type="title"/>
          </p:nvPr>
        </p:nvSpPr>
        <p:spPr>
          <a:prstGeom prst="rect">
            <a:avLst/>
          </a:prstGeom>
        </p:spPr>
        <p:txBody>
          <a:bodyPr/>
          <a:lstStyle/>
          <a:p>
            <a:r>
              <a:rPr>
                <a:latin typeface="Arial" pitchFamily="34" charset="0"/>
                <a:cs typeface="Arial" pitchFamily="34" charset="0"/>
              </a:rPr>
              <a:t>Организационное</a:t>
            </a:r>
          </a:p>
        </p:txBody>
      </p:sp>
      <p:sp>
        <p:nvSpPr>
          <p:cNvPr id="126" name="На проекты запланирован месяц живого времени и 4 занятия, это занятие - первое.…"/>
          <p:cNvSpPr txBox="1">
            <a:spLocks noGrp="1"/>
          </p:cNvSpPr>
          <p:nvPr>
            <p:ph type="body" idx="1"/>
          </p:nvPr>
        </p:nvSpPr>
        <p:spPr>
          <a:prstGeom prst="rect">
            <a:avLst/>
          </a:prstGeom>
        </p:spPr>
        <p:txBody>
          <a:bodyPr/>
          <a:lstStyle/>
          <a:p>
            <a:r>
              <a:rPr>
                <a:latin typeface="Arial" pitchFamily="34" charset="0"/>
                <a:cs typeface="Arial" pitchFamily="34" charset="0"/>
              </a:rPr>
              <a:t>На проекты запланирован месяц живого времени и 4 занятия, это занятие - первое. </a:t>
            </a:r>
          </a:p>
          <a:p>
            <a:r>
              <a:rPr>
                <a:latin typeface="Arial" pitchFamily="34" charset="0"/>
                <a:cs typeface="Arial" pitchFamily="34" charset="0"/>
              </a:rPr>
              <a:t>Промежуточные занятия - это встречи по поводу проектов. Если есть необходимость: задать вопросы по проекту и удобнее решить их в таком формате</a:t>
            </a:r>
          </a:p>
          <a:p>
            <a:r>
              <a:rPr>
                <a:latin typeface="Arial" pitchFamily="34" charset="0"/>
                <a:cs typeface="Arial" pitchFamily="34" charset="0"/>
              </a:rPr>
              <a:t>Также запланирована промежуточная встреча с презентацией результатов. Но это по желанию - можно и защитить в личном порядке (т.к. курс не про защиту проектов, в про алгоритмы)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Темы проектов"/>
          <p:cNvSpPr txBox="1">
            <a:spLocks noGrp="1"/>
          </p:cNvSpPr>
          <p:nvPr>
            <p:ph type="title"/>
          </p:nvPr>
        </p:nvSpPr>
        <p:spPr>
          <a:prstGeom prst="rect">
            <a:avLst/>
          </a:prstGeom>
        </p:spPr>
        <p:txBody>
          <a:bodyPr/>
          <a:lstStyle/>
          <a:p>
            <a:r>
              <a:rPr>
                <a:latin typeface="Arial" pitchFamily="34" charset="0"/>
                <a:cs typeface="Arial" pitchFamily="34" charset="0"/>
              </a:rPr>
              <a:t>Темы проектов</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Михаил Горшков"/>
          <p:cNvSpPr txBox="1">
            <a:spLocks noGrp="1"/>
          </p:cNvSpPr>
          <p:nvPr>
            <p:ph type="title"/>
          </p:nvPr>
        </p:nvSpPr>
        <p:spPr>
          <a:prstGeom prst="rect">
            <a:avLst/>
          </a:prstGeom>
        </p:spPr>
        <p:txBody>
          <a:bodyPr/>
          <a:lstStyle/>
          <a:p>
            <a:r>
              <a:rPr>
                <a:latin typeface="Arial" pitchFamily="34" charset="0"/>
                <a:cs typeface="Arial" pitchFamily="34" charset="0"/>
              </a:rPr>
              <a:t>Михаил Горшков</a:t>
            </a:r>
          </a:p>
        </p:txBody>
      </p:sp>
      <p:sp>
        <p:nvSpPr>
          <p:cNvPr id="132" name="Мини-поисковик по базе текстов…"/>
          <p:cNvSpPr txBox="1">
            <a:spLocks noGrp="1"/>
          </p:cNvSpPr>
          <p:nvPr>
            <p:ph type="body" idx="1"/>
          </p:nvPr>
        </p:nvSpPr>
        <p:spPr>
          <a:prstGeom prst="rect">
            <a:avLst/>
          </a:prstGeom>
        </p:spPr>
        <p:txBody>
          <a:bodyPr/>
          <a:lstStyle/>
          <a:p>
            <a:pPr marL="514350" indent="-514350" defTabSz="502412">
              <a:spcBef>
                <a:spcPts val="3600"/>
              </a:spcBef>
              <a:buFont typeface="+mj-lt"/>
              <a:buAutoNum type="arabicPeriod"/>
              <a:defRPr sz="2700"/>
            </a:pPr>
            <a:r>
              <a:rPr>
                <a:latin typeface="Arial" pitchFamily="34" charset="0"/>
                <a:cs typeface="Arial" pitchFamily="34" charset="0"/>
              </a:rPr>
              <a:t>Мини-поисковик по базе текстов</a:t>
            </a:r>
          </a:p>
          <a:p>
            <a:pPr marL="514350" indent="-514350" defTabSz="502412">
              <a:spcBef>
                <a:spcPts val="3600"/>
              </a:spcBef>
              <a:buFont typeface="+mj-lt"/>
              <a:buAutoNum type="arabicPeriod"/>
              <a:defRPr sz="2700"/>
            </a:pPr>
            <a:r>
              <a:rPr>
                <a:latin typeface="Arial" pitchFamily="34" charset="0"/>
                <a:cs typeface="Arial" pitchFamily="34" charset="0"/>
              </a:rPr>
              <a:t>Сервис саджестов. Работает по аналогии с поисковой строкой в Яндексе или Гугле</a:t>
            </a:r>
          </a:p>
          <a:p>
            <a:pPr marL="514350" indent="-514350" defTabSz="502412">
              <a:spcBef>
                <a:spcPts val="3600"/>
              </a:spcBef>
              <a:buFont typeface="+mj-lt"/>
              <a:buAutoNum type="arabicPeriod"/>
              <a:defRPr sz="2700"/>
            </a:pPr>
            <a:r>
              <a:rPr>
                <a:latin typeface="Arial" pitchFamily="34" charset="0"/>
                <a:cs typeface="Arial" pitchFamily="34" charset="0"/>
              </a:rPr>
              <a:t>Кастомная хэш-таблица</a:t>
            </a:r>
          </a:p>
          <a:p>
            <a:pPr marL="514350" indent="-514350" defTabSz="502412">
              <a:spcBef>
                <a:spcPts val="3600"/>
              </a:spcBef>
              <a:buFont typeface="+mj-lt"/>
              <a:buAutoNum type="arabicPeriod"/>
              <a:defRPr sz="2700"/>
            </a:pPr>
            <a:r>
              <a:rPr>
                <a:latin typeface="Arial" pitchFamily="34" charset="0"/>
                <a:cs typeface="Arial" pitchFamily="34" charset="0"/>
              </a:rPr>
              <a:t>Менеджер памяти и garbage collector</a:t>
            </a:r>
          </a:p>
          <a:p>
            <a:pPr marL="514350" indent="-514350" defTabSz="502412">
              <a:spcBef>
                <a:spcPts val="3600"/>
              </a:spcBef>
              <a:buFont typeface="+mj-lt"/>
              <a:buAutoNum type="arabicPeriod"/>
              <a:defRPr sz="2700"/>
            </a:pPr>
            <a:r>
              <a:rPr>
                <a:latin typeface="Arial" pitchFamily="34" charset="0"/>
                <a:cs typeface="Arial" pitchFamily="34" charset="0"/>
              </a:rPr>
              <a:t>Индексы для СУБД. Можно реализовать один из индексов: B-Tree, LSM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Мини-поисковик по базе текстов"/>
          <p:cNvSpPr txBox="1">
            <a:spLocks noGrp="1"/>
          </p:cNvSpPr>
          <p:nvPr>
            <p:ph type="title"/>
          </p:nvPr>
        </p:nvSpPr>
        <p:spPr>
          <a:prstGeom prst="rect">
            <a:avLst/>
          </a:prstGeom>
        </p:spPr>
        <p:txBody>
          <a:bodyPr/>
          <a:lstStyle>
            <a:lvl1pPr defTabSz="484886">
              <a:defRPr sz="6600"/>
            </a:lvl1pPr>
          </a:lstStyle>
          <a:p>
            <a:r>
              <a:rPr>
                <a:latin typeface="Arial" pitchFamily="34" charset="0"/>
                <a:cs typeface="Arial" pitchFamily="34" charset="0"/>
              </a:rPr>
              <a:t>Мини-поисковик по базе текстов</a:t>
            </a:r>
          </a:p>
        </p:txBody>
      </p:sp>
      <p:sp>
        <p:nvSpPr>
          <p:cNvPr id="138" name="Софт (индексатор) индексирует файлы и создает индекс для последующего использования поисковой частью. При изменении текста (текстов) необходимо переиндексировать корпус.…"/>
          <p:cNvSpPr txBox="1">
            <a:spLocks noGrp="1"/>
          </p:cNvSpPr>
          <p:nvPr>
            <p:ph type="body" idx="1"/>
          </p:nvPr>
        </p:nvSpPr>
        <p:spPr>
          <a:prstGeom prst="rect">
            <a:avLst/>
          </a:prstGeom>
        </p:spPr>
        <p:txBody>
          <a:bodyPr/>
          <a:lstStyle/>
          <a:p>
            <a:pPr marL="386715" indent="-386715" defTabSz="508254">
              <a:spcBef>
                <a:spcPts val="3600"/>
              </a:spcBef>
              <a:defRPr sz="2700"/>
            </a:pPr>
            <a:r>
              <a:rPr>
                <a:latin typeface="Arial" pitchFamily="34" charset="0"/>
                <a:cs typeface="Arial" pitchFamily="34" charset="0"/>
              </a:rPr>
              <a:t>Софт (индексатор) индексирует файлы и создает индекс для последующего использования поисковой частью. При изменении текста (текстов) необходимо переиндексировать корпус.</a:t>
            </a:r>
          </a:p>
          <a:p>
            <a:pPr marL="386715" indent="-386715" defTabSz="508254">
              <a:spcBef>
                <a:spcPts val="3600"/>
              </a:spcBef>
              <a:defRPr sz="2700"/>
            </a:pPr>
            <a:r>
              <a:rPr>
                <a:latin typeface="Arial" pitchFamily="34" charset="0"/>
                <a:cs typeface="Arial" pitchFamily="34" charset="0"/>
              </a:rPr>
              <a:t>Поисковик принимает на вход слово (фразу) и выдает тексты, в которых слово (фраза) встречаются. Опционально сделать поддержку словоформ. Вводишь “собака“, поисковик выводит все тексты со словом “собака“, “собаки“, “Собакевич” и т.д.</a:t>
            </a:r>
          </a:p>
          <a:p>
            <a:pPr marL="386715" indent="-386715" defTabSz="508254">
              <a:spcBef>
                <a:spcPts val="3600"/>
              </a:spcBef>
              <a:defRPr sz="2700"/>
            </a:pPr>
            <a:r>
              <a:rPr>
                <a:latin typeface="Arial" pitchFamily="34" charset="0"/>
                <a:cs typeface="Arial" pitchFamily="34" charset="0"/>
              </a:rPr>
              <a:t>Техническую реализацию можно забрейнстормить прямо на вебинаре.</a:t>
            </a:r>
          </a:p>
          <a:p>
            <a:pPr marL="386715" indent="-386715" defTabSz="508254">
              <a:spcBef>
                <a:spcPts val="3600"/>
              </a:spcBef>
              <a:defRPr sz="2700"/>
            </a:pPr>
            <a:r>
              <a:rPr>
                <a:latin typeface="Arial" pitchFamily="34" charset="0"/>
                <a:cs typeface="Arial" pitchFamily="34" charset="0"/>
              </a:rPr>
              <a:t>Можно ранжирование</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Сервис саджестов"/>
          <p:cNvSpPr txBox="1">
            <a:spLocks noGrp="1"/>
          </p:cNvSpPr>
          <p:nvPr>
            <p:ph type="title"/>
          </p:nvPr>
        </p:nvSpPr>
        <p:spPr>
          <a:prstGeom prst="rect">
            <a:avLst/>
          </a:prstGeom>
        </p:spPr>
        <p:txBody>
          <a:bodyPr/>
          <a:lstStyle/>
          <a:p>
            <a:r>
              <a:rPr>
                <a:latin typeface="Arial" pitchFamily="34" charset="0"/>
                <a:cs typeface="Arial" pitchFamily="34" charset="0"/>
              </a:rPr>
              <a:t>Сервис саджестов</a:t>
            </a:r>
          </a:p>
        </p:txBody>
      </p:sp>
      <p:sp>
        <p:nvSpPr>
          <p:cNvPr id="141" name="Работает по аналогии с поисковой строкой в Яндексе или Гугле. Задается список текстов. Они индексируются. Пишется софт, который по началу слова-фразы-предложения выдает все возможные продолжения, содержащиеся в этих текстах…"/>
          <p:cNvSpPr txBox="1">
            <a:spLocks noGrp="1"/>
          </p:cNvSpPr>
          <p:nvPr>
            <p:ph type="body" idx="1"/>
          </p:nvPr>
        </p:nvSpPr>
        <p:spPr>
          <a:prstGeom prst="rect">
            <a:avLst/>
          </a:prstGeom>
        </p:spPr>
        <p:txBody>
          <a:bodyPr/>
          <a:lstStyle/>
          <a:p>
            <a:r>
              <a:rPr>
                <a:latin typeface="Arial" pitchFamily="34" charset="0"/>
                <a:cs typeface="Arial" pitchFamily="34" charset="0"/>
              </a:rPr>
              <a:t>Работает по аналогии с поисковой строкой в Яндексе или Гугле. Задается список текстов. Они индексируются. Пишется софт, который по началу слова-фразы-предложения выдает все возможные продолжения, содержащиеся в этих текстах</a:t>
            </a:r>
          </a:p>
          <a:p>
            <a:r>
              <a:rPr>
                <a:latin typeface="Arial" pitchFamily="34" charset="0"/>
                <a:cs typeface="Arial" pitchFamily="34" charset="0"/>
              </a:rPr>
              <a:t>Можно усложнять, добавляя ранжирование</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Кастомная хеш-таблица"/>
          <p:cNvSpPr txBox="1">
            <a:spLocks noGrp="1"/>
          </p:cNvSpPr>
          <p:nvPr>
            <p:ph type="title"/>
          </p:nvPr>
        </p:nvSpPr>
        <p:spPr>
          <a:prstGeom prst="rect">
            <a:avLst/>
          </a:prstGeom>
        </p:spPr>
        <p:txBody>
          <a:bodyPr/>
          <a:lstStyle>
            <a:lvl1pPr defTabSz="525779">
              <a:defRPr sz="7200"/>
            </a:lvl1pPr>
          </a:lstStyle>
          <a:p>
            <a:r>
              <a:rPr>
                <a:latin typeface="Arial" pitchFamily="34" charset="0"/>
                <a:cs typeface="Arial" pitchFamily="34" charset="0"/>
              </a:rPr>
              <a:t>Кастомная хеш-таблица </a:t>
            </a:r>
          </a:p>
        </p:txBody>
      </p:sp>
      <p:sp>
        <p:nvSpPr>
          <p:cNvPr id="144" name="более-менее экзотический алгоритм хэширования, например, реализовать Cuckoo Hashing и сравнить его работу, скажем, со стандартной реализацией хэш-таблиц в вашем ЯП.…"/>
          <p:cNvSpPr txBox="1">
            <a:spLocks noGrp="1"/>
          </p:cNvSpPr>
          <p:nvPr>
            <p:ph type="body" idx="1"/>
          </p:nvPr>
        </p:nvSpPr>
        <p:spPr>
          <a:prstGeom prst="rect">
            <a:avLst/>
          </a:prstGeom>
        </p:spPr>
        <p:txBody>
          <a:bodyPr/>
          <a:lstStyle/>
          <a:p>
            <a:r>
              <a:rPr>
                <a:latin typeface="+mj-lt"/>
              </a:rPr>
              <a:t>более-менее экзотический алгоритм хэширования, например, реализовать Cuckoo Hashing и сравнить его работу, скажем, со стандартной реализацией хэш-таблиц в вашем ЯП.</a:t>
            </a:r>
          </a:p>
          <a:p>
            <a:r>
              <a:rPr>
                <a:latin typeface="+mj-lt"/>
              </a:rPr>
              <a:t>Также можно взять любой другой не очень распространенный алгоритм (robin hood, … и т.д)</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Менеджер памяти"/>
          <p:cNvSpPr txBox="1">
            <a:spLocks noGrp="1"/>
          </p:cNvSpPr>
          <p:nvPr>
            <p:ph type="title"/>
          </p:nvPr>
        </p:nvSpPr>
        <p:spPr>
          <a:prstGeom prst="rect">
            <a:avLst/>
          </a:prstGeom>
        </p:spPr>
        <p:txBody>
          <a:bodyPr/>
          <a:lstStyle/>
          <a:p>
            <a:r>
              <a:rPr>
                <a:latin typeface="Arial" pitchFamily="34" charset="0"/>
                <a:cs typeface="Arial" pitchFamily="34" charset="0"/>
              </a:rPr>
              <a:t>Менеджер памяти</a:t>
            </a:r>
          </a:p>
        </p:txBody>
      </p:sp>
      <p:sp>
        <p:nvSpPr>
          <p:cNvPr id="147" name="Менеджер памяти и garbage collector…"/>
          <p:cNvSpPr txBox="1">
            <a:spLocks noGrp="1"/>
          </p:cNvSpPr>
          <p:nvPr>
            <p:ph type="body" idx="1"/>
          </p:nvPr>
        </p:nvSpPr>
        <p:spPr>
          <a:prstGeom prst="rect">
            <a:avLst/>
          </a:prstGeom>
        </p:spPr>
        <p:txBody>
          <a:bodyPr/>
          <a:lstStyle/>
          <a:p>
            <a:r>
              <a:rPr>
                <a:latin typeface="+mj-lt"/>
              </a:rPr>
              <a:t>Менеджер памяти и garbage collector</a:t>
            </a:r>
          </a:p>
          <a:p>
            <a:r>
              <a:rPr>
                <a:latin typeface="+mj-lt"/>
              </a:rPr>
              <a:t>Менеджер памяти применяется для узкоспециализированный целей, скажем, в C++</a:t>
            </a:r>
          </a:p>
          <a:p>
            <a:r>
              <a:rPr>
                <a:latin typeface="+mj-lt"/>
              </a:rPr>
              <a:t> Можно реализовать менеджер памяти, построенный на базе одного из алгоритмов, рассмотренных на вебинаре по менеджменту памяти.</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394</TotalTime>
  <Words>870</Words>
  <Application>Microsoft Office PowerPoint</Application>
  <PresentationFormat>Произвольный</PresentationFormat>
  <Paragraphs>57</Paragraphs>
  <Slides>15</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Helvetica Light</vt:lpstr>
      <vt:lpstr>Helvetica Neue</vt:lpstr>
      <vt:lpstr>Helvetica Neue Light</vt:lpstr>
      <vt:lpstr>Helvetica Neue Medium</vt:lpstr>
      <vt:lpstr>Helvetica Neue Thin</vt:lpstr>
      <vt:lpstr>White</vt:lpstr>
      <vt:lpstr>Проекты</vt:lpstr>
      <vt:lpstr>Базовая информация</vt:lpstr>
      <vt:lpstr>Организационное</vt:lpstr>
      <vt:lpstr>Темы проектов</vt:lpstr>
      <vt:lpstr>Михаил Горшков</vt:lpstr>
      <vt:lpstr>Мини-поисковик по базе текстов</vt:lpstr>
      <vt:lpstr>Сервис саджестов</vt:lpstr>
      <vt:lpstr>Кастомная хеш-таблица </vt:lpstr>
      <vt:lpstr>Менеджер памяти</vt:lpstr>
      <vt:lpstr>Индексы для СУБД</vt:lpstr>
      <vt:lpstr>База хешей и расстояние Хэмминга</vt:lpstr>
      <vt:lpstr>База хешей и расстояние Хэмминга</vt:lpstr>
      <vt:lpstr>База хешей и расстояние Хэмминга</vt:lpstr>
      <vt:lpstr>Евгений Волосатов</vt:lpstr>
      <vt:lpstr>Сокобан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Проекты</dc:title>
  <dc:creator>Jevgenij Volosatov</dc:creator>
  <cp:lastModifiedBy>Akhtyamov Bert</cp:lastModifiedBy>
  <cp:revision>34</cp:revision>
  <dcterms:modified xsi:type="dcterms:W3CDTF">2024-01-22T09:06:54Z</dcterms:modified>
</cp:coreProperties>
</file>