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4a46f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4a46f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14a46f6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14a46f6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14a46f6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14a46f6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and Weather Conditions in D.C.</a:t>
            </a:r>
            <a:endParaRPr/>
          </a:p>
        </p:txBody>
      </p:sp>
      <p:sp>
        <p:nvSpPr>
          <p:cNvPr id="55" name="Google Shape;55;p13"/>
          <p:cNvSpPr txBox="1"/>
          <p:nvPr>
            <p:ph idx="1" type="subTitle"/>
          </p:nvPr>
        </p:nvSpPr>
        <p:spPr>
          <a:xfrm>
            <a:off x="311700" y="2834125"/>
            <a:ext cx="8520600" cy="1626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Traffic and inclement weather tend not to mix. My goal is to observe interactions between the two, by looking at which factors in the weather have the most significant impacts on the number of crashes.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2466 entries (2013-04 to 2019)</a:t>
            </a:r>
            <a:endParaRPr/>
          </a:p>
          <a:p>
            <a:pPr indent="-342900" lvl="0" marL="457200" rtl="0" algn="l">
              <a:spcBef>
                <a:spcPts val="0"/>
              </a:spcBef>
              <a:spcAft>
                <a:spcPts val="0"/>
              </a:spcAft>
              <a:buSzPts val="1800"/>
              <a:buChar char="●"/>
            </a:pPr>
            <a:r>
              <a:rPr lang="en"/>
              <a:t>Some of the data isn’t particularly </a:t>
            </a:r>
            <a:br>
              <a:rPr lang="en"/>
            </a:br>
            <a:r>
              <a:rPr lang="en"/>
              <a:t>useful (but may be nice to have)</a:t>
            </a:r>
            <a:endParaRPr/>
          </a:p>
          <a:p>
            <a:pPr indent="-342900" lvl="0" marL="457200" rtl="0" algn="l">
              <a:spcBef>
                <a:spcPts val="0"/>
              </a:spcBef>
              <a:spcAft>
                <a:spcPts val="0"/>
              </a:spcAft>
              <a:buSzPts val="1800"/>
              <a:buChar char="●"/>
            </a:pPr>
            <a:r>
              <a:rPr lang="en"/>
              <a:t>AWND - Average wind speed</a:t>
            </a:r>
            <a:endParaRPr/>
          </a:p>
          <a:p>
            <a:pPr indent="-342900" lvl="0" marL="457200" rtl="0" algn="l">
              <a:spcBef>
                <a:spcPts val="0"/>
              </a:spcBef>
              <a:spcAft>
                <a:spcPts val="0"/>
              </a:spcAft>
              <a:buSzPts val="1800"/>
              <a:buChar char="●"/>
            </a:pPr>
            <a:r>
              <a:rPr lang="en"/>
              <a:t>PRCP - Precipitation</a:t>
            </a:r>
            <a:endParaRPr/>
          </a:p>
          <a:p>
            <a:pPr indent="-342900" lvl="0" marL="457200" rtl="0" algn="l">
              <a:spcBef>
                <a:spcPts val="0"/>
              </a:spcBef>
              <a:spcAft>
                <a:spcPts val="0"/>
              </a:spcAft>
              <a:buSzPts val="1800"/>
              <a:buChar char="●"/>
            </a:pPr>
            <a:r>
              <a:rPr lang="en"/>
              <a:t>SNWD - Snow Depth</a:t>
            </a:r>
            <a:endParaRPr/>
          </a:p>
          <a:p>
            <a:pPr indent="-342900" lvl="0" marL="457200" rtl="0" algn="l">
              <a:spcBef>
                <a:spcPts val="0"/>
              </a:spcBef>
              <a:spcAft>
                <a:spcPts val="0"/>
              </a:spcAft>
              <a:buSzPts val="1800"/>
              <a:buChar char="●"/>
            </a:pPr>
            <a:r>
              <a:rPr lang="en"/>
              <a:t>SNOW - Snowfall</a:t>
            </a:r>
            <a:endParaRPr/>
          </a:p>
          <a:p>
            <a:pPr indent="-342900" lvl="0" marL="457200" rtl="0" algn="l">
              <a:spcBef>
                <a:spcPts val="0"/>
              </a:spcBef>
              <a:spcAft>
                <a:spcPts val="0"/>
              </a:spcAft>
              <a:buSzPts val="1800"/>
              <a:buChar char="●"/>
            </a:pPr>
            <a:r>
              <a:rPr lang="en"/>
              <a:t>TAVG - Average temperature</a:t>
            </a:r>
            <a:endParaRPr/>
          </a:p>
          <a:p>
            <a:pPr indent="-342900" lvl="0" marL="457200" rtl="0" algn="l">
              <a:spcBef>
                <a:spcPts val="0"/>
              </a:spcBef>
              <a:spcAft>
                <a:spcPts val="0"/>
              </a:spcAft>
              <a:buSzPts val="1800"/>
              <a:buChar char="●"/>
            </a:pPr>
            <a:r>
              <a:rPr lang="en"/>
              <a:t>I originally gathered data from 2012-2019, but the 2012 data and some of the 2013 data was missing the predictors I was looking for, so I cut it out, along with repeat dates (since there are multiple observation areas, I just took the first unique one per day).</a:t>
            </a:r>
            <a:endParaRPr/>
          </a:p>
        </p:txBody>
      </p:sp>
      <p:pic>
        <p:nvPicPr>
          <p:cNvPr id="62" name="Google Shape;62;p14"/>
          <p:cNvPicPr preferRelativeResize="0"/>
          <p:nvPr/>
        </p:nvPicPr>
        <p:blipFill>
          <a:blip r:embed="rId3">
            <a:alphaModFix/>
          </a:blip>
          <a:stretch>
            <a:fillRect/>
          </a:stretch>
        </p:blipFill>
        <p:spPr>
          <a:xfrm>
            <a:off x="4409500" y="1152472"/>
            <a:ext cx="4422800" cy="212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Crash Data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cleaned data</a:t>
            </a:r>
            <a:endParaRPr/>
          </a:p>
          <a:p>
            <a:pPr indent="-342900" lvl="0" marL="457200" rtl="0" algn="l">
              <a:spcBef>
                <a:spcPts val="0"/>
              </a:spcBef>
              <a:spcAft>
                <a:spcPts val="0"/>
              </a:spcAft>
              <a:buSzPts val="1800"/>
              <a:buChar char="●"/>
            </a:pPr>
            <a:r>
              <a:rPr lang="en"/>
              <a:t>Removed data prior to 2013/04/01 and after 2019/12/31</a:t>
            </a:r>
            <a:endParaRPr/>
          </a:p>
          <a:p>
            <a:pPr indent="-342900" lvl="0" marL="457200" rtl="0" algn="l">
              <a:spcBef>
                <a:spcPts val="0"/>
              </a:spcBef>
              <a:spcAft>
                <a:spcPts val="0"/>
              </a:spcAft>
              <a:buSzPts val="1800"/>
              <a:buChar char="●"/>
            </a:pPr>
            <a:r>
              <a:rPr lang="en"/>
              <a:t>Derives year/month/day from ReportDate</a:t>
            </a:r>
            <a:endParaRPr/>
          </a:p>
          <a:p>
            <a:pPr indent="-342900" lvl="0" marL="457200" rtl="0" algn="l">
              <a:spcBef>
                <a:spcPts val="0"/>
              </a:spcBef>
              <a:spcAft>
                <a:spcPts val="0"/>
              </a:spcAft>
              <a:buSzPts val="1800"/>
              <a:buChar char="●"/>
            </a:pPr>
            <a:r>
              <a:rPr lang="en"/>
              <a:t>Derives CrashCount through a groupby on ReportDate</a:t>
            </a:r>
            <a:endParaRPr/>
          </a:p>
          <a:p>
            <a:pPr indent="-342900" lvl="0" marL="457200" rtl="0" algn="l">
              <a:spcBef>
                <a:spcPts val="0"/>
              </a:spcBef>
              <a:spcAft>
                <a:spcPts val="0"/>
              </a:spcAft>
              <a:buSzPts val="1800"/>
              <a:buChar char="●"/>
            </a:pPr>
            <a:r>
              <a:rPr lang="en"/>
              <a:t>Removes 59 columns</a:t>
            </a:r>
            <a:endParaRPr/>
          </a:p>
        </p:txBody>
      </p:sp>
      <p:pic>
        <p:nvPicPr>
          <p:cNvPr id="69" name="Google Shape;69;p15"/>
          <p:cNvPicPr preferRelativeResize="0"/>
          <p:nvPr/>
        </p:nvPicPr>
        <p:blipFill>
          <a:blip r:embed="rId3">
            <a:alphaModFix/>
          </a:blip>
          <a:stretch>
            <a:fillRect/>
          </a:stretch>
        </p:blipFill>
        <p:spPr>
          <a:xfrm>
            <a:off x="7122998" y="1152475"/>
            <a:ext cx="1709300" cy="35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Determine which of the factors most influence crashes by creating a model to predict crashes</a:t>
            </a:r>
            <a:endParaRPr/>
          </a:p>
          <a:p>
            <a:pPr indent="-342900" lvl="0" marL="457200" rtl="0" algn="l">
              <a:spcBef>
                <a:spcPts val="0"/>
              </a:spcBef>
              <a:spcAft>
                <a:spcPts val="0"/>
              </a:spcAft>
              <a:buSzPts val="1800"/>
              <a:buChar char="●"/>
            </a:pPr>
            <a:r>
              <a:rPr lang="en"/>
              <a:t>Plot scores of each feature side by side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