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4d0857eb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4d0857eb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4d0857eb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4d0857eb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d0857eb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4d0857eb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14a46f65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14a46f65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14a46f6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14a46f6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4d0857e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4d0857e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14a46f6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14a46f6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4d0857e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4d0857e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4d0857eb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4d0857eb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4d0857eb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4d0857eb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4d0857eb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4d0857eb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4d0857eb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4d0857eb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10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Traffic and Weather Conditions in D.C.</a:t>
            </a:r>
            <a:endParaRPr/>
          </a:p>
        </p:txBody>
      </p:sp>
      <p:sp>
        <p:nvSpPr>
          <p:cNvPr id="55" name="Google Shape;55;p13"/>
          <p:cNvSpPr txBox="1"/>
          <p:nvPr>
            <p:ph idx="1" type="subTitle"/>
          </p:nvPr>
        </p:nvSpPr>
        <p:spPr>
          <a:xfrm>
            <a:off x="311700" y="2834125"/>
            <a:ext cx="8520600" cy="16269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a:t>Traffic and inclement weather tend not to mix. My goal is to observe interactions between the two, by attempting to determine which factors in the weather have the most significant impacts on the number of crashes.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Results(cont.)</a:t>
            </a:r>
            <a:endParaRPr/>
          </a:p>
        </p:txBody>
      </p:sp>
      <p:sp>
        <p:nvSpPr>
          <p:cNvPr id="116" name="Google Shape;116;p22"/>
          <p:cNvSpPr txBox="1"/>
          <p:nvPr>
            <p:ph idx="1" type="body"/>
          </p:nvPr>
        </p:nvSpPr>
        <p:spPr>
          <a:xfrm>
            <a:off x="311700" y="1152475"/>
            <a:ext cx="5499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Then, I decided to use a decision tree regressor to look at feature importances</a:t>
            </a:r>
            <a:endParaRPr/>
          </a:p>
          <a:p>
            <a:pPr indent="-342900" lvl="0" marL="457200" rtl="0" algn="l">
              <a:spcBef>
                <a:spcPts val="0"/>
              </a:spcBef>
              <a:spcAft>
                <a:spcPts val="0"/>
              </a:spcAft>
              <a:buSzPts val="1800"/>
              <a:buChar char="●"/>
            </a:pPr>
            <a:r>
              <a:rPr lang="en"/>
              <a:t>This result is strange - year is by far the best predictor in this dataset. This could possibly be explained by specific years having extreme incidents.</a:t>
            </a:r>
            <a:endParaRPr/>
          </a:p>
        </p:txBody>
      </p:sp>
      <p:pic>
        <p:nvPicPr>
          <p:cNvPr id="117" name="Google Shape;117;p22"/>
          <p:cNvPicPr preferRelativeResize="0"/>
          <p:nvPr/>
        </p:nvPicPr>
        <p:blipFill>
          <a:blip r:embed="rId3">
            <a:alphaModFix/>
          </a:blip>
          <a:stretch>
            <a:fillRect/>
          </a:stretch>
        </p:blipFill>
        <p:spPr>
          <a:xfrm>
            <a:off x="5963700" y="1170125"/>
            <a:ext cx="3027899" cy="29617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Results(cont.)</a:t>
            </a:r>
            <a:endParaRPr/>
          </a:p>
        </p:txBody>
      </p:sp>
      <p:sp>
        <p:nvSpPr>
          <p:cNvPr id="123" name="Google Shape;123;p23"/>
          <p:cNvSpPr txBox="1"/>
          <p:nvPr>
            <p:ph idx="1" type="body"/>
          </p:nvPr>
        </p:nvSpPr>
        <p:spPr>
          <a:xfrm>
            <a:off x="311700" y="1152475"/>
            <a:ext cx="5431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that year was such a strong predictor for the model, I removed it to see what happened</a:t>
            </a:r>
            <a:endParaRPr/>
          </a:p>
          <a:p>
            <a:pPr indent="-342900" lvl="0" marL="457200" rtl="0" algn="l">
              <a:spcBef>
                <a:spcPts val="0"/>
              </a:spcBef>
              <a:spcAft>
                <a:spcPts val="0"/>
              </a:spcAft>
              <a:buSzPts val="1800"/>
              <a:buChar char="●"/>
            </a:pPr>
            <a:r>
              <a:rPr lang="en"/>
              <a:t>As may be expected, it results in far more extreme underfitting</a:t>
            </a:r>
            <a:endParaRPr/>
          </a:p>
          <a:p>
            <a:pPr indent="-317500" lvl="1" marL="914400" rtl="0" algn="l">
              <a:spcBef>
                <a:spcPts val="0"/>
              </a:spcBef>
              <a:spcAft>
                <a:spcPts val="0"/>
              </a:spcAft>
              <a:buSzPts val="1400"/>
              <a:buChar char="○"/>
            </a:pPr>
            <a:r>
              <a:rPr lang="en"/>
              <a:t>increased RMSE by 2 points on both testing and training data</a:t>
            </a:r>
            <a:endParaRPr/>
          </a:p>
          <a:p>
            <a:pPr indent="-317500" lvl="1" marL="914400" rtl="0" algn="l">
              <a:spcBef>
                <a:spcPts val="0"/>
              </a:spcBef>
              <a:spcAft>
                <a:spcPts val="0"/>
              </a:spcAft>
              <a:buSzPts val="1400"/>
              <a:buChar char="○"/>
            </a:pPr>
            <a:r>
              <a:rPr lang="en"/>
              <a:t>Reduced R^2 to .067 on training and .075 on testing, so an incredibly poor model</a:t>
            </a:r>
            <a:endParaRPr/>
          </a:p>
        </p:txBody>
      </p:sp>
      <p:pic>
        <p:nvPicPr>
          <p:cNvPr id="124" name="Google Shape;124;p23"/>
          <p:cNvPicPr preferRelativeResize="0"/>
          <p:nvPr/>
        </p:nvPicPr>
        <p:blipFill>
          <a:blip r:embed="rId3">
            <a:alphaModFix/>
          </a:blip>
          <a:stretch>
            <a:fillRect/>
          </a:stretch>
        </p:blipFill>
        <p:spPr>
          <a:xfrm>
            <a:off x="5743200" y="445025"/>
            <a:ext cx="3095999" cy="2956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seems that this data cannot be used to effectively predict crashes</a:t>
            </a:r>
            <a:endParaRPr/>
          </a:p>
          <a:p>
            <a:pPr indent="-317500" lvl="1" marL="914400" rtl="0" algn="l">
              <a:spcBef>
                <a:spcPts val="0"/>
              </a:spcBef>
              <a:spcAft>
                <a:spcPts val="0"/>
              </a:spcAft>
              <a:buSzPts val="1400"/>
              <a:buChar char="○"/>
            </a:pPr>
            <a:r>
              <a:rPr lang="en"/>
              <a:t>Possibly because driving habits change with worse weather?</a:t>
            </a:r>
            <a:endParaRPr/>
          </a:p>
          <a:p>
            <a:pPr indent="-342900" lvl="0" marL="457200" rtl="0" algn="l">
              <a:spcBef>
                <a:spcPts val="0"/>
              </a:spcBef>
              <a:spcAft>
                <a:spcPts val="0"/>
              </a:spcAft>
              <a:buSzPts val="1800"/>
              <a:buChar char="●"/>
            </a:pPr>
            <a:r>
              <a:rPr lang="en"/>
              <a:t>We would either need more, or better, data to determine if these features are truly poor predictors for crash count, given that my model was underfitting</a:t>
            </a:r>
            <a:endParaRPr/>
          </a:p>
          <a:p>
            <a:pPr indent="-342900" lvl="0" marL="457200" rtl="0" algn="l">
              <a:spcBef>
                <a:spcPts val="0"/>
              </a:spcBef>
              <a:spcAft>
                <a:spcPts val="0"/>
              </a:spcAft>
              <a:buSzPts val="1800"/>
              <a:buChar char="●"/>
            </a:pPr>
            <a:r>
              <a:rPr lang="en"/>
              <a:t>No effective conclusions can be drawn other than the need to look more deeply into what data there is, if there is something to be learned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Determine which of the factors most influence crashes by creating a model to predict crashes</a:t>
            </a:r>
            <a:endParaRPr/>
          </a:p>
          <a:p>
            <a:pPr indent="-342900" lvl="0" marL="457200" rtl="0" algn="l">
              <a:spcBef>
                <a:spcPts val="0"/>
              </a:spcBef>
              <a:spcAft>
                <a:spcPts val="0"/>
              </a:spcAft>
              <a:buSzPts val="1800"/>
              <a:buChar char="●"/>
            </a:pPr>
            <a:r>
              <a:rPr lang="en"/>
              <a:t>Plot scores of each feature side by side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Weather Data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2466 entries (2013-04 to 2019)</a:t>
            </a:r>
            <a:endParaRPr/>
          </a:p>
          <a:p>
            <a:pPr indent="-342900" lvl="0" marL="457200" rtl="0" algn="l">
              <a:spcBef>
                <a:spcPts val="0"/>
              </a:spcBef>
              <a:spcAft>
                <a:spcPts val="0"/>
              </a:spcAft>
              <a:buSzPts val="1800"/>
              <a:buChar char="●"/>
            </a:pPr>
            <a:r>
              <a:rPr lang="en"/>
              <a:t>Some of the data isn’t particularly </a:t>
            </a:r>
            <a:br>
              <a:rPr lang="en"/>
            </a:br>
            <a:r>
              <a:rPr lang="en"/>
              <a:t>useful (but may be nice to have)</a:t>
            </a:r>
            <a:endParaRPr/>
          </a:p>
          <a:p>
            <a:pPr indent="-342900" lvl="0" marL="457200" rtl="0" algn="l">
              <a:spcBef>
                <a:spcPts val="0"/>
              </a:spcBef>
              <a:spcAft>
                <a:spcPts val="0"/>
              </a:spcAft>
              <a:buSzPts val="1800"/>
              <a:buChar char="●"/>
            </a:pPr>
            <a:r>
              <a:rPr lang="en"/>
              <a:t>AWND - Average wind speed</a:t>
            </a:r>
            <a:endParaRPr/>
          </a:p>
          <a:p>
            <a:pPr indent="-342900" lvl="0" marL="457200" rtl="0" algn="l">
              <a:spcBef>
                <a:spcPts val="0"/>
              </a:spcBef>
              <a:spcAft>
                <a:spcPts val="0"/>
              </a:spcAft>
              <a:buSzPts val="1800"/>
              <a:buChar char="●"/>
            </a:pPr>
            <a:r>
              <a:rPr lang="en"/>
              <a:t>PRCP - Precipitation</a:t>
            </a:r>
            <a:endParaRPr/>
          </a:p>
          <a:p>
            <a:pPr indent="-342900" lvl="0" marL="457200" rtl="0" algn="l">
              <a:spcBef>
                <a:spcPts val="0"/>
              </a:spcBef>
              <a:spcAft>
                <a:spcPts val="0"/>
              </a:spcAft>
              <a:buSzPts val="1800"/>
              <a:buChar char="●"/>
            </a:pPr>
            <a:r>
              <a:rPr lang="en"/>
              <a:t>SNWD - Snow Depth</a:t>
            </a:r>
            <a:endParaRPr/>
          </a:p>
          <a:p>
            <a:pPr indent="-342900" lvl="0" marL="457200" rtl="0" algn="l">
              <a:spcBef>
                <a:spcPts val="0"/>
              </a:spcBef>
              <a:spcAft>
                <a:spcPts val="0"/>
              </a:spcAft>
              <a:buSzPts val="1800"/>
              <a:buChar char="●"/>
            </a:pPr>
            <a:r>
              <a:rPr lang="en"/>
              <a:t>SNOW - Snowfall</a:t>
            </a:r>
            <a:endParaRPr/>
          </a:p>
          <a:p>
            <a:pPr indent="-342900" lvl="0" marL="457200" rtl="0" algn="l">
              <a:spcBef>
                <a:spcPts val="0"/>
              </a:spcBef>
              <a:spcAft>
                <a:spcPts val="0"/>
              </a:spcAft>
              <a:buSzPts val="1800"/>
              <a:buChar char="●"/>
            </a:pPr>
            <a:r>
              <a:rPr lang="en"/>
              <a:t>TAVG - Average temperature</a:t>
            </a:r>
            <a:endParaRPr/>
          </a:p>
          <a:p>
            <a:pPr indent="-342900" lvl="0" marL="457200" rtl="0" algn="l">
              <a:spcBef>
                <a:spcPts val="0"/>
              </a:spcBef>
              <a:spcAft>
                <a:spcPts val="0"/>
              </a:spcAft>
              <a:buSzPts val="1800"/>
              <a:buChar char="●"/>
            </a:pPr>
            <a:r>
              <a:rPr lang="en"/>
              <a:t>I originally gathered data from 2012-2019, but the 2012 data and some of the 2013 data was missing the predictors I was looking for, so I cut it out, along with repeat dates (since there are multiple observation areas, I just took the first unique one per day).</a:t>
            </a:r>
            <a:endParaRPr/>
          </a:p>
        </p:txBody>
      </p:sp>
      <p:pic>
        <p:nvPicPr>
          <p:cNvPr id="62" name="Google Shape;62;p14"/>
          <p:cNvPicPr preferRelativeResize="0"/>
          <p:nvPr/>
        </p:nvPicPr>
        <p:blipFill>
          <a:blip r:embed="rId3">
            <a:alphaModFix/>
          </a:blip>
          <a:stretch>
            <a:fillRect/>
          </a:stretch>
        </p:blipFill>
        <p:spPr>
          <a:xfrm>
            <a:off x="4409500" y="1152472"/>
            <a:ext cx="4422800" cy="212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Weather Data (cont.)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Dropped Latitude, Longitude and Elevation due to there being missing values in over half of the data</a:t>
            </a:r>
            <a:endParaRPr/>
          </a:p>
          <a:p>
            <a:pPr indent="-342900" lvl="0" marL="457200" rtl="0" algn="l">
              <a:spcBef>
                <a:spcPts val="0"/>
              </a:spcBef>
              <a:spcAft>
                <a:spcPts val="0"/>
              </a:spcAft>
              <a:buSzPts val="1800"/>
              <a:buChar char="●"/>
            </a:pPr>
            <a:r>
              <a:rPr lang="en"/>
              <a:t>Isolated one station to have a consistent reading per day, since crashes were “in D.C.” rather than in any specific area</a:t>
            </a:r>
            <a:endParaRPr/>
          </a:p>
          <a:p>
            <a:pPr indent="-342900" lvl="0" marL="457200" rtl="0" algn="l">
              <a:spcBef>
                <a:spcPts val="0"/>
              </a:spcBef>
              <a:spcAft>
                <a:spcPts val="0"/>
              </a:spcAft>
              <a:buSzPts val="1800"/>
              <a:buChar char="●"/>
            </a:pPr>
            <a:r>
              <a:rPr lang="en"/>
              <a:t>Dropped Name for a similar reason</a:t>
            </a:r>
            <a:endParaRPr/>
          </a:p>
          <a:p>
            <a:pPr indent="-342900" lvl="0" marL="457200" rtl="0" algn="l">
              <a:spcBef>
                <a:spcPts val="0"/>
              </a:spcBef>
              <a:spcAft>
                <a:spcPts val="0"/>
              </a:spcAft>
              <a:buSzPts val="1800"/>
              <a:buChar char="●"/>
            </a:pPr>
            <a:r>
              <a:rPr lang="en"/>
              <a:t>Dropped date, as it’s represented in the crash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Crash Data</a:t>
            </a:r>
            <a:endParaRPr/>
          </a:p>
        </p:txBody>
      </p:sp>
      <p:sp>
        <p:nvSpPr>
          <p:cNvPr id="74" name="Google Shape;74;p16"/>
          <p:cNvSpPr txBox="1"/>
          <p:nvPr>
            <p:ph idx="1" type="body"/>
          </p:nvPr>
        </p:nvSpPr>
        <p:spPr>
          <a:xfrm>
            <a:off x="267825" y="1152475"/>
            <a:ext cx="6811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Fully cleaned data</a:t>
            </a:r>
            <a:endParaRPr/>
          </a:p>
          <a:p>
            <a:pPr indent="-342900" lvl="0" marL="457200" rtl="0" algn="l">
              <a:spcBef>
                <a:spcPts val="0"/>
              </a:spcBef>
              <a:spcAft>
                <a:spcPts val="0"/>
              </a:spcAft>
              <a:buSzPts val="1800"/>
              <a:buChar char="●"/>
            </a:pPr>
            <a:r>
              <a:rPr lang="en"/>
              <a:t>Removed data prior to 2013/04/01 and after 2019/12/31</a:t>
            </a:r>
            <a:endParaRPr/>
          </a:p>
          <a:p>
            <a:pPr indent="-342900" lvl="0" marL="457200" rtl="0" algn="l">
              <a:spcBef>
                <a:spcPts val="0"/>
              </a:spcBef>
              <a:spcAft>
                <a:spcPts val="0"/>
              </a:spcAft>
              <a:buSzPts val="1800"/>
              <a:buChar char="●"/>
            </a:pPr>
            <a:r>
              <a:rPr lang="en"/>
              <a:t>Derives year/month/day from ReportDate</a:t>
            </a:r>
            <a:endParaRPr/>
          </a:p>
          <a:p>
            <a:pPr indent="-342900" lvl="0" marL="457200" rtl="0" algn="l">
              <a:spcBef>
                <a:spcPts val="0"/>
              </a:spcBef>
              <a:spcAft>
                <a:spcPts val="0"/>
              </a:spcAft>
              <a:buSzPts val="1800"/>
              <a:buChar char="●"/>
            </a:pPr>
            <a:r>
              <a:rPr lang="en"/>
              <a:t>Derives CrashCount through a groupby on ReportDate</a:t>
            </a:r>
            <a:endParaRPr/>
          </a:p>
          <a:p>
            <a:pPr indent="-342900" lvl="0" marL="457200" rtl="0" algn="l">
              <a:spcBef>
                <a:spcPts val="0"/>
              </a:spcBef>
              <a:spcAft>
                <a:spcPts val="0"/>
              </a:spcAft>
              <a:buSzPts val="1800"/>
              <a:buChar char="●"/>
            </a:pPr>
            <a:r>
              <a:rPr lang="en"/>
              <a:t>Removes 59 columns</a:t>
            </a:r>
            <a:endParaRPr/>
          </a:p>
          <a:p>
            <a:pPr indent="-342900" lvl="0" marL="457200" rtl="0" algn="l">
              <a:spcBef>
                <a:spcPts val="0"/>
              </a:spcBef>
              <a:spcAft>
                <a:spcPts val="0"/>
              </a:spcAft>
              <a:buSzPts val="1800"/>
              <a:buChar char="●"/>
            </a:pPr>
            <a:r>
              <a:rPr lang="en"/>
              <a:t>Dropped ReportDate, as it’s represented in individual columns</a:t>
            </a:r>
            <a:endParaRPr/>
          </a:p>
        </p:txBody>
      </p:sp>
      <p:pic>
        <p:nvPicPr>
          <p:cNvPr id="75" name="Google Shape;75;p16"/>
          <p:cNvPicPr preferRelativeResize="0"/>
          <p:nvPr/>
        </p:nvPicPr>
        <p:blipFill>
          <a:blip r:embed="rId3">
            <a:alphaModFix/>
          </a:blip>
          <a:stretch>
            <a:fillRect/>
          </a:stretch>
        </p:blipFill>
        <p:spPr>
          <a:xfrm>
            <a:off x="7122998" y="1152475"/>
            <a:ext cx="1709300" cy="357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Merging Data</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Merged data</a:t>
            </a:r>
            <a:endParaRPr/>
          </a:p>
          <a:p>
            <a:pPr indent="-342900" lvl="0" marL="457200" rtl="0" algn="l">
              <a:spcBef>
                <a:spcPts val="0"/>
              </a:spcBef>
              <a:spcAft>
                <a:spcPts val="0"/>
              </a:spcAft>
              <a:buSzPts val="1800"/>
              <a:buChar char="●"/>
            </a:pPr>
            <a:r>
              <a:rPr lang="en"/>
              <a:t>Pulled data into spark using the following schema,</a:t>
            </a:r>
            <a:br>
              <a:rPr lang="en"/>
            </a:br>
            <a:r>
              <a:rPr lang="en"/>
              <a:t>resulting in the following dataframe</a:t>
            </a:r>
            <a:endParaRPr/>
          </a:p>
        </p:txBody>
      </p:sp>
      <p:pic>
        <p:nvPicPr>
          <p:cNvPr id="82" name="Google Shape;82;p17"/>
          <p:cNvPicPr preferRelativeResize="0"/>
          <p:nvPr/>
        </p:nvPicPr>
        <p:blipFill>
          <a:blip r:embed="rId3">
            <a:alphaModFix/>
          </a:blip>
          <a:stretch>
            <a:fillRect/>
          </a:stretch>
        </p:blipFill>
        <p:spPr>
          <a:xfrm>
            <a:off x="6554124" y="1458400"/>
            <a:ext cx="2278175" cy="3110476"/>
          </a:xfrm>
          <a:prstGeom prst="rect">
            <a:avLst/>
          </a:prstGeom>
          <a:noFill/>
          <a:ln>
            <a:noFill/>
          </a:ln>
        </p:spPr>
      </p:pic>
      <p:pic>
        <p:nvPicPr>
          <p:cNvPr id="83" name="Google Shape;83;p17"/>
          <p:cNvPicPr preferRelativeResize="0"/>
          <p:nvPr/>
        </p:nvPicPr>
        <p:blipFill>
          <a:blip r:embed="rId4">
            <a:alphaModFix/>
          </a:blip>
          <a:stretch>
            <a:fillRect/>
          </a:stretch>
        </p:blipFill>
        <p:spPr>
          <a:xfrm>
            <a:off x="886963" y="2198125"/>
            <a:ext cx="3070025" cy="237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see how each of the features (a</a:t>
            </a:r>
            <a:r>
              <a:rPr lang="en"/>
              <a:t>verage wind speed, precipitation, snow depth, snowfall, average temperature, year, month, day) affected the crash count, I created a linear regression model</a:t>
            </a:r>
            <a:endParaRPr/>
          </a:p>
          <a:p>
            <a:pPr indent="-342900" lvl="0" marL="457200" rtl="0" algn="l">
              <a:spcBef>
                <a:spcPts val="0"/>
              </a:spcBef>
              <a:spcAft>
                <a:spcPts val="0"/>
              </a:spcAft>
              <a:buSzPts val="1800"/>
              <a:buChar char="●"/>
            </a:pPr>
            <a:r>
              <a:rPr lang="en"/>
              <a:t>Created a vector of the data, and separated my target column from the the features</a:t>
            </a:r>
            <a:endParaRPr/>
          </a:p>
          <a:p>
            <a:pPr indent="-342900" lvl="0" marL="457200" rtl="0" algn="l">
              <a:spcBef>
                <a:spcPts val="0"/>
              </a:spcBef>
              <a:spcAft>
                <a:spcPts val="0"/>
              </a:spcAft>
              <a:buSzPts val="1800"/>
              <a:buChar char="●"/>
            </a:pPr>
            <a:r>
              <a:rPr lang="en"/>
              <a:t>Split the data 80/20 training/testing</a:t>
            </a:r>
            <a:endParaRPr/>
          </a:p>
          <a:p>
            <a:pPr indent="-342900" lvl="0" marL="457200" rtl="0" algn="l">
              <a:spcBef>
                <a:spcPts val="0"/>
              </a:spcBef>
              <a:spcAft>
                <a:spcPts val="0"/>
              </a:spcAft>
              <a:buSzPts val="1800"/>
              <a:buChar char="●"/>
            </a:pPr>
            <a:r>
              <a:rPr lang="en"/>
              <a:t>Created the model using the vector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95" name="Google Shape;95;p19"/>
          <p:cNvSpPr txBox="1"/>
          <p:nvPr>
            <p:ph idx="1" type="body"/>
          </p:nvPr>
        </p:nvSpPr>
        <p:spPr>
          <a:xfrm>
            <a:off x="311700" y="1152475"/>
            <a:ext cx="5928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Coefficients per feature</a:t>
            </a:r>
            <a:endParaRPr/>
          </a:p>
          <a:p>
            <a:pPr indent="-317500" lvl="1" marL="914400" rtl="0" algn="l">
              <a:spcBef>
                <a:spcPts val="0"/>
              </a:spcBef>
              <a:spcAft>
                <a:spcPts val="0"/>
              </a:spcAft>
              <a:buSzPts val="1400"/>
              <a:buChar char="○"/>
            </a:pPr>
            <a:r>
              <a:rPr lang="en"/>
              <a:t>Each feature has either a negative or positive relationship with the target variable, causing the model to predict higher or lower, depending on the coefficient</a:t>
            </a:r>
            <a:endParaRPr/>
          </a:p>
          <a:p>
            <a:pPr indent="-342900" lvl="0" marL="457200" rtl="0" algn="l">
              <a:spcBef>
                <a:spcPts val="0"/>
              </a:spcBef>
              <a:spcAft>
                <a:spcPts val="0"/>
              </a:spcAft>
              <a:buSzPts val="1800"/>
              <a:buChar char="●"/>
            </a:pPr>
            <a:r>
              <a:rPr lang="en"/>
              <a:t>RMSE of 13.38</a:t>
            </a:r>
            <a:endParaRPr/>
          </a:p>
          <a:p>
            <a:pPr indent="-342900" lvl="0" marL="457200" rtl="0" algn="l">
              <a:spcBef>
                <a:spcPts val="0"/>
              </a:spcBef>
              <a:spcAft>
                <a:spcPts val="0"/>
              </a:spcAft>
              <a:buSzPts val="1800"/>
              <a:buChar char="●"/>
            </a:pPr>
            <a:r>
              <a:rPr lang="en"/>
              <a:t>R^2 (or, the amount of variation in crashes that can be explained by the model, was .32, which would say the correlation is low, given my features</a:t>
            </a:r>
            <a:endParaRPr/>
          </a:p>
        </p:txBody>
      </p:sp>
      <p:pic>
        <p:nvPicPr>
          <p:cNvPr id="96" name="Google Shape;96;p19"/>
          <p:cNvPicPr preferRelativeResize="0"/>
          <p:nvPr/>
        </p:nvPicPr>
        <p:blipFill>
          <a:blip r:embed="rId3">
            <a:alphaModFix/>
          </a:blip>
          <a:stretch>
            <a:fillRect/>
          </a:stretch>
        </p:blipFill>
        <p:spPr>
          <a:xfrm>
            <a:off x="6240588" y="1152463"/>
            <a:ext cx="2638425" cy="200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Pictured below is the first 5 results of predictions on the testData, with corresponding statistics on the predictions</a:t>
            </a:r>
            <a:endParaRPr/>
          </a:p>
          <a:p>
            <a:pPr indent="-317500" lvl="1" marL="914400" rtl="0" algn="l">
              <a:spcBef>
                <a:spcPts val="0"/>
              </a:spcBef>
              <a:spcAft>
                <a:spcPts val="0"/>
              </a:spcAft>
              <a:buSzPts val="1400"/>
              <a:buChar char="○"/>
            </a:pPr>
            <a:r>
              <a:rPr lang="en"/>
              <a:t>R^2 is slightly lower, but similar to the trainingData, which means the model is consistent (consistently poor, but…)</a:t>
            </a:r>
            <a:endParaRPr/>
          </a:p>
          <a:p>
            <a:pPr indent="-317500" lvl="1" marL="914400" rtl="0" algn="l">
              <a:spcBef>
                <a:spcPts val="0"/>
              </a:spcBef>
              <a:spcAft>
                <a:spcPts val="0"/>
              </a:spcAft>
              <a:buSzPts val="1400"/>
              <a:buChar char="○"/>
            </a:pPr>
            <a:r>
              <a:rPr lang="en"/>
              <a:t>Similar RMSE as well</a:t>
            </a:r>
            <a:endParaRPr/>
          </a:p>
          <a:p>
            <a:pPr indent="-317500" lvl="1" marL="914400" rtl="0" algn="l">
              <a:spcBef>
                <a:spcPts val="0"/>
              </a:spcBef>
              <a:spcAft>
                <a:spcPts val="0"/>
              </a:spcAft>
              <a:buSzPts val="1400"/>
              <a:buChar char="○"/>
            </a:pPr>
            <a:r>
              <a:rPr lang="en"/>
              <a:t>Overall, slightly worse when using testing data</a:t>
            </a:r>
            <a:endParaRPr/>
          </a:p>
        </p:txBody>
      </p:sp>
      <p:pic>
        <p:nvPicPr>
          <p:cNvPr id="103" name="Google Shape;103;p20"/>
          <p:cNvPicPr preferRelativeResize="0"/>
          <p:nvPr/>
        </p:nvPicPr>
        <p:blipFill>
          <a:blip r:embed="rId3">
            <a:alphaModFix/>
          </a:blip>
          <a:stretch>
            <a:fillRect/>
          </a:stretch>
        </p:blipFill>
        <p:spPr>
          <a:xfrm>
            <a:off x="3030597" y="2823350"/>
            <a:ext cx="5801699" cy="1745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09" name="Google Shape;109;p21"/>
          <p:cNvSpPr txBox="1"/>
          <p:nvPr>
            <p:ph idx="1" type="body"/>
          </p:nvPr>
        </p:nvSpPr>
        <p:spPr>
          <a:xfrm>
            <a:off x="311700" y="1152475"/>
            <a:ext cx="4944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Graphed predicted crashes vs actual crashes using the same scaling on axes</a:t>
            </a:r>
            <a:endParaRPr/>
          </a:p>
          <a:p>
            <a:pPr indent="-342900" lvl="0" marL="457200" rtl="0" algn="l">
              <a:spcBef>
                <a:spcPts val="0"/>
              </a:spcBef>
              <a:spcAft>
                <a:spcPts val="0"/>
              </a:spcAft>
              <a:buSzPts val="1800"/>
              <a:buChar char="●"/>
            </a:pPr>
            <a:r>
              <a:rPr lang="en"/>
              <a:t>If the model was good, we would expect to see something relatively close to a straight line from the bottom left to top right. As it is, it seems like the model is underfitting, since the predictions are relatively localized compared to the actual</a:t>
            </a:r>
            <a:endParaRPr/>
          </a:p>
        </p:txBody>
      </p:sp>
      <p:pic>
        <p:nvPicPr>
          <p:cNvPr id="110" name="Google Shape;110;p21"/>
          <p:cNvPicPr preferRelativeResize="0"/>
          <p:nvPr/>
        </p:nvPicPr>
        <p:blipFill>
          <a:blip r:embed="rId3">
            <a:alphaModFix/>
          </a:blip>
          <a:stretch>
            <a:fillRect/>
          </a:stretch>
        </p:blipFill>
        <p:spPr>
          <a:xfrm>
            <a:off x="5408100" y="1170125"/>
            <a:ext cx="3583500" cy="34217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