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04" r:id="rId4"/>
    <p:sldId id="305" r:id="rId5"/>
    <p:sldId id="306" r:id="rId6"/>
    <p:sldId id="309" r:id="rId7"/>
    <p:sldId id="307" r:id="rId8"/>
    <p:sldId id="308" r:id="rId9"/>
    <p:sldId id="310" r:id="rId10"/>
    <p:sldId id="313" r:id="rId11"/>
    <p:sldId id="314" r:id="rId12"/>
    <p:sldId id="315" r:id="rId13"/>
    <p:sldId id="312" r:id="rId14"/>
    <p:sldId id="296" r:id="rId15"/>
    <p:sldId id="30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86481" autoAdjust="0"/>
  </p:normalViewPr>
  <p:slideViewPr>
    <p:cSldViewPr snapToGrid="0" snapToObjects="1">
      <p:cViewPr varScale="1">
        <p:scale>
          <a:sx n="62" d="100"/>
          <a:sy n="62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351ED-1C10-0B4C-BE7C-F546493677E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E714-2DDB-9C44-BBA9-C4E892CE7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E714-2DDB-9C44-BBA9-C4E892CE7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658D-5710-5444-9502-53834BF51B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5F6D-9CAD-3347-ADE7-72C349E0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7.com/products/metasploit/" TargetMode="External"/><Relationship Id="rId2" Type="http://schemas.openxmlformats.org/officeDocument/2006/relationships/hyperlink" Target="https://nma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ensive-security.com/" TargetMode="External"/><Relationship Id="rId5" Type="http://schemas.openxmlformats.org/officeDocument/2006/relationships/hyperlink" Target="https://www.sans.org/" TargetMode="External"/><Relationship Id="rId4" Type="http://schemas.openxmlformats.org/officeDocument/2006/relationships/hyperlink" Target="https://www.cryptor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v@altpayne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09121"/>
            <a:ext cx="12192000" cy="1780663"/>
          </a:xfrm>
          <a:prstGeom prst="rect">
            <a:avLst/>
          </a:prstGeom>
          <a:solidFill>
            <a:srgbClr val="0A6CBF"/>
          </a:soli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Artificial Intelligence</a:t>
            </a:r>
          </a:p>
          <a:p>
            <a:pPr algn="ctr"/>
            <a:r>
              <a:rPr lang="en-US" sz="6000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806" y="3037523"/>
            <a:ext cx="7130347" cy="76728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Breaking the barriers in payments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06" y="1316722"/>
            <a:ext cx="7130347" cy="17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8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F8D83E-6537-4221-BEC5-C8A3F068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0" y="1902300"/>
            <a:ext cx="11285679" cy="3053399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latin typeface="Impact" panose="020B0806030902050204" pitchFamily="34" charset="0"/>
                <a:ea typeface="Helvetica" charset="0"/>
                <a:cs typeface="Helvetica" charset="0"/>
              </a:rPr>
              <a:t>ICE BREAKER</a:t>
            </a:r>
          </a:p>
        </p:txBody>
      </p:sp>
    </p:spTree>
    <p:extLst>
      <p:ext uri="{BB962C8B-B14F-4D97-AF65-F5344CB8AC3E}">
        <p14:creationId xmlns:p14="http://schemas.microsoft.com/office/powerpoint/2010/main" val="234963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AA59B1-6278-4914-B008-D3EFF52C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0" y="1902300"/>
            <a:ext cx="11285679" cy="3053399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ln w="571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Berlin Sans FB Demi" panose="020E0802020502020306" pitchFamily="34" charset="0"/>
                <a:ea typeface="Helvetica" charset="0"/>
                <a:cs typeface="Helvetica" charset="0"/>
              </a:rPr>
              <a:t>Rebus Puzzle</a:t>
            </a:r>
          </a:p>
        </p:txBody>
      </p:sp>
    </p:spTree>
    <p:extLst>
      <p:ext uri="{BB962C8B-B14F-4D97-AF65-F5344CB8AC3E}">
        <p14:creationId xmlns:p14="http://schemas.microsoft.com/office/powerpoint/2010/main" val="2732276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AA59B1-6278-4914-B008-D3EFF52C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53" y="352474"/>
            <a:ext cx="5498189" cy="79440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57150">
                  <a:noFill/>
                </a:ln>
                <a:latin typeface="Berlin Sans FB Demi" panose="020E0802020502020306" pitchFamily="34" charset="0"/>
                <a:ea typeface="Helvetica" charset="0"/>
                <a:cs typeface="Helvetica" charset="0"/>
              </a:rPr>
              <a:t>What is Rebus Puzzle?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98F2BF-358A-4D3E-A273-6E41A04C9211}"/>
              </a:ext>
            </a:extLst>
          </p:cNvPr>
          <p:cNvSpPr txBox="1">
            <a:spLocks/>
          </p:cNvSpPr>
          <p:nvPr/>
        </p:nvSpPr>
        <p:spPr>
          <a:xfrm>
            <a:off x="829722" y="976280"/>
            <a:ext cx="10243253" cy="2541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latin typeface="Constantia" panose="02030602050306030303" pitchFamily="18" charset="0"/>
              </a:rPr>
              <a:t>a representation of words or syllables by pictures of objects or by symbols whose names resemble the intended words</a:t>
            </a:r>
            <a:endParaRPr lang="en-US" sz="3500" dirty="0">
              <a:ln w="57150">
                <a:noFill/>
              </a:ln>
              <a:latin typeface="Constantia" panose="02030602050306030303" pitchFamily="18" charset="0"/>
              <a:ea typeface="Helvetica" charset="0"/>
              <a:cs typeface="Helvetic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D853A-77C4-448C-A055-3DD3BE481C86}"/>
              </a:ext>
            </a:extLst>
          </p:cNvPr>
          <p:cNvSpPr txBox="1">
            <a:spLocks/>
          </p:cNvSpPr>
          <p:nvPr/>
        </p:nvSpPr>
        <p:spPr>
          <a:xfrm>
            <a:off x="3354653" y="3273316"/>
            <a:ext cx="5498189" cy="79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n w="57150">
                  <a:noFill/>
                </a:ln>
                <a:latin typeface="Berlin Sans FB Demi" panose="020E0802020502020306" pitchFamily="34" charset="0"/>
                <a:ea typeface="Helvetica" charset="0"/>
                <a:cs typeface="Helvetica" charset="0"/>
              </a:rPr>
              <a:t>Ano</a:t>
            </a:r>
            <a:r>
              <a:rPr lang="en-US" sz="4000" dirty="0">
                <a:ln w="57150">
                  <a:noFill/>
                </a:ln>
                <a:latin typeface="Berlin Sans FB Demi" panose="020E0802020502020306" pitchFamily="34" charset="0"/>
                <a:ea typeface="Helvetica" charset="0"/>
                <a:cs typeface="Helvetica" charset="0"/>
              </a:rPr>
              <a:t> ang Rebus Puzzle?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9BFC2E-90DC-4A70-B42A-3033FCAC9E4A}"/>
              </a:ext>
            </a:extLst>
          </p:cNvPr>
          <p:cNvSpPr txBox="1">
            <a:spLocks/>
          </p:cNvSpPr>
          <p:nvPr/>
        </p:nvSpPr>
        <p:spPr>
          <a:xfrm>
            <a:off x="982122" y="3897122"/>
            <a:ext cx="10243253" cy="2541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PH" sz="3500" dirty="0">
                <a:latin typeface="Constantia" panose="02030602050306030303" pitchFamily="18" charset="0"/>
              </a:rPr>
            </a:br>
            <a:r>
              <a:rPr lang="en-PH" sz="3500" dirty="0" err="1">
                <a:latin typeface="Constantia" panose="02030602050306030303" pitchFamily="18" charset="0"/>
              </a:rPr>
              <a:t>isang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representasyon</a:t>
            </a:r>
            <a:r>
              <a:rPr lang="en-PH" sz="3500" dirty="0">
                <a:latin typeface="Constantia" panose="02030602050306030303" pitchFamily="18" charset="0"/>
              </a:rPr>
              <a:t> ng </a:t>
            </a:r>
            <a:r>
              <a:rPr lang="en-PH" sz="3500" dirty="0" err="1">
                <a:latin typeface="Constantia" panose="02030602050306030303" pitchFamily="18" charset="0"/>
              </a:rPr>
              <a:t>mga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salita</a:t>
            </a:r>
            <a:r>
              <a:rPr lang="en-PH" sz="3500" dirty="0">
                <a:latin typeface="Constantia" panose="02030602050306030303" pitchFamily="18" charset="0"/>
              </a:rPr>
              <a:t> o </a:t>
            </a:r>
            <a:r>
              <a:rPr lang="en-PH" sz="3500" dirty="0" err="1">
                <a:latin typeface="Constantia" panose="02030602050306030303" pitchFamily="18" charset="0"/>
              </a:rPr>
              <a:t>pantig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sa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pamamagitan</a:t>
            </a:r>
            <a:r>
              <a:rPr lang="en-PH" sz="3500" dirty="0">
                <a:latin typeface="Constantia" panose="02030602050306030303" pitchFamily="18" charset="0"/>
              </a:rPr>
              <a:t> ng </a:t>
            </a:r>
            <a:r>
              <a:rPr lang="en-PH" sz="3500" dirty="0" err="1">
                <a:latin typeface="Constantia" panose="02030602050306030303" pitchFamily="18" charset="0"/>
              </a:rPr>
              <a:t>mga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larawan</a:t>
            </a:r>
            <a:r>
              <a:rPr lang="en-PH" sz="3500" dirty="0">
                <a:latin typeface="Constantia" panose="02030602050306030303" pitchFamily="18" charset="0"/>
              </a:rPr>
              <a:t> ng </a:t>
            </a:r>
            <a:r>
              <a:rPr lang="en-PH" sz="3500" dirty="0" err="1">
                <a:latin typeface="Constantia" panose="02030602050306030303" pitchFamily="18" charset="0"/>
              </a:rPr>
              <a:t>mga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bagay</a:t>
            </a:r>
            <a:r>
              <a:rPr lang="en-PH" sz="3500" dirty="0">
                <a:latin typeface="Constantia" panose="02030602050306030303" pitchFamily="18" charset="0"/>
              </a:rPr>
              <a:t> o </a:t>
            </a:r>
            <a:r>
              <a:rPr lang="en-PH" sz="3500" dirty="0" err="1">
                <a:latin typeface="Constantia" panose="02030602050306030303" pitchFamily="18" charset="0"/>
              </a:rPr>
              <a:t>sa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pamamagitan</a:t>
            </a:r>
            <a:r>
              <a:rPr lang="en-PH" sz="3500" dirty="0">
                <a:latin typeface="Constantia" panose="02030602050306030303" pitchFamily="18" charset="0"/>
              </a:rPr>
              <a:t> ng </a:t>
            </a:r>
            <a:r>
              <a:rPr lang="en-PH" sz="3500" dirty="0" err="1">
                <a:latin typeface="Constantia" panose="02030602050306030303" pitchFamily="18" charset="0"/>
              </a:rPr>
              <a:t>mga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simbolo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na</a:t>
            </a:r>
            <a:r>
              <a:rPr lang="en-PH" sz="3500" dirty="0">
                <a:latin typeface="Constantia" panose="02030602050306030303" pitchFamily="18" charset="0"/>
              </a:rPr>
              <a:t> ang </a:t>
            </a:r>
            <a:r>
              <a:rPr lang="en-PH" sz="3500" dirty="0" err="1">
                <a:latin typeface="Constantia" panose="02030602050306030303" pitchFamily="18" charset="0"/>
              </a:rPr>
              <a:t>mga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pangalan</a:t>
            </a:r>
            <a:r>
              <a:rPr lang="en-PH" sz="3500" dirty="0">
                <a:latin typeface="Constantia" panose="02030602050306030303" pitchFamily="18" charset="0"/>
              </a:rPr>
              <a:t> ay </a:t>
            </a:r>
            <a:r>
              <a:rPr lang="en-PH" sz="3500" dirty="0" err="1">
                <a:latin typeface="Constantia" panose="02030602050306030303" pitchFamily="18" charset="0"/>
              </a:rPr>
              <a:t>kahawig</a:t>
            </a:r>
            <a:r>
              <a:rPr lang="en-PH" sz="3500" dirty="0">
                <a:latin typeface="Constantia" panose="02030602050306030303" pitchFamily="18" charset="0"/>
              </a:rPr>
              <a:t> ng </a:t>
            </a:r>
            <a:r>
              <a:rPr lang="en-PH" sz="3500" dirty="0" err="1">
                <a:latin typeface="Constantia" panose="02030602050306030303" pitchFamily="18" charset="0"/>
              </a:rPr>
              <a:t>mga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nilalayong</a:t>
            </a:r>
            <a:r>
              <a:rPr lang="en-PH" sz="3500" dirty="0">
                <a:latin typeface="Constantia" panose="02030602050306030303" pitchFamily="18" charset="0"/>
              </a:rPr>
              <a:t> </a:t>
            </a:r>
            <a:r>
              <a:rPr lang="en-PH" sz="3500" dirty="0" err="1">
                <a:latin typeface="Constantia" panose="02030602050306030303" pitchFamily="18" charset="0"/>
              </a:rPr>
              <a:t>salita</a:t>
            </a:r>
            <a:endParaRPr lang="en-US" sz="3500" dirty="0">
              <a:ln w="57150">
                <a:noFill/>
              </a:ln>
              <a:latin typeface="Constantia" panose="02030602050306030303" pitchFamily="18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2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 – Machine Learning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132867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References…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B5CC2-6811-4899-8273-3337C9A7D2A3}"/>
              </a:ext>
            </a:extLst>
          </p:cNvPr>
          <p:cNvSpPr txBox="1"/>
          <p:nvPr/>
        </p:nvSpPr>
        <p:spPr>
          <a:xfrm>
            <a:off x="115384" y="1463040"/>
            <a:ext cx="11968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https://nmap.org</a:t>
            </a:r>
            <a:endParaRPr lang="en-US" dirty="0"/>
          </a:p>
          <a:p>
            <a:r>
              <a:rPr lang="en-US" dirty="0">
                <a:hlinkClick r:id="rId3"/>
              </a:rPr>
              <a:t>https://www.rapid7.com/products/metasploit/</a:t>
            </a:r>
            <a:endParaRPr lang="en-US" dirty="0"/>
          </a:p>
          <a:p>
            <a:r>
              <a:rPr lang="en-US" dirty="0">
                <a:hlinkClick r:id="rId4"/>
              </a:rPr>
              <a:t>https://www.cryptors.org/</a:t>
            </a:r>
            <a:endParaRPr lang="en-US" dirty="0"/>
          </a:p>
          <a:p>
            <a:r>
              <a:rPr lang="en-US" dirty="0">
                <a:hlinkClick r:id="rId5"/>
              </a:rPr>
              <a:t>https://www.sans.org</a:t>
            </a:r>
            <a:endParaRPr lang="en-US" dirty="0"/>
          </a:p>
          <a:p>
            <a:r>
              <a:rPr lang="en-US" dirty="0">
                <a:hlinkClick r:id="rId6"/>
              </a:rPr>
              <a:t>https://www.offensive-security.com/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6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endParaRPr lang="en-US" sz="3800" dirty="0">
              <a:solidFill>
                <a:srgbClr val="0070C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B5CC2-6811-4899-8273-3337C9A7D2A3}"/>
              </a:ext>
            </a:extLst>
          </p:cNvPr>
          <p:cNvSpPr txBox="1"/>
          <p:nvPr/>
        </p:nvSpPr>
        <p:spPr>
          <a:xfrm>
            <a:off x="115384" y="1463040"/>
            <a:ext cx="119687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</a:t>
            </a:r>
          </a:p>
          <a:p>
            <a:pPr algn="ctr"/>
            <a:r>
              <a:rPr lang="en-US" sz="9600" b="1" dirty="0"/>
              <a:t>YOU</a:t>
            </a:r>
          </a:p>
          <a:p>
            <a:pPr algn="ctr"/>
            <a:endParaRPr lang="en-US" sz="9600" dirty="0"/>
          </a:p>
          <a:p>
            <a:pPr algn="ctr"/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4203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nikolaus.taysen\AppData\Local\Microsoft\Windows\Temporary Internet Files\Content.Outlook\XBS9MK1F\Maps_grau.png"/>
          <p:cNvPicPr preferRelativeResize="0"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2433" y="1504844"/>
            <a:ext cx="6793644" cy="415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0" y="905028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385" y="107005"/>
            <a:ext cx="4830688" cy="865258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Any further questions?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569" y="3184824"/>
            <a:ext cx="391725" cy="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711" y="3617146"/>
            <a:ext cx="391725" cy="3506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657" y="3179764"/>
            <a:ext cx="391725" cy="3506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062" y="3365580"/>
            <a:ext cx="391725" cy="35068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331056" y="3229362"/>
            <a:ext cx="1700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HK Office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99045" y="3629167"/>
            <a:ext cx="1993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 Office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36164" y="3399646"/>
            <a:ext cx="15370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EU Office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62061" y="3241662"/>
            <a:ext cx="10784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 Office</a:t>
            </a:r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1962" y="48616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Contact: </a:t>
            </a:r>
          </a:p>
          <a:p>
            <a:r>
              <a:rPr lang="en-US" dirty="0">
                <a:latin typeface="+mj-lt"/>
              </a:rPr>
              <a:t>Name</a:t>
            </a:r>
          </a:p>
          <a:p>
            <a:r>
              <a:rPr lang="en-US" dirty="0">
                <a:latin typeface="+mj-lt"/>
                <a:hlinkClick r:id="rId4"/>
              </a:rPr>
              <a:t>sherlyn.cruz@altpaynet.com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+639 15 009 4913</a:t>
            </a:r>
          </a:p>
          <a:p>
            <a:r>
              <a:rPr lang="en-US" dirty="0">
                <a:latin typeface="+mj-lt"/>
              </a:rPr>
              <a:t>Skype: </a:t>
            </a:r>
            <a:r>
              <a:rPr lang="en-US" dirty="0" err="1">
                <a:latin typeface="+mj-lt"/>
              </a:rPr>
              <a:t>sherlyn.cruz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70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3EF06-DBBA-4794-8686-5C7141F35D50}"/>
              </a:ext>
            </a:extLst>
          </p:cNvPr>
          <p:cNvSpPr txBox="1"/>
          <p:nvPr/>
        </p:nvSpPr>
        <p:spPr>
          <a:xfrm>
            <a:off x="319114" y="3242407"/>
            <a:ext cx="11940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INTELLIGENCE 	-	CAPACITY TO LEARN AND SOLVE</a:t>
            </a:r>
          </a:p>
          <a:p>
            <a:r>
              <a:rPr lang="en-US" sz="4000" dirty="0"/>
              <a:t>					PROBLEMS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241C1-3473-4FCD-A85D-DCB6E1A22C48}"/>
              </a:ext>
            </a:extLst>
          </p:cNvPr>
          <p:cNvSpPr txBox="1"/>
          <p:nvPr/>
        </p:nvSpPr>
        <p:spPr>
          <a:xfrm>
            <a:off x="319114" y="1630809"/>
            <a:ext cx="11940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ARTIFICIAL	 	-	MADE OR PRODUCED BY HUMAN</a:t>
            </a:r>
          </a:p>
        </p:txBody>
      </p:sp>
    </p:spTree>
    <p:extLst>
      <p:ext uri="{BB962C8B-B14F-4D97-AF65-F5344CB8AC3E}">
        <p14:creationId xmlns:p14="http://schemas.microsoft.com/office/powerpoint/2010/main" val="203897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 - Definition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3EF06-DBBA-4794-8686-5C7141F35D50}"/>
              </a:ext>
            </a:extLst>
          </p:cNvPr>
          <p:cNvSpPr txBox="1"/>
          <p:nvPr/>
        </p:nvSpPr>
        <p:spPr>
          <a:xfrm>
            <a:off x="125778" y="2722814"/>
            <a:ext cx="11940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Artificial intelligence (AI) is an area of computer science that emphasizes the creation of intelligent machines that work and react like humans.</a:t>
            </a:r>
          </a:p>
        </p:txBody>
      </p:sp>
    </p:spTree>
    <p:extLst>
      <p:ext uri="{BB962C8B-B14F-4D97-AF65-F5344CB8AC3E}">
        <p14:creationId xmlns:p14="http://schemas.microsoft.com/office/powerpoint/2010/main" val="160800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3EF06-DBBA-4794-8686-5C7141F35D50}"/>
              </a:ext>
            </a:extLst>
          </p:cNvPr>
          <p:cNvSpPr txBox="1"/>
          <p:nvPr/>
        </p:nvSpPr>
        <p:spPr>
          <a:xfrm>
            <a:off x="183469" y="1478476"/>
            <a:ext cx="1194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Some of the activities computers with AI are designed: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1EDE6-1E70-41DF-B66D-BD708EE6A4C5}"/>
              </a:ext>
            </a:extLst>
          </p:cNvPr>
          <p:cNvSpPr txBox="1"/>
          <p:nvPr/>
        </p:nvSpPr>
        <p:spPr>
          <a:xfrm>
            <a:off x="183469" y="2686676"/>
            <a:ext cx="498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Speech Recognition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443C3-0966-4026-88B4-8A964FA01E53}"/>
              </a:ext>
            </a:extLst>
          </p:cNvPr>
          <p:cNvSpPr txBox="1"/>
          <p:nvPr/>
        </p:nvSpPr>
        <p:spPr>
          <a:xfrm>
            <a:off x="183469" y="3458409"/>
            <a:ext cx="498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Facial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E73A5-B1DD-43F4-AF1C-31C28165D096}"/>
              </a:ext>
            </a:extLst>
          </p:cNvPr>
          <p:cNvSpPr txBox="1"/>
          <p:nvPr/>
        </p:nvSpPr>
        <p:spPr>
          <a:xfrm>
            <a:off x="183469" y="4230142"/>
            <a:ext cx="64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Temperature Recognition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AB572-3FE3-4A80-A718-95272A73BC8B}"/>
              </a:ext>
            </a:extLst>
          </p:cNvPr>
          <p:cNvSpPr txBox="1"/>
          <p:nvPr/>
        </p:nvSpPr>
        <p:spPr>
          <a:xfrm>
            <a:off x="183469" y="4947651"/>
            <a:ext cx="498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Pattern Recognition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4B8427F-DCF4-4853-973C-44E7058A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93" y="4218243"/>
            <a:ext cx="707886" cy="70788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C86FAA5-02AC-4BDB-A97B-CFE95BFB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96" y="4948516"/>
            <a:ext cx="758164" cy="75816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E3D6486-8A54-459A-8B24-1249DBED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97" y="3381156"/>
            <a:ext cx="676425" cy="707886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0918CA2-E72B-4E5D-BD1F-8E90B25A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57" y="2627662"/>
            <a:ext cx="707808" cy="707808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18E03BFF-8A03-4AB1-A200-B1CA0F7E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615" y="4206148"/>
            <a:ext cx="707886" cy="707886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CEE6DDA-FBEE-445B-9184-2230C69F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618" y="4936421"/>
            <a:ext cx="758164" cy="75816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1E3898C-BFAF-4CFD-B02A-1A24E3F8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19" y="3369061"/>
            <a:ext cx="676425" cy="707886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B9E66B2C-32BA-4D2A-B831-F8598BB34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179" y="2615567"/>
            <a:ext cx="707808" cy="707808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EEE2926-D8AE-4AFA-A5FF-AE590868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981" y="4218243"/>
            <a:ext cx="707886" cy="707886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221FC6-C47A-4BB0-87D3-545A8D1E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984" y="4948516"/>
            <a:ext cx="758164" cy="758164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21F85AC0-8A94-49B5-80AD-41C5D9BA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285" y="3381156"/>
            <a:ext cx="676425" cy="707886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869E6A0A-9132-4CDA-98EE-1C56AAFE2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545" y="2627662"/>
            <a:ext cx="707808" cy="70780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C88F8BA0-BE7E-4571-95D1-36E2C0A2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712" y="4218243"/>
            <a:ext cx="707886" cy="707886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4B7E560D-BAE9-477E-99D7-68F11C29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15" y="4948516"/>
            <a:ext cx="758164" cy="758164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F2D3B3F6-9A1D-4C2F-81AB-A39653D9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016" y="3381156"/>
            <a:ext cx="676425" cy="707886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E841B618-8D3F-45F9-8571-9A4A0DEDA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276" y="2627662"/>
            <a:ext cx="707808" cy="7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0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84573-D912-4542-B8B0-B7E763B719B2}"/>
              </a:ext>
            </a:extLst>
          </p:cNvPr>
          <p:cNvSpPr txBox="1"/>
          <p:nvPr/>
        </p:nvSpPr>
        <p:spPr>
          <a:xfrm>
            <a:off x="2556279" y="2668967"/>
            <a:ext cx="498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Adapt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0FBB3-2ABD-4A33-82B9-140C2523CC14}"/>
              </a:ext>
            </a:extLst>
          </p:cNvPr>
          <p:cNvSpPr txBox="1"/>
          <p:nvPr/>
        </p:nvSpPr>
        <p:spPr>
          <a:xfrm>
            <a:off x="2556279" y="3461555"/>
            <a:ext cx="498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D02E3-C314-4A1B-ADBC-6D09BAA9413B}"/>
              </a:ext>
            </a:extLst>
          </p:cNvPr>
          <p:cNvSpPr txBox="1"/>
          <p:nvPr/>
        </p:nvSpPr>
        <p:spPr>
          <a:xfrm>
            <a:off x="2556279" y="4236704"/>
            <a:ext cx="498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Provide Solutions</a:t>
            </a:r>
          </a:p>
        </p:txBody>
      </p:sp>
    </p:spTree>
    <p:extLst>
      <p:ext uri="{BB962C8B-B14F-4D97-AF65-F5344CB8AC3E}">
        <p14:creationId xmlns:p14="http://schemas.microsoft.com/office/powerpoint/2010/main" val="31216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 – When is AI?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8A1A072D-031E-44A9-8C7A-7C505688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1458">
            <a:off x="713489" y="1813016"/>
            <a:ext cx="4596645" cy="2757987"/>
          </a:xfrm>
          <a:prstGeom prst="rect">
            <a:avLst/>
          </a:prstGeom>
        </p:spPr>
      </p:pic>
      <p:pic>
        <p:nvPicPr>
          <p:cNvPr id="11" name="Picture 10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87EE5D5-C901-4E36-9508-1437B90A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708">
            <a:off x="6586020" y="1619410"/>
            <a:ext cx="4092221" cy="2878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8878BAB-5D08-4F2A-A5EA-D86865B6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65" y="3844815"/>
            <a:ext cx="4197936" cy="264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11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 – AI Winter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AB48A78-69EA-43F0-A570-E9C1D097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566602"/>
            <a:ext cx="7182852" cy="3724795"/>
          </a:xfrm>
          <a:prstGeom prst="rect">
            <a:avLst/>
          </a:prstGeom>
        </p:spPr>
      </p:pic>
      <p:pic>
        <p:nvPicPr>
          <p:cNvPr id="11" name="Picture 10" descr="A picture containing room, table, bedroom, game&#10;&#10;Description automatically generated">
            <a:extLst>
              <a:ext uri="{FF2B5EF4-FFF2-40B4-BE49-F238E27FC236}">
                <a16:creationId xmlns:a16="http://schemas.microsoft.com/office/drawing/2014/main" id="{6678C967-202B-4E91-B141-821AF78D1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1566602"/>
            <a:ext cx="735432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 – Breakthrough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ED6F4D-20A5-4C46-8E8C-538B2FC13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4" t="4660" r="19992" b="4772"/>
          <a:stretch/>
        </p:blipFill>
        <p:spPr>
          <a:xfrm>
            <a:off x="572334" y="2110979"/>
            <a:ext cx="3156401" cy="301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A39A2-69FE-45A7-8C88-9282249EE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7" t="2237" r="15309" b="2858"/>
          <a:stretch/>
        </p:blipFill>
        <p:spPr>
          <a:xfrm>
            <a:off x="4600095" y="2110979"/>
            <a:ext cx="3175575" cy="297263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02B5F4E-DACF-4E5F-9C0D-023D9FDA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030" y="2148502"/>
            <a:ext cx="2972636" cy="2972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A389C3-7924-40BE-8180-7ADCBF2D3725}"/>
              </a:ext>
            </a:extLst>
          </p:cNvPr>
          <p:cNvSpPr/>
          <p:nvPr/>
        </p:nvSpPr>
        <p:spPr>
          <a:xfrm>
            <a:off x="9060547" y="3367445"/>
            <a:ext cx="2145601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rgbClr val="C00000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50FC2-90A7-46C4-91DD-8DE970362759}"/>
              </a:ext>
            </a:extLst>
          </p:cNvPr>
          <p:cNvSpPr txBox="1"/>
          <p:nvPr/>
        </p:nvSpPr>
        <p:spPr>
          <a:xfrm>
            <a:off x="572334" y="2911545"/>
            <a:ext cx="11024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Comic Sans MS" panose="030F0702030302020204" pitchFamily="66" charset="0"/>
              </a:rPr>
              <a:t>Key Breakthrough</a:t>
            </a:r>
          </a:p>
        </p:txBody>
      </p:sp>
    </p:spTree>
    <p:extLst>
      <p:ext uri="{BB962C8B-B14F-4D97-AF65-F5344CB8AC3E}">
        <p14:creationId xmlns:p14="http://schemas.microsoft.com/office/powerpoint/2010/main" val="212511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052945"/>
            <a:ext cx="12192000" cy="69273"/>
          </a:xfrm>
          <a:prstGeom prst="roundRect">
            <a:avLst/>
          </a:prstGeom>
          <a:solidFill>
            <a:srgbClr val="0A6CBF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4" y="256960"/>
            <a:ext cx="12076615" cy="86525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Artificial Intelligence – AI Subfields!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115568" y="6491340"/>
            <a:ext cx="3217333" cy="12311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56544E"/>
                </a:solidFill>
                <a:latin typeface="Arial"/>
              </a:rPr>
              <a:t>Confidential (Internal Use Only)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99B4E-7C0D-4917-9DE1-B5ADFE512B8F}"/>
              </a:ext>
            </a:extLst>
          </p:cNvPr>
          <p:cNvSpPr/>
          <p:nvPr/>
        </p:nvSpPr>
        <p:spPr>
          <a:xfrm>
            <a:off x="386948" y="1443641"/>
            <a:ext cx="42607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Neural Networks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68803-2E47-4BD1-B72D-443D1C49187A}"/>
              </a:ext>
            </a:extLst>
          </p:cNvPr>
          <p:cNvSpPr/>
          <p:nvPr/>
        </p:nvSpPr>
        <p:spPr>
          <a:xfrm>
            <a:off x="386948" y="1905684"/>
            <a:ext cx="621708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Evolutionary 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82999-49A4-4E49-A034-9BDB9FCB8799}"/>
              </a:ext>
            </a:extLst>
          </p:cNvPr>
          <p:cNvSpPr/>
          <p:nvPr/>
        </p:nvSpPr>
        <p:spPr>
          <a:xfrm>
            <a:off x="386948" y="2396053"/>
            <a:ext cx="20281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Vision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B3C92-5A09-4679-93FE-2FA406DC626A}"/>
              </a:ext>
            </a:extLst>
          </p:cNvPr>
          <p:cNvSpPr/>
          <p:nvPr/>
        </p:nvSpPr>
        <p:spPr>
          <a:xfrm>
            <a:off x="386948" y="2860366"/>
            <a:ext cx="254659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Robotics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5A727-862C-47A5-AE9C-5D686DAB4F3B}"/>
              </a:ext>
            </a:extLst>
          </p:cNvPr>
          <p:cNvSpPr/>
          <p:nvPr/>
        </p:nvSpPr>
        <p:spPr>
          <a:xfrm>
            <a:off x="386948" y="3348465"/>
            <a:ext cx="39085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Expert Systems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6094D-8535-47A9-98BD-AE5249AE44FE}"/>
              </a:ext>
            </a:extLst>
          </p:cNvPr>
          <p:cNvSpPr/>
          <p:nvPr/>
        </p:nvSpPr>
        <p:spPr>
          <a:xfrm>
            <a:off x="386948" y="3812755"/>
            <a:ext cx="45846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Speech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071EF-3AC7-4C7C-8EB8-3608A4CDC8EB}"/>
              </a:ext>
            </a:extLst>
          </p:cNvPr>
          <p:cNvSpPr/>
          <p:nvPr/>
        </p:nvSpPr>
        <p:spPr>
          <a:xfrm>
            <a:off x="386948" y="4268798"/>
            <a:ext cx="672440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/>
              <a:t>Natural Language 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C033A-F66B-4984-9B5B-AAF51C9DC4CC}"/>
              </a:ext>
            </a:extLst>
          </p:cNvPr>
          <p:cNvSpPr/>
          <p:nvPr/>
        </p:nvSpPr>
        <p:spPr>
          <a:xfrm>
            <a:off x="386948" y="4952694"/>
            <a:ext cx="6724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Machine Learning</a:t>
            </a:r>
          </a:p>
        </p:txBody>
      </p:sp>
      <p:pic>
        <p:nvPicPr>
          <p:cNvPr id="8" name="Picture 7" descr="A picture containing photo, water, people, playing&#10;&#10;Description automatically generated">
            <a:extLst>
              <a:ext uri="{FF2B5EF4-FFF2-40B4-BE49-F238E27FC236}">
                <a16:creationId xmlns:a16="http://schemas.microsoft.com/office/drawing/2014/main" id="{9AD95645-505C-474A-9323-ED4D97FF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08" y="1495340"/>
            <a:ext cx="8730166" cy="4337191"/>
          </a:xfrm>
          <a:prstGeom prst="rect">
            <a:avLst/>
          </a:prstGeom>
        </p:spPr>
      </p:pic>
      <p:pic>
        <p:nvPicPr>
          <p:cNvPr id="21" name="Picture 20" descr="A close up of a toy&#10;&#10;Description automatically generated">
            <a:extLst>
              <a:ext uri="{FF2B5EF4-FFF2-40B4-BE49-F238E27FC236}">
                <a16:creationId xmlns:a16="http://schemas.microsoft.com/office/drawing/2014/main" id="{51E1D951-418E-4AF8-9BDB-E3BB3F54E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77" y="1905684"/>
            <a:ext cx="3614197" cy="36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31011</TotalTime>
  <Words>352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Berlin Sans FB Demi</vt:lpstr>
      <vt:lpstr>Calibri</vt:lpstr>
      <vt:lpstr>Calibri Light</vt:lpstr>
      <vt:lpstr>Comic Sans MS</vt:lpstr>
      <vt:lpstr>Constantia</vt:lpstr>
      <vt:lpstr>Helvetica</vt:lpstr>
      <vt:lpstr>Impact</vt:lpstr>
      <vt:lpstr>Office Theme</vt:lpstr>
      <vt:lpstr>PowerPoint Presentation</vt:lpstr>
      <vt:lpstr>Artificial Intelligence</vt:lpstr>
      <vt:lpstr>Artificial Intelligence - Definition</vt:lpstr>
      <vt:lpstr>Artificial Intelligence</vt:lpstr>
      <vt:lpstr>Artificial Intelligence</vt:lpstr>
      <vt:lpstr>Artificial Intelligence – When is AI?</vt:lpstr>
      <vt:lpstr>Artificial Intelligence – AI Winter</vt:lpstr>
      <vt:lpstr>Artificial Intelligence – Breakthrough</vt:lpstr>
      <vt:lpstr>Artificial Intelligence – AI Subfields!</vt:lpstr>
      <vt:lpstr>ICE BREAKER</vt:lpstr>
      <vt:lpstr>Rebus Puzzle</vt:lpstr>
      <vt:lpstr>What is Rebus Puzzle?</vt:lpstr>
      <vt:lpstr>Artificial Intelligence – Machine Learning</vt:lpstr>
      <vt:lpstr>References…</vt:lpstr>
      <vt:lpstr>PowerPoint Presentation</vt:lpstr>
      <vt:lpstr>Any further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Payments: EU Payment Method</dc:title>
  <dc:creator>Shaun Princess Malalad</dc:creator>
  <cp:lastModifiedBy>APN-Guest-</cp:lastModifiedBy>
  <cp:revision>238</cp:revision>
  <cp:lastPrinted>2016-06-29T16:41:42Z</cp:lastPrinted>
  <dcterms:created xsi:type="dcterms:W3CDTF">2016-02-03T02:52:26Z</dcterms:created>
  <dcterms:modified xsi:type="dcterms:W3CDTF">2020-02-03T04:46:20Z</dcterms:modified>
</cp:coreProperties>
</file>