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57" r:id="rId5"/>
    <p:sldId id="263" r:id="rId6"/>
    <p:sldId id="258" r:id="rId7"/>
    <p:sldId id="266" r:id="rId8"/>
    <p:sldId id="267" r:id="rId9"/>
    <p:sldId id="259" r:id="rId10"/>
    <p:sldId id="260" r:id="rId11"/>
    <p:sldId id="268" r:id="rId12"/>
    <p:sldId id="261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41FBD-84EB-5D28-9833-AA1D0756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AA9EA5-95E0-BB08-EAEA-C38107449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812D4-F08B-B729-3F16-652CED91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6C69-2B20-BFAA-730E-9A721563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85376-0617-9230-FC80-3F29B156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8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3D42A-1DB1-B55B-4B90-EE2708C3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7A4F20-1EBC-A671-0105-07EE80FBA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7015A-529B-7DB4-C8A5-0B2D690D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66C62-4538-1DC8-6DFB-3EC8BF74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94EAE-28DC-DC59-45D0-5CBBFA68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98E9EB-7A81-E9CA-5B22-84BD2AFC7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2B1A1-1466-E01E-4A2B-DF321F45B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CEB82-D85F-BE49-5E54-87ECCEE2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4A547-6C35-AD36-2DA5-3162EB8B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54D37-4B81-4385-31C2-F170DBF2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8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FD2A8-F2F0-EAF1-7B0B-DF7A5517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0BAF3-0404-BB9E-687A-226E40E7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53EF8-9737-1DF2-AD15-A3F4EA42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0B4C2-FF13-3619-F2A8-D468A9C5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9A669-4AB9-2A5B-48B3-2ED00D0D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0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70953-3F6C-D9BC-8AF0-5013408D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7375D6-1F42-94D7-00BF-FBAD180F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D91D3-08E7-9786-AEA1-788B8020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FD9A5-229A-20E8-39EB-7B2369F5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08E62-D21F-3AE2-1DCA-E320DC33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EF77E-2F08-F3B0-663D-4E76A4B4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38C9-2F7C-A4A2-1A6C-D6E231CF2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FC6FA-22CC-8B70-6CD9-3E951CEE6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06481-53C5-DC5F-0250-E39E1F1C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F6892-EC50-10F4-731F-829D57BE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2293C-153A-DE17-10A7-AC3BDB56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6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F36C8-884A-D721-E5FB-C0E4A153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1C5A8-540B-F83E-D56D-4D2E5888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B4F581-8A02-C22D-7F45-77F81233B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56B3FE-42B7-9055-7F73-3D8037C5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4397B9-80F3-8446-C5BF-33E63B7D7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21C960-608A-C253-61A7-C08CE3EE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57C0C9-DD0D-B80B-7DA0-D511EA06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1CF8B-1E5D-0E56-7F16-2AF93E14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8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50707-124E-2C18-2209-FCC0D93E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0C3F35-7AF7-2B71-74D6-CF7A11DA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F68BBA-955A-6D81-0DAD-A6C13516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783527-46F5-D30D-3448-5BE9723B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5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D4E230-38C1-DCB9-4F4C-FD866307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7F4182-E380-22F6-F78A-C7236D2D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6DC1D-7483-B394-6A0D-B886D9CC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86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9D858-590A-C169-117A-A836BF0C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8103B-EA67-F7E4-D273-1CEB0AA6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198B9-C96E-A7A2-12B6-44AB3095E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89370-E254-45E3-4C42-979BAB7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0CFF3-96E6-E8AF-9DAE-6C7C766F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F12E0-E49F-20B3-E707-7502E2C8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58C39-4C63-6029-2098-AA023043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2E9F16-AF6D-A791-4E67-4B0616F1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1232C-24D3-AF09-A0FF-BFF0F0DD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AD8C0-F682-72BF-3D16-241F6073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F37B7-7F71-CCD3-588B-2EDDC1D7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CFCE9-A66A-6FCF-4C9A-A103FED3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7C399-D6B1-A6B4-10EF-A1B91930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A0F436-90A3-A91B-4BA6-0E321ADE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21441-C7F6-7C26-156B-A8B88718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BBB6-B5A4-42E7-B7C0-49B533E4B6DF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DB533-8C9C-436B-4E22-FEEBDEC65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0CACE-C757-BAA3-505C-EE9336C9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68E8-45F0-4B6A-94D8-ABD8F67EF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5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19F10-B89E-EECF-6ED4-080A20A8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11794331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530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en-US" altLang="ko-KR" sz="530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SW</a:t>
            </a:r>
            <a:r>
              <a:rPr lang="ko-KR" altLang="en-US" sz="530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프로그래밍사고 기말 </a:t>
            </a:r>
            <a:r>
              <a:rPr lang="ko-KR" altLang="en-US" sz="5300" dirty="0" err="1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텀</a:t>
            </a:r>
            <a:r>
              <a:rPr lang="ko-KR" altLang="en-US" sz="530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 프로젝트 </a:t>
            </a:r>
            <a:br>
              <a:rPr lang="en-US" altLang="ko-KR" sz="530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br>
              <a:rPr lang="en-US" altLang="ko-KR" sz="530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ko-KR" altLang="en-US" sz="53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놀이공원 매출 분석</a:t>
            </a:r>
            <a:br>
              <a:rPr lang="ko-KR" altLang="en-US" dirty="0">
                <a:effectLst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8B3E4-BC3A-C25E-7D38-0C78689C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730" y="2282825"/>
            <a:ext cx="10515600" cy="4351338"/>
          </a:xfrm>
        </p:spPr>
        <p:txBody>
          <a:bodyPr/>
          <a:lstStyle/>
          <a:p>
            <a:pPr algn="r"/>
            <a:r>
              <a:rPr lang="en-US" altLang="ko-KR" dirty="0"/>
              <a:t>202095028 </a:t>
            </a:r>
            <a:r>
              <a:rPr lang="ko-KR" altLang="en-US" dirty="0"/>
              <a:t>김희수</a:t>
            </a:r>
            <a:endParaRPr lang="en-US" altLang="ko-KR" dirty="0"/>
          </a:p>
          <a:p>
            <a:pPr algn="r"/>
            <a:r>
              <a:rPr lang="en-US" altLang="ko-KR" dirty="0"/>
              <a:t>201695018 </a:t>
            </a:r>
            <a:r>
              <a:rPr lang="ko-KR" altLang="en-US" dirty="0"/>
              <a:t>김영빈</a:t>
            </a:r>
          </a:p>
        </p:txBody>
      </p:sp>
      <p:pic>
        <p:nvPicPr>
          <p:cNvPr id="1028" name="Picture 4" descr="놀이공원 영어로! 놀이공원 필수 영어 표현 | Engoo 블로그">
            <a:extLst>
              <a:ext uri="{FF2B5EF4-FFF2-40B4-BE49-F238E27FC236}">
                <a16:creationId xmlns:a16="http://schemas.microsoft.com/office/drawing/2014/main" id="{43AD390A-521F-90FB-ACF4-68874BFD5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69495"/>
            <a:ext cx="6865938" cy="457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46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0778100-3B1D-358D-86F9-0967136C3914}"/>
              </a:ext>
            </a:extLst>
          </p:cNvPr>
          <p:cNvSpPr/>
          <p:nvPr/>
        </p:nvSpPr>
        <p:spPr>
          <a:xfrm>
            <a:off x="3610099" y="184068"/>
            <a:ext cx="3016332" cy="6947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F48B25-E050-95DE-647D-7F01196FE721}"/>
              </a:ext>
            </a:extLst>
          </p:cNvPr>
          <p:cNvCxnSpPr/>
          <p:nvPr/>
        </p:nvCxnSpPr>
        <p:spPr>
          <a:xfrm>
            <a:off x="5130139" y="973777"/>
            <a:ext cx="0" cy="4928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2ACD779F-BEB4-1ADC-C520-652A410FC159}"/>
              </a:ext>
            </a:extLst>
          </p:cNvPr>
          <p:cNvSpPr/>
          <p:nvPr/>
        </p:nvSpPr>
        <p:spPr>
          <a:xfrm>
            <a:off x="3233057" y="1555668"/>
            <a:ext cx="3758540" cy="6947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A62CB-7125-278C-376B-4F43936B1968}"/>
              </a:ext>
            </a:extLst>
          </p:cNvPr>
          <p:cNvSpPr txBox="1"/>
          <p:nvPr/>
        </p:nvSpPr>
        <p:spPr>
          <a:xfrm>
            <a:off x="4019797" y="1680358"/>
            <a:ext cx="221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오늘 요일 설정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8FDA974-DEF7-C414-8D7D-E15B2AD9E6B9}"/>
              </a:ext>
            </a:extLst>
          </p:cNvPr>
          <p:cNvCxnSpPr/>
          <p:nvPr/>
        </p:nvCxnSpPr>
        <p:spPr>
          <a:xfrm>
            <a:off x="5112327" y="2351314"/>
            <a:ext cx="0" cy="4928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33635B54-0AEE-88C0-A844-A91C395B2D7E}"/>
              </a:ext>
            </a:extLst>
          </p:cNvPr>
          <p:cNvSpPr/>
          <p:nvPr/>
        </p:nvSpPr>
        <p:spPr>
          <a:xfrm>
            <a:off x="3096491" y="3022270"/>
            <a:ext cx="3758540" cy="6947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F168C8-02F6-D4A4-AC81-C9BC7E0CEC24}"/>
              </a:ext>
            </a:extLst>
          </p:cNvPr>
          <p:cNvSpPr txBox="1"/>
          <p:nvPr/>
        </p:nvSpPr>
        <p:spPr>
          <a:xfrm>
            <a:off x="3901043" y="3170712"/>
            <a:ext cx="2375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오늘 연령대별 가격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6B818-53D3-7DC6-C889-998E57708B68}"/>
              </a:ext>
            </a:extLst>
          </p:cNvPr>
          <p:cNvSpPr txBox="1"/>
          <p:nvPr/>
        </p:nvSpPr>
        <p:spPr>
          <a:xfrm>
            <a:off x="4476997" y="320634"/>
            <a:ext cx="122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16" name="순서도: 데이터 15">
            <a:extLst>
              <a:ext uri="{FF2B5EF4-FFF2-40B4-BE49-F238E27FC236}">
                <a16:creationId xmlns:a16="http://schemas.microsoft.com/office/drawing/2014/main" id="{9ACFBB58-4830-A297-AEFB-C339DB12D6E5}"/>
              </a:ext>
            </a:extLst>
          </p:cNvPr>
          <p:cNvSpPr/>
          <p:nvPr/>
        </p:nvSpPr>
        <p:spPr>
          <a:xfrm>
            <a:off x="2995551" y="4471060"/>
            <a:ext cx="3758540" cy="6947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4F6D53-97BB-F6B9-37E1-84BA02FC60E2}"/>
              </a:ext>
            </a:extLst>
          </p:cNvPr>
          <p:cNvSpPr txBox="1"/>
          <p:nvPr/>
        </p:nvSpPr>
        <p:spPr>
          <a:xfrm>
            <a:off x="3800103" y="4619502"/>
            <a:ext cx="237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연령대 인원수</a:t>
            </a:r>
            <a:r>
              <a:rPr lang="en-US" altLang="ko-KR" sz="1200" dirty="0"/>
              <a:t>(count) </a:t>
            </a:r>
            <a:r>
              <a:rPr lang="ko-KR" altLang="en-US" sz="1200" dirty="0"/>
              <a:t>만큼 입력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C0AE7D-E1A9-9ABA-E73D-43FB90B5B778}"/>
              </a:ext>
            </a:extLst>
          </p:cNvPr>
          <p:cNvCxnSpPr/>
          <p:nvPr/>
        </p:nvCxnSpPr>
        <p:spPr>
          <a:xfrm>
            <a:off x="5088576" y="3829792"/>
            <a:ext cx="0" cy="4928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B9110E-6ED3-2C1A-F057-53E5FC149886}"/>
              </a:ext>
            </a:extLst>
          </p:cNvPr>
          <p:cNvCxnSpPr>
            <a:cxnSpLocks/>
          </p:cNvCxnSpPr>
          <p:nvPr/>
        </p:nvCxnSpPr>
        <p:spPr>
          <a:xfrm>
            <a:off x="6754091" y="4818413"/>
            <a:ext cx="153191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1AA77E-1835-0890-F26C-2BCC2BEF1E45}"/>
              </a:ext>
            </a:extLst>
          </p:cNvPr>
          <p:cNvSpPr txBox="1"/>
          <p:nvPr/>
        </p:nvSpPr>
        <p:spPr>
          <a:xfrm>
            <a:off x="7004956" y="4317279"/>
            <a:ext cx="110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</a:t>
            </a:r>
            <a:r>
              <a:rPr lang="ko-KR" altLang="en-US" dirty="0" err="1"/>
              <a:t>입력시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CBB439-0A83-8F36-8C87-32A1D6877A73}"/>
              </a:ext>
            </a:extLst>
          </p:cNvPr>
          <p:cNvSpPr/>
          <p:nvPr/>
        </p:nvSpPr>
        <p:spPr>
          <a:xfrm>
            <a:off x="8363195" y="4076204"/>
            <a:ext cx="3506190" cy="1600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9A86EF-4688-02C9-0C72-B3E270DF4EF4}"/>
              </a:ext>
            </a:extLst>
          </p:cNvPr>
          <p:cNvSpPr txBox="1"/>
          <p:nvPr/>
        </p:nvSpPr>
        <p:spPr>
          <a:xfrm>
            <a:off x="8758052" y="4608225"/>
            <a:ext cx="277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운행 종료 </a:t>
            </a:r>
          </a:p>
        </p:txBody>
      </p:sp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71B5101B-FDD3-C7BA-BA35-F8B03CB36074}"/>
              </a:ext>
            </a:extLst>
          </p:cNvPr>
          <p:cNvSpPr/>
          <p:nvPr/>
        </p:nvSpPr>
        <p:spPr>
          <a:xfrm>
            <a:off x="2924299" y="5860473"/>
            <a:ext cx="3758540" cy="69470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B2351C-1E07-3AB0-1700-8BD1CB056BBC}"/>
              </a:ext>
            </a:extLst>
          </p:cNvPr>
          <p:cNvSpPr txBox="1"/>
          <p:nvPr/>
        </p:nvSpPr>
        <p:spPr>
          <a:xfrm>
            <a:off x="3728851" y="6008915"/>
            <a:ext cx="237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누적된 금액 저장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2BE0C0-2DE8-D86A-0128-A26B59E2084E}"/>
              </a:ext>
            </a:extLst>
          </p:cNvPr>
          <p:cNvCxnSpPr/>
          <p:nvPr/>
        </p:nvCxnSpPr>
        <p:spPr>
          <a:xfrm>
            <a:off x="5106389" y="5260768"/>
            <a:ext cx="0" cy="4928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U자형 26">
            <a:extLst>
              <a:ext uri="{FF2B5EF4-FFF2-40B4-BE49-F238E27FC236}">
                <a16:creationId xmlns:a16="http://schemas.microsoft.com/office/drawing/2014/main" id="{CAFD81DC-A5D0-5FEA-07AE-E78E2B14599C}"/>
              </a:ext>
            </a:extLst>
          </p:cNvPr>
          <p:cNvSpPr/>
          <p:nvPr/>
        </p:nvSpPr>
        <p:spPr>
          <a:xfrm rot="16200000">
            <a:off x="459588" y="4221827"/>
            <a:ext cx="2093026" cy="2283930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A0441-FC6E-1B42-92C9-32668CCC3F5B}"/>
              </a:ext>
            </a:extLst>
          </p:cNvPr>
          <p:cNvSpPr txBox="1"/>
          <p:nvPr/>
        </p:nvSpPr>
        <p:spPr>
          <a:xfrm>
            <a:off x="8413984" y="115922"/>
            <a:ext cx="397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3.3 </a:t>
            </a:r>
            <a:r>
              <a:rPr lang="ko-KR" altLang="en-US" sz="4800" dirty="0"/>
              <a:t>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86EBD-7433-7EAC-C922-A6887F4CFA2D}"/>
              </a:ext>
            </a:extLst>
          </p:cNvPr>
          <p:cNvSpPr txBox="1"/>
          <p:nvPr/>
        </p:nvSpPr>
        <p:spPr>
          <a:xfrm>
            <a:off x="-681995" y="177784"/>
            <a:ext cx="30983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28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3D1A932-59C9-7B4A-E4D8-D97DC0638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421481"/>
            <a:ext cx="10734080" cy="62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02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A55DF67-E30E-33CA-031A-137E22FA8FA5}"/>
              </a:ext>
            </a:extLst>
          </p:cNvPr>
          <p:cNvSpPr/>
          <p:nvPr/>
        </p:nvSpPr>
        <p:spPr>
          <a:xfrm>
            <a:off x="92869" y="2915864"/>
            <a:ext cx="2171700" cy="703252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61C73-B06D-405D-DE84-2F2372C84BCA}"/>
              </a:ext>
            </a:extLst>
          </p:cNvPr>
          <p:cNvSpPr txBox="1"/>
          <p:nvPr/>
        </p:nvSpPr>
        <p:spPr>
          <a:xfrm>
            <a:off x="308844" y="3067435"/>
            <a:ext cx="173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Counter.py</a:t>
            </a:r>
            <a:endParaRPr lang="ko-KR" altLang="en-US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B9FDFB-8DB4-5E92-5141-8FEB151209F6}"/>
              </a:ext>
            </a:extLst>
          </p:cNvPr>
          <p:cNvCxnSpPr>
            <a:cxnSpLocks/>
          </p:cNvCxnSpPr>
          <p:nvPr/>
        </p:nvCxnSpPr>
        <p:spPr>
          <a:xfrm>
            <a:off x="2444393" y="3270796"/>
            <a:ext cx="698857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06DD15-5F7A-FAB9-7B4E-C1CB52AC6245}"/>
              </a:ext>
            </a:extLst>
          </p:cNvPr>
          <p:cNvSpPr txBox="1"/>
          <p:nvPr/>
        </p:nvSpPr>
        <p:spPr>
          <a:xfrm>
            <a:off x="3764756" y="405168"/>
            <a:ext cx="8334375" cy="641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while True : / </a:t>
            </a:r>
            <a:r>
              <a:rPr lang="ko-KR" altLang="en-US" sz="2000" dirty="0"/>
              <a:t>메뉴 선택을 위한 무한 루프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Print() </a:t>
            </a:r>
            <a:r>
              <a:rPr lang="ko-KR" altLang="en-US" sz="2000" dirty="0"/>
              <a:t>메뉴 옵션을 출력하고 사용자에게 선택을 </a:t>
            </a:r>
            <a:r>
              <a:rPr lang="ko-KR" altLang="en-US" sz="2000" dirty="0" err="1"/>
              <a:t>입력받음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1</a:t>
            </a:r>
            <a:r>
              <a:rPr lang="ko-KR" altLang="en-US" sz="2000" dirty="0" err="1"/>
              <a:t>번일경우</a:t>
            </a:r>
            <a:r>
              <a:rPr lang="ko-KR" altLang="en-US" sz="2000" dirty="0"/>
              <a:t> 평일가격을 설정하고 어린이 청소년 성인 가격 설정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 err="1"/>
              <a:t>번일경우</a:t>
            </a:r>
            <a:r>
              <a:rPr lang="ko-KR" altLang="en-US" sz="2000" dirty="0"/>
              <a:t> 주말</a:t>
            </a:r>
            <a:r>
              <a:rPr lang="en-US" altLang="ko-KR" sz="2000" dirty="0"/>
              <a:t>,</a:t>
            </a:r>
            <a:r>
              <a:rPr lang="ko-KR" altLang="en-US" sz="2000" dirty="0"/>
              <a:t>공휴일 가격을 설정하고 어린이 청소년 성인 가격 설정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0</a:t>
            </a:r>
            <a:r>
              <a:rPr lang="ko-KR" altLang="en-US" sz="2000" dirty="0" err="1"/>
              <a:t>번일경우</a:t>
            </a:r>
            <a:r>
              <a:rPr lang="ko-KR" altLang="en-US" sz="2000" dirty="0"/>
              <a:t> 운영을 종료한다는 메시지 </a:t>
            </a:r>
            <a:r>
              <a:rPr lang="ko-KR" altLang="en-US" sz="2000" dirty="0" err="1"/>
              <a:t>출력후</a:t>
            </a:r>
            <a:r>
              <a:rPr lang="ko-KR" altLang="en-US" sz="2000" dirty="0"/>
              <a:t> 프로그램 종료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그외의</a:t>
            </a:r>
            <a:r>
              <a:rPr lang="ko-KR" altLang="en-US" sz="2000" dirty="0"/>
              <a:t> 선택일 경우 잘못된 입력입니다 라는 메시지 출력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total_amount</a:t>
            </a:r>
            <a:r>
              <a:rPr lang="en-US" altLang="ko-KR" sz="2000" dirty="0"/>
              <a:t> </a:t>
            </a:r>
            <a:r>
              <a:rPr lang="ko-KR" altLang="en-US" sz="2000" dirty="0"/>
              <a:t>누적 매출을 저장할 변수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while True / </a:t>
            </a:r>
            <a:r>
              <a:rPr lang="ko-KR" altLang="en-US" sz="2000" dirty="0"/>
              <a:t>인원수를 </a:t>
            </a:r>
            <a:r>
              <a:rPr lang="ko-KR" altLang="en-US" sz="2000" dirty="0" err="1"/>
              <a:t>입력받는</a:t>
            </a:r>
            <a:r>
              <a:rPr lang="ko-KR" altLang="en-US" sz="2000" dirty="0"/>
              <a:t> 무한루프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amount()</a:t>
            </a:r>
            <a:r>
              <a:rPr lang="ko-KR" altLang="en-US" sz="2000" dirty="0"/>
              <a:t> 각 인원별로 가격을 계산하고 </a:t>
            </a:r>
            <a:r>
              <a:rPr lang="en-US" altLang="ko-KR" sz="2000" dirty="0"/>
              <a:t>amount </a:t>
            </a:r>
            <a:r>
              <a:rPr lang="ko-KR" altLang="en-US" sz="2000" dirty="0"/>
              <a:t>변수에 저장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total_amount</a:t>
            </a:r>
            <a:r>
              <a:rPr lang="ko-KR" altLang="en-US" sz="2000" dirty="0"/>
              <a:t>에 </a:t>
            </a:r>
            <a:r>
              <a:rPr lang="en-US" altLang="ko-KR" sz="2000" dirty="0"/>
              <a:t>amount</a:t>
            </a:r>
            <a:r>
              <a:rPr lang="ko-KR" altLang="en-US" sz="2000" dirty="0"/>
              <a:t>를 더하여 누적 매출 계산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80C11-1693-BB5F-8D2F-2E93AB94170D}"/>
              </a:ext>
            </a:extLst>
          </p:cNvPr>
          <p:cNvSpPr txBox="1"/>
          <p:nvPr/>
        </p:nvSpPr>
        <p:spPr>
          <a:xfrm>
            <a:off x="-74965" y="241218"/>
            <a:ext cx="39719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3.4 </a:t>
            </a:r>
          </a:p>
          <a:p>
            <a:r>
              <a:rPr lang="ko-KR" altLang="en-US" sz="4000" dirty="0"/>
              <a:t>프로그램 구조도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E1707-661C-4BDA-3408-BBBF95A585C4}"/>
              </a:ext>
            </a:extLst>
          </p:cNvPr>
          <p:cNvSpPr txBox="1"/>
          <p:nvPr/>
        </p:nvSpPr>
        <p:spPr>
          <a:xfrm>
            <a:off x="8780016" y="168676"/>
            <a:ext cx="30983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36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8B52BD7-5B55-92B2-56C0-F19B9CF54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593556" cy="63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87109F3-B9F0-C3EF-B1EE-3BC25D9B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93" y="168676"/>
            <a:ext cx="6431193" cy="641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79E91C-33D7-732C-A1CF-F8701B171F6E}"/>
              </a:ext>
            </a:extLst>
          </p:cNvPr>
          <p:cNvSpPr txBox="1"/>
          <p:nvPr/>
        </p:nvSpPr>
        <p:spPr>
          <a:xfrm>
            <a:off x="8780016" y="168676"/>
            <a:ext cx="30983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358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785" y="0"/>
            <a:ext cx="3153215" cy="36200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785" y="3620005"/>
            <a:ext cx="2848373" cy="15146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1" y="1531917"/>
            <a:ext cx="3219899" cy="32484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1" y="4895576"/>
            <a:ext cx="3172268" cy="1962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77064" y="3571888"/>
            <a:ext cx="146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8969" y="561494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식당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C4DAB-C1D2-A730-5C4C-8B8320ACBA87}"/>
              </a:ext>
            </a:extLst>
          </p:cNvPr>
          <p:cNvSpPr txBox="1"/>
          <p:nvPr/>
        </p:nvSpPr>
        <p:spPr>
          <a:xfrm>
            <a:off x="47631" y="0"/>
            <a:ext cx="5195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3.5 </a:t>
            </a:r>
            <a:r>
              <a:rPr lang="ko-KR" altLang="en-US" sz="4000" dirty="0"/>
              <a:t>파일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78598-4876-B96B-BCD7-D6351807A869}"/>
              </a:ext>
            </a:extLst>
          </p:cNvPr>
          <p:cNvSpPr txBox="1"/>
          <p:nvPr/>
        </p:nvSpPr>
        <p:spPr>
          <a:xfrm>
            <a:off x="7688062" y="5873115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6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95909-7204-187A-DFD6-A70DD592B9F0}"/>
              </a:ext>
            </a:extLst>
          </p:cNvPr>
          <p:cNvSpPr txBox="1"/>
          <p:nvPr/>
        </p:nvSpPr>
        <p:spPr>
          <a:xfrm>
            <a:off x="83257" y="136567"/>
            <a:ext cx="5195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4.1 </a:t>
            </a:r>
            <a:r>
              <a:rPr lang="ko-KR" altLang="en-US" sz="4000" dirty="0"/>
              <a:t>파이썬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BA28A-784B-30DE-BD41-4568627A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4" y="89065"/>
            <a:ext cx="581983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9990C-30C9-732A-F13A-FED9B0E11A1F}"/>
              </a:ext>
            </a:extLst>
          </p:cNvPr>
          <p:cNvSpPr txBox="1"/>
          <p:nvPr/>
        </p:nvSpPr>
        <p:spPr>
          <a:xfrm>
            <a:off x="195943" y="1929740"/>
            <a:ext cx="3841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매표소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620C3-CAB1-EB6F-9FC9-95D798BE5BED}"/>
              </a:ext>
            </a:extLst>
          </p:cNvPr>
          <p:cNvSpPr txBox="1"/>
          <p:nvPr/>
        </p:nvSpPr>
        <p:spPr>
          <a:xfrm>
            <a:off x="9170633" y="-1933"/>
            <a:ext cx="30983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48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0D0C8E-63AC-EAD3-85AA-EC0F44F9B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11" y="0"/>
            <a:ext cx="5015255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CAC300-247D-A221-6101-0AD241ED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969" y="0"/>
            <a:ext cx="6540836" cy="5594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34F1C-3194-361A-967F-19BBA3790EB3}"/>
              </a:ext>
            </a:extLst>
          </p:cNvPr>
          <p:cNvSpPr txBox="1"/>
          <p:nvPr/>
        </p:nvSpPr>
        <p:spPr>
          <a:xfrm>
            <a:off x="5890161" y="5594638"/>
            <a:ext cx="3841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매점</a:t>
            </a:r>
          </a:p>
        </p:txBody>
      </p:sp>
    </p:spTree>
    <p:extLst>
      <p:ext uri="{BB962C8B-B14F-4D97-AF65-F5344CB8AC3E}">
        <p14:creationId xmlns:p14="http://schemas.microsoft.com/office/powerpoint/2010/main" val="346204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4CAE60-E164-8FB3-C3E8-17CAD762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7" y="0"/>
            <a:ext cx="5871915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82A708-ABCE-8998-464D-15AA9961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28" y="0"/>
            <a:ext cx="6267772" cy="5346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876983-1ECE-4B1A-29A2-37B96088AD7B}"/>
              </a:ext>
            </a:extLst>
          </p:cNvPr>
          <p:cNvSpPr txBox="1"/>
          <p:nvPr/>
        </p:nvSpPr>
        <p:spPr>
          <a:xfrm>
            <a:off x="5890161" y="5594638"/>
            <a:ext cx="3841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식당</a:t>
            </a:r>
          </a:p>
        </p:txBody>
      </p:sp>
    </p:spTree>
    <p:extLst>
      <p:ext uri="{BB962C8B-B14F-4D97-AF65-F5344CB8AC3E}">
        <p14:creationId xmlns:p14="http://schemas.microsoft.com/office/powerpoint/2010/main" val="9067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63C35-E4F4-A551-258B-428A0FF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1489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F2A93-710E-D14B-46F6-1DF27966FD4F}"/>
              </a:ext>
            </a:extLst>
          </p:cNvPr>
          <p:cNvSpPr txBox="1"/>
          <p:nvPr/>
        </p:nvSpPr>
        <p:spPr>
          <a:xfrm>
            <a:off x="7643674" y="4643021"/>
            <a:ext cx="427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https://github.com/excons/SW.git</a:t>
            </a:r>
          </a:p>
          <a:p>
            <a:endParaRPr lang="en-US" altLang="ko-KR" dirty="0"/>
          </a:p>
          <a:p>
            <a:r>
              <a:rPr lang="en-US" altLang="ko-KR" dirty="0"/>
              <a:t>https://github.com/KHS413/SW.git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95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25D30-3060-F8D0-34A7-D2119A5A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94"/>
            <a:ext cx="10515600" cy="5000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22E0B-22E1-EFC5-CBC6-249F5230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42952"/>
            <a:ext cx="10515600" cy="64436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1.1 </a:t>
            </a:r>
            <a:r>
              <a:rPr lang="ko-KR" altLang="en-US" dirty="0"/>
              <a:t>목적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놀이공원 매출 프로그램 보고서는 놀이공원 매표소와 놀이공원 내에 있는 식당과 매점 매출 현황과 판매 동향을 분석하여 관리자나 이해 관계자에게 제공하기 위해 작성됩니다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 보고서는 매출 데이터를 통해 수익 상태를 확인하고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요일별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가격대별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연령대별 매출 패턴 파악하여 영업 전략과 가격 정책을 수립하는 데 도움을 줄 것입니다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r>
              <a:rPr lang="en-US" altLang="ko-KR" dirty="0"/>
              <a:t>1.1 </a:t>
            </a:r>
            <a:r>
              <a:rPr lang="ko-KR" altLang="en-US" dirty="0"/>
              <a:t>개요</a:t>
            </a:r>
            <a:endParaRPr lang="en-US" altLang="ko-KR" dirty="0"/>
          </a:p>
          <a:p>
            <a:pPr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매표소의 매출분석</a:t>
            </a:r>
            <a:endParaRPr lang="ko-KR" altLang="en-US" dirty="0">
              <a:effectLst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평일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공휴일에 따라 가격을 나눔</a:t>
            </a:r>
            <a:endParaRPr lang="ko-KR" altLang="en-US" dirty="0">
              <a:effectLst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아동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청소년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성인에 따라 가격을 나눔</a:t>
            </a:r>
            <a:endParaRPr lang="ko-KR" altLang="en-US" dirty="0">
              <a:effectLst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매점의 매출분석</a:t>
            </a:r>
            <a:endParaRPr lang="ko-KR" altLang="en-US" dirty="0">
              <a:effectLst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날짜별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매출 확인</a:t>
            </a:r>
            <a:br>
              <a:rPr lang="ko-KR" altLang="en-US" sz="1800" dirty="0">
                <a:solidFill>
                  <a:srgbClr val="000000"/>
                </a:solidFill>
                <a:effectLst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품목별 판매 수량 확인</a:t>
            </a:r>
            <a:endParaRPr lang="ko-KR" altLang="en-US" dirty="0">
              <a:effectLst/>
            </a:endParaRPr>
          </a:p>
          <a:p>
            <a:pPr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식당의 매출분석</a:t>
            </a:r>
            <a:endParaRPr lang="ko-KR" altLang="en-US" dirty="0">
              <a:effectLst/>
            </a:endParaRP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날짜별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매출 확인</a:t>
            </a:r>
            <a:br>
              <a:rPr lang="ko-KR" altLang="en-US" sz="1800" dirty="0">
                <a:solidFill>
                  <a:srgbClr val="000000"/>
                </a:solidFill>
                <a:effectLst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품목별 판매 수량 확인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B81C5-3B8E-B79A-5497-6FD546CE853D}"/>
              </a:ext>
            </a:extLst>
          </p:cNvPr>
          <p:cNvSpPr txBox="1"/>
          <p:nvPr/>
        </p:nvSpPr>
        <p:spPr>
          <a:xfrm>
            <a:off x="8780016" y="168676"/>
            <a:ext cx="30983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15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EA469-F2D9-F8D5-5D50-80D6E6BC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3"/>
            <a:ext cx="10515600" cy="392113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2.1 </a:t>
            </a:r>
            <a:r>
              <a:rPr lang="ko-KR" altLang="en-US" dirty="0"/>
              <a:t>자료수집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4FF4DB-F2C7-AA2C-AE91-EA28BBC7B5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717825"/>
            <a:ext cx="12370694" cy="247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놀이공원에서 매출 시스템을 사용하지 않을 경우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놀이공원에서 매출 시스템을 사용하지 않을 경우 모든 매출을 수동으로 해야 하기 때문에 많은 시간이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소요되</a:t>
            </a:r>
            <a:r>
              <a:rPr kumimoji="0" lang="ko-KR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사람들이 계산을 위해 기다리는 상황이 발생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한다</a:t>
            </a:r>
            <a:r>
              <a:rPr lang="en-US" altLang="ko-KR" sz="1600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사람이 몰리는 날과 몰리지 않은 날, 공휴일에도 사람이 몰리는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정도에따라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할인 행사를 진행하거나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매점같은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경우에는 사람이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몰리는날에는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더 많은 제품을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준비해야하며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추가로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근무해야하는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사람이 발생할 수 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BB2A8-9A63-F7F2-1B23-11311164D945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67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CDB5103-5C30-587A-165E-7EA82526BD42}"/>
              </a:ext>
            </a:extLst>
          </p:cNvPr>
          <p:cNvSpPr/>
          <p:nvPr/>
        </p:nvSpPr>
        <p:spPr>
          <a:xfrm>
            <a:off x="2050973" y="1316114"/>
            <a:ext cx="2112886" cy="2112886"/>
          </a:xfrm>
          <a:prstGeom prst="roundRect">
            <a:avLst/>
          </a:prstGeom>
          <a:ln w="793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EB62D-003D-DBF5-436D-06D02F018750}"/>
              </a:ext>
            </a:extLst>
          </p:cNvPr>
          <p:cNvSpPr txBox="1"/>
          <p:nvPr/>
        </p:nvSpPr>
        <p:spPr>
          <a:xfrm>
            <a:off x="2166383" y="1418206"/>
            <a:ext cx="193533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수동으로 계산을 하고 확인한다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2F68A-E530-F7D5-81BF-AE63EEEECD7A}"/>
              </a:ext>
            </a:extLst>
          </p:cNvPr>
          <p:cNvSpPr txBox="1"/>
          <p:nvPr/>
        </p:nvSpPr>
        <p:spPr>
          <a:xfrm>
            <a:off x="2215209" y="2704609"/>
            <a:ext cx="1784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시간이 오래 걸린다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3C0E5FA-170F-4B84-E728-57AD097CFC00}"/>
              </a:ext>
            </a:extLst>
          </p:cNvPr>
          <p:cNvSpPr/>
          <p:nvPr/>
        </p:nvSpPr>
        <p:spPr>
          <a:xfrm>
            <a:off x="5312623" y="1316114"/>
            <a:ext cx="2112886" cy="2112886"/>
          </a:xfrm>
          <a:prstGeom prst="roundRect">
            <a:avLst/>
          </a:prstGeom>
          <a:ln w="793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CA4D5-6A26-23A8-75A6-698982DA842D}"/>
              </a:ext>
            </a:extLst>
          </p:cNvPr>
          <p:cNvSpPr txBox="1"/>
          <p:nvPr/>
        </p:nvSpPr>
        <p:spPr>
          <a:xfrm>
            <a:off x="5428033" y="1418206"/>
            <a:ext cx="193533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계산 시 오류가 발생할 가능성이 높다</a:t>
            </a:r>
            <a:r>
              <a:rPr lang="en-US" altLang="ko-KR" dirty="0"/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5780D9-68B5-E3D8-1A3A-47B92566CB15}"/>
              </a:ext>
            </a:extLst>
          </p:cNvPr>
          <p:cNvSpPr/>
          <p:nvPr/>
        </p:nvSpPr>
        <p:spPr>
          <a:xfrm>
            <a:off x="8574274" y="1316114"/>
            <a:ext cx="2112886" cy="2112886"/>
          </a:xfrm>
          <a:prstGeom prst="roundRect">
            <a:avLst/>
          </a:prstGeom>
          <a:ln w="793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72F0E5-ECF6-714C-1574-CE789987EE03}"/>
              </a:ext>
            </a:extLst>
          </p:cNvPr>
          <p:cNvSpPr txBox="1"/>
          <p:nvPr/>
        </p:nvSpPr>
        <p:spPr>
          <a:xfrm>
            <a:off x="8689684" y="1418206"/>
            <a:ext cx="19353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 관리를 일일이 </a:t>
            </a:r>
            <a:r>
              <a:rPr lang="ko-KR" altLang="en-US" dirty="0" err="1"/>
              <a:t>해야하며</a:t>
            </a:r>
            <a:r>
              <a:rPr lang="en-US" altLang="ko-KR" dirty="0"/>
              <a:t>,</a:t>
            </a:r>
            <a:r>
              <a:rPr lang="ko-KR" altLang="en-US" dirty="0"/>
              <a:t> 또한 오류가 발생한 상태에서 할 경우 근무자가 번거롭고 손님도 번거롭다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E6EE42-7F6A-E64B-005C-A8C4280E4827}"/>
              </a:ext>
            </a:extLst>
          </p:cNvPr>
          <p:cNvSpPr/>
          <p:nvPr/>
        </p:nvSpPr>
        <p:spPr>
          <a:xfrm>
            <a:off x="8512130" y="4118660"/>
            <a:ext cx="2112886" cy="2112886"/>
          </a:xfrm>
          <a:prstGeom prst="roundRect">
            <a:avLst/>
          </a:prstGeom>
          <a:ln w="793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B453F-7440-24A2-2CF9-29A5F420C025}"/>
              </a:ext>
            </a:extLst>
          </p:cNvPr>
          <p:cNvSpPr txBox="1"/>
          <p:nvPr/>
        </p:nvSpPr>
        <p:spPr>
          <a:xfrm>
            <a:off x="8600907" y="4266781"/>
            <a:ext cx="1935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지체되는 시간에 손님들은 놀이공원을 제대로 즐기지 못하고 직원들도 정신적으로 힘들다</a:t>
            </a:r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E30D3D-E614-F2C0-F97B-5E9AECA318B2}"/>
              </a:ext>
            </a:extLst>
          </p:cNvPr>
          <p:cNvSpPr/>
          <p:nvPr/>
        </p:nvSpPr>
        <p:spPr>
          <a:xfrm>
            <a:off x="5312623" y="4118660"/>
            <a:ext cx="2112886" cy="2112886"/>
          </a:xfrm>
          <a:prstGeom prst="roundRect">
            <a:avLst/>
          </a:prstGeom>
          <a:ln w="793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A50DA7-6D2E-909F-7ECA-B92C15FEC548}"/>
              </a:ext>
            </a:extLst>
          </p:cNvPr>
          <p:cNvSpPr/>
          <p:nvPr/>
        </p:nvSpPr>
        <p:spPr>
          <a:xfrm>
            <a:off x="2050973" y="4118660"/>
            <a:ext cx="2112886" cy="2112886"/>
          </a:xfrm>
          <a:prstGeom prst="roundRect">
            <a:avLst/>
          </a:prstGeom>
          <a:ln w="793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897835-FAE9-84AD-4A5F-97D094B13AA9}"/>
              </a:ext>
            </a:extLst>
          </p:cNvPr>
          <p:cNvSpPr txBox="1"/>
          <p:nvPr/>
        </p:nvSpPr>
        <p:spPr>
          <a:xfrm>
            <a:off x="2139750" y="4947957"/>
            <a:ext cx="193533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매출 하락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0B52D7-6E14-B4D1-1E93-B8A900EEB8F9}"/>
              </a:ext>
            </a:extLst>
          </p:cNvPr>
          <p:cNvSpPr txBox="1"/>
          <p:nvPr/>
        </p:nvSpPr>
        <p:spPr>
          <a:xfrm>
            <a:off x="186430" y="142043"/>
            <a:ext cx="6992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놀이공원 매출을 수동으로 작성할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419D76-7BC5-BC0B-75B6-8AF26203AAD9}"/>
              </a:ext>
            </a:extLst>
          </p:cNvPr>
          <p:cNvSpPr txBox="1"/>
          <p:nvPr/>
        </p:nvSpPr>
        <p:spPr>
          <a:xfrm>
            <a:off x="5419154" y="4460449"/>
            <a:ext cx="1843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손님들은 줄어들고</a:t>
            </a:r>
            <a:r>
              <a:rPr lang="en-US" altLang="ko-KR" dirty="0"/>
              <a:t>, </a:t>
            </a:r>
            <a:r>
              <a:rPr lang="ko-KR" altLang="en-US" dirty="0"/>
              <a:t>직원들은 점점 퇴사하는 현상이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E8C69A5-CF30-C73E-2A2D-3A470FD569EB}"/>
              </a:ext>
            </a:extLst>
          </p:cNvPr>
          <p:cNvSpPr/>
          <p:nvPr/>
        </p:nvSpPr>
        <p:spPr>
          <a:xfrm>
            <a:off x="4263242" y="1941616"/>
            <a:ext cx="932213" cy="761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9657D07-2DDA-D5BF-3BF0-05750C1E1924}"/>
              </a:ext>
            </a:extLst>
          </p:cNvPr>
          <p:cNvSpPr/>
          <p:nvPr/>
        </p:nvSpPr>
        <p:spPr>
          <a:xfrm>
            <a:off x="7549939" y="1949550"/>
            <a:ext cx="932213" cy="761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28D8A97-1D6E-52B0-0B27-6039CF873E32}"/>
              </a:ext>
            </a:extLst>
          </p:cNvPr>
          <p:cNvSpPr/>
          <p:nvPr/>
        </p:nvSpPr>
        <p:spPr>
          <a:xfrm rot="5400000">
            <a:off x="9295684" y="3560429"/>
            <a:ext cx="545776" cy="446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D3A1D329-8A56-C1AA-6AF7-7ED23B78EF21}"/>
              </a:ext>
            </a:extLst>
          </p:cNvPr>
          <p:cNvSpPr/>
          <p:nvPr/>
        </p:nvSpPr>
        <p:spPr>
          <a:xfrm rot="10800000">
            <a:off x="7491140" y="4640371"/>
            <a:ext cx="932213" cy="761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4C64E00-B8CB-5E85-6ABD-1D2BF46A1D59}"/>
              </a:ext>
            </a:extLst>
          </p:cNvPr>
          <p:cNvSpPr/>
          <p:nvPr/>
        </p:nvSpPr>
        <p:spPr>
          <a:xfrm rot="10800000">
            <a:off x="4253038" y="4640371"/>
            <a:ext cx="932213" cy="761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A165C-053D-497D-EF7E-0241960189D6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72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48441-4A7F-81B9-35F6-CA985254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18" y="-113507"/>
            <a:ext cx="10515600" cy="1325563"/>
          </a:xfrm>
        </p:spPr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분석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568A7D-2786-4925-9786-45856C6CC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8648" y="718027"/>
            <a:ext cx="1109470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놀이공원 매출 시스템 필요한 정보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매표소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평일인지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주말,공휴일인지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평일 가격 설정 /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주말,공휴일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가격설정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아동 인원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수,청소년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인원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수,성인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인원 수를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체크함으로서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매출 인원이 적은 연령층에 할인 이벤트 진행 가능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식당,매점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요일마다 손님이 가장 많이 분석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식당,매점마다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각각 제일 잘나가는 메뉴와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인기없는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메뉴 분석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통계적으로 손님이 많이 몰리는 날짜에는 인력을 더 배치하여 운영을 원활하게 할 수 있고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인기있는 메뉴는 품절이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나지않게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재고를 충분히 확보하고 비인기 메뉴는 매표소 행사이벤트에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끼워넣을수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있다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338D8-8FD9-29D0-C26D-E9CCB8E704DA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47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두루마리 모양: 세로로 말림 3">
            <a:extLst>
              <a:ext uri="{FF2B5EF4-FFF2-40B4-BE49-F238E27FC236}">
                <a16:creationId xmlns:a16="http://schemas.microsoft.com/office/drawing/2014/main" id="{F3C4038E-5E1C-4DE6-4A24-9423F4A3066D}"/>
              </a:ext>
            </a:extLst>
          </p:cNvPr>
          <p:cNvSpPr/>
          <p:nvPr/>
        </p:nvSpPr>
        <p:spPr>
          <a:xfrm rot="10800000">
            <a:off x="663997" y="1755927"/>
            <a:ext cx="3607966" cy="4094434"/>
          </a:xfrm>
          <a:prstGeom prst="verticalScroll">
            <a:avLst/>
          </a:prstGeom>
          <a:ln w="412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28D6C4A-CE5F-6931-1997-1D5C1303A861}"/>
              </a:ext>
            </a:extLst>
          </p:cNvPr>
          <p:cNvSpPr/>
          <p:nvPr/>
        </p:nvSpPr>
        <p:spPr>
          <a:xfrm>
            <a:off x="1525004" y="2005139"/>
            <a:ext cx="1885950" cy="645194"/>
          </a:xfrm>
          <a:prstGeom prst="flowChartTerminator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03AE0-5BF3-DCD3-F476-3137B21E0834}"/>
              </a:ext>
            </a:extLst>
          </p:cNvPr>
          <p:cNvSpPr txBox="1"/>
          <p:nvPr/>
        </p:nvSpPr>
        <p:spPr>
          <a:xfrm>
            <a:off x="1632160" y="2138426"/>
            <a:ext cx="1671638" cy="378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결제 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D600B-71A4-266B-1E0D-3AE9E95F8EC7}"/>
              </a:ext>
            </a:extLst>
          </p:cNvPr>
          <p:cNvSpPr txBox="1"/>
          <p:nvPr/>
        </p:nvSpPr>
        <p:spPr>
          <a:xfrm>
            <a:off x="1343026" y="2807495"/>
            <a:ext cx="221456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소비자 연령대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소비자 방문 요일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소비자 인원 수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물품 종류</a:t>
            </a:r>
            <a:endParaRPr lang="en-US" altLang="ko-KR" dirty="0"/>
          </a:p>
        </p:txBody>
      </p:sp>
      <p:sp>
        <p:nvSpPr>
          <p:cNvPr id="8" name="두루마리 모양: 세로로 말림 7">
            <a:extLst>
              <a:ext uri="{FF2B5EF4-FFF2-40B4-BE49-F238E27FC236}">
                <a16:creationId xmlns:a16="http://schemas.microsoft.com/office/drawing/2014/main" id="{E89C262A-D62C-FC44-0F74-B26FD4B765C3}"/>
              </a:ext>
            </a:extLst>
          </p:cNvPr>
          <p:cNvSpPr/>
          <p:nvPr/>
        </p:nvSpPr>
        <p:spPr>
          <a:xfrm rot="10800000">
            <a:off x="4499817" y="1755927"/>
            <a:ext cx="3607966" cy="4094434"/>
          </a:xfrm>
          <a:prstGeom prst="verticalScroll">
            <a:avLst/>
          </a:prstGeom>
          <a:ln w="412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F43ABDDD-8086-B735-B94D-4A5D7FA760AF}"/>
              </a:ext>
            </a:extLst>
          </p:cNvPr>
          <p:cNvSpPr/>
          <p:nvPr/>
        </p:nvSpPr>
        <p:spPr>
          <a:xfrm>
            <a:off x="5204036" y="2033714"/>
            <a:ext cx="1885950" cy="645194"/>
          </a:xfrm>
          <a:prstGeom prst="flowChartTerminator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88206-8245-22EA-E1A9-154A4ED8AC79}"/>
              </a:ext>
            </a:extLst>
          </p:cNvPr>
          <p:cNvSpPr txBox="1"/>
          <p:nvPr/>
        </p:nvSpPr>
        <p:spPr>
          <a:xfrm>
            <a:off x="5311192" y="2167001"/>
            <a:ext cx="1671638" cy="378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물품 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574F1-4746-4227-C3D4-59D91BF52E29}"/>
              </a:ext>
            </a:extLst>
          </p:cNvPr>
          <p:cNvSpPr txBox="1"/>
          <p:nvPr/>
        </p:nvSpPr>
        <p:spPr>
          <a:xfrm>
            <a:off x="5022058" y="2836070"/>
            <a:ext cx="22145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물품 종류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가격</a:t>
            </a:r>
            <a:endParaRPr lang="en-US" altLang="ko-KR" dirty="0"/>
          </a:p>
        </p:txBody>
      </p:sp>
      <p:sp>
        <p:nvSpPr>
          <p:cNvPr id="12" name="두루마리 모양: 세로로 말림 11">
            <a:extLst>
              <a:ext uri="{FF2B5EF4-FFF2-40B4-BE49-F238E27FC236}">
                <a16:creationId xmlns:a16="http://schemas.microsoft.com/office/drawing/2014/main" id="{57CB5484-0D93-5969-7F11-92F0E8507A88}"/>
              </a:ext>
            </a:extLst>
          </p:cNvPr>
          <p:cNvSpPr/>
          <p:nvPr/>
        </p:nvSpPr>
        <p:spPr>
          <a:xfrm rot="10800000">
            <a:off x="8107785" y="1763071"/>
            <a:ext cx="3607966" cy="4094434"/>
          </a:xfrm>
          <a:prstGeom prst="verticalScroll">
            <a:avLst/>
          </a:prstGeom>
          <a:ln w="412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44216F88-72A0-3035-6366-BC01A3E76788}"/>
              </a:ext>
            </a:extLst>
          </p:cNvPr>
          <p:cNvSpPr/>
          <p:nvPr/>
        </p:nvSpPr>
        <p:spPr>
          <a:xfrm>
            <a:off x="8968792" y="2012283"/>
            <a:ext cx="1885950" cy="645194"/>
          </a:xfrm>
          <a:prstGeom prst="flowChartTerminator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03E58-8C04-1ADD-5374-03BDEDB82AB2}"/>
              </a:ext>
            </a:extLst>
          </p:cNvPr>
          <p:cNvSpPr txBox="1"/>
          <p:nvPr/>
        </p:nvSpPr>
        <p:spPr>
          <a:xfrm>
            <a:off x="9075948" y="2145570"/>
            <a:ext cx="1671638" cy="378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매출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D62DC-ED3E-2238-0B46-0D68BDAC9181}"/>
              </a:ext>
            </a:extLst>
          </p:cNvPr>
          <p:cNvSpPr txBox="1"/>
          <p:nvPr/>
        </p:nvSpPr>
        <p:spPr>
          <a:xfrm>
            <a:off x="8786814" y="2814639"/>
            <a:ext cx="221456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연령대 매출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요일별</a:t>
            </a:r>
            <a:r>
              <a:rPr lang="ko-KR" altLang="en-US" dirty="0"/>
              <a:t> 매출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품목별 매출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일 매출 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C5D39-4867-CD39-9388-5D3A7440A01E}"/>
              </a:ext>
            </a:extLst>
          </p:cNvPr>
          <p:cNvSpPr txBox="1"/>
          <p:nvPr/>
        </p:nvSpPr>
        <p:spPr>
          <a:xfrm>
            <a:off x="428625" y="150019"/>
            <a:ext cx="697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놀이공원 </a:t>
            </a:r>
            <a:r>
              <a:rPr lang="ko-KR" altLang="en-US" sz="2400" dirty="0" err="1"/>
              <a:t>매출기</a:t>
            </a:r>
            <a:r>
              <a:rPr lang="ko-KR" altLang="en-US" sz="2400" dirty="0"/>
              <a:t> 구성에 필요로 되는 정보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D4654-26F5-D019-4371-265F17452BE8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53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750C7-E1D7-7257-6F98-F0791D70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2.3 </a:t>
            </a:r>
            <a:r>
              <a:rPr lang="ko-KR" altLang="en-US" dirty="0"/>
              <a:t>구조화</a:t>
            </a: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96B139F9-563C-16CC-BE2C-568F6BE426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97" y="1145380"/>
            <a:ext cx="6740803" cy="416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E39ED41A-80AA-97AA-2379-62AF384D7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7" y="1714500"/>
            <a:ext cx="53530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5A985C-090A-D1C8-505F-ED99E55E8B7B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77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7D589-58ED-B339-FB09-03117BD8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32"/>
            <a:ext cx="10515600" cy="806450"/>
          </a:xfrm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분해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61B7D6B-9BFD-9D60-1B0A-61173C110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6675"/>
            <a:ext cx="6086475" cy="45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80FFC3C-631E-38D0-EFB6-67A65F531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417" y="1771649"/>
            <a:ext cx="6293645" cy="408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5E5CE8-E79F-4712-A2E4-C74E7D2365BE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201695018 </a:t>
            </a:r>
            <a:r>
              <a:rPr lang="ko-KR" altLang="en-US" sz="2000" dirty="0"/>
              <a:t>김영빈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64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롯데월드 - 나무위키">
            <a:extLst>
              <a:ext uri="{FF2B5EF4-FFF2-40B4-BE49-F238E27FC236}">
                <a16:creationId xmlns:a16="http://schemas.microsoft.com/office/drawing/2014/main" id="{B32CE6C7-2E63-DE47-312B-C24338DC3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29" y="2634412"/>
            <a:ext cx="2910295" cy="158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쇼핑 손님 아이콘 일러스트 ai 무료다운로드 - Urbanbrush">
            <a:extLst>
              <a:ext uri="{FF2B5EF4-FFF2-40B4-BE49-F238E27FC236}">
                <a16:creationId xmlns:a16="http://schemas.microsoft.com/office/drawing/2014/main" id="{7D509E00-F0B1-7B18-03CD-13E418E8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4" y="2328862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컴퓨터 일러스트 ai 다운로드 download computer vector - Urbanbrush">
            <a:extLst>
              <a:ext uri="{FF2B5EF4-FFF2-40B4-BE49-F238E27FC236}">
                <a16:creationId xmlns:a16="http://schemas.microsoft.com/office/drawing/2014/main" id="{FD8736AD-310C-D4D7-9E12-24988AD8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986" y="252251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019283-AEFD-8016-8CDE-1F114DEE8C41}"/>
              </a:ext>
            </a:extLst>
          </p:cNvPr>
          <p:cNvSpPr txBox="1"/>
          <p:nvPr/>
        </p:nvSpPr>
        <p:spPr>
          <a:xfrm>
            <a:off x="1555668" y="4038920"/>
            <a:ext cx="16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0651C-C6CD-B512-A8A6-484FEA95E667}"/>
              </a:ext>
            </a:extLst>
          </p:cNvPr>
          <p:cNvSpPr txBox="1"/>
          <p:nvPr/>
        </p:nvSpPr>
        <p:spPr>
          <a:xfrm>
            <a:off x="4873986" y="2200442"/>
            <a:ext cx="221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놀이공원 관계자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CB600-82AA-E8CB-7BBD-7E06DBBB3DF4}"/>
              </a:ext>
            </a:extLst>
          </p:cNvPr>
          <p:cNvSpPr txBox="1"/>
          <p:nvPr/>
        </p:nvSpPr>
        <p:spPr>
          <a:xfrm>
            <a:off x="9268691" y="4529137"/>
            <a:ext cx="201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놀이공원 </a:t>
            </a:r>
            <a:r>
              <a:rPr lang="ko-KR" altLang="en-US" dirty="0" err="1"/>
              <a:t>매출기</a:t>
            </a:r>
            <a:endParaRPr lang="ko-KR" altLang="en-US" dirty="0"/>
          </a:p>
        </p:txBody>
      </p:sp>
      <p:sp>
        <p:nvSpPr>
          <p:cNvPr id="9" name="화살표: U자형 8">
            <a:extLst>
              <a:ext uri="{FF2B5EF4-FFF2-40B4-BE49-F238E27FC236}">
                <a16:creationId xmlns:a16="http://schemas.microsoft.com/office/drawing/2014/main" id="{EBA34EF4-37E7-17FE-EB21-0E5F1E1BC22F}"/>
              </a:ext>
            </a:extLst>
          </p:cNvPr>
          <p:cNvSpPr/>
          <p:nvPr/>
        </p:nvSpPr>
        <p:spPr>
          <a:xfrm>
            <a:off x="5800676" y="1126401"/>
            <a:ext cx="4376057" cy="1009403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DF9F3-3328-A0DC-4560-5EC56CFA9EC4}"/>
              </a:ext>
            </a:extLst>
          </p:cNvPr>
          <p:cNvSpPr txBox="1"/>
          <p:nvPr/>
        </p:nvSpPr>
        <p:spPr>
          <a:xfrm>
            <a:off x="6838207" y="621545"/>
            <a:ext cx="322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요일</a:t>
            </a:r>
            <a:r>
              <a:rPr lang="en-US" altLang="ko-KR" dirty="0"/>
              <a:t>,</a:t>
            </a:r>
            <a:r>
              <a:rPr lang="ko-KR" altLang="en-US" dirty="0"/>
              <a:t>가격 정보 설정</a:t>
            </a:r>
          </a:p>
        </p:txBody>
      </p: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EC98C628-BF47-89A8-9300-C450B7D059EB}"/>
              </a:ext>
            </a:extLst>
          </p:cNvPr>
          <p:cNvSpPr/>
          <p:nvPr/>
        </p:nvSpPr>
        <p:spPr>
          <a:xfrm rot="10800000">
            <a:off x="5862599" y="4898469"/>
            <a:ext cx="4836648" cy="938759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B43F8-F77F-44A3-87EA-242D344CBF3E}"/>
              </a:ext>
            </a:extLst>
          </p:cNvPr>
          <p:cNvSpPr txBox="1"/>
          <p:nvPr/>
        </p:nvSpPr>
        <p:spPr>
          <a:xfrm>
            <a:off x="6709558" y="5931725"/>
            <a:ext cx="335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매출 현황</a:t>
            </a:r>
            <a:r>
              <a:rPr lang="en-US" altLang="ko-KR" dirty="0"/>
              <a:t>,</a:t>
            </a:r>
            <a:r>
              <a:rPr lang="ko-KR" altLang="en-US" dirty="0"/>
              <a:t>재고 파악</a:t>
            </a:r>
            <a:r>
              <a:rPr lang="en-US" altLang="ko-KR" dirty="0"/>
              <a:t>, </a:t>
            </a:r>
            <a:r>
              <a:rPr lang="ko-KR" altLang="en-US" dirty="0"/>
              <a:t>계산 등등</a:t>
            </a: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2756668E-D8FF-89F0-570B-9B9A915E9397}"/>
              </a:ext>
            </a:extLst>
          </p:cNvPr>
          <p:cNvSpPr/>
          <p:nvPr/>
        </p:nvSpPr>
        <p:spPr>
          <a:xfrm rot="10800000" flipH="1">
            <a:off x="1658733" y="4478511"/>
            <a:ext cx="3762352" cy="1098467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971C3-5444-FEFD-FB00-F11228F6F252}"/>
              </a:ext>
            </a:extLst>
          </p:cNvPr>
          <p:cNvSpPr txBox="1"/>
          <p:nvPr/>
        </p:nvSpPr>
        <p:spPr>
          <a:xfrm>
            <a:off x="2113808" y="5837229"/>
            <a:ext cx="308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금액 지불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E9569-8E35-228E-0C36-483083A2824B}"/>
              </a:ext>
            </a:extLst>
          </p:cNvPr>
          <p:cNvSpPr txBox="1"/>
          <p:nvPr/>
        </p:nvSpPr>
        <p:spPr>
          <a:xfrm>
            <a:off x="557213" y="178594"/>
            <a:ext cx="3971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3.2 </a:t>
            </a:r>
            <a:r>
              <a:rPr lang="ko-KR" altLang="en-US" sz="4800" dirty="0"/>
              <a:t>모델링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F51D4-F933-F31A-5706-1435AB3368AB}"/>
              </a:ext>
            </a:extLst>
          </p:cNvPr>
          <p:cNvSpPr txBox="1"/>
          <p:nvPr/>
        </p:nvSpPr>
        <p:spPr>
          <a:xfrm>
            <a:off x="8780016" y="168676"/>
            <a:ext cx="3098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202095028 </a:t>
            </a:r>
            <a:r>
              <a:rPr lang="ko-KR" altLang="en-US" sz="2000" dirty="0"/>
              <a:t>김희수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21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579</Words>
  <Application>Microsoft Office PowerPoint</Application>
  <PresentationFormat>와이드스크린</PresentationFormat>
  <Paragraphs>125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함초롬바탕</vt:lpstr>
      <vt:lpstr>휴먼엑스포</vt:lpstr>
      <vt:lpstr>Arial</vt:lpstr>
      <vt:lpstr>Office 테마</vt:lpstr>
      <vt:lpstr> SW프로그래밍사고 기말 텀 프로젝트   놀이공원 매출 분석 </vt:lpstr>
      <vt:lpstr>1.개요</vt:lpstr>
      <vt:lpstr>2.1 자료수집</vt:lpstr>
      <vt:lpstr>PowerPoint 프레젠테이션</vt:lpstr>
      <vt:lpstr>2.2 분석</vt:lpstr>
      <vt:lpstr>PowerPoint 프레젠테이션</vt:lpstr>
      <vt:lpstr>2.3 구조화</vt:lpstr>
      <vt:lpstr>3.1 분해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김희수</dc:creator>
  <cp:lastModifiedBy>김희수</cp:lastModifiedBy>
  <cp:revision>11</cp:revision>
  <dcterms:created xsi:type="dcterms:W3CDTF">2023-06-07T06:15:03Z</dcterms:created>
  <dcterms:modified xsi:type="dcterms:W3CDTF">2023-06-16T15:11:30Z</dcterms:modified>
</cp:coreProperties>
</file>