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9" r:id="rId9"/>
    <p:sldId id="261" r:id="rId10"/>
    <p:sldId id="270" r:id="rId11"/>
    <p:sldId id="265" r:id="rId12"/>
    <p:sldId id="262" r:id="rId13"/>
    <p:sldId id="263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854" y="-20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100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5FA2E-4CDE-430D-8FE5-3898825766C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3F2D4-F25A-49CD-848B-709E2F37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94084F3-9BF0-4EB5-93DF-5001F7E9C8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Discovering panoramas in web videos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Apoorva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endParaRPr lang="en-US" dirty="0" smtClean="0"/>
          </a:p>
          <a:p>
            <a:r>
              <a:rPr lang="en-US" dirty="0" smtClean="0"/>
              <a:t>Jay Patel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Gokuladas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2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for multiple shots.</a:t>
            </a:r>
          </a:p>
          <a:p>
            <a:r>
              <a:rPr lang="en-US" dirty="0"/>
              <a:t>Panorama </a:t>
            </a:r>
            <a:r>
              <a:rPr lang="en-US" dirty="0" smtClean="0"/>
              <a:t>#2: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H:\EECS442_Final\VideoPanoramaMaker\panorama_pan_2_shots_trimmed_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8382000" cy="290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5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Panorama #1:</a:t>
            </a:r>
            <a:endParaRPr lang="en-US" dirty="0"/>
          </a:p>
        </p:txBody>
      </p:sp>
      <p:pic>
        <p:nvPicPr>
          <p:cNvPr id="4" name="Picture 9" descr="H:\EECS442\VideoPanoramaMaker\oneShotDemos\WestLakeHangzhou\pa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" t="4273" r="4975" b="7580"/>
          <a:stretch/>
        </p:blipFill>
        <p:spPr bwMode="auto">
          <a:xfrm>
            <a:off x="533400" y="2209800"/>
            <a:ext cx="786384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0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multiple panoramas in one shot.</a:t>
            </a:r>
          </a:p>
          <a:p>
            <a:r>
              <a:rPr lang="en-US" dirty="0" smtClean="0"/>
              <a:t>Panorama #2:</a:t>
            </a:r>
            <a:endParaRPr lang="en-US" dirty="0"/>
          </a:p>
        </p:txBody>
      </p:sp>
      <p:pic>
        <p:nvPicPr>
          <p:cNvPr id="3080" name="Picture 8" descr="H:\EECS442\VideoPanoramaMaker\oneShotDemos\WestLakeHangzhou\pan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5217" r="4016" b="10821"/>
          <a:stretch/>
        </p:blipFill>
        <p:spPr bwMode="auto">
          <a:xfrm>
            <a:off x="533400" y="2664666"/>
            <a:ext cx="7613073" cy="17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blending method in panorama.</a:t>
            </a:r>
          </a:p>
          <a:p>
            <a:r>
              <a:rPr lang="en-US" dirty="0" smtClean="0"/>
              <a:t>Panorama #1: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50" dirty="0" smtClean="0"/>
          </a:p>
          <a:p>
            <a:r>
              <a:rPr lang="en-US" dirty="0" smtClean="0"/>
              <a:t>Panorama #2:</a:t>
            </a:r>
            <a:endParaRPr lang="en-US" dirty="0"/>
          </a:p>
        </p:txBody>
      </p:sp>
      <p:pic>
        <p:nvPicPr>
          <p:cNvPr id="4098" name="Picture 2" descr="H:\EECS442\VideoPanoramaMaker\oneShotDemos\VancouverBeach\pan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6321" r="3434" b="11653"/>
          <a:stretch/>
        </p:blipFill>
        <p:spPr bwMode="auto">
          <a:xfrm>
            <a:off x="277091" y="2690090"/>
            <a:ext cx="8515927" cy="134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EECS442\VideoPanoramaMaker\oneShotDemos\VancouverBeach\pan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4532" r="3005" b="9632"/>
          <a:stretch/>
        </p:blipFill>
        <p:spPr bwMode="auto">
          <a:xfrm>
            <a:off x="277091" y="4738255"/>
            <a:ext cx="8589818" cy="16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8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&amp;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Accommodate sources with skew and rotation.</a:t>
            </a:r>
          </a:p>
          <a:p>
            <a:endParaRPr lang="en-US" dirty="0" smtClean="0"/>
          </a:p>
          <a:p>
            <a:r>
              <a:rPr lang="en-US" dirty="0" smtClean="0"/>
              <a:t>Eject bad frames with no feature points/obfuscated image.</a:t>
            </a:r>
          </a:p>
          <a:p>
            <a:endParaRPr lang="en-US" dirty="0"/>
          </a:p>
          <a:p>
            <a:r>
              <a:rPr lang="en-US" dirty="0" smtClean="0"/>
              <a:t>Integrate optical flow.</a:t>
            </a:r>
          </a:p>
          <a:p>
            <a:endParaRPr lang="en-US" dirty="0"/>
          </a:p>
          <a:p>
            <a:r>
              <a:rPr lang="en-US" dirty="0" smtClean="0"/>
              <a:t>Introduce basic automatic tuning.</a:t>
            </a:r>
          </a:p>
          <a:p>
            <a:endParaRPr lang="en-US" dirty="0"/>
          </a:p>
          <a:p>
            <a:r>
              <a:rPr lang="en-US" dirty="0" smtClean="0"/>
              <a:t>Color correction in blending.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2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viable method for extracting panoramas from web videos.</a:t>
            </a:r>
          </a:p>
          <a:p>
            <a:endParaRPr lang="en-US" dirty="0" smtClean="0"/>
          </a:p>
          <a:p>
            <a:r>
              <a:rPr lang="en-US" dirty="0" smtClean="0"/>
              <a:t>Research currently focusses on panorama stitching rather than discovery.</a:t>
            </a:r>
          </a:p>
          <a:p>
            <a:endParaRPr lang="en-US" dirty="0"/>
          </a:p>
          <a:p>
            <a:r>
              <a:rPr lang="en-US" dirty="0" smtClean="0"/>
              <a:t>Videos are a rich source of panoramas as each shot consists of a sequence of images constituting a scene.</a:t>
            </a:r>
          </a:p>
          <a:p>
            <a:endParaRPr lang="en-US" dirty="0"/>
          </a:p>
          <a:p>
            <a:r>
              <a:rPr lang="en-US" dirty="0" smtClean="0"/>
              <a:t>With YouTube, </a:t>
            </a:r>
            <a:r>
              <a:rPr lang="en-US" dirty="0" err="1" smtClean="0"/>
              <a:t>Vimeo</a:t>
            </a:r>
            <a:r>
              <a:rPr lang="en-US" dirty="0" smtClean="0"/>
              <a:t>, and various other video hosting sites, there are many potential sources of panoramas.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Discovering panoramas in web </a:t>
            </a:r>
            <a:r>
              <a:rPr lang="en-US" sz="1800" dirty="0" smtClean="0"/>
              <a:t>videos.</a:t>
            </a:r>
          </a:p>
          <a:p>
            <a:r>
              <a:rPr lang="en-US" sz="1400" b="0" dirty="0" err="1" smtClean="0"/>
              <a:t>Feng</a:t>
            </a:r>
            <a:r>
              <a:rPr lang="en-US" sz="1400" b="0" dirty="0" smtClean="0"/>
              <a:t> Liu, Yu-hen </a:t>
            </a:r>
            <a:r>
              <a:rPr lang="en-US" sz="1400" b="0" dirty="0"/>
              <a:t>Hu </a:t>
            </a:r>
            <a:r>
              <a:rPr lang="en-US" sz="1400" b="0" dirty="0" smtClean="0"/>
              <a:t>,Michael </a:t>
            </a:r>
            <a:r>
              <a:rPr lang="en-US" sz="1400" b="0" dirty="0"/>
              <a:t>L. </a:t>
            </a:r>
            <a:r>
              <a:rPr lang="en-US" sz="1400" b="0" dirty="0" err="1"/>
              <a:t>Gleicher</a:t>
            </a:r>
            <a:r>
              <a:rPr lang="en-US" sz="1400" b="0" dirty="0" smtClean="0"/>
              <a:t>, </a:t>
            </a:r>
            <a:r>
              <a:rPr lang="en-US" sz="1400" b="0" i="1" dirty="0"/>
              <a:t>Proceedings of the 16th ACM international conference on Multimedia</a:t>
            </a:r>
            <a:r>
              <a:rPr lang="en-US" sz="1400" b="0" dirty="0"/>
              <a:t>, October 26-31, 2008, Vancouver, British Columbia, </a:t>
            </a:r>
            <a:r>
              <a:rPr lang="en-US" sz="1400" b="0" dirty="0" smtClean="0"/>
              <a:t>Canada</a:t>
            </a:r>
          </a:p>
          <a:p>
            <a:r>
              <a:rPr lang="en-US" sz="1800" dirty="0" smtClean="0"/>
              <a:t>Comparison </a:t>
            </a:r>
            <a:r>
              <a:rPr lang="en-US" sz="1800" dirty="0"/>
              <a:t>of automatic shot boundary detection algorithms.</a:t>
            </a:r>
            <a:endParaRPr lang="en-US" sz="1800" dirty="0" smtClean="0"/>
          </a:p>
          <a:p>
            <a:r>
              <a:rPr lang="en-US" sz="1400" b="0" dirty="0" err="1" smtClean="0"/>
              <a:t>Lienhart</a:t>
            </a:r>
            <a:r>
              <a:rPr lang="en-US" sz="1400" b="0" dirty="0"/>
              <a:t>, </a:t>
            </a:r>
            <a:r>
              <a:rPr lang="en-US" sz="1400" b="0" dirty="0" smtClean="0"/>
              <a:t>Rainer</a:t>
            </a:r>
          </a:p>
          <a:p>
            <a:r>
              <a:rPr lang="en-US" sz="1800" dirty="0" smtClean="0"/>
              <a:t>Blur </a:t>
            </a:r>
            <a:r>
              <a:rPr lang="en-US" sz="1800" dirty="0"/>
              <a:t>detection for digital images using wavelet </a:t>
            </a:r>
            <a:r>
              <a:rPr lang="en-US" sz="1800" dirty="0" smtClean="0"/>
              <a:t>transform.</a:t>
            </a:r>
            <a:endParaRPr lang="en-US" sz="1800" dirty="0"/>
          </a:p>
          <a:p>
            <a:r>
              <a:rPr lang="en-US" sz="1400" b="0" dirty="0"/>
              <a:t>Tong, </a:t>
            </a:r>
            <a:r>
              <a:rPr lang="en-US" sz="1400" b="0" dirty="0" err="1"/>
              <a:t>Hanghang</a:t>
            </a:r>
            <a:r>
              <a:rPr lang="en-US" sz="1400" b="0" dirty="0"/>
              <a:t>, et al</a:t>
            </a:r>
            <a:r>
              <a:rPr lang="en-US" sz="1400" b="0" dirty="0" smtClean="0"/>
              <a:t>.</a:t>
            </a:r>
            <a:r>
              <a:rPr lang="en-US" sz="1400" b="0" dirty="0"/>
              <a:t> </a:t>
            </a:r>
            <a:r>
              <a:rPr lang="en-US" sz="1400" b="0" i="1" dirty="0"/>
              <a:t>Multimedia and Expo, 2004. ICME'04. 2004 IEEE International Conference on</a:t>
            </a:r>
            <a:r>
              <a:rPr lang="en-US" sz="1400" b="0" dirty="0"/>
              <a:t>. Vol. 1. IEEE, 2004</a:t>
            </a:r>
            <a:r>
              <a:rPr lang="en-US" sz="1400" b="0" dirty="0" smtClean="0"/>
              <a:t>.</a:t>
            </a:r>
            <a:endParaRPr lang="en-US" sz="1200" b="0" dirty="0" smtClean="0"/>
          </a:p>
          <a:p>
            <a:r>
              <a:rPr lang="en-US" sz="1800" dirty="0"/>
              <a:t>No-reference perceptual quality assessment of JPEG compressed </a:t>
            </a:r>
            <a:r>
              <a:rPr lang="en-US" sz="1800" dirty="0" smtClean="0"/>
              <a:t>images.</a:t>
            </a:r>
            <a:endParaRPr lang="en-US" sz="1800" dirty="0"/>
          </a:p>
          <a:p>
            <a:r>
              <a:rPr lang="en-US" sz="1400" b="0" dirty="0"/>
              <a:t>Wang, Zhou, Hamid R. Sheikh, and Alan C. </a:t>
            </a:r>
            <a:r>
              <a:rPr lang="en-US" sz="1400" b="0" dirty="0" err="1"/>
              <a:t>Bovik</a:t>
            </a:r>
            <a:r>
              <a:rPr lang="en-US" sz="1400" b="0" dirty="0" smtClean="0"/>
              <a:t>.</a:t>
            </a:r>
            <a:r>
              <a:rPr lang="en-US" sz="1400" b="0" dirty="0"/>
              <a:t> </a:t>
            </a:r>
            <a:r>
              <a:rPr lang="en-US" sz="1400" b="0" i="1" dirty="0"/>
              <a:t>Image Processing. 2002. Proceedings. 2002 International Conference on</a:t>
            </a:r>
            <a:r>
              <a:rPr lang="en-US" sz="1400" b="0" dirty="0"/>
              <a:t>. Vol. 1. IEEE, 2002</a:t>
            </a:r>
            <a:r>
              <a:rPr lang="en-US" sz="1400" b="0" dirty="0" smtClean="0"/>
              <a:t>.</a:t>
            </a:r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798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Below is a high-level diagram of our application: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* Blurriness and </a:t>
            </a:r>
            <a:r>
              <a:rPr lang="en-US" sz="1600" dirty="0" err="1" smtClean="0"/>
              <a:t>Blockness</a:t>
            </a:r>
            <a:r>
              <a:rPr lang="en-US" sz="1600" dirty="0" smtClean="0"/>
              <a:t> are types of visual distortion quality measures that render a frame unusable if they are too high.</a:t>
            </a:r>
          </a:p>
        </p:txBody>
      </p:sp>
      <p:pic>
        <p:nvPicPr>
          <p:cNvPr id="1027" name="Picture 3" descr="H:\EECS442\VideoPanoramaMaker\Documentation\method_diagra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4" b="25641"/>
          <a:stretch/>
        </p:blipFill>
        <p:spPr bwMode="auto">
          <a:xfrm>
            <a:off x="466436" y="2895600"/>
            <a:ext cx="7610764" cy="18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5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Shot detection algorithm.</a:t>
            </a:r>
          </a:p>
          <a:p>
            <a:r>
              <a:rPr lang="en-US" dirty="0" smtClean="0"/>
              <a:t>Identifying a contiguous set of frames comprising continuous camera motion.</a:t>
            </a:r>
          </a:p>
          <a:p>
            <a:endParaRPr lang="en-US" dirty="0"/>
          </a:p>
          <a:p>
            <a:r>
              <a:rPr lang="en-US" i="1" dirty="0" smtClean="0"/>
              <a:t>Panorama discovery algorithm.</a:t>
            </a:r>
          </a:p>
          <a:p>
            <a:r>
              <a:rPr lang="en-US" dirty="0" smtClean="0"/>
              <a:t>Identifying the best panoramas from a single shot.</a:t>
            </a:r>
          </a:p>
          <a:p>
            <a:endParaRPr lang="en-US" dirty="0"/>
          </a:p>
          <a:p>
            <a:r>
              <a:rPr lang="en-US" i="1" dirty="0" smtClean="0"/>
              <a:t>Blending algorithm.</a:t>
            </a:r>
          </a:p>
          <a:p>
            <a:r>
              <a:rPr lang="en-US" dirty="0" smtClean="0"/>
              <a:t>Correctly aligning and blending individual frames into a single image.</a:t>
            </a:r>
          </a:p>
        </p:txBody>
      </p:sp>
    </p:spTree>
    <p:extLst>
      <p:ext uri="{BB962C8B-B14F-4D97-AF65-F5344CB8AC3E}">
        <p14:creationId xmlns:p14="http://schemas.microsoft.com/office/powerpoint/2010/main" val="38085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video clip is divided into a sequence of shots. </a:t>
            </a:r>
          </a:p>
          <a:p>
            <a:pPr algn="just"/>
            <a:r>
              <a:rPr lang="en-US" dirty="0" smtClean="0"/>
              <a:t>A shot is a continuous </a:t>
            </a:r>
            <a:r>
              <a:rPr lang="en-US" dirty="0"/>
              <a:t>frame sequence recorded by a camera setting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edge detection based method </a:t>
            </a:r>
            <a:r>
              <a:rPr lang="en-US" dirty="0" smtClean="0"/>
              <a:t>is used </a:t>
            </a:r>
            <a:r>
              <a:rPr lang="en-US" dirty="0"/>
              <a:t>for implementing </a:t>
            </a:r>
            <a:r>
              <a:rPr lang="en-US" dirty="0" smtClean="0"/>
              <a:t> shot </a:t>
            </a:r>
            <a:r>
              <a:rPr lang="en-US" dirty="0"/>
              <a:t>boundary detection.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66886"/>
            <a:ext cx="3581400" cy="312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1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Panorama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problem solving for best combination of frames that constitute a panorama.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Balance between maximizing visual quality and scene extent.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Computationally difficult to solve.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7"/>
          <a:stretch/>
        </p:blipFill>
        <p:spPr bwMode="auto">
          <a:xfrm>
            <a:off x="678543" y="2602246"/>
            <a:ext cx="8001000" cy="151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5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step algorithm: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Constants used to tune the result.</a:t>
            </a:r>
          </a:p>
          <a:p>
            <a:endParaRPr lang="en-US" dirty="0" smtClean="0"/>
          </a:p>
          <a:p>
            <a:r>
              <a:rPr lang="en-US" dirty="0" smtClean="0"/>
              <a:t>Assumed there was no rotation or skew in </a:t>
            </a:r>
            <a:r>
              <a:rPr lang="en-US" dirty="0" err="1" smtClean="0"/>
              <a:t>homographies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5" y="2438342"/>
            <a:ext cx="8001289" cy="16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multiple shots.</a:t>
            </a:r>
          </a:p>
          <a:p>
            <a:r>
              <a:rPr lang="en-US" dirty="0"/>
              <a:t>Panorama #1: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:\EECS442_Final\VideoPanoramaMaker\panorama_pan_2_shots_trimmed_1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34400" cy="15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397</TotalTime>
  <Words>403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Discovering panoramas in web videos</vt:lpstr>
      <vt:lpstr>Problem statement &amp; Motivation</vt:lpstr>
      <vt:lpstr>Previous work</vt:lpstr>
      <vt:lpstr>methodology</vt:lpstr>
      <vt:lpstr>Implementation challenges</vt:lpstr>
      <vt:lpstr>Shot detection</vt:lpstr>
      <vt:lpstr>Panorama discovery</vt:lpstr>
      <vt:lpstr>blending</vt:lpstr>
      <vt:lpstr>Results I</vt:lpstr>
      <vt:lpstr>RESULTS I</vt:lpstr>
      <vt:lpstr>Results ii</vt:lpstr>
      <vt:lpstr>Results ii</vt:lpstr>
      <vt:lpstr>Results iii</vt:lpstr>
      <vt:lpstr>Conclusions &amp; improvements</vt:lpstr>
      <vt:lpstr>questions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panoramas in web videos</dc:title>
  <dc:creator>Apoorva Bansal</dc:creator>
  <cp:lastModifiedBy>Gokuladas, Vivek</cp:lastModifiedBy>
  <cp:revision>44</cp:revision>
  <dcterms:created xsi:type="dcterms:W3CDTF">2012-12-01T21:28:17Z</dcterms:created>
  <dcterms:modified xsi:type="dcterms:W3CDTF">2012-12-04T03:21:15Z</dcterms:modified>
</cp:coreProperties>
</file>