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624c6f49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624c6f49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212121"/>
                </a:solidFill>
                <a:latin typeface="Times New Roman"/>
                <a:ea typeface="Times New Roman"/>
                <a:cs typeface="Times New Roman"/>
                <a:sym typeface="Times New Roman"/>
              </a:rPr>
              <a:t>Citations:</a:t>
            </a:r>
            <a:endParaRPr sz="800">
              <a:solidFill>
                <a:srgbClr val="212121"/>
              </a:solidFill>
              <a:latin typeface="Times New Roman"/>
              <a:ea typeface="Times New Roman"/>
              <a:cs typeface="Times New Roman"/>
              <a:sym typeface="Times New Roman"/>
            </a:endParaRPr>
          </a:p>
          <a:p>
            <a:pPr indent="-279400" lvl="0" marL="457200" rtl="0" algn="l">
              <a:lnSpc>
                <a:spcPct val="115000"/>
              </a:lnSpc>
              <a:spcBef>
                <a:spcPts val="1200"/>
              </a:spcBef>
              <a:spcAft>
                <a:spcPts val="0"/>
              </a:spcAft>
              <a:buClr>
                <a:srgbClr val="212121"/>
              </a:buClr>
              <a:buSzPts val="800"/>
              <a:buFont typeface="Times New Roman"/>
              <a:buAutoNum type="arabicPeriod"/>
            </a:pPr>
            <a:r>
              <a:rPr lang="en" sz="800">
                <a:solidFill>
                  <a:srgbClr val="212121"/>
                </a:solidFill>
                <a:latin typeface="Times New Roman"/>
                <a:ea typeface="Times New Roman"/>
                <a:cs typeface="Times New Roman"/>
                <a:sym typeface="Times New Roman"/>
              </a:rPr>
              <a:t>SingleCare Team. (2021, January 21). </a:t>
            </a:r>
            <a:r>
              <a:rPr i="1" lang="en" sz="800">
                <a:solidFill>
                  <a:srgbClr val="212121"/>
                </a:solidFill>
                <a:latin typeface="Times New Roman"/>
                <a:ea typeface="Times New Roman"/>
                <a:cs typeface="Times New Roman"/>
                <a:sym typeface="Times New Roman"/>
              </a:rPr>
              <a:t>Mental health statistics 2021</a:t>
            </a:r>
            <a:r>
              <a:rPr lang="en" sz="800">
                <a:solidFill>
                  <a:srgbClr val="212121"/>
                </a:solidFill>
                <a:latin typeface="Times New Roman"/>
                <a:ea typeface="Times New Roman"/>
                <a:cs typeface="Times New Roman"/>
                <a:sym typeface="Times New Roman"/>
              </a:rPr>
              <a:t>. The Checkup. Retrieved December 5, 2021, from https://www.singlecare.com/blog/news/mental-health-statistics/. </a:t>
            </a:r>
            <a:endParaRPr sz="800">
              <a:solidFill>
                <a:srgbClr val="212121"/>
              </a:solidFill>
              <a:latin typeface="Times New Roman"/>
              <a:ea typeface="Times New Roman"/>
              <a:cs typeface="Times New Roman"/>
              <a:sym typeface="Times New Roman"/>
            </a:endParaRPr>
          </a:p>
          <a:p>
            <a:pPr indent="-279400" lvl="0" marL="457200" rtl="0" algn="l">
              <a:lnSpc>
                <a:spcPct val="115000"/>
              </a:lnSpc>
              <a:spcBef>
                <a:spcPts val="0"/>
              </a:spcBef>
              <a:spcAft>
                <a:spcPts val="0"/>
              </a:spcAft>
              <a:buClr>
                <a:srgbClr val="212121"/>
              </a:buClr>
              <a:buSzPts val="800"/>
              <a:buFont typeface="Times New Roman"/>
              <a:buAutoNum type="arabicPeriod"/>
            </a:pPr>
            <a:r>
              <a:rPr lang="en" sz="800">
                <a:solidFill>
                  <a:srgbClr val="212121"/>
                </a:solidFill>
                <a:latin typeface="Times New Roman"/>
                <a:ea typeface="Times New Roman"/>
                <a:cs typeface="Times New Roman"/>
                <a:sym typeface="Times New Roman"/>
              </a:rPr>
              <a:t>Ba, A. (2008, March 19). </a:t>
            </a:r>
            <a:r>
              <a:rPr i="1" lang="en" sz="800">
                <a:solidFill>
                  <a:srgbClr val="212121"/>
                </a:solidFill>
                <a:latin typeface="Times New Roman"/>
                <a:ea typeface="Times New Roman"/>
                <a:cs typeface="Times New Roman"/>
                <a:sym typeface="Times New Roman"/>
              </a:rPr>
              <a:t>New Data Suggest That Despite Knowing the Risk of Self-Medication, 76 Percent of American Adults Use Non-Prescription Medications for Themselves and Their Children</a:t>
            </a:r>
            <a:r>
              <a:rPr lang="en" sz="800">
                <a:solidFill>
                  <a:srgbClr val="212121"/>
                </a:solidFill>
                <a:latin typeface="Times New Roman"/>
                <a:ea typeface="Times New Roman"/>
                <a:cs typeface="Times New Roman"/>
                <a:sym typeface="Times New Roman"/>
              </a:rPr>
              <a:t>. "wait, educate before you self-medicate". Retrieved December 5, 2021, from https://www.news.sanofi.us/press-releases?item=118316. </a:t>
            </a:r>
            <a:endParaRPr sz="800">
              <a:solidFill>
                <a:srgbClr val="212121"/>
              </a:solidFill>
              <a:latin typeface="Times New Roman"/>
              <a:ea typeface="Times New Roman"/>
              <a:cs typeface="Times New Roman"/>
              <a:sym typeface="Times New Roman"/>
            </a:endParaRPr>
          </a:p>
          <a:p>
            <a:pPr indent="-279400" lvl="0" marL="457200" rtl="0" algn="l">
              <a:lnSpc>
                <a:spcPct val="115000"/>
              </a:lnSpc>
              <a:spcBef>
                <a:spcPts val="0"/>
              </a:spcBef>
              <a:spcAft>
                <a:spcPts val="0"/>
              </a:spcAft>
              <a:buClr>
                <a:srgbClr val="212121"/>
              </a:buClr>
              <a:buSzPts val="800"/>
              <a:buFont typeface="Times New Roman"/>
              <a:buAutoNum type="arabicPeriod"/>
            </a:pPr>
            <a:r>
              <a:rPr lang="en" sz="800">
                <a:solidFill>
                  <a:srgbClr val="212121"/>
                </a:solidFill>
                <a:latin typeface="Times New Roman"/>
                <a:ea typeface="Times New Roman"/>
                <a:cs typeface="Times New Roman"/>
                <a:sym typeface="Times New Roman"/>
              </a:rPr>
              <a:t>John Hopkins Medicine. (n.d.). </a:t>
            </a:r>
            <a:r>
              <a:rPr i="1" lang="en" sz="800">
                <a:solidFill>
                  <a:srgbClr val="212121"/>
                </a:solidFill>
                <a:latin typeface="Times New Roman"/>
                <a:ea typeface="Times New Roman"/>
                <a:cs typeface="Times New Roman"/>
                <a:sym typeface="Times New Roman"/>
              </a:rPr>
              <a:t>Mental health disorder statistics</a:t>
            </a:r>
            <a:r>
              <a:rPr lang="en" sz="800">
                <a:solidFill>
                  <a:srgbClr val="212121"/>
                </a:solidFill>
                <a:latin typeface="Times New Roman"/>
                <a:ea typeface="Times New Roman"/>
                <a:cs typeface="Times New Roman"/>
                <a:sym typeface="Times New Roman"/>
              </a:rPr>
              <a:t>. Johns Hopkins Medicine. Retrieved December 5, 2021, from https://www.hopkinsmedicine.org/health/wellness-and-prevention/mental-health-disorder-statistics. </a:t>
            </a:r>
            <a:endParaRPr sz="800">
              <a:solidFill>
                <a:srgbClr val="21212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a:solidFill>
                <a:srgbClr val="21212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624c6f49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624c6f49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624c6f49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624c6f49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624c6f49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624c6f49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624c6f49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624c6f49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624c6f49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624c6f49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hyperlink" Target="https://www.kaggle.com/sansuthi/alcohol-consump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164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Alcohol Consumption &amp; Suicide Rates</a:t>
            </a:r>
            <a:endParaRPr>
              <a:latin typeface="Times New Roman"/>
              <a:ea typeface="Times New Roman"/>
              <a:cs typeface="Times New Roman"/>
              <a:sym typeface="Times New Roman"/>
            </a:endParaRPr>
          </a:p>
        </p:txBody>
      </p:sp>
      <p:pic>
        <p:nvPicPr>
          <p:cNvPr id="55" name="Google Shape;55;p13"/>
          <p:cNvPicPr preferRelativeResize="0"/>
          <p:nvPr/>
        </p:nvPicPr>
        <p:blipFill>
          <a:blip r:embed="rId3">
            <a:alphaModFix/>
          </a:blip>
          <a:stretch>
            <a:fillRect/>
          </a:stretch>
        </p:blipFill>
        <p:spPr>
          <a:xfrm>
            <a:off x="121550" y="2665950"/>
            <a:ext cx="3512247" cy="2354673"/>
          </a:xfrm>
          <a:prstGeom prst="rect">
            <a:avLst/>
          </a:prstGeom>
          <a:noFill/>
          <a:ln>
            <a:noFill/>
          </a:ln>
        </p:spPr>
      </p:pic>
      <p:pic>
        <p:nvPicPr>
          <p:cNvPr id="56" name="Google Shape;56;p13"/>
          <p:cNvPicPr preferRelativeResize="0"/>
          <p:nvPr/>
        </p:nvPicPr>
        <p:blipFill>
          <a:blip r:embed="rId4">
            <a:alphaModFix/>
          </a:blip>
          <a:stretch>
            <a:fillRect/>
          </a:stretch>
        </p:blipFill>
        <p:spPr>
          <a:xfrm>
            <a:off x="5704650" y="2269036"/>
            <a:ext cx="3281374" cy="26251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65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The Issues with Mental Health and “Self-Medication”</a:t>
            </a:r>
            <a:endParaRPr>
              <a:latin typeface="Times New Roman"/>
              <a:ea typeface="Times New Roman"/>
              <a:cs typeface="Times New Roman"/>
              <a:sym typeface="Times New Roman"/>
            </a:endParaRPr>
          </a:p>
        </p:txBody>
      </p:sp>
      <p:sp>
        <p:nvSpPr>
          <p:cNvPr id="62" name="Google Shape;62;p14"/>
          <p:cNvSpPr txBox="1"/>
          <p:nvPr>
            <p:ph idx="1" type="body"/>
          </p:nvPr>
        </p:nvSpPr>
        <p:spPr>
          <a:xfrm>
            <a:off x="311700" y="1152475"/>
            <a:ext cx="4884600" cy="2418600"/>
          </a:xfrm>
          <a:prstGeom prst="rect">
            <a:avLst/>
          </a:prstGeom>
        </p:spPr>
        <p:txBody>
          <a:bodyPr anchorCtr="0" anchor="t" bIns="91425" lIns="91425" spcFirstLastPara="1" rIns="91425" wrap="square" tIns="91425">
            <a:noAutofit/>
          </a:bodyPr>
          <a:lstStyle/>
          <a:p>
            <a:pPr indent="-327025" lvl="0" marL="457200" rtl="0" algn="l">
              <a:lnSpc>
                <a:spcPct val="105000"/>
              </a:lnSpc>
              <a:spcBef>
                <a:spcPts val="0"/>
              </a:spcBef>
              <a:spcAft>
                <a:spcPts val="0"/>
              </a:spcAft>
              <a:buClr>
                <a:schemeClr val="dk1"/>
              </a:buClr>
              <a:buSzPts val="1550"/>
              <a:buChar char="●"/>
            </a:pPr>
            <a:r>
              <a:rPr lang="en" sz="1550">
                <a:solidFill>
                  <a:schemeClr val="dk1"/>
                </a:solidFill>
                <a:latin typeface="Times New Roman"/>
                <a:ea typeface="Times New Roman"/>
                <a:cs typeface="Times New Roman"/>
                <a:sym typeface="Times New Roman"/>
              </a:rPr>
              <a:t>Mental health and substance abuse disorders affect 13% of the world’s </a:t>
            </a:r>
            <a:r>
              <a:rPr lang="en" sz="1550">
                <a:solidFill>
                  <a:schemeClr val="dk1"/>
                </a:solidFill>
                <a:latin typeface="Times New Roman"/>
                <a:ea typeface="Times New Roman"/>
                <a:cs typeface="Times New Roman"/>
                <a:sym typeface="Times New Roman"/>
              </a:rPr>
              <a:t>population</a:t>
            </a:r>
            <a:endParaRPr sz="1550">
              <a:solidFill>
                <a:schemeClr val="dk1"/>
              </a:solidFill>
              <a:latin typeface="Times New Roman"/>
              <a:ea typeface="Times New Roman"/>
              <a:cs typeface="Times New Roman"/>
              <a:sym typeface="Times New Roman"/>
            </a:endParaRPr>
          </a:p>
          <a:p>
            <a:pPr indent="-327025" lvl="1" marL="914400" rtl="0" algn="l">
              <a:lnSpc>
                <a:spcPct val="105000"/>
              </a:lnSpc>
              <a:spcBef>
                <a:spcPts val="0"/>
              </a:spcBef>
              <a:spcAft>
                <a:spcPts val="0"/>
              </a:spcAft>
              <a:buClr>
                <a:schemeClr val="dk1"/>
              </a:buClr>
              <a:buSzPts val="1550"/>
              <a:buFont typeface="Times New Roman"/>
              <a:buChar char="○"/>
            </a:pPr>
            <a:r>
              <a:rPr lang="en" sz="1550">
                <a:solidFill>
                  <a:schemeClr val="dk1"/>
                </a:solidFill>
                <a:latin typeface="Times New Roman"/>
                <a:ea typeface="Times New Roman"/>
                <a:cs typeface="Times New Roman"/>
                <a:sym typeface="Times New Roman"/>
              </a:rPr>
              <a:t>Covid-19 caused almost 60% of people in the US alone to be mentally affected</a:t>
            </a:r>
            <a:endParaRPr sz="1550">
              <a:solidFill>
                <a:schemeClr val="dk1"/>
              </a:solidFill>
              <a:latin typeface="Times New Roman"/>
              <a:ea typeface="Times New Roman"/>
              <a:cs typeface="Times New Roman"/>
              <a:sym typeface="Times New Roman"/>
            </a:endParaRPr>
          </a:p>
          <a:p>
            <a:pPr indent="-327025" lvl="0" marL="457200" rtl="0" algn="l">
              <a:lnSpc>
                <a:spcPct val="105000"/>
              </a:lnSpc>
              <a:spcBef>
                <a:spcPts val="0"/>
              </a:spcBef>
              <a:spcAft>
                <a:spcPts val="0"/>
              </a:spcAft>
              <a:buClr>
                <a:schemeClr val="dk1"/>
              </a:buClr>
              <a:buSzPts val="1550"/>
              <a:buFont typeface="Times New Roman"/>
              <a:buChar char="●"/>
            </a:pPr>
            <a:r>
              <a:rPr lang="en" sz="1550">
                <a:solidFill>
                  <a:schemeClr val="dk1"/>
                </a:solidFill>
                <a:latin typeface="Times New Roman"/>
                <a:ea typeface="Times New Roman"/>
                <a:cs typeface="Times New Roman"/>
                <a:sym typeface="Times New Roman"/>
              </a:rPr>
              <a:t>Suicide is the 10th leading cause of death of all ages - with 1 death by suicide every 11 minutes in the US </a:t>
            </a:r>
            <a:endParaRPr sz="1550">
              <a:solidFill>
                <a:schemeClr val="dk1"/>
              </a:solidFill>
              <a:latin typeface="Times New Roman"/>
              <a:ea typeface="Times New Roman"/>
              <a:cs typeface="Times New Roman"/>
              <a:sym typeface="Times New Roman"/>
            </a:endParaRPr>
          </a:p>
          <a:p>
            <a:pPr indent="-327025" lvl="1" marL="914400" rtl="0" algn="l">
              <a:lnSpc>
                <a:spcPct val="105000"/>
              </a:lnSpc>
              <a:spcBef>
                <a:spcPts val="0"/>
              </a:spcBef>
              <a:spcAft>
                <a:spcPts val="0"/>
              </a:spcAft>
              <a:buClr>
                <a:schemeClr val="dk1"/>
              </a:buClr>
              <a:buSzPts val="1550"/>
              <a:buFont typeface="Times New Roman"/>
              <a:buChar char="○"/>
            </a:pPr>
            <a:r>
              <a:rPr lang="en" sz="1550">
                <a:solidFill>
                  <a:schemeClr val="dk1"/>
                </a:solidFill>
                <a:latin typeface="Times New Roman"/>
                <a:ea typeface="Times New Roman"/>
                <a:cs typeface="Times New Roman"/>
                <a:sym typeface="Times New Roman"/>
              </a:rPr>
              <a:t>Most people who attempt and commit suicide have a diagnosable mental disorder</a:t>
            </a:r>
            <a:endParaRPr sz="1550">
              <a:solidFill>
                <a:schemeClr val="dk1"/>
              </a:solidFill>
              <a:latin typeface="Times New Roman"/>
              <a:ea typeface="Times New Roman"/>
              <a:cs typeface="Times New Roman"/>
              <a:sym typeface="Times New Roman"/>
            </a:endParaRPr>
          </a:p>
          <a:p>
            <a:pPr indent="-327025" lvl="0" marL="457200" rtl="0" algn="l">
              <a:lnSpc>
                <a:spcPct val="105000"/>
              </a:lnSpc>
              <a:spcBef>
                <a:spcPts val="0"/>
              </a:spcBef>
              <a:spcAft>
                <a:spcPts val="0"/>
              </a:spcAft>
              <a:buClr>
                <a:schemeClr val="dk1"/>
              </a:buClr>
              <a:buSzPts val="1550"/>
              <a:buFont typeface="Times New Roman"/>
              <a:buChar char="●"/>
            </a:pPr>
            <a:r>
              <a:rPr lang="en" sz="1550">
                <a:solidFill>
                  <a:schemeClr val="dk1"/>
                </a:solidFill>
                <a:latin typeface="Times New Roman"/>
                <a:ea typeface="Times New Roman"/>
                <a:cs typeface="Times New Roman"/>
                <a:sym typeface="Times New Roman"/>
              </a:rPr>
              <a:t>Majority of adults generally self-medicate in order to save time, money, and trips to the doctor and consider it a “quick fix” </a:t>
            </a:r>
            <a:endParaRPr sz="1550">
              <a:solidFill>
                <a:schemeClr val="dk1"/>
              </a:solidFill>
              <a:latin typeface="Times New Roman"/>
              <a:ea typeface="Times New Roman"/>
              <a:cs typeface="Times New Roman"/>
              <a:sym typeface="Times New Roman"/>
            </a:endParaRPr>
          </a:p>
          <a:p>
            <a:pPr indent="-327025" lvl="0" marL="457200" rtl="0" algn="l">
              <a:lnSpc>
                <a:spcPct val="105000"/>
              </a:lnSpc>
              <a:spcBef>
                <a:spcPts val="0"/>
              </a:spcBef>
              <a:spcAft>
                <a:spcPts val="0"/>
              </a:spcAft>
              <a:buClr>
                <a:schemeClr val="dk1"/>
              </a:buClr>
              <a:buSzPts val="1550"/>
              <a:buFont typeface="Times New Roman"/>
              <a:buChar char="●"/>
            </a:pPr>
            <a:r>
              <a:rPr lang="en" sz="1550">
                <a:solidFill>
                  <a:schemeClr val="dk1"/>
                </a:solidFill>
                <a:latin typeface="Times New Roman"/>
                <a:ea typeface="Times New Roman"/>
                <a:cs typeface="Times New Roman"/>
                <a:sym typeface="Times New Roman"/>
              </a:rPr>
              <a:t>The oversight, belittlement, and stigmatization of mental health leads many to think they can solve the issues themselves as it is  just “mental” </a:t>
            </a:r>
            <a:endParaRPr sz="1550">
              <a:solidFill>
                <a:schemeClr val="dk1"/>
              </a:solidFill>
              <a:latin typeface="Times New Roman"/>
              <a:ea typeface="Times New Roman"/>
              <a:cs typeface="Times New Roman"/>
              <a:sym typeface="Times New Roman"/>
            </a:endParaRPr>
          </a:p>
        </p:txBody>
      </p:sp>
      <p:pic>
        <p:nvPicPr>
          <p:cNvPr id="63" name="Google Shape;63;p14"/>
          <p:cNvPicPr preferRelativeResize="0"/>
          <p:nvPr/>
        </p:nvPicPr>
        <p:blipFill>
          <a:blip r:embed="rId3">
            <a:alphaModFix/>
          </a:blip>
          <a:stretch>
            <a:fillRect/>
          </a:stretch>
        </p:blipFill>
        <p:spPr>
          <a:xfrm>
            <a:off x="5561900" y="1301326"/>
            <a:ext cx="3494353" cy="349435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Helping Humanity Find Better Resources and Solutions</a:t>
            </a:r>
            <a:endParaRPr>
              <a:latin typeface="Times New Roman"/>
              <a:ea typeface="Times New Roman"/>
              <a:cs typeface="Times New Roman"/>
              <a:sym typeface="Times New Roman"/>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Is self-medicating more detrimental than affective? </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How does alcohol consumption affect mental health and the rate of suicides?</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What is the average difference in suicide rates in countries with higher alcohol consumption versus </a:t>
            </a:r>
            <a:r>
              <a:rPr lang="en" sz="2000">
                <a:solidFill>
                  <a:schemeClr val="dk1"/>
                </a:solidFill>
                <a:latin typeface="Times New Roman"/>
                <a:ea typeface="Times New Roman"/>
                <a:cs typeface="Times New Roman"/>
                <a:sym typeface="Times New Roman"/>
              </a:rPr>
              <a:t>countries with lower alcohol consumption?</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The Data Analysis</a:t>
            </a:r>
            <a:endParaRPr>
              <a:latin typeface="Times New Roman"/>
              <a:ea typeface="Times New Roman"/>
              <a:cs typeface="Times New Roman"/>
              <a:sym typeface="Times New Roman"/>
            </a:endParaRPr>
          </a:p>
        </p:txBody>
      </p:sp>
      <p:pic>
        <p:nvPicPr>
          <p:cNvPr id="75" name="Google Shape;75;p16"/>
          <p:cNvPicPr preferRelativeResize="0"/>
          <p:nvPr/>
        </p:nvPicPr>
        <p:blipFill>
          <a:blip r:embed="rId3">
            <a:alphaModFix/>
          </a:blip>
          <a:stretch>
            <a:fillRect/>
          </a:stretch>
        </p:blipFill>
        <p:spPr>
          <a:xfrm>
            <a:off x="6349250" y="2263575"/>
            <a:ext cx="2794750" cy="2794750"/>
          </a:xfrm>
          <a:prstGeom prst="rect">
            <a:avLst/>
          </a:prstGeom>
          <a:noFill/>
          <a:ln>
            <a:noFill/>
          </a:ln>
        </p:spPr>
      </p:pic>
      <p:sp>
        <p:nvSpPr>
          <p:cNvPr id="76" name="Google Shape;76;p16"/>
          <p:cNvSpPr txBox="1"/>
          <p:nvPr>
            <p:ph idx="1" type="body"/>
          </p:nvPr>
        </p:nvSpPr>
        <p:spPr>
          <a:xfrm>
            <a:off x="311700" y="1017725"/>
            <a:ext cx="7131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latin typeface="Times New Roman"/>
                <a:ea typeface="Times New Roman"/>
                <a:cs typeface="Times New Roman"/>
                <a:sym typeface="Times New Roman"/>
                <a:hlinkClick r:id="rId4"/>
              </a:rPr>
              <a:t>Alcohol Consumption Data</a:t>
            </a:r>
            <a:endParaRPr>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Total of 82 countries with high alcohol consumption rates (&gt;= 6.0 liters) versus 80 countries with low alcohol consumption rates (&lt;6.0+ liters)</a:t>
            </a:r>
            <a:endParaRPr>
              <a:solidFill>
                <a:schemeClr val="dk1"/>
              </a:solidFill>
              <a:latin typeface="Times New Roman"/>
              <a:ea typeface="Times New Roman"/>
              <a:cs typeface="Times New Roman"/>
              <a:sym typeface="Times New Roman"/>
            </a:endParaRPr>
          </a:p>
          <a:p>
            <a:pPr indent="-292100" lvl="1" marL="914400" rtl="0" algn="l">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While alcohol consumption rate ranged from 0.03 to 23 liters per capita, 6.0 liters was used as the threshold instead of the middle ground rate of 11.5 due to the fact that majority ranged more so between 0.03 to around 15</a:t>
            </a:r>
            <a:endParaRPr sz="1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000">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Data includes alcohol consumption rates, income and employment rates, suicide rates, and urban rates by country</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The Statistical Significance</a:t>
            </a:r>
            <a:endParaRPr>
              <a:latin typeface="Times New Roman"/>
              <a:ea typeface="Times New Roman"/>
              <a:cs typeface="Times New Roman"/>
              <a:sym typeface="Times New Roman"/>
            </a:endParaRPr>
          </a:p>
        </p:txBody>
      </p:sp>
      <p:sp>
        <p:nvSpPr>
          <p:cNvPr id="82" name="Google Shape;82;p17"/>
          <p:cNvSpPr txBox="1"/>
          <p:nvPr>
            <p:ph idx="1" type="body"/>
          </p:nvPr>
        </p:nvSpPr>
        <p:spPr>
          <a:xfrm>
            <a:off x="5286175" y="1017725"/>
            <a:ext cx="3669000" cy="3246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highlight>
                  <a:schemeClr val="lt1"/>
                </a:highlight>
                <a:latin typeface="Times New Roman"/>
                <a:ea typeface="Times New Roman"/>
                <a:cs typeface="Times New Roman"/>
                <a:sym typeface="Times New Roman"/>
              </a:rPr>
              <a:t>We can visually see that countries with higher alcohol consumption have significantly higher rates of suicide</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highlight>
                <a:schemeClr val="lt1"/>
              </a:highlight>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en">
                <a:solidFill>
                  <a:schemeClr val="dk1"/>
                </a:solidFill>
                <a:highlight>
                  <a:schemeClr val="lt1"/>
                </a:highlight>
                <a:latin typeface="Times New Roman"/>
                <a:ea typeface="Times New Roman"/>
                <a:cs typeface="Times New Roman"/>
                <a:sym typeface="Times New Roman"/>
              </a:rPr>
              <a:t>With 95% confidence, countries with lower alcohol consumption have on average 1.6-5.3 less suicide rates per 100th.</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highlight>
                <a:schemeClr val="lt1"/>
              </a:highlight>
              <a:latin typeface="Times New Roman"/>
              <a:ea typeface="Times New Roman"/>
              <a:cs typeface="Times New Roman"/>
              <a:sym typeface="Times New Roman"/>
            </a:endParaRPr>
          </a:p>
        </p:txBody>
      </p:sp>
      <p:pic>
        <p:nvPicPr>
          <p:cNvPr id="83" name="Google Shape;83;p17"/>
          <p:cNvPicPr preferRelativeResize="0"/>
          <p:nvPr/>
        </p:nvPicPr>
        <p:blipFill>
          <a:blip r:embed="rId3">
            <a:alphaModFix/>
          </a:blip>
          <a:stretch>
            <a:fillRect/>
          </a:stretch>
        </p:blipFill>
        <p:spPr>
          <a:xfrm>
            <a:off x="311700" y="1260025"/>
            <a:ext cx="4730376" cy="3075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6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We Have to Bring Awareness to Self-Medicative Solutions</a:t>
            </a:r>
            <a:endParaRPr>
              <a:latin typeface="Times New Roman"/>
              <a:ea typeface="Times New Roman"/>
              <a:cs typeface="Times New Roman"/>
              <a:sym typeface="Times New Roman"/>
            </a:endParaRPr>
          </a:p>
        </p:txBody>
      </p:sp>
      <p:pic>
        <p:nvPicPr>
          <p:cNvPr id="89" name="Google Shape;89;p18"/>
          <p:cNvPicPr preferRelativeResize="0"/>
          <p:nvPr/>
        </p:nvPicPr>
        <p:blipFill>
          <a:blip r:embed="rId3">
            <a:alphaModFix/>
          </a:blip>
          <a:stretch>
            <a:fillRect/>
          </a:stretch>
        </p:blipFill>
        <p:spPr>
          <a:xfrm>
            <a:off x="6302075" y="1531602"/>
            <a:ext cx="2914099" cy="2080285"/>
          </a:xfrm>
          <a:prstGeom prst="rect">
            <a:avLst/>
          </a:prstGeom>
          <a:noFill/>
          <a:ln>
            <a:noFill/>
          </a:ln>
        </p:spPr>
      </p:pic>
      <p:sp>
        <p:nvSpPr>
          <p:cNvPr id="90" name="Google Shape;90;p18"/>
          <p:cNvSpPr txBox="1"/>
          <p:nvPr>
            <p:ph idx="1" type="body"/>
          </p:nvPr>
        </p:nvSpPr>
        <p:spPr>
          <a:xfrm>
            <a:off x="0" y="1017725"/>
            <a:ext cx="6464400" cy="4125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Issues of the brain must be addressed in a more serious manner</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b="1" lang="en">
                <a:solidFill>
                  <a:schemeClr val="dk1"/>
                </a:solidFill>
                <a:latin typeface="Times New Roman"/>
                <a:ea typeface="Times New Roman"/>
                <a:cs typeface="Times New Roman"/>
                <a:sym typeface="Times New Roman"/>
              </a:rPr>
              <a:t>Mental disorders are essentially brain disorders and need professional health</a:t>
            </a:r>
            <a:endParaRPr b="1">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Mental illness impacts how a person thinks/behaves and alcohol does not solve the problems directly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Alcohol awareness and the implications it can cause </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uniqueness of every person’s brain and what it needs and doesn’t need </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Focus More on Mindful Practices</a:t>
            </a:r>
            <a:endParaRPr sz="2500">
              <a:latin typeface="Times New Roman"/>
              <a:ea typeface="Times New Roman"/>
              <a:cs typeface="Times New Roman"/>
              <a:sym typeface="Times New Roman"/>
            </a:endParaRPr>
          </a:p>
        </p:txBody>
      </p:sp>
      <p:sp>
        <p:nvSpPr>
          <p:cNvPr id="96" name="Google Shape;96;p19"/>
          <p:cNvSpPr txBox="1"/>
          <p:nvPr>
            <p:ph idx="1" type="body"/>
          </p:nvPr>
        </p:nvSpPr>
        <p:spPr>
          <a:xfrm>
            <a:off x="4110375" y="1017725"/>
            <a:ext cx="4812300" cy="3357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b="1" lang="en">
                <a:solidFill>
                  <a:schemeClr val="dk1"/>
                </a:solidFill>
                <a:latin typeface="Times New Roman"/>
                <a:ea typeface="Times New Roman"/>
                <a:cs typeface="Times New Roman"/>
                <a:sym typeface="Times New Roman"/>
              </a:rPr>
              <a:t>Alcohol cannot make problems go away - it only creates more </a:t>
            </a:r>
            <a:endParaRPr b="1">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Learning how to face one’s own predicaments rather than self-medicating with substances </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Raising the commonality of mental issues and getting help </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Making mental health more accessible </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Annual mental health check up alongside annual health check ups</a:t>
            </a:r>
            <a:endParaRPr>
              <a:solidFill>
                <a:schemeClr val="dk1"/>
              </a:solidFill>
              <a:latin typeface="Times New Roman"/>
              <a:ea typeface="Times New Roman"/>
              <a:cs typeface="Times New Roman"/>
              <a:sym typeface="Times New Roman"/>
            </a:endParaRPr>
          </a:p>
        </p:txBody>
      </p:sp>
      <p:pic>
        <p:nvPicPr>
          <p:cNvPr id="97" name="Google Shape;97;p19"/>
          <p:cNvPicPr preferRelativeResize="0"/>
          <p:nvPr/>
        </p:nvPicPr>
        <p:blipFill>
          <a:blip r:embed="rId3">
            <a:alphaModFix/>
          </a:blip>
          <a:stretch>
            <a:fillRect/>
          </a:stretch>
        </p:blipFill>
        <p:spPr>
          <a:xfrm>
            <a:off x="311699" y="1904675"/>
            <a:ext cx="3535350" cy="23560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