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 algn="l">
              <a:defRPr sz="75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7500"/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625078" indent="-625078">
              <a:buClrTx/>
              <a:defRPr sz="4500"/>
            </a:lvl1pPr>
            <a:lvl2pPr marL="1069578" indent="-625078">
              <a:buClrTx/>
              <a:defRPr sz="4500"/>
            </a:lvl2pPr>
            <a:lvl3pPr marL="1514078" indent="-625078">
              <a:buClrTx/>
              <a:defRPr sz="4500"/>
            </a:lvl3pPr>
            <a:lvl4pPr marL="1958578" indent="-625078">
              <a:buClrTx/>
              <a:defRPr sz="4500"/>
            </a:lvl4pPr>
            <a:lvl5pPr marL="2403078" indent="-625078">
              <a:buClrTx/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What is CSS?"/>
          <p:cNvSpPr txBox="1"/>
          <p:nvPr>
            <p:ph type="title"/>
          </p:nvPr>
        </p:nvSpPr>
        <p:spPr>
          <a:xfrm>
            <a:off x="1270000" y="63500"/>
            <a:ext cx="10464800" cy="1623666"/>
          </a:xfrm>
          <a:prstGeom prst="rect">
            <a:avLst/>
          </a:prstGeom>
        </p:spPr>
        <p:txBody>
          <a:bodyPr/>
          <a:lstStyle/>
          <a:p>
            <a:pPr/>
            <a:r>
              <a:t>What is CSS?</a:t>
            </a:r>
          </a:p>
        </p:txBody>
      </p:sp>
      <p:sp>
        <p:nvSpPr>
          <p:cNvPr id="138" name="Cascading Stylesheets…"/>
          <p:cNvSpPr txBox="1"/>
          <p:nvPr>
            <p:ph type="body" sz="half" idx="1"/>
          </p:nvPr>
        </p:nvSpPr>
        <p:spPr>
          <a:xfrm>
            <a:off x="1358900" y="2006600"/>
            <a:ext cx="10464800" cy="2989065"/>
          </a:xfrm>
          <a:prstGeom prst="rect">
            <a:avLst/>
          </a:prstGeom>
        </p:spPr>
        <p:txBody>
          <a:bodyPr/>
          <a:lstStyle/>
          <a:p>
            <a:pPr marL="186393" indent="-186393" algn="l" defTabSz="297941">
              <a:spcBef>
                <a:spcPts val="2100"/>
              </a:spcBef>
              <a:buSzPct val="145000"/>
              <a:buChar char="•"/>
              <a:defRPr b="1" sz="2295"/>
            </a:pPr>
            <a:r>
              <a:t>Cascading Stylesheets</a:t>
            </a:r>
          </a:p>
          <a:p>
            <a:pPr marL="186393" indent="-186393" algn="l" defTabSz="297941">
              <a:spcBef>
                <a:spcPts val="2100"/>
              </a:spcBef>
              <a:buSzPct val="145000"/>
              <a:buChar char="•"/>
              <a:defRPr b="1" sz="2295"/>
            </a:pPr>
            <a:r>
              <a:t>NOT </a:t>
            </a:r>
            <a:r>
              <a:rPr b="0"/>
              <a:t>a programming language</a:t>
            </a:r>
            <a:endParaRPr b="0"/>
          </a:p>
          <a:p>
            <a:pPr marL="186393" indent="-186393" algn="l" defTabSz="297941">
              <a:spcBef>
                <a:spcPts val="2100"/>
              </a:spcBef>
              <a:buSzPct val="145000"/>
              <a:buChar char="•"/>
              <a:defRPr b="1" sz="2295"/>
            </a:pPr>
            <a:r>
              <a:rPr b="0"/>
              <a:t>Stylesheet/Styling language</a:t>
            </a:r>
            <a:endParaRPr b="0"/>
          </a:p>
          <a:p>
            <a:pPr marL="186393" indent="-186393" algn="l" defTabSz="297941">
              <a:spcBef>
                <a:spcPts val="2100"/>
              </a:spcBef>
              <a:buSzPct val="145000"/>
              <a:buChar char="•"/>
              <a:defRPr b="1" sz="2295"/>
            </a:pPr>
            <a:r>
              <a:rPr b="0"/>
              <a:t>Used for website layout and design</a:t>
            </a:r>
            <a:endParaRPr b="0"/>
          </a:p>
          <a:p>
            <a:pPr marL="186393" indent="-186393" algn="l" defTabSz="297941">
              <a:spcBef>
                <a:spcPts val="2100"/>
              </a:spcBef>
              <a:buSzPct val="145000"/>
              <a:buChar char="•"/>
              <a:defRPr b="1" sz="2295"/>
            </a:pPr>
            <a:r>
              <a:rPr b="0"/>
              <a:t>Can be extended with Sass/Less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What We Need To Start"/>
          <p:cNvSpPr txBox="1"/>
          <p:nvPr>
            <p:ph type="title"/>
          </p:nvPr>
        </p:nvSpPr>
        <p:spPr>
          <a:xfrm>
            <a:off x="952500" y="254000"/>
            <a:ext cx="11099800" cy="1509713"/>
          </a:xfrm>
          <a:prstGeom prst="rect">
            <a:avLst/>
          </a:prstGeom>
        </p:spPr>
        <p:txBody>
          <a:bodyPr/>
          <a:lstStyle/>
          <a:p>
            <a:pPr/>
            <a:r>
              <a:t>What We Need To Start</a:t>
            </a:r>
          </a:p>
        </p:txBody>
      </p:sp>
      <p:sp>
        <p:nvSpPr>
          <p:cNvPr id="141" name="A Web Browser (Pick One)…"/>
          <p:cNvSpPr txBox="1"/>
          <p:nvPr>
            <p:ph type="body" idx="1"/>
          </p:nvPr>
        </p:nvSpPr>
        <p:spPr>
          <a:xfrm>
            <a:off x="952500" y="1974850"/>
            <a:ext cx="11099800" cy="7289304"/>
          </a:xfrm>
          <a:prstGeom prst="rect">
            <a:avLst/>
          </a:prstGeom>
        </p:spPr>
        <p:txBody>
          <a:bodyPr/>
          <a:lstStyle/>
          <a:p>
            <a:pPr marL="177799" indent="-177799" defTabSz="233679">
              <a:spcBef>
                <a:spcPts val="1600"/>
              </a:spcBef>
              <a:defRPr sz="1800"/>
            </a:pPr>
            <a:r>
              <a:t>A Web Browser (Pick One)</a:t>
            </a:r>
          </a:p>
          <a:p>
            <a:pPr lvl="1" marL="0" indent="177800" defTabSz="233679">
              <a:spcBef>
                <a:spcPts val="1600"/>
              </a:spcBef>
              <a:buSzTx/>
              <a:buNone/>
              <a:defRPr sz="1800"/>
            </a:pPr>
            <a:r>
              <a:t>- Google Chrome</a:t>
            </a:r>
          </a:p>
          <a:p>
            <a:pPr lvl="1" marL="0" indent="177800" defTabSz="233679">
              <a:spcBef>
                <a:spcPts val="1600"/>
              </a:spcBef>
              <a:buSzTx/>
              <a:buNone/>
              <a:defRPr sz="1800"/>
            </a:pPr>
            <a:r>
              <a:t>- Mozilla Firefox</a:t>
            </a:r>
          </a:p>
          <a:p>
            <a:pPr lvl="1" marL="0" indent="177800" defTabSz="233679">
              <a:spcBef>
                <a:spcPts val="1600"/>
              </a:spcBef>
              <a:buSzTx/>
              <a:buNone/>
              <a:defRPr sz="1800"/>
            </a:pPr>
            <a:r>
              <a:t>- Safari</a:t>
            </a:r>
          </a:p>
          <a:p>
            <a:pPr lvl="1" marL="0" indent="177800" defTabSz="233679">
              <a:spcBef>
                <a:spcPts val="1600"/>
              </a:spcBef>
              <a:buSzTx/>
              <a:buNone/>
              <a:defRPr sz="1800"/>
            </a:pPr>
            <a:r>
              <a:t>- Edge</a:t>
            </a:r>
          </a:p>
          <a:p>
            <a:pPr lvl="1" marL="0" indent="177800" defTabSz="233679">
              <a:spcBef>
                <a:spcPts val="1600"/>
              </a:spcBef>
              <a:buSzTx/>
              <a:buNone/>
              <a:defRPr sz="1800"/>
            </a:pPr>
            <a:r>
              <a:t>- IE (Please Don’t)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177799" indent="-177799" defTabSz="233679">
              <a:spcBef>
                <a:spcPts val="1600"/>
              </a:spcBef>
              <a:defRPr sz="1800"/>
            </a:pPr>
            <a:r>
              <a:t>A Text Editor (Pick One)</a:t>
            </a:r>
          </a:p>
          <a:p>
            <a:pPr lvl="1" marL="0" indent="177800" defTabSz="233679">
              <a:spcBef>
                <a:spcPts val="1600"/>
              </a:spcBef>
              <a:buSzTx/>
              <a:buNone/>
              <a:defRPr sz="1800"/>
            </a:pPr>
            <a:r>
              <a:t>- Sublime Text</a:t>
            </a:r>
          </a:p>
          <a:p>
            <a:pPr lvl="1" marL="0" indent="177800" defTabSz="233679">
              <a:spcBef>
                <a:spcPts val="1600"/>
              </a:spcBef>
              <a:buSzTx/>
              <a:buNone/>
              <a:defRPr sz="1800"/>
            </a:pPr>
            <a:r>
              <a:t>- Atom.io</a:t>
            </a:r>
          </a:p>
          <a:p>
            <a:pPr lvl="1" marL="0" indent="177800" defTabSz="233679">
              <a:spcBef>
                <a:spcPts val="1600"/>
              </a:spcBef>
              <a:buSzTx/>
              <a:buNone/>
              <a:defRPr sz="1800"/>
            </a:pPr>
            <a:r>
              <a:t>- Visual Studio Code</a:t>
            </a:r>
          </a:p>
          <a:p>
            <a:pPr lvl="1" marL="0" indent="177800" defTabSz="233679">
              <a:spcBef>
                <a:spcPts val="1600"/>
              </a:spcBef>
              <a:buSzTx/>
              <a:buNone/>
              <a:defRPr sz="1800"/>
            </a:pPr>
            <a:r>
              <a:t>- Brackets</a:t>
            </a:r>
          </a:p>
          <a:p>
            <a:pPr lvl="1" marL="0" indent="177800" defTabSz="233679">
              <a:spcBef>
                <a:spcPts val="1600"/>
              </a:spcBef>
              <a:buSzTx/>
              <a:buNone/>
              <a:defRPr sz="1800"/>
            </a:pPr>
            <a:r>
              <a:t>- Notepad++ (Windows)</a:t>
            </a:r>
          </a:p>
          <a:p>
            <a:pPr lvl="1" marL="0" indent="177800" defTabSz="233679">
              <a:spcBef>
                <a:spcPts val="1600"/>
              </a:spcBef>
              <a:buSzTx/>
              <a:buNone/>
              <a:defRPr sz="1800"/>
            </a:pPr>
            <a:r>
              <a:t>- TextMate (Mac)</a:t>
            </a: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3 Methods For Adding CSS"/>
          <p:cNvSpPr txBox="1"/>
          <p:nvPr>
            <p:ph type="title"/>
          </p:nvPr>
        </p:nvSpPr>
        <p:spPr>
          <a:xfrm>
            <a:off x="952500" y="254000"/>
            <a:ext cx="11099800" cy="1509713"/>
          </a:xfrm>
          <a:prstGeom prst="rect">
            <a:avLst/>
          </a:prstGeom>
        </p:spPr>
        <p:txBody>
          <a:bodyPr/>
          <a:lstStyle>
            <a:lvl1pPr defTabSz="531622">
              <a:defRPr sz="6825"/>
            </a:lvl1pPr>
          </a:lstStyle>
          <a:p>
            <a:pPr/>
            <a:r>
              <a:t>3 Methods For Adding CSS</a:t>
            </a:r>
          </a:p>
        </p:txBody>
      </p:sp>
      <p:sp>
        <p:nvSpPr>
          <p:cNvPr id="144" name="Inline CSS: Directly in the html element (NO!)…"/>
          <p:cNvSpPr txBox="1"/>
          <p:nvPr>
            <p:ph type="body" idx="1"/>
          </p:nvPr>
        </p:nvSpPr>
        <p:spPr>
          <a:xfrm>
            <a:off x="952500" y="1974850"/>
            <a:ext cx="11099800" cy="7289304"/>
          </a:xfrm>
          <a:prstGeom prst="rect">
            <a:avLst/>
          </a:prstGeom>
        </p:spPr>
        <p:txBody>
          <a:bodyPr/>
          <a:lstStyle/>
          <a:p>
            <a:pPr marL="271144" indent="-271144" defTabSz="356362">
              <a:spcBef>
                <a:spcPts val="2500"/>
              </a:spcBef>
              <a:defRPr b="1" sz="2745"/>
            </a:pPr>
            <a:r>
              <a:t>Inline CSS: </a:t>
            </a:r>
            <a:r>
              <a:rPr b="0"/>
              <a:t>Directly in the html element (NO!)</a:t>
            </a:r>
          </a:p>
          <a:p>
            <a:pPr marL="271144" indent="-271144" defTabSz="356362">
              <a:spcBef>
                <a:spcPts val="2500"/>
              </a:spcBef>
              <a:defRPr b="1" sz="2745"/>
            </a:pPr>
            <a:r>
              <a:t>Internal CSS: </a:t>
            </a:r>
            <a:r>
              <a:rPr b="0"/>
              <a:t>Using &lt;style&gt; tags within a single document</a:t>
            </a:r>
            <a:endParaRPr b="0"/>
          </a:p>
          <a:p>
            <a:pPr marL="271144" indent="-271144" defTabSz="356362">
              <a:spcBef>
                <a:spcPts val="2500"/>
              </a:spcBef>
              <a:defRPr b="1" sz="2745"/>
            </a:pPr>
            <a:r>
              <a:t>External CSS: </a:t>
            </a:r>
            <a:r>
              <a:rPr b="0"/>
              <a:t>Linking an external .css file</a:t>
            </a:r>
            <a:endParaRPr b="0"/>
          </a:p>
          <a:p>
            <a:pPr marL="271144" indent="-271144" defTabSz="356362">
              <a:spcBef>
                <a:spcPts val="2500"/>
              </a:spcBef>
              <a:defRPr b="1" sz="2745"/>
            </a:pPr>
          </a:p>
          <a:p>
            <a:pPr marL="0" indent="0" defTabSz="356362">
              <a:spcBef>
                <a:spcPts val="2500"/>
              </a:spcBef>
              <a:buSzTx/>
              <a:buNone/>
              <a:defRPr sz="2745"/>
            </a:pPr>
          </a:p>
          <a:p>
            <a:pPr marL="0" indent="0" defTabSz="356362">
              <a:spcBef>
                <a:spcPts val="2500"/>
              </a:spcBef>
              <a:buSzTx/>
              <a:buNone/>
              <a:defRPr sz="2745"/>
            </a:pPr>
          </a:p>
          <a:p>
            <a:pPr marL="0" indent="0" defTabSz="356362">
              <a:spcBef>
                <a:spcPts val="2500"/>
              </a:spcBef>
              <a:buSzTx/>
              <a:buNone/>
              <a:defRPr sz="2745"/>
            </a:pPr>
          </a:p>
          <a:p>
            <a:pPr marL="0" indent="0" defTabSz="356362">
              <a:spcBef>
                <a:spcPts val="2500"/>
              </a:spcBef>
              <a:buSzTx/>
              <a:buNone/>
              <a:defRPr sz="2745"/>
            </a:pPr>
          </a:p>
          <a:p>
            <a:pPr marL="0" indent="0" defTabSz="356362">
              <a:spcBef>
                <a:spcPts val="2500"/>
              </a:spcBef>
              <a:buSzTx/>
              <a:buNone/>
              <a:defRPr sz="2745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SS Selectors"/>
          <p:cNvSpPr txBox="1"/>
          <p:nvPr>
            <p:ph type="title"/>
          </p:nvPr>
        </p:nvSpPr>
        <p:spPr>
          <a:xfrm>
            <a:off x="952500" y="254000"/>
            <a:ext cx="11099800" cy="1509713"/>
          </a:xfrm>
          <a:prstGeom prst="rect">
            <a:avLst/>
          </a:prstGeom>
        </p:spPr>
        <p:txBody>
          <a:bodyPr/>
          <a:lstStyle/>
          <a:p>
            <a:pPr/>
            <a:r>
              <a:t>CSS Selectors</a:t>
            </a:r>
          </a:p>
        </p:txBody>
      </p:sp>
      <p:sp>
        <p:nvSpPr>
          <p:cNvPr id="147" name="Body"/>
          <p:cNvSpPr txBox="1"/>
          <p:nvPr>
            <p:ph type="body" idx="1"/>
          </p:nvPr>
        </p:nvSpPr>
        <p:spPr>
          <a:xfrm>
            <a:off x="952500" y="1974850"/>
            <a:ext cx="11099800" cy="7289304"/>
          </a:xfrm>
          <a:prstGeom prst="rect">
            <a:avLst/>
          </a:prstGeom>
        </p:spPr>
        <p:txBody>
          <a:bodyPr/>
          <a:lstStyle/>
          <a:p>
            <a:pPr lvl="1" marL="0" indent="395604" defTabSz="519937">
              <a:spcBef>
                <a:spcPts val="3700"/>
              </a:spcBef>
              <a:buSzTx/>
              <a:buNone/>
              <a:defRPr sz="4005"/>
            </a:pPr>
          </a:p>
          <a:p>
            <a:pPr marL="0" indent="0" defTabSz="519937">
              <a:spcBef>
                <a:spcPts val="3700"/>
              </a:spcBef>
              <a:buSzTx/>
              <a:buNone/>
              <a:defRPr sz="4005"/>
            </a:pPr>
          </a:p>
          <a:p>
            <a:pPr marL="0" indent="0" defTabSz="519937">
              <a:spcBef>
                <a:spcPts val="3700"/>
              </a:spcBef>
              <a:buSzTx/>
              <a:buNone/>
              <a:defRPr sz="4005"/>
            </a:pPr>
          </a:p>
          <a:p>
            <a:pPr marL="0" indent="0" defTabSz="519937">
              <a:spcBef>
                <a:spcPts val="3700"/>
              </a:spcBef>
              <a:buSzTx/>
              <a:buNone/>
              <a:defRPr sz="4005"/>
            </a:pPr>
          </a:p>
          <a:p>
            <a:pPr marL="0" indent="0" defTabSz="519937">
              <a:spcBef>
                <a:spcPts val="3700"/>
              </a:spcBef>
              <a:buSzTx/>
              <a:buNone/>
              <a:defRPr sz="4005"/>
            </a:pPr>
          </a:p>
          <a:p>
            <a:pPr marL="0" indent="0" defTabSz="519937">
              <a:spcBef>
                <a:spcPts val="3700"/>
              </a:spcBef>
              <a:buSzTx/>
              <a:buNone/>
              <a:defRPr sz="4005"/>
            </a:pPr>
          </a:p>
        </p:txBody>
      </p:sp>
      <p:pic>
        <p:nvPicPr>
          <p:cNvPr id="148" name="CSS Selector.png" descr="CSS Select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5700" y="2036762"/>
            <a:ext cx="8793659" cy="3089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olors in CSS"/>
          <p:cNvSpPr txBox="1"/>
          <p:nvPr>
            <p:ph type="title"/>
          </p:nvPr>
        </p:nvSpPr>
        <p:spPr>
          <a:xfrm>
            <a:off x="952500" y="254000"/>
            <a:ext cx="11099800" cy="1509713"/>
          </a:xfrm>
          <a:prstGeom prst="rect">
            <a:avLst/>
          </a:prstGeom>
        </p:spPr>
        <p:txBody>
          <a:bodyPr/>
          <a:lstStyle/>
          <a:p>
            <a:pPr/>
            <a:r>
              <a:t>Colors in CSS</a:t>
            </a:r>
          </a:p>
        </p:txBody>
      </p:sp>
      <p:sp>
        <p:nvSpPr>
          <p:cNvPr id="151" name="Color Names…"/>
          <p:cNvSpPr txBox="1"/>
          <p:nvPr>
            <p:ph type="body" idx="1"/>
          </p:nvPr>
        </p:nvSpPr>
        <p:spPr>
          <a:xfrm>
            <a:off x="952500" y="1771650"/>
            <a:ext cx="11099800" cy="7587060"/>
          </a:xfrm>
          <a:prstGeom prst="rect">
            <a:avLst/>
          </a:prstGeom>
        </p:spPr>
        <p:txBody>
          <a:bodyPr/>
          <a:lstStyle/>
          <a:p>
            <a:pPr marL="177799" indent="-177799" defTabSz="233679">
              <a:spcBef>
                <a:spcPts val="1600"/>
              </a:spcBef>
              <a:defRPr sz="1800"/>
            </a:pPr>
            <a:r>
              <a:t>Color Names</a:t>
            </a:r>
          </a:p>
          <a:p>
            <a:pPr marL="177799" indent="-177799" defTabSz="233679">
              <a:spcBef>
                <a:spcPts val="1600"/>
              </a:spcBef>
              <a:defRPr sz="1800"/>
            </a:pPr>
            <a:r>
              <a:t>HTML5 Color names</a:t>
            </a:r>
          </a:p>
          <a:p>
            <a:pPr marL="177799" indent="-177799" defTabSz="233679">
              <a:spcBef>
                <a:spcPts val="1600"/>
              </a:spcBef>
              <a:defRPr sz="1800"/>
            </a:pPr>
            <a:r>
              <a:t>Hexadecimal</a:t>
            </a:r>
          </a:p>
          <a:p>
            <a:pPr marL="177799" indent="-177799" defTabSz="233679">
              <a:spcBef>
                <a:spcPts val="1600"/>
              </a:spcBef>
              <a:defRPr sz="1800"/>
            </a:pPr>
            <a:r>
              <a:t>RGB</a:t>
            </a:r>
          </a:p>
          <a:p>
            <a:pPr lvl="1" marL="0" indent="0" defTabSz="233679">
              <a:spcBef>
                <a:spcPts val="1000"/>
              </a:spcBef>
              <a:buSzTx/>
              <a:buNone/>
              <a:defRPr sz="1800"/>
            </a:pPr>
            <a:r>
              <a:t>	</a:t>
            </a:r>
            <a:r>
              <a:rPr>
                <a:solidFill>
                  <a:schemeClr val="accent5">
                    <a:hueOff val="106375"/>
                    <a:satOff val="9554"/>
                    <a:lumOff val="-13516"/>
                  </a:schemeClr>
                </a:solidFill>
              </a:rPr>
              <a:t>body</a:t>
            </a:r>
            <a:r>
              <a:t> {</a:t>
            </a:r>
          </a:p>
          <a:p>
            <a:pPr lvl="1" marL="0" indent="0" defTabSz="233679">
              <a:spcBef>
                <a:spcPts val="1000"/>
              </a:spcBef>
              <a:buSzTx/>
              <a:buNone/>
              <a:defRPr sz="1800"/>
            </a:pPr>
            <a:r>
              <a:t>		</a:t>
            </a:r>
            <a:r>
              <a:rPr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rPr>
              <a:t>color</a:t>
            </a:r>
            <a:r>
              <a:t>: </a:t>
            </a:r>
            <a:r>
              <a:rPr>
                <a:solidFill>
                  <a:schemeClr val="accent1"/>
                </a:solidFill>
              </a:rPr>
              <a:t>red</a:t>
            </a:r>
            <a:r>
              <a:t>;</a:t>
            </a:r>
          </a:p>
          <a:p>
            <a:pPr lvl="1" marL="0" indent="0" defTabSz="233679">
              <a:spcBef>
                <a:spcPts val="1000"/>
              </a:spcBef>
              <a:buSzTx/>
              <a:buNone/>
              <a:defRPr sz="1800"/>
            </a:pPr>
            <a:r>
              <a:t>		</a:t>
            </a:r>
            <a:r>
              <a:rPr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rPr>
              <a:t>background</a:t>
            </a:r>
            <a:r>
              <a:t>: </a:t>
            </a:r>
            <a:r>
              <a:rPr>
                <a:solidFill>
                  <a:schemeClr val="accent1"/>
                </a:solidFill>
              </a:rPr>
              <a:t>coral</a:t>
            </a:r>
          </a:p>
          <a:p>
            <a:pPr lvl="1" marL="0" indent="0" defTabSz="233679">
              <a:spcBef>
                <a:spcPts val="1000"/>
              </a:spcBef>
              <a:buSzTx/>
              <a:buNone/>
              <a:defRPr sz="1800"/>
            </a:pPr>
            <a:r>
              <a:t>	}</a:t>
            </a:r>
          </a:p>
          <a:p>
            <a:pPr lvl="1" marL="0" indent="0" defTabSz="233679">
              <a:spcBef>
                <a:spcPts val="1000"/>
              </a:spcBef>
              <a:buSzTx/>
              <a:buNone/>
              <a:defRPr sz="1800"/>
            </a:pPr>
          </a:p>
          <a:p>
            <a:pPr lvl="1" marL="0" indent="0" defTabSz="233679">
              <a:spcBef>
                <a:spcPts val="1000"/>
              </a:spcBef>
              <a:buSzTx/>
              <a:buNone/>
              <a:defRPr sz="1800"/>
            </a:pPr>
            <a:r>
              <a:t>	</a:t>
            </a:r>
            <a:r>
              <a:rPr>
                <a:solidFill>
                  <a:schemeClr val="accent5">
                    <a:hueOff val="106375"/>
                    <a:satOff val="9554"/>
                    <a:lumOff val="-13516"/>
                  </a:schemeClr>
                </a:solidFill>
              </a:rPr>
              <a:t>h1</a:t>
            </a:r>
            <a:r>
              <a:t> {</a:t>
            </a:r>
          </a:p>
          <a:p>
            <a:pPr lvl="1" marL="0" indent="0" defTabSz="233679">
              <a:spcBef>
                <a:spcPts val="1000"/>
              </a:spcBef>
              <a:buSzTx/>
              <a:buNone/>
              <a:defRPr sz="1800"/>
            </a:pPr>
            <a:r>
              <a:t>		</a:t>
            </a:r>
            <a:r>
              <a:rPr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</a:rPr>
              <a:t>color</a:t>
            </a:r>
            <a:r>
              <a:t>: </a:t>
            </a:r>
            <a:r>
              <a:rPr>
                <a:solidFill>
                  <a:schemeClr val="accent1"/>
                </a:solidFill>
              </a:rPr>
              <a:t>#00ff00</a:t>
            </a:r>
            <a:r>
              <a:t>;</a:t>
            </a:r>
          </a:p>
          <a:p>
            <a:pPr lvl="1" marL="0" indent="0" defTabSz="233679">
              <a:spcBef>
                <a:spcPts val="1000"/>
              </a:spcBef>
              <a:buSzTx/>
              <a:buNone/>
              <a:defRPr sz="1800"/>
            </a:pPr>
            <a:r>
              <a:t>	}</a:t>
            </a:r>
          </a:p>
          <a:p>
            <a:pPr lvl="1" marL="0" indent="0" defTabSz="233679">
              <a:spcBef>
                <a:spcPts val="1000"/>
              </a:spcBef>
              <a:buSzTx/>
              <a:buNone/>
              <a:defRPr sz="1800"/>
            </a:pPr>
          </a:p>
          <a:p>
            <a:pPr lvl="1" marL="0" indent="0" defTabSz="233679">
              <a:spcBef>
                <a:spcPts val="1000"/>
              </a:spcBef>
              <a:buSzTx/>
              <a:buNone/>
              <a:defRPr sz="1800"/>
            </a:pPr>
            <a:r>
              <a:t>	</a:t>
            </a:r>
            <a:r>
              <a:rPr>
                <a:solidFill>
                  <a:schemeClr val="accent5">
                    <a:hueOff val="106375"/>
                    <a:satOff val="9554"/>
                    <a:lumOff val="-13516"/>
                  </a:schemeClr>
                </a:solidFill>
              </a:rPr>
              <a:t>p</a:t>
            </a:r>
            <a:r>
              <a:t> {</a:t>
            </a:r>
          </a:p>
          <a:p>
            <a:pPr lvl="1" marL="0" indent="0" defTabSz="233679">
              <a:spcBef>
                <a:spcPts val="1000"/>
              </a:spcBef>
              <a:buSzTx/>
              <a:buNone/>
              <a:defRPr sz="1800"/>
            </a:pPr>
            <a:r>
              <a:t>		</a:t>
            </a: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</a:rPr>
              <a:t>color</a:t>
            </a:r>
            <a:r>
              <a:t>: </a:t>
            </a:r>
            <a:r>
              <a:rPr>
                <a:solidFill>
                  <a:schemeClr val="accent1"/>
                </a:solidFill>
              </a:rPr>
              <a:t>rgb(0,0,255)</a:t>
            </a:r>
            <a:r>
              <a:t>;</a:t>
            </a:r>
          </a:p>
          <a:p>
            <a:pPr lvl="1" marL="0" indent="0" defTabSz="233679">
              <a:spcBef>
                <a:spcPts val="1000"/>
              </a:spcBef>
              <a:buSzTx/>
              <a:buNone/>
              <a:defRPr sz="1800"/>
            </a:pPr>
            <a:r>
              <a:t>	}</a:t>
            </a:r>
          </a:p>
          <a:p>
            <a:pPr lvl="1"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177799" indent="-177799" defTabSz="233679">
              <a:spcBef>
                <a:spcPts val="1600"/>
              </a:spcBef>
              <a:defRPr b="1"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  <a:p>
            <a:pPr marL="0" indent="0" defTabSz="233679">
              <a:spcBef>
                <a:spcPts val="1600"/>
              </a:spcBef>
              <a:buSzTx/>
              <a:buNone/>
              <a:defRPr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Web Safe Fonts"/>
          <p:cNvSpPr txBox="1"/>
          <p:nvPr>
            <p:ph type="title"/>
          </p:nvPr>
        </p:nvSpPr>
        <p:spPr>
          <a:xfrm>
            <a:off x="952500" y="254000"/>
            <a:ext cx="11099800" cy="1509713"/>
          </a:xfrm>
          <a:prstGeom prst="rect">
            <a:avLst/>
          </a:prstGeom>
        </p:spPr>
        <p:txBody>
          <a:bodyPr/>
          <a:lstStyle/>
          <a:p>
            <a:pPr/>
            <a:r>
              <a:t>Web Safe Fonts</a:t>
            </a:r>
          </a:p>
        </p:txBody>
      </p:sp>
      <p:sp>
        <p:nvSpPr>
          <p:cNvPr id="154" name="Body"/>
          <p:cNvSpPr txBox="1"/>
          <p:nvPr>
            <p:ph type="body" idx="1"/>
          </p:nvPr>
        </p:nvSpPr>
        <p:spPr>
          <a:xfrm>
            <a:off x="952500" y="1974850"/>
            <a:ext cx="11099800" cy="7289304"/>
          </a:xfrm>
          <a:prstGeom prst="rect">
            <a:avLst/>
          </a:prstGeom>
        </p:spPr>
        <p:txBody>
          <a:bodyPr/>
          <a:lstStyle/>
          <a:p>
            <a:pPr lvl="1" marL="0" indent="395604" defTabSz="519937">
              <a:spcBef>
                <a:spcPts val="3700"/>
              </a:spcBef>
              <a:buSzTx/>
              <a:buNone/>
              <a:defRPr sz="4005"/>
            </a:pPr>
          </a:p>
          <a:p>
            <a:pPr marL="0" indent="0" defTabSz="519937">
              <a:spcBef>
                <a:spcPts val="3700"/>
              </a:spcBef>
              <a:buSzTx/>
              <a:buNone/>
              <a:defRPr sz="4005"/>
            </a:pPr>
          </a:p>
          <a:p>
            <a:pPr marL="0" indent="0" defTabSz="519937">
              <a:spcBef>
                <a:spcPts val="3700"/>
              </a:spcBef>
              <a:buSzTx/>
              <a:buNone/>
              <a:defRPr sz="4005"/>
            </a:pPr>
          </a:p>
          <a:p>
            <a:pPr marL="0" indent="0" defTabSz="519937">
              <a:spcBef>
                <a:spcPts val="3700"/>
              </a:spcBef>
              <a:buSzTx/>
              <a:buNone/>
              <a:defRPr sz="4005"/>
            </a:pPr>
          </a:p>
          <a:p>
            <a:pPr marL="0" indent="0" defTabSz="519937">
              <a:spcBef>
                <a:spcPts val="3700"/>
              </a:spcBef>
              <a:buSzTx/>
              <a:buNone/>
              <a:defRPr sz="4005"/>
            </a:pPr>
          </a:p>
          <a:p>
            <a:pPr marL="0" indent="0" defTabSz="519937">
              <a:spcBef>
                <a:spcPts val="3700"/>
              </a:spcBef>
              <a:buSzTx/>
              <a:buNone/>
              <a:defRPr sz="4005"/>
            </a:pPr>
          </a:p>
        </p:txBody>
      </p:sp>
      <p:pic>
        <p:nvPicPr>
          <p:cNvPr id="155" name="Web Safe Fonts.png" descr="Web Safe Font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250" y="1631950"/>
            <a:ext cx="8775700" cy="6946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Box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Box Model</a:t>
            </a:r>
          </a:p>
        </p:txBody>
      </p:sp>
      <p:sp>
        <p:nvSpPr>
          <p:cNvPr id="158" name="Body"/>
          <p:cNvSpPr txBox="1"/>
          <p:nvPr>
            <p:ph type="body" idx="1"/>
          </p:nvPr>
        </p:nvSpPr>
        <p:spPr>
          <a:xfrm>
            <a:off x="952500" y="20066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</a:p>
        </p:txBody>
      </p:sp>
      <p:pic>
        <p:nvPicPr>
          <p:cNvPr id="159" name="Box Model.png" descr="Box Mod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250" y="2000250"/>
            <a:ext cx="6642100" cy="593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Margin &amp; Padding Shortha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6675"/>
            </a:lvl1pPr>
          </a:lstStyle>
          <a:p>
            <a:pPr/>
            <a:r>
              <a:t>Margin &amp; Padding Shorthand</a:t>
            </a:r>
          </a:p>
        </p:txBody>
      </p:sp>
      <p:sp>
        <p:nvSpPr>
          <p:cNvPr id="162" name="Long Way…"/>
          <p:cNvSpPr txBox="1"/>
          <p:nvPr>
            <p:ph type="body" sz="half" idx="1"/>
          </p:nvPr>
        </p:nvSpPr>
        <p:spPr>
          <a:xfrm>
            <a:off x="952500" y="2590800"/>
            <a:ext cx="5092651" cy="6286500"/>
          </a:xfrm>
          <a:prstGeom prst="rect">
            <a:avLst/>
          </a:prstGeom>
        </p:spPr>
        <p:txBody>
          <a:bodyPr anchor="t"/>
          <a:lstStyle/>
          <a:p>
            <a:pPr marL="343792" indent="-343792" defTabSz="321310">
              <a:spcBef>
                <a:spcPts val="2300"/>
              </a:spcBef>
              <a:defRPr b="1" sz="2475"/>
            </a:pPr>
            <a:r>
              <a:t>Long Way</a:t>
            </a:r>
          </a:p>
          <a:p>
            <a:pPr marL="0" indent="0" defTabSz="321310">
              <a:spcBef>
                <a:spcPts val="2300"/>
              </a:spcBef>
              <a:buSzTx/>
              <a:buNone/>
              <a:defRPr sz="2475"/>
            </a:pPr>
            <a:r>
              <a:t>p {</a:t>
            </a:r>
          </a:p>
          <a:p>
            <a:pPr marL="0" indent="0" defTabSz="321310">
              <a:spcBef>
                <a:spcPts val="2300"/>
              </a:spcBef>
              <a:buSzTx/>
              <a:buNone/>
              <a:defRPr sz="2475"/>
            </a:pPr>
            <a:r>
              <a:t>		margin-top:5px;</a:t>
            </a:r>
          </a:p>
          <a:p>
            <a:pPr marL="0" indent="0" defTabSz="321310">
              <a:spcBef>
                <a:spcPts val="2300"/>
              </a:spcBef>
              <a:buSzTx/>
              <a:buNone/>
              <a:defRPr sz="2475"/>
            </a:pPr>
            <a:r>
              <a:t>		margin-bottom;5px;</a:t>
            </a:r>
          </a:p>
          <a:p>
            <a:pPr marL="0" indent="0" defTabSz="321310">
              <a:spcBef>
                <a:spcPts val="2300"/>
              </a:spcBef>
              <a:buSzTx/>
              <a:buNone/>
              <a:defRPr sz="2475"/>
            </a:pPr>
            <a:r>
              <a:t>		margin-right:10px;</a:t>
            </a:r>
          </a:p>
          <a:p>
            <a:pPr marL="0" indent="0" defTabSz="321310">
              <a:spcBef>
                <a:spcPts val="2300"/>
              </a:spcBef>
              <a:buSzTx/>
              <a:buNone/>
              <a:defRPr sz="2475"/>
            </a:pPr>
            <a:r>
              <a:t>		margin-left:10px;</a:t>
            </a:r>
          </a:p>
          <a:p>
            <a:pPr marL="0" indent="0" defTabSz="321310">
              <a:spcBef>
                <a:spcPts val="2300"/>
              </a:spcBef>
              <a:buSzTx/>
              <a:buNone/>
              <a:defRPr sz="2475"/>
            </a:pPr>
            <a:r>
              <a:t>}</a:t>
            </a:r>
          </a:p>
          <a:p>
            <a:pPr marL="0" indent="0" defTabSz="321310">
              <a:spcBef>
                <a:spcPts val="2300"/>
              </a:spcBef>
              <a:buSzTx/>
              <a:buNone/>
              <a:defRPr sz="2475"/>
            </a:pPr>
          </a:p>
          <a:p>
            <a:pPr marL="0" indent="0" defTabSz="321310">
              <a:spcBef>
                <a:spcPts val="2300"/>
              </a:spcBef>
              <a:buSzTx/>
              <a:buNone/>
              <a:defRPr sz="2475"/>
            </a:pPr>
          </a:p>
        </p:txBody>
      </p:sp>
      <p:sp>
        <p:nvSpPr>
          <p:cNvPr id="163" name="Short Way…"/>
          <p:cNvSpPr txBox="1"/>
          <p:nvPr/>
        </p:nvSpPr>
        <p:spPr>
          <a:xfrm>
            <a:off x="6388100" y="2590800"/>
            <a:ext cx="5832178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250031" indent="-250031" algn="l" defTabSz="233679">
              <a:buSzPct val="145000"/>
              <a:buChar char="•"/>
              <a:defRPr sz="1800"/>
            </a:pPr>
            <a:r>
              <a:t>Short Way</a:t>
            </a:r>
          </a:p>
          <a:p>
            <a:pPr algn="l" defTabSz="233679">
              <a:defRPr b="0" sz="1800"/>
            </a:pPr>
            <a:r>
              <a:t>		</a:t>
            </a:r>
          </a:p>
          <a:p>
            <a:pPr algn="l" defTabSz="233679">
              <a:defRPr b="0" sz="1800"/>
            </a:pPr>
          </a:p>
          <a:p>
            <a:pPr algn="l" defTabSz="233679">
              <a:defRPr sz="1800"/>
            </a:pPr>
            <a:r>
              <a:t>-top, right, bottom, left</a:t>
            </a:r>
          </a:p>
          <a:p>
            <a:pPr algn="l" defTabSz="233679">
              <a:defRPr b="0" sz="1800"/>
            </a:pPr>
          </a:p>
          <a:p>
            <a:pPr algn="l" defTabSz="233679">
              <a:defRPr b="0" sz="1800"/>
            </a:pPr>
            <a:r>
              <a:t>p {</a:t>
            </a:r>
          </a:p>
          <a:p>
            <a:pPr algn="l" defTabSz="233679">
              <a:defRPr b="0" sz="1800"/>
            </a:pPr>
            <a:r>
              <a:t>		margin: 5px 10px 5px 10px;</a:t>
            </a:r>
          </a:p>
          <a:p>
            <a:pPr algn="l" defTabSz="233679">
              <a:defRPr b="0" sz="1800"/>
            </a:pPr>
            <a:r>
              <a:t>}</a:t>
            </a:r>
          </a:p>
          <a:p>
            <a:pPr algn="l" defTabSz="233679">
              <a:defRPr b="0" sz="1800"/>
            </a:pPr>
          </a:p>
          <a:p>
            <a:pPr algn="l" defTabSz="233679">
              <a:defRPr b="0" sz="1800"/>
            </a:pPr>
          </a:p>
          <a:p>
            <a:pPr algn="l" defTabSz="233679">
              <a:defRPr b="0" sz="1800"/>
            </a:pPr>
            <a:r>
              <a:t>-If you want top and bottom and left and right to have same size, you can use the syntax: </a:t>
            </a:r>
            <a:r>
              <a:rPr b="1"/>
              <a:t>top and bottom, left and right</a:t>
            </a:r>
            <a:endParaRPr b="1"/>
          </a:p>
          <a:p>
            <a:pPr algn="l" defTabSz="233679">
              <a:defRPr b="0" sz="1800"/>
            </a:pPr>
          </a:p>
          <a:p>
            <a:pPr algn="l" defTabSz="233679">
              <a:defRPr b="0" sz="1800"/>
            </a:pPr>
            <a:r>
              <a:t>p {</a:t>
            </a:r>
          </a:p>
          <a:p>
            <a:pPr algn="l" defTabSz="233679">
              <a:defRPr b="0" sz="1800"/>
            </a:pPr>
            <a:r>
              <a:t>		margin: 5px 10px;</a:t>
            </a:r>
          </a:p>
          <a:p>
            <a:pPr algn="l" defTabSz="233679">
              <a:defRPr b="0" sz="1800"/>
            </a:pPr>
            <a:r>
              <a:t>}</a:t>
            </a:r>
          </a:p>
          <a:p>
            <a:pPr algn="l" defTabSz="233679">
              <a:spcBef>
                <a:spcPts val="1600"/>
              </a:spcBef>
              <a:defRPr b="0" sz="1800"/>
            </a:pPr>
          </a:p>
          <a:p>
            <a:pPr algn="l" defTabSz="233679">
              <a:spcBef>
                <a:spcPts val="1600"/>
              </a:spcBef>
              <a:defRPr b="0" sz="1800"/>
            </a:pPr>
          </a:p>
          <a:p>
            <a:pPr algn="l" defTabSz="233679">
              <a:spcBef>
                <a:spcPts val="1600"/>
              </a:spcBef>
              <a:defRPr b="0" sz="1800"/>
            </a:pPr>
          </a:p>
          <a:p>
            <a:pPr algn="l" defTabSz="233679">
              <a:spcBef>
                <a:spcPts val="1600"/>
              </a:spcBef>
              <a:defRPr b="0" sz="1800"/>
            </a:pPr>
            <a:r>
              <a:t>	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ositioning in CSS"/>
          <p:cNvSpPr txBox="1"/>
          <p:nvPr>
            <p:ph type="title"/>
          </p:nvPr>
        </p:nvSpPr>
        <p:spPr>
          <a:xfrm>
            <a:off x="1270000" y="63500"/>
            <a:ext cx="10464800" cy="1623666"/>
          </a:xfrm>
          <a:prstGeom prst="rect">
            <a:avLst/>
          </a:prstGeom>
        </p:spPr>
        <p:txBody>
          <a:bodyPr/>
          <a:lstStyle/>
          <a:p>
            <a:pPr/>
            <a:r>
              <a:t>Positioning in CSS</a:t>
            </a:r>
          </a:p>
        </p:txBody>
      </p:sp>
      <p:sp>
        <p:nvSpPr>
          <p:cNvPr id="166" name="Static…"/>
          <p:cNvSpPr txBox="1"/>
          <p:nvPr>
            <p:ph type="body" idx="1"/>
          </p:nvPr>
        </p:nvSpPr>
        <p:spPr>
          <a:xfrm>
            <a:off x="1270000" y="2197100"/>
            <a:ext cx="10464800" cy="6630542"/>
          </a:xfrm>
          <a:prstGeom prst="rect">
            <a:avLst/>
          </a:prstGeom>
        </p:spPr>
        <p:txBody>
          <a:bodyPr/>
          <a:lstStyle/>
          <a:p>
            <a:pPr marL="157155" indent="-157155" algn="l" defTabSz="251206">
              <a:spcBef>
                <a:spcPts val="1800"/>
              </a:spcBef>
              <a:buSzPct val="145000"/>
              <a:buChar char="•"/>
              <a:defRPr b="1" sz="1935"/>
            </a:pPr>
            <a:r>
              <a:t>Static</a:t>
            </a:r>
          </a:p>
          <a:p>
            <a:pPr algn="l" defTabSz="251206">
              <a:spcBef>
                <a:spcPts val="1800"/>
              </a:spcBef>
              <a:defRPr sz="1935"/>
            </a:pPr>
            <a:r>
              <a:t>	- Default value. Elements render in order, as they appear in the document flow</a:t>
            </a:r>
          </a:p>
          <a:p>
            <a:pPr marL="157155" indent="-157155" algn="l" defTabSz="251206">
              <a:spcBef>
                <a:spcPts val="1800"/>
              </a:spcBef>
              <a:buSzPct val="145000"/>
              <a:buChar char="•"/>
              <a:defRPr b="1" sz="1935"/>
            </a:pPr>
            <a:r>
              <a:t>Relative</a:t>
            </a:r>
          </a:p>
          <a:p>
            <a:pPr algn="l" defTabSz="251206">
              <a:spcBef>
                <a:spcPts val="1800"/>
              </a:spcBef>
              <a:defRPr sz="1935"/>
            </a:pPr>
            <a:r>
              <a:t>	- The element is positioned relative to its normal position, so "left:20px" adds 20 pixels to the element's LEFT position</a:t>
            </a:r>
          </a:p>
          <a:p>
            <a:pPr marL="157155" indent="-157155" algn="l" defTabSz="251206">
              <a:spcBef>
                <a:spcPts val="1800"/>
              </a:spcBef>
              <a:buSzPct val="145000"/>
              <a:buChar char="•"/>
              <a:defRPr b="1" sz="1935"/>
            </a:pPr>
            <a:r>
              <a:t>Absolute</a:t>
            </a:r>
          </a:p>
          <a:p>
            <a:pPr algn="l" defTabSz="251206">
              <a:spcBef>
                <a:spcPts val="1800"/>
              </a:spcBef>
              <a:defRPr sz="1935"/>
            </a:pPr>
            <a:r>
              <a:t>	- The element is positioned relative to its first positioned (not static) ancestor element</a:t>
            </a:r>
          </a:p>
          <a:p>
            <a:pPr marL="157155" indent="-157155" algn="l" defTabSz="251206">
              <a:spcBef>
                <a:spcPts val="1800"/>
              </a:spcBef>
              <a:buSzPct val="145000"/>
              <a:buChar char="•"/>
              <a:defRPr b="1" sz="1935"/>
            </a:pPr>
            <a:r>
              <a:t>Fixed</a:t>
            </a:r>
          </a:p>
          <a:p>
            <a:pPr algn="l" defTabSz="251206">
              <a:spcBef>
                <a:spcPts val="1800"/>
              </a:spcBef>
              <a:defRPr sz="1935"/>
            </a:pPr>
            <a:r>
              <a:t>	- The element is positioned relative to the browser window</a:t>
            </a:r>
          </a:p>
          <a:p>
            <a:pPr marL="157155" indent="-157155" algn="l" defTabSz="251206">
              <a:spcBef>
                <a:spcPts val="1800"/>
              </a:spcBef>
              <a:buSzPct val="145000"/>
              <a:buChar char="•"/>
              <a:defRPr b="1" sz="1935"/>
            </a:pPr>
            <a:r>
              <a:t>Initial</a:t>
            </a:r>
          </a:p>
          <a:p>
            <a:pPr algn="l" defTabSz="251206">
              <a:spcBef>
                <a:spcPts val="1800"/>
              </a:spcBef>
              <a:defRPr sz="1935"/>
            </a:pPr>
            <a:r>
              <a:t>	- Sets this property to its default value.</a:t>
            </a:r>
          </a:p>
          <a:p>
            <a:pPr marL="157155" indent="-157155" algn="l" defTabSz="251206">
              <a:spcBef>
                <a:spcPts val="1800"/>
              </a:spcBef>
              <a:buSzPct val="145000"/>
              <a:buChar char="•"/>
              <a:defRPr b="1" sz="1935"/>
            </a:pPr>
            <a:r>
              <a:t>Inherit</a:t>
            </a:r>
          </a:p>
          <a:p>
            <a:pPr algn="l" defTabSz="251206">
              <a:spcBef>
                <a:spcPts val="1800"/>
              </a:spcBef>
              <a:defRPr sz="1935"/>
            </a:pPr>
            <a:r>
              <a:t>	- Inherits this property from its parent element.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