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25078" marR="0" indent="-625078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5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69578" marR="0" indent="-625078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5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14078" marR="0" indent="-625078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5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58578" marR="0" indent="-625078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5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403078" marR="0" indent="-625078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5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47578" marR="0" indent="-625078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5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92078" marR="0" indent="-625078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5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36578" marR="0" indent="-625078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5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81078" marR="0" indent="-625078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5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What is HTML?"/>
          <p:cNvSpPr txBox="1"/>
          <p:nvPr>
            <p:ph type="ctrTitle"/>
          </p:nvPr>
        </p:nvSpPr>
        <p:spPr>
          <a:xfrm>
            <a:off x="1270000" y="63499"/>
            <a:ext cx="10464800" cy="1623667"/>
          </a:xfrm>
          <a:prstGeom prst="rect">
            <a:avLst/>
          </a:prstGeom>
        </p:spPr>
        <p:txBody>
          <a:bodyPr/>
          <a:lstStyle/>
          <a:p>
            <a:pPr/>
            <a:r>
              <a:t>What is HTML?</a:t>
            </a:r>
          </a:p>
        </p:txBody>
      </p:sp>
      <p:sp>
        <p:nvSpPr>
          <p:cNvPr id="120" name="Hyper Text Markup Language…"/>
          <p:cNvSpPr txBox="1"/>
          <p:nvPr>
            <p:ph type="subTitle" sz="half" idx="1"/>
          </p:nvPr>
        </p:nvSpPr>
        <p:spPr>
          <a:xfrm>
            <a:off x="1358900" y="2006600"/>
            <a:ext cx="10464800" cy="2989065"/>
          </a:xfrm>
          <a:prstGeom prst="rect">
            <a:avLst/>
          </a:prstGeom>
        </p:spPr>
        <p:txBody>
          <a:bodyPr/>
          <a:lstStyle/>
          <a:p>
            <a:pPr marL="241215" indent="-241215" algn="l" defTabSz="385572">
              <a:spcBef>
                <a:spcPts val="2700"/>
              </a:spcBef>
              <a:buSzPct val="145000"/>
              <a:buChar char="•"/>
              <a:defRPr sz="2970"/>
            </a:pPr>
            <a:r>
              <a:t>Hyper Text Markup Language</a:t>
            </a:r>
          </a:p>
          <a:p>
            <a:pPr marL="241215" indent="-241215" algn="l" defTabSz="385572">
              <a:spcBef>
                <a:spcPts val="2700"/>
              </a:spcBef>
              <a:buSzPct val="145000"/>
              <a:buChar char="•"/>
              <a:defRPr sz="2970"/>
            </a:pPr>
            <a:r>
              <a:rPr b="1"/>
              <a:t>NOT</a:t>
            </a:r>
            <a:r>
              <a:t> a programming language</a:t>
            </a:r>
          </a:p>
          <a:p>
            <a:pPr marL="241215" indent="-241215" algn="l" defTabSz="385572">
              <a:spcBef>
                <a:spcPts val="2700"/>
              </a:spcBef>
              <a:buSzPct val="145000"/>
              <a:buChar char="•"/>
              <a:defRPr sz="2970"/>
            </a:pPr>
            <a:r>
              <a:t>Markup Language for creating webpages/documents</a:t>
            </a:r>
          </a:p>
          <a:p>
            <a:pPr marL="241215" indent="-241215" algn="l" defTabSz="385572">
              <a:spcBef>
                <a:spcPts val="2700"/>
              </a:spcBef>
              <a:buSzPct val="145000"/>
              <a:buChar char="•"/>
              <a:defRPr sz="2970"/>
            </a:pPr>
            <a:r>
              <a:t>Building blocks of the Web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HTML5 Semantic Ta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HTML5 Semantic Tags</a:t>
            </a:r>
          </a:p>
        </p:txBody>
      </p:sp>
      <p:sp>
        <p:nvSpPr>
          <p:cNvPr id="156" name="A semantic element clearly describes its meaning to both the browser and the developer.…"/>
          <p:cNvSpPr txBox="1"/>
          <p:nvPr>
            <p:ph type="body" idx="1"/>
          </p:nvPr>
        </p:nvSpPr>
        <p:spPr>
          <a:xfrm>
            <a:off x="952500" y="20574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  <a:r>
              <a:t>A semantic element clearly describes its meaning to both the browser and the developer.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  <a:r>
              <a:t>&lt;header&gt;&lt;/header&gt;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  <a:r>
              <a:t>&lt;footer&lt;&lt;/footer&gt;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  <a:r>
              <a:t>&lt;aside&gt;&lt;/aside&gt;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  <a:r>
              <a:t>&lt;main&gt;&lt;/main&gt;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  <a:r>
              <a:t>&lt;article&gt;&lt;/article&gt;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  <a:r>
              <a:t>&lt;nav&gt;&lt;/nav&gt;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  <a:r>
              <a:t>&lt;section&gt;&lt;/section&gt;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  <a:r>
              <a:t>&lt;details&gt;&lt;/details&gt;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</a:p>
        </p:txBody>
      </p:sp>
      <p:sp>
        <p:nvSpPr>
          <p:cNvPr id="157" name="Rectangle"/>
          <p:cNvSpPr txBox="1"/>
          <p:nvPr/>
        </p:nvSpPr>
        <p:spPr>
          <a:xfrm>
            <a:off x="3822699" y="2787650"/>
            <a:ext cx="3921523" cy="3554115"/>
          </a:xfrm>
          <a:prstGeom prst="rect">
            <a:avLst/>
          </a:prstGeom>
          <a:solidFill>
            <a:srgbClr val="A9A9A9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251206">
              <a:spcBef>
                <a:spcPts val="1800"/>
              </a:spcBef>
              <a:defRPr b="0" sz="1935"/>
            </a:pPr>
          </a:p>
          <a:p>
            <a:pPr algn="l" defTabSz="251206">
              <a:spcBef>
                <a:spcPts val="1800"/>
              </a:spcBef>
              <a:defRPr b="0" sz="1935"/>
            </a:pPr>
          </a:p>
          <a:p>
            <a:pPr algn="l" defTabSz="251206">
              <a:spcBef>
                <a:spcPts val="1800"/>
              </a:spcBef>
              <a:defRPr b="0" sz="1935"/>
            </a:pPr>
          </a:p>
          <a:p>
            <a:pPr algn="l" defTabSz="251206">
              <a:spcBef>
                <a:spcPts val="1800"/>
              </a:spcBef>
              <a:defRPr b="0" sz="1935"/>
            </a:pPr>
          </a:p>
          <a:p>
            <a:pPr algn="l" defTabSz="251206">
              <a:spcBef>
                <a:spcPts val="1800"/>
              </a:spcBef>
              <a:defRPr b="0" sz="1935"/>
            </a:pPr>
          </a:p>
          <a:p>
            <a:pPr algn="l" defTabSz="251206">
              <a:spcBef>
                <a:spcPts val="1800"/>
              </a:spcBef>
              <a:defRPr b="0" sz="1935"/>
            </a:pPr>
          </a:p>
        </p:txBody>
      </p:sp>
      <p:sp>
        <p:nvSpPr>
          <p:cNvPr id="158" name="&lt;header&gt;"/>
          <p:cNvSpPr txBox="1"/>
          <p:nvPr/>
        </p:nvSpPr>
        <p:spPr>
          <a:xfrm>
            <a:off x="3924299" y="2927350"/>
            <a:ext cx="3718323" cy="363935"/>
          </a:xfrm>
          <a:prstGeom prst="rect">
            <a:avLst/>
          </a:prstGeom>
          <a:solidFill>
            <a:srgbClr val="6C6C6C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233679">
              <a:spcBef>
                <a:spcPts val="1600"/>
              </a:spcBef>
              <a:defRPr b="0" sz="1800"/>
            </a:pPr>
            <a:r>
              <a:t>&lt;header&gt;</a:t>
            </a:r>
          </a:p>
          <a:p>
            <a:pPr defTabSz="233679">
              <a:spcBef>
                <a:spcPts val="1600"/>
              </a:spcBef>
              <a:defRPr b="0" sz="1800"/>
            </a:pPr>
          </a:p>
          <a:p>
            <a:pPr defTabSz="233679">
              <a:spcBef>
                <a:spcPts val="1600"/>
              </a:spcBef>
              <a:defRPr b="0" sz="1800"/>
            </a:pPr>
          </a:p>
          <a:p>
            <a:pPr defTabSz="233679">
              <a:spcBef>
                <a:spcPts val="1600"/>
              </a:spcBef>
              <a:defRPr b="0" sz="1800"/>
            </a:pPr>
          </a:p>
          <a:p>
            <a:pPr defTabSz="233679">
              <a:spcBef>
                <a:spcPts val="1600"/>
              </a:spcBef>
              <a:defRPr b="0" sz="1800"/>
            </a:pPr>
          </a:p>
        </p:txBody>
      </p:sp>
      <p:sp>
        <p:nvSpPr>
          <p:cNvPr id="159" name="&lt;nav&gt;"/>
          <p:cNvSpPr txBox="1"/>
          <p:nvPr/>
        </p:nvSpPr>
        <p:spPr>
          <a:xfrm>
            <a:off x="3924300" y="3382367"/>
            <a:ext cx="3718322" cy="363935"/>
          </a:xfrm>
          <a:prstGeom prst="rect">
            <a:avLst/>
          </a:prstGeom>
          <a:solidFill>
            <a:srgbClr val="6C6C6C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233679">
              <a:spcBef>
                <a:spcPts val="1600"/>
              </a:spcBef>
              <a:defRPr b="0" sz="1800"/>
            </a:pPr>
            <a:r>
              <a:t>&lt;nav&gt;</a:t>
            </a:r>
          </a:p>
          <a:p>
            <a:pPr algn="l" defTabSz="233679">
              <a:spcBef>
                <a:spcPts val="1600"/>
              </a:spcBef>
              <a:defRPr b="0" sz="1800"/>
            </a:pPr>
          </a:p>
          <a:p>
            <a:pPr algn="l" defTabSz="233679">
              <a:spcBef>
                <a:spcPts val="1600"/>
              </a:spcBef>
              <a:defRPr b="0" sz="1800"/>
            </a:pPr>
          </a:p>
          <a:p>
            <a:pPr algn="l" defTabSz="233679">
              <a:spcBef>
                <a:spcPts val="1600"/>
              </a:spcBef>
              <a:defRPr b="0" sz="1800"/>
            </a:pPr>
          </a:p>
          <a:p>
            <a:pPr algn="l" defTabSz="233679">
              <a:spcBef>
                <a:spcPts val="1600"/>
              </a:spcBef>
              <a:defRPr b="0" sz="1800"/>
            </a:pPr>
          </a:p>
        </p:txBody>
      </p:sp>
      <p:sp>
        <p:nvSpPr>
          <p:cNvPr id="160" name="&lt;section&gt;"/>
          <p:cNvSpPr txBox="1"/>
          <p:nvPr/>
        </p:nvSpPr>
        <p:spPr>
          <a:xfrm>
            <a:off x="3936999" y="3834110"/>
            <a:ext cx="1899495" cy="951409"/>
          </a:xfrm>
          <a:prstGeom prst="rect">
            <a:avLst/>
          </a:prstGeom>
          <a:solidFill>
            <a:srgbClr val="6C6C6C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233679">
              <a:spcBef>
                <a:spcPts val="1600"/>
              </a:spcBef>
              <a:defRPr b="0" sz="1800"/>
            </a:pPr>
            <a:r>
              <a:t>&lt;section&gt;</a:t>
            </a:r>
          </a:p>
          <a:p>
            <a:pPr algn="l" defTabSz="233679">
              <a:spcBef>
                <a:spcPts val="1600"/>
              </a:spcBef>
              <a:defRPr b="0" sz="1800"/>
            </a:pPr>
          </a:p>
          <a:p>
            <a:pPr algn="l" defTabSz="233679">
              <a:spcBef>
                <a:spcPts val="1600"/>
              </a:spcBef>
              <a:defRPr b="0" sz="1800"/>
            </a:pPr>
          </a:p>
          <a:p>
            <a:pPr algn="l" defTabSz="233679">
              <a:spcBef>
                <a:spcPts val="1600"/>
              </a:spcBef>
              <a:defRPr b="0" sz="1800"/>
            </a:pPr>
          </a:p>
          <a:p>
            <a:pPr algn="l" defTabSz="233679">
              <a:spcBef>
                <a:spcPts val="1600"/>
              </a:spcBef>
              <a:defRPr b="0" sz="1800"/>
            </a:pPr>
          </a:p>
        </p:txBody>
      </p:sp>
      <p:sp>
        <p:nvSpPr>
          <p:cNvPr id="161" name="&lt;article&gt;"/>
          <p:cNvSpPr txBox="1"/>
          <p:nvPr/>
        </p:nvSpPr>
        <p:spPr>
          <a:xfrm>
            <a:off x="3936999" y="4873327"/>
            <a:ext cx="1899495" cy="873027"/>
          </a:xfrm>
          <a:prstGeom prst="rect">
            <a:avLst/>
          </a:prstGeom>
          <a:solidFill>
            <a:srgbClr val="6C6C6C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233679">
              <a:spcBef>
                <a:spcPts val="1600"/>
              </a:spcBef>
              <a:defRPr b="0" sz="1800"/>
            </a:pPr>
            <a:r>
              <a:t>&lt;article&gt;</a:t>
            </a:r>
          </a:p>
          <a:p>
            <a:pPr algn="l" defTabSz="233679">
              <a:spcBef>
                <a:spcPts val="1600"/>
              </a:spcBef>
              <a:defRPr b="0" sz="1800"/>
            </a:pPr>
          </a:p>
          <a:p>
            <a:pPr algn="l" defTabSz="233679">
              <a:spcBef>
                <a:spcPts val="1600"/>
              </a:spcBef>
              <a:defRPr b="0" sz="1800"/>
            </a:pPr>
          </a:p>
          <a:p>
            <a:pPr algn="l" defTabSz="233679">
              <a:spcBef>
                <a:spcPts val="1600"/>
              </a:spcBef>
              <a:defRPr b="0" sz="1800"/>
            </a:pPr>
          </a:p>
          <a:p>
            <a:pPr algn="l" defTabSz="233679">
              <a:spcBef>
                <a:spcPts val="1600"/>
              </a:spcBef>
              <a:defRPr b="0" sz="1800"/>
            </a:pPr>
          </a:p>
        </p:txBody>
      </p:sp>
      <p:sp>
        <p:nvSpPr>
          <p:cNvPr id="162" name="&lt;footer&gt;"/>
          <p:cNvSpPr txBox="1"/>
          <p:nvPr/>
        </p:nvSpPr>
        <p:spPr>
          <a:xfrm>
            <a:off x="3924300" y="5837435"/>
            <a:ext cx="3718322" cy="363936"/>
          </a:xfrm>
          <a:prstGeom prst="rect">
            <a:avLst/>
          </a:prstGeom>
          <a:solidFill>
            <a:srgbClr val="6C6C6C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233679">
              <a:spcBef>
                <a:spcPts val="1600"/>
              </a:spcBef>
              <a:defRPr b="0" sz="1800"/>
            </a:pPr>
            <a:r>
              <a:t>&lt;footer&gt;</a:t>
            </a:r>
          </a:p>
          <a:p>
            <a:pPr defTabSz="233679">
              <a:spcBef>
                <a:spcPts val="1600"/>
              </a:spcBef>
              <a:defRPr b="0" sz="1800"/>
            </a:pPr>
          </a:p>
          <a:p>
            <a:pPr defTabSz="233679">
              <a:spcBef>
                <a:spcPts val="1600"/>
              </a:spcBef>
              <a:defRPr b="0" sz="1800"/>
            </a:pPr>
          </a:p>
          <a:p>
            <a:pPr defTabSz="233679">
              <a:spcBef>
                <a:spcPts val="1600"/>
              </a:spcBef>
              <a:defRPr b="0" sz="1800"/>
            </a:pPr>
          </a:p>
          <a:p>
            <a:pPr defTabSz="233679">
              <a:spcBef>
                <a:spcPts val="1600"/>
              </a:spcBef>
              <a:defRPr b="0" sz="1800"/>
            </a:pPr>
          </a:p>
        </p:txBody>
      </p:sp>
      <p:sp>
        <p:nvSpPr>
          <p:cNvPr id="163" name="&lt;aside&gt;"/>
          <p:cNvSpPr txBox="1"/>
          <p:nvPr/>
        </p:nvSpPr>
        <p:spPr>
          <a:xfrm>
            <a:off x="5905500" y="3837384"/>
            <a:ext cx="1717874" cy="1908970"/>
          </a:xfrm>
          <a:prstGeom prst="rect">
            <a:avLst/>
          </a:prstGeom>
          <a:solidFill>
            <a:srgbClr val="6C6C6C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233679">
              <a:spcBef>
                <a:spcPts val="1600"/>
              </a:spcBef>
              <a:defRPr b="0" sz="1800"/>
            </a:pPr>
          </a:p>
          <a:p>
            <a:pPr defTabSz="233679">
              <a:spcBef>
                <a:spcPts val="1600"/>
              </a:spcBef>
              <a:defRPr b="0" sz="1800"/>
            </a:pPr>
            <a:r>
              <a:t>&lt;aside&gt;</a:t>
            </a:r>
          </a:p>
          <a:p>
            <a:pPr algn="l" defTabSz="233679">
              <a:spcBef>
                <a:spcPts val="1600"/>
              </a:spcBef>
              <a:defRPr b="0" sz="1800"/>
            </a:pPr>
          </a:p>
          <a:p>
            <a:pPr algn="l" defTabSz="233679">
              <a:spcBef>
                <a:spcPts val="1600"/>
              </a:spcBef>
              <a:defRPr b="0" sz="1800"/>
            </a:pPr>
          </a:p>
          <a:p>
            <a:pPr algn="l" defTabSz="233679">
              <a:spcBef>
                <a:spcPts val="1600"/>
              </a:spcBef>
              <a:defRPr b="0" sz="1800"/>
            </a:pPr>
          </a:p>
          <a:p>
            <a:pPr algn="l" defTabSz="233679">
              <a:spcBef>
                <a:spcPts val="1600"/>
              </a:spcBef>
              <a:defRPr b="0" sz="18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at We Need To Start"/>
          <p:cNvSpPr txBox="1"/>
          <p:nvPr>
            <p:ph type="title"/>
          </p:nvPr>
        </p:nvSpPr>
        <p:spPr>
          <a:xfrm>
            <a:off x="952500" y="254000"/>
            <a:ext cx="11099800" cy="1509713"/>
          </a:xfrm>
          <a:prstGeom prst="rect">
            <a:avLst/>
          </a:prstGeom>
        </p:spPr>
        <p:txBody>
          <a:bodyPr/>
          <a:lstStyle/>
          <a:p>
            <a:pPr/>
            <a:r>
              <a:t>What We Need To Start</a:t>
            </a:r>
          </a:p>
        </p:txBody>
      </p:sp>
      <p:sp>
        <p:nvSpPr>
          <p:cNvPr id="123" name="A Web Browser (Pick One)…"/>
          <p:cNvSpPr txBox="1"/>
          <p:nvPr>
            <p:ph type="body" idx="1"/>
          </p:nvPr>
        </p:nvSpPr>
        <p:spPr>
          <a:xfrm>
            <a:off x="952500" y="1974850"/>
            <a:ext cx="11099800" cy="7289304"/>
          </a:xfrm>
          <a:prstGeom prst="rect">
            <a:avLst/>
          </a:prstGeom>
        </p:spPr>
        <p:txBody>
          <a:bodyPr/>
          <a:lstStyle/>
          <a:p>
            <a:pPr marL="177799" indent="-177799" defTabSz="233679">
              <a:spcBef>
                <a:spcPts val="1600"/>
              </a:spcBef>
              <a:defRPr sz="1800"/>
            </a:pPr>
            <a:r>
              <a:t>A Web Browser (Pick One)</a:t>
            </a:r>
          </a:p>
          <a:p>
            <a:pPr lvl="1" marL="0" indent="177800" defTabSz="233679">
              <a:spcBef>
                <a:spcPts val="1600"/>
              </a:spcBef>
              <a:buSzTx/>
              <a:buNone/>
              <a:defRPr sz="1800"/>
            </a:pPr>
            <a:r>
              <a:t>- Google Chrome</a:t>
            </a:r>
          </a:p>
          <a:p>
            <a:pPr lvl="1" marL="0" indent="177800" defTabSz="233679">
              <a:spcBef>
                <a:spcPts val="1600"/>
              </a:spcBef>
              <a:buSzTx/>
              <a:buNone/>
              <a:defRPr sz="1800"/>
            </a:pPr>
            <a:r>
              <a:t>- Mozilla Firefox</a:t>
            </a:r>
          </a:p>
          <a:p>
            <a:pPr lvl="1" marL="0" indent="177800" defTabSz="233679">
              <a:spcBef>
                <a:spcPts val="1600"/>
              </a:spcBef>
              <a:buSzTx/>
              <a:buNone/>
              <a:defRPr sz="1800"/>
            </a:pPr>
            <a:r>
              <a:t>- Safari</a:t>
            </a:r>
          </a:p>
          <a:p>
            <a:pPr lvl="1" marL="0" indent="177800" defTabSz="233679">
              <a:spcBef>
                <a:spcPts val="1600"/>
              </a:spcBef>
              <a:buSzTx/>
              <a:buNone/>
              <a:defRPr sz="1800"/>
            </a:pPr>
            <a:r>
              <a:t>- Edge</a:t>
            </a:r>
          </a:p>
          <a:p>
            <a:pPr lvl="1" marL="0" indent="177800" defTabSz="233679">
              <a:spcBef>
                <a:spcPts val="1600"/>
              </a:spcBef>
              <a:buSzTx/>
              <a:buNone/>
              <a:defRPr sz="1800"/>
            </a:pPr>
            <a:r>
              <a:t>- IE (Please Don’t)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</a:p>
          <a:p>
            <a:pPr marL="177799" indent="-177799" defTabSz="233679">
              <a:spcBef>
                <a:spcPts val="1600"/>
              </a:spcBef>
              <a:defRPr sz="1800"/>
            </a:pPr>
            <a:r>
              <a:t>A Text Editor (Pick One)</a:t>
            </a:r>
          </a:p>
          <a:p>
            <a:pPr lvl="1" marL="0" indent="177800" defTabSz="233679">
              <a:spcBef>
                <a:spcPts val="1600"/>
              </a:spcBef>
              <a:buSzTx/>
              <a:buNone/>
              <a:defRPr sz="1800"/>
            </a:pPr>
            <a:r>
              <a:t>- Sublime Text</a:t>
            </a:r>
          </a:p>
          <a:p>
            <a:pPr lvl="1" marL="0" indent="177800" defTabSz="233679">
              <a:spcBef>
                <a:spcPts val="1600"/>
              </a:spcBef>
              <a:buSzTx/>
              <a:buNone/>
              <a:defRPr sz="1800"/>
            </a:pPr>
            <a:r>
              <a:t>- Atom.io</a:t>
            </a:r>
          </a:p>
          <a:p>
            <a:pPr lvl="1" marL="0" indent="177800" defTabSz="233679">
              <a:spcBef>
                <a:spcPts val="1600"/>
              </a:spcBef>
              <a:buSzTx/>
              <a:buNone/>
              <a:defRPr sz="1800"/>
            </a:pPr>
            <a:r>
              <a:t>- Visual Studio Code</a:t>
            </a:r>
          </a:p>
          <a:p>
            <a:pPr lvl="1" marL="0" indent="177800" defTabSz="233679">
              <a:spcBef>
                <a:spcPts val="1600"/>
              </a:spcBef>
              <a:buSzTx/>
              <a:buNone/>
              <a:defRPr sz="1800"/>
            </a:pPr>
            <a:r>
              <a:t>- Brackets</a:t>
            </a:r>
          </a:p>
          <a:p>
            <a:pPr lvl="1" marL="0" indent="177800" defTabSz="233679">
              <a:spcBef>
                <a:spcPts val="1600"/>
              </a:spcBef>
              <a:buSzTx/>
              <a:buNone/>
              <a:defRPr sz="1800"/>
            </a:pPr>
            <a:r>
              <a:t>- Notepad++ (Windows)</a:t>
            </a:r>
          </a:p>
          <a:p>
            <a:pPr lvl="1" marL="0" indent="177800" defTabSz="233679">
              <a:spcBef>
                <a:spcPts val="1600"/>
              </a:spcBef>
              <a:buSzTx/>
              <a:buNone/>
              <a:defRPr sz="1800"/>
            </a:pPr>
            <a:r>
              <a:t>- TextMate (Mac)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reating an HTML File"/>
          <p:cNvSpPr txBox="1"/>
          <p:nvPr>
            <p:ph type="ctrTitle"/>
          </p:nvPr>
        </p:nvSpPr>
        <p:spPr>
          <a:xfrm>
            <a:off x="1270000" y="320774"/>
            <a:ext cx="10464800" cy="1431826"/>
          </a:xfrm>
          <a:prstGeom prst="rect">
            <a:avLst/>
          </a:prstGeom>
        </p:spPr>
        <p:txBody>
          <a:bodyPr/>
          <a:lstStyle/>
          <a:p>
            <a:pPr/>
            <a:r>
              <a:t>Creating an HTML File</a:t>
            </a:r>
          </a:p>
        </p:txBody>
      </p:sp>
      <p:sp>
        <p:nvSpPr>
          <p:cNvPr id="126" name="Does NOT need a server…"/>
          <p:cNvSpPr txBox="1"/>
          <p:nvPr>
            <p:ph type="subTitle" sz="half" idx="1"/>
          </p:nvPr>
        </p:nvSpPr>
        <p:spPr>
          <a:xfrm>
            <a:off x="1270000" y="1968500"/>
            <a:ext cx="10464800" cy="2989065"/>
          </a:xfrm>
          <a:prstGeom prst="rect">
            <a:avLst/>
          </a:prstGeom>
        </p:spPr>
        <p:txBody>
          <a:bodyPr/>
          <a:lstStyle/>
          <a:p>
            <a:pPr marL="241215" indent="-241215" algn="l" defTabSz="385572">
              <a:spcBef>
                <a:spcPts val="2700"/>
              </a:spcBef>
              <a:buSzPct val="145000"/>
              <a:buChar char="•"/>
              <a:defRPr sz="2970"/>
            </a:pPr>
            <a:r>
              <a:t>Does NOT need a server</a:t>
            </a:r>
          </a:p>
          <a:p>
            <a:pPr marL="241215" indent="-241215" algn="l" defTabSz="385572">
              <a:spcBef>
                <a:spcPts val="2700"/>
              </a:spcBef>
              <a:buSzPct val="145000"/>
              <a:buChar char="•"/>
              <a:defRPr sz="2970"/>
            </a:pPr>
            <a:r>
              <a:t>Files must end with the </a:t>
            </a:r>
            <a:r>
              <a:rPr b="1"/>
              <a:t>.html</a:t>
            </a:r>
            <a:r>
              <a:t> extension</a:t>
            </a:r>
          </a:p>
          <a:p>
            <a:pPr marL="241215" indent="-241215" algn="l" defTabSz="385572">
              <a:spcBef>
                <a:spcPts val="2700"/>
              </a:spcBef>
              <a:buSzPct val="145000"/>
              <a:buChar char="•"/>
              <a:defRPr sz="2970"/>
            </a:pPr>
            <a:r>
              <a:t>Runs in web browser (Chrome, FireFox, etc)</a:t>
            </a:r>
          </a:p>
          <a:p>
            <a:pPr marL="241215" indent="-241215" algn="l" defTabSz="385572">
              <a:spcBef>
                <a:spcPts val="2700"/>
              </a:spcBef>
              <a:buSzPct val="145000"/>
              <a:buChar char="•"/>
              <a:defRPr sz="2970"/>
            </a:pPr>
            <a:r>
              <a:t>i</a:t>
            </a:r>
            <a:r>
              <a:rPr b="1"/>
              <a:t>ndex.html</a:t>
            </a:r>
            <a:r>
              <a:t> is the root / home page of a website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ag Syntax"/>
          <p:cNvSpPr txBox="1"/>
          <p:nvPr>
            <p:ph type="ctrTitle"/>
          </p:nvPr>
        </p:nvSpPr>
        <p:spPr>
          <a:xfrm>
            <a:off x="292100" y="308074"/>
            <a:ext cx="10464800" cy="1431826"/>
          </a:xfrm>
          <a:prstGeom prst="rect">
            <a:avLst/>
          </a:prstGeom>
        </p:spPr>
        <p:txBody>
          <a:bodyPr/>
          <a:lstStyle/>
          <a:p>
            <a:pPr/>
            <a:r>
              <a:t>Tag Syntax</a:t>
            </a:r>
          </a:p>
        </p:txBody>
      </p:sp>
      <p:sp>
        <p:nvSpPr>
          <p:cNvPr id="129" name="&lt;tagname&gt;content&lt;/tagname&gt;…"/>
          <p:cNvSpPr txBox="1"/>
          <p:nvPr/>
        </p:nvSpPr>
        <p:spPr>
          <a:xfrm>
            <a:off x="463599" y="2057400"/>
            <a:ext cx="3524995" cy="708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233679">
              <a:spcBef>
                <a:spcPts val="1600"/>
              </a:spcBef>
              <a:defRPr b="0" sz="1800"/>
            </a:pPr>
            <a:r>
              <a:t>&lt;tagname&gt;content&lt;/tagname&gt;</a:t>
            </a:r>
          </a:p>
          <a:p>
            <a:pPr algn="l" defTabSz="233679">
              <a:defRPr b="0" i="1" sz="800"/>
            </a:pPr>
          </a:p>
          <a:p>
            <a:pPr algn="l" defTabSz="233679">
              <a:defRPr b="0" i="1" sz="800"/>
            </a:pPr>
          </a:p>
          <a:p>
            <a:pPr algn="l" defTabSz="233679">
              <a:spcBef>
                <a:spcPts val="1600"/>
              </a:spcBef>
              <a:defRPr b="0" sz="1800"/>
            </a:pPr>
          </a:p>
          <a:p>
            <a:pPr algn="l" defTabSz="233679">
              <a:spcBef>
                <a:spcPts val="1600"/>
              </a:spcBef>
              <a:defRPr sz="1800"/>
            </a:pPr>
            <a:r>
              <a:t>&lt;h1&gt;About Us&lt;/h1&gt;</a:t>
            </a:r>
          </a:p>
          <a:p>
            <a:pPr algn="l" defTabSz="233679">
              <a:spcBef>
                <a:spcPts val="1600"/>
              </a:spcBef>
              <a:defRPr sz="1800"/>
            </a:pPr>
            <a:r>
              <a:t>&lt;p&gt;This is a paragraph&lt;/p&gt;</a:t>
            </a:r>
          </a:p>
          <a:p>
            <a:pPr algn="l" defTabSz="233679">
              <a:spcBef>
                <a:spcPts val="1600"/>
              </a:spcBef>
              <a:defRPr b="0" sz="1800"/>
            </a:pPr>
          </a:p>
          <a:p>
            <a:pPr algn="l" defTabSz="233679">
              <a:spcBef>
                <a:spcPts val="1600"/>
              </a:spcBef>
              <a:defRPr b="0" sz="1800"/>
            </a:pPr>
            <a:r>
              <a:rPr b="1"/>
              <a:t>&lt;br /&gt;</a:t>
            </a:r>
            <a:r>
              <a:t> (self closing)</a:t>
            </a:r>
          </a:p>
          <a:p>
            <a:pPr algn="l" defTabSz="233679">
              <a:spcBef>
                <a:spcPts val="1600"/>
              </a:spcBef>
              <a:defRPr b="0" sz="1800"/>
            </a:pPr>
            <a:r>
              <a:rPr b="1"/>
              <a:t>&lt;br&gt; </a:t>
            </a:r>
            <a:r>
              <a:rPr i="1"/>
              <a:t>(fine in HTML5)</a:t>
            </a:r>
          </a:p>
          <a:p>
            <a:pPr algn="l" defTabSz="233679">
              <a:spcBef>
                <a:spcPts val="1600"/>
              </a:spcBef>
              <a:defRPr b="0" sz="1800"/>
            </a:pPr>
          </a:p>
          <a:p>
            <a:pPr algn="l" defTabSz="233679">
              <a:spcBef>
                <a:spcPts val="1600"/>
              </a:spcBef>
              <a:defRPr b="0" sz="1800"/>
            </a:pPr>
          </a:p>
          <a:p>
            <a:pPr algn="l" defTabSz="233679">
              <a:spcBef>
                <a:spcPts val="1600"/>
              </a:spcBef>
              <a:defRPr b="0" sz="1800"/>
            </a:pPr>
          </a:p>
          <a:p>
            <a:pPr algn="l" defTabSz="233679">
              <a:spcBef>
                <a:spcPts val="1600"/>
              </a:spcBef>
              <a:defRPr b="0" sz="1800"/>
            </a:pPr>
          </a:p>
          <a:p>
            <a:pPr algn="l" defTabSz="233679">
              <a:spcBef>
                <a:spcPts val="1600"/>
              </a:spcBef>
              <a:defRPr b="0" sz="1800"/>
            </a:pPr>
          </a:p>
          <a:p>
            <a:pPr algn="l" defTabSz="233679">
              <a:defRPr b="0" i="1" sz="800"/>
            </a:pPr>
          </a:p>
          <a:p>
            <a:pPr algn="l" defTabSz="233679">
              <a:defRPr b="0" i="1" sz="800"/>
            </a:pPr>
          </a:p>
          <a:p>
            <a:pPr algn="l" defTabSz="233679">
              <a:defRPr b="0" sz="800"/>
            </a:pPr>
          </a:p>
          <a:p>
            <a:pPr algn="l" defTabSz="233679">
              <a:defRPr b="0" sz="800"/>
            </a:pPr>
          </a:p>
          <a:p>
            <a:pPr algn="l" defTabSz="233679">
              <a:defRPr b="0" sz="800"/>
            </a:pPr>
          </a:p>
          <a:p>
            <a:pPr algn="l" defTabSz="233679">
              <a:defRPr b="0" sz="800"/>
            </a:pPr>
          </a:p>
          <a:p>
            <a:pPr algn="l" defTabSz="233679">
              <a:defRPr b="0" sz="800"/>
            </a:pPr>
          </a:p>
          <a:p>
            <a:pPr algn="l" defTabSz="233679">
              <a:defRPr b="0" sz="800"/>
            </a:pPr>
          </a:p>
          <a:p>
            <a:pPr algn="l" defTabSz="233679">
              <a:defRPr b="0" sz="800"/>
            </a:pPr>
          </a:p>
        </p:txBody>
      </p:sp>
      <p:sp>
        <p:nvSpPr>
          <p:cNvPr id="130" name="Element names surrounded by angle brackets…"/>
          <p:cNvSpPr txBox="1"/>
          <p:nvPr/>
        </p:nvSpPr>
        <p:spPr>
          <a:xfrm>
            <a:off x="4200946" y="2006599"/>
            <a:ext cx="7596437" cy="3635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13511" indent="-313511" algn="l" defTabSz="356362">
              <a:spcBef>
                <a:spcPts val="2500"/>
              </a:spcBef>
              <a:buSzPct val="145000"/>
              <a:buChar char="•"/>
              <a:defRPr b="0" sz="2745"/>
            </a:pPr>
            <a:r>
              <a:t>Element names surrounded by angle brackets</a:t>
            </a:r>
          </a:p>
          <a:p>
            <a:pPr marL="313511" indent="-313511" algn="l" defTabSz="356362">
              <a:spcBef>
                <a:spcPts val="2500"/>
              </a:spcBef>
              <a:buSzPct val="145000"/>
              <a:buChar char="•"/>
              <a:defRPr b="0" sz="2745"/>
            </a:pPr>
            <a:r>
              <a:t>Normally comes in pairs (start and end tag)</a:t>
            </a:r>
          </a:p>
          <a:p>
            <a:pPr marL="313511" indent="-313511" algn="l" defTabSz="356362">
              <a:spcBef>
                <a:spcPts val="2500"/>
              </a:spcBef>
              <a:buSzPct val="145000"/>
              <a:buChar char="•"/>
              <a:defRPr b="0" sz="2745"/>
            </a:pPr>
            <a:r>
              <a:t>End tag is usually the same but with a forward slash</a:t>
            </a:r>
          </a:p>
          <a:p>
            <a:pPr marL="313511" indent="-313511" algn="l" defTabSz="356362">
              <a:spcBef>
                <a:spcPts val="2500"/>
              </a:spcBef>
              <a:buSzPct val="145000"/>
              <a:buChar char="•"/>
              <a:defRPr b="0" sz="2745"/>
            </a:pPr>
            <a:r>
              <a:t>Some tags close themselves (Remnant of XHTML)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HTML Page 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 Page Structure</a:t>
            </a:r>
          </a:p>
        </p:txBody>
      </p:sp>
      <p:sp>
        <p:nvSpPr>
          <p:cNvPr id="133" name="&lt;html&gt;…"/>
          <p:cNvSpPr txBox="1"/>
          <p:nvPr>
            <p:ph type="body" idx="1"/>
          </p:nvPr>
        </p:nvSpPr>
        <p:spPr>
          <a:xfrm>
            <a:off x="952500" y="2152650"/>
            <a:ext cx="11099800" cy="7024886"/>
          </a:xfrm>
          <a:prstGeom prst="rect">
            <a:avLst/>
          </a:prstGeom>
          <a:solidFill>
            <a:srgbClr val="A9A9A9"/>
          </a:solidFill>
          <a:ln>
            <a:solidFill>
              <a:srgbClr val="FFFFFF"/>
            </a:solidFill>
          </a:ln>
          <a:effectLst>
            <a:outerShdw sx="100000" sy="100000" kx="0" ky="0" algn="b" rotWithShape="0" blurRad="38100" dist="49366" dir="5400000">
              <a:srgbClr val="000000">
                <a:alpha val="13601"/>
              </a:srgbClr>
            </a:outerShdw>
          </a:effectLst>
        </p:spPr>
        <p:txBody>
          <a:bodyPr anchor="t"/>
          <a:lstStyle/>
          <a:p>
            <a:pPr marL="0" indent="0" defTabSz="549148">
              <a:spcBef>
                <a:spcPts val="0"/>
              </a:spcBef>
              <a:buSzTx/>
              <a:buNone/>
              <a:defRPr sz="2256"/>
            </a:pPr>
            <a:r>
              <a:t>&lt;html&gt;</a:t>
            </a:r>
          </a:p>
          <a:p>
            <a:pPr marL="0" indent="0" defTabSz="549148">
              <a:spcBef>
                <a:spcPts val="0"/>
              </a:spcBef>
              <a:buSzTx/>
              <a:buNone/>
              <a:defRPr sz="2256"/>
            </a:pPr>
          </a:p>
          <a:p>
            <a:pPr marL="0" indent="0" defTabSz="549148">
              <a:spcBef>
                <a:spcPts val="0"/>
              </a:spcBef>
              <a:buSzTx/>
              <a:buNone/>
              <a:defRPr sz="2256"/>
            </a:pPr>
          </a:p>
          <a:p>
            <a:pPr marL="0" indent="0" defTabSz="549148">
              <a:spcBef>
                <a:spcPts val="0"/>
              </a:spcBef>
              <a:buSzTx/>
              <a:buNone/>
              <a:defRPr sz="2256"/>
            </a:pPr>
          </a:p>
          <a:p>
            <a:pPr marL="0" indent="0" defTabSz="549148">
              <a:spcBef>
                <a:spcPts val="0"/>
              </a:spcBef>
              <a:buSzTx/>
              <a:buNone/>
              <a:defRPr sz="2256"/>
            </a:pPr>
          </a:p>
          <a:p>
            <a:pPr marL="0" indent="0" defTabSz="549148">
              <a:spcBef>
                <a:spcPts val="0"/>
              </a:spcBef>
              <a:buSzTx/>
              <a:buNone/>
              <a:defRPr sz="2256"/>
            </a:pPr>
          </a:p>
          <a:p>
            <a:pPr marL="0" indent="0" defTabSz="549148">
              <a:spcBef>
                <a:spcPts val="0"/>
              </a:spcBef>
              <a:buSzTx/>
              <a:buNone/>
              <a:defRPr sz="2256"/>
            </a:pPr>
          </a:p>
          <a:p>
            <a:pPr marL="0" indent="0" defTabSz="549148">
              <a:spcBef>
                <a:spcPts val="0"/>
              </a:spcBef>
              <a:buSzTx/>
              <a:buNone/>
              <a:defRPr sz="2256"/>
            </a:pPr>
          </a:p>
          <a:p>
            <a:pPr marL="0" indent="0" defTabSz="549148">
              <a:spcBef>
                <a:spcPts val="0"/>
              </a:spcBef>
              <a:buSzTx/>
              <a:buNone/>
              <a:defRPr sz="2256"/>
            </a:pPr>
          </a:p>
          <a:p>
            <a:pPr marL="0" indent="0" defTabSz="549148">
              <a:spcBef>
                <a:spcPts val="0"/>
              </a:spcBef>
              <a:buSzTx/>
              <a:buNone/>
              <a:defRPr sz="2256"/>
            </a:pPr>
          </a:p>
          <a:p>
            <a:pPr marL="0" indent="0" defTabSz="549148">
              <a:spcBef>
                <a:spcPts val="0"/>
              </a:spcBef>
              <a:buSzTx/>
              <a:buNone/>
              <a:defRPr sz="2256"/>
            </a:pPr>
          </a:p>
          <a:p>
            <a:pPr marL="0" indent="0" defTabSz="549148">
              <a:spcBef>
                <a:spcPts val="0"/>
              </a:spcBef>
              <a:buSzTx/>
              <a:buNone/>
              <a:defRPr sz="2256"/>
            </a:pPr>
          </a:p>
          <a:p>
            <a:pPr marL="0" indent="0" defTabSz="549148">
              <a:spcBef>
                <a:spcPts val="0"/>
              </a:spcBef>
              <a:buSzTx/>
              <a:buNone/>
              <a:defRPr sz="2256"/>
            </a:pPr>
          </a:p>
          <a:p>
            <a:pPr marL="0" indent="0" defTabSz="549148">
              <a:spcBef>
                <a:spcPts val="0"/>
              </a:spcBef>
              <a:buSzTx/>
              <a:buNone/>
              <a:defRPr sz="2256"/>
            </a:pPr>
          </a:p>
          <a:p>
            <a:pPr marL="0" indent="0" defTabSz="549148">
              <a:spcBef>
                <a:spcPts val="0"/>
              </a:spcBef>
              <a:buSzTx/>
              <a:buNone/>
              <a:defRPr sz="2256"/>
            </a:pPr>
          </a:p>
          <a:p>
            <a:pPr marL="0" indent="0" defTabSz="549148">
              <a:spcBef>
                <a:spcPts val="0"/>
              </a:spcBef>
              <a:buSzTx/>
              <a:buNone/>
              <a:defRPr sz="2256"/>
            </a:pPr>
          </a:p>
          <a:p>
            <a:pPr marL="0" indent="0" defTabSz="549148">
              <a:spcBef>
                <a:spcPts val="0"/>
              </a:spcBef>
              <a:buSzTx/>
              <a:buNone/>
              <a:defRPr sz="2256"/>
            </a:pPr>
          </a:p>
          <a:p>
            <a:pPr marL="0" indent="0" defTabSz="549148">
              <a:spcBef>
                <a:spcPts val="0"/>
              </a:spcBef>
              <a:buSzTx/>
              <a:buNone/>
              <a:defRPr sz="2256"/>
            </a:pPr>
          </a:p>
          <a:p>
            <a:pPr marL="0" indent="0" defTabSz="549148">
              <a:spcBef>
                <a:spcPts val="0"/>
              </a:spcBef>
              <a:buSzTx/>
              <a:buNone/>
              <a:defRPr sz="2256"/>
            </a:pPr>
          </a:p>
          <a:p>
            <a:pPr marL="0" indent="0" defTabSz="549148">
              <a:spcBef>
                <a:spcPts val="0"/>
              </a:spcBef>
              <a:buSzTx/>
              <a:buNone/>
              <a:defRPr sz="2256"/>
            </a:pPr>
            <a:r>
              <a:t>&lt;/html&gt;</a:t>
            </a:r>
          </a:p>
        </p:txBody>
      </p:sp>
      <p:sp>
        <p:nvSpPr>
          <p:cNvPr id="134" name="&lt;head&gt;…"/>
          <p:cNvSpPr txBox="1"/>
          <p:nvPr/>
        </p:nvSpPr>
        <p:spPr>
          <a:xfrm>
            <a:off x="1293713" y="2770758"/>
            <a:ext cx="10417374" cy="1452464"/>
          </a:xfrm>
          <a:prstGeom prst="rect">
            <a:avLst/>
          </a:prstGeom>
          <a:solidFill>
            <a:srgbClr val="6C6C6C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49366" dir="5400000">
              <a:srgbClr val="000000">
                <a:alpha val="13601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19937">
              <a:defRPr b="0" sz="2136"/>
            </a:pPr>
            <a:r>
              <a:t>&lt;head&gt;</a:t>
            </a:r>
          </a:p>
          <a:p>
            <a:pPr algn="l" defTabSz="519937">
              <a:defRPr b="0" sz="2136"/>
            </a:pPr>
          </a:p>
          <a:p>
            <a:pPr algn="l" defTabSz="519937">
              <a:defRPr b="0" sz="2136"/>
            </a:pPr>
          </a:p>
          <a:p>
            <a:pPr algn="l" defTabSz="519937">
              <a:defRPr b="0" sz="2136"/>
            </a:pPr>
            <a:r>
              <a:t>&lt;/head&gt;</a:t>
            </a:r>
          </a:p>
        </p:txBody>
      </p:sp>
      <p:sp>
        <p:nvSpPr>
          <p:cNvPr id="135" name="&lt;title&gt;Page title&lt;/title&gt;"/>
          <p:cNvSpPr txBox="1"/>
          <p:nvPr/>
        </p:nvSpPr>
        <p:spPr>
          <a:xfrm>
            <a:off x="1501899" y="3313286"/>
            <a:ext cx="9731574" cy="367408"/>
          </a:xfrm>
          <a:prstGeom prst="rect">
            <a:avLst/>
          </a:prstGeom>
          <a:solidFill>
            <a:srgbClr val="6C6C6C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49366" dir="5400000">
              <a:srgbClr val="000000">
                <a:alpha val="13601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397256">
              <a:defRPr b="0" sz="1632"/>
            </a:lvl1pPr>
          </a:lstStyle>
          <a:p>
            <a:pPr/>
            <a:r>
              <a:t>&lt;title&gt;Page title&lt;/title&gt;</a:t>
            </a:r>
          </a:p>
        </p:txBody>
      </p:sp>
      <p:sp>
        <p:nvSpPr>
          <p:cNvPr id="136" name="&lt;body&gt;…"/>
          <p:cNvSpPr txBox="1"/>
          <p:nvPr/>
        </p:nvSpPr>
        <p:spPr>
          <a:xfrm>
            <a:off x="1293713" y="4500760"/>
            <a:ext cx="10417374" cy="4015285"/>
          </a:xfrm>
          <a:prstGeom prst="rect">
            <a:avLst/>
          </a:prstGeom>
          <a:solidFill>
            <a:srgbClr val="6C6C6C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49366" dir="5400000">
              <a:srgbClr val="000000">
                <a:alpha val="13601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49148">
              <a:defRPr b="0" sz="2256"/>
            </a:pPr>
            <a:r>
              <a:t>&lt;body&gt;</a:t>
            </a:r>
          </a:p>
          <a:p>
            <a:pPr algn="l" defTabSz="549148">
              <a:defRPr b="0" sz="2256"/>
            </a:pPr>
          </a:p>
          <a:p>
            <a:pPr algn="l" defTabSz="549148">
              <a:defRPr b="0" sz="2256"/>
            </a:pPr>
          </a:p>
          <a:p>
            <a:pPr algn="l" defTabSz="549148">
              <a:defRPr b="0" sz="2256"/>
            </a:pPr>
          </a:p>
          <a:p>
            <a:pPr algn="l" defTabSz="549148">
              <a:defRPr b="0" sz="2256"/>
            </a:pPr>
          </a:p>
          <a:p>
            <a:pPr algn="l" defTabSz="549148">
              <a:defRPr b="0" sz="2256"/>
            </a:pPr>
          </a:p>
          <a:p>
            <a:pPr algn="l" defTabSz="549148">
              <a:defRPr b="0" sz="2256"/>
            </a:pPr>
          </a:p>
          <a:p>
            <a:pPr algn="l" defTabSz="549148">
              <a:defRPr b="0" sz="2256"/>
            </a:pPr>
          </a:p>
          <a:p>
            <a:pPr algn="l" defTabSz="549148">
              <a:defRPr b="0" sz="2256"/>
            </a:pPr>
          </a:p>
          <a:p>
            <a:pPr algn="l" defTabSz="549148">
              <a:defRPr b="0" sz="2256"/>
            </a:pPr>
          </a:p>
          <a:p>
            <a:pPr algn="l" defTabSz="549148">
              <a:defRPr b="0" sz="2256"/>
            </a:pPr>
            <a:r>
              <a:t>&lt;/body&gt;</a:t>
            </a:r>
          </a:p>
        </p:txBody>
      </p:sp>
      <p:sp>
        <p:nvSpPr>
          <p:cNvPr id="137" name="Rectangle"/>
          <p:cNvSpPr txBox="1"/>
          <p:nvPr/>
        </p:nvSpPr>
        <p:spPr>
          <a:xfrm>
            <a:off x="1583084" y="5037286"/>
            <a:ext cx="9569203" cy="2758481"/>
          </a:xfrm>
          <a:prstGeom prst="rect">
            <a:avLst/>
          </a:prstGeom>
          <a:solidFill>
            <a:srgbClr val="A9A9A9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49366" dir="5400000">
              <a:srgbClr val="000000">
                <a:alpha val="13601"/>
              </a:srgbClr>
            </a:outerShdw>
          </a:effec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/>
            </a:pPr>
          </a:p>
        </p:txBody>
      </p:sp>
      <p:sp>
        <p:nvSpPr>
          <p:cNvPr id="138" name="&lt;h1&gt;This is a heading&lt;/h1&gt;"/>
          <p:cNvSpPr txBox="1"/>
          <p:nvPr/>
        </p:nvSpPr>
        <p:spPr>
          <a:xfrm>
            <a:off x="1746944" y="5377557"/>
            <a:ext cx="9241483" cy="367408"/>
          </a:xfrm>
          <a:prstGeom prst="rect">
            <a:avLst/>
          </a:prstGeom>
          <a:solidFill>
            <a:srgbClr val="A9A9A9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49366" dir="5400000">
              <a:srgbClr val="000000">
                <a:alpha val="13601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397256">
              <a:defRPr b="0" sz="1632"/>
            </a:lvl1pPr>
          </a:lstStyle>
          <a:p>
            <a:pPr/>
            <a:r>
              <a:t>&lt;h1&gt;This is a heading&lt;/h1&gt;</a:t>
            </a:r>
          </a:p>
        </p:txBody>
      </p:sp>
      <p:sp>
        <p:nvSpPr>
          <p:cNvPr id="139" name="&lt;p&gt;This is a paragraph.&lt;/p&gt;"/>
          <p:cNvSpPr txBox="1"/>
          <p:nvPr/>
        </p:nvSpPr>
        <p:spPr>
          <a:xfrm>
            <a:off x="1746944" y="6232822"/>
            <a:ext cx="9241483" cy="367408"/>
          </a:xfrm>
          <a:prstGeom prst="rect">
            <a:avLst/>
          </a:prstGeom>
          <a:solidFill>
            <a:srgbClr val="A9A9A9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49366" dir="5400000">
              <a:srgbClr val="000000">
                <a:alpha val="13601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397256">
              <a:defRPr b="0" sz="1632"/>
            </a:lvl1pPr>
          </a:lstStyle>
          <a:p>
            <a:pPr/>
            <a:r>
              <a:t>&lt;p&gt;This is a paragraph.&lt;/p&gt;</a:t>
            </a:r>
          </a:p>
        </p:txBody>
      </p:sp>
      <p:sp>
        <p:nvSpPr>
          <p:cNvPr id="140" name="&lt;p&gt;This is another paragraph.&lt;/p&gt;"/>
          <p:cNvSpPr txBox="1"/>
          <p:nvPr/>
        </p:nvSpPr>
        <p:spPr>
          <a:xfrm>
            <a:off x="1746944" y="7088088"/>
            <a:ext cx="9241483" cy="367408"/>
          </a:xfrm>
          <a:prstGeom prst="rect">
            <a:avLst/>
          </a:prstGeom>
          <a:solidFill>
            <a:srgbClr val="A9A9A9"/>
          </a:solidFill>
          <a:ln w="127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49366" dir="5400000">
              <a:srgbClr val="000000">
                <a:alpha val="13601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397256">
              <a:defRPr b="0" sz="1632"/>
            </a:lvl1pPr>
          </a:lstStyle>
          <a:p>
            <a:pPr/>
            <a:r>
              <a:t>&lt;p&gt;This is another paragraph.&lt;/p&gt;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age Structure (HTML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Page Structure (HTML)</a:t>
            </a:r>
          </a:p>
        </p:txBody>
      </p:sp>
      <p:sp>
        <p:nvSpPr>
          <p:cNvPr id="143" name="&lt;!DOCTYPE html&gt;…"/>
          <p:cNvSpPr txBox="1"/>
          <p:nvPr>
            <p:ph type="body" idx="1"/>
          </p:nvPr>
        </p:nvSpPr>
        <p:spPr>
          <a:xfrm>
            <a:off x="952500" y="22987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/>
            </a:pPr>
            <a:r>
              <a:t>&lt;!DOCTYPE html&gt;</a:t>
            </a:r>
          </a:p>
          <a:p>
            <a:pPr marL="0" indent="0">
              <a:spcBef>
                <a:spcPts val="0"/>
              </a:spcBef>
              <a:buSzTx/>
              <a:buNone/>
              <a:defRPr sz="2800"/>
            </a:pPr>
            <a:r>
              <a:t>&lt;html&gt;</a:t>
            </a:r>
          </a:p>
          <a:p>
            <a:pPr lvl="8" marL="0" indent="0">
              <a:spcBef>
                <a:spcPts val="0"/>
              </a:spcBef>
              <a:buClrTx/>
              <a:buSzTx/>
              <a:buNone/>
              <a:defRPr sz="2800"/>
            </a:pPr>
            <a:r>
              <a:t>             &lt;head&gt;</a:t>
            </a:r>
          </a:p>
          <a:p>
            <a:pPr lvl="1" marL="0" indent="0">
              <a:spcBef>
                <a:spcPts val="0"/>
              </a:spcBef>
              <a:buSzTx/>
              <a:buNone/>
              <a:defRPr sz="2800"/>
            </a:pPr>
            <a:r>
              <a:t>                           &lt;title&gt;Page title&lt;/title&gt;</a:t>
            </a:r>
          </a:p>
          <a:p>
            <a:pPr lvl="1" marL="0" indent="0">
              <a:spcBef>
                <a:spcPts val="0"/>
              </a:spcBef>
              <a:buSzTx/>
              <a:buNone/>
              <a:defRPr sz="2800"/>
            </a:pPr>
            <a:r>
              <a:t>             &lt;/head&gt;</a:t>
            </a:r>
          </a:p>
          <a:p>
            <a:pPr lvl="1" marL="0" indent="0">
              <a:spcBef>
                <a:spcPts val="0"/>
              </a:spcBef>
              <a:buSzTx/>
              <a:buNone/>
              <a:defRPr sz="2800"/>
            </a:pPr>
            <a:r>
              <a:t>             &lt;body&gt;</a:t>
            </a:r>
          </a:p>
          <a:p>
            <a:pPr lvl="1" marL="0" indent="0">
              <a:spcBef>
                <a:spcPts val="0"/>
              </a:spcBef>
              <a:buSzTx/>
              <a:buNone/>
              <a:defRPr sz="2800"/>
            </a:pPr>
            <a:r>
              <a:t>                          &lt;h1&gt;My First Heading&lt;/h1&gt;</a:t>
            </a:r>
          </a:p>
          <a:p>
            <a:pPr lvl="1" marL="0" indent="0">
              <a:spcBef>
                <a:spcPts val="0"/>
              </a:spcBef>
              <a:buSzTx/>
              <a:buNone/>
              <a:defRPr sz="2800"/>
            </a:pPr>
            <a:r>
              <a:t>                         &lt;p&gt;My first paragraph.&lt;/p&gt;</a:t>
            </a:r>
          </a:p>
          <a:p>
            <a:pPr lvl="1" marL="0" indent="0">
              <a:spcBef>
                <a:spcPts val="0"/>
              </a:spcBef>
              <a:buSzTx/>
              <a:buNone/>
              <a:defRPr sz="2800"/>
            </a:pPr>
            <a:r>
              <a:t>             &lt;/body&gt;</a:t>
            </a:r>
          </a:p>
          <a:p>
            <a:pPr lvl="1" marL="0" indent="0">
              <a:spcBef>
                <a:spcPts val="0"/>
              </a:spcBef>
              <a:buSzTx/>
              <a:buNone/>
              <a:defRPr sz="2800"/>
            </a:pPr>
            <a:r>
              <a:t>&lt;/html&gt;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Doctype"/>
          <p:cNvSpPr txBox="1"/>
          <p:nvPr>
            <p:ph type="title"/>
          </p:nvPr>
        </p:nvSpPr>
        <p:spPr>
          <a:xfrm>
            <a:off x="304800" y="889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Doctype</a:t>
            </a:r>
          </a:p>
        </p:txBody>
      </p:sp>
      <p:sp>
        <p:nvSpPr>
          <p:cNvPr id="146" name="Explains what type of document the page is…"/>
          <p:cNvSpPr txBox="1"/>
          <p:nvPr>
            <p:ph type="body" idx="1"/>
          </p:nvPr>
        </p:nvSpPr>
        <p:spPr>
          <a:xfrm>
            <a:off x="377006" y="2082800"/>
            <a:ext cx="12657188" cy="6286500"/>
          </a:xfrm>
          <a:prstGeom prst="rect">
            <a:avLst/>
          </a:prstGeom>
        </p:spPr>
        <p:txBody>
          <a:bodyPr anchor="t"/>
          <a:lstStyle/>
          <a:p>
            <a:pPr marL="250031" indent="-250031" defTabSz="233679">
              <a:spcBef>
                <a:spcPts val="1600"/>
              </a:spcBef>
              <a:defRPr sz="1800"/>
            </a:pPr>
            <a:r>
              <a:t>Explains what type of document the page is</a:t>
            </a:r>
          </a:p>
          <a:p>
            <a:pPr marL="250031" indent="-250031" defTabSz="233679">
              <a:spcBef>
                <a:spcPts val="1600"/>
              </a:spcBef>
              <a:defRPr sz="1800"/>
            </a:pPr>
            <a:r>
              <a:t>HTML4, HTML5, XHTML, etc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  <a:r>
              <a:t>HTML5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  <a:r>
              <a:t>&lt;!DOCTYPE html&gt;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  <a:r>
              <a:t>HTML4.01 Strict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  <a:r>
              <a:t>&lt;!DOCTYPE HTML PUBLIC "-//W3C//DTD HTML4.01//EN" "http://www.w3.org/TR/html4/strict.dtd"&gt;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  <a:r>
              <a:t>XHTML1.0 Strict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  <a:r>
              <a:t>&lt;!DOCTYPE HTML PUBLIC "-//W3C//DTD XHTML1.0 Strict//EN" "http://www.w3.org/TR/xhtml1/DTD/xhtml1-strict.dtd"&gt;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Inline .vs Block Level El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6675"/>
            </a:lvl1pPr>
          </a:lstStyle>
          <a:p>
            <a:pPr/>
            <a:r>
              <a:t>Inline .vs Block Level Elements</a:t>
            </a:r>
          </a:p>
        </p:txBody>
      </p:sp>
      <p:sp>
        <p:nvSpPr>
          <p:cNvPr id="149" name="Inline Elem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303783">
              <a:spcBef>
                <a:spcPts val="2100"/>
              </a:spcBef>
              <a:buSzTx/>
              <a:buNone/>
              <a:defRPr b="1" sz="2340"/>
            </a:pPr>
            <a:r>
              <a:t>Inline Elements</a:t>
            </a:r>
          </a:p>
          <a:p>
            <a:pPr lvl="8" marL="0" indent="0" defTabSz="303783">
              <a:spcBef>
                <a:spcPts val="2100"/>
              </a:spcBef>
              <a:buClrTx/>
              <a:buSzTx/>
              <a:buNone/>
              <a:defRPr sz="2340"/>
            </a:pPr>
            <a:r>
              <a:t>	- Do not start on a new line</a:t>
            </a:r>
          </a:p>
          <a:p>
            <a:pPr lvl="8" marL="0" indent="0" defTabSz="303783">
              <a:spcBef>
                <a:spcPts val="2100"/>
              </a:spcBef>
              <a:buClrTx/>
              <a:buSzTx/>
              <a:buNone/>
              <a:defRPr sz="2340"/>
            </a:pPr>
            <a:r>
              <a:t>	- Take only the necessary width</a:t>
            </a:r>
          </a:p>
          <a:p>
            <a:pPr lvl="8" marL="0" indent="0" defTabSz="303783">
              <a:spcBef>
                <a:spcPts val="2100"/>
              </a:spcBef>
              <a:buClrTx/>
              <a:buSzTx/>
              <a:buNone/>
              <a:defRPr sz="2340"/>
            </a:pPr>
          </a:p>
          <a:p>
            <a:pPr marL="0" indent="0" defTabSz="303783">
              <a:spcBef>
                <a:spcPts val="2100"/>
              </a:spcBef>
              <a:buSzTx/>
              <a:buNone/>
              <a:defRPr b="1" sz="2340"/>
            </a:pPr>
            <a:r>
              <a:t>Block Elements</a:t>
            </a:r>
          </a:p>
          <a:p>
            <a:pPr marL="0" indent="0" defTabSz="303783">
              <a:spcBef>
                <a:spcPts val="2100"/>
              </a:spcBef>
              <a:buSzTx/>
              <a:buNone/>
              <a:defRPr b="1" sz="2340"/>
            </a:pPr>
            <a:r>
              <a:t>	</a:t>
            </a:r>
            <a:r>
              <a:rPr b="0"/>
              <a:t>- Start on a new line</a:t>
            </a:r>
            <a:endParaRPr b="0"/>
          </a:p>
          <a:p>
            <a:pPr marL="0" indent="0" defTabSz="303783">
              <a:spcBef>
                <a:spcPts val="2100"/>
              </a:spcBef>
              <a:buSzTx/>
              <a:buNone/>
              <a:defRPr b="1" sz="2340"/>
            </a:pPr>
            <a:r>
              <a:rPr b="0"/>
              <a:t>	- Take full width available</a:t>
            </a:r>
          </a:p>
          <a:p>
            <a:pPr marL="0" indent="0" defTabSz="303783">
              <a:spcBef>
                <a:spcPts val="2100"/>
              </a:spcBef>
              <a:buSzTx/>
              <a:buNone/>
              <a:defRPr b="1" sz="2340"/>
            </a:pPr>
          </a:p>
          <a:p>
            <a:pPr marL="0" indent="0" defTabSz="303783">
              <a:spcBef>
                <a:spcPts val="2100"/>
              </a:spcBef>
              <a:buSzTx/>
              <a:buNone/>
              <a:defRPr b="1" sz="2340"/>
            </a:pPr>
            <a:r>
              <a:t>Block Level: </a:t>
            </a:r>
            <a:r>
              <a:rPr b="0"/>
              <a:t>&lt;div&gt;, &lt;h1&gt; - &lt;h6&gt;, &lt;p&gt;, &lt;form&gt;</a:t>
            </a:r>
          </a:p>
          <a:p>
            <a:pPr marL="0" indent="0" defTabSz="303783">
              <a:spcBef>
                <a:spcPts val="2100"/>
              </a:spcBef>
              <a:buSzTx/>
              <a:buNone/>
              <a:defRPr b="1" sz="2340"/>
            </a:pPr>
            <a:r>
              <a:t>Inline Level: </a:t>
            </a:r>
            <a:r>
              <a:rPr b="0"/>
              <a:t>&lt;span&gt;, &lt;img&gt;, &lt;a&gt;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ag Attributes"/>
          <p:cNvSpPr txBox="1"/>
          <p:nvPr>
            <p:ph type="ctrTitle"/>
          </p:nvPr>
        </p:nvSpPr>
        <p:spPr>
          <a:xfrm>
            <a:off x="292100" y="308074"/>
            <a:ext cx="10464800" cy="1431826"/>
          </a:xfrm>
          <a:prstGeom prst="rect">
            <a:avLst/>
          </a:prstGeom>
        </p:spPr>
        <p:txBody>
          <a:bodyPr/>
          <a:lstStyle/>
          <a:p>
            <a:pPr/>
            <a:r>
              <a:t>Tag Attributes</a:t>
            </a:r>
          </a:p>
        </p:txBody>
      </p:sp>
      <p:sp>
        <p:nvSpPr>
          <p:cNvPr id="152" name="&lt;tagname attributename=“attributevalue”&gt;content&lt;/tagname&gt;…"/>
          <p:cNvSpPr txBox="1"/>
          <p:nvPr/>
        </p:nvSpPr>
        <p:spPr>
          <a:xfrm>
            <a:off x="387399" y="2070099"/>
            <a:ext cx="6682533" cy="433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233679">
              <a:spcBef>
                <a:spcPts val="1600"/>
              </a:spcBef>
              <a:defRPr b="0" i="1" sz="1800"/>
            </a:pPr>
            <a:r>
              <a:t>&lt;tagname attributename=“attributevalue”&gt;content&lt;/tagname&gt;</a:t>
            </a:r>
          </a:p>
          <a:p>
            <a:pPr algn="l" defTabSz="233679">
              <a:spcBef>
                <a:spcPts val="1600"/>
              </a:spcBef>
              <a:defRPr b="0" i="1" sz="1800"/>
            </a:pPr>
          </a:p>
          <a:p>
            <a:pPr algn="l" defTabSz="233679">
              <a:spcBef>
                <a:spcPts val="1600"/>
              </a:spcBef>
              <a:defRPr b="0" i="1" sz="1800"/>
            </a:pPr>
          </a:p>
          <a:p>
            <a:pPr algn="l" defTabSz="233679">
              <a:spcBef>
                <a:spcPts val="1600"/>
              </a:spcBef>
              <a:defRPr sz="1800"/>
            </a:pPr>
            <a:r>
              <a:t>&lt;h1 title=“My Company”&gt;About Us&lt;/h1&gt;</a:t>
            </a:r>
          </a:p>
          <a:p>
            <a:pPr algn="l" defTabSz="233679">
              <a:spcBef>
                <a:spcPts val="1600"/>
              </a:spcBef>
              <a:defRPr sz="1800"/>
            </a:pPr>
          </a:p>
          <a:p>
            <a:pPr algn="l" defTabSz="233679">
              <a:spcBef>
                <a:spcPts val="1600"/>
              </a:spcBef>
              <a:defRPr sz="1800"/>
            </a:pPr>
          </a:p>
          <a:p>
            <a:pPr algn="l" defTabSz="233679">
              <a:spcBef>
                <a:spcPts val="1600"/>
              </a:spcBef>
              <a:defRPr sz="1800"/>
            </a:pPr>
          </a:p>
          <a:p>
            <a:pPr algn="l" defTabSz="233679">
              <a:spcBef>
                <a:spcPts val="1600"/>
              </a:spcBef>
              <a:defRPr sz="1800"/>
            </a:pPr>
          </a:p>
          <a:p>
            <a:pPr algn="l" defTabSz="233679">
              <a:spcBef>
                <a:spcPts val="1600"/>
              </a:spcBef>
              <a:defRPr sz="1800"/>
            </a:pPr>
          </a:p>
          <a:p>
            <a:pPr algn="l" defTabSz="233679">
              <a:spcBef>
                <a:spcPts val="1600"/>
              </a:spcBef>
              <a:defRPr sz="1800"/>
            </a:pPr>
          </a:p>
          <a:p>
            <a:pPr algn="l" defTabSz="233679">
              <a:spcBef>
                <a:spcPts val="1600"/>
              </a:spcBef>
              <a:defRPr sz="1800"/>
            </a:pPr>
          </a:p>
          <a:p>
            <a:pPr algn="l" defTabSz="233679">
              <a:spcBef>
                <a:spcPts val="1600"/>
              </a:spcBef>
              <a:defRPr b="0" sz="1800"/>
            </a:pPr>
          </a:p>
          <a:p>
            <a:pPr algn="l" defTabSz="233679">
              <a:defRPr b="0" sz="800"/>
            </a:pPr>
          </a:p>
          <a:p>
            <a:pPr algn="l" defTabSz="233679">
              <a:defRPr b="0" sz="800"/>
            </a:pPr>
          </a:p>
          <a:p>
            <a:pPr algn="l" defTabSz="233679">
              <a:defRPr b="0" sz="800"/>
            </a:pPr>
          </a:p>
          <a:p>
            <a:pPr algn="l" defTabSz="233679">
              <a:defRPr b="0" sz="800"/>
            </a:pPr>
          </a:p>
          <a:p>
            <a:pPr algn="l" defTabSz="233679">
              <a:defRPr b="0" sz="800"/>
            </a:pPr>
          </a:p>
          <a:p>
            <a:pPr algn="l" defTabSz="233679">
              <a:defRPr b="0" sz="800"/>
            </a:pPr>
          </a:p>
          <a:p>
            <a:pPr algn="l" defTabSz="233679">
              <a:defRPr b="0" sz="800"/>
            </a:pPr>
          </a:p>
        </p:txBody>
      </p:sp>
      <p:sp>
        <p:nvSpPr>
          <p:cNvPr id="153" name="All tags can have attributes…"/>
          <p:cNvSpPr txBox="1"/>
          <p:nvPr/>
        </p:nvSpPr>
        <p:spPr>
          <a:xfrm>
            <a:off x="7084888" y="2044699"/>
            <a:ext cx="5533778" cy="31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272395" indent="-272395" algn="l" defTabSz="309625">
              <a:spcBef>
                <a:spcPts val="2200"/>
              </a:spcBef>
              <a:buSzPct val="145000"/>
              <a:buChar char="•"/>
              <a:defRPr b="0" sz="2384"/>
            </a:pPr>
            <a:r>
              <a:t>All tags can have attributes</a:t>
            </a:r>
          </a:p>
          <a:p>
            <a:pPr marL="272395" indent="-272395" algn="l" defTabSz="309625">
              <a:spcBef>
                <a:spcPts val="2200"/>
              </a:spcBef>
              <a:buSzPct val="145000"/>
              <a:buChar char="•"/>
              <a:defRPr b="0" sz="2384"/>
            </a:pPr>
            <a:r>
              <a:t>Provide information about an element</a:t>
            </a:r>
          </a:p>
          <a:p>
            <a:pPr marL="272395" indent="-272395" algn="l" defTabSz="309625">
              <a:spcBef>
                <a:spcPts val="2200"/>
              </a:spcBef>
              <a:buSzPct val="145000"/>
              <a:buChar char="•"/>
              <a:defRPr b="0" sz="2384"/>
            </a:pPr>
            <a:r>
              <a:t>Placed within the start tag</a:t>
            </a:r>
          </a:p>
          <a:p>
            <a:pPr marL="272395" indent="-272395" algn="l" defTabSz="309625">
              <a:spcBef>
                <a:spcPts val="2200"/>
              </a:spcBef>
              <a:buSzPct val="145000"/>
              <a:buChar char="•"/>
              <a:defRPr b="0" sz="2384"/>
            </a:pPr>
            <a:r>
              <a:t>Key/value pairs (id=“someId”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