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VRDcIaYlnyqTou80UZUcNYE+S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b0915d853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b0915d853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9f6dac95f4_0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19f6dac95f4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9f6dac95f4_0_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9f6dac95f4_0_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b0915d853_0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b0915d853_0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4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"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2"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3"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4"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5"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6"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" type="subTitle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4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5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6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6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6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" type="body"/>
          </p:nvPr>
        </p:nvSpPr>
        <p:spPr>
          <a:xfrm>
            <a:off x="677160" y="21607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2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4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67716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0"/>
          <p:cNvSpPr txBox="1"/>
          <p:nvPr>
            <p:ph idx="2" type="body"/>
          </p:nvPr>
        </p:nvSpPr>
        <p:spPr>
          <a:xfrm>
            <a:off x="358344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0"/>
          <p:cNvSpPr txBox="1"/>
          <p:nvPr>
            <p:ph idx="3" type="body"/>
          </p:nvPr>
        </p:nvSpPr>
        <p:spPr>
          <a:xfrm>
            <a:off x="6490080" y="21607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0"/>
          <p:cNvSpPr txBox="1"/>
          <p:nvPr>
            <p:ph idx="4" type="body"/>
          </p:nvPr>
        </p:nvSpPr>
        <p:spPr>
          <a:xfrm>
            <a:off x="67716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30"/>
          <p:cNvSpPr txBox="1"/>
          <p:nvPr>
            <p:ph idx="5" type="body"/>
          </p:nvPr>
        </p:nvSpPr>
        <p:spPr>
          <a:xfrm>
            <a:off x="358344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6" type="body"/>
          </p:nvPr>
        </p:nvSpPr>
        <p:spPr>
          <a:xfrm>
            <a:off x="6490080" y="4187520"/>
            <a:ext cx="276768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" type="subTitle"/>
          </p:nvPr>
        </p:nvSpPr>
        <p:spPr>
          <a:xfrm>
            <a:off x="677160" y="609480"/>
            <a:ext cx="8596440" cy="612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2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3" type="body"/>
          </p:nvPr>
        </p:nvSpPr>
        <p:spPr>
          <a:xfrm>
            <a:off x="67716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3" type="body"/>
          </p:nvPr>
        </p:nvSpPr>
        <p:spPr>
          <a:xfrm>
            <a:off x="5082120" y="41875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" type="body"/>
          </p:nvPr>
        </p:nvSpPr>
        <p:spPr>
          <a:xfrm>
            <a:off x="67716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2" type="body"/>
          </p:nvPr>
        </p:nvSpPr>
        <p:spPr>
          <a:xfrm>
            <a:off x="5082120" y="2160720"/>
            <a:ext cx="419472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3" type="body"/>
          </p:nvPr>
        </p:nvSpPr>
        <p:spPr>
          <a:xfrm>
            <a:off x="677160" y="4187520"/>
            <a:ext cx="8596440" cy="1850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7" name="Google Shape;7;p5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8" name="Google Shape;8;p5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9" name="Google Shape;9;p5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10" name="Google Shape;10;p5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11" name="Google Shape;11;p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13" name="Google Shape;13;p5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14" name="Google Shape;14;p5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15" name="Google Shape;15;p5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5"/>
          <p:cNvGrpSpPr/>
          <p:nvPr/>
        </p:nvGrpSpPr>
        <p:grpSpPr>
          <a:xfrm>
            <a:off x="360" y="-8640"/>
            <a:ext cx="12191400" cy="6866640"/>
            <a:chOff x="360" y="-8640"/>
            <a:chExt cx="12191400" cy="6866640"/>
          </a:xfrm>
        </p:grpSpPr>
        <p:cxnSp>
          <p:nvCxnSpPr>
            <p:cNvPr id="18" name="Google Shape;18;p5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19" name="Google Shape;19;p5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20" name="Google Shape;20;p5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21" name="Google Shape;21;p5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22" name="Google Shape;22;p5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24" name="Google Shape;24;p5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25" name="Google Shape;25;p5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26" name="Google Shape;26;p5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"/>
            <p:cNvSpPr/>
            <p:nvPr/>
          </p:nvSpPr>
          <p:spPr>
            <a:xfrm rot="10800000">
              <a:off x="360" y="360"/>
              <a:ext cx="842400" cy="566568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5"/>
          <p:cNvSpPr txBox="1"/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7"/>
          <p:cNvGrpSpPr/>
          <p:nvPr/>
        </p:nvGrpSpPr>
        <p:grpSpPr>
          <a:xfrm>
            <a:off x="0" y="-8640"/>
            <a:ext cx="12191760" cy="6866640"/>
            <a:chOff x="0" y="-8640"/>
            <a:chExt cx="12191760" cy="6866640"/>
          </a:xfrm>
        </p:grpSpPr>
        <p:cxnSp>
          <p:nvCxnSpPr>
            <p:cNvPr id="83" name="Google Shape;83;p7"/>
            <p:cNvCxnSpPr/>
            <p:nvPr/>
          </p:nvCxnSpPr>
          <p:spPr>
            <a:xfrm>
              <a:off x="9370800" y="0"/>
              <a:ext cx="1219320" cy="6858000"/>
            </a:xfrm>
            <a:prstGeom prst="straightConnector1">
              <a:avLst/>
            </a:prstGeom>
            <a:noFill/>
            <a:ln cap="rnd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cxnSp>
          <p:nvCxnSpPr>
            <p:cNvPr id="84" name="Google Shape;84;p7"/>
            <p:cNvCxnSpPr/>
            <p:nvPr/>
          </p:nvCxnSpPr>
          <p:spPr>
            <a:xfrm flipH="1">
              <a:off x="7425000" y="3681360"/>
              <a:ext cx="4763520" cy="3176640"/>
            </a:xfrm>
            <a:prstGeom prst="straightConnector1">
              <a:avLst/>
            </a:prstGeom>
            <a:noFill/>
            <a:ln cap="rnd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254"/>
                </a:srgbClr>
              </a:outerShdw>
            </a:effectLst>
          </p:spPr>
        </p:cxnSp>
        <p:sp>
          <p:nvSpPr>
            <p:cNvPr id="85" name="Google Shape;85;p7"/>
            <p:cNvSpPr/>
            <p:nvPr/>
          </p:nvSpPr>
          <p:spPr>
            <a:xfrm>
              <a:off x="9181440" y="-8640"/>
              <a:ext cx="3007080" cy="6866280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86" name="Google Shape;86;p7"/>
            <p:cNvSpPr/>
            <p:nvPr/>
          </p:nvSpPr>
          <p:spPr>
            <a:xfrm>
              <a:off x="9603360" y="-8640"/>
              <a:ext cx="2588040" cy="6866280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87" name="Google Shape;87;p7"/>
            <p:cNvSpPr/>
            <p:nvPr/>
          </p:nvSpPr>
          <p:spPr>
            <a:xfrm>
              <a:off x="8932320" y="3048120"/>
              <a:ext cx="3259440" cy="380952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9334440" y="-8640"/>
              <a:ext cx="2854080" cy="6866280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89" name="Google Shape;89;p7"/>
            <p:cNvSpPr/>
            <p:nvPr/>
          </p:nvSpPr>
          <p:spPr>
            <a:xfrm>
              <a:off x="10898640" y="-8640"/>
              <a:ext cx="1289880" cy="686628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90" name="Google Shape;90;p7"/>
            <p:cNvSpPr/>
            <p:nvPr/>
          </p:nvSpPr>
          <p:spPr>
            <a:xfrm>
              <a:off x="10938960" y="-8640"/>
              <a:ext cx="1249560" cy="686628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</p:sp>
        <p:sp>
          <p:nvSpPr>
            <p:cNvPr id="91" name="Google Shape;91;p7"/>
            <p:cNvSpPr/>
            <p:nvPr/>
          </p:nvSpPr>
          <p:spPr>
            <a:xfrm>
              <a:off x="10371600" y="3589920"/>
              <a:ext cx="1816920" cy="326772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0" y="4013280"/>
              <a:ext cx="448200" cy="284436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  <a:effectLst>
              <a:outerShdw blurRad="38160" rotWithShape="0" dir="5400000" dist="25560">
                <a:srgbClr val="000000">
                  <a:alpha val="3450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7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7"/>
          <p:cNvSpPr txBox="1"/>
          <p:nvPr>
            <p:ph idx="10" type="dt"/>
          </p:nvPr>
        </p:nvSpPr>
        <p:spPr>
          <a:xfrm>
            <a:off x="7205040" y="6041520"/>
            <a:ext cx="9115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7"/>
          <p:cNvSpPr txBox="1"/>
          <p:nvPr>
            <p:ph idx="11" type="ftr"/>
          </p:nvPr>
        </p:nvSpPr>
        <p:spPr>
          <a:xfrm>
            <a:off x="677160" y="6041520"/>
            <a:ext cx="6297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7"/>
          <p:cNvSpPr txBox="1"/>
          <p:nvPr>
            <p:ph idx="12" type="sldNum"/>
          </p:nvPr>
        </p:nvSpPr>
        <p:spPr>
          <a:xfrm>
            <a:off x="8590680" y="6041520"/>
            <a:ext cx="6829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900"/>
              <a:buFont typeface="Trebuchet MS"/>
              <a:buNone/>
              <a:defRPr b="0" i="0" sz="900" u="none" cap="none" strike="noStrike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title"/>
          </p:nvPr>
        </p:nvSpPr>
        <p:spPr>
          <a:xfrm>
            <a:off x="1506960" y="2404440"/>
            <a:ext cx="776664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5400"/>
              <a:buFont typeface="Trebuchet MS"/>
              <a:buNone/>
            </a:pPr>
            <a:r>
              <a:rPr b="1" lang="zh-TW" sz="5400">
                <a:solidFill>
                  <a:srgbClr val="90C226"/>
                </a:solidFill>
                <a:latin typeface="Trebuchet MS"/>
                <a:ea typeface="Trebuchet MS"/>
                <a:cs typeface="Trebuchet MS"/>
                <a:sym typeface="Trebuchet MS"/>
              </a:rPr>
              <a:t>智慧停車場管理系統</a:t>
            </a:r>
            <a:endParaRPr b="1" sz="5400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1506960" y="4050720"/>
            <a:ext cx="7766640" cy="109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Trebuchet MS"/>
              <a:buNone/>
            </a:pPr>
            <a:r>
              <a:rPr b="0" i="0" lang="zh-TW" sz="1800" u="none" cap="none" strike="noStrik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9A917018 </a:t>
            </a:r>
            <a:r>
              <a:rPr i="0" lang="zh-TW" sz="1800" u="none" cap="none" strike="noStrike">
                <a:solidFill>
                  <a:srgbClr val="808080"/>
                </a:solidFill>
                <a:latin typeface="DFKai-SB"/>
                <a:ea typeface="DFKai-SB"/>
                <a:cs typeface="DFKai-SB"/>
                <a:sym typeface="DFKai-SB"/>
              </a:rPr>
              <a:t>鄧佳霖</a:t>
            </a:r>
            <a:endParaRPr i="0" sz="1800" u="none" cap="none" strike="noStrike">
              <a:solidFill>
                <a:srgbClr val="80808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808080"/>
              </a:buClr>
              <a:buSzPts val="1800"/>
              <a:buFont typeface="Trebuchet MS"/>
              <a:buNone/>
            </a:pPr>
            <a:r>
              <a:rPr b="0" i="0" lang="zh-TW" sz="1800" u="none" cap="none" strike="noStrike">
                <a:solidFill>
                  <a:srgbClr val="808080"/>
                </a:solidFill>
                <a:latin typeface="Trebuchet MS"/>
                <a:ea typeface="Trebuchet MS"/>
                <a:cs typeface="Trebuchet MS"/>
                <a:sym typeface="Trebuchet MS"/>
              </a:rPr>
              <a:t>9A917023 </a:t>
            </a:r>
            <a:r>
              <a:rPr i="0" lang="zh-TW" sz="1800" u="none" cap="none" strike="noStrike">
                <a:solidFill>
                  <a:srgbClr val="808080"/>
                </a:solidFill>
                <a:latin typeface="DFKai-SB"/>
                <a:ea typeface="DFKai-SB"/>
                <a:cs typeface="DFKai-SB"/>
                <a:sym typeface="DFKai-SB"/>
              </a:rPr>
              <a:t>洪士鴻</a:t>
            </a:r>
            <a:endParaRPr i="0" sz="1800" u="none" cap="none" strike="noStrike">
              <a:solidFill>
                <a:srgbClr val="80808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idx="4294967295"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600"/>
              <a:buFont typeface="Trebuchet MS"/>
              <a:buNone/>
            </a:pPr>
            <a:r>
              <a:rPr b="1" i="0" lang="zh-TW" sz="3600" u="none" cap="none" strike="noStrike">
                <a:solidFill>
                  <a:srgbClr val="90C226"/>
                </a:solidFill>
                <a:latin typeface="DFKai-SB"/>
                <a:ea typeface="DFKai-SB"/>
                <a:cs typeface="DFKai-SB"/>
                <a:sym typeface="DFKai-SB"/>
              </a:rPr>
              <a:t>動機</a:t>
            </a:r>
            <a:endParaRPr b="1" i="0" sz="3600" u="none" cap="none" strike="noStrike">
              <a:solidFill>
                <a:srgbClr val="00000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57" name="Google Shape;157;p2"/>
          <p:cNvSpPr txBox="1"/>
          <p:nvPr>
            <p:ph idx="4294967295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None/>
            </a:pPr>
            <a:r>
              <a:rPr i="0" lang="zh-TW" sz="2400" u="none" cap="none" strike="noStrike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每當想要開車旅遊出去各個景點遊玩常常會遇到找不到車位的情況，導致在路上找車位就先浪費了一些遊玩的時間，以及些微的油錢，壞了當時的好心情。</a:t>
            </a:r>
            <a:endParaRPr i="0" sz="2400" u="none" cap="none" strike="noStrike">
              <a:solidFill>
                <a:srgbClr val="4040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None/>
            </a:pPr>
            <a:r>
              <a:t/>
            </a:r>
            <a:endParaRPr sz="2400">
              <a:solidFill>
                <a:srgbClr val="4040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JhengHei"/>
              <a:buChar char="●"/>
            </a:pPr>
            <a:r>
              <a:rPr lang="zh-TW" sz="2400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停車難題的普遍性 </a:t>
            </a:r>
            <a:endParaRPr sz="2400">
              <a:solidFill>
                <a:srgbClr val="4040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JhengHei"/>
              <a:buChar char="●"/>
            </a:pPr>
            <a:r>
              <a:rPr lang="zh-TW" sz="2400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停車時間與油費的浪費</a:t>
            </a:r>
            <a:endParaRPr sz="2400">
              <a:solidFill>
                <a:srgbClr val="4040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icrosoft JhengHei"/>
              <a:buChar char="●"/>
            </a:pPr>
            <a:r>
              <a:rPr lang="zh-TW" sz="2400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如何透過智慧管理解決問題</a:t>
            </a:r>
            <a:endParaRPr sz="2400">
              <a:solidFill>
                <a:srgbClr val="404040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ts val="1800"/>
              <a:buFont typeface="Trebuchet MS"/>
              <a:buNone/>
            </a:pPr>
            <a:r>
              <a:t/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idx="4294967295"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600"/>
              <a:buFont typeface="Trebuchet MS"/>
              <a:buNone/>
            </a:pPr>
            <a:r>
              <a:rPr b="1" i="0" lang="zh-TW" sz="3600" u="none" cap="none" strike="noStrike">
                <a:solidFill>
                  <a:srgbClr val="90C226"/>
                </a:solidFill>
                <a:latin typeface="DFKai-SB"/>
                <a:ea typeface="DFKai-SB"/>
                <a:cs typeface="DFKai-SB"/>
                <a:sym typeface="DFKai-SB"/>
              </a:rPr>
              <a:t>目的</a:t>
            </a:r>
            <a:endParaRPr b="1" i="0" sz="3600" u="none" cap="none" strike="noStrike">
              <a:solidFill>
                <a:srgbClr val="90C22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63" name="Google Shape;163;p3"/>
          <p:cNvSpPr txBox="1"/>
          <p:nvPr>
            <p:ph idx="4294967295" type="body"/>
          </p:nvPr>
        </p:nvSpPr>
        <p:spPr>
          <a:xfrm>
            <a:off x="677160" y="2160720"/>
            <a:ext cx="859644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透過智慧停車管理系統提高便利性 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節省找車位的時間成本與油耗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►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增強社會對智慧停車解決方案的接受度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b0915d853_0_8"/>
          <p:cNvSpPr txBox="1"/>
          <p:nvPr>
            <p:ph type="title"/>
          </p:nvPr>
        </p:nvSpPr>
        <p:spPr>
          <a:xfrm>
            <a:off x="677160" y="609480"/>
            <a:ext cx="8596500" cy="132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90C226"/>
                </a:solidFill>
              </a:rPr>
              <a:t>環境與開發工具</a:t>
            </a:r>
            <a:endParaRPr b="1" sz="3600">
              <a:solidFill>
                <a:srgbClr val="90C226"/>
              </a:solidFill>
            </a:endParaRPr>
          </a:p>
        </p:txBody>
      </p:sp>
      <p:sp>
        <p:nvSpPr>
          <p:cNvPr id="169" name="Google Shape;169;g35b0915d853_0_8"/>
          <p:cNvSpPr txBox="1"/>
          <p:nvPr>
            <p:ph idx="1" type="subTitle"/>
          </p:nvPr>
        </p:nvSpPr>
        <p:spPr>
          <a:xfrm>
            <a:off x="677150" y="1862424"/>
            <a:ext cx="8596500" cy="304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運行環境：Windows 10, Python 3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版本控制：Git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主要框架與工具：Flask, SQLite, HTML5, CSS3, JavaScript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677160" y="609480"/>
            <a:ext cx="8596440" cy="1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C226"/>
              </a:buClr>
              <a:buSzPts val="3600"/>
              <a:buFont typeface="Trebuchet MS"/>
              <a:buNone/>
            </a:pPr>
            <a:r>
              <a:rPr lang="zh-TW" sz="3600" strike="noStrike">
                <a:solidFill>
                  <a:srgbClr val="90C226"/>
                </a:solidFill>
                <a:latin typeface="DFKai-SB"/>
                <a:ea typeface="DFKai-SB"/>
                <a:cs typeface="DFKai-SB"/>
                <a:sym typeface="DFKai-SB"/>
              </a:rPr>
              <a:t>功能</a:t>
            </a:r>
            <a:endParaRPr sz="3600" strike="noStrike">
              <a:solidFill>
                <a:srgbClr val="90C226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75" name="Google Shape;175;p4"/>
          <p:cNvSpPr txBox="1"/>
          <p:nvPr>
            <p:ph idx="1" type="body"/>
          </p:nvPr>
        </p:nvSpPr>
        <p:spPr>
          <a:xfrm>
            <a:off x="67716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zh-TW" sz="2400" u="none" cap="none" strike="noStrike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用戶端</a:t>
            </a: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i="0" lang="zh-TW" sz="2400" u="none" cap="none" strike="noStrike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:</a:t>
            </a:r>
            <a:endParaRPr i="0" sz="2400" u="none" cap="none" strike="noStrike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車位預訂 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即時查看空位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線上付款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72565" lvl="0" marL="43200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40404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5082120" y="2160720"/>
            <a:ext cx="4194720" cy="38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0" lang="zh-TW" sz="2400" u="none" cap="none" strike="noStrike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管理端</a:t>
            </a: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 </a:t>
            </a:r>
            <a:r>
              <a:rPr i="0" lang="zh-TW" sz="2400" u="none" cap="none" strike="noStrike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:</a:t>
            </a:r>
            <a:endParaRPr i="0" sz="2400" u="none" cap="none" strike="noStrike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車位開放與維護 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用戶管理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zh-TW" sz="2400">
                <a:solidFill>
                  <a:srgbClr val="404040"/>
                </a:solidFill>
                <a:latin typeface="DFKai-SB"/>
                <a:ea typeface="DFKai-SB"/>
                <a:cs typeface="DFKai-SB"/>
                <a:sym typeface="DFKai-SB"/>
              </a:rPr>
              <a:t>停車數據分析與報表生成</a:t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04040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9f6dac95f4_0_0"/>
          <p:cNvSpPr txBox="1"/>
          <p:nvPr>
            <p:ph type="title"/>
          </p:nvPr>
        </p:nvSpPr>
        <p:spPr>
          <a:xfrm>
            <a:off x="677160" y="609480"/>
            <a:ext cx="8596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zh-TW" sz="3600">
                <a:solidFill>
                  <a:schemeClr val="accent1"/>
                </a:solidFill>
                <a:latin typeface="DFKai-SB"/>
                <a:ea typeface="DFKai-SB"/>
                <a:cs typeface="DFKai-SB"/>
                <a:sym typeface="DFKai-SB"/>
              </a:rPr>
              <a:t>技術架構</a:t>
            </a:r>
            <a:endParaRPr sz="3600">
              <a:solidFill>
                <a:schemeClr val="accen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2" name="Google Shape;182;g19f6dac95f4_0_0"/>
          <p:cNvSpPr txBox="1"/>
          <p:nvPr>
            <p:ph idx="1" type="body"/>
          </p:nvPr>
        </p:nvSpPr>
        <p:spPr>
          <a:xfrm>
            <a:off x="677138" y="2160725"/>
            <a:ext cx="91392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32500"/>
          </a:bodyPr>
          <a:lstStyle/>
          <a:p>
            <a:pPr indent="-426719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9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後端：Flask 前端：HTML, CSS, JavaScript</a:t>
            </a:r>
            <a:endParaRPr sz="9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26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9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資料庫：SQLite</a:t>
            </a:r>
            <a:endParaRPr sz="9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26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zh-TW" sz="9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安全性：</a:t>
            </a:r>
            <a:endParaRPr sz="9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26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●"/>
            </a:pPr>
            <a:r>
              <a:rPr lang="zh-TW" sz="9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使用 Flask-Login, Flask-WTF, Flask-Talisman</a:t>
            </a:r>
            <a:endParaRPr sz="9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26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●"/>
            </a:pPr>
            <a:r>
              <a:rPr lang="zh-TW" sz="9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SQL 注入防護</a:t>
            </a:r>
            <a:endParaRPr sz="9600">
              <a:solidFill>
                <a:schemeClr val="dk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426719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icrosoft JhengHei"/>
              <a:buChar char="●"/>
            </a:pPr>
            <a:r>
              <a:rPr lang="zh-TW" sz="96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XSS 防護與請求速率限制</a:t>
            </a:r>
            <a:endParaRPr sz="96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7777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9f6dac95f4_0_7"/>
          <p:cNvSpPr txBox="1"/>
          <p:nvPr>
            <p:ph type="title"/>
          </p:nvPr>
        </p:nvSpPr>
        <p:spPr>
          <a:xfrm>
            <a:off x="677160" y="609480"/>
            <a:ext cx="8596500" cy="1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zh-TW" sz="3600">
                <a:solidFill>
                  <a:schemeClr val="accent1"/>
                </a:solidFill>
                <a:latin typeface="DFKai-SB"/>
                <a:ea typeface="DFKai-SB"/>
                <a:cs typeface="DFKai-SB"/>
                <a:sym typeface="DFKai-SB"/>
              </a:rPr>
              <a:t>安全性考量</a:t>
            </a:r>
            <a:endParaRPr b="1" sz="3600">
              <a:solidFill>
                <a:schemeClr val="accent1"/>
              </a:solidFill>
              <a:latin typeface="DFKai-SB"/>
              <a:ea typeface="DFKai-SB"/>
              <a:cs typeface="DFKai-SB"/>
              <a:sym typeface="DFKai-SB"/>
            </a:endParaRPr>
          </a:p>
        </p:txBody>
      </p:sp>
      <p:sp>
        <p:nvSpPr>
          <p:cNvPr id="188" name="Google Shape;188;g19f6dac95f4_0_7"/>
          <p:cNvSpPr txBox="1"/>
          <p:nvPr>
            <p:ph idx="1" type="body"/>
          </p:nvPr>
        </p:nvSpPr>
        <p:spPr>
          <a:xfrm>
            <a:off x="2575099" y="2160725"/>
            <a:ext cx="4276200" cy="38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HTTPS 加密傳輸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CSRF 防護機制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密碼加密存儲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SQL 注入防範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b0915d853_0_19"/>
          <p:cNvSpPr txBox="1"/>
          <p:nvPr>
            <p:ph type="title"/>
          </p:nvPr>
        </p:nvSpPr>
        <p:spPr>
          <a:xfrm>
            <a:off x="677160" y="609480"/>
            <a:ext cx="8596500" cy="132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3600">
                <a:solidFill>
                  <a:srgbClr val="90C226"/>
                </a:solidFill>
              </a:rPr>
              <a:t>未來發展</a:t>
            </a:r>
            <a:endParaRPr b="1" sz="3600">
              <a:solidFill>
                <a:srgbClr val="90C226"/>
              </a:solidFill>
            </a:endParaRPr>
          </a:p>
        </p:txBody>
      </p:sp>
      <p:sp>
        <p:nvSpPr>
          <p:cNvPr id="194" name="Google Shape;194;g35b0915d853_0_19"/>
          <p:cNvSpPr txBox="1"/>
          <p:nvPr>
            <p:ph idx="1" type="body"/>
          </p:nvPr>
        </p:nvSpPr>
        <p:spPr>
          <a:xfrm>
            <a:off x="677142" y="2160725"/>
            <a:ext cx="7485300" cy="388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API 整合（與第三方支付或導航系統） 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AI 智能推薦停車位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zh-TW" sz="2400"/>
              <a:t>多城市支援與擴展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2022-10-24T10:22:02Z</dcterms:created>
  <dc:creator>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寬螢幕</vt:lpwstr>
  </property>
  <property fmtid="{D5CDD505-2E9C-101B-9397-08002B2CF9AE}" pid="3" name="Slides">
    <vt:i4>4</vt:i4>
  </property>
</Properties>
</file>